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442" r:id="rId3"/>
    <p:sldId id="428" r:id="rId4"/>
    <p:sldId id="397" r:id="rId5"/>
    <p:sldId id="398" r:id="rId6"/>
    <p:sldId id="399" r:id="rId7"/>
    <p:sldId id="400" r:id="rId8"/>
    <p:sldId id="401" r:id="rId9"/>
    <p:sldId id="402" r:id="rId10"/>
    <p:sldId id="404" r:id="rId11"/>
    <p:sldId id="403" r:id="rId12"/>
    <p:sldId id="405" r:id="rId13"/>
    <p:sldId id="406" r:id="rId14"/>
    <p:sldId id="440" r:id="rId15"/>
    <p:sldId id="407" r:id="rId16"/>
    <p:sldId id="408" r:id="rId17"/>
    <p:sldId id="441" r:id="rId18"/>
    <p:sldId id="411" r:id="rId19"/>
    <p:sldId id="412" r:id="rId20"/>
    <p:sldId id="413" r:id="rId21"/>
    <p:sldId id="414" r:id="rId22"/>
    <p:sldId id="429" r:id="rId23"/>
    <p:sldId id="430" r:id="rId24"/>
    <p:sldId id="431" r:id="rId25"/>
    <p:sldId id="432" r:id="rId26"/>
    <p:sldId id="433" r:id="rId27"/>
    <p:sldId id="434" r:id="rId28"/>
    <p:sldId id="435" r:id="rId29"/>
    <p:sldId id="436" r:id="rId30"/>
    <p:sldId id="437" r:id="rId31"/>
    <p:sldId id="438" r:id="rId32"/>
    <p:sldId id="43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940" autoAdjust="0"/>
  </p:normalViewPr>
  <p:slideViewPr>
    <p:cSldViewPr>
      <p:cViewPr varScale="1">
        <p:scale>
          <a:sx n="111" d="100"/>
          <a:sy n="111" d="100"/>
        </p:scale>
        <p:origin x="120" y="8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6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41EE1-C517-41D6-B5F8-08C90135A1F3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1DA7-3D4E-4876-B5BD-947C6A99C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02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14CA0-8C2C-4A52-8277-C3FC09BA6781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444A7-DDF2-4993-BB58-05E3F1CB0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46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2"/>
            </a:solidFill>
          </a:ln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1-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150000"/>
        <a:buFont typeface="Arial" pitchFamily="34" charset="0"/>
        <a:buChar char="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120000"/>
        <a:buFont typeface="Arial" pitchFamily="34" charset="0"/>
        <a:buChar char="◊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135000"/>
        <a:buFont typeface="Arial" pitchFamily="34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uilder_pattern" TargetMode="External"/><Relationship Id="rId2" Type="http://schemas.openxmlformats.org/officeDocument/2006/relationships/hyperlink" Target="http://en.wikipedia.org/wiki/Abstract_factory_patter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Singleton_pattern" TargetMode="External"/><Relationship Id="rId5" Type="http://schemas.openxmlformats.org/officeDocument/2006/relationships/hyperlink" Target="http://en.wikipedia.org/wiki/Prototype_pattern" TargetMode="External"/><Relationship Id="rId4" Type="http://schemas.openxmlformats.org/officeDocument/2006/relationships/hyperlink" Target="http://en.wikipedia.org/wiki/Factory_method_pattern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Proxy_pattern" TargetMode="External"/><Relationship Id="rId3" Type="http://schemas.openxmlformats.org/officeDocument/2006/relationships/hyperlink" Target="http://en.wikipedia.org/wiki/Bridge_pattern" TargetMode="External"/><Relationship Id="rId7" Type="http://schemas.openxmlformats.org/officeDocument/2006/relationships/hyperlink" Target="http://en.wikipedia.org/wiki/Flyweight_pattern" TargetMode="External"/><Relationship Id="rId2" Type="http://schemas.openxmlformats.org/officeDocument/2006/relationships/hyperlink" Target="http://en.wikipedia.org/wiki/Adapter_patter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Facade_pattern" TargetMode="External"/><Relationship Id="rId5" Type="http://schemas.openxmlformats.org/officeDocument/2006/relationships/hyperlink" Target="http://en.wikipedia.org/wiki/Decorator_pattern" TargetMode="External"/><Relationship Id="rId4" Type="http://schemas.openxmlformats.org/officeDocument/2006/relationships/hyperlink" Target="http://en.wikipedia.org/wiki/Composite_pattern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Observer_pattern" TargetMode="External"/><Relationship Id="rId3" Type="http://schemas.openxmlformats.org/officeDocument/2006/relationships/hyperlink" Target="http://en.wikipedia.org/wiki/Command_pattern" TargetMode="External"/><Relationship Id="rId7" Type="http://schemas.openxmlformats.org/officeDocument/2006/relationships/hyperlink" Target="http://en.wikipedia.org/wiki/Memento_pattern" TargetMode="External"/><Relationship Id="rId12" Type="http://schemas.openxmlformats.org/officeDocument/2006/relationships/hyperlink" Target="http://en.wikipedia.org/wiki/Visitor_pattern" TargetMode="External"/><Relationship Id="rId2" Type="http://schemas.openxmlformats.org/officeDocument/2006/relationships/hyperlink" Target="http://en.wikipedia.org/wiki/Chain_of_responsibility_pattern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en.wikipedia.org/wiki/Mediator_pattern" TargetMode="External"/><Relationship Id="rId11" Type="http://schemas.openxmlformats.org/officeDocument/2006/relationships/hyperlink" Target="http://en.wikipedia.org/wiki/Template_method_pattern" TargetMode="External"/><Relationship Id="rId5" Type="http://schemas.openxmlformats.org/officeDocument/2006/relationships/hyperlink" Target="http://en.wikipedia.org/wiki/Iterator_pattern" TargetMode="External"/><Relationship Id="rId10" Type="http://schemas.openxmlformats.org/officeDocument/2006/relationships/hyperlink" Target="http://en.wikipedia.org/wiki/Strategy_pattern" TargetMode="External"/><Relationship Id="rId4" Type="http://schemas.openxmlformats.org/officeDocument/2006/relationships/hyperlink" Target="http://en.wikipedia.org/wiki/Interpreter_pattern" TargetMode="External"/><Relationship Id="rId9" Type="http://schemas.openxmlformats.org/officeDocument/2006/relationships/hyperlink" Target="http://en.wikipedia.org/wiki/State_patter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CS427:</a:t>
            </a:r>
            <a:br>
              <a:rPr lang="en-US" dirty="0" smtClean="0"/>
            </a:br>
            <a:r>
              <a:rPr lang="en-US" dirty="0" smtClean="0"/>
              <a:t>Software Engineering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3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OO design patterns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OO programming techniques</a:t>
            </a:r>
          </a:p>
          <a:p>
            <a:r>
              <a:rPr lang="en-US" altLang="en-US" dirty="0"/>
              <a:t>Small group of objects</a:t>
            </a:r>
          </a:p>
          <a:p>
            <a:r>
              <a:rPr lang="en-US" altLang="en-US" dirty="0"/>
              <a:t>Reusable design, not reusable </a:t>
            </a:r>
            <a:r>
              <a:rPr lang="en-US" altLang="en-US" dirty="0" smtClean="0"/>
              <a:t>code</a:t>
            </a:r>
          </a:p>
          <a:p>
            <a:pPr lvl="1"/>
            <a:r>
              <a:rPr lang="en-US" altLang="en-US" dirty="0" smtClean="0"/>
              <a:t>Not tied to language, need not be Java</a:t>
            </a:r>
            <a:endParaRPr lang="en-US" altLang="en-US" dirty="0"/>
          </a:p>
          <a:p>
            <a:r>
              <a:rPr lang="en-US" altLang="en-US" dirty="0"/>
              <a:t>Can lead to more reusable code</a:t>
            </a:r>
          </a:p>
        </p:txBody>
      </p:sp>
    </p:spTree>
    <p:extLst>
      <p:ext uri="{BB962C8B-B14F-4D97-AF65-F5344CB8AC3E}">
        <p14:creationId xmlns:p14="http://schemas.microsoft.com/office/powerpoint/2010/main" val="91334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Elements of description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sz="3200"/>
              <a:t>Pattern Name and Classification</a:t>
            </a:r>
          </a:p>
          <a:p>
            <a:r>
              <a:rPr lang="en-US" altLang="en-US" sz="3200"/>
              <a:t>Intent</a:t>
            </a:r>
          </a:p>
          <a:p>
            <a:r>
              <a:rPr lang="en-US" altLang="en-US" sz="3200"/>
              <a:t>Also Known As</a:t>
            </a:r>
          </a:p>
          <a:p>
            <a:r>
              <a:rPr lang="en-US" altLang="en-US" sz="3200"/>
              <a:t>Motivation (Forces)</a:t>
            </a:r>
          </a:p>
          <a:p>
            <a:r>
              <a:rPr lang="en-US" altLang="en-US" sz="3200"/>
              <a:t>Applicability</a:t>
            </a:r>
          </a:p>
          <a:p>
            <a:r>
              <a:rPr lang="en-US" altLang="en-US" sz="3200"/>
              <a:t>Structure</a:t>
            </a:r>
          </a:p>
        </p:txBody>
      </p:sp>
      <p:sp>
        <p:nvSpPr>
          <p:cNvPr id="208900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sz="3200"/>
              <a:t>Participants</a:t>
            </a:r>
          </a:p>
          <a:p>
            <a:r>
              <a:rPr lang="en-US" altLang="en-US" sz="3200"/>
              <a:t>Collaboration</a:t>
            </a:r>
          </a:p>
          <a:p>
            <a:r>
              <a:rPr lang="en-US" altLang="en-US" sz="3200"/>
              <a:t>Consequences</a:t>
            </a:r>
          </a:p>
          <a:p>
            <a:r>
              <a:rPr lang="en-US" altLang="en-US" sz="3200"/>
              <a:t>Implementation</a:t>
            </a:r>
          </a:p>
          <a:p>
            <a:r>
              <a:rPr lang="en-US" altLang="en-US" sz="3200"/>
              <a:t>Sample Code</a:t>
            </a:r>
          </a:p>
          <a:p>
            <a:r>
              <a:rPr lang="en-US" altLang="en-US" sz="3200"/>
              <a:t>Known Uses</a:t>
            </a:r>
          </a:p>
          <a:p>
            <a:r>
              <a:rPr lang="en-US" altLang="en-US" sz="3200"/>
              <a:t>Related Patterns</a:t>
            </a:r>
          </a:p>
          <a:p>
            <a:endParaRPr lang="en-US" altLang="en-US" sz="3200"/>
          </a:p>
        </p:txBody>
      </p:sp>
    </p:spTree>
    <p:extLst>
      <p:ext uri="{BB962C8B-B14F-4D97-AF65-F5344CB8AC3E}">
        <p14:creationId xmlns:p14="http://schemas.microsoft.com/office/powerpoint/2010/main" val="355137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1: </a:t>
            </a:r>
            <a:r>
              <a:rPr lang="en-US" altLang="en-US" dirty="0"/>
              <a:t>Observer pattern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54699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0427" tIns="24171" rIns="60427" bIns="24171">
            <a:spAutoFit/>
          </a:bodyPr>
          <a:lstStyle/>
          <a:p>
            <a:pPr>
              <a:lnSpc>
                <a:spcPct val="95000"/>
              </a:lnSpc>
              <a:spcBef>
                <a:spcPct val="47000"/>
              </a:spcBef>
              <a:buFontTx/>
              <a:buNone/>
            </a:pPr>
            <a:r>
              <a:rPr lang="en-US" altLang="en-US" sz="2800" dirty="0"/>
              <a:t>Intent:  Define a one-to-many dependency between objects so that when one object changes state, all its dependents are notified and updated </a:t>
            </a:r>
            <a:r>
              <a:rPr lang="en-US" altLang="en-US" sz="2800" dirty="0" smtClean="0"/>
              <a:t>automatically</a:t>
            </a:r>
          </a:p>
          <a:p>
            <a:pPr>
              <a:lnSpc>
                <a:spcPct val="95000"/>
              </a:lnSpc>
              <a:spcBef>
                <a:spcPct val="47000"/>
              </a:spcBef>
              <a:buFontTx/>
              <a:buNone/>
            </a:pPr>
            <a:r>
              <a:rPr lang="en-US" altLang="en-US" sz="2800" dirty="0" smtClean="0"/>
              <a:t>Example</a:t>
            </a:r>
            <a:r>
              <a:rPr lang="en-US" altLang="en-US" sz="2800" dirty="0"/>
              <a:t>:  Graphics system - moving box causes connecting lines to </a:t>
            </a:r>
            <a:r>
              <a:rPr lang="en-US" altLang="en-US" sz="2800" dirty="0" smtClean="0"/>
              <a:t>move</a:t>
            </a:r>
          </a:p>
          <a:p>
            <a:pPr>
              <a:lnSpc>
                <a:spcPct val="95000"/>
              </a:lnSpc>
              <a:spcBef>
                <a:spcPct val="47000"/>
              </a:spcBef>
              <a:buFontTx/>
              <a:buNone/>
            </a:pPr>
            <a:endParaRPr lang="en-US" altLang="en-US" sz="2800" dirty="0"/>
          </a:p>
          <a:p>
            <a:pPr>
              <a:lnSpc>
                <a:spcPct val="95000"/>
              </a:lnSpc>
              <a:spcBef>
                <a:spcPct val="47000"/>
              </a:spcBef>
              <a:buFontTx/>
              <a:buNone/>
            </a:pPr>
            <a:endParaRPr lang="en-US" altLang="en-US" sz="2800" dirty="0" smtClean="0"/>
          </a:p>
          <a:p>
            <a:pPr>
              <a:lnSpc>
                <a:spcPct val="95000"/>
              </a:lnSpc>
              <a:spcBef>
                <a:spcPct val="47000"/>
              </a:spcBef>
              <a:buFontTx/>
              <a:buNone/>
            </a:pPr>
            <a:endParaRPr lang="en-US" altLang="en-US" sz="2800" dirty="0"/>
          </a:p>
          <a:p>
            <a:pPr>
              <a:lnSpc>
                <a:spcPct val="95000"/>
              </a:lnSpc>
              <a:spcBef>
                <a:spcPct val="47000"/>
              </a:spcBef>
              <a:buFontTx/>
              <a:buNone/>
            </a:pPr>
            <a:r>
              <a:rPr lang="en-US" altLang="en-US" sz="2800" dirty="0" smtClean="0"/>
              <a:t>Question: which object is observing which here?</a:t>
            </a:r>
            <a:endParaRPr lang="en-US" altLang="en-US" sz="2800" dirty="0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3276600" y="4419600"/>
            <a:ext cx="914400" cy="609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5715000" y="4419600"/>
            <a:ext cx="762000" cy="1371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46" name="Line 6"/>
          <p:cNvSpPr>
            <a:spLocks noChangeShapeType="1"/>
          </p:cNvSpPr>
          <p:nvPr/>
        </p:nvSpPr>
        <p:spPr bwMode="auto">
          <a:xfrm flipH="1" flipV="1">
            <a:off x="4191000" y="4724400"/>
            <a:ext cx="1524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75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Observer</a:t>
            </a:r>
          </a:p>
        </p:txBody>
      </p:sp>
      <p:sp>
        <p:nvSpPr>
          <p:cNvPr id="216067" name="Rectangle 3"/>
          <p:cNvSpPr>
            <a:spLocks noChangeArrowheads="1"/>
          </p:cNvSpPr>
          <p:nvPr/>
        </p:nvSpPr>
        <p:spPr bwMode="auto">
          <a:xfrm>
            <a:off x="6172200" y="2590800"/>
            <a:ext cx="1895475" cy="8397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427" tIns="24171" rIns="60427" bIns="24171">
            <a:spAutoFit/>
          </a:bodyPr>
          <a:lstStyle>
            <a:lvl1pPr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22325" indent="-327025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96975" indent="-266700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31950" indent="-327025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6925" indent="-327025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24125" indent="-327025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81325" indent="-327025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8525" indent="-327025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5725" indent="-327025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9000"/>
              </a:lnSpc>
              <a:spcBef>
                <a:spcPct val="44000"/>
              </a:spcBef>
            </a:pPr>
            <a:r>
              <a:rPr lang="en-US" altLang="en-US" sz="2300" i="1" dirty="0"/>
              <a:t>Observer</a:t>
            </a:r>
          </a:p>
          <a:p>
            <a:pPr>
              <a:lnSpc>
                <a:spcPct val="89000"/>
              </a:lnSpc>
              <a:spcBef>
                <a:spcPct val="44000"/>
              </a:spcBef>
            </a:pPr>
            <a:r>
              <a:rPr lang="en-US" altLang="en-US" sz="2300" i="1" dirty="0" smtClean="0"/>
              <a:t>update</a:t>
            </a:r>
            <a:endParaRPr lang="en-US" altLang="en-US" sz="2300" i="1" dirty="0"/>
          </a:p>
        </p:txBody>
      </p:sp>
      <p:sp>
        <p:nvSpPr>
          <p:cNvPr id="216068" name="Line 4"/>
          <p:cNvSpPr>
            <a:spLocks noChangeShapeType="1"/>
          </p:cNvSpPr>
          <p:nvPr/>
        </p:nvSpPr>
        <p:spPr bwMode="auto">
          <a:xfrm>
            <a:off x="6169025" y="2978150"/>
            <a:ext cx="18684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69" name="Rectangle 5"/>
          <p:cNvSpPr>
            <a:spLocks noChangeArrowheads="1"/>
          </p:cNvSpPr>
          <p:nvPr/>
        </p:nvSpPr>
        <p:spPr bwMode="auto">
          <a:xfrm>
            <a:off x="1122363" y="2736850"/>
            <a:ext cx="2433637" cy="14430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427" tIns="24171" rIns="60427" bIns="24171">
            <a:spAutoFit/>
          </a:bodyPr>
          <a:lstStyle>
            <a:lvl1pPr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22325" indent="-327025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96975" indent="-266700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31950" indent="-327025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6925" indent="-327025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24125" indent="-327025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81325" indent="-327025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8525" indent="-327025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5725" indent="-327025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8000"/>
              </a:lnSpc>
              <a:spcBef>
                <a:spcPct val="43000"/>
              </a:spcBef>
            </a:pPr>
            <a:r>
              <a:rPr lang="en-US" altLang="en-US" sz="2300" i="1" dirty="0"/>
              <a:t>Subject</a:t>
            </a:r>
          </a:p>
          <a:p>
            <a:pPr>
              <a:lnSpc>
                <a:spcPct val="88000"/>
              </a:lnSpc>
              <a:spcBef>
                <a:spcPct val="43000"/>
              </a:spcBef>
            </a:pPr>
            <a:r>
              <a:rPr lang="en-US" altLang="en-US" sz="2300" dirty="0" err="1"/>
              <a:t>a</a:t>
            </a:r>
            <a:r>
              <a:rPr lang="en-US" altLang="en-US" sz="2300" dirty="0" err="1" smtClean="0"/>
              <a:t>ddDependent</a:t>
            </a:r>
            <a:r>
              <a:rPr lang="en-US" altLang="en-US" sz="2300" dirty="0" smtClean="0"/>
              <a:t> </a:t>
            </a:r>
            <a:r>
              <a:rPr lang="en-US" altLang="en-US" sz="2300" dirty="0" err="1" smtClean="0"/>
              <a:t>removeDependent</a:t>
            </a:r>
            <a:r>
              <a:rPr lang="en-US" altLang="en-US" sz="2300" dirty="0" smtClean="0"/>
              <a:t> notify</a:t>
            </a:r>
            <a:endParaRPr lang="en-US" altLang="en-US" sz="2300" dirty="0"/>
          </a:p>
        </p:txBody>
      </p:sp>
      <p:sp>
        <p:nvSpPr>
          <p:cNvPr id="216070" name="Line 6"/>
          <p:cNvSpPr>
            <a:spLocks noChangeShapeType="1"/>
          </p:cNvSpPr>
          <p:nvPr/>
        </p:nvSpPr>
        <p:spPr bwMode="auto">
          <a:xfrm>
            <a:off x="1120775" y="3130550"/>
            <a:ext cx="242570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71" name="Line 7"/>
          <p:cNvSpPr>
            <a:spLocks noChangeShapeType="1"/>
          </p:cNvSpPr>
          <p:nvPr/>
        </p:nvSpPr>
        <p:spPr bwMode="auto">
          <a:xfrm flipV="1">
            <a:off x="3581400" y="29718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72" name="Rectangle 8"/>
          <p:cNvSpPr>
            <a:spLocks noChangeArrowheads="1"/>
          </p:cNvSpPr>
          <p:nvPr/>
        </p:nvSpPr>
        <p:spPr bwMode="auto">
          <a:xfrm>
            <a:off x="6096000" y="1828800"/>
            <a:ext cx="25146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427" tIns="24171" rIns="60427" bIns="24171">
            <a:spAutoFit/>
          </a:bodyPr>
          <a:lstStyle>
            <a:lvl1pPr marL="327025" indent="-327025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62000" indent="-327025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96975" indent="-327025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31950" indent="-327025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6925" indent="-327025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24125" indent="-327025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81325" indent="-327025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8525" indent="-327025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5725" indent="-327025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8000"/>
              </a:lnSpc>
              <a:spcBef>
                <a:spcPct val="43000"/>
              </a:spcBef>
            </a:pPr>
            <a:r>
              <a:rPr lang="en-US" altLang="en-US" sz="2300" i="1"/>
              <a:t>Observer - interface</a:t>
            </a:r>
            <a:endParaRPr lang="en-US" altLang="en-US" sz="2300"/>
          </a:p>
        </p:txBody>
      </p:sp>
      <p:sp>
        <p:nvSpPr>
          <p:cNvPr id="216073" name="Rectangle 9"/>
          <p:cNvSpPr>
            <a:spLocks noChangeArrowheads="1"/>
          </p:cNvSpPr>
          <p:nvPr/>
        </p:nvSpPr>
        <p:spPr bwMode="auto">
          <a:xfrm>
            <a:off x="6099175" y="4805363"/>
            <a:ext cx="1462088" cy="839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427" tIns="24171" rIns="60427" bIns="24171">
            <a:spAutoFit/>
          </a:bodyPr>
          <a:lstStyle>
            <a:lvl1pPr marL="327025" indent="-327025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62000" indent="-327025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96975" indent="-327025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31950" indent="-327025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6925" indent="-327025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24125" indent="-327025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81325" indent="-327025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8525" indent="-327025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5725" indent="-327025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9000"/>
              </a:lnSpc>
              <a:spcBef>
                <a:spcPct val="44000"/>
              </a:spcBef>
            </a:pPr>
            <a:r>
              <a:rPr lang="en-US" altLang="en-US" sz="2300" dirty="0" err="1"/>
              <a:t>LineFigure</a:t>
            </a:r>
            <a:endParaRPr lang="en-US" altLang="en-US" sz="2300" dirty="0"/>
          </a:p>
          <a:p>
            <a:pPr>
              <a:lnSpc>
                <a:spcPct val="89000"/>
              </a:lnSpc>
              <a:spcBef>
                <a:spcPct val="44000"/>
              </a:spcBef>
            </a:pPr>
            <a:r>
              <a:rPr lang="en-US" altLang="en-US" sz="2300" dirty="0" smtClean="0"/>
              <a:t>update</a:t>
            </a:r>
            <a:endParaRPr lang="en-US" altLang="en-US" sz="2300" dirty="0"/>
          </a:p>
        </p:txBody>
      </p:sp>
      <p:sp>
        <p:nvSpPr>
          <p:cNvPr id="216074" name="Line 10"/>
          <p:cNvSpPr>
            <a:spLocks noChangeShapeType="1"/>
          </p:cNvSpPr>
          <p:nvPr/>
        </p:nvSpPr>
        <p:spPr bwMode="auto">
          <a:xfrm>
            <a:off x="6102350" y="5137150"/>
            <a:ext cx="14589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75" name="Line 11"/>
          <p:cNvSpPr>
            <a:spLocks noChangeShapeType="1"/>
          </p:cNvSpPr>
          <p:nvPr/>
        </p:nvSpPr>
        <p:spPr bwMode="auto">
          <a:xfrm flipH="1">
            <a:off x="3505200" y="5181600"/>
            <a:ext cx="258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76" name="Rectangle 12"/>
          <p:cNvSpPr>
            <a:spLocks noChangeArrowheads="1"/>
          </p:cNvSpPr>
          <p:nvPr/>
        </p:nvSpPr>
        <p:spPr bwMode="auto">
          <a:xfrm>
            <a:off x="3410739" y="2368009"/>
            <a:ext cx="2664397" cy="360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427" tIns="24171" rIns="60427" bIns="24171">
            <a:spAutoFit/>
          </a:bodyPr>
          <a:lstStyle>
            <a:lvl1pPr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34975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69950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04925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39900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971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543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1115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687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US" altLang="en-US" sz="2300" dirty="0" smtClean="0"/>
              <a:t>observers/dependents</a:t>
            </a:r>
            <a:endParaRPr lang="en-US" altLang="en-US" sz="2300" dirty="0"/>
          </a:p>
        </p:txBody>
      </p:sp>
      <p:sp>
        <p:nvSpPr>
          <p:cNvPr id="216077" name="Rectangle 13"/>
          <p:cNvSpPr>
            <a:spLocks noChangeArrowheads="1"/>
          </p:cNvSpPr>
          <p:nvPr/>
        </p:nvSpPr>
        <p:spPr bwMode="auto">
          <a:xfrm>
            <a:off x="4421188" y="4843463"/>
            <a:ext cx="115887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427" tIns="24171" rIns="60427" bIns="24171">
            <a:spAutoFit/>
          </a:bodyPr>
          <a:lstStyle>
            <a:lvl1pPr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34975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69950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04925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39900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971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543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1115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687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US" altLang="en-US" sz="2300"/>
              <a:t>endPoint</a:t>
            </a:r>
          </a:p>
        </p:txBody>
      </p:sp>
      <p:sp>
        <p:nvSpPr>
          <p:cNvPr id="216078" name="Rectangle 14"/>
          <p:cNvSpPr>
            <a:spLocks noChangeArrowheads="1"/>
          </p:cNvSpPr>
          <p:nvPr/>
        </p:nvSpPr>
        <p:spPr bwMode="auto">
          <a:xfrm>
            <a:off x="1371600" y="4953000"/>
            <a:ext cx="21082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427" tIns="24171" rIns="60427" bIns="24171">
            <a:spAutoFit/>
          </a:bodyPr>
          <a:lstStyle>
            <a:lvl1pPr marL="327025" indent="-327025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62000" indent="-327025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96975" indent="-327025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31950" indent="-327025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6925" indent="-327025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24125" indent="-327025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81325" indent="-327025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8525" indent="-327025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5725" indent="-327025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8000"/>
              </a:lnSpc>
              <a:spcBef>
                <a:spcPct val="43000"/>
              </a:spcBef>
            </a:pPr>
            <a:r>
              <a:rPr lang="en-US" altLang="en-US" sz="2300"/>
              <a:t>RectangleFigure</a:t>
            </a:r>
          </a:p>
        </p:txBody>
      </p:sp>
      <p:sp>
        <p:nvSpPr>
          <p:cNvPr id="216079" name="Rectangle 15"/>
          <p:cNvSpPr>
            <a:spLocks noChangeArrowheads="1"/>
          </p:cNvSpPr>
          <p:nvPr/>
        </p:nvSpPr>
        <p:spPr bwMode="auto">
          <a:xfrm>
            <a:off x="1143000" y="1905000"/>
            <a:ext cx="25146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427" tIns="24171" rIns="60427" bIns="24171">
            <a:spAutoFit/>
          </a:bodyPr>
          <a:lstStyle>
            <a:lvl1pPr marL="327025" indent="-327025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62000" indent="-327025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96975" indent="-327025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31950" indent="-327025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6925" indent="-327025" defTabSz="8699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24125" indent="-327025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81325" indent="-327025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8525" indent="-327025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5725" indent="-327025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8000"/>
              </a:lnSpc>
              <a:spcBef>
                <a:spcPct val="43000"/>
              </a:spcBef>
            </a:pPr>
            <a:r>
              <a:rPr lang="en-US" altLang="en-US" sz="2300" i="1"/>
              <a:t>Observable - class</a:t>
            </a:r>
          </a:p>
        </p:txBody>
      </p:sp>
      <p:sp>
        <p:nvSpPr>
          <p:cNvPr id="216080" name="Line 16"/>
          <p:cNvSpPr>
            <a:spLocks noChangeShapeType="1"/>
          </p:cNvSpPr>
          <p:nvPr/>
        </p:nvSpPr>
        <p:spPr bwMode="auto">
          <a:xfrm flipV="1">
            <a:off x="2286000" y="41910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81" name="Line 17"/>
          <p:cNvSpPr>
            <a:spLocks noChangeShapeType="1"/>
          </p:cNvSpPr>
          <p:nvPr/>
        </p:nvSpPr>
        <p:spPr bwMode="auto">
          <a:xfrm flipV="1">
            <a:off x="6858000" y="34290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82" name="Text Box 18"/>
          <p:cNvSpPr txBox="1">
            <a:spLocks noChangeArrowheads="1"/>
          </p:cNvSpPr>
          <p:nvPr/>
        </p:nvSpPr>
        <p:spPr bwMode="auto">
          <a:xfrm>
            <a:off x="5921942" y="26733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014104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Observer Pattern - Participants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333875"/>
          </a:xfrm>
        </p:spPr>
        <p:txBody>
          <a:bodyPr>
            <a:noAutofit/>
          </a:bodyPr>
          <a:lstStyle/>
          <a:p>
            <a:r>
              <a:rPr lang="en-US" altLang="zh-CN" sz="2800" dirty="0" smtClean="0">
                <a:ea typeface="宋体" panose="02010600030101010101" pitchFamily="2" charset="-122"/>
              </a:rPr>
              <a:t>Subject</a:t>
            </a:r>
          </a:p>
          <a:p>
            <a:pPr lvl="1"/>
            <a:r>
              <a:rPr lang="en-US" altLang="zh-CN" sz="2400" dirty="0" smtClean="0">
                <a:ea typeface="宋体" panose="02010600030101010101" pitchFamily="2" charset="-122"/>
              </a:rPr>
              <a:t>Has a collection of observers</a:t>
            </a:r>
          </a:p>
          <a:p>
            <a:pPr lvl="1"/>
            <a:r>
              <a:rPr lang="en-US" altLang="zh-CN" sz="2400" dirty="0" smtClean="0">
                <a:ea typeface="宋体" panose="02010600030101010101" pitchFamily="2" charset="-122"/>
              </a:rPr>
              <a:t>Methods for adding/removing an observer</a:t>
            </a:r>
          </a:p>
          <a:p>
            <a:r>
              <a:rPr lang="en-US" altLang="zh-CN" sz="2800" dirty="0" smtClean="0">
                <a:ea typeface="宋体" panose="02010600030101010101" pitchFamily="2" charset="-122"/>
              </a:rPr>
              <a:t>Observer</a:t>
            </a:r>
          </a:p>
          <a:p>
            <a:pPr lvl="1"/>
            <a:r>
              <a:rPr lang="en-US" altLang="zh-CN" sz="2400" dirty="0" smtClean="0">
                <a:ea typeface="宋体" panose="02010600030101010101" pitchFamily="2" charset="-122"/>
              </a:rPr>
              <a:t>An updating interface for objects that gets notified of changes in a subject</a:t>
            </a:r>
          </a:p>
          <a:p>
            <a:r>
              <a:rPr lang="en-US" altLang="zh-CN" sz="2800" dirty="0" err="1" smtClean="0">
                <a:ea typeface="宋体" panose="02010600030101010101" pitchFamily="2" charset="-122"/>
              </a:rPr>
              <a:t>ConcreteSubject</a:t>
            </a:r>
            <a:endParaRPr lang="en-US" altLang="zh-CN" sz="280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 smtClean="0">
                <a:ea typeface="宋体" panose="02010600030101010101" pitchFamily="2" charset="-122"/>
              </a:rPr>
              <a:t>Stores state of interest to observers</a:t>
            </a:r>
          </a:p>
          <a:p>
            <a:pPr lvl="1"/>
            <a:r>
              <a:rPr lang="en-US" altLang="zh-CN" sz="2400" dirty="0" smtClean="0">
                <a:ea typeface="宋体" panose="02010600030101010101" pitchFamily="2" charset="-122"/>
              </a:rPr>
              <a:t>Sends notification when state changes</a:t>
            </a:r>
          </a:p>
          <a:p>
            <a:r>
              <a:rPr lang="en-US" altLang="zh-CN" sz="2800" dirty="0" err="1" smtClean="0">
                <a:ea typeface="宋体" panose="02010600030101010101" pitchFamily="2" charset="-122"/>
              </a:rPr>
              <a:t>ConcreteObserver</a:t>
            </a:r>
            <a:endParaRPr lang="en-US" altLang="zh-CN" sz="280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 smtClean="0">
                <a:ea typeface="宋体" panose="02010600030101010101" pitchFamily="2" charset="-122"/>
              </a:rPr>
              <a:t>Implements updating interface</a:t>
            </a:r>
          </a:p>
        </p:txBody>
      </p:sp>
    </p:spTree>
    <p:extLst>
      <p:ext uri="{BB962C8B-B14F-4D97-AF65-F5344CB8AC3E}">
        <p14:creationId xmlns:p14="http://schemas.microsoft.com/office/powerpoint/2010/main" val="131569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Observer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Decide whether object is </a:t>
            </a:r>
            <a:r>
              <a:rPr lang="en-US" altLang="en-US" i="1" dirty="0"/>
              <a:t>Subject</a:t>
            </a:r>
            <a:r>
              <a:rPr lang="en-US" altLang="en-US" dirty="0"/>
              <a:t>, </a:t>
            </a:r>
            <a:r>
              <a:rPr lang="en-US" altLang="en-US" i="1" dirty="0"/>
              <a:t>Observer</a:t>
            </a:r>
            <a:r>
              <a:rPr lang="en-US" altLang="en-US" dirty="0"/>
              <a:t>, or both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Subjects must call </a:t>
            </a:r>
            <a:r>
              <a:rPr lang="en-US" altLang="en-US" i="1" dirty="0" smtClean="0"/>
              <a:t>notify</a:t>
            </a:r>
            <a:r>
              <a:rPr lang="en-US" altLang="en-US" i="1" dirty="0"/>
              <a:t>()</a:t>
            </a:r>
            <a:r>
              <a:rPr lang="en-US" altLang="en-US" dirty="0"/>
              <a:t> when they change state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Observers must define </a:t>
            </a:r>
            <a:r>
              <a:rPr lang="en-US" altLang="en-US" i="1" dirty="0" smtClean="0"/>
              <a:t>update</a:t>
            </a:r>
            <a:r>
              <a:rPr lang="en-US" altLang="en-US" i="1" dirty="0"/>
              <a:t>()</a:t>
            </a:r>
          </a:p>
          <a:p>
            <a:pPr>
              <a:lnSpc>
                <a:spcPct val="90000"/>
              </a:lnSpc>
            </a:pPr>
            <a:r>
              <a:rPr lang="en-US" altLang="en-US" i="1" dirty="0"/>
              <a:t>Observers</a:t>
            </a:r>
            <a:r>
              <a:rPr lang="en-US" altLang="en-US" dirty="0"/>
              <a:t> must register with </a:t>
            </a:r>
            <a:r>
              <a:rPr lang="en-US" altLang="en-US" i="1" dirty="0"/>
              <a:t>Subjects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What are the arguments of </a:t>
            </a:r>
            <a:r>
              <a:rPr lang="en-US" altLang="en-US" i="1" dirty="0" smtClean="0"/>
              <a:t>notify</a:t>
            </a:r>
            <a:r>
              <a:rPr lang="en-US" altLang="en-US" i="1" dirty="0"/>
              <a:t>()</a:t>
            </a:r>
            <a:r>
              <a:rPr lang="en-US" altLang="en-US" dirty="0"/>
              <a:t> and</a:t>
            </a:r>
            <a:r>
              <a:rPr lang="en-US" altLang="en-US" i="1" dirty="0"/>
              <a:t> </a:t>
            </a:r>
            <a:r>
              <a:rPr lang="en-US" altLang="en-US" i="1" dirty="0" smtClean="0"/>
              <a:t>update</a:t>
            </a:r>
            <a:r>
              <a:rPr lang="en-US" altLang="en-US" i="1" dirty="0"/>
              <a:t>()</a:t>
            </a:r>
            <a:r>
              <a:rPr lang="en-US" alt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9219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Listeners related to observers</a:t>
            </a:r>
            <a:endParaRPr lang="en-US" altLang="en-US" dirty="0"/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Example: Java </a:t>
            </a:r>
            <a:r>
              <a:rPr lang="en-US" altLang="en-US" dirty="0"/>
              <a:t>GUI (Swing)</a:t>
            </a:r>
          </a:p>
          <a:p>
            <a:pPr lvl="1"/>
            <a:r>
              <a:rPr lang="en-US" altLang="en-US" dirty="0" err="1"/>
              <a:t>EventSource</a:t>
            </a:r>
            <a:r>
              <a:rPr lang="en-US" altLang="en-US" dirty="0"/>
              <a:t> is a subject</a:t>
            </a:r>
          </a:p>
          <a:p>
            <a:pPr lvl="1"/>
            <a:r>
              <a:rPr lang="en-US" altLang="en-US" dirty="0" err="1"/>
              <a:t>EventListener</a:t>
            </a:r>
            <a:r>
              <a:rPr lang="en-US" altLang="en-US" dirty="0"/>
              <a:t> is an observer</a:t>
            </a:r>
          </a:p>
          <a:p>
            <a:pPr lvl="1"/>
            <a:r>
              <a:rPr lang="en-US" altLang="en-US" dirty="0"/>
              <a:t>Many kinds of </a:t>
            </a:r>
            <a:r>
              <a:rPr lang="en-US" altLang="en-US" dirty="0" err="1"/>
              <a:t>EventListeners</a:t>
            </a:r>
            <a:r>
              <a:rPr lang="en-US" altLang="en-US" dirty="0"/>
              <a:t>, each with their own </a:t>
            </a:r>
            <a:r>
              <a:rPr lang="en-US" altLang="en-US" dirty="0" smtClean="0"/>
              <a:t>interface</a:t>
            </a:r>
          </a:p>
          <a:p>
            <a:pPr lvl="2"/>
            <a:r>
              <a:rPr lang="en-US" altLang="en-US" dirty="0" err="1" smtClean="0"/>
              <a:t>ActionListener</a:t>
            </a:r>
            <a:r>
              <a:rPr lang="en-US" altLang="en-US" dirty="0" smtClean="0"/>
              <a:t>: </a:t>
            </a:r>
            <a:r>
              <a:rPr lang="en-US" altLang="en-US" dirty="0" err="1" smtClean="0"/>
              <a:t>actionPerformed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ActionEvent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dirty="0" err="1" smtClean="0"/>
              <a:t>ComponentListener</a:t>
            </a:r>
            <a:r>
              <a:rPr lang="en-US" altLang="en-US" dirty="0" smtClean="0"/>
              <a:t>: </a:t>
            </a:r>
            <a:r>
              <a:rPr lang="en-US" altLang="en-US" dirty="0" err="1" smtClean="0"/>
              <a:t>componentResized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ComponentEvent</a:t>
            </a:r>
            <a:r>
              <a:rPr lang="en-US" altLang="en-US" dirty="0" smtClean="0"/>
              <a:t>), </a:t>
            </a:r>
            <a:r>
              <a:rPr lang="en-US" altLang="en-US" dirty="0" err="1" smtClean="0"/>
              <a:t>componentMoved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ComponentEvent</a:t>
            </a:r>
            <a:r>
              <a:rPr lang="en-US" altLang="en-US" dirty="0" smtClean="0"/>
              <a:t>), </a:t>
            </a:r>
            <a:r>
              <a:rPr lang="en-US" altLang="en-US" dirty="0" err="1" smtClean="0"/>
              <a:t>componentShown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ComponentEvent</a:t>
            </a:r>
            <a:r>
              <a:rPr lang="en-US" altLang="en-US" dirty="0" smtClean="0"/>
              <a:t>), </a:t>
            </a:r>
            <a:r>
              <a:rPr lang="en-US" altLang="en-US" dirty="0" err="1" smtClean="0"/>
              <a:t>componentHidden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ComponentEvent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0991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35038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panose="02010600030101010101" pitchFamily="2" charset="-122"/>
              </a:rPr>
              <a:t>Another example from Java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7630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533400" y="1219200"/>
            <a:ext cx="2438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/>
              <a:t>interface Observer</a:t>
            </a:r>
            <a:r>
              <a:rPr lang="en-US" altLang="en-US" sz="2400"/>
              <a:t> {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066800" y="1828800"/>
            <a:ext cx="7162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en-US" sz="2000"/>
              <a:t>void update (Observable sub, </a:t>
            </a:r>
            <a:r>
              <a:rPr lang="en-US" altLang="en-US" sz="2000">
                <a:solidFill>
                  <a:srgbClr val="669900"/>
                </a:solidFill>
              </a:rPr>
              <a:t>Object arg</a:t>
            </a:r>
            <a:r>
              <a:rPr lang="en-US" altLang="en-US" sz="2000"/>
              <a:t>)</a:t>
            </a:r>
            <a:endParaRPr lang="en-US" altLang="en-US" sz="2000">
              <a:solidFill>
                <a:srgbClr val="CC0000"/>
              </a:solidFill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914400" y="2057400"/>
            <a:ext cx="1600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400"/>
              <a:t>}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en-US" sz="2400">
              <a:solidFill>
                <a:srgbClr val="CC0000"/>
              </a:solidFill>
            </a:endParaRPr>
          </a:p>
        </p:txBody>
      </p:sp>
      <p:grpSp>
        <p:nvGrpSpPr>
          <p:cNvPr id="8199" name="Group 7"/>
          <p:cNvGrpSpPr>
            <a:grpSpLocks/>
          </p:cNvGrpSpPr>
          <p:nvPr/>
        </p:nvGrpSpPr>
        <p:grpSpPr bwMode="auto">
          <a:xfrm>
            <a:off x="3657600" y="2209800"/>
            <a:ext cx="3886200" cy="795338"/>
            <a:chOff x="1776" y="2448"/>
            <a:chExt cx="2448" cy="501"/>
          </a:xfrm>
        </p:grpSpPr>
        <p:sp>
          <p:nvSpPr>
            <p:cNvPr id="8211" name="Text Box 8"/>
            <p:cNvSpPr txBox="1">
              <a:spLocks noChangeArrowheads="1"/>
            </p:cNvSpPr>
            <p:nvPr/>
          </p:nvSpPr>
          <p:spPr bwMode="auto">
            <a:xfrm>
              <a:off x="1958" y="2697"/>
              <a:ext cx="2266" cy="252"/>
            </a:xfrm>
            <a:prstGeom prst="rect">
              <a:avLst/>
            </a:prstGeom>
            <a:noFill/>
            <a:ln w="12700" cap="sq">
              <a:solidFill>
                <a:srgbClr val="CC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00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Java terminology for Subject.</a:t>
              </a:r>
            </a:p>
          </p:txBody>
        </p:sp>
        <p:sp>
          <p:nvSpPr>
            <p:cNvPr id="8212" name="Line 9"/>
            <p:cNvSpPr>
              <a:spLocks noChangeShapeType="1"/>
            </p:cNvSpPr>
            <p:nvPr/>
          </p:nvSpPr>
          <p:spPr bwMode="auto">
            <a:xfrm flipH="1" flipV="1">
              <a:off x="1776" y="2448"/>
              <a:ext cx="144" cy="336"/>
            </a:xfrm>
            <a:prstGeom prst="line">
              <a:avLst/>
            </a:prstGeom>
            <a:noFill/>
            <a:ln w="12700" cap="sq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00" name="Rectangle 10"/>
          <p:cNvSpPr>
            <a:spLocks noChangeArrowheads="1"/>
          </p:cNvSpPr>
          <p:nvPr/>
        </p:nvSpPr>
        <p:spPr bwMode="auto">
          <a:xfrm>
            <a:off x="838200" y="3581400"/>
            <a:ext cx="6858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8201" name="Group 11"/>
          <p:cNvGrpSpPr>
            <a:grpSpLocks/>
          </p:cNvGrpSpPr>
          <p:nvPr/>
        </p:nvGrpSpPr>
        <p:grpSpPr bwMode="auto">
          <a:xfrm>
            <a:off x="1219200" y="3352800"/>
            <a:ext cx="6172200" cy="1295400"/>
            <a:chOff x="768" y="2496"/>
            <a:chExt cx="3888" cy="816"/>
          </a:xfrm>
        </p:grpSpPr>
        <p:sp>
          <p:nvSpPr>
            <p:cNvPr id="8208" name="Rectangle 12"/>
            <p:cNvSpPr>
              <a:spLocks noChangeArrowheads="1"/>
            </p:cNvSpPr>
            <p:nvPr/>
          </p:nvSpPr>
          <p:spPr bwMode="auto">
            <a:xfrm>
              <a:off x="768" y="2496"/>
              <a:ext cx="364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>
                <a:spcBef>
                  <a:spcPct val="20000"/>
                </a:spcBef>
              </a:pPr>
              <a:r>
                <a:rPr lang="en-US" altLang="en-US" sz="2000"/>
                <a:t>public void attach(Observer</a:t>
              </a:r>
              <a:r>
                <a:rPr lang="en-US" altLang="en-US" sz="2400"/>
                <a:t> o) {}</a:t>
              </a:r>
              <a:endParaRPr lang="en-US" altLang="en-US" sz="2400">
                <a:solidFill>
                  <a:srgbClr val="CC0000"/>
                </a:solidFill>
              </a:endParaRPr>
            </a:p>
          </p:txBody>
        </p:sp>
        <p:sp>
          <p:nvSpPr>
            <p:cNvPr id="8209" name="Rectangle 13"/>
            <p:cNvSpPr>
              <a:spLocks noChangeArrowheads="1"/>
            </p:cNvSpPr>
            <p:nvPr/>
          </p:nvSpPr>
          <p:spPr bwMode="auto">
            <a:xfrm>
              <a:off x="768" y="2784"/>
              <a:ext cx="38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>
                <a:spcBef>
                  <a:spcPct val="20000"/>
                </a:spcBef>
              </a:pPr>
              <a:r>
                <a:rPr lang="en-US" altLang="en-US" sz="2000"/>
                <a:t>public void detach(Observer o)</a:t>
              </a:r>
              <a:r>
                <a:rPr lang="en-US" altLang="en-US" sz="2400"/>
                <a:t>  {}</a:t>
              </a:r>
            </a:p>
          </p:txBody>
        </p:sp>
        <p:sp>
          <p:nvSpPr>
            <p:cNvPr id="8210" name="Rectangle 14"/>
            <p:cNvSpPr>
              <a:spLocks noChangeArrowheads="1"/>
            </p:cNvSpPr>
            <p:nvPr/>
          </p:nvSpPr>
          <p:spPr bwMode="auto">
            <a:xfrm>
              <a:off x="768" y="3072"/>
              <a:ext cx="379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>
                <a:spcBef>
                  <a:spcPct val="20000"/>
                </a:spcBef>
              </a:pPr>
              <a:r>
                <a:rPr lang="en-US" altLang="en-US" sz="2000"/>
                <a:t>public void notify (</a:t>
              </a:r>
              <a:r>
                <a:rPr lang="en-US" altLang="en-US" sz="2000">
                  <a:solidFill>
                    <a:srgbClr val="669900"/>
                  </a:solidFill>
                </a:rPr>
                <a:t>Object arg</a:t>
              </a:r>
              <a:r>
                <a:rPr lang="en-US" altLang="en-US" sz="2000"/>
                <a:t>)</a:t>
              </a:r>
              <a:r>
                <a:rPr lang="en-US" altLang="en-US" sz="2400"/>
                <a:t> {}</a:t>
              </a:r>
              <a:endParaRPr lang="en-US" altLang="en-US" sz="2400">
                <a:solidFill>
                  <a:srgbClr val="CC0000"/>
                </a:solidFill>
              </a:endParaRPr>
            </a:p>
          </p:txBody>
        </p:sp>
      </p:grpSp>
      <p:sp>
        <p:nvSpPr>
          <p:cNvPr id="8202" name="Text Box 15"/>
          <p:cNvSpPr txBox="1">
            <a:spLocks noChangeArrowheads="1"/>
          </p:cNvSpPr>
          <p:nvPr/>
        </p:nvSpPr>
        <p:spPr bwMode="auto">
          <a:xfrm>
            <a:off x="381000" y="2819400"/>
            <a:ext cx="6705600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class Observable {</a:t>
            </a:r>
          </a:p>
          <a:p>
            <a:pPr>
              <a:spcBef>
                <a:spcPct val="50000"/>
              </a:spcBef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…</a:t>
            </a:r>
          </a:p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8203" name="Rectangle 16"/>
          <p:cNvSpPr>
            <a:spLocks noChangeArrowheads="1"/>
          </p:cNvSpPr>
          <p:nvPr/>
        </p:nvSpPr>
        <p:spPr bwMode="auto">
          <a:xfrm>
            <a:off x="1752600" y="4953000"/>
            <a:ext cx="3962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20000"/>
              </a:spcBef>
            </a:pPr>
            <a:endParaRPr lang="en-US" altLang="en-US" sz="2400"/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8204" name="Text Box 17"/>
          <p:cNvSpPr txBox="1">
            <a:spLocks noChangeArrowheads="1"/>
          </p:cNvSpPr>
          <p:nvPr/>
        </p:nvSpPr>
        <p:spPr bwMode="auto">
          <a:xfrm>
            <a:off x="1676400" y="4876800"/>
            <a:ext cx="502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</a:rPr>
              <a:t>public boolean hasChanged() {}</a:t>
            </a:r>
          </a:p>
        </p:txBody>
      </p:sp>
      <p:sp>
        <p:nvSpPr>
          <p:cNvPr id="8205" name="TextBox 17"/>
          <p:cNvSpPr txBox="1">
            <a:spLocks noChangeArrowheads="1"/>
          </p:cNvSpPr>
          <p:nvPr/>
        </p:nvSpPr>
        <p:spPr bwMode="auto">
          <a:xfrm>
            <a:off x="6705600" y="3810000"/>
            <a:ext cx="20574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/>
              <a:t>Sometimes </a:t>
            </a:r>
            <a:r>
              <a:rPr lang="en-US" altLang="en-US" sz="1600" dirty="0" smtClean="0"/>
              <a:t>names</a:t>
            </a:r>
            <a:endParaRPr lang="en-US" altLang="en-US" sz="1600" dirty="0"/>
          </a:p>
          <a:p>
            <a:r>
              <a:rPr lang="en-US" altLang="en-US" sz="1600" dirty="0" err="1">
                <a:solidFill>
                  <a:srgbClr val="0066CC"/>
                </a:solidFill>
              </a:rPr>
              <a:t>addListener</a:t>
            </a:r>
            <a:endParaRPr lang="en-US" altLang="en-US" sz="1600" dirty="0">
              <a:solidFill>
                <a:srgbClr val="0066CC"/>
              </a:solidFill>
            </a:endParaRPr>
          </a:p>
          <a:p>
            <a:r>
              <a:rPr lang="en-US" altLang="en-US" sz="1600" dirty="0" err="1">
                <a:solidFill>
                  <a:srgbClr val="0066CC"/>
                </a:solidFill>
              </a:rPr>
              <a:t>removeListener</a:t>
            </a:r>
            <a:endParaRPr lang="en-US" altLang="en-US" sz="1600" dirty="0">
              <a:solidFill>
                <a:srgbClr val="0066CC"/>
              </a:solidFill>
            </a:endParaRPr>
          </a:p>
          <a:p>
            <a:r>
              <a:rPr lang="en-US" altLang="en-US" sz="1600" dirty="0" err="1">
                <a:solidFill>
                  <a:srgbClr val="0066CC"/>
                </a:solidFill>
              </a:rPr>
              <a:t>notifyListeners</a:t>
            </a:r>
            <a:endParaRPr lang="en-US" altLang="en-US" sz="1600" dirty="0"/>
          </a:p>
          <a:p>
            <a:r>
              <a:rPr lang="en-US" altLang="en-US" sz="1600" dirty="0"/>
              <a:t>Instead of</a:t>
            </a:r>
          </a:p>
          <a:p>
            <a:r>
              <a:rPr lang="en-US" altLang="en-US" sz="1600" dirty="0">
                <a:solidFill>
                  <a:srgbClr val="0066CC"/>
                </a:solidFill>
              </a:rPr>
              <a:t>attach</a:t>
            </a:r>
          </a:p>
          <a:p>
            <a:r>
              <a:rPr lang="en-US" altLang="en-US" sz="1600" dirty="0">
                <a:solidFill>
                  <a:srgbClr val="0066CC"/>
                </a:solidFill>
              </a:rPr>
              <a:t>d</a:t>
            </a:r>
            <a:r>
              <a:rPr lang="en-US" altLang="en-US" sz="1600" dirty="0" smtClean="0">
                <a:solidFill>
                  <a:srgbClr val="0066CC"/>
                </a:solidFill>
              </a:rPr>
              <a:t>etach</a:t>
            </a:r>
            <a:endParaRPr lang="en-US" altLang="en-US" sz="1600" dirty="0">
              <a:solidFill>
                <a:srgbClr val="0066CC"/>
              </a:solidFill>
            </a:endParaRPr>
          </a:p>
          <a:p>
            <a:r>
              <a:rPr lang="en-US" altLang="en-US" sz="1600" dirty="0" smtClean="0">
                <a:solidFill>
                  <a:srgbClr val="0066CC"/>
                </a:solidFill>
              </a:rPr>
              <a:t>notify</a:t>
            </a:r>
            <a:endParaRPr lang="en-US" altLang="en-US" sz="1600" dirty="0">
              <a:solidFill>
                <a:srgbClr val="0066CC"/>
              </a:solidFill>
            </a:endParaRPr>
          </a:p>
        </p:txBody>
      </p:sp>
      <p:sp>
        <p:nvSpPr>
          <p:cNvPr id="8206" name="TextBox 18"/>
          <p:cNvSpPr txBox="1">
            <a:spLocks noChangeArrowheads="1"/>
          </p:cNvSpPr>
          <p:nvPr/>
        </p:nvSpPr>
        <p:spPr bwMode="auto">
          <a:xfrm>
            <a:off x="1143000" y="5486400"/>
            <a:ext cx="502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/>
              <a:t>Sometimes we can omit the argument of </a:t>
            </a:r>
            <a:r>
              <a:rPr lang="en-US" altLang="en-US" sz="1600" dirty="0">
                <a:solidFill>
                  <a:srgbClr val="0066CC"/>
                </a:solidFill>
              </a:rPr>
              <a:t>notify</a:t>
            </a:r>
            <a:r>
              <a:rPr lang="en-US" altLang="en-US" sz="1600" dirty="0"/>
              <a:t> if the information to be passed to the observers has been stored in </a:t>
            </a:r>
            <a:r>
              <a:rPr lang="en-US" altLang="en-US" sz="1600" dirty="0" smtClean="0"/>
              <a:t>the </a:t>
            </a:r>
            <a:r>
              <a:rPr lang="en-US" altLang="en-US" sz="1600" dirty="0" smtClean="0">
                <a:solidFill>
                  <a:srgbClr val="0066CC"/>
                </a:solidFill>
              </a:rPr>
              <a:t>Observable</a:t>
            </a:r>
            <a:r>
              <a:rPr lang="en-US" altLang="en-US" sz="1600" dirty="0" smtClean="0"/>
              <a:t> object</a:t>
            </a:r>
            <a:endParaRPr lang="en-US" altLang="en-US" sz="1600" dirty="0"/>
          </a:p>
        </p:txBody>
      </p:sp>
      <p:sp>
        <p:nvSpPr>
          <p:cNvPr id="8207" name="TextBox 19"/>
          <p:cNvSpPr txBox="1">
            <a:spLocks noChangeArrowheads="1"/>
          </p:cNvSpPr>
          <p:nvPr/>
        </p:nvSpPr>
        <p:spPr bwMode="auto">
          <a:xfrm>
            <a:off x="7000522" y="1095816"/>
            <a:ext cx="18288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/>
              <a:t>We can have additional </a:t>
            </a:r>
            <a:r>
              <a:rPr lang="en-US" altLang="en-US" sz="1600" dirty="0" err="1">
                <a:solidFill>
                  <a:srgbClr val="0070C0"/>
                </a:solidFill>
              </a:rPr>
              <a:t>hasChanged</a:t>
            </a:r>
            <a:r>
              <a:rPr lang="en-US" altLang="en-US" sz="1600" dirty="0"/>
              <a:t> method for </a:t>
            </a:r>
            <a:r>
              <a:rPr lang="en-US" altLang="en-US" sz="1600" dirty="0" err="1"/>
              <a:t>Observerable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4345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Observers and dependence</a:t>
            </a:r>
            <a:endParaRPr lang="en-US" altLang="en-US" dirty="0"/>
          </a:p>
        </p:txBody>
      </p:sp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If package A depends on package B then you can’t run the tests for A unless you also have </a:t>
            </a:r>
            <a:r>
              <a:rPr lang="en-US" altLang="en-US" dirty="0" smtClean="0"/>
              <a:t>B (or some mock of B)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“A depends on B” means you can’t use A unless you have B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“Package A depends on package B” means that something in A depends on something in B</a:t>
            </a:r>
          </a:p>
        </p:txBody>
      </p:sp>
    </p:spTree>
    <p:extLst>
      <p:ext uri="{BB962C8B-B14F-4D97-AF65-F5344CB8AC3E}">
        <p14:creationId xmlns:p14="http://schemas.microsoft.com/office/powerpoint/2010/main" val="19861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Cycles of dependence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If package A depends on package B then package B should NOT depend on package A</a:t>
            </a:r>
          </a:p>
          <a:p>
            <a:r>
              <a:rPr lang="en-US" altLang="en-US"/>
              <a:t>If classes C and D both depend on each other, put them in the same package</a:t>
            </a:r>
          </a:p>
        </p:txBody>
      </p:sp>
    </p:spTree>
    <p:extLst>
      <p:ext uri="{BB962C8B-B14F-4D97-AF65-F5344CB8AC3E}">
        <p14:creationId xmlns:p14="http://schemas.microsoft.com/office/powerpoint/2010/main" val="24754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4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Team regular meetings are important: Communicate; be in synch; be useful 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0" name="Picture 2" descr="http://www.tamingdata.com/wp-content/uploads/2010/07/tree-swing-project-management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890711"/>
            <a:ext cx="6419850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821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Eliminating dependence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Observer pattern eliminates some dependence</a:t>
            </a:r>
          </a:p>
          <a:p>
            <a:r>
              <a:rPr lang="en-US" altLang="en-US"/>
              <a:t>Suppose that “FBIAgent” is an observer of “Mobster”.  Mobster is a subclass of Model, so it can have observers.  Class FBIAgent probably depends on class Mobster, but Mobster does not depend on FBIAgent.</a:t>
            </a:r>
          </a:p>
        </p:txBody>
      </p:sp>
    </p:spTree>
    <p:extLst>
      <p:ext uri="{BB962C8B-B14F-4D97-AF65-F5344CB8AC3E}">
        <p14:creationId xmlns:p14="http://schemas.microsoft.com/office/powerpoint/2010/main" val="2613123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5" name="Rectangle 3"/>
          <p:cNvSpPr>
            <a:spLocks noChangeArrowheads="1"/>
          </p:cNvSpPr>
          <p:nvPr/>
        </p:nvSpPr>
        <p:spPr bwMode="auto">
          <a:xfrm>
            <a:off x="6194425" y="2239963"/>
            <a:ext cx="2216150" cy="11541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325" tIns="23812" rIns="60325" bIns="23812">
            <a:spAutoFit/>
          </a:bodyPr>
          <a:lstStyle>
            <a:lvl1pPr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20738" indent="-325438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93800" indent="-258763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8775" indent="-320675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3750" indent="-320675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20950" indent="-32067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8150" indent="-32067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5350" indent="-32067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550" indent="-32067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9000"/>
              </a:lnSpc>
              <a:spcBef>
                <a:spcPct val="44000"/>
              </a:spcBef>
            </a:pPr>
            <a:r>
              <a:rPr lang="en-US" altLang="en-US" sz="3200" i="1">
                <a:effectLst>
                  <a:outerShdw blurRad="38100" dist="38100" dir="2700000" algn="tl">
                    <a:srgbClr val="C0C0C0"/>
                  </a:outerShdw>
                </a:effectLst>
              </a:rPr>
              <a:t>Observer</a:t>
            </a:r>
          </a:p>
          <a:p>
            <a:pPr>
              <a:lnSpc>
                <a:spcPct val="89000"/>
              </a:lnSpc>
              <a:spcBef>
                <a:spcPct val="44000"/>
              </a:spcBef>
            </a:pPr>
            <a:r>
              <a:rPr lang="en-US" altLang="en-US" sz="3200" i="1">
                <a:effectLst>
                  <a:outerShdw blurRad="38100" dist="38100" dir="2700000" algn="tl">
                    <a:srgbClr val="C0C0C0"/>
                  </a:outerShdw>
                </a:effectLst>
              </a:rPr>
              <a:t>update:</a:t>
            </a:r>
          </a:p>
        </p:txBody>
      </p:sp>
      <p:sp>
        <p:nvSpPr>
          <p:cNvPr id="223236" name="Line 4"/>
          <p:cNvSpPr>
            <a:spLocks noChangeShapeType="1"/>
          </p:cNvSpPr>
          <p:nvPr/>
        </p:nvSpPr>
        <p:spPr bwMode="auto">
          <a:xfrm>
            <a:off x="6207125" y="2781300"/>
            <a:ext cx="21859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37" name="Rectangle 5"/>
          <p:cNvSpPr>
            <a:spLocks noChangeArrowheads="1"/>
          </p:cNvSpPr>
          <p:nvPr/>
        </p:nvSpPr>
        <p:spPr bwMode="auto">
          <a:xfrm>
            <a:off x="598488" y="1936750"/>
            <a:ext cx="3317875" cy="1997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325" tIns="23812" rIns="60325" bIns="23812">
            <a:spAutoFit/>
          </a:bodyPr>
          <a:lstStyle>
            <a:lvl1pPr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20738" indent="-325438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93800" indent="-258763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8775" indent="-320675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3750" indent="-320675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20950" indent="-32067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8150" indent="-32067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5350" indent="-32067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550" indent="-32067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8000"/>
              </a:lnSpc>
              <a:spcBef>
                <a:spcPct val="43000"/>
              </a:spcBef>
            </a:pPr>
            <a:r>
              <a:rPr lang="en-US" altLang="en-US" sz="3200" i="1">
                <a:effectLst>
                  <a:outerShdw blurRad="38100" dist="38100" dir="2700000" algn="tl">
                    <a:srgbClr val="C0C0C0"/>
                  </a:outerShdw>
                </a:effectLst>
              </a:rPr>
              <a:t>Subject</a:t>
            </a:r>
          </a:p>
          <a:p>
            <a:pPr>
              <a:lnSpc>
                <a:spcPct val="88000"/>
              </a:lnSpc>
              <a:spcBef>
                <a:spcPct val="43000"/>
              </a:spcBef>
            </a:pPr>
            <a:r>
              <a:rPr lang="en-US" alt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addDependent: removeDependent: changed:</a:t>
            </a:r>
          </a:p>
        </p:txBody>
      </p:sp>
      <p:sp>
        <p:nvSpPr>
          <p:cNvPr id="223238" name="Line 6"/>
          <p:cNvSpPr>
            <a:spLocks noChangeShapeType="1"/>
          </p:cNvSpPr>
          <p:nvPr/>
        </p:nvSpPr>
        <p:spPr bwMode="auto">
          <a:xfrm>
            <a:off x="661988" y="2460625"/>
            <a:ext cx="3254375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39" name="Line 7"/>
          <p:cNvSpPr>
            <a:spLocks noChangeShapeType="1"/>
          </p:cNvSpPr>
          <p:nvPr/>
        </p:nvSpPr>
        <p:spPr bwMode="auto">
          <a:xfrm>
            <a:off x="3886200" y="2667000"/>
            <a:ext cx="2290763" cy="4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40" name="Rectangle 8"/>
          <p:cNvSpPr>
            <a:spLocks noChangeArrowheads="1"/>
          </p:cNvSpPr>
          <p:nvPr/>
        </p:nvSpPr>
        <p:spPr bwMode="auto">
          <a:xfrm>
            <a:off x="1147763" y="4710113"/>
            <a:ext cx="2446337" cy="1504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325" tIns="23812" rIns="60325" bIns="23812">
            <a:spAutoFit/>
          </a:bodyPr>
          <a:lstStyle>
            <a:lvl1pPr marL="325438" indent="-325438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60413" indent="-320675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93800" indent="-319088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8775" indent="-320675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3750" indent="-320675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20950" indent="-32067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8150" indent="-32067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5350" indent="-32067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550" indent="-32067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8000"/>
              </a:lnSpc>
              <a:spcBef>
                <a:spcPct val="43000"/>
              </a:spcBef>
            </a:pPr>
            <a:r>
              <a:rPr lang="en-US" alt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Mobster</a:t>
            </a:r>
          </a:p>
          <a:p>
            <a:pPr>
              <a:lnSpc>
                <a:spcPct val="60000"/>
              </a:lnSpc>
              <a:spcBef>
                <a:spcPct val="43000"/>
              </a:spcBef>
            </a:pPr>
            <a:r>
              <a:rPr lang="en-US" alt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robBank</a:t>
            </a:r>
          </a:p>
          <a:p>
            <a:pPr>
              <a:lnSpc>
                <a:spcPct val="60000"/>
              </a:lnSpc>
              <a:spcBef>
                <a:spcPct val="43000"/>
              </a:spcBef>
            </a:pPr>
            <a:r>
              <a:rPr lang="en-US" alt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driveCar</a:t>
            </a:r>
          </a:p>
        </p:txBody>
      </p:sp>
      <p:sp>
        <p:nvSpPr>
          <p:cNvPr id="223241" name="Line 9"/>
          <p:cNvSpPr>
            <a:spLocks noChangeShapeType="1"/>
          </p:cNvSpPr>
          <p:nvPr/>
        </p:nvSpPr>
        <p:spPr bwMode="auto">
          <a:xfrm flipV="1">
            <a:off x="1143000" y="5181600"/>
            <a:ext cx="2438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42" name="Line 10"/>
          <p:cNvSpPr>
            <a:spLocks noChangeShapeType="1"/>
          </p:cNvSpPr>
          <p:nvPr/>
        </p:nvSpPr>
        <p:spPr bwMode="auto">
          <a:xfrm>
            <a:off x="6858000" y="3886200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43" name="Rectangle 11"/>
          <p:cNvSpPr>
            <a:spLocks noChangeArrowheads="1"/>
          </p:cNvSpPr>
          <p:nvPr/>
        </p:nvSpPr>
        <p:spPr bwMode="auto">
          <a:xfrm>
            <a:off x="5875338" y="4710113"/>
            <a:ext cx="1820862" cy="11541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325" tIns="23812" rIns="60325" bIns="23812">
            <a:spAutoFit/>
          </a:bodyPr>
          <a:lstStyle>
            <a:lvl1pPr marL="325438" indent="-325438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60413" indent="-320675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93800" indent="-319088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8775" indent="-320675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3750" indent="-320675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20950" indent="-32067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8150" indent="-32067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5350" indent="-32067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550" indent="-32067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9000"/>
              </a:lnSpc>
              <a:spcBef>
                <a:spcPct val="44000"/>
              </a:spcBef>
            </a:pPr>
            <a:r>
              <a:rPr lang="en-US" alt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FBIAgent</a:t>
            </a:r>
          </a:p>
          <a:p>
            <a:pPr>
              <a:lnSpc>
                <a:spcPct val="89000"/>
              </a:lnSpc>
              <a:spcBef>
                <a:spcPct val="44000"/>
              </a:spcBef>
            </a:pPr>
            <a:r>
              <a:rPr lang="en-US" alt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update:</a:t>
            </a:r>
          </a:p>
        </p:txBody>
      </p:sp>
      <p:sp>
        <p:nvSpPr>
          <p:cNvPr id="223244" name="Line 12"/>
          <p:cNvSpPr>
            <a:spLocks noChangeShapeType="1"/>
          </p:cNvSpPr>
          <p:nvPr/>
        </p:nvSpPr>
        <p:spPr bwMode="auto">
          <a:xfrm flipV="1">
            <a:off x="5927725" y="5127625"/>
            <a:ext cx="1752600" cy="31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45" name="Line 13"/>
          <p:cNvSpPr>
            <a:spLocks noChangeShapeType="1"/>
          </p:cNvSpPr>
          <p:nvPr/>
        </p:nvSpPr>
        <p:spPr bwMode="auto">
          <a:xfrm flipH="1">
            <a:off x="3570288" y="5435600"/>
            <a:ext cx="2305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46" name="AutoShape 14"/>
          <p:cNvSpPr>
            <a:spLocks noChangeArrowheads="1"/>
          </p:cNvSpPr>
          <p:nvPr/>
        </p:nvSpPr>
        <p:spPr bwMode="auto">
          <a:xfrm>
            <a:off x="6705600" y="3429000"/>
            <a:ext cx="304800" cy="45720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47" name="Line 15"/>
          <p:cNvSpPr>
            <a:spLocks noChangeShapeType="1"/>
          </p:cNvSpPr>
          <p:nvPr/>
        </p:nvSpPr>
        <p:spPr bwMode="auto">
          <a:xfrm>
            <a:off x="2286000" y="4419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48" name="AutoShape 16"/>
          <p:cNvSpPr>
            <a:spLocks noChangeArrowheads="1"/>
          </p:cNvSpPr>
          <p:nvPr/>
        </p:nvSpPr>
        <p:spPr bwMode="auto">
          <a:xfrm>
            <a:off x="2133600" y="3962400"/>
            <a:ext cx="304800" cy="45720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49" name="Text Box 17"/>
          <p:cNvSpPr txBox="1">
            <a:spLocks noChangeArrowheads="1"/>
          </p:cNvSpPr>
          <p:nvPr/>
        </p:nvSpPr>
        <p:spPr bwMode="auto">
          <a:xfrm>
            <a:off x="5867400" y="2362200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latin typeface="Arial" pitchFamily="34" charset="0"/>
              </a:rPr>
              <a:t>*</a:t>
            </a:r>
          </a:p>
        </p:txBody>
      </p:sp>
      <p:sp>
        <p:nvSpPr>
          <p:cNvPr id="223250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FBIAgent</a:t>
            </a:r>
          </a:p>
        </p:txBody>
      </p:sp>
    </p:spTree>
    <p:extLst>
      <p:ext uri="{BB962C8B-B14F-4D97-AF65-F5344CB8AC3E}">
        <p14:creationId xmlns:p14="http://schemas.microsoft.com/office/powerpoint/2010/main" val="349033825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2: Composite</a:t>
            </a:r>
            <a:endParaRPr lang="en-US" altLang="en-US" dirty="0"/>
          </a:p>
        </p:txBody>
      </p:sp>
      <p:sp>
        <p:nvSpPr>
          <p:cNvPr id="2601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Context:</a:t>
            </a:r>
          </a:p>
          <a:p>
            <a:pPr lvl="1"/>
            <a:r>
              <a:rPr lang="en-US" altLang="en-US" dirty="0"/>
              <a:t>Developing OO software</a:t>
            </a:r>
          </a:p>
          <a:p>
            <a:r>
              <a:rPr lang="en-US" altLang="en-US" dirty="0"/>
              <a:t>Problem:</a:t>
            </a:r>
          </a:p>
          <a:p>
            <a:pPr lvl="1"/>
            <a:r>
              <a:rPr lang="en-US" altLang="en-US" dirty="0"/>
              <a:t>Complex part-whole hierarchy has lots of similar classes</a:t>
            </a:r>
          </a:p>
          <a:p>
            <a:pPr lvl="2"/>
            <a:r>
              <a:rPr lang="en-US" altLang="en-US" dirty="0"/>
              <a:t>Example: book, chapter, section, </a:t>
            </a:r>
            <a:r>
              <a:rPr lang="en-US" altLang="en-US" dirty="0" smtClean="0"/>
              <a:t>paragraph</a:t>
            </a:r>
          </a:p>
          <a:p>
            <a:pPr lvl="2"/>
            <a:endParaRPr lang="en-US" altLang="en-US" dirty="0"/>
          </a:p>
          <a:p>
            <a:r>
              <a:rPr lang="en-US" altLang="en-US" dirty="0" smtClean="0"/>
              <a:t>What’s the example from MPs?</a:t>
            </a:r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962121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Forces</a:t>
            </a:r>
          </a:p>
        </p:txBody>
      </p:sp>
      <p:sp>
        <p:nvSpPr>
          <p:cNvPr id="26112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Simplicity -- treat composition of parts like a part</a:t>
            </a:r>
          </a:p>
          <a:p>
            <a:r>
              <a:rPr lang="en-US" altLang="en-US" dirty="0"/>
              <a:t>Power -- create new kind of part by composing existing ones</a:t>
            </a:r>
          </a:p>
          <a:p>
            <a:r>
              <a:rPr lang="en-US" altLang="en-US" dirty="0"/>
              <a:t>Safety -- no special cases, treat everything the same</a:t>
            </a:r>
          </a:p>
        </p:txBody>
      </p:sp>
    </p:spTree>
    <p:extLst>
      <p:ext uri="{BB962C8B-B14F-4D97-AF65-F5344CB8AC3E}">
        <p14:creationId xmlns:p14="http://schemas.microsoft.com/office/powerpoint/2010/main" val="316543463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67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Composite</a:t>
            </a:r>
          </a:p>
        </p:txBody>
      </p:sp>
      <p:sp>
        <p:nvSpPr>
          <p:cNvPr id="262168" name="Rectangle 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Idea: make abstract "component" class</a:t>
            </a:r>
          </a:p>
          <a:p>
            <a:r>
              <a:rPr lang="en-US" altLang="en-US"/>
              <a:t>Alternative 1: every component has a (possibly empty) set of components</a:t>
            </a:r>
          </a:p>
          <a:p>
            <a:r>
              <a:rPr lang="en-US" altLang="en-US"/>
              <a:t>Problem: many components have no components</a:t>
            </a:r>
          </a:p>
        </p:txBody>
      </p:sp>
      <p:sp>
        <p:nvSpPr>
          <p:cNvPr id="262148" name="Rectangle 4"/>
          <p:cNvSpPr>
            <a:spLocks noChangeArrowheads="1"/>
          </p:cNvSpPr>
          <p:nvPr/>
        </p:nvSpPr>
        <p:spPr bwMode="auto">
          <a:xfrm>
            <a:off x="3325813" y="5808663"/>
            <a:ext cx="1727200" cy="4222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2149" name="Rectangle 5"/>
          <p:cNvSpPr>
            <a:spLocks noChangeArrowheads="1"/>
          </p:cNvSpPr>
          <p:nvPr/>
        </p:nvSpPr>
        <p:spPr bwMode="auto">
          <a:xfrm>
            <a:off x="4678363" y="4379913"/>
            <a:ext cx="146843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325" tIns="23812" rIns="60325" bIns="23812">
            <a:spAutoFit/>
          </a:bodyPr>
          <a:lstStyle>
            <a:lvl1pPr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34975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68363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03338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36725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939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511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1083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655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300" i="1"/>
              <a:t>Component</a:t>
            </a:r>
          </a:p>
        </p:txBody>
      </p:sp>
      <p:sp>
        <p:nvSpPr>
          <p:cNvPr id="262150" name="Rectangle 6"/>
          <p:cNvSpPr>
            <a:spLocks noChangeArrowheads="1"/>
          </p:cNvSpPr>
          <p:nvPr/>
        </p:nvSpPr>
        <p:spPr bwMode="auto">
          <a:xfrm>
            <a:off x="4581525" y="4271963"/>
            <a:ext cx="1727200" cy="54451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2151" name="Rectangle 7"/>
          <p:cNvSpPr>
            <a:spLocks noChangeArrowheads="1"/>
          </p:cNvSpPr>
          <p:nvPr/>
        </p:nvSpPr>
        <p:spPr bwMode="auto">
          <a:xfrm>
            <a:off x="6453188" y="4710113"/>
            <a:ext cx="876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325" tIns="23812" rIns="60325" bIns="23812">
            <a:spAutoFit/>
          </a:bodyPr>
          <a:lstStyle>
            <a:lvl1pPr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34975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68363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03338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36725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939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511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1083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655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US" altLang="en-US" sz="1700"/>
              <a:t>Children</a:t>
            </a:r>
          </a:p>
        </p:txBody>
      </p:sp>
      <p:sp>
        <p:nvSpPr>
          <p:cNvPr id="262152" name="Rectangle 8"/>
          <p:cNvSpPr>
            <a:spLocks noChangeArrowheads="1"/>
          </p:cNvSpPr>
          <p:nvPr/>
        </p:nvSpPr>
        <p:spPr bwMode="auto">
          <a:xfrm>
            <a:off x="5789613" y="5808663"/>
            <a:ext cx="1727200" cy="4222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2153" name="Rectangle 9"/>
          <p:cNvSpPr>
            <a:spLocks noChangeArrowheads="1"/>
          </p:cNvSpPr>
          <p:nvPr/>
        </p:nvSpPr>
        <p:spPr bwMode="auto">
          <a:xfrm>
            <a:off x="5897563" y="5843588"/>
            <a:ext cx="13049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325" tIns="23812" rIns="60325" bIns="23812">
            <a:spAutoFit/>
          </a:bodyPr>
          <a:lstStyle>
            <a:lvl1pPr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34975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68363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03338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36725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939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511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1083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655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300"/>
              <a:t>Paragraph</a:t>
            </a:r>
          </a:p>
        </p:txBody>
      </p:sp>
      <p:sp>
        <p:nvSpPr>
          <p:cNvPr id="262154" name="Rectangle 10"/>
          <p:cNvSpPr>
            <a:spLocks noChangeArrowheads="1"/>
          </p:cNvSpPr>
          <p:nvPr/>
        </p:nvSpPr>
        <p:spPr bwMode="auto">
          <a:xfrm>
            <a:off x="3724275" y="5843588"/>
            <a:ext cx="1046163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325" tIns="23812" rIns="60325" bIns="23812">
            <a:spAutoFit/>
          </a:bodyPr>
          <a:lstStyle>
            <a:lvl1pPr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34975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68363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03338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36725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939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511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1083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655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300"/>
              <a:t>Chapter</a:t>
            </a:r>
          </a:p>
        </p:txBody>
      </p:sp>
      <p:sp>
        <p:nvSpPr>
          <p:cNvPr id="262155" name="Line 11"/>
          <p:cNvSpPr>
            <a:spLocks noChangeShapeType="1"/>
          </p:cNvSpPr>
          <p:nvPr/>
        </p:nvSpPr>
        <p:spPr bwMode="auto">
          <a:xfrm flipH="1">
            <a:off x="5294313" y="4824413"/>
            <a:ext cx="133350" cy="1571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2156" name="Line 12"/>
          <p:cNvSpPr>
            <a:spLocks noChangeShapeType="1"/>
          </p:cNvSpPr>
          <p:nvPr/>
        </p:nvSpPr>
        <p:spPr bwMode="auto">
          <a:xfrm>
            <a:off x="5427663" y="4811713"/>
            <a:ext cx="131762" cy="1698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2157" name="Line 13"/>
          <p:cNvSpPr>
            <a:spLocks noChangeShapeType="1"/>
          </p:cNvSpPr>
          <p:nvPr/>
        </p:nvSpPr>
        <p:spPr bwMode="auto">
          <a:xfrm flipH="1">
            <a:off x="5294313" y="4987925"/>
            <a:ext cx="2667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2158" name="Line 14"/>
          <p:cNvSpPr>
            <a:spLocks noChangeShapeType="1"/>
          </p:cNvSpPr>
          <p:nvPr/>
        </p:nvSpPr>
        <p:spPr bwMode="auto">
          <a:xfrm flipH="1">
            <a:off x="5446713" y="5006975"/>
            <a:ext cx="0" cy="4746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2159" name="Line 15"/>
          <p:cNvSpPr>
            <a:spLocks noChangeShapeType="1"/>
          </p:cNvSpPr>
          <p:nvPr/>
        </p:nvSpPr>
        <p:spPr bwMode="auto">
          <a:xfrm>
            <a:off x="4206875" y="5499100"/>
            <a:ext cx="245268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2160" name="Line 16"/>
          <p:cNvSpPr>
            <a:spLocks noChangeShapeType="1"/>
          </p:cNvSpPr>
          <p:nvPr/>
        </p:nvSpPr>
        <p:spPr bwMode="auto">
          <a:xfrm>
            <a:off x="4200525" y="5505450"/>
            <a:ext cx="0" cy="2905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2161" name="Line 17"/>
          <p:cNvSpPr>
            <a:spLocks noChangeShapeType="1"/>
          </p:cNvSpPr>
          <p:nvPr/>
        </p:nvSpPr>
        <p:spPr bwMode="auto">
          <a:xfrm>
            <a:off x="6665913" y="5505450"/>
            <a:ext cx="0" cy="2905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2162" name="Line 18"/>
          <p:cNvSpPr>
            <a:spLocks noChangeShapeType="1"/>
          </p:cNvSpPr>
          <p:nvPr/>
        </p:nvSpPr>
        <p:spPr bwMode="auto">
          <a:xfrm>
            <a:off x="6345238" y="4640263"/>
            <a:ext cx="108743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2163" name="Line 19"/>
          <p:cNvSpPr>
            <a:spLocks noChangeShapeType="1"/>
          </p:cNvSpPr>
          <p:nvPr/>
        </p:nvSpPr>
        <p:spPr bwMode="auto">
          <a:xfrm flipV="1">
            <a:off x="7439025" y="4405313"/>
            <a:ext cx="0" cy="241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2164" name="Line 20"/>
          <p:cNvSpPr>
            <a:spLocks noChangeShapeType="1"/>
          </p:cNvSpPr>
          <p:nvPr/>
        </p:nvSpPr>
        <p:spPr bwMode="auto">
          <a:xfrm flipH="1">
            <a:off x="6308725" y="4398963"/>
            <a:ext cx="11239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2165" name="Rectangle 21"/>
          <p:cNvSpPr>
            <a:spLocks noChangeArrowheads="1"/>
          </p:cNvSpPr>
          <p:nvPr/>
        </p:nvSpPr>
        <p:spPr bwMode="auto">
          <a:xfrm>
            <a:off x="5233988" y="5870575"/>
            <a:ext cx="3492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325" tIns="23812" rIns="60325" bIns="23812">
            <a:spAutoFit/>
          </a:bodyPr>
          <a:lstStyle>
            <a:lvl1pPr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34975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68363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03338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36725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939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511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1083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655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US" altLang="en-US"/>
              <a:t>...</a:t>
            </a:r>
            <a:endParaRPr lang="en-US" altLang="en-US" sz="1700"/>
          </a:p>
        </p:txBody>
      </p:sp>
      <p:sp>
        <p:nvSpPr>
          <p:cNvPr id="262166" name="Text Box 22"/>
          <p:cNvSpPr txBox="1">
            <a:spLocks noChangeArrowheads="1"/>
          </p:cNvSpPr>
          <p:nvPr/>
        </p:nvSpPr>
        <p:spPr bwMode="auto">
          <a:xfrm>
            <a:off x="6313488" y="4038600"/>
            <a:ext cx="30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i="1">
                <a:latin typeface="Arial" pitchFamily="34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96070250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93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Composite pattern</a:t>
            </a:r>
          </a:p>
        </p:txBody>
      </p:sp>
      <p:sp>
        <p:nvSpPr>
          <p:cNvPr id="263194" name="Rectangle 2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Composite and Component</a:t>
            </a:r>
            <a:br>
              <a:rPr lang="en-US" altLang="en-US"/>
            </a:br>
            <a:r>
              <a:rPr lang="en-US" altLang="en-US"/>
              <a:t>have </a:t>
            </a:r>
            <a:r>
              <a:rPr lang="en-US" altLang="en-US" u="sng"/>
              <a:t>exact same</a:t>
            </a:r>
            <a:r>
              <a:rPr lang="en-US" altLang="en-US"/>
              <a:t> interface</a:t>
            </a:r>
          </a:p>
          <a:p>
            <a:pPr lvl="1"/>
            <a:r>
              <a:rPr lang="en-US" altLang="en-US"/>
              <a:t>enumerating children</a:t>
            </a:r>
          </a:p>
          <a:p>
            <a:pPr lvl="1"/>
            <a:r>
              <a:rPr lang="en-US" altLang="en-US"/>
              <a:t>Component has</a:t>
            </a:r>
            <a:br>
              <a:rPr lang="en-US" altLang="en-US"/>
            </a:br>
            <a:r>
              <a:rPr lang="en-US" altLang="en-US"/>
              <a:t>empty iterator</a:t>
            </a:r>
          </a:p>
          <a:p>
            <a:pPr lvl="1"/>
            <a:r>
              <a:rPr lang="en-US" altLang="en-US"/>
              <a:t>only Composite adds</a:t>
            </a:r>
            <a:br>
              <a:rPr lang="en-US" altLang="en-US"/>
            </a:br>
            <a:r>
              <a:rPr lang="en-US" altLang="en-US"/>
              <a:t>or removes children</a:t>
            </a:r>
          </a:p>
        </p:txBody>
      </p:sp>
      <p:sp>
        <p:nvSpPr>
          <p:cNvPr id="263171" name="Rectangle 3"/>
          <p:cNvSpPr>
            <a:spLocks noChangeArrowheads="1"/>
          </p:cNvSpPr>
          <p:nvPr/>
        </p:nvSpPr>
        <p:spPr bwMode="auto">
          <a:xfrm>
            <a:off x="4737100" y="4587875"/>
            <a:ext cx="1727200" cy="4222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72" name="Rectangle 4"/>
          <p:cNvSpPr>
            <a:spLocks noChangeArrowheads="1"/>
          </p:cNvSpPr>
          <p:nvPr/>
        </p:nvSpPr>
        <p:spPr bwMode="auto">
          <a:xfrm>
            <a:off x="6035675" y="2463800"/>
            <a:ext cx="14684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325" tIns="23812" rIns="60325" bIns="23812">
            <a:spAutoFit/>
          </a:bodyPr>
          <a:lstStyle>
            <a:lvl1pPr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34975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68363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03338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36725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939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511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1083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655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300" i="1"/>
              <a:t>Component</a:t>
            </a: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6029325" y="2459038"/>
            <a:ext cx="1727200" cy="114776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74" name="Rectangle 6"/>
          <p:cNvSpPr>
            <a:spLocks noChangeArrowheads="1"/>
          </p:cNvSpPr>
          <p:nvPr/>
        </p:nvSpPr>
        <p:spPr bwMode="auto">
          <a:xfrm>
            <a:off x="6096000" y="2974975"/>
            <a:ext cx="922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325" tIns="23812" rIns="60325" bIns="23812">
            <a:spAutoFit/>
          </a:bodyPr>
          <a:lstStyle>
            <a:lvl1pPr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34975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68363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03338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36725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939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511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1083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655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US" altLang="en-US" sz="1700" dirty="0"/>
              <a:t>container</a:t>
            </a:r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6096000" y="3265488"/>
            <a:ext cx="8874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325" tIns="23812" rIns="60325" bIns="23812">
            <a:spAutoFit/>
          </a:bodyPr>
          <a:lstStyle>
            <a:lvl1pPr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34975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68363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03338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36725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939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511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1083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655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US" altLang="en-US" sz="1700" dirty="0"/>
              <a:t>children:</a:t>
            </a:r>
          </a:p>
        </p:txBody>
      </p:sp>
      <p:sp>
        <p:nvSpPr>
          <p:cNvPr id="263176" name="Line 8"/>
          <p:cNvSpPr>
            <a:spLocks noChangeShapeType="1"/>
          </p:cNvSpPr>
          <p:nvPr/>
        </p:nvSpPr>
        <p:spPr bwMode="auto">
          <a:xfrm>
            <a:off x="6029325" y="2887663"/>
            <a:ext cx="1727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77" name="Rectangle 9"/>
          <p:cNvSpPr>
            <a:spLocks noChangeArrowheads="1"/>
          </p:cNvSpPr>
          <p:nvPr/>
        </p:nvSpPr>
        <p:spPr bwMode="auto">
          <a:xfrm>
            <a:off x="7200900" y="4587875"/>
            <a:ext cx="1727200" cy="4222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78" name="Rectangle 10"/>
          <p:cNvSpPr>
            <a:spLocks noChangeArrowheads="1"/>
          </p:cNvSpPr>
          <p:nvPr/>
        </p:nvSpPr>
        <p:spPr bwMode="auto">
          <a:xfrm>
            <a:off x="7315200" y="4627563"/>
            <a:ext cx="13874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325" tIns="23812" rIns="60325" bIns="23812">
            <a:spAutoFit/>
          </a:bodyPr>
          <a:lstStyle>
            <a:lvl1pPr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34975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68363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03338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36725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939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511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1083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655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300"/>
              <a:t>Composite</a:t>
            </a:r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5141913" y="4627563"/>
            <a:ext cx="65563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325" tIns="23812" rIns="60325" bIns="23812">
            <a:spAutoFit/>
          </a:bodyPr>
          <a:lstStyle>
            <a:lvl1pPr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34975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68363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03338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36725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939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511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1083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655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300"/>
              <a:t>Leaf</a:t>
            </a:r>
          </a:p>
        </p:txBody>
      </p:sp>
      <p:sp>
        <p:nvSpPr>
          <p:cNvPr id="263180" name="Line 12"/>
          <p:cNvSpPr>
            <a:spLocks noChangeShapeType="1"/>
          </p:cNvSpPr>
          <p:nvPr/>
        </p:nvSpPr>
        <p:spPr bwMode="auto">
          <a:xfrm flipH="1">
            <a:off x="6643688" y="3641725"/>
            <a:ext cx="134937" cy="1571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81" name="Line 13"/>
          <p:cNvSpPr>
            <a:spLocks noChangeShapeType="1"/>
          </p:cNvSpPr>
          <p:nvPr/>
        </p:nvSpPr>
        <p:spPr bwMode="auto">
          <a:xfrm>
            <a:off x="6778625" y="3629025"/>
            <a:ext cx="131763" cy="1698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82" name="Line 14"/>
          <p:cNvSpPr>
            <a:spLocks noChangeShapeType="1"/>
          </p:cNvSpPr>
          <p:nvPr/>
        </p:nvSpPr>
        <p:spPr bwMode="auto">
          <a:xfrm flipH="1">
            <a:off x="6643688" y="3805238"/>
            <a:ext cx="2667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83" name="Line 15"/>
          <p:cNvSpPr>
            <a:spLocks noChangeShapeType="1"/>
          </p:cNvSpPr>
          <p:nvPr/>
        </p:nvSpPr>
        <p:spPr bwMode="auto">
          <a:xfrm>
            <a:off x="6796088" y="3836988"/>
            <a:ext cx="0" cy="4238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84" name="Line 16"/>
          <p:cNvSpPr>
            <a:spLocks noChangeShapeType="1"/>
          </p:cNvSpPr>
          <p:nvPr/>
        </p:nvSpPr>
        <p:spPr bwMode="auto">
          <a:xfrm>
            <a:off x="5618163" y="4278313"/>
            <a:ext cx="245268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85" name="Line 17"/>
          <p:cNvSpPr>
            <a:spLocks noChangeShapeType="1"/>
          </p:cNvSpPr>
          <p:nvPr/>
        </p:nvSpPr>
        <p:spPr bwMode="auto">
          <a:xfrm>
            <a:off x="5611813" y="4284663"/>
            <a:ext cx="0" cy="2905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86" name="Line 18"/>
          <p:cNvSpPr>
            <a:spLocks noChangeShapeType="1"/>
          </p:cNvSpPr>
          <p:nvPr/>
        </p:nvSpPr>
        <p:spPr bwMode="auto">
          <a:xfrm>
            <a:off x="8077200" y="4284663"/>
            <a:ext cx="0" cy="2905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88" name="Line 20"/>
          <p:cNvSpPr>
            <a:spLocks noChangeShapeType="1"/>
          </p:cNvSpPr>
          <p:nvPr/>
        </p:nvSpPr>
        <p:spPr bwMode="auto">
          <a:xfrm>
            <a:off x="8953500" y="4799013"/>
            <a:ext cx="13176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89" name="Line 21"/>
          <p:cNvSpPr>
            <a:spLocks noChangeShapeType="1"/>
          </p:cNvSpPr>
          <p:nvPr/>
        </p:nvSpPr>
        <p:spPr bwMode="auto">
          <a:xfrm flipV="1">
            <a:off x="9091613" y="2990850"/>
            <a:ext cx="0" cy="18145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90" name="Line 22"/>
          <p:cNvSpPr>
            <a:spLocks noChangeShapeType="1"/>
          </p:cNvSpPr>
          <p:nvPr/>
        </p:nvSpPr>
        <p:spPr bwMode="auto">
          <a:xfrm flipH="1">
            <a:off x="7756525" y="2997200"/>
            <a:ext cx="13414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91" name="Line 23"/>
          <p:cNvSpPr>
            <a:spLocks noChangeShapeType="1"/>
          </p:cNvSpPr>
          <p:nvPr/>
        </p:nvSpPr>
        <p:spPr bwMode="auto">
          <a:xfrm>
            <a:off x="6029325" y="2814638"/>
            <a:ext cx="1727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92" name="Text Box 24"/>
          <p:cNvSpPr txBox="1">
            <a:spLocks noChangeArrowheads="1"/>
          </p:cNvSpPr>
          <p:nvPr/>
        </p:nvSpPr>
        <p:spPr bwMode="auto">
          <a:xfrm>
            <a:off x="7735888" y="2527300"/>
            <a:ext cx="30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i="1">
                <a:latin typeface="Arial" pitchFamily="34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21233097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9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/>
              <a:t>Two design alternatives for Part-of</a:t>
            </a:r>
          </a:p>
        </p:txBody>
      </p:sp>
      <p:sp>
        <p:nvSpPr>
          <p:cNvPr id="264200" name="Rectangle 8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Component </a:t>
            </a:r>
            <a:r>
              <a:rPr lang="en-US" altLang="en-US" dirty="0" smtClean="0"/>
              <a:t>doesn’t </a:t>
            </a:r>
            <a:r>
              <a:rPr lang="en-US" altLang="en-US" dirty="0"/>
              <a:t>know what </a:t>
            </a:r>
            <a:r>
              <a:rPr lang="en-US" altLang="en-US" dirty="0" smtClean="0"/>
              <a:t>it is </a:t>
            </a:r>
            <a:r>
              <a:rPr lang="en-US" altLang="en-US" dirty="0"/>
              <a:t>a part of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Component can be in many composite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Component can be accessed only through </a:t>
            </a:r>
            <a:r>
              <a:rPr lang="en-US" altLang="en-US" dirty="0" smtClean="0"/>
              <a:t>composite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Component knows what it is a part of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Component can be in only one composite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Component can be accessed directly</a:t>
            </a:r>
          </a:p>
        </p:txBody>
      </p:sp>
      <p:sp>
        <p:nvSpPr>
          <p:cNvPr id="264196" name="Rectangle 4"/>
          <p:cNvSpPr>
            <a:spLocks noChangeArrowheads="1"/>
          </p:cNvSpPr>
          <p:nvPr/>
        </p:nvSpPr>
        <p:spPr bwMode="auto">
          <a:xfrm>
            <a:off x="887413" y="1881188"/>
            <a:ext cx="4156075" cy="121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197" name="Rectangle 5"/>
          <p:cNvSpPr>
            <a:spLocks noChangeArrowheads="1"/>
          </p:cNvSpPr>
          <p:nvPr/>
        </p:nvSpPr>
        <p:spPr bwMode="auto">
          <a:xfrm>
            <a:off x="3387725" y="1554163"/>
            <a:ext cx="2332038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325" tIns="23812" rIns="60325" bIns="23812">
            <a:spAutoFit/>
          </a:bodyPr>
          <a:lstStyle>
            <a:lvl1pPr marL="325438" indent="-325438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60413" indent="-320675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93800" indent="-319088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8775" indent="-320675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3750" indent="-320675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20950" indent="-32067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8150" indent="-32067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5350" indent="-32067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550" indent="-32067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2000"/>
              </a:lnSpc>
              <a:spcBef>
                <a:spcPct val="51000"/>
              </a:spcBef>
            </a:pPr>
            <a:r>
              <a:rPr lang="en-US" altLang="en-US" sz="1700"/>
              <a:t>:</a:t>
            </a:r>
          </a:p>
        </p:txBody>
      </p:sp>
      <p:sp>
        <p:nvSpPr>
          <p:cNvPr id="264198" name="Rectangle 6"/>
          <p:cNvSpPr>
            <a:spLocks noChangeArrowheads="1"/>
          </p:cNvSpPr>
          <p:nvPr/>
        </p:nvSpPr>
        <p:spPr bwMode="auto">
          <a:xfrm>
            <a:off x="5103813" y="1868488"/>
            <a:ext cx="3514725" cy="121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1617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Part-of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Rules when component knows its single composite</a:t>
            </a:r>
          </a:p>
          <a:p>
            <a:pPr lvl="1"/>
            <a:r>
              <a:rPr lang="en-US" altLang="en-US"/>
              <a:t>A is a part of B if and only if B is the composite of A</a:t>
            </a:r>
          </a:p>
          <a:p>
            <a:r>
              <a:rPr lang="en-US" altLang="en-US"/>
              <a:t>Duplicating information is dangerous!</a:t>
            </a:r>
          </a:p>
          <a:p>
            <a:r>
              <a:rPr lang="en-US" altLang="en-US"/>
              <a:t>Problem: how to ensure that pointers from components to composite and composite to components are consistent</a:t>
            </a:r>
          </a:p>
        </p:txBody>
      </p:sp>
    </p:spTree>
    <p:extLst>
      <p:ext uri="{BB962C8B-B14F-4D97-AF65-F5344CB8AC3E}">
        <p14:creationId xmlns:p14="http://schemas.microsoft.com/office/powerpoint/2010/main" val="234239172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Ensuring consistency</a:t>
            </a:r>
          </a:p>
        </p:txBody>
      </p:sp>
      <p:sp>
        <p:nvSpPr>
          <p:cNvPr id="26624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public operations on components and composites are:</a:t>
            </a:r>
          </a:p>
          <a:p>
            <a:pPr lvl="1"/>
            <a:r>
              <a:rPr lang="en-US" altLang="en-US"/>
              <a:t>Composite can enumerate components</a:t>
            </a:r>
          </a:p>
          <a:p>
            <a:pPr lvl="1"/>
            <a:r>
              <a:rPr lang="en-US" altLang="en-US"/>
              <a:t>Component knows its container</a:t>
            </a:r>
          </a:p>
          <a:p>
            <a:pPr lvl="1"/>
            <a:r>
              <a:rPr lang="en-US" altLang="en-US"/>
              <a:t>Add/remove a component to/from the composite</a:t>
            </a:r>
          </a:p>
          <a:p>
            <a:pPr lvl="2"/>
            <a:r>
              <a:rPr lang="en-US" altLang="en-US"/>
              <a:t>The operation to add a component to a composite updates the container of the component</a:t>
            </a:r>
          </a:p>
          <a:p>
            <a:pPr lvl="2"/>
            <a:r>
              <a:rPr lang="en-US" altLang="en-US"/>
              <a:t>There should be no other way to change the container of a component</a:t>
            </a:r>
          </a:p>
        </p:txBody>
      </p:sp>
    </p:spTree>
    <p:extLst>
      <p:ext uri="{BB962C8B-B14F-4D97-AF65-F5344CB8AC3E}">
        <p14:creationId xmlns:p14="http://schemas.microsoft.com/office/powerpoint/2010/main" val="324437915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addChild() in Composite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public void addChild(Component child) {</a:t>
            </a:r>
            <a:endParaRPr lang="en-US" altLang="en-US" i="1"/>
          </a:p>
          <a:p>
            <a:pPr>
              <a:buFontTx/>
              <a:buNone/>
            </a:pPr>
            <a:r>
              <a:rPr lang="en-US" altLang="en-US"/>
              <a:t>	ensureCapacity();    childArray[numChildren++] = child;    child.parent = this;</a:t>
            </a:r>
          </a:p>
          <a:p>
            <a:pPr>
              <a:buFontTx/>
              <a:buNone/>
            </a:pPr>
            <a:r>
              <a:rPr lang="en-US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270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Today’s goals</a:t>
            </a:r>
            <a:endParaRPr lang="en-US" altLang="en-US" dirty="0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What are design patterns?</a:t>
            </a:r>
          </a:p>
          <a:p>
            <a:r>
              <a:rPr lang="en-US" altLang="en-US" dirty="0"/>
              <a:t>S</a:t>
            </a:r>
            <a:r>
              <a:rPr lang="en-US" altLang="en-US" dirty="0" smtClean="0"/>
              <a:t>ome examples (to be continued)</a:t>
            </a:r>
          </a:p>
          <a:p>
            <a:pPr lvl="1"/>
            <a:r>
              <a:rPr lang="en-US" altLang="en-US" dirty="0" smtClean="0"/>
              <a:t>When to use the Observer pattern?</a:t>
            </a:r>
          </a:p>
          <a:p>
            <a:pPr lvl="1"/>
            <a:r>
              <a:rPr lang="en-US" altLang="en-US" dirty="0" smtClean="0"/>
              <a:t>When to use the Composite pattern?</a:t>
            </a:r>
          </a:p>
          <a:p>
            <a:pPr lvl="1"/>
            <a:r>
              <a:rPr lang="en-US" altLang="en-US" dirty="0" smtClean="0"/>
              <a:t>When to use the Interpreter pattern?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6584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AA5F-FC27-4354-8F2F-A6E9786CC4C7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69315" name="Rectangle 3"/>
          <p:cNvSpPr>
            <a:spLocks noChangeArrowheads="1"/>
          </p:cNvSpPr>
          <p:nvPr/>
        </p:nvSpPr>
        <p:spPr bwMode="auto">
          <a:xfrm>
            <a:off x="1914525" y="3454400"/>
            <a:ext cx="1714500" cy="4095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316" name="Rectangle 4"/>
          <p:cNvSpPr>
            <a:spLocks noChangeArrowheads="1"/>
          </p:cNvSpPr>
          <p:nvPr/>
        </p:nvSpPr>
        <p:spPr bwMode="auto">
          <a:xfrm>
            <a:off x="2528888" y="2055813"/>
            <a:ext cx="277812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325" tIns="23812" rIns="60325" bIns="23812">
            <a:spAutoFit/>
          </a:bodyPr>
          <a:lstStyle>
            <a:lvl1pPr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34975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68363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03338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36725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939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511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1083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655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i="1"/>
              <a:t>DocumentComponent</a:t>
            </a:r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2544763" y="2001838"/>
            <a:ext cx="2740025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318" name="Rectangle 6"/>
          <p:cNvSpPr>
            <a:spLocks noChangeArrowheads="1"/>
          </p:cNvSpPr>
          <p:nvPr/>
        </p:nvSpPr>
        <p:spPr bwMode="auto">
          <a:xfrm>
            <a:off x="4379913" y="3454400"/>
            <a:ext cx="1712912" cy="4095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319" name="Rectangle 7"/>
          <p:cNvSpPr>
            <a:spLocks noChangeArrowheads="1"/>
          </p:cNvSpPr>
          <p:nvPr/>
        </p:nvSpPr>
        <p:spPr bwMode="auto">
          <a:xfrm>
            <a:off x="4487863" y="3478213"/>
            <a:ext cx="143986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325" tIns="23812" rIns="60325" bIns="23812">
            <a:spAutoFit/>
          </a:bodyPr>
          <a:lstStyle>
            <a:lvl1pPr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34975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68363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03338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36725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939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511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1083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655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/>
              <a:t>Composite</a:t>
            </a:r>
          </a:p>
        </p:txBody>
      </p:sp>
      <p:sp>
        <p:nvSpPr>
          <p:cNvPr id="269320" name="Rectangle 8"/>
          <p:cNvSpPr>
            <a:spLocks noChangeArrowheads="1"/>
          </p:cNvSpPr>
          <p:nvPr/>
        </p:nvSpPr>
        <p:spPr bwMode="auto">
          <a:xfrm>
            <a:off x="2155825" y="3478213"/>
            <a:ext cx="135572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325" tIns="23812" rIns="60325" bIns="23812">
            <a:spAutoFit/>
          </a:bodyPr>
          <a:lstStyle>
            <a:lvl1pPr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34975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68363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03338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36725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939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511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1083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655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/>
              <a:t>Paragraph</a:t>
            </a:r>
          </a:p>
        </p:txBody>
      </p:sp>
      <p:sp>
        <p:nvSpPr>
          <p:cNvPr id="269321" name="Line 9"/>
          <p:cNvSpPr>
            <a:spLocks noChangeShapeType="1"/>
          </p:cNvSpPr>
          <p:nvPr/>
        </p:nvSpPr>
        <p:spPr bwMode="auto">
          <a:xfrm flipH="1">
            <a:off x="3824288" y="2495550"/>
            <a:ext cx="146050" cy="1444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322" name="Line 10"/>
          <p:cNvSpPr>
            <a:spLocks noChangeShapeType="1"/>
          </p:cNvSpPr>
          <p:nvPr/>
        </p:nvSpPr>
        <p:spPr bwMode="auto">
          <a:xfrm>
            <a:off x="3970338" y="2484438"/>
            <a:ext cx="119062" cy="155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323" name="Line 11"/>
          <p:cNvSpPr>
            <a:spLocks noChangeShapeType="1"/>
          </p:cNvSpPr>
          <p:nvPr/>
        </p:nvSpPr>
        <p:spPr bwMode="auto">
          <a:xfrm flipH="1">
            <a:off x="3824288" y="2652713"/>
            <a:ext cx="27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324" name="Line 12"/>
          <p:cNvSpPr>
            <a:spLocks noChangeShapeType="1"/>
          </p:cNvSpPr>
          <p:nvPr/>
        </p:nvSpPr>
        <p:spPr bwMode="auto">
          <a:xfrm>
            <a:off x="3987800" y="2671763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325" name="Line 13"/>
          <p:cNvSpPr>
            <a:spLocks noChangeShapeType="1"/>
          </p:cNvSpPr>
          <p:nvPr/>
        </p:nvSpPr>
        <p:spPr bwMode="auto">
          <a:xfrm>
            <a:off x="2797175" y="3138488"/>
            <a:ext cx="2438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326" name="Line 14"/>
          <p:cNvSpPr>
            <a:spLocks noChangeShapeType="1"/>
          </p:cNvSpPr>
          <p:nvPr/>
        </p:nvSpPr>
        <p:spPr bwMode="auto">
          <a:xfrm>
            <a:off x="2784475" y="3151188"/>
            <a:ext cx="0" cy="277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327" name="Line 15"/>
          <p:cNvSpPr>
            <a:spLocks noChangeShapeType="1"/>
          </p:cNvSpPr>
          <p:nvPr/>
        </p:nvSpPr>
        <p:spPr bwMode="auto">
          <a:xfrm>
            <a:off x="5248275" y="3151188"/>
            <a:ext cx="0" cy="277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328" name="Line 16"/>
          <p:cNvSpPr>
            <a:spLocks noChangeShapeType="1"/>
          </p:cNvSpPr>
          <p:nvPr/>
        </p:nvSpPr>
        <p:spPr bwMode="auto">
          <a:xfrm>
            <a:off x="6130925" y="3659188"/>
            <a:ext cx="1190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329" name="Line 17"/>
          <p:cNvSpPr>
            <a:spLocks noChangeShapeType="1"/>
          </p:cNvSpPr>
          <p:nvPr/>
        </p:nvSpPr>
        <p:spPr bwMode="auto">
          <a:xfrm flipV="1">
            <a:off x="6262688" y="2170113"/>
            <a:ext cx="0" cy="1501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330" name="Line 18"/>
          <p:cNvSpPr>
            <a:spLocks noChangeShapeType="1"/>
          </p:cNvSpPr>
          <p:nvPr/>
        </p:nvSpPr>
        <p:spPr bwMode="auto">
          <a:xfrm flipH="1">
            <a:off x="5284788" y="2166938"/>
            <a:ext cx="1001712" cy="4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331" name="Line 19"/>
          <p:cNvSpPr>
            <a:spLocks noChangeShapeType="1"/>
          </p:cNvSpPr>
          <p:nvPr/>
        </p:nvSpPr>
        <p:spPr bwMode="auto">
          <a:xfrm flipH="1">
            <a:off x="5089525" y="3878263"/>
            <a:ext cx="146050" cy="144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332" name="Line 20"/>
          <p:cNvSpPr>
            <a:spLocks noChangeShapeType="1"/>
          </p:cNvSpPr>
          <p:nvPr/>
        </p:nvSpPr>
        <p:spPr bwMode="auto">
          <a:xfrm>
            <a:off x="5235575" y="3865563"/>
            <a:ext cx="119063" cy="157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333" name="Line 21"/>
          <p:cNvSpPr>
            <a:spLocks noChangeShapeType="1"/>
          </p:cNvSpPr>
          <p:nvPr/>
        </p:nvSpPr>
        <p:spPr bwMode="auto">
          <a:xfrm flipH="1">
            <a:off x="5089525" y="4035425"/>
            <a:ext cx="27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334" name="Rectangle 22"/>
          <p:cNvSpPr>
            <a:spLocks noChangeArrowheads="1"/>
          </p:cNvSpPr>
          <p:nvPr/>
        </p:nvSpPr>
        <p:spPr bwMode="auto">
          <a:xfrm>
            <a:off x="3025775" y="4795838"/>
            <a:ext cx="1043555" cy="3804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325" tIns="23812" rIns="60325" bIns="23812">
            <a:spAutoFit/>
          </a:bodyPr>
          <a:lstStyle>
            <a:lvl1pPr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34975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68363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03338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36725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939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511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1083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655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 smtClean="0"/>
              <a:t>Section</a:t>
            </a:r>
            <a:endParaRPr lang="en-US" altLang="en-US" dirty="0"/>
          </a:p>
        </p:txBody>
      </p:sp>
      <p:sp>
        <p:nvSpPr>
          <p:cNvPr id="269335" name="Rectangle 23"/>
          <p:cNvSpPr>
            <a:spLocks noChangeArrowheads="1"/>
          </p:cNvSpPr>
          <p:nvPr/>
        </p:nvSpPr>
        <p:spPr bwMode="auto">
          <a:xfrm>
            <a:off x="4681799" y="4763012"/>
            <a:ext cx="1094852" cy="3804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325" tIns="23812" rIns="60325" bIns="23812">
            <a:spAutoFit/>
          </a:bodyPr>
          <a:lstStyle>
            <a:lvl1pPr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34975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68363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03338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36725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939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511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1083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655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 smtClean="0"/>
              <a:t>Chapter</a:t>
            </a:r>
            <a:endParaRPr lang="en-US" altLang="en-US" dirty="0"/>
          </a:p>
        </p:txBody>
      </p:sp>
      <p:sp>
        <p:nvSpPr>
          <p:cNvPr id="269336" name="Rectangle 24"/>
          <p:cNvSpPr>
            <a:spLocks noChangeArrowheads="1"/>
          </p:cNvSpPr>
          <p:nvPr/>
        </p:nvSpPr>
        <p:spPr bwMode="auto">
          <a:xfrm>
            <a:off x="6339836" y="4759325"/>
            <a:ext cx="788677" cy="3804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325" tIns="23812" rIns="60325" bIns="23812">
            <a:spAutoFit/>
          </a:bodyPr>
          <a:lstStyle>
            <a:lvl1pPr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34975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68363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03338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36725" defTabSz="8683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939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511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1083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655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 smtClean="0"/>
              <a:t>Book</a:t>
            </a:r>
            <a:endParaRPr lang="en-US" altLang="en-US" dirty="0"/>
          </a:p>
        </p:txBody>
      </p:sp>
      <p:sp>
        <p:nvSpPr>
          <p:cNvPr id="269337" name="Line 25"/>
          <p:cNvSpPr>
            <a:spLocks noChangeShapeType="1"/>
          </p:cNvSpPr>
          <p:nvPr/>
        </p:nvSpPr>
        <p:spPr bwMode="auto">
          <a:xfrm>
            <a:off x="5248275" y="4021138"/>
            <a:ext cx="0" cy="725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338" name="Line 26"/>
          <p:cNvSpPr>
            <a:spLocks noChangeShapeType="1"/>
          </p:cNvSpPr>
          <p:nvPr/>
        </p:nvSpPr>
        <p:spPr bwMode="auto">
          <a:xfrm>
            <a:off x="3521075" y="4397375"/>
            <a:ext cx="3213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339" name="Line 27"/>
          <p:cNvSpPr>
            <a:spLocks noChangeShapeType="1"/>
          </p:cNvSpPr>
          <p:nvPr/>
        </p:nvSpPr>
        <p:spPr bwMode="auto">
          <a:xfrm>
            <a:off x="6746875" y="4410075"/>
            <a:ext cx="0" cy="336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340" name="Line 28"/>
          <p:cNvSpPr>
            <a:spLocks noChangeShapeType="1"/>
          </p:cNvSpPr>
          <p:nvPr/>
        </p:nvSpPr>
        <p:spPr bwMode="auto">
          <a:xfrm>
            <a:off x="3508375" y="4410075"/>
            <a:ext cx="0" cy="360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341" name="Text Box 29"/>
          <p:cNvSpPr txBox="1">
            <a:spLocks noChangeArrowheads="1"/>
          </p:cNvSpPr>
          <p:nvPr/>
        </p:nvSpPr>
        <p:spPr bwMode="auto">
          <a:xfrm>
            <a:off x="5373688" y="1841500"/>
            <a:ext cx="30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i="1">
                <a:latin typeface="Arial" pitchFamily="34" charset="0"/>
              </a:rPr>
              <a:t>*</a:t>
            </a:r>
          </a:p>
        </p:txBody>
      </p:sp>
      <p:sp>
        <p:nvSpPr>
          <p:cNvPr id="269342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Book example</a:t>
            </a:r>
          </a:p>
        </p:txBody>
      </p:sp>
    </p:spTree>
    <p:extLst>
      <p:ext uri="{BB962C8B-B14F-4D97-AF65-F5344CB8AC3E}">
        <p14:creationId xmlns:p14="http://schemas.microsoft.com/office/powerpoint/2010/main" val="109577672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book</a:t>
            </a:r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Book</a:t>
            </a:r>
          </a:p>
          <a:p>
            <a:pPr lvl="1"/>
            <a:r>
              <a:rPr lang="en-US" altLang="en-US"/>
              <a:t>Chapter</a:t>
            </a:r>
          </a:p>
          <a:p>
            <a:pPr lvl="2"/>
            <a:r>
              <a:rPr lang="en-US" altLang="en-US"/>
              <a:t>Section</a:t>
            </a:r>
          </a:p>
          <a:p>
            <a:pPr lvl="3"/>
            <a:r>
              <a:rPr lang="en-US" altLang="en-US"/>
              <a:t>Paragraph</a:t>
            </a:r>
          </a:p>
          <a:p>
            <a:pPr lvl="3"/>
            <a:r>
              <a:rPr lang="en-US" altLang="en-US"/>
              <a:t>Paragraph</a:t>
            </a:r>
          </a:p>
          <a:p>
            <a:pPr lvl="2"/>
            <a:r>
              <a:rPr lang="en-US" altLang="en-US"/>
              <a:t>Section</a:t>
            </a:r>
          </a:p>
          <a:p>
            <a:pPr lvl="3"/>
            <a:r>
              <a:rPr lang="en-US" altLang="en-US"/>
              <a:t>Paragraph</a:t>
            </a:r>
          </a:p>
          <a:p>
            <a:pPr lvl="1"/>
            <a:r>
              <a:rPr lang="en-US" altLang="en-US"/>
              <a:t>Chapter</a:t>
            </a:r>
          </a:p>
          <a:p>
            <a:pPr lvl="2"/>
            <a:r>
              <a:rPr lang="en-US" altLang="en-US"/>
              <a:t>Section</a:t>
            </a:r>
          </a:p>
          <a:p>
            <a:pPr lvl="3"/>
            <a:r>
              <a:rPr lang="en-US" altLang="en-US"/>
              <a:t>Paragraph</a:t>
            </a:r>
          </a:p>
        </p:txBody>
      </p:sp>
    </p:spTree>
    <p:extLst>
      <p:ext uri="{BB962C8B-B14F-4D97-AF65-F5344CB8AC3E}">
        <p14:creationId xmlns:p14="http://schemas.microsoft.com/office/powerpoint/2010/main" val="32933706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Composite in </a:t>
            </a:r>
            <a:r>
              <a:rPr lang="en-US" altLang="en-US" dirty="0" smtClean="0"/>
              <a:t>MP4</a:t>
            </a:r>
            <a:endParaRPr lang="en-US" altLang="en-US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Component </a:t>
            </a:r>
            <a:r>
              <a:rPr lang="en-US" altLang="en-US" dirty="0"/>
              <a:t>= </a:t>
            </a:r>
            <a:r>
              <a:rPr lang="en-US" altLang="en-US" dirty="0" smtClean="0"/>
              <a:t>? Which type ?</a:t>
            </a:r>
            <a:endParaRPr lang="en-US" altLang="en-US" dirty="0"/>
          </a:p>
          <a:p>
            <a:r>
              <a:rPr lang="en-US" altLang="en-US" dirty="0"/>
              <a:t>Composite = </a:t>
            </a:r>
            <a:r>
              <a:rPr lang="en-US" altLang="en-US" dirty="0" smtClean="0"/>
              <a:t>? Which type ?</a:t>
            </a:r>
            <a:endParaRPr lang="en-US" altLang="en-US" dirty="0"/>
          </a:p>
          <a:p>
            <a:r>
              <a:rPr lang="en-US" altLang="en-US" dirty="0"/>
              <a:t>Leaf = </a:t>
            </a:r>
            <a:r>
              <a:rPr lang="en-US" altLang="en-US" dirty="0" smtClean="0"/>
              <a:t>? Which type ?</a:t>
            </a:r>
          </a:p>
          <a:p>
            <a:endParaRPr lang="en-US" altLang="en-US" dirty="0"/>
          </a:p>
          <a:p>
            <a:r>
              <a:rPr lang="en-US" altLang="en-US" dirty="0" smtClean="0"/>
              <a:t>Answer this as exam practice</a:t>
            </a:r>
          </a:p>
        </p:txBody>
      </p:sp>
    </p:spTree>
    <p:extLst>
      <p:ext uri="{BB962C8B-B14F-4D97-AF65-F5344CB8AC3E}">
        <p14:creationId xmlns:p14="http://schemas.microsoft.com/office/powerpoint/2010/main" val="415737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Design patterns</a:t>
            </a:r>
            <a:endParaRPr lang="en-US" altLang="en-US" dirty="0"/>
          </a:p>
        </p:txBody>
      </p:sp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Experts build up a set of techniques</a:t>
            </a:r>
          </a:p>
          <a:p>
            <a:r>
              <a:rPr lang="en-US" altLang="en-US" dirty="0"/>
              <a:t>“Best practices” - good enough practices</a:t>
            </a:r>
          </a:p>
          <a:p>
            <a:r>
              <a:rPr lang="en-US" altLang="en-US" dirty="0"/>
              <a:t>Patterns </a:t>
            </a:r>
          </a:p>
          <a:p>
            <a:pPr lvl="1"/>
            <a:r>
              <a:rPr lang="en-US" altLang="en-US" dirty="0"/>
              <a:t>Recurring arrangements of elements</a:t>
            </a:r>
          </a:p>
          <a:p>
            <a:pPr lvl="1"/>
            <a:r>
              <a:rPr lang="en-US" altLang="en-US" dirty="0"/>
              <a:t>Documenting expertise</a:t>
            </a:r>
          </a:p>
          <a:p>
            <a:pPr lvl="1"/>
            <a:r>
              <a:rPr lang="en-US" altLang="en-US" dirty="0" smtClean="0"/>
              <a:t>A good excuse to describe </a:t>
            </a:r>
            <a:r>
              <a:rPr lang="en-US" altLang="en-US" dirty="0"/>
              <a:t>something that doesn’t fall into standard categories (algorithm, data structure)</a:t>
            </a:r>
            <a:endParaRPr lang="en-US" alt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06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Patterns caveats</a:t>
            </a:r>
            <a:endParaRPr lang="en-US" altLang="en-US" dirty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Techniques used by experts</a:t>
            </a:r>
          </a:p>
          <a:p>
            <a:r>
              <a:rPr lang="en-US" altLang="en-US"/>
              <a:t>Not magic</a:t>
            </a:r>
          </a:p>
          <a:p>
            <a:r>
              <a:rPr lang="en-US" altLang="en-US"/>
              <a:t>Require practice</a:t>
            </a:r>
          </a:p>
          <a:p>
            <a:r>
              <a:rPr lang="en-US" altLang="en-US"/>
              <a:t>Become part of vocabulary</a:t>
            </a:r>
          </a:p>
        </p:txBody>
      </p:sp>
    </p:spTree>
    <p:extLst>
      <p:ext uri="{BB962C8B-B14F-4D97-AF65-F5344CB8AC3E}">
        <p14:creationId xmlns:p14="http://schemas.microsoft.com/office/powerpoint/2010/main" val="138610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 err="1"/>
              <a:t>GoF</a:t>
            </a:r>
            <a:r>
              <a:rPr lang="en-US" altLang="en-US" dirty="0"/>
              <a:t> book (the “dictionary”)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“Design Patterns</a:t>
            </a:r>
            <a:r>
              <a:rPr lang="en-US" altLang="en-US" dirty="0" smtClean="0"/>
              <a:t>: …” </a:t>
            </a:r>
            <a:r>
              <a:rPr lang="en-US" altLang="en-US" dirty="0"/>
              <a:t>by </a:t>
            </a:r>
            <a:r>
              <a:rPr lang="en-US" altLang="en-US" dirty="0" smtClean="0"/>
              <a:t>Gamma</a:t>
            </a:r>
            <a:r>
              <a:rPr lang="en-US" altLang="en-US" dirty="0"/>
              <a:t>, </a:t>
            </a:r>
            <a:r>
              <a:rPr lang="en-US" altLang="en-US" dirty="0" smtClean="0"/>
              <a:t>Helm</a:t>
            </a:r>
            <a:r>
              <a:rPr lang="en-US" altLang="en-US" dirty="0"/>
              <a:t>, </a:t>
            </a:r>
            <a:r>
              <a:rPr lang="en-US" altLang="en-US" dirty="0" smtClean="0"/>
              <a:t>Johnson</a:t>
            </a:r>
            <a:r>
              <a:rPr lang="en-US" altLang="en-US" dirty="0"/>
              <a:t>, </a:t>
            </a:r>
            <a:r>
              <a:rPr lang="en-US" altLang="en-US" dirty="0" err="1" smtClean="0"/>
              <a:t>Vlissides</a:t>
            </a:r>
            <a:r>
              <a:rPr lang="en-US" altLang="en-US" dirty="0" smtClean="0"/>
              <a:t> </a:t>
            </a:r>
            <a:r>
              <a:rPr lang="en-US" altLang="en-US" dirty="0"/>
              <a:t>(Addison-Wesley </a:t>
            </a:r>
            <a:r>
              <a:rPr lang="en-US" altLang="en-US" dirty="0" smtClean="0"/>
              <a:t>1995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23 object-oriented </a:t>
            </a:r>
            <a:r>
              <a:rPr lang="en-US" altLang="en-US" dirty="0" smtClean="0"/>
              <a:t>patterns in 3 groups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We will cover </a:t>
            </a:r>
            <a:r>
              <a:rPr lang="en-US" altLang="en-US" dirty="0" smtClean="0"/>
              <a:t>a subset in detail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Wikipedia page from reading summarizes all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Learn at least one more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830" y="1752600"/>
            <a:ext cx="3657600" cy="455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2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GoF creational patterns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hlinkClick r:id="rId2" tooltip="Abstract factory pattern"/>
              </a:rPr>
              <a:t>Abstract factory</a:t>
            </a:r>
            <a:endParaRPr lang="en-US" altLang="en-US" dirty="0"/>
          </a:p>
          <a:p>
            <a:r>
              <a:rPr lang="en-US" altLang="en-US" dirty="0">
                <a:hlinkClick r:id="rId3" tooltip="Builder pattern"/>
              </a:rPr>
              <a:t>Builder</a:t>
            </a:r>
            <a:endParaRPr lang="en-US" altLang="en-US" dirty="0"/>
          </a:p>
          <a:p>
            <a:r>
              <a:rPr lang="en-US" altLang="en-US" dirty="0">
                <a:hlinkClick r:id="rId4" tooltip="Factory method pattern"/>
              </a:rPr>
              <a:t>Factory method</a:t>
            </a:r>
            <a:endParaRPr lang="en-US" altLang="en-US" dirty="0"/>
          </a:p>
          <a:p>
            <a:r>
              <a:rPr lang="en-US" altLang="en-US" dirty="0">
                <a:hlinkClick r:id="rId5" tooltip="Prototype pattern"/>
              </a:rPr>
              <a:t>Prototype</a:t>
            </a:r>
            <a:endParaRPr lang="en-US" altLang="en-US" dirty="0"/>
          </a:p>
          <a:p>
            <a:r>
              <a:rPr lang="en-US" altLang="en-US" dirty="0">
                <a:hlinkClick r:id="rId6" tooltip="Singleton pattern"/>
              </a:rPr>
              <a:t>Singleton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955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GoF structural patterns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hlinkClick r:id="rId2" tooltip="Adapter pattern"/>
              </a:rPr>
              <a:t>Adapter</a:t>
            </a:r>
            <a:endParaRPr lang="en-US" altLang="en-US"/>
          </a:p>
          <a:p>
            <a:r>
              <a:rPr lang="en-US" altLang="en-US">
                <a:hlinkClick r:id="rId3" tooltip="Bridge pattern"/>
              </a:rPr>
              <a:t>Bridge</a:t>
            </a:r>
            <a:endParaRPr lang="en-US" altLang="en-US"/>
          </a:p>
          <a:p>
            <a:r>
              <a:rPr lang="en-US" altLang="en-US">
                <a:hlinkClick r:id="rId4" tooltip="Composite pattern"/>
              </a:rPr>
              <a:t>Composite</a:t>
            </a:r>
            <a:endParaRPr lang="en-US" altLang="en-US"/>
          </a:p>
          <a:p>
            <a:r>
              <a:rPr lang="en-US" altLang="en-US">
                <a:hlinkClick r:id="rId5" tooltip="Decorator pattern"/>
              </a:rPr>
              <a:t>Decorator</a:t>
            </a:r>
            <a:endParaRPr lang="en-US" altLang="en-US"/>
          </a:p>
          <a:p>
            <a:r>
              <a:rPr lang="en-US" altLang="en-US">
                <a:hlinkClick r:id="rId6" tooltip="Facade pattern"/>
              </a:rPr>
              <a:t>Façade</a:t>
            </a:r>
            <a:endParaRPr lang="en-US" altLang="en-US"/>
          </a:p>
          <a:p>
            <a:r>
              <a:rPr lang="en-US" altLang="en-US">
                <a:hlinkClick r:id="rId7" tooltip="Flyweight pattern"/>
              </a:rPr>
              <a:t>Flyweight</a:t>
            </a:r>
            <a:endParaRPr lang="en-US" altLang="en-US"/>
          </a:p>
          <a:p>
            <a:r>
              <a:rPr lang="en-US" altLang="en-US">
                <a:hlinkClick r:id="rId8" tooltip="Proxy pattern"/>
              </a:rPr>
              <a:t>Proxy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01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 err="1"/>
              <a:t>GoF</a:t>
            </a:r>
            <a:r>
              <a:rPr lang="en-US" altLang="en-US" dirty="0"/>
              <a:t> behavioral patterns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sz="3200">
                <a:hlinkClick r:id="rId2" tooltip="Chain of responsibility pattern"/>
              </a:rPr>
              <a:t>Chain of responsibility</a:t>
            </a:r>
            <a:endParaRPr lang="en-US" altLang="en-US" sz="3200"/>
          </a:p>
          <a:p>
            <a:r>
              <a:rPr lang="en-US" altLang="en-US" sz="3200">
                <a:hlinkClick r:id="rId3" tooltip="Command pattern"/>
              </a:rPr>
              <a:t>Command</a:t>
            </a:r>
            <a:endParaRPr lang="en-US" altLang="en-US" sz="3200"/>
          </a:p>
          <a:p>
            <a:r>
              <a:rPr lang="en-US" altLang="en-US" sz="3200">
                <a:hlinkClick r:id="rId4" tooltip="Interpreter pattern"/>
              </a:rPr>
              <a:t>Interpreter</a:t>
            </a:r>
            <a:endParaRPr lang="en-US" altLang="en-US" sz="3200"/>
          </a:p>
          <a:p>
            <a:r>
              <a:rPr lang="en-US" altLang="en-US" sz="3200">
                <a:hlinkClick r:id="rId5" tooltip="Iterator pattern"/>
              </a:rPr>
              <a:t>Iterator</a:t>
            </a:r>
            <a:endParaRPr lang="en-US" altLang="en-US" sz="3200"/>
          </a:p>
          <a:p>
            <a:r>
              <a:rPr lang="en-US" altLang="en-US" sz="3200">
                <a:hlinkClick r:id="rId6" tooltip="Mediator pattern"/>
              </a:rPr>
              <a:t>Mediator</a:t>
            </a:r>
            <a:endParaRPr lang="en-US" altLang="en-US" sz="3200"/>
          </a:p>
          <a:p>
            <a:r>
              <a:rPr lang="en-US" altLang="en-US" sz="3200">
                <a:hlinkClick r:id="rId7" tooltip="Memento pattern"/>
              </a:rPr>
              <a:t>Memento</a:t>
            </a:r>
            <a:endParaRPr lang="en-US" altLang="en-US" sz="3200"/>
          </a:p>
        </p:txBody>
      </p:sp>
      <p:sp>
        <p:nvSpPr>
          <p:cNvPr id="206852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sz="3200">
                <a:hlinkClick r:id="rId8" tooltip="Observer pattern"/>
              </a:rPr>
              <a:t>Observer</a:t>
            </a:r>
            <a:endParaRPr lang="en-US" altLang="en-US" sz="3200"/>
          </a:p>
          <a:p>
            <a:r>
              <a:rPr lang="en-US" altLang="en-US" sz="3200">
                <a:hlinkClick r:id="rId9" tooltip="State pattern"/>
              </a:rPr>
              <a:t>State</a:t>
            </a:r>
            <a:endParaRPr lang="en-US" altLang="en-US" sz="3200"/>
          </a:p>
          <a:p>
            <a:r>
              <a:rPr lang="en-US" altLang="en-US" sz="3200">
                <a:hlinkClick r:id="rId10" tooltip="Strategy pattern"/>
              </a:rPr>
              <a:t>Strategy</a:t>
            </a:r>
            <a:r>
              <a:rPr lang="en-US" altLang="en-US" sz="3200"/>
              <a:t> </a:t>
            </a:r>
          </a:p>
          <a:p>
            <a:r>
              <a:rPr lang="en-US" altLang="en-US" sz="3200">
                <a:hlinkClick r:id="rId11" tooltip="Template method pattern"/>
              </a:rPr>
              <a:t>Template method</a:t>
            </a:r>
            <a:r>
              <a:rPr lang="en-US" altLang="en-US" sz="3200"/>
              <a:t> </a:t>
            </a:r>
          </a:p>
          <a:p>
            <a:r>
              <a:rPr lang="en-US" altLang="en-US" sz="3200">
                <a:hlinkClick r:id="rId12" tooltip="Visitor pattern"/>
              </a:rPr>
              <a:t>Visitor</a:t>
            </a:r>
            <a:endParaRPr lang="en-US" altLang="en-US" sz="3200"/>
          </a:p>
        </p:txBody>
      </p:sp>
    </p:spTree>
    <p:extLst>
      <p:ext uri="{BB962C8B-B14F-4D97-AF65-F5344CB8AC3E}">
        <p14:creationId xmlns:p14="http://schemas.microsoft.com/office/powerpoint/2010/main" val="12562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Illinois">
      <a:dk1>
        <a:srgbClr val="003C7D"/>
      </a:dk1>
      <a:lt1>
        <a:sysClr val="window" lastClr="FFFFFF"/>
      </a:lt1>
      <a:dk2>
        <a:srgbClr val="F47F24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1032</Words>
  <Application>Microsoft Office PowerPoint</Application>
  <PresentationFormat>On-screen Show (4:3)</PresentationFormat>
  <Paragraphs>249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宋体</vt:lpstr>
      <vt:lpstr>Arial</vt:lpstr>
      <vt:lpstr>Calibri</vt:lpstr>
      <vt:lpstr>Helvetica</vt:lpstr>
      <vt:lpstr>Times New Roman</vt:lpstr>
      <vt:lpstr>Office Theme</vt:lpstr>
      <vt:lpstr>CS427: Software Engineering I</vt:lpstr>
      <vt:lpstr>Team regular meetings are important: Communicate; be in synch; be useful </vt:lpstr>
      <vt:lpstr>Today’s goals</vt:lpstr>
      <vt:lpstr>Design patterns</vt:lpstr>
      <vt:lpstr>Patterns caveats</vt:lpstr>
      <vt:lpstr>GoF book (the “dictionary”)</vt:lpstr>
      <vt:lpstr>GoF creational patterns</vt:lpstr>
      <vt:lpstr>GoF structural patterns</vt:lpstr>
      <vt:lpstr>GoF behavioral patterns</vt:lpstr>
      <vt:lpstr>OO design patterns</vt:lpstr>
      <vt:lpstr>Elements of description</vt:lpstr>
      <vt:lpstr>Example 1: Observer pattern</vt:lpstr>
      <vt:lpstr>Observer</vt:lpstr>
      <vt:lpstr>Observer Pattern - Participants</vt:lpstr>
      <vt:lpstr>Using Observer</vt:lpstr>
      <vt:lpstr>Listeners related to observers</vt:lpstr>
      <vt:lpstr>Another example from Java</vt:lpstr>
      <vt:lpstr>Observers and dependence</vt:lpstr>
      <vt:lpstr>Cycles of dependence</vt:lpstr>
      <vt:lpstr>Eliminating dependence</vt:lpstr>
      <vt:lpstr>Example FBIAgent</vt:lpstr>
      <vt:lpstr>Example 2: Composite</vt:lpstr>
      <vt:lpstr>Forces</vt:lpstr>
      <vt:lpstr>Composite</vt:lpstr>
      <vt:lpstr>Composite pattern</vt:lpstr>
      <vt:lpstr>Two design alternatives for Part-of</vt:lpstr>
      <vt:lpstr>Part-of</vt:lpstr>
      <vt:lpstr>Ensuring consistency</vt:lpstr>
      <vt:lpstr>addChild() in Composite</vt:lpstr>
      <vt:lpstr>Book example</vt:lpstr>
      <vt:lpstr>A book</vt:lpstr>
      <vt:lpstr>Composite in MP4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marinov</dc:creator>
  <cp:lastModifiedBy>Rosu, Grigore</cp:lastModifiedBy>
  <cp:revision>263</cp:revision>
  <dcterms:created xsi:type="dcterms:W3CDTF">2006-08-16T00:00:00Z</dcterms:created>
  <dcterms:modified xsi:type="dcterms:W3CDTF">2016-11-10T17:30:56Z</dcterms:modified>
</cp:coreProperties>
</file>