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428" r:id="rId3"/>
    <p:sldId id="397" r:id="rId4"/>
    <p:sldId id="469" r:id="rId5"/>
    <p:sldId id="441" r:id="rId6"/>
    <p:sldId id="442" r:id="rId7"/>
    <p:sldId id="470" r:id="rId8"/>
    <p:sldId id="471" r:id="rId9"/>
    <p:sldId id="472" r:id="rId10"/>
    <p:sldId id="473" r:id="rId11"/>
    <p:sldId id="474" r:id="rId12"/>
    <p:sldId id="475" r:id="rId13"/>
    <p:sldId id="476" r:id="rId14"/>
    <p:sldId id="477" r:id="rId15"/>
    <p:sldId id="443" r:id="rId16"/>
    <p:sldId id="446" r:id="rId17"/>
    <p:sldId id="447" r:id="rId18"/>
    <p:sldId id="448" r:id="rId19"/>
    <p:sldId id="449" r:id="rId20"/>
    <p:sldId id="450" r:id="rId21"/>
    <p:sldId id="451" r:id="rId22"/>
    <p:sldId id="452" r:id="rId23"/>
    <p:sldId id="453" r:id="rId24"/>
    <p:sldId id="454" r:id="rId25"/>
    <p:sldId id="455" r:id="rId26"/>
    <p:sldId id="45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89" autoAdjust="0"/>
  </p:normalViewPr>
  <p:slideViewPr>
    <p:cSldViewPr>
      <p:cViewPr varScale="1">
        <p:scale>
          <a:sx n="108" d="100"/>
          <a:sy n="108" d="100"/>
        </p:scale>
        <p:origin x="210" y="9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11/15/2016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11/15/2016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6A062-4959-4AC3-B5C9-7B439B73FB3B}" type="slidenum">
              <a:rPr lang="en-US" altLang="en-US"/>
              <a:pPr/>
              <a:t>7</a:t>
            </a:fld>
            <a:endParaRPr lang="en-US" altLang="en-US"/>
          </a:p>
        </p:txBody>
      </p:sp>
      <p:sp>
        <p:nvSpPr>
          <p:cNvPr id="232450" name="Rectangle 2"/>
          <p:cNvSpPr>
            <a:spLocks noGrp="1" noChangeArrowheads="1"/>
          </p:cNvSpPr>
          <p:nvPr>
            <p:ph type="body" idx="1"/>
          </p:nvPr>
        </p:nvSpPr>
        <p:spPr>
          <a:xfrm>
            <a:off x="928688" y="4356100"/>
            <a:ext cx="5000625" cy="41036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89000"/>
              </a:lnSpc>
            </a:pPr>
            <a:r>
              <a:rPr lang="en-US" altLang="en-US" dirty="0"/>
              <a:t>The heart of the Interpreter pattern is a class hierarchy that is called “</a:t>
            </a:r>
            <a:r>
              <a:rPr lang="en-US" altLang="en-US" dirty="0" err="1"/>
              <a:t>AbstactExpression</a:t>
            </a:r>
            <a:r>
              <a:rPr lang="en-US" altLang="en-US" dirty="0"/>
              <a:t>” here.</a:t>
            </a:r>
          </a:p>
          <a:p>
            <a:pPr>
              <a:lnSpc>
                <a:spcPct val="89000"/>
              </a:lnSpc>
            </a:pPr>
            <a:endParaRPr lang="en-US" altLang="en-US" dirty="0"/>
          </a:p>
          <a:p>
            <a:pPr>
              <a:lnSpc>
                <a:spcPct val="89000"/>
              </a:lnSpc>
            </a:pPr>
            <a:r>
              <a:rPr lang="en-US" altLang="en-US" dirty="0"/>
              <a:t>The actual interpreter is a function that is distributed over all the classes in the class hierarchy.  This function takes a Context as an</a:t>
            </a:r>
          </a:p>
          <a:p>
            <a:pPr>
              <a:lnSpc>
                <a:spcPct val="89000"/>
              </a:lnSpc>
            </a:pPr>
            <a:r>
              <a:rPr lang="en-US" altLang="en-US" dirty="0"/>
              <a:t>argument.</a:t>
            </a:r>
          </a:p>
          <a:p>
            <a:pPr>
              <a:lnSpc>
                <a:spcPct val="89000"/>
              </a:lnSpc>
            </a:pPr>
            <a:endParaRPr lang="en-US" altLang="en-US" dirty="0"/>
          </a:p>
          <a:p>
            <a:pPr>
              <a:lnSpc>
                <a:spcPct val="89000"/>
              </a:lnSpc>
            </a:pPr>
            <a:r>
              <a:rPr lang="en-US" altLang="en-US" dirty="0"/>
              <a:t>When the client starts up the interpreter, it creates the context and uses it as the argument of the Interpret function.</a:t>
            </a:r>
          </a:p>
          <a:p>
            <a:pPr>
              <a:lnSpc>
                <a:spcPct val="89000"/>
              </a:lnSpc>
            </a:pPr>
            <a:endParaRPr lang="en-US" altLang="en-US" dirty="0"/>
          </a:p>
          <a:p>
            <a:pPr>
              <a:lnSpc>
                <a:spcPct val="89000"/>
              </a:lnSpc>
            </a:pPr>
            <a:r>
              <a:rPr lang="en-US" altLang="en-US" dirty="0"/>
              <a:t>Of course, when we use this pattern, we invent a new name of the class hierarchy and the interpret function.  The exact name isn’t important, and se usually pick some that fit the problem being solved.</a:t>
            </a:r>
          </a:p>
        </p:txBody>
      </p:sp>
      <p:sp>
        <p:nvSpPr>
          <p:cNvPr id="232451" name="Rectangle 3"/>
          <p:cNvSpPr>
            <a:spLocks noGrp="1" noRot="1" noChangeAspect="1" noChangeArrowheads="1" noTextEdit="1"/>
          </p:cNvSpPr>
          <p:nvPr>
            <p:ph type="sldImg"/>
          </p:nvPr>
        </p:nvSpPr>
        <p:spPr>
          <a:xfrm>
            <a:off x="1041400" y="619125"/>
            <a:ext cx="4775200" cy="3581400"/>
          </a:xfrm>
          <a:ln w="12700"/>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15729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086500BE-37A6-4E4F-B5EF-BEFA0188AEBA}" type="slidenum">
              <a:rPr lang="en-US" altLang="en-US" sz="1200"/>
              <a:pPr/>
              <a:t>19</a:t>
            </a:fld>
            <a:endParaRPr lang="en-US" altLang="en-US" sz="1200"/>
          </a:p>
        </p:txBody>
      </p:sp>
      <p:sp>
        <p:nvSpPr>
          <p:cNvPr id="31746"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pPr>
              <a:lnSpc>
                <a:spcPct val="88000"/>
              </a:lnSpc>
            </a:pPr>
            <a:endParaRPr lang="en-US" altLang="en-US" smtClean="0">
              <a:latin typeface="Times New Roman" pitchFamily="18" charset="0"/>
            </a:endParaRPr>
          </a:p>
        </p:txBody>
      </p:sp>
      <p:sp>
        <p:nvSpPr>
          <p:cNvPr id="31747"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341167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B165488F-9716-44F1-ABDB-62F05D65CADF}" type="slidenum">
              <a:rPr lang="en-US" altLang="en-US" sz="1200"/>
              <a:pPr/>
              <a:t>20</a:t>
            </a:fld>
            <a:endParaRPr lang="en-US" altLang="en-US" sz="1200"/>
          </a:p>
        </p:txBody>
      </p:sp>
      <p:sp>
        <p:nvSpPr>
          <p:cNvPr id="33794" name="Rectangle 2"/>
          <p:cNvSpPr>
            <a:spLocks noGrp="1" noChangeArrowheads="1"/>
          </p:cNvSpPr>
          <p:nvPr>
            <p:ph type="body" idx="1"/>
          </p:nvPr>
        </p:nvSpPr>
        <p:spPr>
          <a:xfrm>
            <a:off x="928688" y="4356100"/>
            <a:ext cx="5000625" cy="41036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dirty="0" smtClean="0">
                <a:latin typeface="Times New Roman" pitchFamily="18" charset="0"/>
              </a:rPr>
              <a:t>To understand Visitor, it is useful to look at how using the Visitor pattern changes the way your system works.</a:t>
            </a:r>
          </a:p>
          <a:p>
            <a:r>
              <a:rPr lang="en-US" altLang="en-US" dirty="0" smtClean="0">
                <a:latin typeface="Times New Roman" pitchFamily="18" charset="0"/>
              </a:rPr>
              <a:t>Here is how the Interpreter example (regular expression matching) works without Visitor.</a:t>
            </a:r>
          </a:p>
          <a:p>
            <a:r>
              <a:rPr lang="en-US" altLang="en-US" dirty="0" smtClean="0">
                <a:latin typeface="Times New Roman" pitchFamily="18" charset="0"/>
              </a:rPr>
              <a:t>First, a client performs the </a:t>
            </a:r>
            <a:r>
              <a:rPr lang="ja-JP" altLang="en-US" dirty="0" smtClean="0">
                <a:latin typeface="Times New Roman" pitchFamily="18" charset="0"/>
              </a:rPr>
              <a:t>“</a:t>
            </a:r>
            <a:r>
              <a:rPr lang="en-US" altLang="ja-JP" dirty="0" smtClean="0">
                <a:latin typeface="Times New Roman" pitchFamily="18" charset="0"/>
              </a:rPr>
              <a:t>value</a:t>
            </a:r>
            <a:r>
              <a:rPr lang="ja-JP" altLang="en-US" dirty="0" smtClean="0">
                <a:latin typeface="Times New Roman" pitchFamily="18" charset="0"/>
              </a:rPr>
              <a:t>”</a:t>
            </a:r>
            <a:r>
              <a:rPr lang="en-US" altLang="ja-JP" dirty="0" smtClean="0">
                <a:latin typeface="Times New Roman" pitchFamily="18" charset="0"/>
              </a:rPr>
              <a:t> operation on the root of the tree of objects making up the expression.  The root is a </a:t>
            </a:r>
            <a:r>
              <a:rPr lang="en-US" altLang="ja-JP" dirty="0" err="1" smtClean="0">
                <a:latin typeface="Times New Roman" pitchFamily="18" charset="0"/>
              </a:rPr>
              <a:t>PlusExpression</a:t>
            </a:r>
            <a:r>
              <a:rPr lang="en-US" altLang="ja-JP" dirty="0" smtClean="0">
                <a:latin typeface="Times New Roman" pitchFamily="18" charset="0"/>
              </a:rPr>
              <a:t>, so it would invoke the match function defined in class </a:t>
            </a:r>
            <a:r>
              <a:rPr lang="en-US" altLang="ja-JP" dirty="0" err="1" smtClean="0">
                <a:latin typeface="Times New Roman" pitchFamily="18" charset="0"/>
              </a:rPr>
              <a:t>PlusExpression</a:t>
            </a:r>
            <a:r>
              <a:rPr lang="en-US" altLang="ja-JP" dirty="0" smtClean="0">
                <a:latin typeface="Times New Roman" pitchFamily="18" charset="0"/>
              </a:rPr>
              <a:t>.  This would invoke </a:t>
            </a:r>
            <a:r>
              <a:rPr lang="ja-JP" altLang="en-US" dirty="0" smtClean="0">
                <a:latin typeface="Times New Roman" pitchFamily="18" charset="0"/>
              </a:rPr>
              <a:t>“</a:t>
            </a:r>
            <a:r>
              <a:rPr lang="en-US" altLang="ja-JP" dirty="0" smtClean="0">
                <a:latin typeface="Times New Roman" pitchFamily="18" charset="0"/>
              </a:rPr>
              <a:t>value</a:t>
            </a:r>
            <a:r>
              <a:rPr lang="ja-JP" altLang="en-US" dirty="0" smtClean="0">
                <a:latin typeface="Times New Roman" pitchFamily="18" charset="0"/>
              </a:rPr>
              <a:t>”</a:t>
            </a:r>
            <a:r>
              <a:rPr lang="en-US" altLang="ja-JP" dirty="0" smtClean="0">
                <a:latin typeface="Times New Roman" pitchFamily="18" charset="0"/>
              </a:rPr>
              <a:t> on the children of the </a:t>
            </a:r>
            <a:r>
              <a:rPr lang="en-US" altLang="ja-JP" dirty="0" err="1" smtClean="0">
                <a:latin typeface="Times New Roman" pitchFamily="18" charset="0"/>
              </a:rPr>
              <a:t>PlusExpression</a:t>
            </a:r>
            <a:r>
              <a:rPr lang="en-US" altLang="ja-JP" dirty="0" smtClean="0">
                <a:latin typeface="Times New Roman" pitchFamily="18" charset="0"/>
              </a:rPr>
              <a:t>, which is a </a:t>
            </a:r>
            <a:r>
              <a:rPr lang="en-US" altLang="ja-JP" dirty="0" err="1" smtClean="0">
                <a:latin typeface="Times New Roman" pitchFamily="18" charset="0"/>
              </a:rPr>
              <a:t>CellReference</a:t>
            </a:r>
            <a:r>
              <a:rPr lang="en-US" altLang="ja-JP" dirty="0" smtClean="0">
                <a:latin typeface="Times New Roman" pitchFamily="18" charset="0"/>
              </a:rPr>
              <a:t>. When it invokes the function on a child, the child will invoke the function on its own children, but we don</a:t>
            </a:r>
            <a:r>
              <a:rPr lang="ja-JP" altLang="en-US" dirty="0" smtClean="0">
                <a:latin typeface="Times New Roman" pitchFamily="18" charset="0"/>
              </a:rPr>
              <a:t>’</a:t>
            </a:r>
            <a:r>
              <a:rPr lang="en-US" altLang="ja-JP" dirty="0" smtClean="0">
                <a:latin typeface="Times New Roman" pitchFamily="18" charset="0"/>
              </a:rPr>
              <a:t>t have any in this example.</a:t>
            </a:r>
            <a:endParaRPr lang="en-US" altLang="en-US" dirty="0" smtClean="0">
              <a:latin typeface="Times New Roman" pitchFamily="18" charset="0"/>
            </a:endParaRPr>
          </a:p>
        </p:txBody>
      </p:sp>
      <p:sp>
        <p:nvSpPr>
          <p:cNvPr id="33795"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277444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58B33740-7CC4-47D3-9650-897F8FB8D8DA}" type="slidenum">
              <a:rPr lang="en-US" altLang="en-US" sz="1200"/>
              <a:pPr/>
              <a:t>21</a:t>
            </a:fld>
            <a:endParaRPr lang="en-US" altLang="en-US" sz="1200"/>
          </a:p>
        </p:txBody>
      </p:sp>
      <p:sp>
        <p:nvSpPr>
          <p:cNvPr id="35842" name="Rectangle 2"/>
          <p:cNvSpPr>
            <a:spLocks noGrp="1" noChangeArrowheads="1"/>
          </p:cNvSpPr>
          <p:nvPr>
            <p:ph type="body" idx="1"/>
          </p:nvPr>
        </p:nvSpPr>
        <p:spPr>
          <a:xfrm>
            <a:off x="928688" y="4356100"/>
            <a:ext cx="5000625" cy="41036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dirty="0" smtClean="0">
                <a:latin typeface="Times New Roman" pitchFamily="18" charset="0"/>
              </a:rPr>
              <a:t>Visitor changes things because there is now a Visitor object that gets involved.</a:t>
            </a:r>
          </a:p>
          <a:p>
            <a:r>
              <a:rPr lang="en-US" altLang="en-US" dirty="0" smtClean="0">
                <a:latin typeface="Times New Roman" pitchFamily="18" charset="0"/>
              </a:rPr>
              <a:t>The client will now invoke an </a:t>
            </a:r>
            <a:r>
              <a:rPr lang="ja-JP" altLang="en-US" dirty="0" smtClean="0">
                <a:latin typeface="Times New Roman" pitchFamily="18" charset="0"/>
              </a:rPr>
              <a:t>“</a:t>
            </a:r>
            <a:r>
              <a:rPr lang="en-US" altLang="ja-JP" dirty="0" smtClean="0">
                <a:latin typeface="Times New Roman" pitchFamily="18" charset="0"/>
              </a:rPr>
              <a:t>accept</a:t>
            </a:r>
            <a:r>
              <a:rPr lang="ja-JP" altLang="en-US" dirty="0" smtClean="0">
                <a:latin typeface="Times New Roman" pitchFamily="18" charset="0"/>
              </a:rPr>
              <a:t>”</a:t>
            </a:r>
            <a:r>
              <a:rPr lang="en-US" altLang="ja-JP" dirty="0" smtClean="0">
                <a:latin typeface="Times New Roman" pitchFamily="18" charset="0"/>
              </a:rPr>
              <a:t> function on the root of the tree instead of the </a:t>
            </a:r>
            <a:r>
              <a:rPr lang="ja-JP" altLang="en-US" dirty="0" smtClean="0">
                <a:latin typeface="Times New Roman" pitchFamily="18" charset="0"/>
              </a:rPr>
              <a:t>“</a:t>
            </a:r>
            <a:r>
              <a:rPr lang="en-US" altLang="ja-JP" dirty="0" smtClean="0">
                <a:latin typeface="Times New Roman" pitchFamily="18" charset="0"/>
              </a:rPr>
              <a:t>value</a:t>
            </a:r>
            <a:r>
              <a:rPr lang="ja-JP" altLang="en-US" dirty="0" smtClean="0">
                <a:latin typeface="Times New Roman" pitchFamily="18" charset="0"/>
              </a:rPr>
              <a:t>”</a:t>
            </a:r>
            <a:r>
              <a:rPr lang="en-US" altLang="ja-JP" dirty="0" smtClean="0">
                <a:latin typeface="Times New Roman" pitchFamily="18" charset="0"/>
              </a:rPr>
              <a:t> function, and it will pass in a Visitor that represents the evaluating function.  The visitor gets passed down the tree.  Each node will invoke a </a:t>
            </a:r>
            <a:r>
              <a:rPr lang="ja-JP" altLang="en-US" dirty="0" smtClean="0">
                <a:latin typeface="Times New Roman" pitchFamily="18" charset="0"/>
              </a:rPr>
              <a:t>“</a:t>
            </a:r>
            <a:r>
              <a:rPr lang="en-US" altLang="ja-JP" dirty="0" smtClean="0">
                <a:latin typeface="Times New Roman" pitchFamily="18" charset="0"/>
              </a:rPr>
              <a:t>visit</a:t>
            </a:r>
            <a:r>
              <a:rPr lang="ja-JP" altLang="en-US" dirty="0" smtClean="0">
                <a:latin typeface="Times New Roman" pitchFamily="18" charset="0"/>
              </a:rPr>
              <a:t>”</a:t>
            </a:r>
            <a:r>
              <a:rPr lang="en-US" altLang="ja-JP" dirty="0" smtClean="0">
                <a:latin typeface="Times New Roman" pitchFamily="18" charset="0"/>
              </a:rPr>
              <a:t> operation on the Visitor.  The </a:t>
            </a:r>
            <a:r>
              <a:rPr lang="en-US" altLang="ja-JP" dirty="0" err="1" smtClean="0">
                <a:latin typeface="Times New Roman" pitchFamily="18" charset="0"/>
              </a:rPr>
              <a:t>CellExpression</a:t>
            </a:r>
            <a:r>
              <a:rPr lang="en-US" altLang="ja-JP" dirty="0" smtClean="0">
                <a:latin typeface="Times New Roman" pitchFamily="18" charset="0"/>
              </a:rPr>
              <a:t> invokes a </a:t>
            </a:r>
            <a:r>
              <a:rPr lang="en-US" altLang="ja-JP" dirty="0" err="1" smtClean="0">
                <a:latin typeface="Times New Roman" pitchFamily="18" charset="0"/>
              </a:rPr>
              <a:t>visitCell</a:t>
            </a:r>
            <a:r>
              <a:rPr lang="en-US" altLang="ja-JP" dirty="0" smtClean="0">
                <a:latin typeface="Times New Roman" pitchFamily="18" charset="0"/>
              </a:rPr>
              <a:t>(), the </a:t>
            </a:r>
            <a:r>
              <a:rPr lang="en-US" altLang="ja-JP" dirty="0" err="1" smtClean="0">
                <a:latin typeface="Times New Roman" pitchFamily="18" charset="0"/>
              </a:rPr>
              <a:t>PlusExpression</a:t>
            </a:r>
            <a:r>
              <a:rPr lang="en-US" altLang="ja-JP" dirty="0" smtClean="0">
                <a:latin typeface="Times New Roman" pitchFamily="18" charset="0"/>
              </a:rPr>
              <a:t> invokes a </a:t>
            </a:r>
            <a:r>
              <a:rPr lang="en-US" altLang="ja-JP" dirty="0" err="1" smtClean="0">
                <a:latin typeface="Times New Roman" pitchFamily="18" charset="0"/>
              </a:rPr>
              <a:t>visitPlus</a:t>
            </a:r>
            <a:r>
              <a:rPr lang="en-US" altLang="ja-JP" dirty="0" smtClean="0">
                <a:latin typeface="Times New Roman" pitchFamily="18" charset="0"/>
              </a:rPr>
              <a:t>() , and so on.</a:t>
            </a:r>
          </a:p>
          <a:p>
            <a:endParaRPr lang="en-US" altLang="en-US" dirty="0" smtClean="0">
              <a:latin typeface="Times New Roman" pitchFamily="18" charset="0"/>
            </a:endParaRPr>
          </a:p>
          <a:p>
            <a:r>
              <a:rPr lang="en-US" altLang="en-US" dirty="0" smtClean="0">
                <a:latin typeface="Times New Roman" pitchFamily="18" charset="0"/>
              </a:rPr>
              <a:t>The basic interaction is similar to what it was before, except that each node invokes a </a:t>
            </a:r>
            <a:r>
              <a:rPr lang="ja-JP" altLang="en-US" dirty="0" smtClean="0">
                <a:latin typeface="Times New Roman" pitchFamily="18" charset="0"/>
              </a:rPr>
              <a:t>“</a:t>
            </a:r>
            <a:r>
              <a:rPr lang="en-US" altLang="ja-JP" dirty="0" smtClean="0">
                <a:latin typeface="Times New Roman" pitchFamily="18" charset="0"/>
              </a:rPr>
              <a:t>visit</a:t>
            </a:r>
            <a:r>
              <a:rPr lang="ja-JP" altLang="en-US" dirty="0" smtClean="0">
                <a:latin typeface="Times New Roman" pitchFamily="18" charset="0"/>
              </a:rPr>
              <a:t>”</a:t>
            </a:r>
            <a:r>
              <a:rPr lang="en-US" altLang="ja-JP" dirty="0" smtClean="0">
                <a:latin typeface="Times New Roman" pitchFamily="18" charset="0"/>
              </a:rPr>
              <a:t> operation on the Visitor.</a:t>
            </a:r>
          </a:p>
          <a:p>
            <a:r>
              <a:rPr lang="en-US" altLang="en-US" dirty="0" smtClean="0">
                <a:latin typeface="Times New Roman" pitchFamily="18" charset="0"/>
              </a:rPr>
              <a:t>The most important change is that the </a:t>
            </a:r>
            <a:r>
              <a:rPr lang="ja-JP" altLang="en-US" dirty="0" smtClean="0">
                <a:latin typeface="Times New Roman" pitchFamily="18" charset="0"/>
              </a:rPr>
              <a:t>“</a:t>
            </a:r>
            <a:r>
              <a:rPr lang="en-US" altLang="ja-JP" dirty="0" smtClean="0">
                <a:latin typeface="Times New Roman" pitchFamily="18" charset="0"/>
              </a:rPr>
              <a:t>accept</a:t>
            </a:r>
            <a:r>
              <a:rPr lang="ja-JP" altLang="en-US" dirty="0" smtClean="0">
                <a:latin typeface="Times New Roman" pitchFamily="18" charset="0"/>
              </a:rPr>
              <a:t>”</a:t>
            </a:r>
            <a:r>
              <a:rPr lang="en-US" altLang="ja-JP" dirty="0" smtClean="0">
                <a:latin typeface="Times New Roman" pitchFamily="18" charset="0"/>
              </a:rPr>
              <a:t> function will work on any kind of tree traversal algorithm by just changing the Visitor class.</a:t>
            </a:r>
            <a:endParaRPr lang="en-US" altLang="en-US" dirty="0" smtClean="0">
              <a:latin typeface="Times New Roman" pitchFamily="18" charset="0"/>
            </a:endParaRPr>
          </a:p>
        </p:txBody>
      </p:sp>
      <p:sp>
        <p:nvSpPr>
          <p:cNvPr id="35843"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3535730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F5FBA338-0EEA-4716-BD45-D075EE55138F}" type="slidenum">
              <a:rPr lang="en-US" altLang="en-US" sz="1200"/>
              <a:pPr/>
              <a:t>26</a:t>
            </a:fld>
            <a:endParaRPr lang="en-US" altLang="en-US" sz="1200"/>
          </a:p>
        </p:txBody>
      </p:sp>
      <p:sp>
        <p:nvSpPr>
          <p:cNvPr id="37890"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dirty="0" smtClean="0">
                <a:latin typeface="Times New Roman" pitchFamily="18" charset="0"/>
              </a:rPr>
              <a:t>We already saw how Visitor often works with Interpreter.</a:t>
            </a:r>
          </a:p>
          <a:p>
            <a:r>
              <a:rPr lang="en-US" altLang="en-US" dirty="0" smtClean="0">
                <a:latin typeface="Times New Roman" pitchFamily="18" charset="0"/>
              </a:rPr>
              <a:t>There are several more patterns that often work with Interpreter, so we can see how patterns work together. </a:t>
            </a:r>
          </a:p>
          <a:p>
            <a:r>
              <a:rPr lang="en-US" altLang="en-US" dirty="0" smtClean="0">
                <a:latin typeface="Times New Roman" pitchFamily="18" charset="0"/>
              </a:rPr>
              <a:t>Also, this will give us an opportunity to see a few more patterns.</a:t>
            </a:r>
          </a:p>
        </p:txBody>
      </p:sp>
      <p:sp>
        <p:nvSpPr>
          <p:cNvPr id="37891"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15780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F3115-66F3-4810-B53D-8C0396122102}" type="slidenum">
              <a:rPr lang="en-US" altLang="en-US"/>
              <a:pPr/>
              <a:t>8</a:t>
            </a:fld>
            <a:endParaRPr lang="en-US" altLang="en-US"/>
          </a:p>
        </p:txBody>
      </p:sp>
      <p:sp>
        <p:nvSpPr>
          <p:cNvPr id="234498" name="Rectangle 2"/>
          <p:cNvSpPr>
            <a:spLocks noGrp="1" noChangeArrowheads="1"/>
          </p:cNvSpPr>
          <p:nvPr>
            <p:ph type="body" idx="1"/>
          </p:nvPr>
        </p:nvSpPr>
        <p:spPr>
          <a:xfrm>
            <a:off x="928688" y="4356100"/>
            <a:ext cx="5000625" cy="41036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The example is interpreting the rules of a spreadsheet.</a:t>
            </a:r>
          </a:p>
          <a:p>
            <a:r>
              <a:rPr lang="en-US" altLang="en-US" dirty="0"/>
              <a:t>This is a good example because expressions are so simple.</a:t>
            </a:r>
          </a:p>
          <a:p>
            <a:r>
              <a:rPr lang="en-US" altLang="en-US" dirty="0"/>
              <a:t>There are just </a:t>
            </a:r>
            <a:r>
              <a:rPr lang="en-US" altLang="en-US" dirty="0" smtClean="0"/>
              <a:t>seven </a:t>
            </a:r>
            <a:r>
              <a:rPr lang="en-US" altLang="en-US" dirty="0"/>
              <a:t>kinds of expressions in this grammar; +, -, *, /, a constant, the name of a cell, and a subtotal.  Of course, a real spreadsheet would have a lot more, </a:t>
            </a:r>
            <a:r>
              <a:rPr lang="en-US" altLang="en-US" dirty="0" smtClean="0"/>
              <a:t>but </a:t>
            </a:r>
            <a:r>
              <a:rPr lang="en-US" altLang="en-US" dirty="0"/>
              <a:t>this </a:t>
            </a:r>
            <a:r>
              <a:rPr lang="en-US" altLang="en-US" dirty="0" smtClean="0"/>
              <a:t>is</a:t>
            </a:r>
            <a:r>
              <a:rPr lang="en-US" altLang="en-US" baseline="0" dirty="0" smtClean="0"/>
              <a:t> </a:t>
            </a:r>
            <a:r>
              <a:rPr lang="en-US" altLang="en-US" dirty="0" smtClean="0"/>
              <a:t>complex </a:t>
            </a:r>
            <a:r>
              <a:rPr lang="en-US" altLang="en-US" dirty="0"/>
              <a:t>enough to teach the pattern.</a:t>
            </a:r>
          </a:p>
          <a:p>
            <a:r>
              <a:rPr lang="en-US" altLang="en-US" dirty="0"/>
              <a:t>The instructions in the pattern say to make a class hierarchy with seven concrete classes, one for each rule in the grammar.  We also have to define an interpreter method, which we’ll call value().</a:t>
            </a:r>
          </a:p>
        </p:txBody>
      </p:sp>
      <p:sp>
        <p:nvSpPr>
          <p:cNvPr id="234499" name="Rectangle 3"/>
          <p:cNvSpPr>
            <a:spLocks noGrp="1" noRot="1" noChangeAspect="1" noChangeArrowheads="1" noTextEdit="1"/>
          </p:cNvSpPr>
          <p:nvPr>
            <p:ph type="sldImg"/>
          </p:nvPr>
        </p:nvSpPr>
        <p:spPr>
          <a:xfrm>
            <a:off x="1041400" y="619125"/>
            <a:ext cx="4775200" cy="3581400"/>
          </a:xfrm>
          <a:ln w="12700"/>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127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F687E1-FC31-4AE2-8145-32F8E8EBA69C}" type="slidenum">
              <a:rPr lang="en-US" altLang="en-US"/>
              <a:pPr/>
              <a:t>9</a:t>
            </a:fld>
            <a:endParaRPr lang="en-US" altLang="en-US"/>
          </a:p>
        </p:txBody>
      </p:sp>
      <p:sp>
        <p:nvSpPr>
          <p:cNvPr id="236546" name="Rectangle 2"/>
          <p:cNvSpPr>
            <a:spLocks noGrp="1" noChangeArrowheads="1"/>
          </p:cNvSpPr>
          <p:nvPr>
            <p:ph type="body" idx="1"/>
          </p:nvPr>
        </p:nvSpPr>
        <p:spPr>
          <a:xfrm>
            <a:off x="928688" y="4356100"/>
            <a:ext cx="5000625" cy="41036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From the point of view of the Interpreter pattern, the expression is a program, and it gets represented as a tree of objects from the four classes we just defined. This is an example of a tree of instances, not of classes.</a:t>
            </a:r>
          </a:p>
          <a:p>
            <a:endParaRPr lang="en-US" altLang="en-US"/>
          </a:p>
        </p:txBody>
      </p:sp>
      <p:sp>
        <p:nvSpPr>
          <p:cNvPr id="236547" name="Rectangle 3"/>
          <p:cNvSpPr>
            <a:spLocks noGrp="1" noRot="1" noChangeAspect="1" noChangeArrowheads="1" noTextEdit="1"/>
          </p:cNvSpPr>
          <p:nvPr>
            <p:ph type="sldImg"/>
          </p:nvPr>
        </p:nvSpPr>
        <p:spPr>
          <a:xfrm>
            <a:off x="1041400" y="619125"/>
            <a:ext cx="4775200" cy="3581400"/>
          </a:xfrm>
          <a:ln w="12700"/>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17712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F935B-091A-4693-9563-F1634A09D3A3}" type="slidenum">
              <a:rPr lang="en-US" altLang="en-US"/>
              <a:pPr/>
              <a:t>10</a:t>
            </a:fld>
            <a:endParaRPr lang="en-US" altLang="en-US"/>
          </a:p>
        </p:txBody>
      </p:sp>
      <p:sp>
        <p:nvSpPr>
          <p:cNvPr id="238594" name="Rectangle 2"/>
          <p:cNvSpPr>
            <a:spLocks noGrp="1" noChangeArrowheads="1"/>
          </p:cNvSpPr>
          <p:nvPr>
            <p:ph type="body" idx="1"/>
          </p:nvPr>
        </p:nvSpPr>
        <p:spPr>
          <a:xfrm>
            <a:off x="928688" y="4354513"/>
            <a:ext cx="4999037" cy="41052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smtClean="0"/>
              <a:t>You need to create some class hierarchy.</a:t>
            </a:r>
            <a:endParaRPr lang="en-US" altLang="en-US" dirty="0"/>
          </a:p>
        </p:txBody>
      </p:sp>
      <p:sp>
        <p:nvSpPr>
          <p:cNvPr id="238595" name="Rectangle 3"/>
          <p:cNvSpPr>
            <a:spLocks noGrp="1" noRot="1" noChangeAspect="1" noChangeArrowheads="1" noTextEdit="1"/>
          </p:cNvSpPr>
          <p:nvPr>
            <p:ph type="sldImg"/>
          </p:nvPr>
        </p:nvSpPr>
        <p:spPr>
          <a:xfrm>
            <a:off x="1041400" y="619125"/>
            <a:ext cx="4775200" cy="3581400"/>
          </a:xfrm>
          <a:ln w="12700"/>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93751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217C5-4001-4C83-80A2-8CE1542ABB7D}" type="slidenum">
              <a:rPr lang="en-US" altLang="en-US"/>
              <a:pPr/>
              <a:t>11</a:t>
            </a:fld>
            <a:endParaRPr lang="en-US" altLang="en-US"/>
          </a:p>
        </p:txBody>
      </p:sp>
      <p:sp>
        <p:nvSpPr>
          <p:cNvPr id="240642" name="Rectangle 2"/>
          <p:cNvSpPr>
            <a:spLocks noGrp="1" noChangeArrowheads="1"/>
          </p:cNvSpPr>
          <p:nvPr>
            <p:ph type="body" idx="1"/>
          </p:nvPr>
        </p:nvSpPr>
        <p:spPr>
          <a:xfrm>
            <a:off x="928688" y="4354513"/>
            <a:ext cx="4999037" cy="41052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Here is how you would implement the value() function, which is the interpreter.  It is defined </a:t>
            </a:r>
            <a:r>
              <a:rPr lang="en-US" altLang="en-US" dirty="0" smtClean="0"/>
              <a:t>(in Java) as an abstract method in the root</a:t>
            </a:r>
            <a:r>
              <a:rPr lang="en-US" altLang="en-US" baseline="0" dirty="0" smtClean="0"/>
              <a:t> of the class hierarchy (and in C++ would be called a</a:t>
            </a:r>
            <a:r>
              <a:rPr lang="en-US" altLang="en-US" dirty="0" smtClean="0"/>
              <a:t> </a:t>
            </a:r>
            <a:r>
              <a:rPr lang="en-US" altLang="en-US" dirty="0"/>
              <a:t>pure virtual </a:t>
            </a:r>
            <a:r>
              <a:rPr lang="en-US" altLang="en-US" dirty="0" smtClean="0"/>
              <a:t>function </a:t>
            </a:r>
            <a:r>
              <a:rPr lang="en-US" altLang="en-US" dirty="0"/>
              <a:t>in the </a:t>
            </a:r>
            <a:r>
              <a:rPr lang="en-US" altLang="en-US" dirty="0" smtClean="0"/>
              <a:t>root, i.e., in the base class), </a:t>
            </a:r>
            <a:r>
              <a:rPr lang="en-US" altLang="en-US" dirty="0"/>
              <a:t>Expression, and then each concrete subclass must define </a:t>
            </a:r>
            <a:r>
              <a:rPr lang="en-US" altLang="en-US" dirty="0" smtClean="0"/>
              <a:t>a concrete</a:t>
            </a:r>
            <a:r>
              <a:rPr lang="en-US" altLang="en-US" baseline="0" dirty="0" smtClean="0"/>
              <a:t> method</a:t>
            </a:r>
            <a:r>
              <a:rPr lang="en-US" altLang="en-US" dirty="0" smtClean="0"/>
              <a:t>.</a:t>
            </a:r>
            <a:endParaRPr lang="en-US" altLang="en-US" dirty="0"/>
          </a:p>
          <a:p>
            <a:r>
              <a:rPr lang="en-US" altLang="en-US" dirty="0"/>
              <a:t>This slide just shows two of the subclasses</a:t>
            </a:r>
            <a:r>
              <a:rPr lang="en-US" altLang="en-US" dirty="0" smtClean="0"/>
              <a:t>.</a:t>
            </a:r>
            <a:endParaRPr lang="en-US" altLang="en-US" dirty="0"/>
          </a:p>
        </p:txBody>
      </p:sp>
      <p:sp>
        <p:nvSpPr>
          <p:cNvPr id="240643" name="Rectangle 3"/>
          <p:cNvSpPr>
            <a:spLocks noGrp="1" noRot="1" noChangeAspect="1" noChangeArrowheads="1" noTextEdit="1"/>
          </p:cNvSpPr>
          <p:nvPr>
            <p:ph type="sldImg"/>
          </p:nvPr>
        </p:nvSpPr>
        <p:spPr>
          <a:xfrm>
            <a:off x="1041400" y="619125"/>
            <a:ext cx="4775200" cy="3581400"/>
          </a:xfrm>
          <a:ln w="12700"/>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5836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CDE4DB-3E35-48C4-B9E0-15B2096C7EC5}" type="slidenum">
              <a:rPr lang="en-US" altLang="en-US"/>
              <a:pPr/>
              <a:t>12</a:t>
            </a:fld>
            <a:endParaRPr lang="en-US" altLang="en-US"/>
          </a:p>
        </p:txBody>
      </p:sp>
      <p:sp>
        <p:nvSpPr>
          <p:cNvPr id="242690" name="Rectangle 2"/>
          <p:cNvSpPr>
            <a:spLocks noGrp="1" noChangeArrowheads="1"/>
          </p:cNvSpPr>
          <p:nvPr>
            <p:ph type="body" idx="1"/>
          </p:nvPr>
        </p:nvSpPr>
        <p:spPr>
          <a:xfrm>
            <a:off x="928688" y="4354513"/>
            <a:ext cx="4999037" cy="41052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The easiest way to build a tree is just to call constructors.  Each Expression class needs a constructor.  Here is the one for </a:t>
            </a:r>
            <a:r>
              <a:rPr lang="en-US" altLang="en-US" dirty="0" err="1"/>
              <a:t>PlusExpression</a:t>
            </a:r>
            <a:r>
              <a:rPr lang="en-US" altLang="en-US" dirty="0"/>
              <a:t>.</a:t>
            </a:r>
          </a:p>
          <a:p>
            <a:r>
              <a:rPr lang="en-US" altLang="en-US" dirty="0"/>
              <a:t>The last step is to build a tree and to evaluate it.</a:t>
            </a:r>
          </a:p>
          <a:p>
            <a:r>
              <a:rPr lang="en-US" altLang="en-US" dirty="0"/>
              <a:t>A common trick is to define operations in the </a:t>
            </a:r>
            <a:r>
              <a:rPr lang="en-US" altLang="en-US" dirty="0" smtClean="0"/>
              <a:t>root </a:t>
            </a:r>
            <a:r>
              <a:rPr lang="en-US" altLang="en-US" dirty="0"/>
              <a:t>class (Expression) that will call the constructors for you.  For example, </a:t>
            </a:r>
            <a:r>
              <a:rPr lang="en-US" altLang="en-US" dirty="0" smtClean="0"/>
              <a:t>in C++, we </a:t>
            </a:r>
            <a:r>
              <a:rPr lang="en-US" altLang="en-US" dirty="0"/>
              <a:t>could define </a:t>
            </a:r>
            <a:r>
              <a:rPr lang="en-US" altLang="en-US" dirty="0" smtClean="0"/>
              <a:t>‘+’ </a:t>
            </a:r>
            <a:r>
              <a:rPr lang="en-US" altLang="en-US" dirty="0"/>
              <a:t>to construct a </a:t>
            </a:r>
            <a:r>
              <a:rPr lang="en-US" altLang="en-US" dirty="0" err="1"/>
              <a:t>PlusExpression</a:t>
            </a:r>
            <a:r>
              <a:rPr lang="en-US" altLang="en-US" dirty="0"/>
              <a:t>.  That would make it easier to build a tree, we could just say </a:t>
            </a:r>
            <a:r>
              <a:rPr lang="en-US" altLang="en-US" dirty="0" err="1"/>
              <a:t>CellExpression</a:t>
            </a:r>
            <a:r>
              <a:rPr lang="en-US" altLang="en-US" dirty="0"/>
              <a:t>(3,2) + </a:t>
            </a:r>
            <a:r>
              <a:rPr lang="en-US" altLang="en-US" dirty="0" err="1"/>
              <a:t>CellExpression</a:t>
            </a:r>
            <a:r>
              <a:rPr lang="en-US" altLang="en-US" dirty="0"/>
              <a:t>(3,3</a:t>
            </a:r>
            <a:r>
              <a:rPr lang="en-US" altLang="en-US" dirty="0" smtClean="0"/>
              <a:t>).</a:t>
            </a:r>
            <a:endParaRPr lang="en-US" altLang="en-US" dirty="0"/>
          </a:p>
        </p:txBody>
      </p:sp>
      <p:sp>
        <p:nvSpPr>
          <p:cNvPr id="242691" name="Rectangle 3"/>
          <p:cNvSpPr>
            <a:spLocks noGrp="1" noRot="1" noChangeAspect="1" noChangeArrowheads="1" noTextEdit="1"/>
          </p:cNvSpPr>
          <p:nvPr>
            <p:ph type="sldImg"/>
          </p:nvPr>
        </p:nvSpPr>
        <p:spPr>
          <a:xfrm>
            <a:off x="1041400" y="619125"/>
            <a:ext cx="4775200" cy="3581400"/>
          </a:xfrm>
          <a:ln w="12700"/>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275454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8B544951-F47A-4586-BC0D-328C97A9E951}" type="slidenum">
              <a:rPr lang="en-US" altLang="en-US" sz="1200"/>
              <a:pPr/>
              <a:t>16</a:t>
            </a:fld>
            <a:endParaRPr lang="en-US" altLang="en-US" sz="1200"/>
          </a:p>
        </p:txBody>
      </p:sp>
      <p:sp>
        <p:nvSpPr>
          <p:cNvPr id="25602"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smtClean="0">
                <a:latin typeface="Times New Roman" pitchFamily="18" charset="0"/>
              </a:rPr>
              <a:t>Although a distributed algorithm is the classic OO solution, that doesn</a:t>
            </a:r>
            <a:r>
              <a:rPr lang="ja-JP" altLang="en-US" smtClean="0">
                <a:latin typeface="Times New Roman" pitchFamily="18" charset="0"/>
              </a:rPr>
              <a:t>’</a:t>
            </a:r>
            <a:r>
              <a:rPr lang="en-US" altLang="ja-JP" smtClean="0">
                <a:latin typeface="Times New Roman" pitchFamily="18" charset="0"/>
              </a:rPr>
              <a:t>t always make it the best solution.  Sometimes you want to centralize an algorithm.</a:t>
            </a:r>
            <a:endParaRPr lang="en-US" altLang="en-US" smtClean="0">
              <a:latin typeface="Times New Roman" pitchFamily="18" charset="0"/>
            </a:endParaRPr>
          </a:p>
        </p:txBody>
      </p:sp>
      <p:sp>
        <p:nvSpPr>
          <p:cNvPr id="25603"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316883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99CE4E37-C88D-4D2A-8480-E5749756D2AF}" type="slidenum">
              <a:rPr lang="en-US" altLang="en-US" sz="1200"/>
              <a:pPr/>
              <a:t>17</a:t>
            </a:fld>
            <a:endParaRPr lang="en-US" altLang="en-US" sz="1200"/>
          </a:p>
        </p:txBody>
      </p:sp>
      <p:sp>
        <p:nvSpPr>
          <p:cNvPr id="27650"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dirty="0" smtClean="0">
                <a:latin typeface="Times New Roman" pitchFamily="18" charset="0"/>
              </a:rPr>
              <a:t>Suppose you wanted to make a column depend on cells to the right of the cells it currently depends on.  You could put an operation in all the expression classes, but that would be ugly.  This is a very application specify algorithm, and not something that you want to put in your reusable classes.</a:t>
            </a:r>
          </a:p>
          <a:p>
            <a:r>
              <a:rPr lang="en-US" altLang="en-US" dirty="0" smtClean="0">
                <a:latin typeface="Times New Roman" pitchFamily="18" charset="0"/>
              </a:rPr>
              <a:t>Here is one solution.  Add operations to test the class of expression nodes.  Then you can write a separate operation that does a depth first traversal of the expression, changing the columns in cell expressions.</a:t>
            </a:r>
          </a:p>
          <a:p>
            <a:r>
              <a:rPr lang="en-US" altLang="en-US" dirty="0" smtClean="0">
                <a:latin typeface="Times New Roman" pitchFamily="18" charset="0"/>
              </a:rPr>
              <a:t>This is a pretty ugly program.  But what it does is ugly, too.  It is better to hide the ugliness in an application program than to distribute it across a reusable library.  At least the ugliness is encapsulated.</a:t>
            </a:r>
          </a:p>
          <a:p>
            <a:r>
              <a:rPr lang="en-US" altLang="en-US" dirty="0" smtClean="0">
                <a:latin typeface="Times New Roman" pitchFamily="18" charset="0"/>
              </a:rPr>
              <a:t>This technique works when you are looking for one or two kinds of components.  It </a:t>
            </a:r>
            <a:r>
              <a:rPr lang="en-US" altLang="en-US" dirty="0" err="1" smtClean="0">
                <a:latin typeface="Times New Roman" pitchFamily="18" charset="0"/>
              </a:rPr>
              <a:t>wouldn</a:t>
            </a:r>
            <a:r>
              <a:rPr lang="ja-JP" altLang="en-US" dirty="0" smtClean="0">
                <a:latin typeface="Times New Roman" pitchFamily="18" charset="0"/>
              </a:rPr>
              <a:t>’</a:t>
            </a:r>
            <a:r>
              <a:rPr lang="en-US" altLang="ja-JP" dirty="0" smtClean="0">
                <a:latin typeface="Times New Roman" pitchFamily="18" charset="0"/>
              </a:rPr>
              <a:t>t work well if every kind of expression node needed to be treated differently.</a:t>
            </a:r>
            <a:endParaRPr lang="en-US" altLang="en-US" dirty="0" smtClean="0">
              <a:latin typeface="Times New Roman" pitchFamily="18" charset="0"/>
            </a:endParaRPr>
          </a:p>
        </p:txBody>
      </p:sp>
      <p:sp>
        <p:nvSpPr>
          <p:cNvPr id="27651"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195542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AD47F0BA-185E-4FE3-8E65-45647D352AD9}" type="slidenum">
              <a:rPr lang="en-US" altLang="en-US" sz="1200"/>
              <a:pPr/>
              <a:t>18</a:t>
            </a:fld>
            <a:endParaRPr lang="en-US" altLang="en-US" sz="1200"/>
          </a:p>
        </p:txBody>
      </p:sp>
      <p:sp>
        <p:nvSpPr>
          <p:cNvPr id="29698"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smtClean="0">
                <a:latin typeface="Times New Roman" pitchFamily="18" charset="0"/>
              </a:rPr>
              <a:t>Visitor pattern works well when you have complex behavior that differs for every kind of object, but you still want to centralize the behavior.</a:t>
            </a:r>
          </a:p>
          <a:p>
            <a:r>
              <a:rPr lang="en-US" altLang="en-US" smtClean="0">
                <a:latin typeface="Times New Roman" pitchFamily="18" charset="0"/>
              </a:rPr>
              <a:t>Visitor makes it easy to write an algorithm that works with a lot of different kinds of objects.  However, it makes it harder to deal with new kinds of objects.</a:t>
            </a:r>
          </a:p>
        </p:txBody>
      </p:sp>
      <p:sp>
        <p:nvSpPr>
          <p:cNvPr id="29699"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139706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r>
              <a:rPr lang="en-US" dirty="0" smtClean="0"/>
              <a:t>1-</a:t>
            </a:r>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Design_pattern_(computer_science)" TargetMode="External"/><Relationship Id="rId2" Type="http://schemas.openxmlformats.org/officeDocument/2006/relationships/hyperlink" Target="http://xunitpattern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CS427:</a:t>
            </a:r>
            <a:br>
              <a:rPr lang="en-US" dirty="0" smtClean="0"/>
            </a:br>
            <a:r>
              <a:rPr lang="en-US" dirty="0" smtClean="0"/>
              <a:t>Software Engineering I</a:t>
            </a:r>
            <a:endParaRPr lang="en-US" dirty="0"/>
          </a:p>
        </p:txBody>
      </p:sp>
      <p:sp>
        <p:nvSpPr>
          <p:cNvPr id="3" name="Subtitle 2"/>
          <p:cNvSpPr>
            <a:spLocks noGrp="1"/>
          </p:cNvSpPr>
          <p:nvPr>
            <p:ph type="subTitle" idx="1"/>
          </p:nvPr>
        </p:nvSpPr>
        <p:spPr/>
        <p:txBody>
          <a:bodyPr/>
          <a:lstStyle/>
          <a:p>
            <a:r>
              <a:rPr lang="en-US" dirty="0" smtClean="0"/>
              <a:t>Design Patterns 2</a:t>
            </a:r>
            <a:endParaRPr lang="en-US" dirty="0"/>
          </a:p>
        </p:txBody>
      </p:sp>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Rectangle 4"/>
          <p:cNvSpPr>
            <a:spLocks noGrp="1" noChangeArrowheads="1"/>
          </p:cNvSpPr>
          <p:nvPr>
            <p:ph type="title"/>
          </p:nvPr>
        </p:nvSpPr>
        <p:spPr/>
        <p:txBody>
          <a:bodyPr>
            <a:normAutofit fontScale="90000"/>
          </a:bodyPr>
          <a:lstStyle/>
          <a:p>
            <a:r>
              <a:rPr lang="en-US" altLang="en-US" sz="4000"/>
              <a:t>Applying the Interpreter pattern (1)</a:t>
            </a:r>
          </a:p>
        </p:txBody>
      </p:sp>
      <p:sp>
        <p:nvSpPr>
          <p:cNvPr id="237573" name="Rectangle 5"/>
          <p:cNvSpPr>
            <a:spLocks noGrp="1" noChangeArrowheads="1"/>
          </p:cNvSpPr>
          <p:nvPr>
            <p:ph idx="1"/>
          </p:nvPr>
        </p:nvSpPr>
        <p:spPr/>
        <p:txBody>
          <a:bodyPr/>
          <a:lstStyle/>
          <a:p>
            <a:r>
              <a:rPr lang="en-US" altLang="en-US" sz="2800"/>
              <a:t>Step 1: Make a subclass of Expression for each rule in grammar</a:t>
            </a:r>
          </a:p>
          <a:p>
            <a:r>
              <a:rPr lang="en-US" altLang="en-US" sz="2800"/>
              <a:t>Expression</a:t>
            </a:r>
            <a:br>
              <a:rPr lang="en-US" altLang="en-US" sz="2800"/>
            </a:br>
            <a:r>
              <a:rPr lang="en-US" altLang="en-US" sz="2800"/>
              <a:t>  BinaryExpression</a:t>
            </a:r>
            <a:br>
              <a:rPr lang="en-US" altLang="en-US" sz="2800"/>
            </a:br>
            <a:r>
              <a:rPr lang="en-US" altLang="en-US" sz="2800"/>
              <a:t>     PlusExpression, MinusExpression,</a:t>
            </a:r>
            <a:br>
              <a:rPr lang="en-US" altLang="en-US" sz="2800"/>
            </a:br>
            <a:r>
              <a:rPr lang="en-US" altLang="en-US" sz="2800"/>
              <a:t>     TimesExpression, DivideExpression</a:t>
            </a:r>
            <a:br>
              <a:rPr lang="en-US" altLang="en-US" sz="2800"/>
            </a:br>
            <a:r>
              <a:rPr lang="en-US" altLang="en-US" sz="2800"/>
              <a:t>  ConstantExpression</a:t>
            </a:r>
            <a:br>
              <a:rPr lang="en-US" altLang="en-US" sz="2800"/>
            </a:br>
            <a:r>
              <a:rPr lang="en-US" altLang="en-US" sz="2800"/>
              <a:t>  CellExpression</a:t>
            </a:r>
            <a:br>
              <a:rPr lang="en-US" altLang="en-US" sz="2800"/>
            </a:br>
            <a:r>
              <a:rPr lang="en-US" altLang="en-US" sz="2800"/>
              <a:t>  SubtotalExpression</a:t>
            </a:r>
          </a:p>
        </p:txBody>
      </p:sp>
    </p:spTree>
    <p:extLst>
      <p:ext uri="{BB962C8B-B14F-4D97-AF65-F5344CB8AC3E}">
        <p14:creationId xmlns:p14="http://schemas.microsoft.com/office/powerpoint/2010/main" val="2317550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000" dirty="0"/>
              <a:t>Applying the Interpreter pattern (2</a:t>
            </a:r>
            <a:r>
              <a:rPr lang="en-US" altLang="en-US" sz="4000" dirty="0" smtClean="0"/>
              <a:t>)</a:t>
            </a:r>
            <a:endParaRPr lang="en-US" dirty="0"/>
          </a:p>
        </p:txBody>
      </p:sp>
      <p:sp>
        <p:nvSpPr>
          <p:cNvPr id="239619"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86108" tIns="42299" rIns="86108" bIns="42299">
            <a:normAutofit/>
          </a:bodyPr>
          <a:lstStyle/>
          <a:p>
            <a:pPr>
              <a:lnSpc>
                <a:spcPct val="89000"/>
              </a:lnSpc>
              <a:buFontTx/>
              <a:buNone/>
            </a:pPr>
            <a:r>
              <a:rPr lang="en-US" altLang="en-US" sz="2800"/>
              <a:t>Step 2.  </a:t>
            </a:r>
            <a:r>
              <a:rPr lang="en-US" altLang="en-US" sz="2800" i="1"/>
              <a:t>Define a </a:t>
            </a:r>
            <a:r>
              <a:rPr lang="en-US" altLang="en-US" sz="2800" b="1"/>
              <a:t>value(Spreadsheet)</a:t>
            </a:r>
            <a:r>
              <a:rPr lang="en-US" altLang="en-US" sz="2800"/>
              <a:t> </a:t>
            </a:r>
            <a:r>
              <a:rPr lang="en-US" altLang="en-US" sz="2800" i="1"/>
              <a:t>method for each subclass of Expression</a:t>
            </a:r>
          </a:p>
          <a:p>
            <a:pPr>
              <a:lnSpc>
                <a:spcPct val="79000"/>
              </a:lnSpc>
              <a:buFontTx/>
              <a:buNone/>
            </a:pPr>
            <a:r>
              <a:rPr lang="en-US" altLang="en-US" sz="2800"/>
              <a:t>abstract class Expression {</a:t>
            </a:r>
          </a:p>
          <a:p>
            <a:pPr>
              <a:lnSpc>
                <a:spcPct val="79000"/>
              </a:lnSpc>
              <a:buFontTx/>
              <a:buNone/>
            </a:pPr>
            <a:r>
              <a:rPr lang="en-US" altLang="en-US" sz="2800"/>
              <a:t>	public abstract Number value(Spreadsheet s); }</a:t>
            </a:r>
          </a:p>
          <a:p>
            <a:pPr>
              <a:lnSpc>
                <a:spcPct val="79000"/>
              </a:lnSpc>
              <a:buFontTx/>
              <a:buNone/>
            </a:pPr>
            <a:r>
              <a:rPr lang="en-US" altLang="en-US" sz="2800"/>
              <a:t>class PlusExpression extends Expression {</a:t>
            </a:r>
          </a:p>
          <a:p>
            <a:pPr>
              <a:lnSpc>
                <a:spcPct val="79000"/>
              </a:lnSpc>
              <a:buFontTx/>
              <a:buNone/>
            </a:pPr>
            <a:r>
              <a:rPr lang="en-US" altLang="en-US" sz="2800"/>
              <a:t>	public Number value(Spreadsheet s) {</a:t>
            </a:r>
          </a:p>
          <a:p>
            <a:pPr>
              <a:lnSpc>
                <a:spcPct val="79000"/>
              </a:lnSpc>
              <a:buFontTx/>
              <a:buNone/>
            </a:pPr>
            <a:r>
              <a:rPr lang="en-US" altLang="en-US" sz="2800"/>
              <a:t>		return operand1.value(s) +</a:t>
            </a:r>
            <a:br>
              <a:rPr lang="en-US" altLang="en-US" sz="2800"/>
            </a:br>
            <a:r>
              <a:rPr lang="en-US" altLang="en-US" sz="2800"/>
              <a:t>                operand2.value(s); } }</a:t>
            </a:r>
          </a:p>
          <a:p>
            <a:pPr>
              <a:lnSpc>
                <a:spcPct val="79000"/>
              </a:lnSpc>
              <a:buFontTx/>
              <a:buNone/>
            </a:pPr>
            <a:r>
              <a:rPr lang="en-US" altLang="en-US" sz="2800"/>
              <a:t>class  CellExpression extends Expression</a:t>
            </a:r>
          </a:p>
          <a:p>
            <a:pPr>
              <a:lnSpc>
                <a:spcPct val="79000"/>
              </a:lnSpc>
              <a:buFontTx/>
              <a:buNone/>
            </a:pPr>
            <a:r>
              <a:rPr lang="en-US" altLang="en-US" sz="2800"/>
              <a:t>	public Number value(Spreadsheet s) {</a:t>
            </a:r>
          </a:p>
          <a:p>
            <a:pPr>
              <a:lnSpc>
                <a:spcPct val="79000"/>
              </a:lnSpc>
              <a:buFontTx/>
              <a:buNone/>
            </a:pPr>
            <a:r>
              <a:rPr lang="en-US" altLang="en-US" sz="2800"/>
              <a:t>		return s.cellvalue(row, column); } }</a:t>
            </a:r>
          </a:p>
        </p:txBody>
      </p:sp>
    </p:spTree>
    <p:extLst>
      <p:ext uri="{BB962C8B-B14F-4D97-AF65-F5344CB8AC3E}">
        <p14:creationId xmlns:p14="http://schemas.microsoft.com/office/powerpoint/2010/main" val="24538211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Applying the Interpreter pattern (3</a:t>
            </a:r>
            <a:r>
              <a:rPr lang="en-US" altLang="en-US" sz="3600" dirty="0" smtClean="0"/>
              <a:t>)</a:t>
            </a:r>
            <a:endParaRPr lang="en-US" sz="3600" dirty="0"/>
          </a:p>
        </p:txBody>
      </p:sp>
      <p:sp>
        <p:nvSpPr>
          <p:cNvPr id="241667"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86108" tIns="42299" rIns="86108" bIns="42299"/>
          <a:lstStyle/>
          <a:p>
            <a:pPr>
              <a:lnSpc>
                <a:spcPct val="89000"/>
              </a:lnSpc>
              <a:buFontTx/>
              <a:buNone/>
            </a:pPr>
            <a:r>
              <a:rPr lang="en-US" altLang="en-US" sz="2400"/>
              <a:t>Step 3: </a:t>
            </a:r>
            <a:r>
              <a:rPr lang="en-US" altLang="en-US" sz="2400" i="1"/>
              <a:t>Define constructors for making expression tree</a:t>
            </a:r>
            <a:endParaRPr lang="en-US" altLang="en-US" sz="2400"/>
          </a:p>
          <a:p>
            <a:pPr>
              <a:lnSpc>
                <a:spcPct val="89000"/>
              </a:lnSpc>
              <a:buFontTx/>
              <a:buNone/>
            </a:pPr>
            <a:r>
              <a:rPr lang="en-US" altLang="en-US" sz="2400"/>
              <a:t>Expression(Expression e1, Expression e2) {</a:t>
            </a:r>
          </a:p>
          <a:p>
            <a:pPr>
              <a:lnSpc>
                <a:spcPct val="89000"/>
              </a:lnSpc>
              <a:buFontTx/>
              <a:buNone/>
            </a:pPr>
            <a:r>
              <a:rPr lang="en-US" altLang="en-US" sz="2400"/>
              <a:t>  operand1 = e1;</a:t>
            </a:r>
          </a:p>
          <a:p>
            <a:pPr>
              <a:lnSpc>
                <a:spcPct val="89000"/>
              </a:lnSpc>
              <a:buFontTx/>
              <a:buNone/>
            </a:pPr>
            <a:r>
              <a:rPr lang="en-US" altLang="en-US" sz="2400"/>
              <a:t>  operand2 = e2;</a:t>
            </a:r>
          </a:p>
          <a:p>
            <a:pPr>
              <a:lnSpc>
                <a:spcPct val="89000"/>
              </a:lnSpc>
              <a:buFontTx/>
              <a:buNone/>
            </a:pPr>
            <a:r>
              <a:rPr lang="en-US" altLang="en-US" sz="2400"/>
              <a:t>}</a:t>
            </a:r>
          </a:p>
          <a:p>
            <a:pPr>
              <a:lnSpc>
                <a:spcPct val="89000"/>
              </a:lnSpc>
              <a:buFontTx/>
              <a:buNone/>
            </a:pPr>
            <a:endParaRPr lang="en-US" altLang="en-US" sz="2400"/>
          </a:p>
          <a:p>
            <a:pPr>
              <a:lnSpc>
                <a:spcPct val="89000"/>
              </a:lnSpc>
              <a:buFontTx/>
              <a:buNone/>
            </a:pPr>
            <a:r>
              <a:rPr lang="en-US" altLang="en-US" sz="2400"/>
              <a:t>Step 4, 5:  </a:t>
            </a:r>
            <a:r>
              <a:rPr lang="en-US" altLang="en-US" sz="2400" i="1"/>
              <a:t>Build tree and evaluate it</a:t>
            </a:r>
            <a:endParaRPr lang="en-US" altLang="en-US" sz="2400"/>
          </a:p>
          <a:p>
            <a:pPr>
              <a:lnSpc>
                <a:spcPct val="89000"/>
              </a:lnSpc>
              <a:buFontTx/>
              <a:buNone/>
            </a:pPr>
            <a:r>
              <a:rPr lang="en-US" altLang="en-US" sz="2400"/>
              <a:t>ss.setExpression(3, 4, new PlusExpression(</a:t>
            </a:r>
            <a:br>
              <a:rPr lang="en-US" altLang="en-US" sz="2400"/>
            </a:br>
            <a:r>
              <a:rPr lang="en-US" altLang="en-US" sz="2400"/>
              <a:t>new CellExpression(3, 2), new CellExpression(3, 3)));</a:t>
            </a:r>
          </a:p>
          <a:p>
            <a:pPr>
              <a:lnSpc>
                <a:spcPct val="89000"/>
              </a:lnSpc>
              <a:buFontTx/>
              <a:buNone/>
            </a:pPr>
            <a:r>
              <a:rPr lang="en-US" altLang="en-US" sz="2400"/>
              <a:t>ss.cellValue(3, 4)</a:t>
            </a:r>
          </a:p>
        </p:txBody>
      </p:sp>
    </p:spTree>
    <p:extLst>
      <p:ext uri="{BB962C8B-B14F-4D97-AF65-F5344CB8AC3E}">
        <p14:creationId xmlns:p14="http://schemas.microsoft.com/office/powerpoint/2010/main" val="14512920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a:t>Patterns (over)use</a:t>
            </a:r>
          </a:p>
        </p:txBody>
      </p:sp>
      <p:sp>
        <p:nvSpPr>
          <p:cNvPr id="212995" name="Rectangle 3"/>
          <p:cNvSpPr>
            <a:spLocks noGrp="1" noChangeArrowheads="1"/>
          </p:cNvSpPr>
          <p:nvPr>
            <p:ph idx="1"/>
          </p:nvPr>
        </p:nvSpPr>
        <p:spPr/>
        <p:txBody>
          <a:bodyPr/>
          <a:lstStyle/>
          <a:p>
            <a:r>
              <a:rPr lang="en-US" altLang="en-US"/>
              <a:t>Add patterns as needed, and one at a time</a:t>
            </a:r>
          </a:p>
          <a:p>
            <a:r>
              <a:rPr lang="en-US" altLang="en-US"/>
              <a:t>Patterns add complexity, don’t use them unless you need them</a:t>
            </a:r>
          </a:p>
          <a:p>
            <a:pPr lvl="1"/>
            <a:r>
              <a:rPr lang="en-US" altLang="en-US"/>
              <a:t>Complexity can affect program understanding</a:t>
            </a:r>
          </a:p>
          <a:p>
            <a:pPr lvl="1"/>
            <a:r>
              <a:rPr lang="en-US" altLang="en-US"/>
              <a:t>Complexity can affect performance</a:t>
            </a:r>
          </a:p>
          <a:p>
            <a:r>
              <a:rPr lang="en-US" altLang="en-US"/>
              <a:t>Good use makes overall program simpler</a:t>
            </a:r>
          </a:p>
        </p:txBody>
      </p:sp>
    </p:spTree>
    <p:extLst>
      <p:ext uri="{BB962C8B-B14F-4D97-AF65-F5344CB8AC3E}">
        <p14:creationId xmlns:p14="http://schemas.microsoft.com/office/powerpoint/2010/main" val="2673176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a:t>Not only design patterns</a:t>
            </a:r>
          </a:p>
        </p:txBody>
      </p:sp>
      <p:sp>
        <p:nvSpPr>
          <p:cNvPr id="214019" name="Rectangle 3"/>
          <p:cNvSpPr>
            <a:spLocks noGrp="1" noChangeArrowheads="1"/>
          </p:cNvSpPr>
          <p:nvPr>
            <p:ph idx="1"/>
          </p:nvPr>
        </p:nvSpPr>
        <p:spPr>
          <a:xfrm>
            <a:off x="457200" y="1600200"/>
            <a:ext cx="8382000" cy="4724400"/>
          </a:xfrm>
        </p:spPr>
        <p:txBody>
          <a:bodyPr/>
          <a:lstStyle/>
          <a:p>
            <a:r>
              <a:rPr lang="en-US" altLang="en-US" dirty="0"/>
              <a:t>Other patterns in CS427</a:t>
            </a:r>
          </a:p>
          <a:p>
            <a:pPr lvl="1"/>
            <a:r>
              <a:rPr lang="en-US" altLang="en-US" dirty="0"/>
              <a:t>Object-oriented reverse engineering</a:t>
            </a:r>
          </a:p>
          <a:p>
            <a:pPr lvl="1"/>
            <a:r>
              <a:rPr lang="en-US" altLang="en-US" dirty="0"/>
              <a:t>Software configuration management</a:t>
            </a:r>
          </a:p>
          <a:p>
            <a:r>
              <a:rPr lang="en-US" altLang="en-US" dirty="0"/>
              <a:t>Other patterns</a:t>
            </a:r>
          </a:p>
          <a:p>
            <a:pPr lvl="1"/>
            <a:r>
              <a:rPr lang="en-US" altLang="en-US" dirty="0"/>
              <a:t>Testing patterns (e.g., </a:t>
            </a:r>
            <a:r>
              <a:rPr lang="en-US" altLang="en-US" dirty="0">
                <a:hlinkClick r:id="rId2"/>
              </a:rPr>
              <a:t>xunitpatterns.com</a:t>
            </a:r>
            <a:r>
              <a:rPr lang="en-US" altLang="en-US" dirty="0"/>
              <a:t>)</a:t>
            </a:r>
          </a:p>
          <a:p>
            <a:pPr lvl="1"/>
            <a:r>
              <a:rPr lang="en-US" altLang="en-US" dirty="0"/>
              <a:t>Concurrency patterns (e.g., </a:t>
            </a:r>
            <a:r>
              <a:rPr lang="en-US" altLang="en-US" dirty="0">
                <a:hlinkClick r:id="rId3"/>
              </a:rPr>
              <a:t>Design Patterns</a:t>
            </a:r>
            <a:r>
              <a:rPr lang="en-US" altLang="en-US" dirty="0"/>
              <a:t>)</a:t>
            </a:r>
          </a:p>
          <a:p>
            <a:pPr lvl="1"/>
            <a:r>
              <a:rPr lang="en-US" altLang="en-US" dirty="0"/>
              <a:t>Analysis Patterns (Fowler), Data Modeling Patterns (Hay), Domain Driven Design (Evans</a:t>
            </a:r>
            <a:r>
              <a:rPr lang="en-US" altLang="en-US" dirty="0" smtClean="0"/>
              <a:t>) …</a:t>
            </a:r>
            <a:endParaRPr lang="en-US" altLang="en-US" dirty="0"/>
          </a:p>
        </p:txBody>
      </p:sp>
    </p:spTree>
    <p:extLst>
      <p:ext uri="{BB962C8B-B14F-4D97-AF65-F5344CB8AC3E}">
        <p14:creationId xmlns:p14="http://schemas.microsoft.com/office/powerpoint/2010/main" val="943208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smtClean="0"/>
              <a:t>Distributed implementation</a:t>
            </a:r>
          </a:p>
        </p:txBody>
      </p:sp>
      <p:sp>
        <p:nvSpPr>
          <p:cNvPr id="19460" name="Rectangle 3"/>
          <p:cNvSpPr>
            <a:spLocks noGrp="1" noChangeArrowheads="1"/>
          </p:cNvSpPr>
          <p:nvPr>
            <p:ph type="body" idx="1"/>
          </p:nvPr>
        </p:nvSpPr>
        <p:spPr/>
        <p:txBody>
          <a:bodyPr/>
          <a:lstStyle/>
          <a:p>
            <a:r>
              <a:rPr lang="en-US" altLang="en-US" dirty="0" smtClean="0"/>
              <a:t>The Interpreter pattern distributes an algorithm over a class hierarchy</a:t>
            </a:r>
          </a:p>
          <a:p>
            <a:r>
              <a:rPr lang="en-US" altLang="en-US" dirty="0" smtClean="0"/>
              <a:t>Interpreter is a set of methods implemented over a class hierarchy</a:t>
            </a:r>
          </a:p>
          <a:p>
            <a:r>
              <a:rPr lang="en-US" altLang="en-US" dirty="0" smtClean="0"/>
              <a:t>Advantage: Easy to add new statement to the language</a:t>
            </a:r>
          </a:p>
          <a:p>
            <a:r>
              <a:rPr lang="en-US" altLang="en-US" dirty="0" smtClean="0"/>
              <a:t>Disadvantage: Writing a new interpretation requires adding a method to every class</a:t>
            </a:r>
          </a:p>
        </p:txBody>
      </p:sp>
      <p:sp>
        <p:nvSpPr>
          <p:cNvPr id="6" name="Slide Number Placeholder 4"/>
          <p:cNvSpPr>
            <a:spLocks noGrp="1"/>
          </p:cNvSpPr>
          <p:nvPr>
            <p:ph type="sldNum" sz="quarter" idx="12"/>
          </p:nvPr>
        </p:nvSpPr>
        <p:spPr>
          <a:xfrm>
            <a:off x="6553200" y="6356350"/>
            <a:ext cx="2133600" cy="365125"/>
          </a:xfrm>
        </p:spPr>
        <p:txBody>
          <a:bodyPr/>
          <a:lstStyle/>
          <a:p>
            <a:fld id="{0BB5303C-AA13-4DDD-AEAA-7772D04AA8C8}" type="slidenum">
              <a:rPr lang="en-US" altLang="en-US"/>
              <a:pPr/>
              <a:t>15</a:t>
            </a:fld>
            <a:endParaRPr lang="en-US" altLang="en-US" dirty="0"/>
          </a:p>
        </p:txBody>
      </p:sp>
    </p:spTree>
    <p:extLst>
      <p:ext uri="{BB962C8B-B14F-4D97-AF65-F5344CB8AC3E}">
        <p14:creationId xmlns:p14="http://schemas.microsoft.com/office/powerpoint/2010/main" val="357103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noFill/>
        </p:spPr>
        <p:txBody>
          <a:bodyPr lIns="60427" tIns="24171" rIns="60427" bIns="24171" anchor="ctr">
            <a:normAutofit/>
          </a:bodyPr>
          <a:lstStyle/>
          <a:p>
            <a:r>
              <a:rPr lang="en-US" altLang="en-US" dirty="0" smtClean="0"/>
              <a:t>When to centralize algorithm</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16</a:t>
            </a:fld>
            <a:endParaRPr lang="en-US" altLang="en-US" dirty="0"/>
          </a:p>
        </p:txBody>
      </p:sp>
      <p:sp>
        <p:nvSpPr>
          <p:cNvPr id="2" name="Content Placeholder 1"/>
          <p:cNvSpPr>
            <a:spLocks noGrp="1"/>
          </p:cNvSpPr>
          <p:nvPr>
            <p:ph idx="1"/>
          </p:nvPr>
        </p:nvSpPr>
        <p:spPr/>
        <p:txBody>
          <a:bodyPr>
            <a:normAutofit/>
          </a:bodyPr>
          <a:lstStyle/>
          <a:p>
            <a:r>
              <a:rPr lang="en-US" dirty="0"/>
              <a:t>Use centralized algorithm when </a:t>
            </a:r>
            <a:r>
              <a:rPr lang="en-US" dirty="0" smtClean="0"/>
              <a:t>you</a:t>
            </a:r>
          </a:p>
          <a:p>
            <a:pPr lvl="1"/>
            <a:r>
              <a:rPr lang="en-US" dirty="0" smtClean="0"/>
              <a:t>change </a:t>
            </a:r>
            <a:r>
              <a:rPr lang="en-US" dirty="0"/>
              <a:t>entire algorithm at once</a:t>
            </a:r>
          </a:p>
          <a:p>
            <a:pPr lvl="1"/>
            <a:r>
              <a:rPr lang="en-US" dirty="0" smtClean="0"/>
              <a:t>look </a:t>
            </a:r>
            <a:r>
              <a:rPr lang="en-US" dirty="0"/>
              <a:t>at entire algorithm at once</a:t>
            </a:r>
          </a:p>
          <a:p>
            <a:pPr lvl="1"/>
            <a:r>
              <a:rPr lang="en-US" dirty="0" smtClean="0"/>
              <a:t>work </a:t>
            </a:r>
            <a:r>
              <a:rPr lang="en-US" dirty="0"/>
              <a:t>with only a few kinds of components</a:t>
            </a:r>
          </a:p>
          <a:p>
            <a:pPr lvl="1"/>
            <a:r>
              <a:rPr lang="en-US" dirty="0" smtClean="0"/>
              <a:t>change </a:t>
            </a:r>
            <a:r>
              <a:rPr lang="en-US" dirty="0"/>
              <a:t>algorithm, but not add new classes of </a:t>
            </a:r>
            <a:r>
              <a:rPr lang="en-US" dirty="0" smtClean="0"/>
              <a:t>components</a:t>
            </a:r>
            <a:endParaRPr lang="en-US" dirty="0"/>
          </a:p>
        </p:txBody>
      </p:sp>
    </p:spTree>
    <p:extLst>
      <p:ext uri="{BB962C8B-B14F-4D97-AF65-F5344CB8AC3E}">
        <p14:creationId xmlns:p14="http://schemas.microsoft.com/office/powerpoint/2010/main" val="15368114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noFill/>
        </p:spPr>
        <p:txBody>
          <a:bodyPr lIns="60427" tIns="24171" rIns="60427" bIns="24171" anchor="ctr">
            <a:normAutofit fontScale="90000"/>
          </a:bodyPr>
          <a:lstStyle/>
          <a:p>
            <a:r>
              <a:rPr lang="en-US" altLang="en-US" dirty="0" smtClean="0"/>
              <a:t>Ugly way to centralize algorithms</a:t>
            </a:r>
          </a:p>
        </p:txBody>
      </p:sp>
      <p:sp>
        <p:nvSpPr>
          <p:cNvPr id="26628" name="Rectangle 3"/>
          <p:cNvSpPr>
            <a:spLocks noGrp="1" noChangeArrowheads="1"/>
          </p:cNvSpPr>
          <p:nvPr>
            <p:ph idx="1"/>
          </p:nvPr>
        </p:nvSpPr>
        <p:spPr>
          <a:xfrm>
            <a:off x="457200" y="1600200"/>
            <a:ext cx="8229600" cy="3767164"/>
          </a:xfrm>
          <a:noFill/>
        </p:spPr>
        <p:txBody>
          <a:bodyPr lIns="57405" tIns="22659" rIns="57405" bIns="22659">
            <a:spAutoFit/>
          </a:bodyPr>
          <a:lstStyle/>
          <a:p>
            <a:pPr marL="325438" indent="-325438" defTabSz="868363">
              <a:lnSpc>
                <a:spcPct val="89000"/>
              </a:lnSpc>
              <a:buFontTx/>
              <a:buNone/>
              <a:tabLst>
                <a:tab pos="349250" algn="l"/>
                <a:tab pos="760413" algn="l"/>
              </a:tabLst>
            </a:pPr>
            <a:r>
              <a:rPr lang="en-US" altLang="en-US" sz="2800" dirty="0" smtClean="0"/>
              <a:t>Define</a:t>
            </a:r>
          </a:p>
          <a:p>
            <a:pPr marL="760413" lvl="1" indent="-320675" defTabSz="868363">
              <a:lnSpc>
                <a:spcPct val="89000"/>
              </a:lnSpc>
              <a:buFontTx/>
              <a:buNone/>
              <a:tabLst>
                <a:tab pos="349250" algn="l"/>
                <a:tab pos="760413" algn="l"/>
              </a:tabLst>
            </a:pPr>
            <a:r>
              <a:rPr lang="en-US" altLang="en-US" sz="2400" dirty="0" err="1" smtClean="0"/>
              <a:t>isCell</a:t>
            </a:r>
            <a:r>
              <a:rPr lang="en-US" altLang="en-US" sz="2400" dirty="0" smtClean="0"/>
              <a:t>(), children()</a:t>
            </a:r>
          </a:p>
          <a:p>
            <a:pPr marL="760413" lvl="1" indent="-320675" defTabSz="868363">
              <a:lnSpc>
                <a:spcPct val="89000"/>
              </a:lnSpc>
              <a:buFontTx/>
              <a:buNone/>
              <a:tabLst>
                <a:tab pos="349250" algn="l"/>
                <a:tab pos="760413" algn="l"/>
              </a:tabLst>
            </a:pPr>
            <a:endParaRPr lang="en-US" altLang="en-US" sz="2400" dirty="0" smtClean="0"/>
          </a:p>
          <a:p>
            <a:pPr marL="325438" indent="-325438" defTabSz="868363">
              <a:lnSpc>
                <a:spcPct val="89000"/>
              </a:lnSpc>
              <a:buFontTx/>
              <a:buNone/>
              <a:tabLst>
                <a:tab pos="349250" algn="l"/>
                <a:tab pos="760413" algn="l"/>
              </a:tabLst>
            </a:pPr>
            <a:r>
              <a:rPr lang="en-US" altLang="en-US" sz="2800" dirty="0" smtClean="0"/>
              <a:t>void </a:t>
            </a:r>
            <a:r>
              <a:rPr lang="en-US" altLang="en-US" sz="2800" dirty="0" err="1" smtClean="0"/>
              <a:t>moveRight</a:t>
            </a:r>
            <a:r>
              <a:rPr lang="en-US" altLang="en-US" sz="2800" dirty="0" smtClean="0"/>
              <a:t>(Expression  </a:t>
            </a:r>
            <a:r>
              <a:rPr lang="en-US" altLang="en-US" sz="2800" dirty="0" err="1" smtClean="0"/>
              <a:t>exp</a:t>
            </a:r>
            <a:r>
              <a:rPr lang="en-US" altLang="en-US" sz="2800" dirty="0" smtClean="0"/>
              <a:t>) {</a:t>
            </a:r>
          </a:p>
          <a:p>
            <a:pPr marL="760413" lvl="1" indent="-320675" defTabSz="868363">
              <a:lnSpc>
                <a:spcPct val="89000"/>
              </a:lnSpc>
              <a:buFontTx/>
              <a:buNone/>
              <a:tabLst>
                <a:tab pos="349250" algn="l"/>
                <a:tab pos="760413" algn="l"/>
              </a:tabLst>
            </a:pPr>
            <a:r>
              <a:rPr lang="en-US" altLang="en-US" sz="2400" dirty="0" smtClean="0"/>
              <a:t>if (</a:t>
            </a:r>
            <a:r>
              <a:rPr lang="en-US" altLang="en-US" sz="2400" dirty="0" err="1" smtClean="0"/>
              <a:t>exp.isCell</a:t>
            </a:r>
            <a:r>
              <a:rPr lang="en-US" altLang="en-US" sz="2400" dirty="0" smtClean="0"/>
              <a:t>())  </a:t>
            </a:r>
          </a:p>
          <a:p>
            <a:pPr marL="760413" lvl="1" indent="-320675" defTabSz="868363">
              <a:lnSpc>
                <a:spcPct val="89000"/>
              </a:lnSpc>
              <a:buFontTx/>
              <a:buNone/>
              <a:tabLst>
                <a:tab pos="349250" algn="l"/>
                <a:tab pos="760413" algn="l"/>
              </a:tabLst>
            </a:pPr>
            <a:r>
              <a:rPr lang="en-US" altLang="en-US" sz="2400" dirty="0" smtClean="0"/>
              <a:t>	return (</a:t>
            </a:r>
            <a:r>
              <a:rPr lang="en-US" altLang="en-US" sz="2400" dirty="0" err="1" smtClean="0"/>
              <a:t>CellExpression</a:t>
            </a:r>
            <a:r>
              <a:rPr lang="en-US" altLang="en-US" sz="2400" dirty="0" smtClean="0"/>
              <a:t>) </a:t>
            </a:r>
            <a:r>
              <a:rPr lang="en-US" altLang="en-US" sz="2400" dirty="0" err="1" smtClean="0"/>
              <a:t>exp.setColumn</a:t>
            </a:r>
            <a:r>
              <a:rPr lang="en-US" altLang="en-US" sz="2400" dirty="0" smtClean="0"/>
              <a:t>(</a:t>
            </a:r>
          </a:p>
          <a:p>
            <a:pPr marL="760413" lvl="1" indent="-320675" defTabSz="868363">
              <a:lnSpc>
                <a:spcPct val="89000"/>
              </a:lnSpc>
              <a:buFontTx/>
              <a:buNone/>
              <a:tabLst>
                <a:tab pos="349250" algn="l"/>
                <a:tab pos="760413" algn="l"/>
              </a:tabLst>
            </a:pPr>
            <a:r>
              <a:rPr lang="en-US" altLang="en-US" sz="2400" dirty="0" smtClean="0"/>
              <a:t>						</a:t>
            </a:r>
            <a:r>
              <a:rPr lang="en-US" altLang="en-US" sz="2400" dirty="0" err="1" smtClean="0"/>
              <a:t>exp.getColumn</a:t>
            </a:r>
            <a:r>
              <a:rPr lang="en-US" altLang="en-US" sz="2400" dirty="0" smtClean="0"/>
              <a:t>() +1);</a:t>
            </a:r>
          </a:p>
          <a:p>
            <a:pPr marL="760413" lvl="1" indent="-320675" defTabSz="868363">
              <a:lnSpc>
                <a:spcPct val="89000"/>
              </a:lnSpc>
              <a:buFontTx/>
              <a:buNone/>
              <a:tabLst>
                <a:tab pos="349250" algn="l"/>
                <a:tab pos="760413" algn="l"/>
              </a:tabLst>
            </a:pPr>
            <a:r>
              <a:rPr lang="en-US" altLang="en-US" sz="2400" dirty="0" smtClean="0"/>
              <a:t>for (Item </a:t>
            </a:r>
            <a:r>
              <a:rPr lang="en-US" altLang="en-US" sz="2400" dirty="0" err="1" smtClean="0"/>
              <a:t>item</a:t>
            </a:r>
            <a:r>
              <a:rPr lang="en-US" altLang="en-US" sz="2400" dirty="0" smtClean="0"/>
              <a:t>: </a:t>
            </a:r>
            <a:r>
              <a:rPr lang="en-US" altLang="en-US" sz="2400" dirty="0" err="1" smtClean="0"/>
              <a:t>exp.children</a:t>
            </a:r>
            <a:r>
              <a:rPr lang="en-US" altLang="en-US" sz="2400" dirty="0" smtClean="0"/>
              <a:t>()) </a:t>
            </a:r>
            <a:r>
              <a:rPr lang="en-US" altLang="en-US" sz="2400" dirty="0" err="1" smtClean="0"/>
              <a:t>moveRight</a:t>
            </a:r>
            <a:r>
              <a:rPr lang="en-US" altLang="en-US" sz="2400" dirty="0" smtClean="0"/>
              <a:t>(item);</a:t>
            </a:r>
          </a:p>
          <a:p>
            <a:pPr marL="325438" indent="-325438" defTabSz="868363">
              <a:lnSpc>
                <a:spcPct val="89000"/>
              </a:lnSpc>
              <a:buFontTx/>
              <a:buNone/>
              <a:tabLst>
                <a:tab pos="349250" algn="l"/>
                <a:tab pos="760413" algn="l"/>
              </a:tabLst>
            </a:pPr>
            <a:r>
              <a:rPr lang="en-US" altLang="en-US" sz="2800" dirty="0" smtClean="0"/>
              <a:t> }</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17</a:t>
            </a:fld>
            <a:endParaRPr lang="en-US" altLang="en-US" dirty="0"/>
          </a:p>
        </p:txBody>
      </p:sp>
    </p:spTree>
    <p:extLst>
      <p:ext uri="{BB962C8B-B14F-4D97-AF65-F5344CB8AC3E}">
        <p14:creationId xmlns:p14="http://schemas.microsoft.com/office/powerpoint/2010/main" val="23055893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lIns="60427" tIns="24171" rIns="60427" bIns="24171" anchor="ctr">
            <a:normAutofit/>
          </a:bodyPr>
          <a:lstStyle/>
          <a:p>
            <a:r>
              <a:rPr lang="en-US" altLang="en-US" dirty="0" smtClean="0"/>
              <a:t>Example 4: Visitor pattern</a:t>
            </a:r>
          </a:p>
        </p:txBody>
      </p:sp>
      <p:sp>
        <p:nvSpPr>
          <p:cNvPr id="2" name="Content Placeholder 1"/>
          <p:cNvSpPr>
            <a:spLocks noGrp="1"/>
          </p:cNvSpPr>
          <p:nvPr>
            <p:ph idx="1"/>
          </p:nvPr>
        </p:nvSpPr>
        <p:spPr/>
        <p:txBody>
          <a:bodyPr/>
          <a:lstStyle/>
          <a:p>
            <a:r>
              <a:rPr lang="en-US" dirty="0"/>
              <a:t>Visitor lets you centralize algorithm, lets you create a family of algorithms by inheritance, and lets you define a new operation without changing the classes of the elements on which it operates</a:t>
            </a:r>
          </a:p>
          <a:p>
            <a:endParaRPr lang="en-US" dirty="0"/>
          </a:p>
          <a:p>
            <a:r>
              <a:rPr lang="en-US" dirty="0"/>
              <a:t>Major problem is that adding a new kind of parse node requires adding a new function to each </a:t>
            </a:r>
            <a:r>
              <a:rPr lang="en-US" dirty="0" smtClean="0"/>
              <a:t>visitor</a:t>
            </a:r>
            <a:endParaRPr lang="en-US" dirty="0"/>
          </a:p>
        </p:txBody>
      </p:sp>
      <p:sp>
        <p:nvSpPr>
          <p:cNvPr id="6" name="Slide Number Placeholder 4"/>
          <p:cNvSpPr>
            <a:spLocks noGrp="1"/>
          </p:cNvSpPr>
          <p:nvPr>
            <p:ph type="sldNum" sz="quarter" idx="12"/>
          </p:nvPr>
        </p:nvSpPr>
        <p:spPr/>
        <p:txBody>
          <a:bodyPr/>
          <a:lstStyle/>
          <a:p>
            <a:fld id="{0BB5303C-AA13-4DDD-AEAA-7772D04AA8C8}" type="slidenum">
              <a:rPr lang="en-US" altLang="en-US"/>
              <a:pPr/>
              <a:t>18</a:t>
            </a:fld>
            <a:endParaRPr lang="en-US" altLang="en-US" dirty="0"/>
          </a:p>
        </p:txBody>
      </p:sp>
    </p:spTree>
    <p:extLst>
      <p:ext uri="{BB962C8B-B14F-4D97-AF65-F5344CB8AC3E}">
        <p14:creationId xmlns:p14="http://schemas.microsoft.com/office/powerpoint/2010/main" val="251794337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noFill/>
        </p:spPr>
        <p:txBody>
          <a:bodyPr lIns="60427" tIns="24171" rIns="60427" bIns="24171" anchor="ctr">
            <a:normAutofit/>
          </a:bodyPr>
          <a:lstStyle/>
          <a:p>
            <a:r>
              <a:rPr lang="en-US" altLang="en-US" smtClean="0"/>
              <a:t>Visitor and Interpreter</a:t>
            </a:r>
          </a:p>
        </p:txBody>
      </p:sp>
      <p:sp>
        <p:nvSpPr>
          <p:cNvPr id="30724" name="Rectangle 3"/>
          <p:cNvSpPr>
            <a:spLocks noGrp="1" noChangeArrowheads="1"/>
          </p:cNvSpPr>
          <p:nvPr>
            <p:ph idx="1"/>
          </p:nvPr>
        </p:nvSpPr>
        <p:spPr>
          <a:xfrm>
            <a:off x="457200" y="1600200"/>
            <a:ext cx="8382000" cy="3994021"/>
          </a:xfrm>
          <a:noFill/>
        </p:spPr>
        <p:txBody>
          <a:bodyPr wrap="square" lIns="57405" tIns="22659" rIns="57405" bIns="22659">
            <a:spAutoFit/>
          </a:bodyPr>
          <a:lstStyle/>
          <a:p>
            <a:pPr marL="760413" lvl="1" indent="-320675" defTabSz="868363">
              <a:lnSpc>
                <a:spcPct val="86000"/>
              </a:lnSpc>
              <a:spcBef>
                <a:spcPct val="40000"/>
              </a:spcBef>
              <a:buFontTx/>
              <a:buNone/>
            </a:pPr>
            <a:r>
              <a:rPr lang="en-US" altLang="en-US" sz="2400" dirty="0" smtClean="0"/>
              <a:t>• two kinds of classes:  parse tree nodes and node visitor</a:t>
            </a:r>
          </a:p>
          <a:p>
            <a:pPr marL="760413" lvl="1" indent="-320675" defTabSz="868363">
              <a:lnSpc>
                <a:spcPct val="86000"/>
              </a:lnSpc>
              <a:spcBef>
                <a:spcPct val="40000"/>
              </a:spcBef>
              <a:buFontTx/>
              <a:buNone/>
            </a:pPr>
            <a:r>
              <a:rPr lang="en-US" altLang="en-US" sz="2400" dirty="0" smtClean="0"/>
              <a:t>• parse tree nodes have </a:t>
            </a:r>
            <a:r>
              <a:rPr lang="en-US" altLang="en-US" sz="2400" i="1" dirty="0">
                <a:solidFill>
                  <a:schemeClr val="tx2"/>
                </a:solidFill>
              </a:rPr>
              <a:t>a</a:t>
            </a:r>
            <a:r>
              <a:rPr lang="en-US" altLang="en-US" sz="2400" i="1" dirty="0" smtClean="0">
                <a:solidFill>
                  <a:schemeClr val="tx2"/>
                </a:solidFill>
              </a:rPr>
              <a:t>ccept</a:t>
            </a:r>
            <a:r>
              <a:rPr lang="en-US" altLang="en-US" sz="2400" dirty="0" smtClean="0"/>
              <a:t>  function</a:t>
            </a:r>
          </a:p>
          <a:p>
            <a:pPr marL="325438" indent="-325438" defTabSz="868363">
              <a:buFontTx/>
              <a:buNone/>
            </a:pPr>
            <a:endParaRPr lang="en-US" altLang="en-US" sz="2000" dirty="0" smtClean="0"/>
          </a:p>
          <a:p>
            <a:pPr marL="325438" indent="-325438" defTabSz="868363">
              <a:buFontTx/>
              <a:buNone/>
            </a:pPr>
            <a:r>
              <a:rPr lang="en-US" altLang="en-US" sz="2000" dirty="0" smtClean="0"/>
              <a:t>class </a:t>
            </a:r>
            <a:r>
              <a:rPr lang="en-US" altLang="en-US" sz="2000" dirty="0" err="1" smtClean="0"/>
              <a:t>PlusExpression</a:t>
            </a:r>
            <a:r>
              <a:rPr lang="en-US" altLang="en-US" sz="2000" dirty="0" smtClean="0"/>
              <a:t> extends </a:t>
            </a:r>
            <a:r>
              <a:rPr lang="en-US" altLang="en-US" sz="2000" dirty="0" err="1" smtClean="0"/>
              <a:t>BinaryExpression</a:t>
            </a:r>
            <a:endParaRPr lang="en-US" altLang="en-US" sz="2000" dirty="0" smtClean="0"/>
          </a:p>
          <a:p>
            <a:pPr marL="325438" indent="-325438" defTabSz="868363">
              <a:buFontTx/>
              <a:buNone/>
            </a:pPr>
            <a:r>
              <a:rPr lang="en-US" altLang="en-US" sz="2000" dirty="0" smtClean="0"/>
              <a:t>	public Object </a:t>
            </a:r>
            <a:r>
              <a:rPr lang="en-US" altLang="en-US" sz="2000" dirty="0" smtClean="0">
                <a:solidFill>
                  <a:schemeClr val="tx2"/>
                </a:solidFill>
              </a:rPr>
              <a:t>accept</a:t>
            </a:r>
            <a:r>
              <a:rPr lang="en-US" altLang="en-US" sz="2000" dirty="0" smtClean="0"/>
              <a:t>(</a:t>
            </a:r>
            <a:r>
              <a:rPr lang="en-US" altLang="en-US" sz="2000" dirty="0" err="1" smtClean="0"/>
              <a:t>ExpressionVisitor</a:t>
            </a:r>
            <a:r>
              <a:rPr lang="en-US" altLang="en-US" sz="2000" dirty="0" smtClean="0"/>
              <a:t> v) {</a:t>
            </a:r>
          </a:p>
          <a:p>
            <a:pPr marL="325438" indent="-325438" defTabSz="868363">
              <a:buFontTx/>
              <a:buNone/>
            </a:pPr>
            <a:r>
              <a:rPr lang="en-US" altLang="en-US" sz="2000" dirty="0" smtClean="0"/>
              <a:t>        return </a:t>
            </a:r>
            <a:r>
              <a:rPr lang="en-US" altLang="en-US" sz="2000" dirty="0" err="1" smtClean="0"/>
              <a:t>v.visitWithPlusExpression</a:t>
            </a:r>
            <a:r>
              <a:rPr lang="en-US" altLang="en-US" sz="2000" dirty="0" smtClean="0"/>
              <a:t>(this);</a:t>
            </a:r>
          </a:p>
          <a:p>
            <a:pPr marL="325438" indent="-325438" defTabSz="868363">
              <a:buFontTx/>
              <a:buNone/>
            </a:pPr>
            <a:r>
              <a:rPr lang="en-US" altLang="en-US" sz="2000" dirty="0" smtClean="0"/>
              <a:t>    }</a:t>
            </a:r>
          </a:p>
          <a:p>
            <a:pPr marL="760413" lvl="1" indent="-320675" defTabSz="868363">
              <a:lnSpc>
                <a:spcPct val="86000"/>
              </a:lnSpc>
              <a:spcBef>
                <a:spcPct val="40000"/>
              </a:spcBef>
              <a:buFontTx/>
              <a:buNone/>
            </a:pPr>
            <a:endParaRPr lang="en-US" altLang="en-US" sz="2000" dirty="0" smtClean="0"/>
          </a:p>
          <a:p>
            <a:pPr marL="760413" lvl="1" indent="-320675" defTabSz="868363">
              <a:lnSpc>
                <a:spcPct val="86000"/>
              </a:lnSpc>
              <a:spcBef>
                <a:spcPct val="40000"/>
              </a:spcBef>
              <a:buFontTx/>
              <a:buNone/>
            </a:pPr>
            <a:r>
              <a:rPr lang="en-US" altLang="en-US" sz="2000" dirty="0" smtClean="0"/>
              <a:t>• </a:t>
            </a:r>
            <a:r>
              <a:rPr lang="en-US" altLang="en-US" sz="2400" dirty="0" smtClean="0"/>
              <a:t>each parse tree node calls a different Visit function</a:t>
            </a:r>
          </a:p>
          <a:p>
            <a:pPr marL="760413" lvl="1" indent="-320675" defTabSz="868363">
              <a:lnSpc>
                <a:spcPct val="86000"/>
              </a:lnSpc>
              <a:spcBef>
                <a:spcPct val="40000"/>
              </a:spcBef>
              <a:buFontTx/>
              <a:buNone/>
            </a:pPr>
            <a:r>
              <a:rPr lang="en-US" altLang="en-US" sz="2400" dirty="0" smtClean="0"/>
              <a:t>• visitor defines a Visit function for each class of node</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19</a:t>
            </a:fld>
            <a:endParaRPr lang="en-US" altLang="en-US" dirty="0"/>
          </a:p>
        </p:txBody>
      </p:sp>
    </p:spTree>
    <p:extLst>
      <p:ext uri="{BB962C8B-B14F-4D97-AF65-F5344CB8AC3E}">
        <p14:creationId xmlns:p14="http://schemas.microsoft.com/office/powerpoint/2010/main" val="32479084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75EDC30-AC0E-4B6F-A3BB-8001B7B3129C}" type="slidenum">
              <a:rPr lang="en-US" altLang="en-US"/>
              <a:pPr/>
              <a:t>2</a:t>
            </a:fld>
            <a:endParaRPr lang="en-US" altLang="en-US"/>
          </a:p>
        </p:txBody>
      </p:sp>
      <p:sp>
        <p:nvSpPr>
          <p:cNvPr id="201730" name="Rectangle 2"/>
          <p:cNvSpPr>
            <a:spLocks noGrp="1" noChangeArrowheads="1"/>
          </p:cNvSpPr>
          <p:nvPr>
            <p:ph type="title"/>
          </p:nvPr>
        </p:nvSpPr>
        <p:spPr/>
        <p:txBody>
          <a:bodyPr/>
          <a:lstStyle/>
          <a:p>
            <a:r>
              <a:rPr lang="en-US" altLang="en-US" dirty="0" smtClean="0"/>
              <a:t>Today’s goals</a:t>
            </a:r>
            <a:endParaRPr lang="en-US" altLang="en-US" dirty="0"/>
          </a:p>
        </p:txBody>
      </p:sp>
      <p:sp>
        <p:nvSpPr>
          <p:cNvPr id="201731" name="Rectangle 3"/>
          <p:cNvSpPr>
            <a:spLocks noGrp="1" noChangeArrowheads="1"/>
          </p:cNvSpPr>
          <p:nvPr>
            <p:ph type="body" idx="1"/>
          </p:nvPr>
        </p:nvSpPr>
        <p:spPr/>
        <p:txBody>
          <a:bodyPr/>
          <a:lstStyle/>
          <a:p>
            <a:r>
              <a:rPr lang="en-US" altLang="en-US" dirty="0" smtClean="0"/>
              <a:t>More design patterns</a:t>
            </a:r>
          </a:p>
          <a:p>
            <a:pPr lvl="1"/>
            <a:r>
              <a:rPr lang="en-US" altLang="en-US" dirty="0" smtClean="0"/>
              <a:t>Observer, Composite (covered)</a:t>
            </a:r>
          </a:p>
          <a:p>
            <a:pPr lvl="1"/>
            <a:r>
              <a:rPr lang="en-US" altLang="en-US" dirty="0" smtClean="0"/>
              <a:t>Interpreter </a:t>
            </a:r>
          </a:p>
          <a:p>
            <a:pPr lvl="1"/>
            <a:r>
              <a:rPr lang="en-US" altLang="en-US" dirty="0" smtClean="0"/>
              <a:t>Visitor</a:t>
            </a:r>
          </a:p>
          <a:p>
            <a:pPr lvl="1"/>
            <a:r>
              <a:rPr lang="en-US" altLang="en-US" dirty="0" smtClean="0"/>
              <a:t>Iterator</a:t>
            </a:r>
            <a:endParaRPr lang="en-US" altLang="en-US" dirty="0"/>
          </a:p>
        </p:txBody>
      </p:sp>
    </p:spTree>
    <p:extLst>
      <p:ext uri="{BB962C8B-B14F-4D97-AF65-F5344CB8AC3E}">
        <p14:creationId xmlns:p14="http://schemas.microsoft.com/office/powerpoint/2010/main" val="3265842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1" name="Object 2">
            <a:hlinkClick r:id="" action="ppaction://ole?verb=0"/>
          </p:cNvPr>
          <p:cNvGraphicFramePr>
            <a:graphicFrameLocks/>
          </p:cNvGraphicFramePr>
          <p:nvPr/>
        </p:nvGraphicFramePr>
        <p:xfrm>
          <a:off x="1593850" y="2322513"/>
          <a:ext cx="5799138" cy="3192462"/>
        </p:xfrm>
        <a:graphic>
          <a:graphicData uri="http://schemas.openxmlformats.org/presentationml/2006/ole">
            <mc:AlternateContent xmlns:mc="http://schemas.openxmlformats.org/markup-compatibility/2006">
              <mc:Choice xmlns:v="urn:schemas-microsoft-com:vml" Requires="v">
                <p:oleObj spid="_x0000_s1057" name="Picture" r:id="rId4" imgW="2743200" imgH="1828800" progId="Word.Picture.8">
                  <p:embed/>
                </p:oleObj>
              </mc:Choice>
              <mc:Fallback>
                <p:oleObj name="Picture" r:id="rId4" imgW="2743200" imgH="1828800" progId="Word.Picture.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3850" y="2322513"/>
                        <a:ext cx="5799138" cy="319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2772" name="Rectangle 3"/>
          <p:cNvSpPr>
            <a:spLocks noGrp="1" noChangeArrowheads="1"/>
          </p:cNvSpPr>
          <p:nvPr>
            <p:ph type="title"/>
          </p:nvPr>
        </p:nvSpPr>
        <p:spPr>
          <a:noFill/>
        </p:spPr>
        <p:txBody>
          <a:bodyPr lIns="60427" tIns="24171" rIns="60427" bIns="24171" anchor="ctr">
            <a:normAutofit/>
          </a:bodyPr>
          <a:lstStyle/>
          <a:p>
            <a:r>
              <a:rPr lang="en-US" altLang="en-US" sz="4600" smtClean="0"/>
              <a:t>Interpreter without Visitor</a:t>
            </a:r>
          </a:p>
        </p:txBody>
      </p:sp>
      <p:sp>
        <p:nvSpPr>
          <p:cNvPr id="15" name="Slide Number Placeholder 4"/>
          <p:cNvSpPr>
            <a:spLocks noGrp="1"/>
          </p:cNvSpPr>
          <p:nvPr>
            <p:ph type="sldNum" sz="quarter" idx="12"/>
          </p:nvPr>
        </p:nvSpPr>
        <p:spPr/>
        <p:txBody>
          <a:bodyPr/>
          <a:lstStyle/>
          <a:p>
            <a:fld id="{0BB5303C-AA13-4DDD-AEAA-7772D04AA8C8}" type="slidenum">
              <a:rPr lang="en-US" altLang="en-US"/>
              <a:pPr/>
              <a:t>20</a:t>
            </a:fld>
            <a:endParaRPr lang="en-US" altLang="en-US" dirty="0"/>
          </a:p>
        </p:txBody>
      </p:sp>
      <p:sp>
        <p:nvSpPr>
          <p:cNvPr id="32773" name="Rectangle 4"/>
          <p:cNvSpPr>
            <a:spLocks noChangeArrowheads="1"/>
          </p:cNvSpPr>
          <p:nvPr/>
        </p:nvSpPr>
        <p:spPr bwMode="auto">
          <a:xfrm>
            <a:off x="3713163" y="1893888"/>
            <a:ext cx="68738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Cell</a:t>
            </a:r>
          </a:p>
        </p:txBody>
      </p:sp>
      <p:sp>
        <p:nvSpPr>
          <p:cNvPr id="32774" name="Rectangle 5"/>
          <p:cNvSpPr>
            <a:spLocks noChangeArrowheads="1"/>
          </p:cNvSpPr>
          <p:nvPr/>
        </p:nvSpPr>
        <p:spPr bwMode="auto">
          <a:xfrm>
            <a:off x="5961063" y="1893888"/>
            <a:ext cx="165258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Spreadsheet</a:t>
            </a:r>
          </a:p>
        </p:txBody>
      </p:sp>
      <p:sp>
        <p:nvSpPr>
          <p:cNvPr id="32775" name="Rectangle 6"/>
          <p:cNvSpPr>
            <a:spLocks noChangeArrowheads="1"/>
          </p:cNvSpPr>
          <p:nvPr/>
        </p:nvSpPr>
        <p:spPr bwMode="auto">
          <a:xfrm>
            <a:off x="1593850" y="2540000"/>
            <a:ext cx="8397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value</a:t>
            </a:r>
          </a:p>
        </p:txBody>
      </p:sp>
      <p:sp>
        <p:nvSpPr>
          <p:cNvPr id="32776" name="Rectangle 7"/>
          <p:cNvSpPr>
            <a:spLocks noChangeArrowheads="1"/>
          </p:cNvSpPr>
          <p:nvPr/>
        </p:nvSpPr>
        <p:spPr bwMode="auto">
          <a:xfrm>
            <a:off x="2898775" y="3846513"/>
            <a:ext cx="8397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value</a:t>
            </a:r>
          </a:p>
        </p:txBody>
      </p:sp>
      <p:sp>
        <p:nvSpPr>
          <p:cNvPr id="32777" name="Rectangle 8"/>
          <p:cNvSpPr>
            <a:spLocks noChangeArrowheads="1"/>
          </p:cNvSpPr>
          <p:nvPr/>
        </p:nvSpPr>
        <p:spPr bwMode="auto">
          <a:xfrm>
            <a:off x="5291138" y="4208463"/>
            <a:ext cx="11620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valueOf</a:t>
            </a:r>
          </a:p>
        </p:txBody>
      </p:sp>
      <p:sp>
        <p:nvSpPr>
          <p:cNvPr id="32778" name="Rectangle 9"/>
          <p:cNvSpPr>
            <a:spLocks noChangeArrowheads="1"/>
          </p:cNvSpPr>
          <p:nvPr/>
        </p:nvSpPr>
        <p:spPr bwMode="auto">
          <a:xfrm>
            <a:off x="2898775" y="2830513"/>
            <a:ext cx="8397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value</a:t>
            </a:r>
          </a:p>
        </p:txBody>
      </p:sp>
      <p:sp>
        <p:nvSpPr>
          <p:cNvPr id="32779" name="Rectangle 10"/>
          <p:cNvSpPr>
            <a:spLocks noChangeArrowheads="1"/>
          </p:cNvSpPr>
          <p:nvPr/>
        </p:nvSpPr>
        <p:spPr bwMode="auto">
          <a:xfrm>
            <a:off x="4059238" y="3411538"/>
            <a:ext cx="11620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valueOf</a:t>
            </a:r>
          </a:p>
        </p:txBody>
      </p:sp>
      <p:sp>
        <p:nvSpPr>
          <p:cNvPr id="32780" name="Rectangle 11"/>
          <p:cNvSpPr>
            <a:spLocks noChangeArrowheads="1"/>
          </p:cNvSpPr>
          <p:nvPr/>
        </p:nvSpPr>
        <p:spPr bwMode="auto">
          <a:xfrm>
            <a:off x="2265363" y="1893888"/>
            <a:ext cx="70643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Plus</a:t>
            </a:r>
          </a:p>
        </p:txBody>
      </p:sp>
      <p:sp>
        <p:nvSpPr>
          <p:cNvPr id="32781" name="Rectangle 12"/>
          <p:cNvSpPr>
            <a:spLocks noChangeArrowheads="1"/>
          </p:cNvSpPr>
          <p:nvPr/>
        </p:nvSpPr>
        <p:spPr bwMode="auto">
          <a:xfrm>
            <a:off x="4895850" y="1893888"/>
            <a:ext cx="6873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Cell</a:t>
            </a:r>
          </a:p>
        </p:txBody>
      </p:sp>
    </p:spTree>
    <p:extLst>
      <p:ext uri="{BB962C8B-B14F-4D97-AF65-F5344CB8AC3E}">
        <p14:creationId xmlns:p14="http://schemas.microsoft.com/office/powerpoint/2010/main" val="24544803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noFill/>
        </p:spPr>
        <p:txBody>
          <a:bodyPr lIns="60427" tIns="24171" rIns="60427" bIns="24171" anchor="ctr">
            <a:normAutofit/>
          </a:bodyPr>
          <a:lstStyle/>
          <a:p>
            <a:r>
              <a:rPr lang="en-US" altLang="en-US" sz="4600" smtClean="0"/>
              <a:t>Interpreter with Visitor</a:t>
            </a:r>
          </a:p>
        </p:txBody>
      </p:sp>
      <p:sp>
        <p:nvSpPr>
          <p:cNvPr id="19" name="Slide Number Placeholder 4"/>
          <p:cNvSpPr>
            <a:spLocks noGrp="1"/>
          </p:cNvSpPr>
          <p:nvPr>
            <p:ph type="sldNum" sz="quarter" idx="12"/>
          </p:nvPr>
        </p:nvSpPr>
        <p:spPr/>
        <p:txBody>
          <a:bodyPr/>
          <a:lstStyle/>
          <a:p>
            <a:fld id="{0BB5303C-AA13-4DDD-AEAA-7772D04AA8C8}" type="slidenum">
              <a:rPr lang="en-US" altLang="en-US"/>
              <a:pPr/>
              <a:t>21</a:t>
            </a:fld>
            <a:endParaRPr lang="en-US" altLang="en-US" dirty="0"/>
          </a:p>
        </p:txBody>
      </p:sp>
      <p:graphicFrame>
        <p:nvGraphicFramePr>
          <p:cNvPr id="34820" name="Object 2">
            <a:hlinkClick r:id="" action="ppaction://ole?verb=0"/>
          </p:cNvPr>
          <p:cNvGraphicFramePr>
            <a:graphicFrameLocks/>
          </p:cNvGraphicFramePr>
          <p:nvPr/>
        </p:nvGraphicFramePr>
        <p:xfrm>
          <a:off x="1447800" y="1905000"/>
          <a:ext cx="5791200" cy="3810000"/>
        </p:xfrm>
        <a:graphic>
          <a:graphicData uri="http://schemas.openxmlformats.org/presentationml/2006/ole">
            <mc:AlternateContent xmlns:mc="http://schemas.openxmlformats.org/markup-compatibility/2006">
              <mc:Choice xmlns:v="urn:schemas-microsoft-com:vml" Requires="v">
                <p:oleObj spid="_x0000_s2081" name="Picture" r:id="rId4" imgW="2743200" imgH="1828800" progId="Word.Picture.8">
                  <p:embed/>
                </p:oleObj>
              </mc:Choice>
              <mc:Fallback>
                <p:oleObj name="Picture" r:id="rId4" imgW="2743200" imgH="1828800" progId="Word.Picture.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905000"/>
                        <a:ext cx="5791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Rectangle 4"/>
          <p:cNvSpPr>
            <a:spLocks noChangeArrowheads="1"/>
          </p:cNvSpPr>
          <p:nvPr/>
        </p:nvSpPr>
        <p:spPr bwMode="auto">
          <a:xfrm>
            <a:off x="1541463" y="2333625"/>
            <a:ext cx="95726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accept</a:t>
            </a:r>
          </a:p>
        </p:txBody>
      </p:sp>
      <p:sp>
        <p:nvSpPr>
          <p:cNvPr id="34822" name="Rectangle 5"/>
          <p:cNvSpPr>
            <a:spLocks noChangeArrowheads="1"/>
          </p:cNvSpPr>
          <p:nvPr/>
        </p:nvSpPr>
        <p:spPr bwMode="auto">
          <a:xfrm>
            <a:off x="3538819" y="3971738"/>
            <a:ext cx="95726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dirty="0"/>
              <a:t>accept</a:t>
            </a:r>
          </a:p>
        </p:txBody>
      </p:sp>
      <p:sp>
        <p:nvSpPr>
          <p:cNvPr id="34823" name="Rectangle 6"/>
          <p:cNvSpPr>
            <a:spLocks noChangeArrowheads="1"/>
          </p:cNvSpPr>
          <p:nvPr/>
        </p:nvSpPr>
        <p:spPr bwMode="auto">
          <a:xfrm>
            <a:off x="5656263" y="3667125"/>
            <a:ext cx="11620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valueOf</a:t>
            </a:r>
          </a:p>
        </p:txBody>
      </p:sp>
      <p:sp>
        <p:nvSpPr>
          <p:cNvPr id="34824" name="Rectangle 7"/>
          <p:cNvSpPr>
            <a:spLocks noChangeArrowheads="1"/>
          </p:cNvSpPr>
          <p:nvPr/>
        </p:nvSpPr>
        <p:spPr bwMode="auto">
          <a:xfrm>
            <a:off x="5867400" y="4648200"/>
            <a:ext cx="11620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dirty="0" err="1"/>
              <a:t>valueOf</a:t>
            </a:r>
            <a:endParaRPr lang="en-US" altLang="en-US" dirty="0"/>
          </a:p>
        </p:txBody>
      </p:sp>
      <p:sp>
        <p:nvSpPr>
          <p:cNvPr id="34825" name="Rectangle 8"/>
          <p:cNvSpPr>
            <a:spLocks noChangeArrowheads="1"/>
          </p:cNvSpPr>
          <p:nvPr/>
        </p:nvSpPr>
        <p:spPr bwMode="auto">
          <a:xfrm>
            <a:off x="6191250" y="1836738"/>
            <a:ext cx="16525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Spreadsheet</a:t>
            </a:r>
          </a:p>
        </p:txBody>
      </p:sp>
      <p:sp>
        <p:nvSpPr>
          <p:cNvPr id="34826" name="Rectangle 9"/>
          <p:cNvSpPr>
            <a:spLocks noChangeArrowheads="1"/>
          </p:cNvSpPr>
          <p:nvPr/>
        </p:nvSpPr>
        <p:spPr bwMode="auto">
          <a:xfrm>
            <a:off x="4418013" y="1836738"/>
            <a:ext cx="68738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Cell</a:t>
            </a:r>
          </a:p>
        </p:txBody>
      </p:sp>
      <p:sp>
        <p:nvSpPr>
          <p:cNvPr id="34827" name="Rectangle 10"/>
          <p:cNvSpPr>
            <a:spLocks noChangeArrowheads="1"/>
          </p:cNvSpPr>
          <p:nvPr/>
        </p:nvSpPr>
        <p:spPr bwMode="auto">
          <a:xfrm>
            <a:off x="5332413" y="1836738"/>
            <a:ext cx="68738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Cell</a:t>
            </a:r>
          </a:p>
        </p:txBody>
      </p:sp>
      <p:sp>
        <p:nvSpPr>
          <p:cNvPr id="34828" name="Rectangle 11"/>
          <p:cNvSpPr>
            <a:spLocks noChangeArrowheads="1"/>
          </p:cNvSpPr>
          <p:nvPr/>
        </p:nvSpPr>
        <p:spPr bwMode="auto">
          <a:xfrm>
            <a:off x="1993900" y="2787650"/>
            <a:ext cx="12303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visitPlus</a:t>
            </a:r>
          </a:p>
        </p:txBody>
      </p:sp>
      <p:sp>
        <p:nvSpPr>
          <p:cNvPr id="34829" name="Rectangle 12"/>
          <p:cNvSpPr>
            <a:spLocks noChangeArrowheads="1"/>
          </p:cNvSpPr>
          <p:nvPr/>
        </p:nvSpPr>
        <p:spPr bwMode="auto">
          <a:xfrm>
            <a:off x="3370263" y="3381375"/>
            <a:ext cx="121126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visitCell</a:t>
            </a:r>
          </a:p>
        </p:txBody>
      </p:sp>
      <p:sp>
        <p:nvSpPr>
          <p:cNvPr id="34830" name="Rectangle 13"/>
          <p:cNvSpPr>
            <a:spLocks noChangeArrowheads="1"/>
          </p:cNvSpPr>
          <p:nvPr/>
        </p:nvSpPr>
        <p:spPr bwMode="auto">
          <a:xfrm>
            <a:off x="4516906" y="4423755"/>
            <a:ext cx="121126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dirty="0" err="1"/>
              <a:t>visitCell</a:t>
            </a:r>
            <a:endParaRPr lang="en-US" altLang="en-US" dirty="0"/>
          </a:p>
        </p:txBody>
      </p:sp>
      <p:sp>
        <p:nvSpPr>
          <p:cNvPr id="34831" name="Rectangle 14"/>
          <p:cNvSpPr>
            <a:spLocks noChangeArrowheads="1"/>
          </p:cNvSpPr>
          <p:nvPr/>
        </p:nvSpPr>
        <p:spPr bwMode="auto">
          <a:xfrm>
            <a:off x="1903413" y="1819275"/>
            <a:ext cx="102711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Visitor</a:t>
            </a:r>
          </a:p>
        </p:txBody>
      </p:sp>
      <p:sp>
        <p:nvSpPr>
          <p:cNvPr id="34832" name="Rectangle 15"/>
          <p:cNvSpPr>
            <a:spLocks noChangeArrowheads="1"/>
          </p:cNvSpPr>
          <p:nvPr/>
        </p:nvSpPr>
        <p:spPr bwMode="auto">
          <a:xfrm>
            <a:off x="3505200" y="2867025"/>
            <a:ext cx="95726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accept</a:t>
            </a:r>
          </a:p>
        </p:txBody>
      </p:sp>
      <p:sp>
        <p:nvSpPr>
          <p:cNvPr id="34833" name="Rectangle 16"/>
          <p:cNvSpPr>
            <a:spLocks noChangeArrowheads="1"/>
          </p:cNvSpPr>
          <p:nvPr/>
        </p:nvSpPr>
        <p:spPr bwMode="auto">
          <a:xfrm>
            <a:off x="3009900" y="1819275"/>
            <a:ext cx="70643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40" tIns="43810" rIns="90640" bIns="43810">
            <a:spAutoFit/>
          </a:bodyPr>
          <a:lstStyle>
            <a:lvl1pPr defTabSz="912813">
              <a:defRPr sz="2400">
                <a:solidFill>
                  <a:schemeClr val="tx1"/>
                </a:solidFill>
                <a:latin typeface="Times New Roman" pitchFamily="18" charset="0"/>
                <a:ea typeface="ＭＳ Ｐゴシック" charset="-128"/>
              </a:defRPr>
            </a:lvl1pPr>
            <a:lvl2pPr marL="742950" indent="-285750" defTabSz="912813">
              <a:defRPr sz="2400">
                <a:solidFill>
                  <a:schemeClr val="tx1"/>
                </a:solidFill>
                <a:latin typeface="Times New Roman" pitchFamily="18" charset="0"/>
                <a:ea typeface="ＭＳ Ｐゴシック" charset="-128"/>
              </a:defRPr>
            </a:lvl2pPr>
            <a:lvl3pPr marL="1143000" indent="-228600" defTabSz="912813">
              <a:defRPr sz="2400">
                <a:solidFill>
                  <a:schemeClr val="tx1"/>
                </a:solidFill>
                <a:latin typeface="Times New Roman" pitchFamily="18" charset="0"/>
                <a:ea typeface="ＭＳ Ｐゴシック" charset="-128"/>
              </a:defRPr>
            </a:lvl3pPr>
            <a:lvl4pPr marL="1600200" indent="-228600" defTabSz="912813">
              <a:defRPr sz="2400">
                <a:solidFill>
                  <a:schemeClr val="tx1"/>
                </a:solidFill>
                <a:latin typeface="Times New Roman" pitchFamily="18" charset="0"/>
                <a:ea typeface="ＭＳ Ｐゴシック" charset="-128"/>
              </a:defRPr>
            </a:lvl4pPr>
            <a:lvl5pPr marL="2057400" indent="-228600" defTabSz="912813">
              <a:defRPr sz="2400">
                <a:solidFill>
                  <a:schemeClr val="tx1"/>
                </a:solidFill>
                <a:latin typeface="Times New Roman" pitchFamily="18"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90000"/>
              </a:lnSpc>
            </a:pPr>
            <a:r>
              <a:rPr lang="en-US" altLang="en-US"/>
              <a:t>Plus</a:t>
            </a:r>
          </a:p>
        </p:txBody>
      </p:sp>
    </p:spTree>
    <p:extLst>
      <p:ext uri="{BB962C8B-B14F-4D97-AF65-F5344CB8AC3E}">
        <p14:creationId xmlns:p14="http://schemas.microsoft.com/office/powerpoint/2010/main" val="34759253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normAutofit/>
          </a:bodyPr>
          <a:lstStyle/>
          <a:p>
            <a:r>
              <a:rPr lang="en-US" altLang="en-US" dirty="0" smtClean="0"/>
              <a:t>One way to refactor to Visitor</a:t>
            </a:r>
          </a:p>
        </p:txBody>
      </p:sp>
      <p:sp>
        <p:nvSpPr>
          <p:cNvPr id="61442" name="Content Placeholder 2"/>
          <p:cNvSpPr>
            <a:spLocks noGrp="1"/>
          </p:cNvSpPr>
          <p:nvPr>
            <p:ph idx="1"/>
          </p:nvPr>
        </p:nvSpPr>
        <p:spPr/>
        <p:txBody>
          <a:bodyPr>
            <a:normAutofit fontScale="92500"/>
          </a:bodyPr>
          <a:lstStyle/>
          <a:p>
            <a:r>
              <a:rPr lang="en-US" altLang="en-US" smtClean="0"/>
              <a:t>Start with Interpreter:</a:t>
            </a:r>
          </a:p>
          <a:p>
            <a:pPr lvl="1"/>
            <a:r>
              <a:rPr lang="en-US" altLang="en-US" smtClean="0"/>
              <a:t>Class hierarchy rooted at E</a:t>
            </a:r>
          </a:p>
          <a:p>
            <a:pPr lvl="1"/>
            <a:r>
              <a:rPr lang="en-US" altLang="en-US" smtClean="0"/>
              <a:t>Each subclass of E has a method value()</a:t>
            </a:r>
          </a:p>
          <a:p>
            <a:r>
              <a:rPr lang="en-US" altLang="en-US" smtClean="0"/>
              <a:t>Make a Visitor class</a:t>
            </a:r>
          </a:p>
          <a:p>
            <a:r>
              <a:rPr lang="en-US" altLang="en-US" smtClean="0"/>
              <a:t>For each subclass S of E, make a method accept(Visitor) that calls visitS on the Visitor</a:t>
            </a:r>
          </a:p>
          <a:p>
            <a:r>
              <a:rPr lang="en-US" altLang="en-US" smtClean="0"/>
              <a:t>For each subclass S of E, move its value() method to Visitor and call it visitS</a:t>
            </a:r>
          </a:p>
          <a:p>
            <a:r>
              <a:rPr lang="en-US" altLang="en-US" smtClean="0"/>
              <a:t>Change calls to value() to calls to accept</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22</a:t>
            </a:fld>
            <a:endParaRPr lang="en-US" altLang="en-US" dirty="0"/>
          </a:p>
        </p:txBody>
      </p:sp>
    </p:spTree>
    <p:extLst>
      <p:ext uri="{BB962C8B-B14F-4D97-AF65-F5344CB8AC3E}">
        <p14:creationId xmlns:p14="http://schemas.microsoft.com/office/powerpoint/2010/main" val="280541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Content Placeholder 2"/>
          <p:cNvSpPr>
            <a:spLocks noGrp="1"/>
          </p:cNvSpPr>
          <p:nvPr>
            <p:ph idx="1"/>
          </p:nvPr>
        </p:nvSpPr>
        <p:spPr>
          <a:xfrm>
            <a:off x="5257800" y="381000"/>
            <a:ext cx="3657600" cy="5791200"/>
          </a:xfrm>
        </p:spPr>
        <p:txBody>
          <a:bodyPr>
            <a:normAutofit fontScale="92500" lnSpcReduction="10000"/>
          </a:bodyPr>
          <a:lstStyle/>
          <a:p>
            <a:pPr marL="0" indent="0">
              <a:buFontTx/>
              <a:buNone/>
            </a:pPr>
            <a:r>
              <a:rPr lang="en-US" altLang="en-US" dirty="0" smtClean="0"/>
              <a:t>class E {</a:t>
            </a:r>
          </a:p>
          <a:p>
            <a:pPr marL="0" indent="0">
              <a:buFontTx/>
              <a:buNone/>
            </a:pPr>
            <a:r>
              <a:rPr lang="en-US" altLang="en-US" dirty="0" smtClean="0"/>
              <a:t>   accept(V v) {</a:t>
            </a:r>
          </a:p>
          <a:p>
            <a:pPr marL="0" indent="0">
              <a:buFontTx/>
              <a:buNone/>
            </a:pPr>
            <a:r>
              <a:rPr lang="en-US" altLang="en-US" dirty="0" smtClean="0"/>
              <a:t>	</a:t>
            </a:r>
            <a:r>
              <a:rPr lang="en-US" altLang="en-US" dirty="0" err="1" smtClean="0"/>
              <a:t>v.visitE</a:t>
            </a:r>
            <a:r>
              <a:rPr lang="en-US" altLang="en-US" dirty="0" smtClean="0"/>
              <a:t>(A,B)}</a:t>
            </a:r>
          </a:p>
          <a:p>
            <a:pPr marL="0" indent="0">
              <a:buFontTx/>
              <a:buNone/>
            </a:pPr>
            <a:r>
              <a:rPr lang="en-US" altLang="en-US" dirty="0" smtClean="0"/>
              <a:t>   }</a:t>
            </a:r>
          </a:p>
          <a:p>
            <a:pPr marL="0" indent="0">
              <a:buFontTx/>
              <a:buNone/>
            </a:pPr>
            <a:endParaRPr lang="en-US" altLang="en-US" dirty="0" smtClean="0"/>
          </a:p>
          <a:p>
            <a:pPr marL="0" indent="0">
              <a:buFontTx/>
              <a:buNone/>
            </a:pPr>
            <a:r>
              <a:rPr lang="en-US" altLang="en-US" dirty="0" smtClean="0"/>
              <a:t>class V {</a:t>
            </a:r>
          </a:p>
          <a:p>
            <a:pPr marL="0" indent="0">
              <a:buFontTx/>
              <a:buNone/>
            </a:pPr>
            <a:r>
              <a:rPr lang="en-US" altLang="en-US" dirty="0" smtClean="0"/>
              <a:t>   R </a:t>
            </a:r>
            <a:r>
              <a:rPr lang="en-US" altLang="en-US" dirty="0" err="1" smtClean="0"/>
              <a:t>visitE</a:t>
            </a:r>
            <a:r>
              <a:rPr lang="en-US" altLang="en-US" dirty="0" smtClean="0"/>
              <a:t>(A,B) {</a:t>
            </a:r>
          </a:p>
          <a:p>
            <a:pPr marL="0" indent="0">
              <a:buFontTx/>
              <a:buNone/>
            </a:pPr>
            <a:r>
              <a:rPr lang="en-US" altLang="en-US" dirty="0" smtClean="0"/>
              <a:t>      …</a:t>
            </a:r>
          </a:p>
          <a:p>
            <a:pPr marL="0" indent="0">
              <a:buFontTx/>
              <a:buNone/>
            </a:pPr>
            <a:r>
              <a:rPr lang="en-US" altLang="en-US" dirty="0" smtClean="0"/>
              <a:t>      </a:t>
            </a:r>
            <a:r>
              <a:rPr lang="en-US" altLang="en-US" dirty="0" err="1" smtClean="0"/>
              <a:t>child.value</a:t>
            </a:r>
            <a:r>
              <a:rPr lang="en-US" altLang="en-US" dirty="0" smtClean="0"/>
              <a:t>(A,B)</a:t>
            </a:r>
          </a:p>
          <a:p>
            <a:pPr marL="0" indent="0">
              <a:buFontTx/>
              <a:buNone/>
            </a:pPr>
            <a:r>
              <a:rPr lang="en-US" altLang="en-US" dirty="0" smtClean="0"/>
              <a:t>     …</a:t>
            </a:r>
          </a:p>
          <a:p>
            <a:pPr marL="0" indent="0">
              <a:buFontTx/>
              <a:buNone/>
            </a:pPr>
            <a:r>
              <a:rPr lang="en-US" altLang="en-US" dirty="0" smtClean="0"/>
              <a:t>   }</a:t>
            </a:r>
          </a:p>
        </p:txBody>
      </p:sp>
      <p:sp>
        <p:nvSpPr>
          <p:cNvPr id="62468" name="Content Placeholder 2"/>
          <p:cNvSpPr txBox="1">
            <a:spLocks/>
          </p:cNvSpPr>
          <p:nvPr/>
        </p:nvSpPr>
        <p:spPr bwMode="auto">
          <a:xfrm>
            <a:off x="685800" y="1524000"/>
            <a:ext cx="3581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spcBef>
                <a:spcPct val="20000"/>
              </a:spcBef>
              <a:buClr>
                <a:schemeClr val="tx2"/>
              </a:buClr>
            </a:pPr>
            <a:r>
              <a:rPr lang="en-US" altLang="en-US" sz="3200" dirty="0"/>
              <a:t>class E {</a:t>
            </a:r>
          </a:p>
          <a:p>
            <a:pPr>
              <a:spcBef>
                <a:spcPct val="20000"/>
              </a:spcBef>
              <a:buClr>
                <a:schemeClr val="tx2"/>
              </a:buClr>
            </a:pPr>
            <a:r>
              <a:rPr lang="en-US" altLang="en-US" sz="3200" dirty="0"/>
              <a:t>   R value(A,B){</a:t>
            </a:r>
          </a:p>
          <a:p>
            <a:pPr>
              <a:spcBef>
                <a:spcPct val="20000"/>
              </a:spcBef>
              <a:buClr>
                <a:schemeClr val="tx2"/>
              </a:buClr>
            </a:pPr>
            <a:r>
              <a:rPr lang="en-US" altLang="en-US" sz="3200" dirty="0"/>
              <a:t>  </a:t>
            </a:r>
            <a:r>
              <a:rPr lang="en-US" altLang="en-US" sz="3200" dirty="0" smtClean="0"/>
              <a:t>   …</a:t>
            </a:r>
            <a:endParaRPr lang="en-US" altLang="en-US" sz="3200" dirty="0"/>
          </a:p>
          <a:p>
            <a:pPr>
              <a:spcBef>
                <a:spcPct val="20000"/>
              </a:spcBef>
              <a:buClr>
                <a:schemeClr val="tx2"/>
              </a:buClr>
            </a:pPr>
            <a:r>
              <a:rPr lang="en-US" altLang="en-US" sz="3200" dirty="0"/>
              <a:t>   </a:t>
            </a:r>
            <a:r>
              <a:rPr lang="en-US" altLang="en-US" sz="3200" dirty="0" smtClean="0"/>
              <a:t>   </a:t>
            </a:r>
            <a:r>
              <a:rPr lang="en-US" altLang="en-US" sz="3200" dirty="0" err="1" smtClean="0"/>
              <a:t>child.value</a:t>
            </a:r>
            <a:r>
              <a:rPr lang="en-US" altLang="en-US" sz="3200" dirty="0" smtClean="0"/>
              <a:t>(A,B</a:t>
            </a:r>
            <a:r>
              <a:rPr lang="en-US" altLang="en-US" sz="3200" dirty="0"/>
              <a:t>)</a:t>
            </a:r>
          </a:p>
          <a:p>
            <a:pPr>
              <a:spcBef>
                <a:spcPct val="20000"/>
              </a:spcBef>
              <a:buClr>
                <a:schemeClr val="tx2"/>
              </a:buClr>
            </a:pPr>
            <a:r>
              <a:rPr lang="en-US" altLang="en-US" sz="3200" dirty="0"/>
              <a:t>   </a:t>
            </a:r>
            <a:r>
              <a:rPr lang="en-US" altLang="en-US" sz="3200" dirty="0" smtClean="0"/>
              <a:t>  …</a:t>
            </a:r>
            <a:endParaRPr lang="en-US" altLang="en-US" sz="3200" dirty="0"/>
          </a:p>
          <a:p>
            <a:pPr>
              <a:spcBef>
                <a:spcPct val="20000"/>
              </a:spcBef>
              <a:buClr>
                <a:schemeClr val="tx2"/>
              </a:buClr>
            </a:pPr>
            <a:r>
              <a:rPr lang="en-US" altLang="en-US" sz="3200" dirty="0" smtClean="0"/>
              <a:t>   }</a:t>
            </a:r>
            <a:endParaRPr lang="en-US" altLang="en-US" sz="3200" dirty="0"/>
          </a:p>
        </p:txBody>
      </p:sp>
      <p:sp>
        <p:nvSpPr>
          <p:cNvPr id="62469" name="TextBox 6"/>
          <p:cNvSpPr txBox="1">
            <a:spLocks noChangeArrowheads="1"/>
          </p:cNvSpPr>
          <p:nvPr/>
        </p:nvSpPr>
        <p:spPr bwMode="auto">
          <a:xfrm>
            <a:off x="4495800" y="2514600"/>
            <a:ext cx="544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r>
              <a:rPr lang="en-US" altLang="en-US"/>
              <a:t>=&gt;</a:t>
            </a:r>
          </a:p>
        </p:txBody>
      </p:sp>
      <p:sp>
        <p:nvSpPr>
          <p:cNvPr id="7" name="Slide Number Placeholder 4"/>
          <p:cNvSpPr>
            <a:spLocks noGrp="1"/>
          </p:cNvSpPr>
          <p:nvPr>
            <p:ph type="sldNum" sz="quarter" idx="12"/>
          </p:nvPr>
        </p:nvSpPr>
        <p:spPr>
          <a:xfrm>
            <a:off x="6553200" y="6356350"/>
            <a:ext cx="2133600" cy="365125"/>
          </a:xfrm>
        </p:spPr>
        <p:txBody>
          <a:bodyPr/>
          <a:lstStyle/>
          <a:p>
            <a:fld id="{0BB5303C-AA13-4DDD-AEAA-7772D04AA8C8}" type="slidenum">
              <a:rPr lang="en-US" altLang="en-US"/>
              <a:pPr/>
              <a:t>23</a:t>
            </a:fld>
            <a:endParaRPr lang="en-US" altLang="en-US" dirty="0"/>
          </a:p>
        </p:txBody>
      </p:sp>
      <p:sp>
        <p:nvSpPr>
          <p:cNvPr id="8" name="Title 1"/>
          <p:cNvSpPr>
            <a:spLocks noGrp="1"/>
          </p:cNvSpPr>
          <p:nvPr>
            <p:ph type="title"/>
          </p:nvPr>
        </p:nvSpPr>
        <p:spPr>
          <a:xfrm>
            <a:off x="457200" y="274638"/>
            <a:ext cx="2743200" cy="1143000"/>
          </a:xfrm>
        </p:spPr>
        <p:txBody>
          <a:bodyPr>
            <a:normAutofit/>
          </a:bodyPr>
          <a:lstStyle/>
          <a:p>
            <a:r>
              <a:rPr lang="en-US" altLang="en-US" dirty="0" smtClean="0"/>
              <a:t>Example</a:t>
            </a:r>
          </a:p>
        </p:txBody>
      </p:sp>
    </p:spTree>
    <p:extLst>
      <p:ext uri="{BB962C8B-B14F-4D97-AF65-F5344CB8AC3E}">
        <p14:creationId xmlns:p14="http://schemas.microsoft.com/office/powerpoint/2010/main" val="1433313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ltLang="en-US" smtClean="0"/>
              <a:t>Tricks with Visitor</a:t>
            </a:r>
          </a:p>
        </p:txBody>
      </p:sp>
      <p:sp>
        <p:nvSpPr>
          <p:cNvPr id="63490" name="Content Placeholder 2"/>
          <p:cNvSpPr>
            <a:spLocks noGrp="1"/>
          </p:cNvSpPr>
          <p:nvPr>
            <p:ph idx="1"/>
          </p:nvPr>
        </p:nvSpPr>
        <p:spPr/>
        <p:txBody>
          <a:bodyPr/>
          <a:lstStyle/>
          <a:p>
            <a:r>
              <a:rPr lang="en-US" altLang="en-US" dirty="0" smtClean="0"/>
              <a:t>Instead of passing arguments around to accept, store them in the Visitor</a:t>
            </a:r>
          </a:p>
          <a:p>
            <a:r>
              <a:rPr lang="en-US" altLang="en-US" dirty="0" smtClean="0"/>
              <a:t>Store them when you construct the Visitor, then they are easy to access</a:t>
            </a:r>
          </a:p>
        </p:txBody>
      </p:sp>
      <p:sp>
        <p:nvSpPr>
          <p:cNvPr id="8" name="Slide Number Placeholder 4"/>
          <p:cNvSpPr>
            <a:spLocks noGrp="1"/>
          </p:cNvSpPr>
          <p:nvPr>
            <p:ph type="sldNum" sz="quarter" idx="12"/>
          </p:nvPr>
        </p:nvSpPr>
        <p:spPr>
          <a:xfrm>
            <a:off x="6553200" y="6356350"/>
            <a:ext cx="2133600" cy="365125"/>
          </a:xfrm>
        </p:spPr>
        <p:txBody>
          <a:bodyPr/>
          <a:lstStyle/>
          <a:p>
            <a:fld id="{0BB5303C-AA13-4DDD-AEAA-7772D04AA8C8}" type="slidenum">
              <a:rPr lang="en-US" altLang="en-US"/>
              <a:pPr/>
              <a:t>24</a:t>
            </a:fld>
            <a:endParaRPr lang="en-US" altLang="en-US" dirty="0"/>
          </a:p>
        </p:txBody>
      </p:sp>
    </p:spTree>
    <p:extLst>
      <p:ext uri="{BB962C8B-B14F-4D97-AF65-F5344CB8AC3E}">
        <p14:creationId xmlns:p14="http://schemas.microsoft.com/office/powerpoint/2010/main" val="1722680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tLang="en-US" smtClean="0"/>
              <a:t>Problems with Visitor</a:t>
            </a:r>
          </a:p>
        </p:txBody>
      </p:sp>
      <p:sp>
        <p:nvSpPr>
          <p:cNvPr id="64514" name="Content Placeholder 2"/>
          <p:cNvSpPr>
            <a:spLocks noGrp="1"/>
          </p:cNvSpPr>
          <p:nvPr>
            <p:ph idx="1"/>
          </p:nvPr>
        </p:nvSpPr>
        <p:spPr/>
        <p:txBody>
          <a:bodyPr/>
          <a:lstStyle/>
          <a:p>
            <a:r>
              <a:rPr lang="en-US" altLang="en-US" smtClean="0"/>
              <a:t>What if you have two “interpreters”, one that returns a number and one that returns a string?   How can R be both “</a:t>
            </a:r>
            <a:r>
              <a:rPr lang="en-US" altLang="ja-JP" smtClean="0"/>
              <a:t>int</a:t>
            </a:r>
            <a:r>
              <a:rPr lang="en-US" altLang="en-US" smtClean="0"/>
              <a:t>”</a:t>
            </a:r>
            <a:r>
              <a:rPr lang="en-US" altLang="ja-JP" smtClean="0"/>
              <a:t> and </a:t>
            </a:r>
            <a:r>
              <a:rPr lang="en-US" altLang="en-US" smtClean="0"/>
              <a:t>“</a:t>
            </a:r>
            <a:r>
              <a:rPr lang="en-US" altLang="ja-JP" smtClean="0"/>
              <a:t>String</a:t>
            </a:r>
            <a:r>
              <a:rPr lang="en-US" altLang="en-US" smtClean="0"/>
              <a:t>”</a:t>
            </a:r>
            <a:r>
              <a:rPr lang="en-US" altLang="ja-JP" smtClean="0"/>
              <a:t>?</a:t>
            </a:r>
          </a:p>
          <a:p>
            <a:endParaRPr lang="en-US" altLang="en-US" smtClean="0"/>
          </a:p>
          <a:p>
            <a:r>
              <a:rPr lang="en-US" altLang="en-US" smtClean="0"/>
              <a:t>What if you need a new subclass of E?</a:t>
            </a:r>
          </a:p>
        </p:txBody>
      </p:sp>
      <p:sp>
        <p:nvSpPr>
          <p:cNvPr id="6" name="Slide Number Placeholder 4"/>
          <p:cNvSpPr>
            <a:spLocks noGrp="1"/>
          </p:cNvSpPr>
          <p:nvPr>
            <p:ph type="sldNum" sz="quarter" idx="12"/>
          </p:nvPr>
        </p:nvSpPr>
        <p:spPr>
          <a:xfrm>
            <a:off x="6553200" y="6356350"/>
            <a:ext cx="2133600" cy="365125"/>
          </a:xfrm>
        </p:spPr>
        <p:txBody>
          <a:bodyPr/>
          <a:lstStyle/>
          <a:p>
            <a:fld id="{0BB5303C-AA13-4DDD-AEAA-7772D04AA8C8}" type="slidenum">
              <a:rPr lang="en-US" altLang="en-US"/>
              <a:pPr/>
              <a:t>25</a:t>
            </a:fld>
            <a:endParaRPr lang="en-US" altLang="en-US" dirty="0"/>
          </a:p>
        </p:txBody>
      </p:sp>
    </p:spTree>
    <p:extLst>
      <p:ext uri="{BB962C8B-B14F-4D97-AF65-F5344CB8AC3E}">
        <p14:creationId xmlns:p14="http://schemas.microsoft.com/office/powerpoint/2010/main" val="3140888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p:spPr>
        <p:txBody>
          <a:bodyPr lIns="60427" tIns="24171" rIns="60427" bIns="24171" anchor="ctr">
            <a:normAutofit/>
          </a:bodyPr>
          <a:lstStyle/>
          <a:p>
            <a:r>
              <a:rPr lang="en-US" altLang="en-US" sz="4600" smtClean="0"/>
              <a:t>Related Patterns</a:t>
            </a:r>
          </a:p>
        </p:txBody>
      </p:sp>
      <p:sp>
        <p:nvSpPr>
          <p:cNvPr id="36868" name="Rectangle 3"/>
          <p:cNvSpPr>
            <a:spLocks noGrp="1" noChangeArrowheads="1"/>
          </p:cNvSpPr>
          <p:nvPr>
            <p:ph idx="1"/>
          </p:nvPr>
        </p:nvSpPr>
        <p:spPr>
          <a:noFill/>
        </p:spPr>
        <p:txBody>
          <a:bodyPr lIns="86108" tIns="42299" rIns="86108" bIns="42299"/>
          <a:lstStyle/>
          <a:p>
            <a:pPr>
              <a:lnSpc>
                <a:spcPct val="89000"/>
              </a:lnSpc>
            </a:pPr>
            <a:r>
              <a:rPr lang="en-US" altLang="en-US" dirty="0" smtClean="0"/>
              <a:t>Several patterns are often used with Interpreter</a:t>
            </a:r>
          </a:p>
          <a:p>
            <a:pPr lvl="1">
              <a:lnSpc>
                <a:spcPct val="89000"/>
              </a:lnSpc>
            </a:pPr>
            <a:r>
              <a:rPr lang="en-US" altLang="en-US" dirty="0" smtClean="0"/>
              <a:t>Visitor - to separate algorithm from tree classes</a:t>
            </a:r>
          </a:p>
          <a:p>
            <a:pPr lvl="1">
              <a:lnSpc>
                <a:spcPct val="89000"/>
              </a:lnSpc>
            </a:pPr>
            <a:r>
              <a:rPr lang="en-US" altLang="en-US" dirty="0" smtClean="0"/>
              <a:t>Iterator - to make traversal more abstract</a:t>
            </a:r>
          </a:p>
          <a:p>
            <a:pPr lvl="1">
              <a:lnSpc>
                <a:spcPct val="89000"/>
              </a:lnSpc>
            </a:pPr>
            <a:r>
              <a:rPr lang="en-US" altLang="en-US" dirty="0" smtClean="0"/>
              <a:t>Composite - to make tree </a:t>
            </a:r>
          </a:p>
          <a:p>
            <a:pPr lvl="1">
              <a:lnSpc>
                <a:spcPct val="89000"/>
              </a:lnSpc>
            </a:pPr>
            <a:r>
              <a:rPr lang="en-US" altLang="en-US" dirty="0" smtClean="0"/>
              <a:t>Template Method - to put reusable code in abstract class</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26</a:t>
            </a:fld>
            <a:endParaRPr lang="en-US" altLang="en-US" dirty="0"/>
          </a:p>
        </p:txBody>
      </p:sp>
    </p:spTree>
    <p:extLst>
      <p:ext uri="{BB962C8B-B14F-4D97-AF65-F5344CB8AC3E}">
        <p14:creationId xmlns:p14="http://schemas.microsoft.com/office/powerpoint/2010/main" val="383092720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en-US" dirty="0" smtClean="0"/>
              <a:t>Recall patterns</a:t>
            </a:r>
            <a:endParaRPr lang="en-US" altLang="en-US" dirty="0"/>
          </a:p>
        </p:txBody>
      </p:sp>
      <p:sp>
        <p:nvSpPr>
          <p:cNvPr id="202755" name="Rectangle 3"/>
          <p:cNvSpPr>
            <a:spLocks noGrp="1" noChangeArrowheads="1"/>
          </p:cNvSpPr>
          <p:nvPr>
            <p:ph idx="1"/>
          </p:nvPr>
        </p:nvSpPr>
        <p:spPr/>
        <p:txBody>
          <a:bodyPr/>
          <a:lstStyle/>
          <a:p>
            <a:r>
              <a:rPr lang="en-US" altLang="en-US" dirty="0"/>
              <a:t>Experts build up a set of techniques</a:t>
            </a:r>
          </a:p>
          <a:p>
            <a:r>
              <a:rPr lang="en-US" altLang="en-US" dirty="0"/>
              <a:t>“Best practices” - good enough practices</a:t>
            </a:r>
          </a:p>
          <a:p>
            <a:r>
              <a:rPr lang="en-US" altLang="en-US" dirty="0"/>
              <a:t>Patterns </a:t>
            </a:r>
          </a:p>
          <a:p>
            <a:pPr lvl="1"/>
            <a:r>
              <a:rPr lang="en-US" altLang="en-US" dirty="0"/>
              <a:t>Recurring arrangements of elements</a:t>
            </a:r>
          </a:p>
          <a:p>
            <a:pPr lvl="1"/>
            <a:r>
              <a:rPr lang="en-US" altLang="en-US" dirty="0"/>
              <a:t>Documenting expertise</a:t>
            </a:r>
          </a:p>
          <a:p>
            <a:pPr lvl="1"/>
            <a:r>
              <a:rPr lang="en-US" altLang="en-US" dirty="0" smtClean="0"/>
              <a:t>A good excuse to describe </a:t>
            </a:r>
            <a:r>
              <a:rPr lang="en-US" altLang="en-US" dirty="0"/>
              <a:t>something that doesn’t fall into standard categories (algorithm, data structure)</a:t>
            </a:r>
            <a:endParaRPr lang="en-US" altLang="en-US" dirty="0">
              <a:latin typeface="Helvetica" charset="0"/>
            </a:endParaRPr>
          </a:p>
        </p:txBody>
      </p:sp>
      <p:sp>
        <p:nvSpPr>
          <p:cNvPr id="5" name="Slide Number Placeholder 4"/>
          <p:cNvSpPr>
            <a:spLocks noGrp="1"/>
          </p:cNvSpPr>
          <p:nvPr>
            <p:ph type="sldNum" sz="quarter" idx="12"/>
          </p:nvPr>
        </p:nvSpPr>
        <p:spPr/>
        <p:txBody>
          <a:bodyPr/>
          <a:lstStyle/>
          <a:p>
            <a:fld id="{0BB5303C-AA13-4DDD-AEAA-7772D04AA8C8}" type="slidenum">
              <a:rPr lang="en-US" altLang="en-US"/>
              <a:pPr/>
              <a:t>3</a:t>
            </a:fld>
            <a:endParaRPr lang="en-US" altLang="en-US" dirty="0"/>
          </a:p>
        </p:txBody>
      </p:sp>
    </p:spTree>
    <p:extLst>
      <p:ext uri="{BB962C8B-B14F-4D97-AF65-F5344CB8AC3E}">
        <p14:creationId xmlns:p14="http://schemas.microsoft.com/office/powerpoint/2010/main" val="1493062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dirty="0" smtClean="0"/>
              <a:t>Observer</a:t>
            </a:r>
          </a:p>
        </p:txBody>
      </p:sp>
      <p:sp>
        <p:nvSpPr>
          <p:cNvPr id="17412" name="Rectangle 3"/>
          <p:cNvSpPr>
            <a:spLocks noGrp="1" noChangeArrowheads="1"/>
          </p:cNvSpPr>
          <p:nvPr>
            <p:ph type="body" idx="1"/>
          </p:nvPr>
        </p:nvSpPr>
        <p:spPr/>
        <p:txBody>
          <a:bodyPr/>
          <a:lstStyle/>
          <a:p>
            <a:r>
              <a:rPr lang="en-US" altLang="en-US" dirty="0">
                <a:latin typeface="TimesNewRomanPSMT" charset="0"/>
              </a:rPr>
              <a:t>Define a one-to-many dependency between objects so that when one object changes state, all its dependents are notified and updated </a:t>
            </a:r>
            <a:r>
              <a:rPr lang="en-US" altLang="en-US" dirty="0" smtClean="0">
                <a:latin typeface="TimesNewRomanPSMT" charset="0"/>
              </a:rPr>
              <a:t>automatically</a:t>
            </a:r>
            <a:endParaRPr lang="en-US" altLang="en-US" dirty="0">
              <a:latin typeface="TimesNewRomanPSMT" charset="0"/>
            </a:endParaRPr>
          </a:p>
        </p:txBody>
      </p:sp>
      <p:sp>
        <p:nvSpPr>
          <p:cNvPr id="5" name="Slide Number Placeholder 4"/>
          <p:cNvSpPr>
            <a:spLocks noGrp="1"/>
          </p:cNvSpPr>
          <p:nvPr>
            <p:ph type="sldNum" sz="quarter" idx="12"/>
          </p:nvPr>
        </p:nvSpPr>
        <p:spPr>
          <a:xfrm>
            <a:off x="6553200" y="6356350"/>
            <a:ext cx="2133600" cy="365125"/>
          </a:xfrm>
        </p:spPr>
        <p:txBody>
          <a:bodyPr/>
          <a:lstStyle/>
          <a:p>
            <a:fld id="{0BB5303C-AA13-4DDD-AEAA-7772D04AA8C8}" type="slidenum">
              <a:rPr lang="en-US" altLang="en-US"/>
              <a:pPr/>
              <a:t>4</a:t>
            </a:fld>
            <a:endParaRPr lang="en-US" altLang="en-US" dirty="0"/>
          </a:p>
        </p:txBody>
      </p:sp>
    </p:spTree>
    <p:extLst>
      <p:ext uri="{BB962C8B-B14F-4D97-AF65-F5344CB8AC3E}">
        <p14:creationId xmlns:p14="http://schemas.microsoft.com/office/powerpoint/2010/main" val="216467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smtClean="0"/>
              <a:t>Composite</a:t>
            </a:r>
          </a:p>
        </p:txBody>
      </p:sp>
      <p:sp>
        <p:nvSpPr>
          <p:cNvPr id="17412" name="Rectangle 3"/>
          <p:cNvSpPr>
            <a:spLocks noGrp="1" noChangeArrowheads="1"/>
          </p:cNvSpPr>
          <p:nvPr>
            <p:ph type="body" idx="1"/>
          </p:nvPr>
        </p:nvSpPr>
        <p:spPr/>
        <p:txBody>
          <a:bodyPr/>
          <a:lstStyle/>
          <a:p>
            <a:r>
              <a:rPr lang="en-US" altLang="en-US" dirty="0" smtClean="0">
                <a:latin typeface="TimesNewRomanPSMT" charset="0"/>
              </a:rPr>
              <a:t>Compose objects into tree structures to represent part-whole hierarchies</a:t>
            </a:r>
            <a:endParaRPr lang="en-US" altLang="en-US" b="1" dirty="0" smtClean="0">
              <a:latin typeface="TimesNewRomanPS-BoldMT" charset="0"/>
            </a:endParaRPr>
          </a:p>
          <a:p>
            <a:r>
              <a:rPr lang="en-US" altLang="en-US" dirty="0" smtClean="0">
                <a:latin typeface="TimesNewRomanPS-BoldMT" charset="0"/>
              </a:rPr>
              <a:t>Composite</a:t>
            </a:r>
            <a:r>
              <a:rPr lang="en-US" altLang="en-US" dirty="0" smtClean="0">
                <a:latin typeface="TimesNewRomanPSMT" charset="0"/>
              </a:rPr>
              <a:t> lets clients treat individual objects and compositions of objects uniformly</a:t>
            </a:r>
          </a:p>
        </p:txBody>
      </p:sp>
      <p:sp>
        <p:nvSpPr>
          <p:cNvPr id="6" name="Slide Number Placeholder 4"/>
          <p:cNvSpPr>
            <a:spLocks noGrp="1"/>
          </p:cNvSpPr>
          <p:nvPr>
            <p:ph type="sldNum" sz="quarter" idx="12"/>
          </p:nvPr>
        </p:nvSpPr>
        <p:spPr>
          <a:xfrm>
            <a:off x="6553200" y="6356350"/>
            <a:ext cx="2133600" cy="365125"/>
          </a:xfrm>
        </p:spPr>
        <p:txBody>
          <a:bodyPr/>
          <a:lstStyle/>
          <a:p>
            <a:fld id="{0BB5303C-AA13-4DDD-AEAA-7772D04AA8C8}" type="slidenum">
              <a:rPr lang="en-US" altLang="en-US"/>
              <a:pPr/>
              <a:t>5</a:t>
            </a:fld>
            <a:endParaRPr lang="en-US" altLang="en-US" dirty="0"/>
          </a:p>
        </p:txBody>
      </p:sp>
    </p:spTree>
    <p:extLst>
      <p:ext uri="{BB962C8B-B14F-4D97-AF65-F5344CB8AC3E}">
        <p14:creationId xmlns:p14="http://schemas.microsoft.com/office/powerpoint/2010/main" val="86816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dirty="0" smtClean="0"/>
              <a:t>Example 3: Interpreter</a:t>
            </a:r>
          </a:p>
        </p:txBody>
      </p:sp>
      <p:sp>
        <p:nvSpPr>
          <p:cNvPr id="18436" name="Rectangle 3"/>
          <p:cNvSpPr>
            <a:spLocks noGrp="1" noChangeArrowheads="1"/>
          </p:cNvSpPr>
          <p:nvPr>
            <p:ph type="body" idx="1"/>
          </p:nvPr>
        </p:nvSpPr>
        <p:spPr/>
        <p:txBody>
          <a:bodyPr/>
          <a:lstStyle/>
          <a:p>
            <a:r>
              <a:rPr lang="en-US" altLang="en-US" dirty="0" smtClean="0">
                <a:latin typeface="Times-Roman" charset="0"/>
              </a:rPr>
              <a:t>Given a language, define a representation for its grammar along with an interpreter that uses the representation to interpret sentences in the language</a:t>
            </a:r>
          </a:p>
        </p:txBody>
      </p:sp>
      <p:sp>
        <p:nvSpPr>
          <p:cNvPr id="6" name="Slide Number Placeholder 4"/>
          <p:cNvSpPr>
            <a:spLocks noGrp="1"/>
          </p:cNvSpPr>
          <p:nvPr>
            <p:ph type="sldNum" sz="quarter" idx="12"/>
          </p:nvPr>
        </p:nvSpPr>
        <p:spPr>
          <a:xfrm>
            <a:off x="6553200" y="6356350"/>
            <a:ext cx="2133600" cy="365125"/>
          </a:xfrm>
        </p:spPr>
        <p:txBody>
          <a:bodyPr/>
          <a:lstStyle/>
          <a:p>
            <a:fld id="{0BB5303C-AA13-4DDD-AEAA-7772D04AA8C8}" type="slidenum">
              <a:rPr lang="en-US" altLang="en-US"/>
              <a:pPr/>
              <a:t>6</a:t>
            </a:fld>
            <a:endParaRPr lang="en-US" altLang="en-US" dirty="0"/>
          </a:p>
        </p:txBody>
      </p:sp>
    </p:spTree>
    <p:extLst>
      <p:ext uri="{BB962C8B-B14F-4D97-AF65-F5344CB8AC3E}">
        <p14:creationId xmlns:p14="http://schemas.microsoft.com/office/powerpoint/2010/main" val="177796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ChangeArrowheads="1"/>
          </p:cNvSpPr>
          <p:nvPr/>
        </p:nvSpPr>
        <p:spPr bwMode="auto">
          <a:xfrm>
            <a:off x="2076450" y="5038725"/>
            <a:ext cx="2635250" cy="8080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28" name="Rectangle 4"/>
          <p:cNvSpPr>
            <a:spLocks noChangeArrowheads="1"/>
          </p:cNvSpPr>
          <p:nvPr/>
        </p:nvSpPr>
        <p:spPr bwMode="auto">
          <a:xfrm>
            <a:off x="1239838" y="3411538"/>
            <a:ext cx="847725" cy="3587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7" tIns="24171" rIns="60427" bIns="24171">
            <a:spAutoFit/>
          </a:bodyPr>
          <a:lstStyle>
            <a:lvl1pPr defTabSz="866775">
              <a:defRPr sz="2400">
                <a:solidFill>
                  <a:schemeClr val="tx1"/>
                </a:solidFill>
                <a:latin typeface="Times New Roman" pitchFamily="18" charset="0"/>
              </a:defRPr>
            </a:lvl1pPr>
            <a:lvl2pPr marL="434975" defTabSz="866775">
              <a:defRPr sz="2400">
                <a:solidFill>
                  <a:schemeClr val="tx1"/>
                </a:solidFill>
                <a:latin typeface="Times New Roman" pitchFamily="18" charset="0"/>
              </a:defRPr>
            </a:lvl2pPr>
            <a:lvl3pPr marL="866775" defTabSz="866775">
              <a:defRPr sz="2400">
                <a:solidFill>
                  <a:schemeClr val="tx1"/>
                </a:solidFill>
                <a:latin typeface="Times New Roman" pitchFamily="18" charset="0"/>
              </a:defRPr>
            </a:lvl3pPr>
            <a:lvl4pPr marL="1301750" defTabSz="866775">
              <a:defRPr sz="2400">
                <a:solidFill>
                  <a:schemeClr val="tx1"/>
                </a:solidFill>
                <a:latin typeface="Times New Roman" pitchFamily="18" charset="0"/>
              </a:defRPr>
            </a:lvl4pPr>
            <a:lvl5pPr marL="1735138" defTabSz="866775">
              <a:defRPr sz="2400">
                <a:solidFill>
                  <a:schemeClr val="tx1"/>
                </a:solidFill>
                <a:latin typeface="Times New Roman" pitchFamily="18" charset="0"/>
              </a:defRPr>
            </a:lvl5pPr>
            <a:lvl6pPr marL="2192338" defTabSz="866775" eaLnBrk="0" fontAlgn="base" hangingPunct="0">
              <a:spcBef>
                <a:spcPct val="0"/>
              </a:spcBef>
              <a:spcAft>
                <a:spcPct val="0"/>
              </a:spcAft>
              <a:defRPr sz="2400">
                <a:solidFill>
                  <a:schemeClr val="tx1"/>
                </a:solidFill>
                <a:latin typeface="Times New Roman" pitchFamily="18" charset="0"/>
              </a:defRPr>
            </a:lvl6pPr>
            <a:lvl7pPr marL="2649538" defTabSz="866775" eaLnBrk="0" fontAlgn="base" hangingPunct="0">
              <a:spcBef>
                <a:spcPct val="0"/>
              </a:spcBef>
              <a:spcAft>
                <a:spcPct val="0"/>
              </a:spcAft>
              <a:defRPr sz="2400">
                <a:solidFill>
                  <a:schemeClr val="tx1"/>
                </a:solidFill>
                <a:latin typeface="Times New Roman" pitchFamily="18" charset="0"/>
              </a:defRPr>
            </a:lvl7pPr>
            <a:lvl8pPr marL="3106738" defTabSz="866775" eaLnBrk="0" fontAlgn="base" hangingPunct="0">
              <a:spcBef>
                <a:spcPct val="0"/>
              </a:spcBef>
              <a:spcAft>
                <a:spcPct val="0"/>
              </a:spcAft>
              <a:defRPr sz="2400">
                <a:solidFill>
                  <a:schemeClr val="tx1"/>
                </a:solidFill>
                <a:latin typeface="Times New Roman" pitchFamily="18" charset="0"/>
              </a:defRPr>
            </a:lvl8pPr>
            <a:lvl9pPr marL="3563938" defTabSz="866775" eaLnBrk="0" fontAlgn="base" hangingPunct="0">
              <a:spcBef>
                <a:spcPct val="0"/>
              </a:spcBef>
              <a:spcAft>
                <a:spcPct val="0"/>
              </a:spcAft>
              <a:defRPr sz="2400">
                <a:solidFill>
                  <a:schemeClr val="tx1"/>
                </a:solidFill>
                <a:latin typeface="Times New Roman" pitchFamily="18" charset="0"/>
              </a:defRPr>
            </a:lvl9pPr>
          </a:lstStyle>
          <a:p>
            <a:pPr>
              <a:lnSpc>
                <a:spcPct val="85000"/>
              </a:lnSpc>
            </a:pPr>
            <a:r>
              <a:rPr lang="en-US" altLang="en-US" sz="2300"/>
              <a:t>Client</a:t>
            </a:r>
          </a:p>
        </p:txBody>
      </p:sp>
      <p:sp>
        <p:nvSpPr>
          <p:cNvPr id="231429" name="Rectangle 5"/>
          <p:cNvSpPr>
            <a:spLocks noChangeArrowheads="1"/>
          </p:cNvSpPr>
          <p:nvPr/>
        </p:nvSpPr>
        <p:spPr bwMode="auto">
          <a:xfrm>
            <a:off x="3848100" y="3363913"/>
            <a:ext cx="2559050" cy="692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0" name="Rectangle 6"/>
          <p:cNvSpPr>
            <a:spLocks noChangeArrowheads="1"/>
          </p:cNvSpPr>
          <p:nvPr/>
        </p:nvSpPr>
        <p:spPr bwMode="auto">
          <a:xfrm>
            <a:off x="5041900" y="5033963"/>
            <a:ext cx="2825750" cy="8016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1" name="Rectangle 7"/>
          <p:cNvSpPr>
            <a:spLocks noChangeArrowheads="1"/>
          </p:cNvSpPr>
          <p:nvPr/>
        </p:nvSpPr>
        <p:spPr bwMode="auto">
          <a:xfrm>
            <a:off x="5041900" y="5033963"/>
            <a:ext cx="28956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7" tIns="24171" rIns="60427" bIns="24171">
            <a:spAutoFit/>
          </a:bodyPr>
          <a:lstStyle>
            <a:lvl1pPr defTabSz="866775">
              <a:defRPr sz="2400">
                <a:solidFill>
                  <a:schemeClr val="tx1"/>
                </a:solidFill>
                <a:latin typeface="Times New Roman" pitchFamily="18" charset="0"/>
              </a:defRPr>
            </a:lvl1pPr>
            <a:lvl2pPr marL="434975" defTabSz="866775">
              <a:defRPr sz="2400">
                <a:solidFill>
                  <a:schemeClr val="tx1"/>
                </a:solidFill>
                <a:latin typeface="Times New Roman" pitchFamily="18" charset="0"/>
              </a:defRPr>
            </a:lvl2pPr>
            <a:lvl3pPr marL="866775" defTabSz="866775">
              <a:defRPr sz="2400">
                <a:solidFill>
                  <a:schemeClr val="tx1"/>
                </a:solidFill>
                <a:latin typeface="Times New Roman" pitchFamily="18" charset="0"/>
              </a:defRPr>
            </a:lvl3pPr>
            <a:lvl4pPr marL="1301750" defTabSz="866775">
              <a:defRPr sz="2400">
                <a:solidFill>
                  <a:schemeClr val="tx1"/>
                </a:solidFill>
                <a:latin typeface="Times New Roman" pitchFamily="18" charset="0"/>
              </a:defRPr>
            </a:lvl4pPr>
            <a:lvl5pPr marL="1735138" defTabSz="866775">
              <a:defRPr sz="2400">
                <a:solidFill>
                  <a:schemeClr val="tx1"/>
                </a:solidFill>
                <a:latin typeface="Times New Roman" pitchFamily="18" charset="0"/>
              </a:defRPr>
            </a:lvl5pPr>
            <a:lvl6pPr marL="2192338" defTabSz="866775" eaLnBrk="0" fontAlgn="base" hangingPunct="0">
              <a:spcBef>
                <a:spcPct val="0"/>
              </a:spcBef>
              <a:spcAft>
                <a:spcPct val="0"/>
              </a:spcAft>
              <a:defRPr sz="2400">
                <a:solidFill>
                  <a:schemeClr val="tx1"/>
                </a:solidFill>
                <a:latin typeface="Times New Roman" pitchFamily="18" charset="0"/>
              </a:defRPr>
            </a:lvl6pPr>
            <a:lvl7pPr marL="2649538" defTabSz="866775" eaLnBrk="0" fontAlgn="base" hangingPunct="0">
              <a:spcBef>
                <a:spcPct val="0"/>
              </a:spcBef>
              <a:spcAft>
                <a:spcPct val="0"/>
              </a:spcAft>
              <a:defRPr sz="2400">
                <a:solidFill>
                  <a:schemeClr val="tx1"/>
                </a:solidFill>
                <a:latin typeface="Times New Roman" pitchFamily="18" charset="0"/>
              </a:defRPr>
            </a:lvl7pPr>
            <a:lvl8pPr marL="3106738" defTabSz="866775" eaLnBrk="0" fontAlgn="base" hangingPunct="0">
              <a:spcBef>
                <a:spcPct val="0"/>
              </a:spcBef>
              <a:spcAft>
                <a:spcPct val="0"/>
              </a:spcAft>
              <a:defRPr sz="2400">
                <a:solidFill>
                  <a:schemeClr val="tx1"/>
                </a:solidFill>
                <a:latin typeface="Times New Roman" pitchFamily="18" charset="0"/>
              </a:defRPr>
            </a:lvl8pPr>
            <a:lvl9pPr marL="3563938" defTabSz="866775" eaLnBrk="0" fontAlgn="base" hangingPunct="0">
              <a:spcBef>
                <a:spcPct val="0"/>
              </a:spcBef>
              <a:spcAft>
                <a:spcPct val="0"/>
              </a:spcAft>
              <a:defRPr sz="2400">
                <a:solidFill>
                  <a:schemeClr val="tx1"/>
                </a:solidFill>
                <a:latin typeface="Times New Roman" pitchFamily="18" charset="0"/>
              </a:defRPr>
            </a:lvl9pPr>
          </a:lstStyle>
          <a:p>
            <a:pPr>
              <a:lnSpc>
                <a:spcPct val="85000"/>
              </a:lnSpc>
            </a:pPr>
            <a:r>
              <a:rPr lang="en-US" altLang="en-US" sz="2300"/>
              <a:t>NonterminalExpression</a:t>
            </a:r>
          </a:p>
          <a:p>
            <a:pPr>
              <a:lnSpc>
                <a:spcPct val="85000"/>
              </a:lnSpc>
            </a:pPr>
            <a:r>
              <a:rPr lang="en-US" altLang="en-US" sz="2300"/>
              <a:t>interpret(Context)</a:t>
            </a:r>
          </a:p>
        </p:txBody>
      </p:sp>
      <p:sp>
        <p:nvSpPr>
          <p:cNvPr id="231432" name="Line 8"/>
          <p:cNvSpPr>
            <a:spLocks noChangeShapeType="1"/>
          </p:cNvSpPr>
          <p:nvPr/>
        </p:nvSpPr>
        <p:spPr bwMode="auto">
          <a:xfrm>
            <a:off x="5041900" y="404336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3" name="Line 9"/>
          <p:cNvSpPr>
            <a:spLocks noChangeShapeType="1"/>
          </p:cNvSpPr>
          <p:nvPr/>
        </p:nvSpPr>
        <p:spPr bwMode="auto">
          <a:xfrm>
            <a:off x="5041900" y="4576763"/>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4" name="Line 10"/>
          <p:cNvSpPr>
            <a:spLocks noChangeShapeType="1"/>
          </p:cNvSpPr>
          <p:nvPr/>
        </p:nvSpPr>
        <p:spPr bwMode="auto">
          <a:xfrm>
            <a:off x="3975100" y="4805363"/>
            <a:ext cx="1828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5" name="Line 11"/>
          <p:cNvSpPr>
            <a:spLocks noChangeShapeType="1"/>
          </p:cNvSpPr>
          <p:nvPr/>
        </p:nvSpPr>
        <p:spPr bwMode="auto">
          <a:xfrm>
            <a:off x="3975100" y="4805363"/>
            <a:ext cx="0" cy="249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6" name="Line 12"/>
          <p:cNvSpPr>
            <a:spLocks noChangeShapeType="1"/>
          </p:cNvSpPr>
          <p:nvPr/>
        </p:nvSpPr>
        <p:spPr bwMode="auto">
          <a:xfrm>
            <a:off x="5803900" y="4805363"/>
            <a:ext cx="0" cy="249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7" name="Line 13"/>
          <p:cNvSpPr>
            <a:spLocks noChangeShapeType="1"/>
          </p:cNvSpPr>
          <p:nvPr/>
        </p:nvSpPr>
        <p:spPr bwMode="auto">
          <a:xfrm>
            <a:off x="7861300" y="5262563"/>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8" name="Line 14"/>
          <p:cNvSpPr>
            <a:spLocks noChangeShapeType="1"/>
          </p:cNvSpPr>
          <p:nvPr/>
        </p:nvSpPr>
        <p:spPr bwMode="auto">
          <a:xfrm flipV="1">
            <a:off x="8156575" y="3662363"/>
            <a:ext cx="9525" cy="16208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9" name="Line 15"/>
          <p:cNvSpPr>
            <a:spLocks noChangeShapeType="1"/>
          </p:cNvSpPr>
          <p:nvPr/>
        </p:nvSpPr>
        <p:spPr bwMode="auto">
          <a:xfrm flipV="1">
            <a:off x="2098675" y="5413375"/>
            <a:ext cx="2592388" cy="46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0" name="Line 16"/>
          <p:cNvSpPr>
            <a:spLocks noChangeShapeType="1"/>
          </p:cNvSpPr>
          <p:nvPr/>
        </p:nvSpPr>
        <p:spPr bwMode="auto">
          <a:xfrm flipV="1">
            <a:off x="2146300" y="3643313"/>
            <a:ext cx="1671638" cy="190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1" name="Line 17"/>
          <p:cNvSpPr>
            <a:spLocks noChangeShapeType="1"/>
          </p:cNvSpPr>
          <p:nvPr/>
        </p:nvSpPr>
        <p:spPr bwMode="auto">
          <a:xfrm flipH="1" flipV="1">
            <a:off x="6400800" y="3657600"/>
            <a:ext cx="1765300" cy="47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2" name="Rectangle 18"/>
          <p:cNvSpPr>
            <a:spLocks noChangeArrowheads="1"/>
          </p:cNvSpPr>
          <p:nvPr/>
        </p:nvSpPr>
        <p:spPr bwMode="auto">
          <a:xfrm>
            <a:off x="2108200" y="5149850"/>
            <a:ext cx="24892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7" tIns="24171" rIns="60427" bIns="24171">
            <a:spAutoFit/>
          </a:bodyPr>
          <a:lstStyle>
            <a:lvl1pPr defTabSz="866775">
              <a:defRPr sz="2400">
                <a:solidFill>
                  <a:schemeClr val="tx1"/>
                </a:solidFill>
                <a:latin typeface="Times New Roman" pitchFamily="18" charset="0"/>
              </a:defRPr>
            </a:lvl1pPr>
            <a:lvl2pPr marL="434975" defTabSz="866775">
              <a:defRPr sz="2400">
                <a:solidFill>
                  <a:schemeClr val="tx1"/>
                </a:solidFill>
                <a:latin typeface="Times New Roman" pitchFamily="18" charset="0"/>
              </a:defRPr>
            </a:lvl2pPr>
            <a:lvl3pPr marL="866775" defTabSz="866775">
              <a:defRPr sz="2400">
                <a:solidFill>
                  <a:schemeClr val="tx1"/>
                </a:solidFill>
                <a:latin typeface="Times New Roman" pitchFamily="18" charset="0"/>
              </a:defRPr>
            </a:lvl3pPr>
            <a:lvl4pPr marL="1301750" defTabSz="866775">
              <a:defRPr sz="2400">
                <a:solidFill>
                  <a:schemeClr val="tx1"/>
                </a:solidFill>
                <a:latin typeface="Times New Roman" pitchFamily="18" charset="0"/>
              </a:defRPr>
            </a:lvl4pPr>
            <a:lvl5pPr marL="1735138" defTabSz="866775">
              <a:defRPr sz="2400">
                <a:solidFill>
                  <a:schemeClr val="tx1"/>
                </a:solidFill>
                <a:latin typeface="Times New Roman" pitchFamily="18" charset="0"/>
              </a:defRPr>
            </a:lvl5pPr>
            <a:lvl6pPr marL="2192338" defTabSz="866775" eaLnBrk="0" fontAlgn="base" hangingPunct="0">
              <a:spcBef>
                <a:spcPct val="0"/>
              </a:spcBef>
              <a:spcAft>
                <a:spcPct val="0"/>
              </a:spcAft>
              <a:defRPr sz="2400">
                <a:solidFill>
                  <a:schemeClr val="tx1"/>
                </a:solidFill>
                <a:latin typeface="Times New Roman" pitchFamily="18" charset="0"/>
              </a:defRPr>
            </a:lvl6pPr>
            <a:lvl7pPr marL="2649538" defTabSz="866775" eaLnBrk="0" fontAlgn="base" hangingPunct="0">
              <a:spcBef>
                <a:spcPct val="0"/>
              </a:spcBef>
              <a:spcAft>
                <a:spcPct val="0"/>
              </a:spcAft>
              <a:defRPr sz="2400">
                <a:solidFill>
                  <a:schemeClr val="tx1"/>
                </a:solidFill>
                <a:latin typeface="Times New Roman" pitchFamily="18" charset="0"/>
              </a:defRPr>
            </a:lvl7pPr>
            <a:lvl8pPr marL="3106738" defTabSz="866775" eaLnBrk="0" fontAlgn="base" hangingPunct="0">
              <a:spcBef>
                <a:spcPct val="0"/>
              </a:spcBef>
              <a:spcAft>
                <a:spcPct val="0"/>
              </a:spcAft>
              <a:defRPr sz="2400">
                <a:solidFill>
                  <a:schemeClr val="tx1"/>
                </a:solidFill>
                <a:latin typeface="Times New Roman" pitchFamily="18" charset="0"/>
              </a:defRPr>
            </a:lvl8pPr>
            <a:lvl9pPr marL="3563938" defTabSz="866775" eaLnBrk="0" fontAlgn="base" hangingPunct="0">
              <a:spcBef>
                <a:spcPct val="0"/>
              </a:spcBef>
              <a:spcAft>
                <a:spcPct val="0"/>
              </a:spcAft>
              <a:defRPr sz="2400">
                <a:solidFill>
                  <a:schemeClr val="tx1"/>
                </a:solidFill>
                <a:latin typeface="Times New Roman" pitchFamily="18" charset="0"/>
              </a:defRPr>
            </a:lvl9pPr>
          </a:lstStyle>
          <a:p>
            <a:pPr>
              <a:lnSpc>
                <a:spcPct val="85000"/>
              </a:lnSpc>
            </a:pPr>
            <a:r>
              <a:rPr lang="en-US" altLang="en-US" sz="2300"/>
              <a:t>TerminalExpression</a:t>
            </a:r>
          </a:p>
          <a:p>
            <a:pPr>
              <a:lnSpc>
                <a:spcPct val="85000"/>
              </a:lnSpc>
            </a:pPr>
            <a:r>
              <a:rPr lang="en-US" altLang="en-US" sz="2300"/>
              <a:t>interpret(Context)</a:t>
            </a:r>
          </a:p>
        </p:txBody>
      </p:sp>
      <p:sp>
        <p:nvSpPr>
          <p:cNvPr id="231443" name="Line 19"/>
          <p:cNvSpPr>
            <a:spLocks noChangeShapeType="1"/>
          </p:cNvSpPr>
          <p:nvPr/>
        </p:nvSpPr>
        <p:spPr bwMode="auto">
          <a:xfrm flipV="1">
            <a:off x="5068888" y="5414963"/>
            <a:ext cx="2792412" cy="6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4" name="Line 20"/>
          <p:cNvSpPr>
            <a:spLocks noChangeShapeType="1"/>
          </p:cNvSpPr>
          <p:nvPr/>
        </p:nvSpPr>
        <p:spPr bwMode="auto">
          <a:xfrm>
            <a:off x="3870325" y="3700463"/>
            <a:ext cx="2498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5" name="Rectangle 21"/>
          <p:cNvSpPr>
            <a:spLocks noChangeArrowheads="1"/>
          </p:cNvSpPr>
          <p:nvPr/>
        </p:nvSpPr>
        <p:spPr bwMode="auto">
          <a:xfrm>
            <a:off x="3794125" y="2535238"/>
            <a:ext cx="1058863" cy="3587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7" tIns="24171" rIns="60427" bIns="24171">
            <a:spAutoFit/>
          </a:bodyPr>
          <a:lstStyle>
            <a:lvl1pPr defTabSz="866775">
              <a:defRPr sz="2400">
                <a:solidFill>
                  <a:schemeClr val="tx1"/>
                </a:solidFill>
                <a:latin typeface="Times New Roman" pitchFamily="18" charset="0"/>
              </a:defRPr>
            </a:lvl1pPr>
            <a:lvl2pPr marL="434975" defTabSz="866775">
              <a:defRPr sz="2400">
                <a:solidFill>
                  <a:schemeClr val="tx1"/>
                </a:solidFill>
                <a:latin typeface="Times New Roman" pitchFamily="18" charset="0"/>
              </a:defRPr>
            </a:lvl2pPr>
            <a:lvl3pPr marL="866775" defTabSz="866775">
              <a:defRPr sz="2400">
                <a:solidFill>
                  <a:schemeClr val="tx1"/>
                </a:solidFill>
                <a:latin typeface="Times New Roman" pitchFamily="18" charset="0"/>
              </a:defRPr>
            </a:lvl3pPr>
            <a:lvl4pPr marL="1301750" defTabSz="866775">
              <a:defRPr sz="2400">
                <a:solidFill>
                  <a:schemeClr val="tx1"/>
                </a:solidFill>
                <a:latin typeface="Times New Roman" pitchFamily="18" charset="0"/>
              </a:defRPr>
            </a:lvl4pPr>
            <a:lvl5pPr marL="1735138" defTabSz="866775">
              <a:defRPr sz="2400">
                <a:solidFill>
                  <a:schemeClr val="tx1"/>
                </a:solidFill>
                <a:latin typeface="Times New Roman" pitchFamily="18" charset="0"/>
              </a:defRPr>
            </a:lvl5pPr>
            <a:lvl6pPr marL="2192338" defTabSz="866775" eaLnBrk="0" fontAlgn="base" hangingPunct="0">
              <a:spcBef>
                <a:spcPct val="0"/>
              </a:spcBef>
              <a:spcAft>
                <a:spcPct val="0"/>
              </a:spcAft>
              <a:defRPr sz="2400">
                <a:solidFill>
                  <a:schemeClr val="tx1"/>
                </a:solidFill>
                <a:latin typeface="Times New Roman" pitchFamily="18" charset="0"/>
              </a:defRPr>
            </a:lvl6pPr>
            <a:lvl7pPr marL="2649538" defTabSz="866775" eaLnBrk="0" fontAlgn="base" hangingPunct="0">
              <a:spcBef>
                <a:spcPct val="0"/>
              </a:spcBef>
              <a:spcAft>
                <a:spcPct val="0"/>
              </a:spcAft>
              <a:defRPr sz="2400">
                <a:solidFill>
                  <a:schemeClr val="tx1"/>
                </a:solidFill>
                <a:latin typeface="Times New Roman" pitchFamily="18" charset="0"/>
              </a:defRPr>
            </a:lvl7pPr>
            <a:lvl8pPr marL="3106738" defTabSz="866775" eaLnBrk="0" fontAlgn="base" hangingPunct="0">
              <a:spcBef>
                <a:spcPct val="0"/>
              </a:spcBef>
              <a:spcAft>
                <a:spcPct val="0"/>
              </a:spcAft>
              <a:defRPr sz="2400">
                <a:solidFill>
                  <a:schemeClr val="tx1"/>
                </a:solidFill>
                <a:latin typeface="Times New Roman" pitchFamily="18" charset="0"/>
              </a:defRPr>
            </a:lvl8pPr>
            <a:lvl9pPr marL="3563938" defTabSz="866775" eaLnBrk="0" fontAlgn="base" hangingPunct="0">
              <a:spcBef>
                <a:spcPct val="0"/>
              </a:spcBef>
              <a:spcAft>
                <a:spcPct val="0"/>
              </a:spcAft>
              <a:defRPr sz="2400">
                <a:solidFill>
                  <a:schemeClr val="tx1"/>
                </a:solidFill>
                <a:latin typeface="Times New Roman" pitchFamily="18" charset="0"/>
              </a:defRPr>
            </a:lvl9pPr>
          </a:lstStyle>
          <a:p>
            <a:pPr>
              <a:lnSpc>
                <a:spcPct val="85000"/>
              </a:lnSpc>
            </a:pPr>
            <a:r>
              <a:rPr lang="en-US" altLang="en-US" sz="2300"/>
              <a:t>Context</a:t>
            </a:r>
          </a:p>
        </p:txBody>
      </p:sp>
      <p:sp>
        <p:nvSpPr>
          <p:cNvPr id="231446" name="Rectangle 22"/>
          <p:cNvSpPr>
            <a:spLocks noChangeArrowheads="1"/>
          </p:cNvSpPr>
          <p:nvPr/>
        </p:nvSpPr>
        <p:spPr bwMode="auto">
          <a:xfrm>
            <a:off x="3883025" y="3405188"/>
            <a:ext cx="241141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7" tIns="24171" rIns="60427" bIns="24171">
            <a:spAutoFit/>
          </a:bodyPr>
          <a:lstStyle>
            <a:lvl1pPr defTabSz="866775">
              <a:defRPr sz="2400">
                <a:solidFill>
                  <a:schemeClr val="tx1"/>
                </a:solidFill>
                <a:latin typeface="Times New Roman" pitchFamily="18" charset="0"/>
              </a:defRPr>
            </a:lvl1pPr>
            <a:lvl2pPr marL="434975" defTabSz="866775">
              <a:defRPr sz="2400">
                <a:solidFill>
                  <a:schemeClr val="tx1"/>
                </a:solidFill>
                <a:latin typeface="Times New Roman" pitchFamily="18" charset="0"/>
              </a:defRPr>
            </a:lvl2pPr>
            <a:lvl3pPr marL="866775" defTabSz="866775">
              <a:defRPr sz="2400">
                <a:solidFill>
                  <a:schemeClr val="tx1"/>
                </a:solidFill>
                <a:latin typeface="Times New Roman" pitchFamily="18" charset="0"/>
              </a:defRPr>
            </a:lvl3pPr>
            <a:lvl4pPr marL="1301750" defTabSz="866775">
              <a:defRPr sz="2400">
                <a:solidFill>
                  <a:schemeClr val="tx1"/>
                </a:solidFill>
                <a:latin typeface="Times New Roman" pitchFamily="18" charset="0"/>
              </a:defRPr>
            </a:lvl4pPr>
            <a:lvl5pPr marL="1735138" defTabSz="866775">
              <a:defRPr sz="2400">
                <a:solidFill>
                  <a:schemeClr val="tx1"/>
                </a:solidFill>
                <a:latin typeface="Times New Roman" pitchFamily="18" charset="0"/>
              </a:defRPr>
            </a:lvl5pPr>
            <a:lvl6pPr marL="2192338" defTabSz="866775" eaLnBrk="0" fontAlgn="base" hangingPunct="0">
              <a:spcBef>
                <a:spcPct val="0"/>
              </a:spcBef>
              <a:spcAft>
                <a:spcPct val="0"/>
              </a:spcAft>
              <a:defRPr sz="2400">
                <a:solidFill>
                  <a:schemeClr val="tx1"/>
                </a:solidFill>
                <a:latin typeface="Times New Roman" pitchFamily="18" charset="0"/>
              </a:defRPr>
            </a:lvl6pPr>
            <a:lvl7pPr marL="2649538" defTabSz="866775" eaLnBrk="0" fontAlgn="base" hangingPunct="0">
              <a:spcBef>
                <a:spcPct val="0"/>
              </a:spcBef>
              <a:spcAft>
                <a:spcPct val="0"/>
              </a:spcAft>
              <a:defRPr sz="2400">
                <a:solidFill>
                  <a:schemeClr val="tx1"/>
                </a:solidFill>
                <a:latin typeface="Times New Roman" pitchFamily="18" charset="0"/>
              </a:defRPr>
            </a:lvl7pPr>
            <a:lvl8pPr marL="3106738" defTabSz="866775" eaLnBrk="0" fontAlgn="base" hangingPunct="0">
              <a:spcBef>
                <a:spcPct val="0"/>
              </a:spcBef>
              <a:spcAft>
                <a:spcPct val="0"/>
              </a:spcAft>
              <a:defRPr sz="2400">
                <a:solidFill>
                  <a:schemeClr val="tx1"/>
                </a:solidFill>
                <a:latin typeface="Times New Roman" pitchFamily="18" charset="0"/>
              </a:defRPr>
            </a:lvl8pPr>
            <a:lvl9pPr marL="3563938" defTabSz="866775" eaLnBrk="0" fontAlgn="base" hangingPunct="0">
              <a:spcBef>
                <a:spcPct val="0"/>
              </a:spcBef>
              <a:spcAft>
                <a:spcPct val="0"/>
              </a:spcAft>
              <a:defRPr sz="2400">
                <a:solidFill>
                  <a:schemeClr val="tx1"/>
                </a:solidFill>
                <a:latin typeface="Times New Roman" pitchFamily="18" charset="0"/>
              </a:defRPr>
            </a:lvl9pPr>
          </a:lstStyle>
          <a:p>
            <a:pPr>
              <a:lnSpc>
                <a:spcPct val="85000"/>
              </a:lnSpc>
            </a:pPr>
            <a:r>
              <a:rPr lang="en-US" altLang="en-US" sz="2300" i="1"/>
              <a:t>AbstractExpression</a:t>
            </a:r>
          </a:p>
          <a:p>
            <a:pPr>
              <a:lnSpc>
                <a:spcPct val="85000"/>
              </a:lnSpc>
            </a:pPr>
            <a:r>
              <a:rPr lang="en-US" altLang="en-US" sz="2300" i="1"/>
              <a:t>interpret(Context)</a:t>
            </a:r>
          </a:p>
        </p:txBody>
      </p:sp>
      <p:sp>
        <p:nvSpPr>
          <p:cNvPr id="231447" name="Line 23"/>
          <p:cNvSpPr>
            <a:spLocks noChangeShapeType="1"/>
          </p:cNvSpPr>
          <p:nvPr/>
        </p:nvSpPr>
        <p:spPr bwMode="auto">
          <a:xfrm flipV="1">
            <a:off x="2070100" y="3490913"/>
            <a:ext cx="527050" cy="19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8" name="Line 24"/>
          <p:cNvSpPr>
            <a:spLocks noChangeShapeType="1"/>
          </p:cNvSpPr>
          <p:nvPr/>
        </p:nvSpPr>
        <p:spPr bwMode="auto">
          <a:xfrm flipV="1">
            <a:off x="2622550" y="2687638"/>
            <a:ext cx="0" cy="825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9" name="Line 25"/>
          <p:cNvSpPr>
            <a:spLocks noChangeShapeType="1"/>
          </p:cNvSpPr>
          <p:nvPr/>
        </p:nvSpPr>
        <p:spPr bwMode="auto">
          <a:xfrm>
            <a:off x="2652713" y="2709863"/>
            <a:ext cx="11080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0" name="AutoShape 26"/>
          <p:cNvSpPr>
            <a:spLocks noChangeArrowheads="1"/>
          </p:cNvSpPr>
          <p:nvPr/>
        </p:nvSpPr>
        <p:spPr bwMode="auto">
          <a:xfrm>
            <a:off x="4889500" y="4348163"/>
            <a:ext cx="304800" cy="228600"/>
          </a:xfrm>
          <a:prstGeom prst="triangle">
            <a:avLst>
              <a:gd name="adj" fmla="val 50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1" name="Rectangle 27"/>
          <p:cNvSpPr>
            <a:spLocks noChangeArrowheads="1"/>
          </p:cNvSpPr>
          <p:nvPr/>
        </p:nvSpPr>
        <p:spPr bwMode="auto">
          <a:xfrm>
            <a:off x="4813300" y="4097338"/>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31452" name="Rectangle 28"/>
          <p:cNvSpPr>
            <a:spLocks noGrp="1" noChangeArrowheads="1"/>
          </p:cNvSpPr>
          <p:nvPr>
            <p:ph type="title"/>
          </p:nvPr>
        </p:nvSpPr>
        <p:spPr/>
        <p:txBody>
          <a:bodyPr/>
          <a:lstStyle/>
          <a:p>
            <a:r>
              <a:rPr lang="en-US" altLang="en-US" dirty="0" smtClean="0"/>
              <a:t>Interpreter Pattern</a:t>
            </a:r>
            <a:endParaRPr lang="en-US" altLang="en-US" dirty="0"/>
          </a:p>
        </p:txBody>
      </p:sp>
    </p:spTree>
    <p:extLst>
      <p:ext uri="{BB962C8B-B14F-4D97-AF65-F5344CB8AC3E}">
        <p14:creationId xmlns:p14="http://schemas.microsoft.com/office/powerpoint/2010/main" val="254010041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7" name="Rectangle 5"/>
          <p:cNvSpPr>
            <a:spLocks noGrp="1" noChangeArrowheads="1"/>
          </p:cNvSpPr>
          <p:nvPr>
            <p:ph type="title"/>
          </p:nvPr>
        </p:nvSpPr>
        <p:spPr/>
        <p:txBody>
          <a:bodyPr/>
          <a:lstStyle/>
          <a:p>
            <a:r>
              <a:rPr lang="en-US" altLang="en-US"/>
              <a:t>Spreadsheet rules</a:t>
            </a:r>
          </a:p>
        </p:txBody>
      </p:sp>
      <p:sp>
        <p:nvSpPr>
          <p:cNvPr id="233478" name="Rectangle 6"/>
          <p:cNvSpPr>
            <a:spLocks noGrp="1" noChangeArrowheads="1"/>
          </p:cNvSpPr>
          <p:nvPr>
            <p:ph type="body" idx="1"/>
          </p:nvPr>
        </p:nvSpPr>
        <p:spPr/>
        <p:txBody>
          <a:bodyPr/>
          <a:lstStyle/>
          <a:p>
            <a:pPr>
              <a:lnSpc>
                <a:spcPct val="90000"/>
              </a:lnSpc>
            </a:pPr>
            <a:r>
              <a:rPr lang="en-US" altLang="en-US"/>
              <a:t>Spreadsheet rules of the form  D3 + D4  or  Subtotal(D2:D8)</a:t>
            </a:r>
          </a:p>
          <a:p>
            <a:pPr>
              <a:lnSpc>
                <a:spcPct val="90000"/>
              </a:lnSpc>
            </a:pPr>
            <a:r>
              <a:rPr lang="en-US" altLang="en-US"/>
              <a:t>Grammar is</a:t>
            </a:r>
          </a:p>
          <a:p>
            <a:pPr lvl="1">
              <a:lnSpc>
                <a:spcPct val="90000"/>
              </a:lnSpc>
            </a:pPr>
            <a:r>
              <a:rPr lang="en-US" altLang="en-US"/>
              <a:t>expression ::= expression1 ‘+’ expression |</a:t>
            </a:r>
            <a:br>
              <a:rPr lang="en-US" altLang="en-US"/>
            </a:br>
            <a:r>
              <a:rPr lang="en-US" altLang="en-US"/>
              <a:t>expression1 ‘-’ expression</a:t>
            </a:r>
          </a:p>
          <a:p>
            <a:pPr lvl="1">
              <a:lnSpc>
                <a:spcPct val="90000"/>
              </a:lnSpc>
            </a:pPr>
            <a:r>
              <a:rPr lang="en-US" altLang="en-US"/>
              <a:t>expression1 ::= expression ‘*’ expression |</a:t>
            </a:r>
            <a:br>
              <a:rPr lang="en-US" altLang="en-US"/>
            </a:br>
            <a:r>
              <a:rPr lang="en-US" altLang="en-US"/>
              <a:t>expression ‘/’ expression | number | cellID | </a:t>
            </a:r>
            <a:br>
              <a:rPr lang="en-US" altLang="en-US"/>
            </a:br>
            <a:r>
              <a:rPr lang="en-US" altLang="en-US"/>
              <a:t>‘Subtotal(‘ range ‘)’</a:t>
            </a:r>
          </a:p>
          <a:p>
            <a:pPr lvl="1">
              <a:lnSpc>
                <a:spcPct val="90000"/>
              </a:lnSpc>
            </a:pPr>
            <a:r>
              <a:rPr lang="en-US" altLang="en-US"/>
              <a:t>Range ::= cellID ‘:’ cellID</a:t>
            </a:r>
          </a:p>
        </p:txBody>
      </p:sp>
    </p:spTree>
    <p:extLst>
      <p:ext uri="{BB962C8B-B14F-4D97-AF65-F5344CB8AC3E}">
        <p14:creationId xmlns:p14="http://schemas.microsoft.com/office/powerpoint/2010/main" val="30137425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ChangeArrowheads="1"/>
          </p:cNvSpPr>
          <p:nvPr/>
        </p:nvSpPr>
        <p:spPr bwMode="auto">
          <a:xfrm>
            <a:off x="3657600" y="4267200"/>
            <a:ext cx="1465263" cy="3111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0427" tIns="24171" rIns="60427" bIns="24171">
            <a:spAutoFit/>
          </a:bodyPr>
          <a:lstStyle>
            <a:lvl1pPr defTabSz="863600">
              <a:defRPr sz="2400">
                <a:solidFill>
                  <a:schemeClr val="tx1"/>
                </a:solidFill>
                <a:latin typeface="Times New Roman" pitchFamily="18" charset="0"/>
              </a:defRPr>
            </a:lvl1pPr>
            <a:lvl2pPr marL="434975" defTabSz="863600">
              <a:defRPr sz="2400">
                <a:solidFill>
                  <a:schemeClr val="tx1"/>
                </a:solidFill>
                <a:latin typeface="Times New Roman" pitchFamily="18" charset="0"/>
              </a:defRPr>
            </a:lvl2pPr>
            <a:lvl3pPr marL="863600" defTabSz="863600">
              <a:defRPr sz="2400">
                <a:solidFill>
                  <a:schemeClr val="tx1"/>
                </a:solidFill>
                <a:latin typeface="Times New Roman" pitchFamily="18" charset="0"/>
              </a:defRPr>
            </a:lvl3pPr>
            <a:lvl4pPr marL="1298575" defTabSz="863600">
              <a:defRPr sz="2400">
                <a:solidFill>
                  <a:schemeClr val="tx1"/>
                </a:solidFill>
                <a:latin typeface="Times New Roman" pitchFamily="18" charset="0"/>
              </a:defRPr>
            </a:lvl4pPr>
            <a:lvl5pPr marL="1731963" defTabSz="863600">
              <a:defRPr sz="2400">
                <a:solidFill>
                  <a:schemeClr val="tx1"/>
                </a:solidFill>
                <a:latin typeface="Times New Roman" pitchFamily="18" charset="0"/>
              </a:defRPr>
            </a:lvl5pPr>
            <a:lvl6pPr marL="2189163" defTabSz="863600" eaLnBrk="0" fontAlgn="base" hangingPunct="0">
              <a:spcBef>
                <a:spcPct val="0"/>
              </a:spcBef>
              <a:spcAft>
                <a:spcPct val="0"/>
              </a:spcAft>
              <a:defRPr sz="2400">
                <a:solidFill>
                  <a:schemeClr val="tx1"/>
                </a:solidFill>
                <a:latin typeface="Times New Roman" pitchFamily="18" charset="0"/>
              </a:defRPr>
            </a:lvl6pPr>
            <a:lvl7pPr marL="2646363" defTabSz="863600" eaLnBrk="0" fontAlgn="base" hangingPunct="0">
              <a:spcBef>
                <a:spcPct val="0"/>
              </a:spcBef>
              <a:spcAft>
                <a:spcPct val="0"/>
              </a:spcAft>
              <a:defRPr sz="2400">
                <a:solidFill>
                  <a:schemeClr val="tx1"/>
                </a:solidFill>
                <a:latin typeface="Times New Roman" pitchFamily="18" charset="0"/>
              </a:defRPr>
            </a:lvl7pPr>
            <a:lvl8pPr marL="3103563" defTabSz="863600" eaLnBrk="0" fontAlgn="base" hangingPunct="0">
              <a:spcBef>
                <a:spcPct val="0"/>
              </a:spcBef>
              <a:spcAft>
                <a:spcPct val="0"/>
              </a:spcAft>
              <a:defRPr sz="2400">
                <a:solidFill>
                  <a:schemeClr val="tx1"/>
                </a:solidFill>
                <a:latin typeface="Times New Roman" pitchFamily="18" charset="0"/>
              </a:defRPr>
            </a:lvl8pPr>
            <a:lvl9pPr marL="3560763" defTabSz="863600" eaLnBrk="0" fontAlgn="base" hangingPunct="0">
              <a:spcBef>
                <a:spcPct val="0"/>
              </a:spcBef>
              <a:spcAft>
                <a:spcPct val="0"/>
              </a:spcAft>
              <a:defRPr sz="2400">
                <a:solidFill>
                  <a:schemeClr val="tx1"/>
                </a:solidFill>
                <a:latin typeface="Times New Roman" pitchFamily="18" charset="0"/>
              </a:defRPr>
            </a:lvl9pPr>
          </a:lstStyle>
          <a:p>
            <a:pPr>
              <a:lnSpc>
                <a:spcPct val="97000"/>
              </a:lnSpc>
            </a:pPr>
            <a:r>
              <a:rPr lang="en-US" altLang="en-US" sz="1700"/>
              <a:t>PlusExpression</a:t>
            </a:r>
          </a:p>
        </p:txBody>
      </p:sp>
      <p:sp>
        <p:nvSpPr>
          <p:cNvPr id="235525" name="Rectangle 5"/>
          <p:cNvSpPr>
            <a:spLocks noChangeArrowheads="1"/>
          </p:cNvSpPr>
          <p:nvPr/>
        </p:nvSpPr>
        <p:spPr bwMode="auto">
          <a:xfrm>
            <a:off x="2630488" y="5210175"/>
            <a:ext cx="1452562" cy="812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0427" tIns="24171" rIns="60427" bIns="24171">
            <a:spAutoFit/>
          </a:bodyPr>
          <a:lstStyle>
            <a:lvl1pPr defTabSz="863600">
              <a:defRPr sz="2400">
                <a:solidFill>
                  <a:schemeClr val="tx1"/>
                </a:solidFill>
                <a:latin typeface="Times New Roman" pitchFamily="18" charset="0"/>
              </a:defRPr>
            </a:lvl1pPr>
            <a:lvl2pPr marL="434975" defTabSz="863600">
              <a:defRPr sz="2400">
                <a:solidFill>
                  <a:schemeClr val="tx1"/>
                </a:solidFill>
                <a:latin typeface="Times New Roman" pitchFamily="18" charset="0"/>
              </a:defRPr>
            </a:lvl2pPr>
            <a:lvl3pPr marL="863600" defTabSz="863600">
              <a:defRPr sz="2400">
                <a:solidFill>
                  <a:schemeClr val="tx1"/>
                </a:solidFill>
                <a:latin typeface="Times New Roman" pitchFamily="18" charset="0"/>
              </a:defRPr>
            </a:lvl3pPr>
            <a:lvl4pPr marL="1298575" defTabSz="863600">
              <a:defRPr sz="2400">
                <a:solidFill>
                  <a:schemeClr val="tx1"/>
                </a:solidFill>
                <a:latin typeface="Times New Roman" pitchFamily="18" charset="0"/>
              </a:defRPr>
            </a:lvl4pPr>
            <a:lvl5pPr marL="1731963" defTabSz="863600">
              <a:defRPr sz="2400">
                <a:solidFill>
                  <a:schemeClr val="tx1"/>
                </a:solidFill>
                <a:latin typeface="Times New Roman" pitchFamily="18" charset="0"/>
              </a:defRPr>
            </a:lvl5pPr>
            <a:lvl6pPr marL="2189163" defTabSz="863600" eaLnBrk="0" fontAlgn="base" hangingPunct="0">
              <a:spcBef>
                <a:spcPct val="0"/>
              </a:spcBef>
              <a:spcAft>
                <a:spcPct val="0"/>
              </a:spcAft>
              <a:defRPr sz="2400">
                <a:solidFill>
                  <a:schemeClr val="tx1"/>
                </a:solidFill>
                <a:latin typeface="Times New Roman" pitchFamily="18" charset="0"/>
              </a:defRPr>
            </a:lvl6pPr>
            <a:lvl7pPr marL="2646363" defTabSz="863600" eaLnBrk="0" fontAlgn="base" hangingPunct="0">
              <a:spcBef>
                <a:spcPct val="0"/>
              </a:spcBef>
              <a:spcAft>
                <a:spcPct val="0"/>
              </a:spcAft>
              <a:defRPr sz="2400">
                <a:solidFill>
                  <a:schemeClr val="tx1"/>
                </a:solidFill>
                <a:latin typeface="Times New Roman" pitchFamily="18" charset="0"/>
              </a:defRPr>
            </a:lvl7pPr>
            <a:lvl8pPr marL="3103563" defTabSz="863600" eaLnBrk="0" fontAlgn="base" hangingPunct="0">
              <a:spcBef>
                <a:spcPct val="0"/>
              </a:spcBef>
              <a:spcAft>
                <a:spcPct val="0"/>
              </a:spcAft>
              <a:defRPr sz="2400">
                <a:solidFill>
                  <a:schemeClr val="tx1"/>
                </a:solidFill>
                <a:latin typeface="Times New Roman" pitchFamily="18" charset="0"/>
              </a:defRPr>
            </a:lvl8pPr>
            <a:lvl9pPr marL="3560763" defTabSz="863600" eaLnBrk="0" fontAlgn="base" hangingPunct="0">
              <a:spcBef>
                <a:spcPct val="0"/>
              </a:spcBef>
              <a:spcAft>
                <a:spcPct val="0"/>
              </a:spcAft>
              <a:defRPr sz="2400">
                <a:solidFill>
                  <a:schemeClr val="tx1"/>
                </a:solidFill>
                <a:latin typeface="Times New Roman" pitchFamily="18" charset="0"/>
              </a:defRPr>
            </a:lvl9pPr>
          </a:lstStyle>
          <a:p>
            <a:pPr>
              <a:lnSpc>
                <a:spcPct val="97000"/>
              </a:lnSpc>
            </a:pPr>
            <a:r>
              <a:rPr lang="en-US" altLang="en-US" sz="1700"/>
              <a:t>CellExpression</a:t>
            </a:r>
          </a:p>
          <a:p>
            <a:pPr>
              <a:lnSpc>
                <a:spcPct val="97000"/>
              </a:lnSpc>
            </a:pPr>
            <a:r>
              <a:rPr lang="en-US" altLang="en-US" sz="1700"/>
              <a:t>row = 3</a:t>
            </a:r>
          </a:p>
          <a:p>
            <a:pPr>
              <a:lnSpc>
                <a:spcPct val="97000"/>
              </a:lnSpc>
            </a:pPr>
            <a:r>
              <a:rPr lang="en-US" altLang="en-US" sz="1700"/>
              <a:t>column = 2</a:t>
            </a:r>
          </a:p>
        </p:txBody>
      </p:sp>
      <p:sp>
        <p:nvSpPr>
          <p:cNvPr id="235526" name="Rectangle 6"/>
          <p:cNvSpPr>
            <a:spLocks noChangeArrowheads="1"/>
          </p:cNvSpPr>
          <p:nvPr/>
        </p:nvSpPr>
        <p:spPr bwMode="auto">
          <a:xfrm>
            <a:off x="4433888" y="5205413"/>
            <a:ext cx="1452562" cy="812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0427" tIns="24171" rIns="60427" bIns="24171">
            <a:spAutoFit/>
          </a:bodyPr>
          <a:lstStyle>
            <a:lvl1pPr defTabSz="863600">
              <a:defRPr sz="2400">
                <a:solidFill>
                  <a:schemeClr val="tx1"/>
                </a:solidFill>
                <a:latin typeface="Times New Roman" pitchFamily="18" charset="0"/>
              </a:defRPr>
            </a:lvl1pPr>
            <a:lvl2pPr marL="434975" defTabSz="863600">
              <a:defRPr sz="2400">
                <a:solidFill>
                  <a:schemeClr val="tx1"/>
                </a:solidFill>
                <a:latin typeface="Times New Roman" pitchFamily="18" charset="0"/>
              </a:defRPr>
            </a:lvl2pPr>
            <a:lvl3pPr marL="863600" defTabSz="863600">
              <a:defRPr sz="2400">
                <a:solidFill>
                  <a:schemeClr val="tx1"/>
                </a:solidFill>
                <a:latin typeface="Times New Roman" pitchFamily="18" charset="0"/>
              </a:defRPr>
            </a:lvl3pPr>
            <a:lvl4pPr marL="1298575" defTabSz="863600">
              <a:defRPr sz="2400">
                <a:solidFill>
                  <a:schemeClr val="tx1"/>
                </a:solidFill>
                <a:latin typeface="Times New Roman" pitchFamily="18" charset="0"/>
              </a:defRPr>
            </a:lvl4pPr>
            <a:lvl5pPr marL="1731963" defTabSz="863600">
              <a:defRPr sz="2400">
                <a:solidFill>
                  <a:schemeClr val="tx1"/>
                </a:solidFill>
                <a:latin typeface="Times New Roman" pitchFamily="18" charset="0"/>
              </a:defRPr>
            </a:lvl5pPr>
            <a:lvl6pPr marL="2189163" defTabSz="863600" eaLnBrk="0" fontAlgn="base" hangingPunct="0">
              <a:spcBef>
                <a:spcPct val="0"/>
              </a:spcBef>
              <a:spcAft>
                <a:spcPct val="0"/>
              </a:spcAft>
              <a:defRPr sz="2400">
                <a:solidFill>
                  <a:schemeClr val="tx1"/>
                </a:solidFill>
                <a:latin typeface="Times New Roman" pitchFamily="18" charset="0"/>
              </a:defRPr>
            </a:lvl6pPr>
            <a:lvl7pPr marL="2646363" defTabSz="863600" eaLnBrk="0" fontAlgn="base" hangingPunct="0">
              <a:spcBef>
                <a:spcPct val="0"/>
              </a:spcBef>
              <a:spcAft>
                <a:spcPct val="0"/>
              </a:spcAft>
              <a:defRPr sz="2400">
                <a:solidFill>
                  <a:schemeClr val="tx1"/>
                </a:solidFill>
                <a:latin typeface="Times New Roman" pitchFamily="18" charset="0"/>
              </a:defRPr>
            </a:lvl7pPr>
            <a:lvl8pPr marL="3103563" defTabSz="863600" eaLnBrk="0" fontAlgn="base" hangingPunct="0">
              <a:spcBef>
                <a:spcPct val="0"/>
              </a:spcBef>
              <a:spcAft>
                <a:spcPct val="0"/>
              </a:spcAft>
              <a:defRPr sz="2400">
                <a:solidFill>
                  <a:schemeClr val="tx1"/>
                </a:solidFill>
                <a:latin typeface="Times New Roman" pitchFamily="18" charset="0"/>
              </a:defRPr>
            </a:lvl8pPr>
            <a:lvl9pPr marL="3560763" defTabSz="863600" eaLnBrk="0" fontAlgn="base" hangingPunct="0">
              <a:spcBef>
                <a:spcPct val="0"/>
              </a:spcBef>
              <a:spcAft>
                <a:spcPct val="0"/>
              </a:spcAft>
              <a:defRPr sz="2400">
                <a:solidFill>
                  <a:schemeClr val="tx1"/>
                </a:solidFill>
                <a:latin typeface="Times New Roman" pitchFamily="18" charset="0"/>
              </a:defRPr>
            </a:lvl9pPr>
          </a:lstStyle>
          <a:p>
            <a:pPr>
              <a:lnSpc>
                <a:spcPct val="97000"/>
              </a:lnSpc>
            </a:pPr>
            <a:r>
              <a:rPr lang="en-US" altLang="en-US" sz="1700"/>
              <a:t>CellExpression</a:t>
            </a:r>
          </a:p>
          <a:p>
            <a:pPr>
              <a:lnSpc>
                <a:spcPct val="97000"/>
              </a:lnSpc>
            </a:pPr>
            <a:r>
              <a:rPr lang="en-US" altLang="en-US" sz="1700"/>
              <a:t>row = 3</a:t>
            </a:r>
          </a:p>
          <a:p>
            <a:pPr>
              <a:lnSpc>
                <a:spcPct val="97000"/>
              </a:lnSpc>
            </a:pPr>
            <a:r>
              <a:rPr lang="en-US" altLang="en-US" sz="1700"/>
              <a:t>column = 3</a:t>
            </a:r>
          </a:p>
        </p:txBody>
      </p:sp>
      <p:sp>
        <p:nvSpPr>
          <p:cNvPr id="235527" name="Line 7"/>
          <p:cNvSpPr>
            <a:spLocks noChangeShapeType="1"/>
          </p:cNvSpPr>
          <p:nvPr/>
        </p:nvSpPr>
        <p:spPr bwMode="auto">
          <a:xfrm flipH="1">
            <a:off x="3343275" y="4627563"/>
            <a:ext cx="938213" cy="5254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8" name="Line 8"/>
          <p:cNvSpPr>
            <a:spLocks noChangeShapeType="1"/>
          </p:cNvSpPr>
          <p:nvPr/>
        </p:nvSpPr>
        <p:spPr bwMode="auto">
          <a:xfrm>
            <a:off x="4792663" y="4627563"/>
            <a:ext cx="327025" cy="542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9" name="Rectangle 9"/>
          <p:cNvSpPr>
            <a:spLocks noGrp="1" noChangeArrowheads="1"/>
          </p:cNvSpPr>
          <p:nvPr>
            <p:ph type="title"/>
          </p:nvPr>
        </p:nvSpPr>
        <p:spPr/>
        <p:txBody>
          <a:bodyPr/>
          <a:lstStyle/>
          <a:p>
            <a:r>
              <a:rPr lang="en-US" altLang="en-US"/>
              <a:t>Spreadsheet objects</a:t>
            </a:r>
          </a:p>
        </p:txBody>
      </p:sp>
      <p:sp>
        <p:nvSpPr>
          <p:cNvPr id="235530" name="Rectangle 10"/>
          <p:cNvSpPr>
            <a:spLocks noGrp="1" noChangeArrowheads="1"/>
          </p:cNvSpPr>
          <p:nvPr>
            <p:ph type="body" idx="1"/>
          </p:nvPr>
        </p:nvSpPr>
        <p:spPr/>
        <p:txBody>
          <a:bodyPr/>
          <a:lstStyle/>
          <a:p>
            <a:r>
              <a:rPr lang="en-US" altLang="en-US" sz="2800" dirty="0"/>
              <a:t>new </a:t>
            </a:r>
            <a:r>
              <a:rPr lang="en-US" altLang="en-US" sz="2800" dirty="0" err="1"/>
              <a:t>PlusExpression</a:t>
            </a:r>
            <a:r>
              <a:rPr lang="en-US" altLang="en-US" sz="2800" dirty="0"/>
              <a:t>( new </a:t>
            </a:r>
            <a:r>
              <a:rPr lang="en-US" altLang="en-US" sz="2800" dirty="0" err="1"/>
              <a:t>CellExpression</a:t>
            </a:r>
            <a:r>
              <a:rPr lang="en-US" altLang="en-US" sz="2800" dirty="0"/>
              <a:t>(3,2),</a:t>
            </a:r>
            <a:br>
              <a:rPr lang="en-US" altLang="en-US" sz="2800" dirty="0"/>
            </a:br>
            <a:r>
              <a:rPr lang="en-US" altLang="en-US" sz="2800" dirty="0"/>
              <a:t>                                   new </a:t>
            </a:r>
            <a:r>
              <a:rPr lang="en-US" altLang="en-US" sz="2800" dirty="0" err="1"/>
              <a:t>CellExpression</a:t>
            </a:r>
            <a:r>
              <a:rPr lang="en-US" altLang="en-US" sz="2800" dirty="0"/>
              <a:t>(3,3) )</a:t>
            </a:r>
          </a:p>
          <a:p>
            <a:r>
              <a:rPr lang="en-US" altLang="en-US" sz="2800" dirty="0"/>
              <a:t>Equivalent to “C2 + C3”</a:t>
            </a:r>
          </a:p>
          <a:p>
            <a:endParaRPr lang="en-US" altLang="en-US" sz="2400" dirty="0"/>
          </a:p>
        </p:txBody>
      </p:sp>
    </p:spTree>
    <p:extLst>
      <p:ext uri="{BB962C8B-B14F-4D97-AF65-F5344CB8AC3E}">
        <p14:creationId xmlns:p14="http://schemas.microsoft.com/office/powerpoint/2010/main" val="1827289544"/>
      </p:ext>
    </p:extLst>
  </p:cSld>
  <p:clrMapOvr>
    <a:masterClrMapping/>
  </p:clrMapOvr>
  <p:transition/>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TotalTime>
  <Words>1855</Words>
  <Application>Microsoft Office PowerPoint</Application>
  <PresentationFormat>On-screen Show (4:3)</PresentationFormat>
  <Paragraphs>251</Paragraphs>
  <Slides>26</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ＭＳ Ｐゴシック</vt:lpstr>
      <vt:lpstr>Arial</vt:lpstr>
      <vt:lpstr>Calibri</vt:lpstr>
      <vt:lpstr>Helvetica</vt:lpstr>
      <vt:lpstr>Times New Roman</vt:lpstr>
      <vt:lpstr>TimesNewRomanPS-BoldMT</vt:lpstr>
      <vt:lpstr>TimesNewRomanPSMT</vt:lpstr>
      <vt:lpstr>Times-Roman</vt:lpstr>
      <vt:lpstr>Office Theme</vt:lpstr>
      <vt:lpstr>Picture</vt:lpstr>
      <vt:lpstr>CS427: Software Engineering I</vt:lpstr>
      <vt:lpstr>Today’s goals</vt:lpstr>
      <vt:lpstr>Recall patterns</vt:lpstr>
      <vt:lpstr>Observer</vt:lpstr>
      <vt:lpstr>Composite</vt:lpstr>
      <vt:lpstr>Example 3: Interpreter</vt:lpstr>
      <vt:lpstr>Interpreter Pattern</vt:lpstr>
      <vt:lpstr>Spreadsheet rules</vt:lpstr>
      <vt:lpstr>Spreadsheet objects</vt:lpstr>
      <vt:lpstr>Applying the Interpreter pattern (1)</vt:lpstr>
      <vt:lpstr>Applying the Interpreter pattern (2)</vt:lpstr>
      <vt:lpstr>Applying the Interpreter pattern (3)</vt:lpstr>
      <vt:lpstr>Patterns (over)use</vt:lpstr>
      <vt:lpstr>Not only design patterns</vt:lpstr>
      <vt:lpstr>Distributed implementation</vt:lpstr>
      <vt:lpstr>When to centralize algorithm</vt:lpstr>
      <vt:lpstr>Ugly way to centralize algorithms</vt:lpstr>
      <vt:lpstr>Example 4: Visitor pattern</vt:lpstr>
      <vt:lpstr>Visitor and Interpreter</vt:lpstr>
      <vt:lpstr>Interpreter without Visitor</vt:lpstr>
      <vt:lpstr>Interpreter with Visitor</vt:lpstr>
      <vt:lpstr>One way to refactor to Visitor</vt:lpstr>
      <vt:lpstr>Example</vt:lpstr>
      <vt:lpstr>Tricks with Visitor</vt:lpstr>
      <vt:lpstr>Problems with Visitor</vt:lpstr>
      <vt:lpstr>Related Patterns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Rosu, Grigore</dc:creator>
  <cp:lastModifiedBy>Rosu, Grigore</cp:lastModifiedBy>
  <cp:revision>275</cp:revision>
  <dcterms:created xsi:type="dcterms:W3CDTF">2006-08-16T00:00:00Z</dcterms:created>
  <dcterms:modified xsi:type="dcterms:W3CDTF">2016-11-15T15:26:59Z</dcterms:modified>
</cp:coreProperties>
</file>