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56" r:id="rId2"/>
    <p:sldId id="428" r:id="rId3"/>
    <p:sldId id="470" r:id="rId4"/>
    <p:sldId id="442" r:id="rId5"/>
    <p:sldId id="486" r:id="rId6"/>
    <p:sldId id="487" r:id="rId7"/>
    <p:sldId id="488" r:id="rId8"/>
    <p:sldId id="490" r:id="rId9"/>
    <p:sldId id="491" r:id="rId10"/>
    <p:sldId id="492" r:id="rId11"/>
    <p:sldId id="493" r:id="rId12"/>
    <p:sldId id="471" r:id="rId13"/>
    <p:sldId id="472" r:id="rId14"/>
    <p:sldId id="473" r:id="rId15"/>
    <p:sldId id="474" r:id="rId16"/>
    <p:sldId id="475" r:id="rId17"/>
    <p:sldId id="494" r:id="rId18"/>
    <p:sldId id="476" r:id="rId19"/>
    <p:sldId id="477" r:id="rId20"/>
    <p:sldId id="479" r:id="rId21"/>
    <p:sldId id="480" r:id="rId22"/>
    <p:sldId id="483" r:id="rId23"/>
    <p:sldId id="484" r:id="rId24"/>
    <p:sldId id="485" r:id="rId25"/>
    <p:sldId id="481" r:id="rId26"/>
    <p:sldId id="4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86" autoAdjust="0"/>
  </p:normalViewPr>
  <p:slideViewPr>
    <p:cSldViewPr>
      <p:cViewPr varScale="1">
        <p:scale>
          <a:sx n="111" d="100"/>
          <a:sy n="111" d="100"/>
        </p:scale>
        <p:origin x="120" y="216"/>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186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741EE1-C517-41D6-B5F8-08C90135A1F3}" type="datetimeFigureOut">
              <a:rPr lang="en-US" smtClean="0"/>
              <a:t>11/15/2016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451DA7-3D4E-4876-B5BD-947C6A99C8AB}" type="slidenum">
              <a:rPr lang="en-US" smtClean="0"/>
              <a:t>‹#›</a:t>
            </a:fld>
            <a:endParaRPr lang="en-US"/>
          </a:p>
        </p:txBody>
      </p:sp>
    </p:spTree>
    <p:extLst>
      <p:ext uri="{BB962C8B-B14F-4D97-AF65-F5344CB8AC3E}">
        <p14:creationId xmlns:p14="http://schemas.microsoft.com/office/powerpoint/2010/main" val="827202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A14CA0-8C2C-4A52-8277-C3FC09BA6781}" type="datetimeFigureOut">
              <a:rPr lang="en-US" smtClean="0"/>
              <a:t>11/15/2016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3444A7-DDF2-4993-BB58-05E3F1CB0C98}" type="slidenum">
              <a:rPr lang="en-US" smtClean="0"/>
              <a:t>‹#›</a:t>
            </a:fld>
            <a:endParaRPr lang="en-US"/>
          </a:p>
        </p:txBody>
      </p:sp>
    </p:spTree>
    <p:extLst>
      <p:ext uri="{BB962C8B-B14F-4D97-AF65-F5344CB8AC3E}">
        <p14:creationId xmlns:p14="http://schemas.microsoft.com/office/powerpoint/2010/main" val="2893746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itchFamily="18" charset="0"/>
                <a:ea typeface="ＭＳ Ｐゴシック" charset="-128"/>
              </a:defRPr>
            </a:lvl1pPr>
            <a:lvl2pPr marL="742950" indent="-285750">
              <a:defRPr sz="2400">
                <a:solidFill>
                  <a:schemeClr val="tx1"/>
                </a:solidFill>
                <a:latin typeface="Times New Roman" pitchFamily="18" charset="0"/>
                <a:ea typeface="ＭＳ Ｐゴシック" charset="-128"/>
              </a:defRPr>
            </a:lvl2pPr>
            <a:lvl3pPr marL="1143000" indent="-228600">
              <a:defRPr sz="2400">
                <a:solidFill>
                  <a:schemeClr val="tx1"/>
                </a:solidFill>
                <a:latin typeface="Times New Roman" pitchFamily="18" charset="0"/>
                <a:ea typeface="ＭＳ Ｐゴシック" charset="-128"/>
              </a:defRPr>
            </a:lvl3pPr>
            <a:lvl4pPr marL="1600200" indent="-228600">
              <a:defRPr sz="2400">
                <a:solidFill>
                  <a:schemeClr val="tx1"/>
                </a:solidFill>
                <a:latin typeface="Times New Roman" pitchFamily="18" charset="0"/>
                <a:ea typeface="ＭＳ Ｐゴシック" charset="-128"/>
              </a:defRPr>
            </a:lvl4pPr>
            <a:lvl5pPr marL="2057400" indent="-228600">
              <a:defRPr sz="2400">
                <a:solidFill>
                  <a:schemeClr val="tx1"/>
                </a:solidFill>
                <a:latin typeface="Times New Roman"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fld id="{4B2767CC-3D5B-457E-9315-DCDCA626547D}" type="slidenum">
              <a:rPr lang="en-US" altLang="en-US" sz="1200"/>
              <a:pPr/>
              <a:t>5</a:t>
            </a:fld>
            <a:endParaRPr lang="en-US" altLang="en-US" sz="1200"/>
          </a:p>
        </p:txBody>
      </p:sp>
      <p:sp>
        <p:nvSpPr>
          <p:cNvPr id="39938" name="Rectangle 2"/>
          <p:cNvSpPr>
            <a:spLocks noGrp="1" noChangeArrowheads="1"/>
          </p:cNvSpPr>
          <p:nvPr>
            <p:ph type="body" idx="1"/>
          </p:nvPr>
        </p:nvSpPr>
        <p:spPr>
          <a:xfrm>
            <a:off x="928688" y="4354513"/>
            <a:ext cx="4999037" cy="41052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0488" tIns="44450" rIns="90488" bIns="44450"/>
          <a:lstStyle/>
          <a:p>
            <a:r>
              <a:rPr lang="en-US" altLang="en-US" dirty="0" smtClean="0">
                <a:latin typeface="Times New Roman" pitchFamily="18" charset="0"/>
              </a:rPr>
              <a:t>There’s a difference between internal and external iterators.</a:t>
            </a:r>
          </a:p>
          <a:p>
            <a:r>
              <a:rPr lang="en-US" altLang="en-US" dirty="0" smtClean="0">
                <a:latin typeface="Times New Roman" pitchFamily="18" charset="0"/>
              </a:rPr>
              <a:t>Instead of getting an iterator from the aggregate and then being in control of the iteration yourself, you can ask the aggregate to do the iterate for you and you give it the code that you want to have executed each time on each iteration.  So, we call this kind of iterator an Internal Iterator.</a:t>
            </a:r>
          </a:p>
          <a:p>
            <a:r>
              <a:rPr lang="en-US" altLang="en-US" dirty="0" smtClean="0">
                <a:latin typeface="Times New Roman" pitchFamily="18" charset="0"/>
              </a:rPr>
              <a:t>Internal iterators are a lot easier to use than the external iterators, because you don</a:t>
            </a:r>
            <a:r>
              <a:rPr lang="ja-JP" altLang="en-US" dirty="0" smtClean="0">
                <a:latin typeface="Times New Roman" pitchFamily="18" charset="0"/>
              </a:rPr>
              <a:t>’</a:t>
            </a:r>
            <a:r>
              <a:rPr lang="en-US" altLang="ja-JP" dirty="0" smtClean="0">
                <a:latin typeface="Times New Roman" pitchFamily="18" charset="0"/>
              </a:rPr>
              <a:t>t have to explicitly advance the iterator or test for it being done.  However, they are less powerful.  They are good enough, say, 95% of the time, and you need </a:t>
            </a:r>
            <a:r>
              <a:rPr lang="en-US" altLang="ja-JP" dirty="0" smtClean="0">
                <a:latin typeface="Times New Roman" pitchFamily="18" charset="0"/>
              </a:rPr>
              <a:t>external </a:t>
            </a:r>
            <a:r>
              <a:rPr lang="en-US" altLang="ja-JP" dirty="0" smtClean="0">
                <a:latin typeface="Times New Roman" pitchFamily="18" charset="0"/>
              </a:rPr>
              <a:t>iterators</a:t>
            </a:r>
            <a:r>
              <a:rPr lang="en-US" altLang="ja-JP" baseline="0" dirty="0" smtClean="0">
                <a:latin typeface="Times New Roman" pitchFamily="18" charset="0"/>
              </a:rPr>
              <a:t> </a:t>
            </a:r>
            <a:r>
              <a:rPr lang="en-US" altLang="ja-JP" dirty="0" smtClean="0">
                <a:latin typeface="Times New Roman" pitchFamily="18" charset="0"/>
              </a:rPr>
              <a:t>for the other 5%.</a:t>
            </a:r>
            <a:endParaRPr lang="en-US" altLang="en-US" dirty="0" smtClean="0">
              <a:latin typeface="Times New Roman" pitchFamily="18" charset="0"/>
            </a:endParaRPr>
          </a:p>
        </p:txBody>
      </p:sp>
      <p:sp>
        <p:nvSpPr>
          <p:cNvPr id="39939" name="AutoShape 3"/>
          <p:cNvSpPr>
            <a:spLocks noGrp="1" noRot="1" noChangeAspect="1" noChangeArrowheads="1"/>
          </p:cNvSpPr>
          <p:nvPr>
            <p:ph type="sldImg"/>
          </p:nvPr>
        </p:nvSpPr>
        <p:spPr>
          <a:xfrm>
            <a:off x="1041400" y="619125"/>
            <a:ext cx="4775200" cy="3581400"/>
          </a:xfrm>
          <a:ln w="12700"/>
        </p:spPr>
      </p:sp>
    </p:spTree>
    <p:extLst>
      <p:ext uri="{BB962C8B-B14F-4D97-AF65-F5344CB8AC3E}">
        <p14:creationId xmlns:p14="http://schemas.microsoft.com/office/powerpoint/2010/main" val="3629783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itchFamily="18" charset="0"/>
                <a:ea typeface="ＭＳ Ｐゴシック" charset="-128"/>
              </a:defRPr>
            </a:lvl1pPr>
            <a:lvl2pPr marL="742950" indent="-285750">
              <a:defRPr sz="2400">
                <a:solidFill>
                  <a:schemeClr val="tx1"/>
                </a:solidFill>
                <a:latin typeface="Times New Roman" pitchFamily="18" charset="0"/>
                <a:ea typeface="ＭＳ Ｐゴシック" charset="-128"/>
              </a:defRPr>
            </a:lvl2pPr>
            <a:lvl3pPr marL="1143000" indent="-228600">
              <a:defRPr sz="2400">
                <a:solidFill>
                  <a:schemeClr val="tx1"/>
                </a:solidFill>
                <a:latin typeface="Times New Roman" pitchFamily="18" charset="0"/>
                <a:ea typeface="ＭＳ Ｐゴシック" charset="-128"/>
              </a:defRPr>
            </a:lvl3pPr>
            <a:lvl4pPr marL="1600200" indent="-228600">
              <a:defRPr sz="2400">
                <a:solidFill>
                  <a:schemeClr val="tx1"/>
                </a:solidFill>
                <a:latin typeface="Times New Roman" pitchFamily="18" charset="0"/>
                <a:ea typeface="ＭＳ Ｐゴシック" charset="-128"/>
              </a:defRPr>
            </a:lvl4pPr>
            <a:lvl5pPr marL="2057400" indent="-228600">
              <a:defRPr sz="2400">
                <a:solidFill>
                  <a:schemeClr val="tx1"/>
                </a:solidFill>
                <a:latin typeface="Times New Roman"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fld id="{17A9F288-62B4-4A5B-85E9-2B7E516DA884}" type="slidenum">
              <a:rPr lang="en-US" altLang="en-US" sz="1200"/>
              <a:pPr/>
              <a:t>6</a:t>
            </a:fld>
            <a:endParaRPr lang="en-US" altLang="en-US" sz="1200"/>
          </a:p>
        </p:txBody>
      </p:sp>
      <p:sp>
        <p:nvSpPr>
          <p:cNvPr id="41986" name="Rectangle 2"/>
          <p:cNvSpPr>
            <a:spLocks noGrp="1" noChangeArrowheads="1"/>
          </p:cNvSpPr>
          <p:nvPr>
            <p:ph type="body" idx="1"/>
          </p:nvPr>
        </p:nvSpPr>
        <p:spPr>
          <a:xfrm>
            <a:off x="928688" y="4354513"/>
            <a:ext cx="4999037" cy="41052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0488" tIns="44450" rIns="90488" bIns="44450"/>
          <a:lstStyle/>
          <a:p>
            <a:r>
              <a:rPr lang="en-US" altLang="en-US" dirty="0" smtClean="0">
                <a:latin typeface="Times New Roman" pitchFamily="18" charset="0"/>
              </a:rPr>
              <a:t>Iterator works with lots of other patterns.  Composite almost always uses Iterator, too.  You can make an iterator for the Composite that traverses the tree, but even more </a:t>
            </a:r>
            <a:r>
              <a:rPr lang="en-US" altLang="en-US" dirty="0" smtClean="0">
                <a:latin typeface="Times New Roman" pitchFamily="18" charset="0"/>
              </a:rPr>
              <a:t>common </a:t>
            </a:r>
            <a:r>
              <a:rPr lang="en-US" altLang="en-US" dirty="0" smtClean="0">
                <a:latin typeface="Times New Roman" pitchFamily="18" charset="0"/>
              </a:rPr>
              <a:t>is an iterator for the children of one element in the composite.</a:t>
            </a:r>
          </a:p>
          <a:p>
            <a:endParaRPr lang="en-US" altLang="en-US" dirty="0" smtClean="0">
              <a:latin typeface="Times New Roman" pitchFamily="18" charset="0"/>
            </a:endParaRPr>
          </a:p>
          <a:p>
            <a:r>
              <a:rPr lang="en-US" altLang="en-US" dirty="0" smtClean="0">
                <a:latin typeface="Times New Roman" pitchFamily="18" charset="0"/>
              </a:rPr>
              <a:t>Internal iterator for the entire tree is a lot easier to implement than an external iterator.  Most people don</a:t>
            </a:r>
            <a:r>
              <a:rPr lang="ja-JP" altLang="en-US" dirty="0" smtClean="0">
                <a:latin typeface="Times New Roman" pitchFamily="18" charset="0"/>
              </a:rPr>
              <a:t>’</a:t>
            </a:r>
            <a:r>
              <a:rPr lang="en-US" altLang="ja-JP" dirty="0" smtClean="0">
                <a:latin typeface="Times New Roman" pitchFamily="18" charset="0"/>
              </a:rPr>
              <a:t>t bother with external iterators for the Composite tree.</a:t>
            </a:r>
            <a:endParaRPr lang="en-US" altLang="en-US" dirty="0" smtClean="0">
              <a:latin typeface="Times New Roman" pitchFamily="18" charset="0"/>
            </a:endParaRPr>
          </a:p>
        </p:txBody>
      </p:sp>
      <p:sp>
        <p:nvSpPr>
          <p:cNvPr id="41987" name="AutoShape 3"/>
          <p:cNvSpPr>
            <a:spLocks noGrp="1" noRot="1" noChangeAspect="1" noChangeArrowheads="1"/>
          </p:cNvSpPr>
          <p:nvPr>
            <p:ph type="sldImg"/>
          </p:nvPr>
        </p:nvSpPr>
        <p:spPr>
          <a:xfrm>
            <a:off x="1041400" y="619125"/>
            <a:ext cx="4775200" cy="3581400"/>
          </a:xfrm>
          <a:ln w="12700"/>
        </p:spPr>
      </p:sp>
    </p:spTree>
    <p:extLst>
      <p:ext uri="{BB962C8B-B14F-4D97-AF65-F5344CB8AC3E}">
        <p14:creationId xmlns:p14="http://schemas.microsoft.com/office/powerpoint/2010/main" val="3325226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itchFamily="18" charset="0"/>
                <a:ea typeface="ＭＳ Ｐゴシック" charset="-128"/>
              </a:defRPr>
            </a:lvl1pPr>
            <a:lvl2pPr marL="742950" indent="-285750">
              <a:defRPr sz="2400">
                <a:solidFill>
                  <a:schemeClr val="tx1"/>
                </a:solidFill>
                <a:latin typeface="Times New Roman" pitchFamily="18" charset="0"/>
                <a:ea typeface="ＭＳ Ｐゴシック" charset="-128"/>
              </a:defRPr>
            </a:lvl2pPr>
            <a:lvl3pPr marL="1143000" indent="-228600">
              <a:defRPr sz="2400">
                <a:solidFill>
                  <a:schemeClr val="tx1"/>
                </a:solidFill>
                <a:latin typeface="Times New Roman" pitchFamily="18" charset="0"/>
                <a:ea typeface="ＭＳ Ｐゴシック" charset="-128"/>
              </a:defRPr>
            </a:lvl3pPr>
            <a:lvl4pPr marL="1600200" indent="-228600">
              <a:defRPr sz="2400">
                <a:solidFill>
                  <a:schemeClr val="tx1"/>
                </a:solidFill>
                <a:latin typeface="Times New Roman" pitchFamily="18" charset="0"/>
                <a:ea typeface="ＭＳ Ｐゴシック" charset="-128"/>
              </a:defRPr>
            </a:lvl4pPr>
            <a:lvl5pPr marL="2057400" indent="-228600">
              <a:defRPr sz="2400">
                <a:solidFill>
                  <a:schemeClr val="tx1"/>
                </a:solidFill>
                <a:latin typeface="Times New Roman"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fld id="{965E561C-F767-4717-9A1A-9B84810D381B}" type="slidenum">
              <a:rPr lang="en-US" altLang="en-US" sz="1200"/>
              <a:pPr/>
              <a:t>7</a:t>
            </a:fld>
            <a:endParaRPr lang="en-US" altLang="en-US" sz="1200"/>
          </a:p>
        </p:txBody>
      </p:sp>
      <p:sp>
        <p:nvSpPr>
          <p:cNvPr id="44034" name="Rectangle 2"/>
          <p:cNvSpPr>
            <a:spLocks noGrp="1" noChangeArrowheads="1"/>
          </p:cNvSpPr>
          <p:nvPr>
            <p:ph type="body" idx="1"/>
          </p:nvPr>
        </p:nvSpPr>
        <p:spPr>
          <a:xfrm>
            <a:off x="928688" y="4354513"/>
            <a:ext cx="4999037" cy="41052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0488" tIns="44450" rIns="90488" bIns="44450"/>
          <a:lstStyle/>
          <a:p>
            <a:pPr>
              <a:lnSpc>
                <a:spcPct val="88000"/>
              </a:lnSpc>
            </a:pPr>
            <a:endParaRPr lang="en-US" altLang="en-US" smtClean="0">
              <a:latin typeface="Times New Roman" pitchFamily="18" charset="0"/>
            </a:endParaRPr>
          </a:p>
        </p:txBody>
      </p:sp>
      <p:sp>
        <p:nvSpPr>
          <p:cNvPr id="44035" name="AutoShape 3"/>
          <p:cNvSpPr>
            <a:spLocks noGrp="1" noRot="1" noChangeAspect="1" noChangeArrowheads="1"/>
          </p:cNvSpPr>
          <p:nvPr>
            <p:ph type="sldImg"/>
          </p:nvPr>
        </p:nvSpPr>
        <p:spPr>
          <a:xfrm>
            <a:off x="1041400" y="619125"/>
            <a:ext cx="4775200" cy="3581400"/>
          </a:xfrm>
          <a:ln w="12700"/>
        </p:spPr>
      </p:sp>
    </p:spTree>
    <p:extLst>
      <p:ext uri="{BB962C8B-B14F-4D97-AF65-F5344CB8AC3E}">
        <p14:creationId xmlns:p14="http://schemas.microsoft.com/office/powerpoint/2010/main" val="1924002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itchFamily="18" charset="0"/>
                <a:ea typeface="ＭＳ Ｐゴシック" charset="-128"/>
              </a:defRPr>
            </a:lvl1pPr>
            <a:lvl2pPr marL="742950" indent="-285750">
              <a:defRPr sz="2400">
                <a:solidFill>
                  <a:schemeClr val="tx1"/>
                </a:solidFill>
                <a:latin typeface="Times New Roman" pitchFamily="18" charset="0"/>
                <a:ea typeface="ＭＳ Ｐゴシック" charset="-128"/>
              </a:defRPr>
            </a:lvl2pPr>
            <a:lvl3pPr marL="1143000" indent="-228600">
              <a:defRPr sz="2400">
                <a:solidFill>
                  <a:schemeClr val="tx1"/>
                </a:solidFill>
                <a:latin typeface="Times New Roman" pitchFamily="18" charset="0"/>
                <a:ea typeface="ＭＳ Ｐゴシック" charset="-128"/>
              </a:defRPr>
            </a:lvl3pPr>
            <a:lvl4pPr marL="1600200" indent="-228600">
              <a:defRPr sz="2400">
                <a:solidFill>
                  <a:schemeClr val="tx1"/>
                </a:solidFill>
                <a:latin typeface="Times New Roman" pitchFamily="18" charset="0"/>
                <a:ea typeface="ＭＳ Ｐゴシック" charset="-128"/>
              </a:defRPr>
            </a:lvl4pPr>
            <a:lvl5pPr marL="2057400" indent="-228600">
              <a:defRPr sz="2400">
                <a:solidFill>
                  <a:schemeClr val="tx1"/>
                </a:solidFill>
                <a:latin typeface="Times New Roman"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fld id="{F8312385-75F4-4FFE-BA6A-F5422DDBC5ED}" type="slidenum">
              <a:rPr lang="en-US" altLang="en-US" sz="1200"/>
              <a:pPr/>
              <a:t>8</a:t>
            </a:fld>
            <a:endParaRPr lang="en-US" altLang="en-US" sz="1200"/>
          </a:p>
        </p:txBody>
      </p:sp>
      <p:sp>
        <p:nvSpPr>
          <p:cNvPr id="48130" name="Rectangle 2"/>
          <p:cNvSpPr>
            <a:spLocks noGrp="1" noChangeArrowheads="1"/>
          </p:cNvSpPr>
          <p:nvPr>
            <p:ph type="body" idx="1"/>
          </p:nvPr>
        </p:nvSpPr>
        <p:spPr>
          <a:xfrm>
            <a:off x="928688" y="4354513"/>
            <a:ext cx="4999037" cy="41052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0488" tIns="44450" rIns="90488" bIns="44450"/>
          <a:lstStyle/>
          <a:p>
            <a:r>
              <a:rPr lang="en-US" altLang="en-US" smtClean="0">
                <a:latin typeface="Times New Roman" pitchFamily="18" charset="0"/>
              </a:rPr>
              <a:t>Iterator also is often used with Visitor.</a:t>
            </a:r>
          </a:p>
        </p:txBody>
      </p:sp>
      <p:sp>
        <p:nvSpPr>
          <p:cNvPr id="48131" name="AutoShape 3"/>
          <p:cNvSpPr>
            <a:spLocks noGrp="1" noRot="1" noChangeAspect="1" noChangeArrowheads="1"/>
          </p:cNvSpPr>
          <p:nvPr>
            <p:ph type="sldImg"/>
          </p:nvPr>
        </p:nvSpPr>
        <p:spPr>
          <a:xfrm>
            <a:off x="1041400" y="619125"/>
            <a:ext cx="4775200" cy="3581400"/>
          </a:xfrm>
          <a:ln w="12700"/>
        </p:spPr>
      </p:sp>
    </p:spTree>
    <p:extLst>
      <p:ext uri="{BB962C8B-B14F-4D97-AF65-F5344CB8AC3E}">
        <p14:creationId xmlns:p14="http://schemas.microsoft.com/office/powerpoint/2010/main" val="3042077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itchFamily="18" charset="0"/>
                <a:ea typeface="ＭＳ Ｐゴシック" charset="-128"/>
              </a:defRPr>
            </a:lvl1pPr>
            <a:lvl2pPr marL="742950" indent="-285750">
              <a:defRPr sz="2400">
                <a:solidFill>
                  <a:schemeClr val="tx1"/>
                </a:solidFill>
                <a:latin typeface="Times New Roman" pitchFamily="18" charset="0"/>
                <a:ea typeface="ＭＳ Ｐゴシック" charset="-128"/>
              </a:defRPr>
            </a:lvl2pPr>
            <a:lvl3pPr marL="1143000" indent="-228600">
              <a:defRPr sz="2400">
                <a:solidFill>
                  <a:schemeClr val="tx1"/>
                </a:solidFill>
                <a:latin typeface="Times New Roman" pitchFamily="18" charset="0"/>
                <a:ea typeface="ＭＳ Ｐゴシック" charset="-128"/>
              </a:defRPr>
            </a:lvl3pPr>
            <a:lvl4pPr marL="1600200" indent="-228600">
              <a:defRPr sz="2400">
                <a:solidFill>
                  <a:schemeClr val="tx1"/>
                </a:solidFill>
                <a:latin typeface="Times New Roman" pitchFamily="18" charset="0"/>
                <a:ea typeface="ＭＳ Ｐゴシック" charset="-128"/>
              </a:defRPr>
            </a:lvl4pPr>
            <a:lvl5pPr marL="2057400" indent="-228600">
              <a:defRPr sz="2400">
                <a:solidFill>
                  <a:schemeClr val="tx1"/>
                </a:solidFill>
                <a:latin typeface="Times New Roman"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fld id="{B23E4829-76B5-4F3D-8556-3E224E196D0B}" type="slidenum">
              <a:rPr lang="en-US" altLang="en-US" sz="1200"/>
              <a:pPr/>
              <a:t>9</a:t>
            </a:fld>
            <a:endParaRPr lang="en-US" altLang="en-US" sz="1200"/>
          </a:p>
        </p:txBody>
      </p:sp>
      <p:sp>
        <p:nvSpPr>
          <p:cNvPr id="50178" name="Rectangle 2"/>
          <p:cNvSpPr>
            <a:spLocks noGrp="1" noChangeArrowheads="1"/>
          </p:cNvSpPr>
          <p:nvPr>
            <p:ph type="body" idx="1"/>
          </p:nvPr>
        </p:nvSpPr>
        <p:spPr>
          <a:xfrm>
            <a:off x="928688" y="4354513"/>
            <a:ext cx="4999037" cy="41052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0488" tIns="44450" rIns="90488" bIns="44450"/>
          <a:lstStyle/>
          <a:p>
            <a:r>
              <a:rPr lang="en-US" altLang="en-US" dirty="0" smtClean="0">
                <a:latin typeface="Times New Roman" pitchFamily="18" charset="0"/>
              </a:rPr>
              <a:t>There are three parts to the Visitor; the component classes, the visitor class, and the client that creates a visitor and tells the root of the tree to accept the visitor.</a:t>
            </a:r>
          </a:p>
          <a:p>
            <a:r>
              <a:rPr lang="en-US" altLang="en-US" dirty="0" smtClean="0">
                <a:latin typeface="Times New Roman" pitchFamily="18" charset="0"/>
              </a:rPr>
              <a:t>There are also three ways to implement Visitor; putting the traversal in the components, the visitor, or the client.</a:t>
            </a:r>
          </a:p>
          <a:p>
            <a:r>
              <a:rPr lang="en-US" altLang="en-US" dirty="0" smtClean="0">
                <a:latin typeface="Times New Roman" pitchFamily="18" charset="0"/>
              </a:rPr>
              <a:t>For each part, we can see </a:t>
            </a:r>
            <a:r>
              <a:rPr lang="en-US" altLang="ja-JP" dirty="0" smtClean="0">
                <a:latin typeface="Times New Roman" pitchFamily="18" charset="0"/>
              </a:rPr>
              <a:t>how that part is implemented if the traversal is implemented in it.</a:t>
            </a:r>
          </a:p>
          <a:p>
            <a:r>
              <a:rPr lang="en-US" altLang="en-US" dirty="0" smtClean="0">
                <a:latin typeface="Times New Roman" pitchFamily="18" charset="0"/>
              </a:rPr>
              <a:t>First, we look at Component.</a:t>
            </a:r>
          </a:p>
        </p:txBody>
      </p:sp>
      <p:sp>
        <p:nvSpPr>
          <p:cNvPr id="50179" name="AutoShape 3"/>
          <p:cNvSpPr>
            <a:spLocks noGrp="1" noRot="1" noChangeAspect="1" noChangeArrowheads="1"/>
          </p:cNvSpPr>
          <p:nvPr>
            <p:ph type="sldImg"/>
          </p:nvPr>
        </p:nvSpPr>
        <p:spPr>
          <a:xfrm>
            <a:off x="1041400" y="619125"/>
            <a:ext cx="4775200" cy="3581400"/>
          </a:xfrm>
          <a:ln w="12700"/>
        </p:spPr>
      </p:sp>
    </p:spTree>
    <p:extLst>
      <p:ext uri="{BB962C8B-B14F-4D97-AF65-F5344CB8AC3E}">
        <p14:creationId xmlns:p14="http://schemas.microsoft.com/office/powerpoint/2010/main" val="3483112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itchFamily="18" charset="0"/>
                <a:ea typeface="ＭＳ Ｐゴシック" charset="-128"/>
              </a:defRPr>
            </a:lvl1pPr>
            <a:lvl2pPr marL="742950" indent="-285750">
              <a:defRPr sz="2400">
                <a:solidFill>
                  <a:schemeClr val="tx1"/>
                </a:solidFill>
                <a:latin typeface="Times New Roman" pitchFamily="18" charset="0"/>
                <a:ea typeface="ＭＳ Ｐゴシック" charset="-128"/>
              </a:defRPr>
            </a:lvl2pPr>
            <a:lvl3pPr marL="1143000" indent="-228600">
              <a:defRPr sz="2400">
                <a:solidFill>
                  <a:schemeClr val="tx1"/>
                </a:solidFill>
                <a:latin typeface="Times New Roman" pitchFamily="18" charset="0"/>
                <a:ea typeface="ＭＳ Ｐゴシック" charset="-128"/>
              </a:defRPr>
            </a:lvl3pPr>
            <a:lvl4pPr marL="1600200" indent="-228600">
              <a:defRPr sz="2400">
                <a:solidFill>
                  <a:schemeClr val="tx1"/>
                </a:solidFill>
                <a:latin typeface="Times New Roman" pitchFamily="18" charset="0"/>
                <a:ea typeface="ＭＳ Ｐゴシック" charset="-128"/>
              </a:defRPr>
            </a:lvl4pPr>
            <a:lvl5pPr marL="2057400" indent="-228600">
              <a:defRPr sz="2400">
                <a:solidFill>
                  <a:schemeClr val="tx1"/>
                </a:solidFill>
                <a:latin typeface="Times New Roman"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fld id="{D9EC7FC7-6AA2-466F-8224-43F71FA2A2C1}" type="slidenum">
              <a:rPr lang="en-US" altLang="en-US" sz="1200"/>
              <a:pPr/>
              <a:t>10</a:t>
            </a:fld>
            <a:endParaRPr lang="en-US" altLang="en-US" sz="1200"/>
          </a:p>
        </p:txBody>
      </p:sp>
      <p:sp>
        <p:nvSpPr>
          <p:cNvPr id="52226" name="Rectangle 2"/>
          <p:cNvSpPr>
            <a:spLocks noGrp="1" noChangeArrowheads="1"/>
          </p:cNvSpPr>
          <p:nvPr>
            <p:ph type="body" idx="1"/>
          </p:nvPr>
        </p:nvSpPr>
        <p:spPr>
          <a:xfrm>
            <a:off x="928688" y="4354513"/>
            <a:ext cx="4999037" cy="41052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0488" tIns="44450" rIns="90488" bIns="44450"/>
          <a:lstStyle/>
          <a:p>
            <a:pPr>
              <a:lnSpc>
                <a:spcPct val="88000"/>
              </a:lnSpc>
            </a:pPr>
            <a:endParaRPr lang="en-US" altLang="en-US" smtClean="0">
              <a:latin typeface="Times New Roman" pitchFamily="18" charset="0"/>
            </a:endParaRPr>
          </a:p>
        </p:txBody>
      </p:sp>
      <p:sp>
        <p:nvSpPr>
          <p:cNvPr id="52227" name="AutoShape 3"/>
          <p:cNvSpPr>
            <a:spLocks noGrp="1" noRot="1" noChangeAspect="1" noChangeArrowheads="1"/>
          </p:cNvSpPr>
          <p:nvPr>
            <p:ph type="sldImg"/>
          </p:nvPr>
        </p:nvSpPr>
        <p:spPr>
          <a:xfrm>
            <a:off x="1041400" y="619125"/>
            <a:ext cx="4775200" cy="3581400"/>
          </a:xfrm>
          <a:ln w="12700"/>
        </p:spPr>
      </p:sp>
    </p:spTree>
    <p:extLst>
      <p:ext uri="{BB962C8B-B14F-4D97-AF65-F5344CB8AC3E}">
        <p14:creationId xmlns:p14="http://schemas.microsoft.com/office/powerpoint/2010/main" val="3630929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itchFamily="18" charset="0"/>
                <a:ea typeface="ＭＳ Ｐゴシック" charset="-128"/>
              </a:defRPr>
            </a:lvl1pPr>
            <a:lvl2pPr marL="742950" indent="-285750">
              <a:defRPr sz="2400">
                <a:solidFill>
                  <a:schemeClr val="tx1"/>
                </a:solidFill>
                <a:latin typeface="Times New Roman" pitchFamily="18" charset="0"/>
                <a:ea typeface="ＭＳ Ｐゴシック" charset="-128"/>
              </a:defRPr>
            </a:lvl2pPr>
            <a:lvl3pPr marL="1143000" indent="-228600">
              <a:defRPr sz="2400">
                <a:solidFill>
                  <a:schemeClr val="tx1"/>
                </a:solidFill>
                <a:latin typeface="Times New Roman" pitchFamily="18" charset="0"/>
                <a:ea typeface="ＭＳ Ｐゴシック" charset="-128"/>
              </a:defRPr>
            </a:lvl3pPr>
            <a:lvl4pPr marL="1600200" indent="-228600">
              <a:defRPr sz="2400">
                <a:solidFill>
                  <a:schemeClr val="tx1"/>
                </a:solidFill>
                <a:latin typeface="Times New Roman" pitchFamily="18" charset="0"/>
                <a:ea typeface="ＭＳ Ｐゴシック" charset="-128"/>
              </a:defRPr>
            </a:lvl4pPr>
            <a:lvl5pPr marL="2057400" indent="-228600">
              <a:defRPr sz="2400">
                <a:solidFill>
                  <a:schemeClr val="tx1"/>
                </a:solidFill>
                <a:latin typeface="Times New Roman"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fld id="{1C3E8A6C-FE4A-48E9-9C4C-B2B600BCC9D6}" type="slidenum">
              <a:rPr lang="en-US" altLang="en-US" sz="1200"/>
              <a:pPr/>
              <a:t>11</a:t>
            </a:fld>
            <a:endParaRPr lang="en-US" altLang="en-US" sz="1200"/>
          </a:p>
        </p:txBody>
      </p:sp>
      <p:sp>
        <p:nvSpPr>
          <p:cNvPr id="54274" name="Rectangle 2"/>
          <p:cNvSpPr>
            <a:spLocks noGrp="1" noChangeArrowheads="1"/>
          </p:cNvSpPr>
          <p:nvPr>
            <p:ph type="body" idx="1"/>
          </p:nvPr>
        </p:nvSpPr>
        <p:spPr>
          <a:xfrm>
            <a:off x="928688" y="4354513"/>
            <a:ext cx="4999037" cy="41052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0488" tIns="44450" rIns="90488" bIns="44450"/>
          <a:lstStyle/>
          <a:p>
            <a:pPr>
              <a:lnSpc>
                <a:spcPct val="88000"/>
              </a:lnSpc>
            </a:pPr>
            <a:endParaRPr lang="en-US" altLang="en-US" smtClean="0">
              <a:latin typeface="Times New Roman" pitchFamily="18" charset="0"/>
            </a:endParaRPr>
          </a:p>
        </p:txBody>
      </p:sp>
      <p:sp>
        <p:nvSpPr>
          <p:cNvPr id="54275" name="AutoShape 3"/>
          <p:cNvSpPr>
            <a:spLocks noGrp="1" noRot="1" noChangeAspect="1" noChangeArrowheads="1"/>
          </p:cNvSpPr>
          <p:nvPr>
            <p:ph type="sldImg"/>
          </p:nvPr>
        </p:nvSpPr>
        <p:spPr>
          <a:xfrm>
            <a:off x="1041400" y="619125"/>
            <a:ext cx="4775200" cy="3581400"/>
          </a:xfrm>
          <a:ln w="12700"/>
        </p:spPr>
      </p:sp>
    </p:spTree>
    <p:extLst>
      <p:ext uri="{BB962C8B-B14F-4D97-AF65-F5344CB8AC3E}">
        <p14:creationId xmlns:p14="http://schemas.microsoft.com/office/powerpoint/2010/main" val="1708885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itchFamily="18" charset="0"/>
                <a:ea typeface="ＭＳ Ｐゴシック" charset="-128"/>
              </a:defRPr>
            </a:lvl1pPr>
            <a:lvl2pPr marL="742950" indent="-285750">
              <a:defRPr sz="2400">
                <a:solidFill>
                  <a:schemeClr val="tx1"/>
                </a:solidFill>
                <a:latin typeface="Times New Roman" pitchFamily="18" charset="0"/>
                <a:ea typeface="ＭＳ Ｐゴシック" charset="-128"/>
              </a:defRPr>
            </a:lvl2pPr>
            <a:lvl3pPr marL="1143000" indent="-228600">
              <a:defRPr sz="2400">
                <a:solidFill>
                  <a:schemeClr val="tx1"/>
                </a:solidFill>
                <a:latin typeface="Times New Roman" pitchFamily="18" charset="0"/>
                <a:ea typeface="ＭＳ Ｐゴシック" charset="-128"/>
              </a:defRPr>
            </a:lvl3pPr>
            <a:lvl4pPr marL="1600200" indent="-228600">
              <a:defRPr sz="2400">
                <a:solidFill>
                  <a:schemeClr val="tx1"/>
                </a:solidFill>
                <a:latin typeface="Times New Roman" pitchFamily="18" charset="0"/>
                <a:ea typeface="ＭＳ Ｐゴシック" charset="-128"/>
              </a:defRPr>
            </a:lvl4pPr>
            <a:lvl5pPr marL="2057400" indent="-228600">
              <a:defRPr sz="2400">
                <a:solidFill>
                  <a:schemeClr val="tx1"/>
                </a:solidFill>
                <a:latin typeface="Times New Roman"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fld id="{6A671456-30A5-402F-AE6F-90FBBC3253AA}" type="slidenum">
              <a:rPr lang="en-US" altLang="en-US" sz="1200"/>
              <a:pPr/>
              <a:t>17</a:t>
            </a:fld>
            <a:endParaRPr lang="en-US" altLang="en-US" sz="1200"/>
          </a:p>
        </p:txBody>
      </p:sp>
      <p:sp>
        <p:nvSpPr>
          <p:cNvPr id="46082" name="Rectangle 2"/>
          <p:cNvSpPr>
            <a:spLocks noGrp="1" noChangeArrowheads="1"/>
          </p:cNvSpPr>
          <p:nvPr>
            <p:ph type="body" idx="1"/>
          </p:nvPr>
        </p:nvSpPr>
        <p:spPr>
          <a:xfrm>
            <a:off x="928688" y="4354513"/>
            <a:ext cx="4999037" cy="41052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0488" tIns="44450" rIns="90488" bIns="44450"/>
          <a:lstStyle/>
          <a:p>
            <a:r>
              <a:rPr lang="en-US" altLang="en-US" smtClean="0">
                <a:latin typeface="Times New Roman" pitchFamily="18" charset="0"/>
              </a:rPr>
              <a:t>All three patterns frequently work together.</a:t>
            </a:r>
          </a:p>
        </p:txBody>
      </p:sp>
      <p:sp>
        <p:nvSpPr>
          <p:cNvPr id="46083" name="AutoShape 3"/>
          <p:cNvSpPr>
            <a:spLocks noGrp="1" noRot="1" noChangeAspect="1" noChangeArrowheads="1"/>
          </p:cNvSpPr>
          <p:nvPr>
            <p:ph type="sldImg"/>
          </p:nvPr>
        </p:nvSpPr>
        <p:spPr>
          <a:xfrm>
            <a:off x="1041400" y="619125"/>
            <a:ext cx="4775200" cy="3581400"/>
          </a:xfrm>
          <a:ln w="12700"/>
        </p:spPr>
      </p:sp>
    </p:spTree>
    <p:extLst>
      <p:ext uri="{BB962C8B-B14F-4D97-AF65-F5344CB8AC3E}">
        <p14:creationId xmlns:p14="http://schemas.microsoft.com/office/powerpoint/2010/main" val="1142251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12700">
            <a:solidFill>
              <a:schemeClr val="tx2"/>
            </a:solidFill>
          </a:ln>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r>
              <a:rPr lang="en-US" dirty="0" smtClean="0"/>
              <a:t>1-</a:t>
            </a:r>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ln w="12700">
            <a:solidFill>
              <a:schemeClr val="tx2"/>
            </a:solidFill>
          </a:ln>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724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1-</a:t>
            </a:r>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SzPct val="150000"/>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120000"/>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135000"/>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CS427:</a:t>
            </a:r>
            <a:br>
              <a:rPr lang="en-US" dirty="0" smtClean="0"/>
            </a:br>
            <a:r>
              <a:rPr lang="en-US" dirty="0" smtClean="0"/>
              <a:t>Software Engineering I</a:t>
            </a:r>
            <a:endParaRPr lang="en-US" dirty="0"/>
          </a:p>
        </p:txBody>
      </p:sp>
      <p:sp>
        <p:nvSpPr>
          <p:cNvPr id="3" name="Subtitle 2"/>
          <p:cNvSpPr>
            <a:spLocks noGrp="1"/>
          </p:cNvSpPr>
          <p:nvPr>
            <p:ph type="subTitle" idx="1"/>
          </p:nvPr>
        </p:nvSpPr>
        <p:spPr/>
        <p:txBody>
          <a:bodyPr/>
          <a:lstStyle/>
          <a:p>
            <a:r>
              <a:rPr lang="en-US" dirty="0" smtClean="0"/>
              <a:t>Design Patterns 3</a:t>
            </a:r>
            <a:endParaRPr lang="en-US" dirty="0"/>
          </a:p>
        </p:txBody>
      </p:sp>
    </p:spTree>
    <p:extLst>
      <p:ext uri="{BB962C8B-B14F-4D97-AF65-F5344CB8AC3E}">
        <p14:creationId xmlns:p14="http://schemas.microsoft.com/office/powerpoint/2010/main" val="1400837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noFill/>
        </p:spPr>
        <p:txBody>
          <a:bodyPr lIns="60427" tIns="24171" rIns="60427" bIns="24171" anchor="ctr">
            <a:normAutofit/>
          </a:bodyPr>
          <a:lstStyle/>
          <a:p>
            <a:r>
              <a:rPr lang="en-US" altLang="en-US" smtClean="0"/>
              <a:t>2: The Visitor</a:t>
            </a:r>
          </a:p>
        </p:txBody>
      </p:sp>
      <p:sp>
        <p:nvSpPr>
          <p:cNvPr id="6" name="Slide Number Placeholder 4"/>
          <p:cNvSpPr>
            <a:spLocks noGrp="1"/>
          </p:cNvSpPr>
          <p:nvPr>
            <p:ph type="sldNum" sz="quarter" idx="12"/>
          </p:nvPr>
        </p:nvSpPr>
        <p:spPr/>
        <p:txBody>
          <a:bodyPr/>
          <a:lstStyle/>
          <a:p>
            <a:fld id="{0BB5303C-AA13-4DDD-AEAA-7772D04AA8C8}" type="slidenum">
              <a:rPr lang="en-US" altLang="en-US"/>
              <a:pPr/>
              <a:t>10</a:t>
            </a:fld>
            <a:endParaRPr lang="en-US" altLang="en-US" dirty="0"/>
          </a:p>
        </p:txBody>
      </p:sp>
      <p:sp>
        <p:nvSpPr>
          <p:cNvPr id="51204" name="Rectangle 3"/>
          <p:cNvSpPr>
            <a:spLocks noChangeArrowheads="1"/>
          </p:cNvSpPr>
          <p:nvPr/>
        </p:nvSpPr>
        <p:spPr bwMode="auto">
          <a:xfrm>
            <a:off x="228600" y="1566863"/>
            <a:ext cx="8610600" cy="4120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0427" tIns="24171" rIns="60427" bIns="24171">
            <a:spAutoFit/>
          </a:bodyPr>
          <a:lstStyle>
            <a:lvl1pPr marL="325438" indent="-325438" defTabSz="866775">
              <a:defRPr sz="2400">
                <a:solidFill>
                  <a:schemeClr val="tx1"/>
                </a:solidFill>
                <a:latin typeface="Times New Roman" pitchFamily="18" charset="0"/>
                <a:ea typeface="ＭＳ Ｐゴシック" charset="-128"/>
              </a:defRPr>
            </a:lvl1pPr>
            <a:lvl2pPr marL="760413" indent="-325438" defTabSz="866775">
              <a:defRPr sz="2400">
                <a:solidFill>
                  <a:schemeClr val="tx1"/>
                </a:solidFill>
                <a:latin typeface="Times New Roman" pitchFamily="18" charset="0"/>
                <a:ea typeface="ＭＳ Ｐゴシック" charset="-128"/>
              </a:defRPr>
            </a:lvl2pPr>
            <a:lvl3pPr marL="1193800" indent="-325438" defTabSz="866775">
              <a:defRPr sz="2400">
                <a:solidFill>
                  <a:schemeClr val="tx1"/>
                </a:solidFill>
                <a:latin typeface="Times New Roman" pitchFamily="18" charset="0"/>
                <a:ea typeface="ＭＳ Ｐゴシック" charset="-128"/>
              </a:defRPr>
            </a:lvl3pPr>
            <a:lvl4pPr marL="1600200" indent="-228600" defTabSz="866775">
              <a:defRPr sz="2400">
                <a:solidFill>
                  <a:schemeClr val="tx1"/>
                </a:solidFill>
                <a:latin typeface="Times New Roman" pitchFamily="18" charset="0"/>
                <a:ea typeface="ＭＳ Ｐゴシック" charset="-128"/>
              </a:defRPr>
            </a:lvl4pPr>
            <a:lvl5pPr marL="2057400" indent="-228600" defTabSz="866775">
              <a:defRPr sz="2400">
                <a:solidFill>
                  <a:schemeClr val="tx1"/>
                </a:solidFill>
                <a:latin typeface="Times New Roman" pitchFamily="18" charset="0"/>
                <a:ea typeface="ＭＳ Ｐゴシック" charset="-128"/>
              </a:defRPr>
            </a:lvl5pPr>
            <a:lvl6pPr marL="2514600" indent="-228600" defTabSz="866775"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defTabSz="866775"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defTabSz="866775"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defTabSz="866775"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pPr>
              <a:lnSpc>
                <a:spcPct val="86000"/>
              </a:lnSpc>
              <a:spcBef>
                <a:spcPct val="40000"/>
              </a:spcBef>
            </a:pPr>
            <a:r>
              <a:rPr lang="en-US" altLang="en-US" sz="2300" dirty="0"/>
              <a:t>If the visitor handles iteration, it looks like</a:t>
            </a:r>
            <a:r>
              <a:rPr lang="en-US" altLang="en-US" sz="2300" dirty="0" smtClean="0"/>
              <a:t>:</a:t>
            </a:r>
          </a:p>
          <a:p>
            <a:pPr>
              <a:lnSpc>
                <a:spcPct val="86000"/>
              </a:lnSpc>
              <a:spcBef>
                <a:spcPct val="40000"/>
              </a:spcBef>
            </a:pPr>
            <a:endParaRPr lang="en-US" altLang="en-US" sz="2300" dirty="0"/>
          </a:p>
          <a:p>
            <a:pPr lvl="1">
              <a:lnSpc>
                <a:spcPct val="86000"/>
              </a:lnSpc>
              <a:spcBef>
                <a:spcPct val="40000"/>
              </a:spcBef>
            </a:pPr>
            <a:r>
              <a:rPr lang="en-US" altLang="en-US" sz="1800" b="1" dirty="0">
                <a:latin typeface="Courier New" panose="02070309020205020404" pitchFamily="49" charset="0"/>
                <a:cs typeface="Courier New" panose="02070309020205020404" pitchFamily="49" charset="0"/>
              </a:rPr>
              <a:t>public Object </a:t>
            </a:r>
            <a:r>
              <a:rPr lang="en-US" altLang="en-US" sz="1800" b="1" dirty="0" err="1">
                <a:latin typeface="Courier New" panose="02070309020205020404" pitchFamily="49" charset="0"/>
                <a:cs typeface="Courier New" panose="02070309020205020404" pitchFamily="49" charset="0"/>
              </a:rPr>
              <a:t>visitA</a:t>
            </a:r>
            <a:r>
              <a:rPr lang="en-US" altLang="en-US" sz="1800" b="1" dirty="0">
                <a:latin typeface="Courier New" panose="02070309020205020404" pitchFamily="49" charset="0"/>
                <a:cs typeface="Courier New" panose="02070309020205020404" pitchFamily="49" charset="0"/>
              </a:rPr>
              <a:t>(</a:t>
            </a:r>
            <a:r>
              <a:rPr lang="en-US" altLang="en-US" sz="1800" b="1" dirty="0" err="1">
                <a:latin typeface="Courier New" panose="02070309020205020404" pitchFamily="49" charset="0"/>
                <a:cs typeface="Courier New" panose="02070309020205020404" pitchFamily="49" charset="0"/>
              </a:rPr>
              <a:t>ComponentA</a:t>
            </a:r>
            <a:r>
              <a:rPr lang="en-US" altLang="en-US" sz="1800" b="1" dirty="0">
                <a:latin typeface="Courier New" panose="02070309020205020404" pitchFamily="49" charset="0"/>
                <a:cs typeface="Courier New" panose="02070309020205020404" pitchFamily="49" charset="0"/>
              </a:rPr>
              <a:t>  c) {</a:t>
            </a:r>
          </a:p>
          <a:p>
            <a:pPr lvl="2">
              <a:lnSpc>
                <a:spcPct val="86000"/>
              </a:lnSpc>
              <a:spcBef>
                <a:spcPct val="40000"/>
              </a:spcBef>
            </a:pPr>
            <a:r>
              <a:rPr lang="en-US" altLang="en-US" sz="1800" b="1" dirty="0">
                <a:latin typeface="Courier New" panose="02070309020205020404" pitchFamily="49" charset="0"/>
                <a:cs typeface="Courier New" panose="02070309020205020404" pitchFamily="49" charset="0"/>
              </a:rPr>
              <a:t>// do something with c</a:t>
            </a:r>
          </a:p>
          <a:p>
            <a:pPr lvl="2">
              <a:lnSpc>
                <a:spcPct val="88000"/>
              </a:lnSpc>
              <a:spcBef>
                <a:spcPct val="43000"/>
              </a:spcBef>
            </a:pPr>
            <a:r>
              <a:rPr lang="en-US" altLang="en-US" sz="1800" b="1" dirty="0">
                <a:latin typeface="Courier New" panose="02070309020205020404" pitchFamily="49" charset="0"/>
                <a:cs typeface="Courier New" panose="02070309020205020404" pitchFamily="49" charset="0"/>
              </a:rPr>
              <a:t>for (Iterator </a:t>
            </a:r>
            <a:r>
              <a:rPr lang="en-US" altLang="en-US" sz="1800" b="1" dirty="0" err="1">
                <a:latin typeface="Courier New" panose="02070309020205020404" pitchFamily="49" charset="0"/>
                <a:cs typeface="Courier New" panose="02070309020205020404" pitchFamily="49" charset="0"/>
              </a:rPr>
              <a:t>i</a:t>
            </a:r>
            <a:r>
              <a:rPr lang="en-US" altLang="en-US" sz="1800" b="1" dirty="0">
                <a:latin typeface="Courier New" panose="02070309020205020404" pitchFamily="49" charset="0"/>
                <a:cs typeface="Courier New" panose="02070309020205020404" pitchFamily="49" charset="0"/>
              </a:rPr>
              <a:t> = </a:t>
            </a:r>
            <a:r>
              <a:rPr lang="en-US" altLang="en-US" sz="1800" b="1" dirty="0" err="1">
                <a:latin typeface="Courier New" panose="02070309020205020404" pitchFamily="49" charset="0"/>
                <a:cs typeface="Courier New" panose="02070309020205020404" pitchFamily="49" charset="0"/>
              </a:rPr>
              <a:t>c.children</a:t>
            </a:r>
            <a:r>
              <a:rPr lang="en-US" altLang="en-US" sz="1800" b="1" dirty="0">
                <a:latin typeface="Courier New" panose="02070309020205020404" pitchFamily="49" charset="0"/>
                <a:cs typeface="Courier New" panose="02070309020205020404" pitchFamily="49" charset="0"/>
              </a:rPr>
              <a:t>(); </a:t>
            </a:r>
            <a:r>
              <a:rPr lang="en-US" altLang="en-US" sz="1800" b="1" dirty="0" smtClean="0">
                <a:latin typeface="Courier New" panose="02070309020205020404" pitchFamily="49" charset="0"/>
                <a:cs typeface="Courier New" panose="02070309020205020404" pitchFamily="49" charset="0"/>
              </a:rPr>
              <a:t>!</a:t>
            </a:r>
            <a:r>
              <a:rPr lang="en-US" altLang="en-US" sz="1800" b="1" dirty="0" err="1" smtClean="0">
                <a:latin typeface="Courier New" panose="02070309020205020404" pitchFamily="49" charset="0"/>
                <a:cs typeface="Courier New" panose="02070309020205020404" pitchFamily="49" charset="0"/>
              </a:rPr>
              <a:t>i.isDone</a:t>
            </a:r>
            <a:r>
              <a:rPr lang="en-US" altLang="en-US" sz="1800" b="1" dirty="0">
                <a:latin typeface="Courier New" panose="02070309020205020404" pitchFamily="49" charset="0"/>
                <a:cs typeface="Courier New" panose="02070309020205020404" pitchFamily="49" charset="0"/>
              </a:rPr>
              <a:t>(); </a:t>
            </a:r>
            <a:r>
              <a:rPr lang="en-US" altLang="en-US" sz="1800" b="1" dirty="0" err="1" smtClean="0">
                <a:latin typeface="Courier New" panose="02070309020205020404" pitchFamily="49" charset="0"/>
                <a:cs typeface="Courier New" panose="02070309020205020404" pitchFamily="49" charset="0"/>
              </a:rPr>
              <a:t>i.next</a:t>
            </a:r>
            <a:r>
              <a:rPr lang="en-US" altLang="en-US" sz="1800" b="1" dirty="0">
                <a:latin typeface="Courier New" panose="02070309020205020404" pitchFamily="49" charset="0"/>
                <a:cs typeface="Courier New" panose="02070309020205020404" pitchFamily="49" charset="0"/>
              </a:rPr>
              <a:t>()) </a:t>
            </a:r>
            <a:r>
              <a:rPr lang="en-US" altLang="en-US" sz="1800" b="1" dirty="0" smtClean="0">
                <a:latin typeface="Courier New" panose="02070309020205020404" pitchFamily="49" charset="0"/>
                <a:cs typeface="Courier New" panose="02070309020205020404" pitchFamily="49" charset="0"/>
              </a:rPr>
              <a:t>{</a:t>
            </a:r>
            <a:endParaRPr lang="en-US" altLang="en-US" sz="1800" b="1" dirty="0">
              <a:latin typeface="Courier New" panose="02070309020205020404" pitchFamily="49" charset="0"/>
              <a:cs typeface="Courier New" panose="02070309020205020404" pitchFamily="49" charset="0"/>
            </a:endParaRPr>
          </a:p>
          <a:p>
            <a:pPr lvl="3">
              <a:lnSpc>
                <a:spcPct val="88000"/>
              </a:lnSpc>
              <a:spcBef>
                <a:spcPct val="43000"/>
              </a:spcBef>
            </a:pPr>
            <a:r>
              <a:rPr lang="en-US" altLang="en-US" sz="1800" b="1" dirty="0">
                <a:latin typeface="Courier New" panose="02070309020205020404" pitchFamily="49" charset="0"/>
                <a:cs typeface="Courier New" panose="02070309020205020404" pitchFamily="49" charset="0"/>
              </a:rPr>
              <a:t> ((Component) </a:t>
            </a:r>
            <a:r>
              <a:rPr lang="en-US" altLang="en-US" sz="1800" b="1" dirty="0" err="1">
                <a:latin typeface="Courier New" panose="02070309020205020404" pitchFamily="49" charset="0"/>
                <a:cs typeface="Courier New" panose="02070309020205020404" pitchFamily="49" charset="0"/>
              </a:rPr>
              <a:t>i.CurrentItem</a:t>
            </a:r>
            <a:r>
              <a:rPr lang="en-US" altLang="en-US" sz="1800" b="1" dirty="0">
                <a:latin typeface="Courier New" panose="02070309020205020404" pitchFamily="49" charset="0"/>
                <a:cs typeface="Courier New" panose="02070309020205020404" pitchFamily="49" charset="0"/>
              </a:rPr>
              <a:t>()).accept(visitor);</a:t>
            </a:r>
          </a:p>
          <a:p>
            <a:pPr lvl="2">
              <a:lnSpc>
                <a:spcPct val="88000"/>
              </a:lnSpc>
              <a:spcBef>
                <a:spcPct val="43000"/>
              </a:spcBef>
            </a:pPr>
            <a:r>
              <a:rPr lang="en-US" altLang="en-US" sz="1800" b="1" dirty="0" smtClean="0">
                <a:latin typeface="Courier New" panose="02070309020205020404" pitchFamily="49" charset="0"/>
                <a:cs typeface="Courier New" panose="02070309020205020404" pitchFamily="49" charset="0"/>
              </a:rPr>
              <a:t>  }</a:t>
            </a:r>
            <a:endParaRPr lang="en-US" altLang="en-US" sz="1800" b="1" dirty="0">
              <a:latin typeface="Courier New" panose="02070309020205020404" pitchFamily="49" charset="0"/>
              <a:cs typeface="Courier New" panose="02070309020205020404" pitchFamily="49" charset="0"/>
            </a:endParaRPr>
          </a:p>
          <a:p>
            <a:pPr lvl="1">
              <a:lnSpc>
                <a:spcPct val="88000"/>
              </a:lnSpc>
              <a:spcBef>
                <a:spcPct val="43000"/>
              </a:spcBef>
            </a:pPr>
            <a:r>
              <a:rPr lang="en-US" altLang="en-US" sz="1800" b="1" dirty="0">
                <a:latin typeface="Courier New" panose="02070309020205020404" pitchFamily="49" charset="0"/>
                <a:cs typeface="Courier New" panose="02070309020205020404" pitchFamily="49" charset="0"/>
              </a:rPr>
              <a:t>}</a:t>
            </a:r>
          </a:p>
          <a:p>
            <a:pPr>
              <a:lnSpc>
                <a:spcPct val="88000"/>
              </a:lnSpc>
              <a:spcBef>
                <a:spcPct val="43000"/>
              </a:spcBef>
            </a:pPr>
            <a:endParaRPr lang="en-US" altLang="en-US" sz="2300" dirty="0" smtClean="0"/>
          </a:p>
          <a:p>
            <a:pPr>
              <a:lnSpc>
                <a:spcPct val="88000"/>
              </a:lnSpc>
              <a:spcBef>
                <a:spcPct val="43000"/>
              </a:spcBef>
            </a:pPr>
            <a:r>
              <a:rPr lang="en-US" altLang="en-US" sz="2300" dirty="0" smtClean="0"/>
              <a:t>Otherwise </a:t>
            </a:r>
            <a:r>
              <a:rPr lang="en-US" altLang="en-US" sz="2300" dirty="0"/>
              <a:t>Visitor </a:t>
            </a:r>
            <a:r>
              <a:rPr lang="en-US" altLang="en-US" sz="2300" dirty="0" err="1"/>
              <a:t>visitA</a:t>
            </a:r>
            <a:r>
              <a:rPr lang="en-US" altLang="en-US" sz="2300" dirty="0"/>
              <a:t> just interacts with </a:t>
            </a:r>
            <a:r>
              <a:rPr lang="en-US" altLang="en-US" sz="2300" dirty="0" err="1"/>
              <a:t>componentA</a:t>
            </a:r>
            <a:r>
              <a:rPr lang="en-US" altLang="en-US" sz="2300" dirty="0"/>
              <a:t>.</a:t>
            </a:r>
          </a:p>
        </p:txBody>
      </p:sp>
    </p:spTree>
    <p:extLst>
      <p:ext uri="{BB962C8B-B14F-4D97-AF65-F5344CB8AC3E}">
        <p14:creationId xmlns:p14="http://schemas.microsoft.com/office/powerpoint/2010/main" val="202839042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noFill/>
        </p:spPr>
        <p:txBody>
          <a:bodyPr lIns="60427" tIns="24171" rIns="60427" bIns="24171" anchor="ctr">
            <a:normAutofit/>
          </a:bodyPr>
          <a:lstStyle/>
          <a:p>
            <a:r>
              <a:rPr lang="en-US" altLang="en-US" dirty="0" smtClean="0"/>
              <a:t>3: </a:t>
            </a:r>
            <a:r>
              <a:rPr lang="en-US" altLang="en-US" dirty="0" smtClean="0"/>
              <a:t>The Client</a:t>
            </a:r>
            <a:endParaRPr lang="en-US" altLang="en-US" dirty="0" smtClean="0"/>
          </a:p>
        </p:txBody>
      </p:sp>
      <p:sp>
        <p:nvSpPr>
          <p:cNvPr id="6" name="Slide Number Placeholder 4"/>
          <p:cNvSpPr>
            <a:spLocks noGrp="1"/>
          </p:cNvSpPr>
          <p:nvPr>
            <p:ph type="sldNum" sz="quarter" idx="12"/>
          </p:nvPr>
        </p:nvSpPr>
        <p:spPr/>
        <p:txBody>
          <a:bodyPr/>
          <a:lstStyle/>
          <a:p>
            <a:fld id="{0BB5303C-AA13-4DDD-AEAA-7772D04AA8C8}" type="slidenum">
              <a:rPr lang="en-US" altLang="en-US"/>
              <a:pPr/>
              <a:t>11</a:t>
            </a:fld>
            <a:endParaRPr lang="en-US" altLang="en-US" dirty="0"/>
          </a:p>
        </p:txBody>
      </p:sp>
      <p:sp>
        <p:nvSpPr>
          <p:cNvPr id="53252" name="Rectangle 3"/>
          <p:cNvSpPr>
            <a:spLocks noChangeArrowheads="1"/>
          </p:cNvSpPr>
          <p:nvPr/>
        </p:nvSpPr>
        <p:spPr bwMode="auto">
          <a:xfrm>
            <a:off x="76200" y="1828800"/>
            <a:ext cx="9144000" cy="4565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0427" tIns="24171" rIns="60427" bIns="24171">
            <a:spAutoFit/>
          </a:bodyPr>
          <a:lstStyle>
            <a:lvl1pPr marL="325438" indent="-325438" defTabSz="866775">
              <a:defRPr sz="2400">
                <a:solidFill>
                  <a:schemeClr val="tx1"/>
                </a:solidFill>
                <a:latin typeface="Times New Roman" pitchFamily="18" charset="0"/>
                <a:ea typeface="ＭＳ Ｐゴシック" charset="-128"/>
              </a:defRPr>
            </a:lvl1pPr>
            <a:lvl2pPr marL="760413" indent="-325438" defTabSz="866775">
              <a:defRPr sz="2400">
                <a:solidFill>
                  <a:schemeClr val="tx1"/>
                </a:solidFill>
                <a:latin typeface="Times New Roman" pitchFamily="18" charset="0"/>
                <a:ea typeface="ＭＳ Ｐゴシック" charset="-128"/>
              </a:defRPr>
            </a:lvl2pPr>
            <a:lvl3pPr marL="1193800" indent="-325438" defTabSz="866775">
              <a:defRPr sz="2400">
                <a:solidFill>
                  <a:schemeClr val="tx1"/>
                </a:solidFill>
                <a:latin typeface="Times New Roman" pitchFamily="18" charset="0"/>
                <a:ea typeface="ＭＳ Ｐゴシック" charset="-128"/>
              </a:defRPr>
            </a:lvl3pPr>
            <a:lvl4pPr marL="1627188" indent="-325438" defTabSz="866775">
              <a:defRPr sz="2400">
                <a:solidFill>
                  <a:schemeClr val="tx1"/>
                </a:solidFill>
                <a:latin typeface="Times New Roman" pitchFamily="18" charset="0"/>
                <a:ea typeface="ＭＳ Ｐゴシック" charset="-128"/>
              </a:defRPr>
            </a:lvl4pPr>
            <a:lvl5pPr marL="2057400" indent="-228600" defTabSz="866775">
              <a:defRPr sz="2400">
                <a:solidFill>
                  <a:schemeClr val="tx1"/>
                </a:solidFill>
                <a:latin typeface="Times New Roman" pitchFamily="18" charset="0"/>
                <a:ea typeface="ＭＳ Ｐゴシック" charset="-128"/>
              </a:defRPr>
            </a:lvl5pPr>
            <a:lvl6pPr marL="2514600" indent="-228600" defTabSz="866775"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defTabSz="866775"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defTabSz="866775"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defTabSz="866775"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pPr>
              <a:lnSpc>
                <a:spcPct val="86000"/>
              </a:lnSpc>
              <a:spcBef>
                <a:spcPct val="40000"/>
              </a:spcBef>
            </a:pPr>
            <a:r>
              <a:rPr lang="en-US" altLang="en-US" sz="2300" dirty="0"/>
              <a:t>If client calls iterator, it looks like</a:t>
            </a:r>
            <a:r>
              <a:rPr lang="en-US" altLang="en-US" sz="2300" dirty="0" smtClean="0"/>
              <a:t>:</a:t>
            </a:r>
          </a:p>
          <a:p>
            <a:pPr>
              <a:lnSpc>
                <a:spcPct val="86000"/>
              </a:lnSpc>
              <a:spcBef>
                <a:spcPct val="40000"/>
              </a:spcBef>
            </a:pPr>
            <a:endParaRPr lang="en-US" altLang="en-US" sz="2300" dirty="0"/>
          </a:p>
          <a:p>
            <a:pPr lvl="1">
              <a:lnSpc>
                <a:spcPct val="86000"/>
              </a:lnSpc>
              <a:spcBef>
                <a:spcPct val="40000"/>
              </a:spcBef>
            </a:pPr>
            <a:r>
              <a:rPr lang="en-US" altLang="en-US" sz="1800" b="1" dirty="0">
                <a:latin typeface="Courier New" panose="02070309020205020404" pitchFamily="49" charset="0"/>
                <a:cs typeface="Courier New" panose="02070309020205020404" pitchFamily="49" charset="0"/>
              </a:rPr>
              <a:t>visitor = new </a:t>
            </a:r>
            <a:r>
              <a:rPr lang="en-US" altLang="en-US" sz="1800" b="1" dirty="0" err="1">
                <a:latin typeface="Courier New" panose="02070309020205020404" pitchFamily="49" charset="0"/>
                <a:cs typeface="Courier New" panose="02070309020205020404" pitchFamily="49" charset="0"/>
              </a:rPr>
              <a:t>ConcreteVisitor</a:t>
            </a:r>
            <a:r>
              <a:rPr lang="en-US" altLang="en-US" sz="1800" b="1" dirty="0">
                <a:latin typeface="Courier New" panose="02070309020205020404" pitchFamily="49" charset="0"/>
                <a:cs typeface="Courier New" panose="02070309020205020404" pitchFamily="49" charset="0"/>
              </a:rPr>
              <a:t>.</a:t>
            </a:r>
          </a:p>
          <a:p>
            <a:pPr lvl="1">
              <a:lnSpc>
                <a:spcPct val="88000"/>
              </a:lnSpc>
              <a:spcBef>
                <a:spcPct val="43000"/>
              </a:spcBef>
            </a:pPr>
            <a:r>
              <a:rPr lang="en-US" altLang="en-US" sz="1800" b="1" dirty="0">
                <a:latin typeface="Courier New" panose="02070309020205020404" pitchFamily="49" charset="0"/>
                <a:cs typeface="Courier New" panose="02070309020205020404" pitchFamily="49" charset="0"/>
              </a:rPr>
              <a:t>for (Iterator </a:t>
            </a:r>
            <a:r>
              <a:rPr lang="en-US" altLang="en-US" sz="1800" b="1" dirty="0" err="1">
                <a:latin typeface="Courier New" panose="02070309020205020404" pitchFamily="49" charset="0"/>
                <a:cs typeface="Courier New" panose="02070309020205020404" pitchFamily="49" charset="0"/>
              </a:rPr>
              <a:t>i</a:t>
            </a:r>
            <a:r>
              <a:rPr lang="en-US" altLang="en-US" sz="1800" b="1" dirty="0">
                <a:latin typeface="Courier New" panose="02070309020205020404" pitchFamily="49" charset="0"/>
                <a:cs typeface="Courier New" panose="02070309020205020404" pitchFamily="49" charset="0"/>
              </a:rPr>
              <a:t> = </a:t>
            </a:r>
            <a:r>
              <a:rPr lang="en-US" altLang="en-US" sz="1800" b="1" dirty="0" err="1">
                <a:latin typeface="Courier New" panose="02070309020205020404" pitchFamily="49" charset="0"/>
                <a:cs typeface="Courier New" panose="02070309020205020404" pitchFamily="49" charset="0"/>
              </a:rPr>
              <a:t>component.iterator</a:t>
            </a:r>
            <a:r>
              <a:rPr lang="en-US" altLang="en-US" sz="1800" b="1" dirty="0">
                <a:latin typeface="Courier New" panose="02070309020205020404" pitchFamily="49" charset="0"/>
                <a:cs typeface="Courier New" panose="02070309020205020404" pitchFamily="49" charset="0"/>
              </a:rPr>
              <a:t>(); </a:t>
            </a:r>
            <a:r>
              <a:rPr lang="en-US" altLang="en-US" sz="1800" b="1" dirty="0" smtClean="0">
                <a:latin typeface="Courier New" panose="02070309020205020404" pitchFamily="49" charset="0"/>
                <a:cs typeface="Courier New" panose="02070309020205020404" pitchFamily="49" charset="0"/>
              </a:rPr>
              <a:t>!</a:t>
            </a:r>
            <a:r>
              <a:rPr lang="en-US" altLang="en-US" sz="1800" b="1" dirty="0" err="1">
                <a:latin typeface="Courier New" panose="02070309020205020404" pitchFamily="49" charset="0"/>
                <a:cs typeface="Courier New" panose="02070309020205020404" pitchFamily="49" charset="0"/>
              </a:rPr>
              <a:t>i.isDone</a:t>
            </a:r>
            <a:r>
              <a:rPr lang="en-US" altLang="en-US" sz="1800" b="1" dirty="0">
                <a:latin typeface="Courier New" panose="02070309020205020404" pitchFamily="49" charset="0"/>
                <a:cs typeface="Courier New" panose="02070309020205020404" pitchFamily="49" charset="0"/>
              </a:rPr>
              <a:t>(); </a:t>
            </a:r>
            <a:r>
              <a:rPr lang="en-US" altLang="en-US" sz="1800" b="1" dirty="0" err="1" smtClean="0">
                <a:latin typeface="Courier New" panose="02070309020205020404" pitchFamily="49" charset="0"/>
                <a:cs typeface="Courier New" panose="02070309020205020404" pitchFamily="49" charset="0"/>
              </a:rPr>
              <a:t>i.Next</a:t>
            </a:r>
            <a:r>
              <a:rPr lang="en-US" altLang="en-US" sz="1800" b="1" dirty="0" smtClean="0">
                <a:latin typeface="Courier New" panose="02070309020205020404" pitchFamily="49" charset="0"/>
                <a:cs typeface="Courier New" panose="02070309020205020404" pitchFamily="49" charset="0"/>
              </a:rPr>
              <a:t>())</a:t>
            </a:r>
          </a:p>
          <a:p>
            <a:pPr lvl="1">
              <a:lnSpc>
                <a:spcPct val="88000"/>
              </a:lnSpc>
              <a:spcBef>
                <a:spcPct val="43000"/>
              </a:spcBef>
            </a:pPr>
            <a:r>
              <a:rPr lang="en-US" altLang="en-US" sz="1800" b="1" dirty="0">
                <a:latin typeface="Courier New" panose="02070309020205020404" pitchFamily="49" charset="0"/>
                <a:cs typeface="Courier New" panose="02070309020205020404" pitchFamily="49" charset="0"/>
              </a:rPr>
              <a:t> </a:t>
            </a:r>
            <a:r>
              <a:rPr lang="en-US" altLang="en-US" sz="1800" b="1" dirty="0" smtClean="0">
                <a:latin typeface="Courier New" panose="02070309020205020404" pitchFamily="49" charset="0"/>
                <a:cs typeface="Courier New" panose="02070309020205020404" pitchFamily="49" charset="0"/>
              </a:rPr>
              <a:t>     </a:t>
            </a:r>
            <a:r>
              <a:rPr lang="en-US" altLang="en-US" sz="1800" b="1" dirty="0" smtClean="0">
                <a:latin typeface="Courier New" panose="02070309020205020404" pitchFamily="49" charset="0"/>
                <a:cs typeface="Courier New" panose="02070309020205020404" pitchFamily="49" charset="0"/>
              </a:rPr>
              <a:t>{</a:t>
            </a:r>
            <a:endParaRPr lang="en-US" altLang="en-US" sz="1800" b="1" dirty="0">
              <a:latin typeface="Courier New" panose="02070309020205020404" pitchFamily="49" charset="0"/>
              <a:cs typeface="Courier New" panose="02070309020205020404" pitchFamily="49" charset="0"/>
            </a:endParaRPr>
          </a:p>
          <a:p>
            <a:pPr lvl="3">
              <a:lnSpc>
                <a:spcPct val="88000"/>
              </a:lnSpc>
              <a:spcBef>
                <a:spcPct val="43000"/>
              </a:spcBef>
            </a:pPr>
            <a:r>
              <a:rPr lang="en-US" altLang="en-US" sz="1800" b="1" dirty="0">
                <a:latin typeface="Courier New" panose="02070309020205020404" pitchFamily="49" charset="0"/>
                <a:cs typeface="Courier New" panose="02070309020205020404" pitchFamily="49" charset="0"/>
              </a:rPr>
              <a:t> ((Component) </a:t>
            </a:r>
            <a:r>
              <a:rPr lang="en-US" altLang="en-US" sz="1800" b="1" dirty="0" err="1">
                <a:latin typeface="Courier New" panose="02070309020205020404" pitchFamily="49" charset="0"/>
                <a:cs typeface="Courier New" panose="02070309020205020404" pitchFamily="49" charset="0"/>
              </a:rPr>
              <a:t>i.CurrentItem</a:t>
            </a:r>
            <a:r>
              <a:rPr lang="en-US" altLang="en-US" sz="1800" b="1" dirty="0">
                <a:latin typeface="Courier New" panose="02070309020205020404" pitchFamily="49" charset="0"/>
                <a:cs typeface="Courier New" panose="02070309020205020404" pitchFamily="49" charset="0"/>
              </a:rPr>
              <a:t>()).accept(visitor</a:t>
            </a:r>
            <a:r>
              <a:rPr lang="en-US" altLang="en-US" sz="1800" b="1" dirty="0" smtClean="0">
                <a:latin typeface="Courier New" panose="02070309020205020404" pitchFamily="49" charset="0"/>
                <a:cs typeface="Courier New" panose="02070309020205020404" pitchFamily="49" charset="0"/>
              </a:rPr>
              <a:t>);</a:t>
            </a:r>
          </a:p>
          <a:p>
            <a:pPr lvl="3">
              <a:lnSpc>
                <a:spcPct val="88000"/>
              </a:lnSpc>
              <a:spcBef>
                <a:spcPct val="43000"/>
              </a:spcBef>
            </a:pPr>
            <a:r>
              <a:rPr lang="en-US" altLang="en-US" sz="1800" b="1" dirty="0" smtClean="0">
                <a:latin typeface="Courier New" panose="02070309020205020404" pitchFamily="49" charset="0"/>
                <a:cs typeface="Courier New" panose="02070309020205020404" pitchFamily="49" charset="0"/>
              </a:rPr>
              <a:t>}</a:t>
            </a:r>
            <a:endParaRPr lang="en-US" altLang="en-US" sz="1800" b="1" dirty="0">
              <a:latin typeface="Courier New" panose="02070309020205020404" pitchFamily="49" charset="0"/>
              <a:cs typeface="Courier New" panose="02070309020205020404" pitchFamily="49" charset="0"/>
            </a:endParaRPr>
          </a:p>
          <a:p>
            <a:pPr lvl="1">
              <a:lnSpc>
                <a:spcPct val="88000"/>
              </a:lnSpc>
              <a:spcBef>
                <a:spcPct val="43000"/>
              </a:spcBef>
            </a:pPr>
            <a:r>
              <a:rPr lang="en-US" altLang="en-US" sz="1800" b="1" dirty="0" smtClean="0">
                <a:latin typeface="Courier New" panose="02070309020205020404" pitchFamily="49" charset="0"/>
                <a:cs typeface="Courier New" panose="02070309020205020404" pitchFamily="49" charset="0"/>
              </a:rPr>
              <a:t>}</a:t>
            </a:r>
            <a:endParaRPr lang="en-US" altLang="en-US" sz="1800" b="1" dirty="0">
              <a:latin typeface="Courier New" panose="02070309020205020404" pitchFamily="49" charset="0"/>
              <a:cs typeface="Courier New" panose="02070309020205020404" pitchFamily="49" charset="0"/>
            </a:endParaRPr>
          </a:p>
          <a:p>
            <a:pPr>
              <a:lnSpc>
                <a:spcPct val="88000"/>
              </a:lnSpc>
              <a:spcBef>
                <a:spcPct val="43000"/>
              </a:spcBef>
            </a:pPr>
            <a:endParaRPr lang="en-US" altLang="en-US" sz="1050" dirty="0" smtClean="0"/>
          </a:p>
          <a:p>
            <a:pPr>
              <a:lnSpc>
                <a:spcPct val="88000"/>
              </a:lnSpc>
              <a:spcBef>
                <a:spcPct val="43000"/>
              </a:spcBef>
            </a:pPr>
            <a:r>
              <a:rPr lang="en-US" altLang="en-US" sz="2300" dirty="0" smtClean="0"/>
              <a:t>Otherwise</a:t>
            </a:r>
            <a:r>
              <a:rPr lang="en-US" altLang="en-US" sz="2300" dirty="0"/>
              <a:t>, the client looks like</a:t>
            </a:r>
            <a:r>
              <a:rPr lang="en-US" altLang="en-US" sz="2300" dirty="0" smtClean="0"/>
              <a:t>:</a:t>
            </a:r>
          </a:p>
          <a:p>
            <a:pPr lvl="1">
              <a:lnSpc>
                <a:spcPct val="88000"/>
              </a:lnSpc>
              <a:spcBef>
                <a:spcPct val="43000"/>
              </a:spcBef>
            </a:pPr>
            <a:endParaRPr lang="en-US" altLang="en-US" sz="1000" dirty="0" smtClean="0"/>
          </a:p>
          <a:p>
            <a:pPr lvl="1">
              <a:lnSpc>
                <a:spcPct val="88000"/>
              </a:lnSpc>
              <a:spcBef>
                <a:spcPct val="43000"/>
              </a:spcBef>
            </a:pPr>
            <a:r>
              <a:rPr lang="en-US" altLang="en-US" sz="1800" b="1" dirty="0" err="1" smtClean="0">
                <a:latin typeface="Courier New" panose="02070309020205020404" pitchFamily="49" charset="0"/>
                <a:cs typeface="Courier New" panose="02070309020205020404" pitchFamily="49" charset="0"/>
              </a:rPr>
              <a:t>ConcreteVisitor</a:t>
            </a:r>
            <a:r>
              <a:rPr lang="en-US" altLang="en-US" sz="1800" b="1" dirty="0" smtClean="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rPr>
              <a:t>visitor;</a:t>
            </a:r>
          </a:p>
          <a:p>
            <a:pPr>
              <a:lnSpc>
                <a:spcPct val="88000"/>
              </a:lnSpc>
              <a:spcBef>
                <a:spcPct val="43000"/>
              </a:spcBef>
            </a:pPr>
            <a:r>
              <a:rPr lang="en-US" altLang="en-US" sz="1800" b="1" dirty="0">
                <a:latin typeface="Courier New" panose="02070309020205020404" pitchFamily="49" charset="0"/>
                <a:cs typeface="Courier New" panose="02070309020205020404" pitchFamily="49" charset="0"/>
              </a:rPr>
              <a:t>   </a:t>
            </a:r>
            <a:r>
              <a:rPr lang="en-US" altLang="en-US" sz="1800" b="1" dirty="0" err="1" smtClean="0">
                <a:latin typeface="Courier New" panose="02070309020205020404" pitchFamily="49" charset="0"/>
                <a:cs typeface="Courier New" panose="02070309020205020404" pitchFamily="49" charset="0"/>
              </a:rPr>
              <a:t>treeRoot.accept</a:t>
            </a:r>
            <a:r>
              <a:rPr lang="en-US" altLang="en-US" sz="1800" b="1" dirty="0" smtClean="0">
                <a:latin typeface="Courier New" panose="02070309020205020404" pitchFamily="49" charset="0"/>
                <a:cs typeface="Courier New" panose="02070309020205020404" pitchFamily="49" charset="0"/>
              </a:rPr>
              <a:t>(visitor</a:t>
            </a:r>
            <a:r>
              <a:rPr lang="en-US" altLang="en-US" sz="18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8948624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60427" tIns="24171" rIns="60427" bIns="24171" anchor="ctr">
            <a:normAutofit/>
          </a:bodyPr>
          <a:lstStyle/>
          <a:p>
            <a:r>
              <a:rPr lang="en-US" altLang="en-US" dirty="0" smtClean="0"/>
              <a:t>Example 6: Template Method</a:t>
            </a:r>
            <a:endParaRPr lang="en-US" altLang="en-US" dirty="0"/>
          </a:p>
        </p:txBody>
      </p:sp>
      <p:sp>
        <p:nvSpPr>
          <p:cNvPr id="340995" name="Rectangle 3"/>
          <p:cNvSpPr>
            <a:spLocks noGrp="1" noChangeArrowheads="1"/>
          </p:cNvSpPr>
          <p:nvPr>
            <p:ph idx="1"/>
          </p:nvPr>
        </p:nvSpPr>
        <p:spPr>
          <a:xfrm>
            <a:off x="457200" y="1600200"/>
            <a:ext cx="8458200" cy="1464098"/>
          </a:xfrm>
          <a:noFill/>
          <a:ln/>
          <a:extLst>
            <a:ext uri="{91240B29-F687-4F45-9708-019B960494DF}">
              <a14:hiddenLine xmlns:a14="http://schemas.microsoft.com/office/drawing/2010/main" w="12700">
                <a:solidFill>
                  <a:schemeClr val="tx1"/>
                </a:solidFill>
                <a:miter lim="800000"/>
                <a:headEnd/>
                <a:tailEnd/>
              </a14:hiddenLine>
            </a:ext>
          </a:extLst>
        </p:spPr>
        <p:txBody>
          <a:bodyPr wrap="square" lIns="57405" tIns="22659" rIns="57405" bIns="22659">
            <a:spAutoFit/>
          </a:bodyPr>
          <a:lstStyle/>
          <a:p>
            <a:pPr marL="325438" indent="-325438" defTabSz="868363">
              <a:lnSpc>
                <a:spcPct val="86000"/>
              </a:lnSpc>
              <a:spcBef>
                <a:spcPct val="40000"/>
              </a:spcBef>
            </a:pPr>
            <a:r>
              <a:rPr lang="en-US" altLang="en-US" sz="2400" dirty="0"/>
              <a:t>Problem:  Some classes have a similar algorithm, but it is a little different for each </a:t>
            </a:r>
            <a:r>
              <a:rPr lang="en-US" altLang="en-US" sz="2400" dirty="0" smtClean="0"/>
              <a:t>class</a:t>
            </a:r>
            <a:endParaRPr lang="en-US" altLang="en-US" sz="2400" dirty="0"/>
          </a:p>
          <a:p>
            <a:pPr marL="325438" indent="-325438" defTabSz="868363">
              <a:lnSpc>
                <a:spcPct val="86000"/>
              </a:lnSpc>
              <a:spcBef>
                <a:spcPct val="40000"/>
              </a:spcBef>
            </a:pPr>
            <a:r>
              <a:rPr lang="en-US" altLang="en-US" sz="2400" dirty="0"/>
              <a:t>Solution:  Define the skeleton of the algorithm as a method in a superclass, deferring some steps to </a:t>
            </a:r>
            <a:r>
              <a:rPr lang="en-US" altLang="en-US" sz="2400" dirty="0" smtClean="0"/>
              <a:t>subclasses</a:t>
            </a:r>
            <a:endParaRPr lang="en-US" altLang="en-US" sz="2400" dirty="0"/>
          </a:p>
        </p:txBody>
      </p:sp>
      <p:sp>
        <p:nvSpPr>
          <p:cNvPr id="340996" name="Text Box 4"/>
          <p:cNvSpPr txBox="1">
            <a:spLocks noChangeArrowheads="1"/>
          </p:cNvSpPr>
          <p:nvPr/>
        </p:nvSpPr>
        <p:spPr bwMode="auto">
          <a:xfrm>
            <a:off x="2590800" y="3429000"/>
            <a:ext cx="2609850" cy="14716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014" tIns="43507" rIns="87014" bIns="43507">
            <a:spAutoFit/>
          </a:bodyPr>
          <a:lstStyle>
            <a:lvl1pPr defTabSz="869950">
              <a:defRPr sz="2400">
                <a:solidFill>
                  <a:schemeClr val="tx1"/>
                </a:solidFill>
                <a:latin typeface="Times New Roman" charset="0"/>
              </a:defRPr>
            </a:lvl1pPr>
            <a:lvl2pPr marL="434975" defTabSz="869950">
              <a:defRPr sz="2400">
                <a:solidFill>
                  <a:schemeClr val="tx1"/>
                </a:solidFill>
                <a:latin typeface="Times New Roman" charset="0"/>
              </a:defRPr>
            </a:lvl2pPr>
            <a:lvl3pPr marL="869950" defTabSz="869950">
              <a:defRPr sz="2400">
                <a:solidFill>
                  <a:schemeClr val="tx1"/>
                </a:solidFill>
                <a:latin typeface="Times New Roman" charset="0"/>
              </a:defRPr>
            </a:lvl3pPr>
            <a:lvl4pPr marL="1304925" defTabSz="869950">
              <a:defRPr sz="2400">
                <a:solidFill>
                  <a:schemeClr val="tx1"/>
                </a:solidFill>
                <a:latin typeface="Times New Roman" charset="0"/>
              </a:defRPr>
            </a:lvl4pPr>
            <a:lvl5pPr marL="1739900" defTabSz="869950">
              <a:defRPr sz="2400">
                <a:solidFill>
                  <a:schemeClr val="tx1"/>
                </a:solidFill>
                <a:latin typeface="Times New Roman" charset="0"/>
              </a:defRPr>
            </a:lvl5pPr>
            <a:lvl6pPr marL="2197100" defTabSz="869950" eaLnBrk="0" fontAlgn="base" hangingPunct="0">
              <a:spcBef>
                <a:spcPct val="0"/>
              </a:spcBef>
              <a:spcAft>
                <a:spcPct val="0"/>
              </a:spcAft>
              <a:defRPr sz="2400">
                <a:solidFill>
                  <a:schemeClr val="tx1"/>
                </a:solidFill>
                <a:latin typeface="Times New Roman" charset="0"/>
              </a:defRPr>
            </a:lvl6pPr>
            <a:lvl7pPr marL="2654300" defTabSz="869950" eaLnBrk="0" fontAlgn="base" hangingPunct="0">
              <a:spcBef>
                <a:spcPct val="0"/>
              </a:spcBef>
              <a:spcAft>
                <a:spcPct val="0"/>
              </a:spcAft>
              <a:defRPr sz="2400">
                <a:solidFill>
                  <a:schemeClr val="tx1"/>
                </a:solidFill>
                <a:latin typeface="Times New Roman" charset="0"/>
              </a:defRPr>
            </a:lvl7pPr>
            <a:lvl8pPr marL="3111500" defTabSz="869950" eaLnBrk="0" fontAlgn="base" hangingPunct="0">
              <a:spcBef>
                <a:spcPct val="0"/>
              </a:spcBef>
              <a:spcAft>
                <a:spcPct val="0"/>
              </a:spcAft>
              <a:defRPr sz="2400">
                <a:solidFill>
                  <a:schemeClr val="tx1"/>
                </a:solidFill>
                <a:latin typeface="Times New Roman" charset="0"/>
              </a:defRPr>
            </a:lvl8pPr>
            <a:lvl9pPr marL="3568700" defTabSz="869950" eaLnBrk="0" fontAlgn="base" hangingPunct="0">
              <a:spcBef>
                <a:spcPct val="0"/>
              </a:spcBef>
              <a:spcAft>
                <a:spcPct val="0"/>
              </a:spcAft>
              <a:defRPr sz="2400">
                <a:solidFill>
                  <a:schemeClr val="tx1"/>
                </a:solidFill>
                <a:latin typeface="Times New Roman" charset="0"/>
              </a:defRPr>
            </a:lvl9pPr>
          </a:lstStyle>
          <a:p>
            <a:pPr>
              <a:lnSpc>
                <a:spcPct val="60000"/>
              </a:lnSpc>
              <a:spcBef>
                <a:spcPct val="50000"/>
              </a:spcBef>
            </a:pPr>
            <a:r>
              <a:rPr lang="en-US" altLang="en-US" sz="2300" i="1"/>
              <a:t>AbstractClass</a:t>
            </a:r>
            <a:endParaRPr lang="en-US" altLang="en-US" sz="2300"/>
          </a:p>
          <a:p>
            <a:pPr>
              <a:lnSpc>
                <a:spcPct val="60000"/>
              </a:lnSpc>
              <a:spcBef>
                <a:spcPct val="50000"/>
              </a:spcBef>
            </a:pPr>
            <a:r>
              <a:rPr lang="en-US" altLang="en-US" sz="2300"/>
              <a:t>templateMethod()</a:t>
            </a:r>
          </a:p>
          <a:p>
            <a:pPr>
              <a:lnSpc>
                <a:spcPct val="60000"/>
              </a:lnSpc>
              <a:spcBef>
                <a:spcPct val="50000"/>
              </a:spcBef>
            </a:pPr>
            <a:r>
              <a:rPr lang="en-US" altLang="en-US" sz="2300" i="1"/>
              <a:t>primOperation1()</a:t>
            </a:r>
          </a:p>
          <a:p>
            <a:pPr>
              <a:lnSpc>
                <a:spcPct val="60000"/>
              </a:lnSpc>
              <a:spcBef>
                <a:spcPct val="50000"/>
              </a:spcBef>
            </a:pPr>
            <a:r>
              <a:rPr lang="en-US" altLang="en-US" sz="2300" i="1"/>
              <a:t>primOperation2()</a:t>
            </a:r>
          </a:p>
        </p:txBody>
      </p:sp>
      <p:sp>
        <p:nvSpPr>
          <p:cNvPr id="340997" name="Text Box 5"/>
          <p:cNvSpPr txBox="1">
            <a:spLocks noChangeArrowheads="1"/>
          </p:cNvSpPr>
          <p:nvPr/>
        </p:nvSpPr>
        <p:spPr bwMode="auto">
          <a:xfrm>
            <a:off x="2555875" y="5378450"/>
            <a:ext cx="2609850" cy="10842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014" tIns="43507" rIns="87014" bIns="43507">
            <a:spAutoFit/>
          </a:bodyPr>
          <a:lstStyle>
            <a:lvl1pPr defTabSz="869950">
              <a:defRPr sz="2400">
                <a:solidFill>
                  <a:schemeClr val="tx1"/>
                </a:solidFill>
                <a:latin typeface="Times New Roman" charset="0"/>
              </a:defRPr>
            </a:lvl1pPr>
            <a:lvl2pPr marL="434975" defTabSz="869950">
              <a:defRPr sz="2400">
                <a:solidFill>
                  <a:schemeClr val="tx1"/>
                </a:solidFill>
                <a:latin typeface="Times New Roman" charset="0"/>
              </a:defRPr>
            </a:lvl2pPr>
            <a:lvl3pPr marL="869950" defTabSz="869950">
              <a:defRPr sz="2400">
                <a:solidFill>
                  <a:schemeClr val="tx1"/>
                </a:solidFill>
                <a:latin typeface="Times New Roman" charset="0"/>
              </a:defRPr>
            </a:lvl3pPr>
            <a:lvl4pPr marL="1304925" defTabSz="869950">
              <a:defRPr sz="2400">
                <a:solidFill>
                  <a:schemeClr val="tx1"/>
                </a:solidFill>
                <a:latin typeface="Times New Roman" charset="0"/>
              </a:defRPr>
            </a:lvl4pPr>
            <a:lvl5pPr marL="1739900" defTabSz="869950">
              <a:defRPr sz="2400">
                <a:solidFill>
                  <a:schemeClr val="tx1"/>
                </a:solidFill>
                <a:latin typeface="Times New Roman" charset="0"/>
              </a:defRPr>
            </a:lvl5pPr>
            <a:lvl6pPr marL="2197100" defTabSz="869950" eaLnBrk="0" fontAlgn="base" hangingPunct="0">
              <a:spcBef>
                <a:spcPct val="0"/>
              </a:spcBef>
              <a:spcAft>
                <a:spcPct val="0"/>
              </a:spcAft>
              <a:defRPr sz="2400">
                <a:solidFill>
                  <a:schemeClr val="tx1"/>
                </a:solidFill>
                <a:latin typeface="Times New Roman" charset="0"/>
              </a:defRPr>
            </a:lvl6pPr>
            <a:lvl7pPr marL="2654300" defTabSz="869950" eaLnBrk="0" fontAlgn="base" hangingPunct="0">
              <a:spcBef>
                <a:spcPct val="0"/>
              </a:spcBef>
              <a:spcAft>
                <a:spcPct val="0"/>
              </a:spcAft>
              <a:defRPr sz="2400">
                <a:solidFill>
                  <a:schemeClr val="tx1"/>
                </a:solidFill>
                <a:latin typeface="Times New Roman" charset="0"/>
              </a:defRPr>
            </a:lvl7pPr>
            <a:lvl8pPr marL="3111500" defTabSz="869950" eaLnBrk="0" fontAlgn="base" hangingPunct="0">
              <a:spcBef>
                <a:spcPct val="0"/>
              </a:spcBef>
              <a:spcAft>
                <a:spcPct val="0"/>
              </a:spcAft>
              <a:defRPr sz="2400">
                <a:solidFill>
                  <a:schemeClr val="tx1"/>
                </a:solidFill>
                <a:latin typeface="Times New Roman" charset="0"/>
              </a:defRPr>
            </a:lvl8pPr>
            <a:lvl9pPr marL="3568700" defTabSz="869950" eaLnBrk="0" fontAlgn="base" hangingPunct="0">
              <a:spcBef>
                <a:spcPct val="0"/>
              </a:spcBef>
              <a:spcAft>
                <a:spcPct val="0"/>
              </a:spcAft>
              <a:defRPr sz="2400">
                <a:solidFill>
                  <a:schemeClr val="tx1"/>
                </a:solidFill>
                <a:latin typeface="Times New Roman" charset="0"/>
              </a:defRPr>
            </a:lvl9pPr>
          </a:lstStyle>
          <a:p>
            <a:pPr>
              <a:lnSpc>
                <a:spcPct val="60000"/>
              </a:lnSpc>
              <a:spcBef>
                <a:spcPct val="50000"/>
              </a:spcBef>
            </a:pPr>
            <a:r>
              <a:rPr lang="en-US" altLang="en-US" sz="2300"/>
              <a:t>ConcreteClass</a:t>
            </a:r>
          </a:p>
          <a:p>
            <a:pPr>
              <a:lnSpc>
                <a:spcPct val="60000"/>
              </a:lnSpc>
              <a:spcBef>
                <a:spcPct val="50000"/>
              </a:spcBef>
            </a:pPr>
            <a:r>
              <a:rPr lang="en-US" altLang="en-US" sz="2300"/>
              <a:t>primOperation1()</a:t>
            </a:r>
          </a:p>
          <a:p>
            <a:pPr>
              <a:lnSpc>
                <a:spcPct val="60000"/>
              </a:lnSpc>
              <a:spcBef>
                <a:spcPct val="50000"/>
              </a:spcBef>
            </a:pPr>
            <a:r>
              <a:rPr lang="en-US" altLang="en-US" sz="2300"/>
              <a:t>primOperation2()</a:t>
            </a:r>
          </a:p>
        </p:txBody>
      </p:sp>
      <p:sp>
        <p:nvSpPr>
          <p:cNvPr id="340998" name="Line 6"/>
          <p:cNvSpPr>
            <a:spLocks noChangeShapeType="1"/>
          </p:cNvSpPr>
          <p:nvPr/>
        </p:nvSpPr>
        <p:spPr bwMode="auto">
          <a:xfrm flipV="1">
            <a:off x="4953000" y="3429000"/>
            <a:ext cx="1371600" cy="4572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0999" name="Rectangle 7"/>
          <p:cNvSpPr>
            <a:spLocks noChangeArrowheads="1"/>
          </p:cNvSpPr>
          <p:nvPr/>
        </p:nvSpPr>
        <p:spPr bwMode="auto">
          <a:xfrm>
            <a:off x="6324600" y="3352800"/>
            <a:ext cx="2465388" cy="18145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00" name="Text Box 8"/>
          <p:cNvSpPr txBox="1">
            <a:spLocks noChangeArrowheads="1"/>
          </p:cNvSpPr>
          <p:nvPr/>
        </p:nvSpPr>
        <p:spPr bwMode="auto">
          <a:xfrm>
            <a:off x="6400800" y="3352800"/>
            <a:ext cx="2362200" cy="159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014" tIns="43507" rIns="87014" bIns="43507">
            <a:spAutoFit/>
          </a:bodyPr>
          <a:lstStyle>
            <a:lvl1pPr defTabSz="869950">
              <a:defRPr sz="2400">
                <a:solidFill>
                  <a:schemeClr val="tx1"/>
                </a:solidFill>
                <a:latin typeface="Times New Roman" charset="0"/>
              </a:defRPr>
            </a:lvl1pPr>
            <a:lvl2pPr marL="434975" defTabSz="869950">
              <a:defRPr sz="2400">
                <a:solidFill>
                  <a:schemeClr val="tx1"/>
                </a:solidFill>
                <a:latin typeface="Times New Roman" charset="0"/>
              </a:defRPr>
            </a:lvl2pPr>
            <a:lvl3pPr marL="869950" defTabSz="869950">
              <a:defRPr sz="2400">
                <a:solidFill>
                  <a:schemeClr val="tx1"/>
                </a:solidFill>
                <a:latin typeface="Times New Roman" charset="0"/>
              </a:defRPr>
            </a:lvl3pPr>
            <a:lvl4pPr marL="1304925" defTabSz="869950">
              <a:defRPr sz="2400">
                <a:solidFill>
                  <a:schemeClr val="tx1"/>
                </a:solidFill>
                <a:latin typeface="Times New Roman" charset="0"/>
              </a:defRPr>
            </a:lvl4pPr>
            <a:lvl5pPr marL="1739900" defTabSz="869950">
              <a:defRPr sz="2400">
                <a:solidFill>
                  <a:schemeClr val="tx1"/>
                </a:solidFill>
                <a:latin typeface="Times New Roman" charset="0"/>
              </a:defRPr>
            </a:lvl5pPr>
            <a:lvl6pPr marL="2197100" defTabSz="869950" eaLnBrk="0" fontAlgn="base" hangingPunct="0">
              <a:spcBef>
                <a:spcPct val="0"/>
              </a:spcBef>
              <a:spcAft>
                <a:spcPct val="0"/>
              </a:spcAft>
              <a:defRPr sz="2400">
                <a:solidFill>
                  <a:schemeClr val="tx1"/>
                </a:solidFill>
                <a:latin typeface="Times New Roman" charset="0"/>
              </a:defRPr>
            </a:lvl6pPr>
            <a:lvl7pPr marL="2654300" defTabSz="869950" eaLnBrk="0" fontAlgn="base" hangingPunct="0">
              <a:spcBef>
                <a:spcPct val="0"/>
              </a:spcBef>
              <a:spcAft>
                <a:spcPct val="0"/>
              </a:spcAft>
              <a:defRPr sz="2400">
                <a:solidFill>
                  <a:schemeClr val="tx1"/>
                </a:solidFill>
                <a:latin typeface="Times New Roman" charset="0"/>
              </a:defRPr>
            </a:lvl7pPr>
            <a:lvl8pPr marL="3111500" defTabSz="869950" eaLnBrk="0" fontAlgn="base" hangingPunct="0">
              <a:spcBef>
                <a:spcPct val="0"/>
              </a:spcBef>
              <a:spcAft>
                <a:spcPct val="0"/>
              </a:spcAft>
              <a:defRPr sz="2400">
                <a:solidFill>
                  <a:schemeClr val="tx1"/>
                </a:solidFill>
                <a:latin typeface="Times New Roman" charset="0"/>
              </a:defRPr>
            </a:lvl8pPr>
            <a:lvl9pPr marL="3568700" defTabSz="869950" eaLnBrk="0" fontAlgn="base" hangingPunct="0">
              <a:spcBef>
                <a:spcPct val="0"/>
              </a:spcBef>
              <a:spcAft>
                <a:spcPct val="0"/>
              </a:spcAft>
              <a:defRPr sz="2400">
                <a:solidFill>
                  <a:schemeClr val="tx1"/>
                </a:solidFill>
                <a:latin typeface="Times New Roman" charset="0"/>
              </a:defRPr>
            </a:lvl9pPr>
          </a:lstStyle>
          <a:p>
            <a:pPr>
              <a:lnSpc>
                <a:spcPct val="70000"/>
              </a:lnSpc>
              <a:spcBef>
                <a:spcPct val="50000"/>
              </a:spcBef>
            </a:pPr>
            <a:r>
              <a:rPr lang="en-US" altLang="en-US" sz="2300" dirty="0" smtClean="0"/>
              <a:t>…</a:t>
            </a:r>
          </a:p>
          <a:p>
            <a:pPr>
              <a:lnSpc>
                <a:spcPct val="70000"/>
              </a:lnSpc>
              <a:spcBef>
                <a:spcPct val="50000"/>
              </a:spcBef>
            </a:pPr>
            <a:r>
              <a:rPr lang="en-US" altLang="en-US" sz="2300" dirty="0" smtClean="0"/>
              <a:t>primOperation1();</a:t>
            </a:r>
          </a:p>
          <a:p>
            <a:pPr>
              <a:lnSpc>
                <a:spcPct val="70000"/>
              </a:lnSpc>
              <a:spcBef>
                <a:spcPct val="50000"/>
              </a:spcBef>
            </a:pPr>
            <a:r>
              <a:rPr lang="en-US" altLang="en-US" sz="2300" dirty="0" smtClean="0"/>
              <a:t>…</a:t>
            </a:r>
          </a:p>
          <a:p>
            <a:pPr>
              <a:lnSpc>
                <a:spcPct val="70000"/>
              </a:lnSpc>
              <a:spcBef>
                <a:spcPct val="50000"/>
              </a:spcBef>
            </a:pPr>
            <a:r>
              <a:rPr lang="en-US" altLang="en-US" sz="2300" dirty="0" smtClean="0"/>
              <a:t>primOperation2();</a:t>
            </a:r>
            <a:endParaRPr lang="en-US" altLang="en-US" sz="2300" dirty="0"/>
          </a:p>
        </p:txBody>
      </p:sp>
      <p:sp>
        <p:nvSpPr>
          <p:cNvPr id="341001" name="Line 9"/>
          <p:cNvSpPr>
            <a:spLocks noChangeShapeType="1"/>
          </p:cNvSpPr>
          <p:nvPr/>
        </p:nvSpPr>
        <p:spPr bwMode="auto">
          <a:xfrm flipV="1">
            <a:off x="3581400" y="4876800"/>
            <a:ext cx="0" cy="53340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 name="Straight Connector 2"/>
          <p:cNvCxnSpPr/>
          <p:nvPr/>
        </p:nvCxnSpPr>
        <p:spPr>
          <a:xfrm>
            <a:off x="2590800" y="3725839"/>
            <a:ext cx="26098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549857" y="5715000"/>
            <a:ext cx="26098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58147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3"/>
          <p:cNvSpPr>
            <a:spLocks noGrp="1" noChangeArrowheads="1"/>
          </p:cNvSpPr>
          <p:nvPr>
            <p:ph idx="1"/>
          </p:nvPr>
        </p:nvSpPr>
        <p:spPr/>
        <p:txBody>
          <a:bodyPr lIns="87014" tIns="43507" rIns="87014" bIns="43507"/>
          <a:lstStyle/>
          <a:p>
            <a:r>
              <a:rPr lang="en-US" altLang="en-US" sz="2800" dirty="0"/>
              <a:t>A template method calls abstract </a:t>
            </a:r>
            <a:r>
              <a:rPr lang="en-US" altLang="en-US" sz="2800" dirty="0" smtClean="0"/>
              <a:t>methods</a:t>
            </a:r>
          </a:p>
          <a:p>
            <a:pPr lvl="1"/>
            <a:r>
              <a:rPr lang="en-US" altLang="en-US" sz="2400" dirty="0" smtClean="0"/>
              <a:t>These abstract methods change for subclasses</a:t>
            </a:r>
            <a:endParaRPr lang="en-US" altLang="en-US" sz="2400" dirty="0"/>
          </a:p>
          <a:p>
            <a:r>
              <a:rPr lang="en-US" altLang="en-US" sz="2800" dirty="0"/>
              <a:t>Usually a template method is created by generalizing several existing </a:t>
            </a:r>
            <a:r>
              <a:rPr lang="en-US" altLang="en-US" sz="2800" dirty="0" smtClean="0"/>
              <a:t>methods</a:t>
            </a:r>
            <a:endParaRPr lang="en-US" altLang="en-US" sz="2800" dirty="0"/>
          </a:p>
          <a:p>
            <a:r>
              <a:rPr lang="en-US" altLang="en-US" sz="2800" dirty="0"/>
              <a:t>Template Method separates the invariant part of an algorithm from the parts that vary with each subclass</a:t>
            </a:r>
          </a:p>
        </p:txBody>
      </p:sp>
      <p:sp>
        <p:nvSpPr>
          <p:cNvPr id="2" name="Title 1"/>
          <p:cNvSpPr>
            <a:spLocks noGrp="1"/>
          </p:cNvSpPr>
          <p:nvPr>
            <p:ph type="title"/>
          </p:nvPr>
        </p:nvSpPr>
        <p:spPr/>
        <p:txBody>
          <a:bodyPr>
            <a:normAutofit/>
          </a:bodyPr>
          <a:lstStyle/>
          <a:p>
            <a:r>
              <a:rPr lang="en-US" dirty="0" smtClean="0"/>
              <a:t>Separate invariant and variant</a:t>
            </a:r>
            <a:endParaRPr lang="en-US" dirty="0"/>
          </a:p>
        </p:txBody>
      </p:sp>
    </p:spTree>
    <p:extLst>
      <p:ext uri="{BB962C8B-B14F-4D97-AF65-F5344CB8AC3E}">
        <p14:creationId xmlns:p14="http://schemas.microsoft.com/office/powerpoint/2010/main" val="138836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r>
              <a:rPr lang="en-US" altLang="en-US" dirty="0" smtClean="0"/>
              <a:t>Example in </a:t>
            </a:r>
            <a:r>
              <a:rPr lang="en-US" altLang="en-US" dirty="0" err="1"/>
              <a:t>JComponent</a:t>
            </a:r>
            <a:endParaRPr lang="en-US" altLang="en-US" dirty="0"/>
          </a:p>
        </p:txBody>
      </p:sp>
      <p:sp>
        <p:nvSpPr>
          <p:cNvPr id="343043" name="Rectangle 3"/>
          <p:cNvSpPr>
            <a:spLocks noGrp="1" noChangeArrowheads="1"/>
          </p:cNvSpPr>
          <p:nvPr>
            <p:ph type="body" idx="1"/>
          </p:nvPr>
        </p:nvSpPr>
        <p:spPr>
          <a:xfrm>
            <a:off x="304800" y="1600200"/>
            <a:ext cx="8610600" cy="5029200"/>
          </a:xfrm>
        </p:spPr>
        <p:txBody>
          <a:bodyPr>
            <a:normAutofit lnSpcReduction="10000"/>
          </a:bodyPr>
          <a:lstStyle/>
          <a:p>
            <a:pPr>
              <a:buFontTx/>
              <a:buNone/>
            </a:pPr>
            <a:r>
              <a:rPr lang="en-US" altLang="en-US" sz="2400" b="1" dirty="0">
                <a:latin typeface="Courier New" panose="02070309020205020404" pitchFamily="49" charset="0"/>
                <a:cs typeface="Courier New" panose="02070309020205020404" pitchFamily="49" charset="0"/>
              </a:rPr>
              <a:t>p</a:t>
            </a:r>
            <a:r>
              <a:rPr lang="en-US" altLang="en-US" sz="2400" b="1" dirty="0" smtClean="0">
                <a:latin typeface="Courier New" panose="02070309020205020404" pitchFamily="49" charset="0"/>
                <a:cs typeface="Courier New" panose="02070309020205020404" pitchFamily="49" charset="0"/>
              </a:rPr>
              <a:t>ublic </a:t>
            </a:r>
            <a:r>
              <a:rPr lang="en-US" altLang="en-US" sz="2400" b="1" dirty="0">
                <a:latin typeface="Courier New" panose="02070309020205020404" pitchFamily="49" charset="0"/>
                <a:cs typeface="Courier New" panose="02070309020205020404" pitchFamily="49" charset="0"/>
              </a:rPr>
              <a:t>void </a:t>
            </a:r>
            <a:r>
              <a:rPr lang="en-US" altLang="en-US" sz="2400" b="1" dirty="0">
                <a:solidFill>
                  <a:schemeClr val="tx2"/>
                </a:solidFill>
                <a:latin typeface="Courier New" panose="02070309020205020404" pitchFamily="49" charset="0"/>
                <a:cs typeface="Courier New" panose="02070309020205020404" pitchFamily="49" charset="0"/>
              </a:rPr>
              <a:t>paint</a:t>
            </a:r>
            <a:r>
              <a:rPr lang="en-US" altLang="en-US" sz="2400" b="1" dirty="0">
                <a:latin typeface="Courier New" panose="02070309020205020404" pitchFamily="49" charset="0"/>
                <a:cs typeface="Courier New" panose="02070309020205020404" pitchFamily="49" charset="0"/>
              </a:rPr>
              <a:t>(Graphics g) {</a:t>
            </a:r>
          </a:p>
          <a:p>
            <a:pPr>
              <a:buFontTx/>
              <a:buNone/>
            </a:pPr>
            <a:r>
              <a:rPr lang="en-US" altLang="en-US" sz="2400" b="1" dirty="0">
                <a:latin typeface="Courier New" panose="02070309020205020404" pitchFamily="49" charset="0"/>
                <a:cs typeface="Courier New" panose="02070309020205020404" pitchFamily="49" charset="0"/>
              </a:rPr>
              <a:t>  Graphics cg = </a:t>
            </a:r>
            <a:r>
              <a:rPr lang="en-US" altLang="en-US" sz="2400" b="1" dirty="0" err="1">
                <a:latin typeface="Courier New" panose="02070309020205020404" pitchFamily="49" charset="0"/>
                <a:cs typeface="Courier New" panose="02070309020205020404" pitchFamily="49" charset="0"/>
              </a:rPr>
              <a:t>getComponentGraphics</a:t>
            </a:r>
            <a:r>
              <a:rPr lang="en-US" altLang="en-US" sz="2400" b="1" dirty="0">
                <a:latin typeface="Courier New" panose="02070309020205020404" pitchFamily="49" charset="0"/>
                <a:cs typeface="Courier New" panose="02070309020205020404" pitchFamily="49" charset="0"/>
              </a:rPr>
              <a:t>(g);</a:t>
            </a:r>
          </a:p>
          <a:p>
            <a:pPr>
              <a:buFontTx/>
              <a:buNone/>
            </a:pPr>
            <a:r>
              <a:rPr lang="en-US" altLang="en-US" sz="2400" b="1" dirty="0">
                <a:latin typeface="Courier New" panose="02070309020205020404" pitchFamily="49" charset="0"/>
                <a:cs typeface="Courier New" panose="02070309020205020404" pitchFamily="49" charset="0"/>
              </a:rPr>
              <a:t>  Graphics co </a:t>
            </a:r>
            <a:r>
              <a:rPr lang="en-US" altLang="en-US" sz="2400" b="1" dirty="0" smtClean="0">
                <a:latin typeface="Courier New" panose="02070309020205020404" pitchFamily="49" charset="0"/>
                <a:cs typeface="Courier New" panose="02070309020205020404" pitchFamily="49" charset="0"/>
              </a:rPr>
              <a:t>= </a:t>
            </a:r>
            <a:r>
              <a:rPr lang="en-US" altLang="en-US" sz="2400" b="1" dirty="0" err="1" smtClean="0">
                <a:latin typeface="Courier New" panose="02070309020205020404" pitchFamily="49" charset="0"/>
                <a:cs typeface="Courier New" panose="02070309020205020404" pitchFamily="49" charset="0"/>
              </a:rPr>
              <a:t>componentGraphics.create</a:t>
            </a:r>
            <a:r>
              <a:rPr lang="en-US" altLang="en-US" sz="2400" b="1" dirty="0" smtClean="0">
                <a:latin typeface="Courier New" panose="02070309020205020404" pitchFamily="49" charset="0"/>
                <a:cs typeface="Courier New" panose="02070309020205020404" pitchFamily="49" charset="0"/>
              </a:rPr>
              <a:t>();</a:t>
            </a:r>
          </a:p>
          <a:p>
            <a:pPr>
              <a:buFontTx/>
              <a:buNone/>
            </a:pPr>
            <a:r>
              <a:rPr lang="en-US" altLang="en-US" sz="2400" b="1" dirty="0" smtClean="0">
                <a:latin typeface="Courier New" panose="02070309020205020404" pitchFamily="49" charset="0"/>
                <a:cs typeface="Courier New" panose="02070309020205020404" pitchFamily="49" charset="0"/>
              </a:rPr>
              <a:t>  …</a:t>
            </a:r>
            <a:endParaRPr lang="en-US" altLang="en-US" sz="2400" b="1" dirty="0">
              <a:latin typeface="Courier New" panose="02070309020205020404" pitchFamily="49" charset="0"/>
              <a:cs typeface="Courier New" panose="02070309020205020404" pitchFamily="49" charset="0"/>
            </a:endParaRPr>
          </a:p>
          <a:p>
            <a:pPr>
              <a:buFontTx/>
              <a:buNone/>
            </a:pPr>
            <a:r>
              <a:rPr lang="en-US" altLang="en-US" sz="2400" b="1" dirty="0">
                <a:latin typeface="Courier New" panose="02070309020205020404" pitchFamily="49" charset="0"/>
                <a:cs typeface="Courier New" panose="02070309020205020404" pitchFamily="49" charset="0"/>
              </a:rPr>
              <a:t>  </a:t>
            </a:r>
            <a:r>
              <a:rPr lang="en-US" altLang="en-US" sz="2400" b="1" dirty="0" err="1">
                <a:solidFill>
                  <a:schemeClr val="tx2"/>
                </a:solidFill>
                <a:latin typeface="Courier New" panose="02070309020205020404" pitchFamily="49" charset="0"/>
                <a:cs typeface="Courier New" panose="02070309020205020404" pitchFamily="49" charset="0"/>
              </a:rPr>
              <a:t>paintComponent</a:t>
            </a:r>
            <a:r>
              <a:rPr lang="en-US" altLang="en-US" sz="2400" b="1" dirty="0">
                <a:latin typeface="Courier New" panose="02070309020205020404" pitchFamily="49" charset="0"/>
                <a:cs typeface="Courier New" panose="02070309020205020404" pitchFamily="49" charset="0"/>
              </a:rPr>
              <a:t>(co);</a:t>
            </a:r>
          </a:p>
          <a:p>
            <a:pPr>
              <a:buFontTx/>
              <a:buNone/>
            </a:pPr>
            <a:r>
              <a:rPr lang="en-US" altLang="en-US" sz="2400" b="1" dirty="0">
                <a:latin typeface="Courier New" panose="02070309020205020404" pitchFamily="49" charset="0"/>
                <a:cs typeface="Courier New" panose="02070309020205020404" pitchFamily="49" charset="0"/>
              </a:rPr>
              <a:t>  </a:t>
            </a:r>
            <a:r>
              <a:rPr lang="en-US" altLang="en-US" sz="2400" b="1" dirty="0" err="1">
                <a:solidFill>
                  <a:schemeClr val="tx2"/>
                </a:solidFill>
                <a:latin typeface="Courier New" panose="02070309020205020404" pitchFamily="49" charset="0"/>
                <a:cs typeface="Courier New" panose="02070309020205020404" pitchFamily="49" charset="0"/>
              </a:rPr>
              <a:t>paintBorder</a:t>
            </a:r>
            <a:r>
              <a:rPr lang="en-US" altLang="en-US" sz="2400" b="1" dirty="0">
                <a:latin typeface="Courier New" panose="02070309020205020404" pitchFamily="49" charset="0"/>
                <a:cs typeface="Courier New" panose="02070309020205020404" pitchFamily="49" charset="0"/>
              </a:rPr>
              <a:t>(co);</a:t>
            </a:r>
          </a:p>
          <a:p>
            <a:pPr>
              <a:buFontTx/>
              <a:buNone/>
            </a:pPr>
            <a:r>
              <a:rPr lang="en-US" altLang="en-US" sz="2400" b="1" dirty="0">
                <a:latin typeface="Courier New" panose="02070309020205020404" pitchFamily="49" charset="0"/>
                <a:cs typeface="Courier New" panose="02070309020205020404" pitchFamily="49" charset="0"/>
              </a:rPr>
              <a:t>  </a:t>
            </a:r>
            <a:r>
              <a:rPr lang="en-US" altLang="en-US" sz="2400" b="1" dirty="0" err="1">
                <a:solidFill>
                  <a:schemeClr val="tx2"/>
                </a:solidFill>
                <a:latin typeface="Courier New" panose="02070309020205020404" pitchFamily="49" charset="0"/>
                <a:cs typeface="Courier New" panose="02070309020205020404" pitchFamily="49" charset="0"/>
              </a:rPr>
              <a:t>paintChildren</a:t>
            </a:r>
            <a:r>
              <a:rPr lang="en-US" altLang="en-US" sz="2400" b="1" dirty="0">
                <a:latin typeface="Courier New" panose="02070309020205020404" pitchFamily="49" charset="0"/>
                <a:cs typeface="Courier New" panose="02070309020205020404" pitchFamily="49" charset="0"/>
              </a:rPr>
              <a:t>(co</a:t>
            </a:r>
            <a:r>
              <a:rPr lang="en-US" altLang="en-US" sz="2400" b="1" dirty="0" smtClean="0">
                <a:latin typeface="Courier New" panose="02070309020205020404" pitchFamily="49" charset="0"/>
                <a:cs typeface="Courier New" panose="02070309020205020404" pitchFamily="49" charset="0"/>
              </a:rPr>
              <a:t>);</a:t>
            </a:r>
          </a:p>
          <a:p>
            <a:pPr>
              <a:buFontTx/>
              <a:buNone/>
            </a:pPr>
            <a:r>
              <a:rPr lang="en-US" altLang="en-US" sz="2400" b="1" dirty="0">
                <a:latin typeface="Courier New" panose="02070309020205020404" pitchFamily="49" charset="0"/>
                <a:cs typeface="Courier New" panose="02070309020205020404" pitchFamily="49" charset="0"/>
              </a:rPr>
              <a:t> </a:t>
            </a:r>
            <a:r>
              <a:rPr lang="en-US" altLang="en-US" sz="2400" b="1" dirty="0" smtClean="0">
                <a:latin typeface="Courier New" panose="02070309020205020404" pitchFamily="49" charset="0"/>
                <a:cs typeface="Courier New" panose="02070309020205020404" pitchFamily="49" charset="0"/>
              </a:rPr>
              <a:t> …</a:t>
            </a:r>
            <a:endParaRPr lang="en-US" altLang="en-US" sz="2400" b="1" dirty="0">
              <a:latin typeface="Courier New" panose="02070309020205020404" pitchFamily="49" charset="0"/>
              <a:cs typeface="Courier New" panose="02070309020205020404" pitchFamily="49" charset="0"/>
            </a:endParaRPr>
          </a:p>
          <a:p>
            <a:pPr>
              <a:buFontTx/>
              <a:buNone/>
            </a:pPr>
            <a:r>
              <a:rPr lang="en-US" altLang="en-US" sz="2400" b="1" dirty="0" smtClean="0">
                <a:latin typeface="Courier New" panose="02070309020205020404" pitchFamily="49" charset="0"/>
                <a:cs typeface="Courier New" panose="02070309020205020404" pitchFamily="49" charset="0"/>
              </a:rPr>
              <a:t>}</a:t>
            </a:r>
          </a:p>
          <a:p>
            <a:pPr>
              <a:buFontTx/>
              <a:buNone/>
            </a:pPr>
            <a:r>
              <a:rPr lang="en-US" altLang="en-US" sz="2400" b="1" dirty="0" smtClean="0">
                <a:latin typeface="Courier New" panose="02070309020205020404" pitchFamily="49" charset="0"/>
                <a:cs typeface="Courier New" panose="02070309020205020404" pitchFamily="49" charset="0"/>
              </a:rPr>
              <a:t>protected void </a:t>
            </a:r>
            <a:r>
              <a:rPr lang="en-US" altLang="en-US" sz="2400" b="1" dirty="0" err="1" smtClean="0">
                <a:solidFill>
                  <a:schemeClr val="tx2"/>
                </a:solidFill>
                <a:latin typeface="Courier New" panose="02070309020205020404" pitchFamily="49" charset="0"/>
                <a:cs typeface="Courier New" panose="02070309020205020404" pitchFamily="49" charset="0"/>
              </a:rPr>
              <a:t>paintComponent</a:t>
            </a:r>
            <a:r>
              <a:rPr lang="en-US" altLang="en-US" sz="2400" b="1" dirty="0" smtClean="0">
                <a:latin typeface="Courier New" panose="02070309020205020404" pitchFamily="49" charset="0"/>
                <a:cs typeface="Courier New" panose="02070309020205020404" pitchFamily="49" charset="0"/>
              </a:rPr>
              <a:t>(Graphics g) …</a:t>
            </a:r>
          </a:p>
          <a:p>
            <a:pPr>
              <a:buNone/>
            </a:pPr>
            <a:r>
              <a:rPr lang="en-US" altLang="en-US" sz="2400" b="1" dirty="0" smtClean="0">
                <a:latin typeface="Courier New" panose="02070309020205020404" pitchFamily="49" charset="0"/>
                <a:cs typeface="Courier New" panose="02070309020205020404" pitchFamily="49" charset="0"/>
              </a:rPr>
              <a:t>protected void </a:t>
            </a:r>
            <a:r>
              <a:rPr lang="en-US" altLang="en-US" sz="2400" b="1" dirty="0" err="1" smtClean="0">
                <a:solidFill>
                  <a:schemeClr val="tx2"/>
                </a:solidFill>
                <a:latin typeface="Courier New" panose="02070309020205020404" pitchFamily="49" charset="0"/>
                <a:cs typeface="Courier New" panose="02070309020205020404" pitchFamily="49" charset="0"/>
              </a:rPr>
              <a:t>paintBorder</a:t>
            </a:r>
            <a:r>
              <a:rPr lang="en-US" altLang="en-US" sz="2400" b="1" dirty="0" smtClean="0">
                <a:latin typeface="Courier New" panose="02070309020205020404" pitchFamily="49" charset="0"/>
                <a:cs typeface="Courier New" panose="02070309020205020404" pitchFamily="49" charset="0"/>
              </a:rPr>
              <a:t>(Graphics </a:t>
            </a:r>
            <a:r>
              <a:rPr lang="en-US" altLang="en-US" sz="2400" b="1" dirty="0">
                <a:latin typeface="Courier New" panose="02070309020205020404" pitchFamily="49" charset="0"/>
                <a:cs typeface="Courier New" panose="02070309020205020404" pitchFamily="49" charset="0"/>
              </a:rPr>
              <a:t>g</a:t>
            </a:r>
            <a:r>
              <a:rPr lang="en-US" altLang="en-US" sz="2400" b="1" dirty="0" smtClean="0">
                <a:latin typeface="Courier New" panose="02070309020205020404" pitchFamily="49" charset="0"/>
                <a:cs typeface="Courier New" panose="02070309020205020404" pitchFamily="49" charset="0"/>
              </a:rPr>
              <a:t>) …</a:t>
            </a:r>
            <a:endParaRPr lang="en-US" altLang="en-US" sz="2400" b="1" dirty="0">
              <a:latin typeface="Courier New" panose="02070309020205020404" pitchFamily="49" charset="0"/>
              <a:cs typeface="Courier New" panose="02070309020205020404" pitchFamily="49" charset="0"/>
            </a:endParaRPr>
          </a:p>
          <a:p>
            <a:pPr>
              <a:buNone/>
            </a:pPr>
            <a:r>
              <a:rPr lang="en-US" altLang="en-US" sz="2400" b="1" dirty="0" smtClean="0">
                <a:latin typeface="Courier New" panose="02070309020205020404" pitchFamily="49" charset="0"/>
                <a:cs typeface="Courier New" panose="02070309020205020404" pitchFamily="49" charset="0"/>
              </a:rPr>
              <a:t>protected void </a:t>
            </a:r>
            <a:r>
              <a:rPr lang="en-US" altLang="en-US" sz="2400" b="1" dirty="0" err="1" smtClean="0">
                <a:solidFill>
                  <a:schemeClr val="tx2"/>
                </a:solidFill>
                <a:latin typeface="Courier New" panose="02070309020205020404" pitchFamily="49" charset="0"/>
                <a:cs typeface="Courier New" panose="02070309020205020404" pitchFamily="49" charset="0"/>
              </a:rPr>
              <a:t>paintChildren</a:t>
            </a:r>
            <a:r>
              <a:rPr lang="en-US" altLang="en-US" sz="2400" b="1" dirty="0" smtClean="0">
                <a:latin typeface="Courier New" panose="02070309020205020404" pitchFamily="49" charset="0"/>
                <a:cs typeface="Courier New" panose="02070309020205020404" pitchFamily="49" charset="0"/>
              </a:rPr>
              <a:t>(Graphics </a:t>
            </a:r>
            <a:r>
              <a:rPr lang="en-US" altLang="en-US" sz="2400" b="1" dirty="0">
                <a:latin typeface="Courier New" panose="02070309020205020404" pitchFamily="49" charset="0"/>
                <a:cs typeface="Courier New" panose="02070309020205020404" pitchFamily="49" charset="0"/>
              </a:rPr>
              <a:t>g</a:t>
            </a:r>
            <a:r>
              <a:rPr lang="en-US" altLang="en-US" sz="2400" b="1" dirty="0" smtClean="0">
                <a:latin typeface="Courier New" panose="02070309020205020404" pitchFamily="49" charset="0"/>
                <a:cs typeface="Courier New" panose="02070309020205020404" pitchFamily="49" charset="0"/>
              </a:rPr>
              <a:t>) …</a:t>
            </a:r>
            <a:endParaRPr lang="en-US" altLang="en-US" sz="2400" b="1" dirty="0">
              <a:latin typeface="Courier New" panose="02070309020205020404" pitchFamily="49" charset="0"/>
              <a:cs typeface="Courier New" panose="02070309020205020404" pitchFamily="49" charset="0"/>
            </a:endParaRPr>
          </a:p>
          <a:p>
            <a:pPr>
              <a:buFontTx/>
              <a:buNone/>
            </a:pPr>
            <a:endParaRPr lang="en-US" altLang="en-US" sz="2400" dirty="0" smtClean="0"/>
          </a:p>
        </p:txBody>
      </p:sp>
    </p:spTree>
    <p:extLst>
      <p:ext uri="{BB962C8B-B14F-4D97-AF65-F5344CB8AC3E}">
        <p14:creationId xmlns:p14="http://schemas.microsoft.com/office/powerpoint/2010/main" val="2139711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normAutofit fontScale="90000"/>
          </a:bodyPr>
          <a:lstStyle/>
          <a:p>
            <a:r>
              <a:rPr lang="en-US" altLang="en-US" dirty="0"/>
              <a:t>Where do </a:t>
            </a:r>
            <a:r>
              <a:rPr lang="en-US" altLang="en-US" dirty="0" smtClean="0"/>
              <a:t>Template Methods </a:t>
            </a:r>
            <a:r>
              <a:rPr lang="en-US" altLang="en-US" dirty="0"/>
              <a:t>come from?</a:t>
            </a:r>
          </a:p>
        </p:txBody>
      </p:sp>
      <p:sp>
        <p:nvSpPr>
          <p:cNvPr id="345091" name="Rectangle 3"/>
          <p:cNvSpPr>
            <a:spLocks noGrp="1" noChangeArrowheads="1"/>
          </p:cNvSpPr>
          <p:nvPr>
            <p:ph idx="1"/>
          </p:nvPr>
        </p:nvSpPr>
        <p:spPr/>
        <p:txBody>
          <a:bodyPr>
            <a:normAutofit/>
          </a:bodyPr>
          <a:lstStyle/>
          <a:p>
            <a:pPr>
              <a:lnSpc>
                <a:spcPct val="90000"/>
              </a:lnSpc>
            </a:pPr>
            <a:r>
              <a:rPr lang="en-US" altLang="en-US" dirty="0"/>
              <a:t>Two </a:t>
            </a:r>
            <a:r>
              <a:rPr lang="en-US" altLang="en-US" dirty="0" smtClean="0"/>
              <a:t>(or more) classes</a:t>
            </a:r>
            <a:r>
              <a:rPr lang="en-US" altLang="en-US" dirty="0"/>
              <a:t>, each with a </a:t>
            </a:r>
            <a:r>
              <a:rPr lang="en-US" altLang="en-US" dirty="0">
                <a:solidFill>
                  <a:schemeClr val="tx2"/>
                </a:solidFill>
              </a:rPr>
              <a:t>paint</a:t>
            </a:r>
            <a:r>
              <a:rPr lang="en-US" altLang="en-US" dirty="0"/>
              <a:t>() </a:t>
            </a:r>
            <a:r>
              <a:rPr lang="en-US" altLang="en-US" dirty="0" smtClean="0"/>
              <a:t>method</a:t>
            </a:r>
            <a:endParaRPr lang="en-US" altLang="en-US" dirty="0"/>
          </a:p>
          <a:p>
            <a:pPr>
              <a:lnSpc>
                <a:spcPct val="90000"/>
              </a:lnSpc>
            </a:pPr>
            <a:r>
              <a:rPr lang="en-US" altLang="en-US" dirty="0"/>
              <a:t>All </a:t>
            </a:r>
            <a:r>
              <a:rPr lang="en-US" altLang="en-US" dirty="0" smtClean="0"/>
              <a:t>call </a:t>
            </a:r>
            <a:r>
              <a:rPr lang="en-US" altLang="en-US" dirty="0" err="1" smtClean="0">
                <a:solidFill>
                  <a:schemeClr val="tx2"/>
                </a:solidFill>
              </a:rPr>
              <a:t>getComponentGraphics</a:t>
            </a:r>
            <a:r>
              <a:rPr lang="en-US" altLang="en-US" dirty="0" smtClean="0">
                <a:solidFill>
                  <a:schemeClr val="tx2"/>
                </a:solidFill>
              </a:rPr>
              <a:t> </a:t>
            </a:r>
            <a:r>
              <a:rPr lang="en-US" altLang="en-US" dirty="0"/>
              <a:t>and then </a:t>
            </a:r>
            <a:r>
              <a:rPr lang="en-US" altLang="en-US" dirty="0" smtClean="0">
                <a:solidFill>
                  <a:schemeClr val="tx2"/>
                </a:solidFill>
              </a:rPr>
              <a:t>create</a:t>
            </a:r>
            <a:r>
              <a:rPr lang="en-US" altLang="en-US" dirty="0" smtClean="0"/>
              <a:t> but </a:t>
            </a:r>
            <a:r>
              <a:rPr lang="en-US" altLang="en-US" dirty="0"/>
              <a:t>do different things </a:t>
            </a:r>
            <a:r>
              <a:rPr lang="en-US" altLang="en-US" dirty="0" smtClean="0"/>
              <a:t>after</a:t>
            </a:r>
            <a:endParaRPr lang="en-US" altLang="en-US" dirty="0"/>
          </a:p>
          <a:p>
            <a:pPr lvl="1">
              <a:lnSpc>
                <a:spcPct val="90000"/>
              </a:lnSpc>
            </a:pPr>
            <a:r>
              <a:rPr lang="en-US" altLang="en-US" dirty="0"/>
              <a:t>Some have border, some </a:t>
            </a:r>
            <a:r>
              <a:rPr lang="en-US" altLang="en-US" dirty="0" smtClean="0"/>
              <a:t>don’t. Some </a:t>
            </a:r>
            <a:r>
              <a:rPr lang="en-US" altLang="en-US" dirty="0"/>
              <a:t>have children, some don’t.   </a:t>
            </a:r>
          </a:p>
          <a:p>
            <a:pPr>
              <a:lnSpc>
                <a:spcPct val="90000"/>
              </a:lnSpc>
              <a:buFontTx/>
              <a:buNone/>
            </a:pPr>
            <a:r>
              <a:rPr lang="en-US" altLang="en-US" sz="2800" dirty="0"/>
              <a:t>  </a:t>
            </a:r>
            <a:r>
              <a:rPr lang="en-US" altLang="en-US" sz="2800" dirty="0" smtClean="0"/>
              <a:t>      </a:t>
            </a:r>
            <a:r>
              <a:rPr lang="en-US" altLang="en-US" sz="2800" dirty="0" err="1" smtClean="0"/>
              <a:t>paintComponent</a:t>
            </a:r>
            <a:r>
              <a:rPr lang="en-US" altLang="en-US" sz="2800" dirty="0" smtClean="0"/>
              <a:t>(co</a:t>
            </a:r>
            <a:r>
              <a:rPr lang="en-US" altLang="en-US" sz="2800" dirty="0"/>
              <a:t>);</a:t>
            </a:r>
          </a:p>
          <a:p>
            <a:pPr>
              <a:lnSpc>
                <a:spcPct val="90000"/>
              </a:lnSpc>
              <a:buFontTx/>
              <a:buNone/>
            </a:pPr>
            <a:r>
              <a:rPr lang="en-US" altLang="en-US" sz="2800" dirty="0"/>
              <a:t>  </a:t>
            </a:r>
            <a:r>
              <a:rPr lang="en-US" altLang="en-US" sz="2800" dirty="0" smtClean="0"/>
              <a:t>      </a:t>
            </a:r>
            <a:r>
              <a:rPr lang="en-US" altLang="en-US" sz="2800" dirty="0" err="1" smtClean="0"/>
              <a:t>paintBorder</a:t>
            </a:r>
            <a:r>
              <a:rPr lang="en-US" altLang="en-US" sz="2800" dirty="0" smtClean="0"/>
              <a:t>(co</a:t>
            </a:r>
            <a:r>
              <a:rPr lang="en-US" altLang="en-US" sz="2800" dirty="0"/>
              <a:t>);</a:t>
            </a:r>
          </a:p>
          <a:p>
            <a:pPr>
              <a:lnSpc>
                <a:spcPct val="90000"/>
              </a:lnSpc>
              <a:buFontTx/>
              <a:buNone/>
            </a:pPr>
            <a:r>
              <a:rPr lang="en-US" altLang="en-US" sz="2800" dirty="0"/>
              <a:t>  </a:t>
            </a:r>
            <a:r>
              <a:rPr lang="en-US" altLang="en-US" sz="2800" dirty="0" smtClean="0"/>
              <a:t>      </a:t>
            </a:r>
            <a:r>
              <a:rPr lang="en-US" altLang="en-US" sz="2800" dirty="0" err="1" smtClean="0"/>
              <a:t>paintChildren</a:t>
            </a:r>
            <a:r>
              <a:rPr lang="en-US" altLang="en-US" sz="2800" dirty="0" smtClean="0"/>
              <a:t>(co</a:t>
            </a:r>
            <a:r>
              <a:rPr lang="en-US" altLang="en-US" sz="2800" dirty="0"/>
              <a:t>);</a:t>
            </a:r>
          </a:p>
        </p:txBody>
      </p:sp>
    </p:spTree>
    <p:extLst>
      <p:ext uri="{BB962C8B-B14F-4D97-AF65-F5344CB8AC3E}">
        <p14:creationId xmlns:p14="http://schemas.microsoft.com/office/powerpoint/2010/main" val="914023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altLang="en-US"/>
              <a:t>Making Template Methods</a:t>
            </a:r>
          </a:p>
        </p:txBody>
      </p:sp>
      <p:sp>
        <p:nvSpPr>
          <p:cNvPr id="346115" name="Rectangle 3"/>
          <p:cNvSpPr>
            <a:spLocks noGrp="1" noChangeArrowheads="1"/>
          </p:cNvSpPr>
          <p:nvPr>
            <p:ph idx="1"/>
          </p:nvPr>
        </p:nvSpPr>
        <p:spPr/>
        <p:txBody>
          <a:bodyPr/>
          <a:lstStyle/>
          <a:p>
            <a:r>
              <a:rPr lang="en-US" altLang="en-US" dirty="0"/>
              <a:t>Given two methods with same name in different classes</a:t>
            </a:r>
          </a:p>
          <a:p>
            <a:pPr lvl="1"/>
            <a:r>
              <a:rPr lang="en-US" altLang="en-US" dirty="0"/>
              <a:t>Mark places that are </a:t>
            </a:r>
            <a:r>
              <a:rPr lang="en-US" altLang="en-US" dirty="0" smtClean="0">
                <a:solidFill>
                  <a:schemeClr val="tx2"/>
                </a:solidFill>
              </a:rPr>
              <a:t>different</a:t>
            </a:r>
            <a:endParaRPr lang="en-US" altLang="en-US" dirty="0">
              <a:solidFill>
                <a:schemeClr val="tx2"/>
              </a:solidFill>
            </a:endParaRPr>
          </a:p>
          <a:p>
            <a:pPr lvl="1"/>
            <a:r>
              <a:rPr lang="en-US" altLang="en-US" dirty="0"/>
              <a:t>Extract those places into separate methods in same classes</a:t>
            </a:r>
          </a:p>
          <a:p>
            <a:pPr lvl="1"/>
            <a:r>
              <a:rPr lang="en-US" altLang="en-US" dirty="0" smtClean="0"/>
              <a:t>Starting methods </a:t>
            </a:r>
            <a:r>
              <a:rPr lang="en-US" altLang="en-US" dirty="0"/>
              <a:t>are now the same - move to superclass</a:t>
            </a:r>
          </a:p>
        </p:txBody>
      </p:sp>
    </p:spTree>
    <p:extLst>
      <p:ext uri="{BB962C8B-B14F-4D97-AF65-F5344CB8AC3E}">
        <p14:creationId xmlns:p14="http://schemas.microsoft.com/office/powerpoint/2010/main" val="2316153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noFill/>
        </p:spPr>
        <p:txBody>
          <a:bodyPr lIns="60427" tIns="24171" rIns="60427" bIns="24171" anchor="ctr">
            <a:normAutofit fontScale="90000"/>
          </a:bodyPr>
          <a:lstStyle/>
          <a:p>
            <a:r>
              <a:rPr lang="en-US" altLang="en-US" smtClean="0"/>
              <a:t>Iterator, Composite, </a:t>
            </a:r>
            <a:br>
              <a:rPr lang="en-US" altLang="en-US" smtClean="0"/>
            </a:br>
            <a:r>
              <a:rPr lang="en-US" altLang="en-US" smtClean="0"/>
              <a:t>and Template Method</a:t>
            </a:r>
          </a:p>
        </p:txBody>
      </p:sp>
      <p:sp>
        <p:nvSpPr>
          <p:cNvPr id="7" name="Slide Number Placeholder 4"/>
          <p:cNvSpPr>
            <a:spLocks noGrp="1"/>
          </p:cNvSpPr>
          <p:nvPr>
            <p:ph type="sldNum" sz="quarter" idx="12"/>
          </p:nvPr>
        </p:nvSpPr>
        <p:spPr/>
        <p:txBody>
          <a:bodyPr/>
          <a:lstStyle/>
          <a:p>
            <a:fld id="{0BB5303C-AA13-4DDD-AEAA-7772D04AA8C8}" type="slidenum">
              <a:rPr lang="en-US" altLang="en-US"/>
              <a:pPr/>
              <a:t>17</a:t>
            </a:fld>
            <a:endParaRPr lang="en-US" altLang="en-US" dirty="0"/>
          </a:p>
        </p:txBody>
      </p:sp>
      <p:sp>
        <p:nvSpPr>
          <p:cNvPr id="45060" name="Rectangle 3"/>
          <p:cNvSpPr>
            <a:spLocks noChangeArrowheads="1"/>
          </p:cNvSpPr>
          <p:nvPr/>
        </p:nvSpPr>
        <p:spPr bwMode="auto">
          <a:xfrm>
            <a:off x="1087438" y="2613025"/>
            <a:ext cx="7440612" cy="3545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0427" tIns="24171" rIns="60427" bIns="24171">
            <a:spAutoFit/>
          </a:bodyPr>
          <a:lstStyle>
            <a:lvl1pPr marL="325438" indent="-325438" defTabSz="866775">
              <a:defRPr sz="2400">
                <a:solidFill>
                  <a:schemeClr val="tx1"/>
                </a:solidFill>
                <a:latin typeface="Times New Roman" pitchFamily="18" charset="0"/>
                <a:ea typeface="ＭＳ Ｐゴシック" charset="-128"/>
              </a:defRPr>
            </a:lvl1pPr>
            <a:lvl2pPr marL="742950" indent="-285750" defTabSz="866775">
              <a:defRPr sz="2400">
                <a:solidFill>
                  <a:schemeClr val="tx1"/>
                </a:solidFill>
                <a:latin typeface="Times New Roman" pitchFamily="18" charset="0"/>
                <a:ea typeface="ＭＳ Ｐゴシック" charset="-128"/>
              </a:defRPr>
            </a:lvl2pPr>
            <a:lvl3pPr marL="1193800" indent="-325438" defTabSz="866775">
              <a:defRPr sz="2400">
                <a:solidFill>
                  <a:schemeClr val="tx1"/>
                </a:solidFill>
                <a:latin typeface="Times New Roman" pitchFamily="18" charset="0"/>
                <a:ea typeface="ＭＳ Ｐゴシック" charset="-128"/>
              </a:defRPr>
            </a:lvl3pPr>
            <a:lvl4pPr marL="1600200" indent="-228600" defTabSz="866775">
              <a:defRPr sz="2400">
                <a:solidFill>
                  <a:schemeClr val="tx1"/>
                </a:solidFill>
                <a:latin typeface="Times New Roman" pitchFamily="18" charset="0"/>
                <a:ea typeface="ＭＳ Ｐゴシック" charset="-128"/>
              </a:defRPr>
            </a:lvl4pPr>
            <a:lvl5pPr marL="2057400" indent="-228600" defTabSz="866775">
              <a:defRPr sz="2400">
                <a:solidFill>
                  <a:schemeClr val="tx1"/>
                </a:solidFill>
                <a:latin typeface="Times New Roman" pitchFamily="18" charset="0"/>
                <a:ea typeface="ＭＳ Ｐゴシック" charset="-128"/>
              </a:defRPr>
            </a:lvl5pPr>
            <a:lvl6pPr marL="2514600" indent="-228600" defTabSz="866775"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defTabSz="866775"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defTabSz="866775"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defTabSz="866775"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pPr>
              <a:lnSpc>
                <a:spcPct val="88000"/>
              </a:lnSpc>
              <a:spcBef>
                <a:spcPct val="43000"/>
              </a:spcBef>
            </a:pPr>
            <a:r>
              <a:rPr lang="en-US" altLang="en-US" sz="2000" dirty="0"/>
              <a:t>class </a:t>
            </a:r>
            <a:r>
              <a:rPr lang="en-US" altLang="en-US" sz="2000" dirty="0" err="1"/>
              <a:t>CompositeEquipment</a:t>
            </a:r>
            <a:endParaRPr lang="en-US" altLang="en-US" sz="2000" dirty="0"/>
          </a:p>
          <a:p>
            <a:pPr>
              <a:lnSpc>
                <a:spcPct val="88000"/>
              </a:lnSpc>
              <a:spcBef>
                <a:spcPct val="43000"/>
              </a:spcBef>
            </a:pPr>
            <a:r>
              <a:rPr lang="en-US" altLang="en-US" sz="2000" dirty="0"/>
              <a:t> </a:t>
            </a:r>
            <a:r>
              <a:rPr lang="en-US" altLang="en-US" sz="2000" dirty="0" smtClean="0"/>
              <a:t> public </a:t>
            </a:r>
            <a:r>
              <a:rPr lang="en-US" altLang="en-US" sz="2000" dirty="0" err="1"/>
              <a:t>int</a:t>
            </a:r>
            <a:r>
              <a:rPr lang="en-US" altLang="en-US" sz="2000" dirty="0"/>
              <a:t> </a:t>
            </a:r>
            <a:r>
              <a:rPr lang="en-US" altLang="en-US" sz="2000" dirty="0">
                <a:solidFill>
                  <a:schemeClr val="tx2"/>
                </a:solidFill>
              </a:rPr>
              <a:t>weight</a:t>
            </a:r>
            <a:r>
              <a:rPr lang="en-US" altLang="en-US" sz="2000" dirty="0"/>
              <a:t>() {</a:t>
            </a:r>
          </a:p>
          <a:p>
            <a:pPr>
              <a:lnSpc>
                <a:spcPct val="88000"/>
              </a:lnSpc>
              <a:spcBef>
                <a:spcPct val="43000"/>
              </a:spcBef>
            </a:pPr>
            <a:r>
              <a:rPr lang="en-US" altLang="en-US" sz="2000" dirty="0"/>
              <a:t>	</a:t>
            </a:r>
            <a:r>
              <a:rPr lang="en-US" altLang="en-US" sz="2000" dirty="0" err="1"/>
              <a:t>int</a:t>
            </a:r>
            <a:r>
              <a:rPr lang="en-US" altLang="en-US" sz="2000" dirty="0"/>
              <a:t> total = 0;</a:t>
            </a:r>
          </a:p>
          <a:p>
            <a:pPr>
              <a:lnSpc>
                <a:spcPct val="88000"/>
              </a:lnSpc>
              <a:spcBef>
                <a:spcPct val="43000"/>
              </a:spcBef>
            </a:pPr>
            <a:r>
              <a:rPr lang="en-US" altLang="en-US" sz="2000" dirty="0"/>
              <a:t>	for (Enumeration e = children();  </a:t>
            </a:r>
            <a:r>
              <a:rPr lang="en-US" altLang="en-US" sz="2000" dirty="0" err="1"/>
              <a:t>e.hasMoreElements</a:t>
            </a:r>
            <a:r>
              <a:rPr lang="en-US" altLang="en-US" sz="2000" dirty="0"/>
              <a:t>();) {</a:t>
            </a:r>
          </a:p>
          <a:p>
            <a:pPr>
              <a:lnSpc>
                <a:spcPct val="88000"/>
              </a:lnSpc>
              <a:spcBef>
                <a:spcPct val="43000"/>
              </a:spcBef>
            </a:pPr>
            <a:r>
              <a:rPr lang="en-US" altLang="en-US" sz="2000" dirty="0"/>
              <a:t>		Equipment </a:t>
            </a:r>
            <a:r>
              <a:rPr lang="en-US" altLang="en-US" sz="2000" dirty="0" err="1"/>
              <a:t>equipment</a:t>
            </a:r>
            <a:r>
              <a:rPr lang="en-US" altLang="en-US" sz="2000" dirty="0"/>
              <a:t> = (Equipment) </a:t>
            </a:r>
            <a:r>
              <a:rPr lang="en-US" altLang="en-US" sz="2000" dirty="0" err="1"/>
              <a:t>e.nextElement</a:t>
            </a:r>
            <a:r>
              <a:rPr lang="en-US" altLang="en-US" sz="2000" dirty="0"/>
              <a:t>();</a:t>
            </a:r>
          </a:p>
          <a:p>
            <a:pPr lvl="2">
              <a:lnSpc>
                <a:spcPct val="88000"/>
              </a:lnSpc>
              <a:spcBef>
                <a:spcPct val="43000"/>
              </a:spcBef>
            </a:pPr>
            <a:r>
              <a:rPr lang="en-US" altLang="en-US" sz="2000" dirty="0"/>
              <a:t>total </a:t>
            </a:r>
            <a:r>
              <a:rPr lang="en-US" altLang="en-US" sz="2000" dirty="0" smtClean="0"/>
              <a:t> += </a:t>
            </a:r>
            <a:r>
              <a:rPr lang="en-US" altLang="en-US" sz="2000" dirty="0" err="1" smtClean="0"/>
              <a:t>equipment.</a:t>
            </a:r>
            <a:r>
              <a:rPr lang="en-US" altLang="en-US" sz="2000" dirty="0" err="1" smtClean="0">
                <a:solidFill>
                  <a:schemeClr val="tx2"/>
                </a:solidFill>
              </a:rPr>
              <a:t>weight</a:t>
            </a:r>
            <a:r>
              <a:rPr lang="en-US" altLang="en-US" sz="2000" dirty="0"/>
              <a:t>();</a:t>
            </a:r>
          </a:p>
          <a:p>
            <a:pPr>
              <a:lnSpc>
                <a:spcPct val="88000"/>
              </a:lnSpc>
              <a:spcBef>
                <a:spcPct val="43000"/>
              </a:spcBef>
            </a:pPr>
            <a:r>
              <a:rPr lang="en-US" altLang="en-US" sz="2000" dirty="0"/>
              <a:t>	}</a:t>
            </a:r>
          </a:p>
          <a:p>
            <a:pPr>
              <a:lnSpc>
                <a:spcPct val="88000"/>
              </a:lnSpc>
              <a:spcBef>
                <a:spcPct val="43000"/>
              </a:spcBef>
            </a:pPr>
            <a:r>
              <a:rPr lang="en-US" altLang="en-US" sz="2000" dirty="0"/>
              <a:t>	return total;</a:t>
            </a:r>
          </a:p>
          <a:p>
            <a:pPr>
              <a:lnSpc>
                <a:spcPct val="88000"/>
              </a:lnSpc>
              <a:spcBef>
                <a:spcPct val="43000"/>
              </a:spcBef>
            </a:pPr>
            <a:r>
              <a:rPr lang="en-US" altLang="en-US" sz="2000" dirty="0" smtClean="0"/>
              <a:t>  }</a:t>
            </a:r>
            <a:endParaRPr lang="en-US" altLang="en-US" sz="2000" dirty="0"/>
          </a:p>
        </p:txBody>
      </p:sp>
      <p:sp>
        <p:nvSpPr>
          <p:cNvPr id="45061" name="Rectangle 4"/>
          <p:cNvSpPr>
            <a:spLocks noChangeArrowheads="1"/>
          </p:cNvSpPr>
          <p:nvPr/>
        </p:nvSpPr>
        <p:spPr bwMode="auto">
          <a:xfrm>
            <a:off x="533400" y="1814513"/>
            <a:ext cx="8229600" cy="366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0427" tIns="24171" rIns="60427" bIns="24171">
            <a:spAutoFit/>
          </a:bodyPr>
          <a:lstStyle>
            <a:lvl1pPr marL="325438" indent="-325438" defTabSz="866775">
              <a:defRPr sz="2400">
                <a:solidFill>
                  <a:schemeClr val="tx1"/>
                </a:solidFill>
                <a:latin typeface="Times New Roman" pitchFamily="18" charset="0"/>
                <a:ea typeface="ＭＳ Ｐゴシック" charset="-128"/>
              </a:defRPr>
            </a:lvl1pPr>
            <a:lvl2pPr marL="742950" indent="-285750" defTabSz="866775">
              <a:defRPr sz="2400">
                <a:solidFill>
                  <a:schemeClr val="tx1"/>
                </a:solidFill>
                <a:latin typeface="Times New Roman" pitchFamily="18" charset="0"/>
                <a:ea typeface="ＭＳ Ｐゴシック" charset="-128"/>
              </a:defRPr>
            </a:lvl2pPr>
            <a:lvl3pPr marL="1143000" indent="-228600" defTabSz="866775">
              <a:defRPr sz="2400">
                <a:solidFill>
                  <a:schemeClr val="tx1"/>
                </a:solidFill>
                <a:latin typeface="Times New Roman" pitchFamily="18" charset="0"/>
                <a:ea typeface="ＭＳ Ｐゴシック" charset="-128"/>
              </a:defRPr>
            </a:lvl3pPr>
            <a:lvl4pPr marL="1600200" indent="-228600" defTabSz="866775">
              <a:defRPr sz="2400">
                <a:solidFill>
                  <a:schemeClr val="tx1"/>
                </a:solidFill>
                <a:latin typeface="Times New Roman" pitchFamily="18" charset="0"/>
                <a:ea typeface="ＭＳ Ｐゴシック" charset="-128"/>
              </a:defRPr>
            </a:lvl4pPr>
            <a:lvl5pPr marL="2057400" indent="-228600" defTabSz="866775">
              <a:defRPr sz="2400">
                <a:solidFill>
                  <a:schemeClr val="tx1"/>
                </a:solidFill>
                <a:latin typeface="Times New Roman" pitchFamily="18" charset="0"/>
                <a:ea typeface="ＭＳ Ｐゴシック" charset="-128"/>
              </a:defRPr>
            </a:lvl5pPr>
            <a:lvl6pPr marL="2514600" indent="-228600" defTabSz="866775"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defTabSz="866775"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defTabSz="866775"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defTabSz="866775"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pPr>
              <a:lnSpc>
                <a:spcPct val="86000"/>
              </a:lnSpc>
              <a:spcBef>
                <a:spcPct val="40000"/>
              </a:spcBef>
            </a:pPr>
            <a:r>
              <a:rPr lang="en-US" altLang="en-US" dirty="0"/>
              <a:t>Iterator makes it easier to define Template Methods in </a:t>
            </a:r>
            <a:r>
              <a:rPr lang="en-US" altLang="en-US" dirty="0" smtClean="0"/>
              <a:t>Component</a:t>
            </a:r>
            <a:endParaRPr lang="en-US" altLang="en-US" dirty="0"/>
          </a:p>
        </p:txBody>
      </p:sp>
    </p:spTree>
    <p:extLst>
      <p:ext uri="{BB962C8B-B14F-4D97-AF65-F5344CB8AC3E}">
        <p14:creationId xmlns:p14="http://schemas.microsoft.com/office/powerpoint/2010/main" val="366360818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normAutofit/>
          </a:bodyPr>
          <a:lstStyle/>
          <a:p>
            <a:pPr>
              <a:defRPr/>
            </a:pPr>
            <a:r>
              <a:rPr lang="en-US" dirty="0" smtClean="0"/>
              <a:t>Example 7: Command</a:t>
            </a:r>
            <a:endParaRPr lang="en-US" dirty="0" smtClean="0"/>
          </a:p>
        </p:txBody>
      </p:sp>
      <p:sp>
        <p:nvSpPr>
          <p:cNvPr id="363523" name="Rectangle 3"/>
          <p:cNvSpPr>
            <a:spLocks noGrp="1" noChangeArrowheads="1"/>
          </p:cNvSpPr>
          <p:nvPr>
            <p:ph type="body" idx="1"/>
          </p:nvPr>
        </p:nvSpPr>
        <p:spPr/>
        <p:txBody>
          <a:bodyPr>
            <a:noAutofit/>
          </a:bodyPr>
          <a:lstStyle/>
          <a:p>
            <a:pPr>
              <a:lnSpc>
                <a:spcPct val="85000"/>
              </a:lnSpc>
              <a:spcBef>
                <a:spcPct val="40000"/>
              </a:spcBef>
              <a:defRPr/>
            </a:pPr>
            <a:r>
              <a:rPr lang="en-US" sz="2800" dirty="0" smtClean="0"/>
              <a:t>Represent the invocation of an operation by an object</a:t>
            </a:r>
          </a:p>
          <a:p>
            <a:pPr lvl="1">
              <a:lnSpc>
                <a:spcPct val="85000"/>
              </a:lnSpc>
              <a:spcBef>
                <a:spcPct val="40000"/>
              </a:spcBef>
              <a:defRPr/>
            </a:pPr>
            <a:r>
              <a:rPr lang="en-US" sz="2400" dirty="0" smtClean="0"/>
              <a:t>You can pass the "command" around until you can find which object can handle it</a:t>
            </a:r>
          </a:p>
          <a:p>
            <a:pPr lvl="1">
              <a:lnSpc>
                <a:spcPct val="85000"/>
              </a:lnSpc>
              <a:spcBef>
                <a:spcPct val="40000"/>
              </a:spcBef>
              <a:defRPr/>
            </a:pPr>
            <a:r>
              <a:rPr lang="en-US" sz="2400" dirty="0"/>
              <a:t>Y</a:t>
            </a:r>
            <a:r>
              <a:rPr lang="en-US" sz="2400" dirty="0" smtClean="0"/>
              <a:t>ou can undo it</a:t>
            </a:r>
          </a:p>
          <a:p>
            <a:pPr lvl="1">
              <a:lnSpc>
                <a:spcPct val="85000"/>
              </a:lnSpc>
              <a:spcBef>
                <a:spcPct val="40000"/>
              </a:spcBef>
              <a:defRPr/>
            </a:pPr>
            <a:r>
              <a:rPr lang="en-US" sz="2400" dirty="0"/>
              <a:t>Y</a:t>
            </a:r>
            <a:r>
              <a:rPr lang="en-US" sz="2400" dirty="0" smtClean="0"/>
              <a:t>ou can put it on a queue and wait for a while before you handle it</a:t>
            </a:r>
          </a:p>
          <a:p>
            <a:pPr>
              <a:lnSpc>
                <a:spcPct val="85000"/>
              </a:lnSpc>
              <a:spcBef>
                <a:spcPct val="40000"/>
              </a:spcBef>
              <a:defRPr/>
            </a:pPr>
            <a:r>
              <a:rPr lang="en-US" sz="2800" dirty="0" smtClean="0"/>
              <a:t>Command will have an </a:t>
            </a:r>
            <a:r>
              <a:rPr lang="en-US" sz="2800" dirty="0" smtClean="0">
                <a:solidFill>
                  <a:schemeClr val="tx2"/>
                </a:solidFill>
              </a:rPr>
              <a:t>execute</a:t>
            </a:r>
            <a:r>
              <a:rPr lang="en-US" sz="2800" dirty="0" smtClean="0"/>
              <a:t>() method (and can have an </a:t>
            </a:r>
            <a:r>
              <a:rPr lang="en-US" sz="2800" dirty="0" smtClean="0">
                <a:solidFill>
                  <a:schemeClr val="tx2"/>
                </a:solidFill>
              </a:rPr>
              <a:t>undo</a:t>
            </a:r>
            <a:r>
              <a:rPr lang="en-US" sz="2800" dirty="0" smtClean="0"/>
              <a:t>() method)</a:t>
            </a:r>
          </a:p>
          <a:p>
            <a:pPr>
              <a:lnSpc>
                <a:spcPct val="85000"/>
              </a:lnSpc>
              <a:spcBef>
                <a:spcPct val="40000"/>
              </a:spcBef>
              <a:defRPr/>
            </a:pPr>
            <a:r>
              <a:rPr lang="en-US" sz="2800" dirty="0" smtClean="0"/>
              <a:t>Each command is a separate subclass of Command with its specific </a:t>
            </a:r>
            <a:r>
              <a:rPr lang="en-US" sz="2800" dirty="0" smtClean="0">
                <a:solidFill>
                  <a:schemeClr val="tx2"/>
                </a:solidFill>
              </a:rPr>
              <a:t>execute</a:t>
            </a:r>
            <a:r>
              <a:rPr lang="en-US" sz="2800" dirty="0" smtClean="0"/>
              <a:t>() and </a:t>
            </a:r>
            <a:r>
              <a:rPr lang="en-US" sz="2800" dirty="0" smtClean="0">
                <a:solidFill>
                  <a:schemeClr val="tx2"/>
                </a:solidFill>
              </a:rPr>
              <a:t>undo</a:t>
            </a:r>
            <a:r>
              <a:rPr lang="en-US" sz="2800" dirty="0" smtClean="0"/>
              <a:t>() methods</a:t>
            </a:r>
          </a:p>
        </p:txBody>
      </p:sp>
    </p:spTree>
    <p:extLst>
      <p:ext uri="{BB962C8B-B14F-4D97-AF65-F5344CB8AC3E}">
        <p14:creationId xmlns:p14="http://schemas.microsoft.com/office/powerpoint/2010/main" val="464654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pPr>
              <a:defRPr/>
            </a:pPr>
            <a:r>
              <a:rPr lang="en-US" dirty="0" smtClean="0"/>
              <a:t>Command</a:t>
            </a:r>
          </a:p>
        </p:txBody>
      </p:sp>
      <p:sp>
        <p:nvSpPr>
          <p:cNvPr id="365572" name="Rectangle 4"/>
          <p:cNvSpPr>
            <a:spLocks noChangeArrowheads="1"/>
          </p:cNvSpPr>
          <p:nvPr/>
        </p:nvSpPr>
        <p:spPr bwMode="auto">
          <a:xfrm>
            <a:off x="3962400" y="4267200"/>
            <a:ext cx="2590800" cy="8397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60427" tIns="24171" rIns="60427" bIns="24171">
            <a:spAutoFit/>
          </a:bodyPr>
          <a:lstStyle/>
          <a:p>
            <a:pPr defTabSz="869950">
              <a:lnSpc>
                <a:spcPct val="89000"/>
              </a:lnSpc>
              <a:spcBef>
                <a:spcPct val="44000"/>
              </a:spcBef>
              <a:defRPr/>
            </a:pPr>
            <a:r>
              <a:rPr lang="en-US" sz="2300" u="none" dirty="0" err="1">
                <a:latin typeface="Times New Roman" charset="0"/>
                <a:ea typeface="ＭＳ Ｐゴシック" charset="0"/>
              </a:rPr>
              <a:t>ConcreteCommand</a:t>
            </a:r>
            <a:endParaRPr lang="en-US" sz="2300" i="1" u="none" dirty="0">
              <a:latin typeface="Times New Roman" charset="0"/>
              <a:ea typeface="ＭＳ Ｐゴシック" charset="0"/>
            </a:endParaRPr>
          </a:p>
          <a:p>
            <a:pPr defTabSz="869950">
              <a:lnSpc>
                <a:spcPct val="89000"/>
              </a:lnSpc>
              <a:spcBef>
                <a:spcPct val="44000"/>
              </a:spcBef>
              <a:defRPr/>
            </a:pPr>
            <a:r>
              <a:rPr lang="en-US" sz="2300" u="none" dirty="0" smtClean="0">
                <a:latin typeface="Times New Roman" charset="0"/>
                <a:ea typeface="ＭＳ Ｐゴシック" charset="0"/>
              </a:rPr>
              <a:t>execute</a:t>
            </a:r>
            <a:r>
              <a:rPr lang="en-US" sz="2300" u="none" dirty="0">
                <a:latin typeface="Times New Roman" charset="0"/>
                <a:ea typeface="ＭＳ Ｐゴシック" charset="0"/>
              </a:rPr>
              <a:t>()</a:t>
            </a:r>
            <a:endParaRPr lang="en-US" sz="2300" i="1" u="none" dirty="0">
              <a:latin typeface="Times New Roman" charset="0"/>
              <a:ea typeface="ＭＳ Ｐゴシック" charset="0"/>
            </a:endParaRPr>
          </a:p>
        </p:txBody>
      </p:sp>
      <p:sp>
        <p:nvSpPr>
          <p:cNvPr id="365573" name="Line 5"/>
          <p:cNvSpPr>
            <a:spLocks noChangeShapeType="1"/>
          </p:cNvSpPr>
          <p:nvPr/>
        </p:nvSpPr>
        <p:spPr bwMode="auto">
          <a:xfrm flipV="1">
            <a:off x="3959225" y="4648200"/>
            <a:ext cx="2593975" cy="6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65574" name="AutoShape 6"/>
          <p:cNvSpPr>
            <a:spLocks noChangeArrowheads="1"/>
          </p:cNvSpPr>
          <p:nvPr/>
        </p:nvSpPr>
        <p:spPr bwMode="auto">
          <a:xfrm>
            <a:off x="4953000" y="3429000"/>
            <a:ext cx="304800" cy="381000"/>
          </a:xfrm>
          <a:prstGeom prst="triangle">
            <a:avLst>
              <a:gd name="adj" fmla="val 50000"/>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65576" name="Line 8"/>
          <p:cNvSpPr>
            <a:spLocks noChangeShapeType="1"/>
          </p:cNvSpPr>
          <p:nvPr/>
        </p:nvSpPr>
        <p:spPr bwMode="auto">
          <a:xfrm>
            <a:off x="5105400" y="38100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65577" name="Rectangle 9"/>
          <p:cNvSpPr>
            <a:spLocks noChangeArrowheads="1"/>
          </p:cNvSpPr>
          <p:nvPr/>
        </p:nvSpPr>
        <p:spPr bwMode="auto">
          <a:xfrm>
            <a:off x="4191000" y="2590800"/>
            <a:ext cx="1895475" cy="8397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60427" tIns="24171" rIns="60427" bIns="24171">
            <a:spAutoFit/>
          </a:bodyPr>
          <a:lstStyle/>
          <a:p>
            <a:pPr defTabSz="869950">
              <a:lnSpc>
                <a:spcPct val="89000"/>
              </a:lnSpc>
              <a:spcBef>
                <a:spcPct val="44000"/>
              </a:spcBef>
              <a:defRPr/>
            </a:pPr>
            <a:r>
              <a:rPr lang="en-US" sz="2300" i="1" u="none" dirty="0">
                <a:latin typeface="Times New Roman" charset="0"/>
                <a:ea typeface="ＭＳ Ｐゴシック" charset="0"/>
              </a:rPr>
              <a:t>Command</a:t>
            </a:r>
          </a:p>
          <a:p>
            <a:pPr defTabSz="869950">
              <a:lnSpc>
                <a:spcPct val="89000"/>
              </a:lnSpc>
              <a:spcBef>
                <a:spcPct val="44000"/>
              </a:spcBef>
              <a:defRPr/>
            </a:pPr>
            <a:r>
              <a:rPr lang="en-US" sz="2300" i="1" dirty="0">
                <a:latin typeface="Times New Roman" charset="0"/>
                <a:ea typeface="ＭＳ Ｐゴシック" charset="0"/>
              </a:rPr>
              <a:t>e</a:t>
            </a:r>
            <a:r>
              <a:rPr lang="en-US" sz="2300" i="1" u="none" dirty="0" smtClean="0">
                <a:latin typeface="Times New Roman" charset="0"/>
                <a:ea typeface="ＭＳ Ｐゴシック" charset="0"/>
              </a:rPr>
              <a:t>xecute</a:t>
            </a:r>
            <a:r>
              <a:rPr lang="en-US" sz="2300" i="1" u="none" dirty="0">
                <a:latin typeface="Times New Roman" charset="0"/>
                <a:ea typeface="ＭＳ Ｐゴシック" charset="0"/>
              </a:rPr>
              <a:t>()</a:t>
            </a:r>
          </a:p>
        </p:txBody>
      </p:sp>
      <p:sp>
        <p:nvSpPr>
          <p:cNvPr id="365578" name="Line 10"/>
          <p:cNvSpPr>
            <a:spLocks noChangeShapeType="1"/>
          </p:cNvSpPr>
          <p:nvPr/>
        </p:nvSpPr>
        <p:spPr bwMode="auto">
          <a:xfrm>
            <a:off x="4187825" y="2978150"/>
            <a:ext cx="18684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65579" name="Text Box 11"/>
          <p:cNvSpPr txBox="1">
            <a:spLocks noChangeArrowheads="1"/>
          </p:cNvSpPr>
          <p:nvPr/>
        </p:nvSpPr>
        <p:spPr bwMode="auto">
          <a:xfrm>
            <a:off x="1219200" y="2667000"/>
            <a:ext cx="1144588"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u="none">
                <a:latin typeface="Times New Roman" charset="0"/>
                <a:ea typeface="ＭＳ Ｐゴシック" charset="0"/>
              </a:rPr>
              <a:t>Invoker</a:t>
            </a:r>
            <a:endParaRPr lang="en-US">
              <a:latin typeface="Times New Roman" charset="0"/>
              <a:ea typeface="ＭＳ Ｐゴシック" charset="0"/>
            </a:endParaRPr>
          </a:p>
        </p:txBody>
      </p:sp>
      <p:sp>
        <p:nvSpPr>
          <p:cNvPr id="365580" name="Text Box 12"/>
          <p:cNvSpPr txBox="1">
            <a:spLocks noChangeArrowheads="1"/>
          </p:cNvSpPr>
          <p:nvPr/>
        </p:nvSpPr>
        <p:spPr bwMode="auto">
          <a:xfrm>
            <a:off x="1295400" y="4191000"/>
            <a:ext cx="1109663"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u="none">
                <a:latin typeface="Times New Roman" charset="0"/>
                <a:ea typeface="ＭＳ Ｐゴシック" charset="0"/>
              </a:rPr>
              <a:t>Creator</a:t>
            </a:r>
            <a:endParaRPr lang="en-US">
              <a:latin typeface="Times New Roman" charset="0"/>
              <a:ea typeface="ＭＳ Ｐゴシック" charset="0"/>
            </a:endParaRPr>
          </a:p>
        </p:txBody>
      </p:sp>
      <p:sp>
        <p:nvSpPr>
          <p:cNvPr id="365581" name="Line 13"/>
          <p:cNvSpPr>
            <a:spLocks noChangeShapeType="1"/>
          </p:cNvSpPr>
          <p:nvPr/>
        </p:nvSpPr>
        <p:spPr bwMode="auto">
          <a:xfrm>
            <a:off x="2362200" y="2895600"/>
            <a:ext cx="1828800" cy="0"/>
          </a:xfrm>
          <a:prstGeom prst="line">
            <a:avLst/>
          </a:prstGeom>
          <a:noFill/>
          <a:ln w="12700">
            <a:solidFill>
              <a:schemeClr val="tx1"/>
            </a:solidFill>
            <a:round/>
            <a:headEnd type="none" w="sm" len="sm"/>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65582" name="Line 14"/>
          <p:cNvSpPr>
            <a:spLocks noChangeShapeType="1"/>
          </p:cNvSpPr>
          <p:nvPr/>
        </p:nvSpPr>
        <p:spPr bwMode="auto">
          <a:xfrm>
            <a:off x="2438400" y="4419600"/>
            <a:ext cx="1524000" cy="0"/>
          </a:xfrm>
          <a:prstGeom prst="line">
            <a:avLst/>
          </a:prstGeom>
          <a:noFill/>
          <a:ln w="12700">
            <a:solidFill>
              <a:schemeClr val="tx1"/>
            </a:solidFill>
            <a:prstDash val="lgDash"/>
            <a:round/>
            <a:headEnd type="none" w="sm" len="sm"/>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65583" name="Line 15"/>
          <p:cNvSpPr>
            <a:spLocks noChangeShapeType="1"/>
          </p:cNvSpPr>
          <p:nvPr/>
        </p:nvSpPr>
        <p:spPr bwMode="auto">
          <a:xfrm flipV="1">
            <a:off x="1828800" y="3200400"/>
            <a:ext cx="0" cy="990600"/>
          </a:xfrm>
          <a:prstGeom prst="line">
            <a:avLst/>
          </a:prstGeom>
          <a:noFill/>
          <a:ln w="12700">
            <a:solidFill>
              <a:schemeClr val="tx1"/>
            </a:solidFill>
            <a:round/>
            <a:headEnd type="none" w="sm" len="sm"/>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Tree>
    <p:extLst>
      <p:ext uri="{BB962C8B-B14F-4D97-AF65-F5344CB8AC3E}">
        <p14:creationId xmlns:p14="http://schemas.microsoft.com/office/powerpoint/2010/main" val="443886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en-US" dirty="0" smtClean="0"/>
              <a:t>Today’s goals</a:t>
            </a:r>
            <a:endParaRPr lang="en-US" altLang="en-US" dirty="0"/>
          </a:p>
        </p:txBody>
      </p:sp>
      <p:sp>
        <p:nvSpPr>
          <p:cNvPr id="201731" name="Rectangle 3"/>
          <p:cNvSpPr>
            <a:spLocks noGrp="1" noChangeArrowheads="1"/>
          </p:cNvSpPr>
          <p:nvPr>
            <p:ph type="body" idx="1"/>
          </p:nvPr>
        </p:nvSpPr>
        <p:spPr/>
        <p:txBody>
          <a:bodyPr/>
          <a:lstStyle/>
          <a:p>
            <a:r>
              <a:rPr lang="en-US" altLang="en-US" dirty="0" smtClean="0"/>
              <a:t>Patterns already </a:t>
            </a:r>
            <a:r>
              <a:rPr lang="en-US" altLang="en-US" dirty="0"/>
              <a:t>discussed, but recall:</a:t>
            </a:r>
          </a:p>
          <a:p>
            <a:pPr lvl="1"/>
            <a:r>
              <a:rPr lang="en-US" altLang="en-US" dirty="0"/>
              <a:t>Observer, Composite, Interpreter, Visitor</a:t>
            </a:r>
          </a:p>
          <a:p>
            <a:r>
              <a:rPr lang="en-US" altLang="en-US" dirty="0" smtClean="0"/>
              <a:t>More </a:t>
            </a:r>
            <a:r>
              <a:rPr lang="en-US" altLang="en-US" dirty="0" smtClean="0"/>
              <a:t>design patterns</a:t>
            </a:r>
          </a:p>
          <a:p>
            <a:pPr lvl="1"/>
            <a:r>
              <a:rPr lang="en-US" altLang="en-US" dirty="0" smtClean="0"/>
              <a:t>Iterator</a:t>
            </a:r>
            <a:endParaRPr lang="en-US" altLang="en-US" dirty="0"/>
          </a:p>
          <a:p>
            <a:pPr lvl="1"/>
            <a:r>
              <a:rPr lang="en-US" altLang="en-US" dirty="0" smtClean="0"/>
              <a:t>Template Method</a:t>
            </a:r>
          </a:p>
          <a:p>
            <a:pPr lvl="1"/>
            <a:r>
              <a:rPr lang="en-US" altLang="en-US" dirty="0" smtClean="0"/>
              <a:t>Command</a:t>
            </a:r>
          </a:p>
          <a:p>
            <a:pPr lvl="1"/>
            <a:r>
              <a:rPr lang="en-US" altLang="en-US" dirty="0" smtClean="0"/>
              <a:t>Strategy</a:t>
            </a:r>
          </a:p>
        </p:txBody>
      </p:sp>
    </p:spTree>
    <p:extLst>
      <p:ext uri="{BB962C8B-B14F-4D97-AF65-F5344CB8AC3E}">
        <p14:creationId xmlns:p14="http://schemas.microsoft.com/office/powerpoint/2010/main" val="32658429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Example: </a:t>
            </a:r>
            <a:r>
              <a:rPr lang="en-US" dirty="0" smtClean="0"/>
              <a:t>IDE Refactoring</a:t>
            </a:r>
            <a:endParaRPr lang="en-US" dirty="0" smtClean="0"/>
          </a:p>
        </p:txBody>
      </p:sp>
      <p:sp>
        <p:nvSpPr>
          <p:cNvPr id="3" name="Content Placeholder 2"/>
          <p:cNvSpPr>
            <a:spLocks noGrp="1"/>
          </p:cNvSpPr>
          <p:nvPr>
            <p:ph idx="1"/>
          </p:nvPr>
        </p:nvSpPr>
        <p:spPr/>
        <p:txBody>
          <a:bodyPr/>
          <a:lstStyle/>
          <a:p>
            <a:pPr>
              <a:defRPr/>
            </a:pPr>
            <a:r>
              <a:rPr lang="en-US" dirty="0" smtClean="0"/>
              <a:t>Refactoring is a Command in </a:t>
            </a:r>
            <a:r>
              <a:rPr lang="en-US" dirty="0" smtClean="0"/>
              <a:t>IDEs</a:t>
            </a:r>
            <a:endParaRPr lang="en-US" dirty="0" smtClean="0"/>
          </a:p>
          <a:p>
            <a:pPr lvl="1">
              <a:defRPr/>
            </a:pPr>
            <a:r>
              <a:rPr lang="en-US" dirty="0" smtClean="0"/>
              <a:t>Can do and undo</a:t>
            </a:r>
          </a:p>
          <a:p>
            <a:pPr lvl="1">
              <a:defRPr/>
            </a:pPr>
            <a:r>
              <a:rPr lang="en-US" dirty="0" smtClean="0"/>
              <a:t>Class hierarchy of </a:t>
            </a:r>
            <a:r>
              <a:rPr lang="en-US" dirty="0" err="1" smtClean="0"/>
              <a:t>refactorings</a:t>
            </a:r>
            <a:endParaRPr lang="en-US" dirty="0" smtClean="0"/>
          </a:p>
          <a:p>
            <a:pPr lvl="1">
              <a:defRPr/>
            </a:pPr>
            <a:r>
              <a:rPr lang="en-US" dirty="0" smtClean="0"/>
              <a:t>Uses Template Method to define sub-steps</a:t>
            </a:r>
          </a:p>
          <a:p>
            <a:pPr lvl="2">
              <a:defRPr/>
            </a:pPr>
            <a:r>
              <a:rPr lang="en-US" dirty="0" err="1" smtClean="0"/>
              <a:t>checkInitialConditions</a:t>
            </a:r>
            <a:r>
              <a:rPr lang="en-US" dirty="0" smtClean="0"/>
              <a:t>()</a:t>
            </a:r>
          </a:p>
          <a:p>
            <a:pPr lvl="2">
              <a:defRPr/>
            </a:pPr>
            <a:r>
              <a:rPr lang="en-US" dirty="0" err="1" smtClean="0"/>
              <a:t>checkFinalConditions</a:t>
            </a:r>
            <a:r>
              <a:rPr lang="en-US" dirty="0" smtClean="0"/>
              <a:t>()</a:t>
            </a:r>
          </a:p>
          <a:p>
            <a:pPr lvl="2">
              <a:defRPr/>
            </a:pPr>
            <a:r>
              <a:rPr lang="en-US" dirty="0" err="1" smtClean="0"/>
              <a:t>createChange</a:t>
            </a:r>
            <a:r>
              <a:rPr lang="en-US" dirty="0" smtClean="0"/>
              <a:t>()</a:t>
            </a:r>
          </a:p>
        </p:txBody>
      </p:sp>
    </p:spTree>
    <p:extLst>
      <p:ext uri="{BB962C8B-B14F-4D97-AF65-F5344CB8AC3E}">
        <p14:creationId xmlns:p14="http://schemas.microsoft.com/office/powerpoint/2010/main" val="2047504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normAutofit/>
          </a:bodyPr>
          <a:lstStyle/>
          <a:p>
            <a:pPr>
              <a:defRPr/>
            </a:pPr>
            <a:r>
              <a:rPr lang="en-US" dirty="0" smtClean="0"/>
              <a:t>Example 8: Strategy</a:t>
            </a:r>
            <a:endParaRPr lang="en-US" dirty="0" smtClean="0"/>
          </a:p>
        </p:txBody>
      </p:sp>
      <p:sp>
        <p:nvSpPr>
          <p:cNvPr id="366595" name="Rectangle 3"/>
          <p:cNvSpPr>
            <a:spLocks noGrp="1" noChangeArrowheads="1"/>
          </p:cNvSpPr>
          <p:nvPr>
            <p:ph idx="1"/>
          </p:nvPr>
        </p:nvSpPr>
        <p:spPr/>
        <p:txBody>
          <a:bodyPr/>
          <a:lstStyle/>
          <a:p>
            <a:pPr>
              <a:defRPr/>
            </a:pPr>
            <a:r>
              <a:rPr lang="en-US" dirty="0" smtClean="0"/>
              <a:t>Intent: Make a family of algorithms, encapsulate each one, and make them interchangeable</a:t>
            </a:r>
          </a:p>
        </p:txBody>
      </p:sp>
      <p:sp>
        <p:nvSpPr>
          <p:cNvPr id="366596" name="Rectangle 4"/>
          <p:cNvSpPr>
            <a:spLocks noChangeArrowheads="1"/>
          </p:cNvSpPr>
          <p:nvPr/>
        </p:nvSpPr>
        <p:spPr bwMode="auto">
          <a:xfrm>
            <a:off x="4589463" y="5163973"/>
            <a:ext cx="2149475" cy="8953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66597" name="Rectangle 5"/>
          <p:cNvSpPr>
            <a:spLocks noChangeArrowheads="1"/>
          </p:cNvSpPr>
          <p:nvPr/>
        </p:nvSpPr>
        <p:spPr bwMode="auto">
          <a:xfrm>
            <a:off x="4613275" y="3638385"/>
            <a:ext cx="208597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0325" tIns="23812" rIns="60325" bIns="23812">
            <a:spAutoFit/>
          </a:bodyPr>
          <a:lstStyle/>
          <a:p>
            <a:pPr defTabSz="868363">
              <a:lnSpc>
                <a:spcPct val="85000"/>
              </a:lnSpc>
              <a:defRPr/>
            </a:pPr>
            <a:r>
              <a:rPr lang="en-US" sz="2300" i="1" u="none">
                <a:latin typeface="Times New Roman" charset="0"/>
                <a:ea typeface="ＭＳ Ｐゴシック" charset="0"/>
              </a:rPr>
              <a:t>AbstractStrategy</a:t>
            </a:r>
          </a:p>
        </p:txBody>
      </p:sp>
      <p:sp>
        <p:nvSpPr>
          <p:cNvPr id="366598" name="Rectangle 6"/>
          <p:cNvSpPr>
            <a:spLocks noChangeArrowheads="1"/>
          </p:cNvSpPr>
          <p:nvPr/>
        </p:nvSpPr>
        <p:spPr bwMode="auto">
          <a:xfrm>
            <a:off x="4613275" y="3639973"/>
            <a:ext cx="2052638" cy="809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66599" name="Line 7"/>
          <p:cNvSpPr>
            <a:spLocks noChangeShapeType="1"/>
          </p:cNvSpPr>
          <p:nvPr/>
        </p:nvSpPr>
        <p:spPr bwMode="auto">
          <a:xfrm>
            <a:off x="4613275" y="3997160"/>
            <a:ext cx="20526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66600" name="Rectangle 8"/>
          <p:cNvSpPr>
            <a:spLocks noChangeArrowheads="1"/>
          </p:cNvSpPr>
          <p:nvPr/>
        </p:nvSpPr>
        <p:spPr bwMode="auto">
          <a:xfrm>
            <a:off x="2479675" y="3790785"/>
            <a:ext cx="1389063" cy="9794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66601" name="Rectangle 9"/>
          <p:cNvSpPr>
            <a:spLocks noChangeArrowheads="1"/>
          </p:cNvSpPr>
          <p:nvPr/>
        </p:nvSpPr>
        <p:spPr bwMode="auto">
          <a:xfrm>
            <a:off x="2613025" y="4357523"/>
            <a:ext cx="59055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0325" tIns="23812" rIns="60325" bIns="23812">
            <a:spAutoFit/>
          </a:bodyPr>
          <a:lstStyle/>
          <a:p>
            <a:pPr defTabSz="868363">
              <a:lnSpc>
                <a:spcPct val="85000"/>
              </a:lnSpc>
              <a:defRPr/>
            </a:pPr>
            <a:r>
              <a:rPr lang="en-US" sz="2300" u="none">
                <a:latin typeface="Times New Roman" charset="0"/>
                <a:ea typeface="ＭＳ Ｐゴシック" charset="0"/>
              </a:rPr>
              <a:t>doIt</a:t>
            </a:r>
          </a:p>
        </p:txBody>
      </p:sp>
      <p:sp>
        <p:nvSpPr>
          <p:cNvPr id="366602" name="Rectangle 10"/>
          <p:cNvSpPr>
            <a:spLocks noChangeArrowheads="1"/>
          </p:cNvSpPr>
          <p:nvPr/>
        </p:nvSpPr>
        <p:spPr bwMode="auto">
          <a:xfrm>
            <a:off x="4600575" y="5222710"/>
            <a:ext cx="214947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0325" tIns="23812" rIns="60325" bIns="23812">
            <a:spAutoFit/>
          </a:bodyPr>
          <a:lstStyle/>
          <a:p>
            <a:pPr defTabSz="868363">
              <a:lnSpc>
                <a:spcPct val="85000"/>
              </a:lnSpc>
              <a:defRPr/>
            </a:pPr>
            <a:r>
              <a:rPr lang="en-US" sz="2300" u="none">
                <a:latin typeface="Times New Roman" charset="0"/>
                <a:ea typeface="ＭＳ Ｐゴシック" charset="0"/>
              </a:rPr>
              <a:t>ConcreteStrategy</a:t>
            </a:r>
          </a:p>
        </p:txBody>
      </p:sp>
      <p:sp>
        <p:nvSpPr>
          <p:cNvPr id="366607" name="Line 15"/>
          <p:cNvSpPr>
            <a:spLocks noChangeShapeType="1"/>
          </p:cNvSpPr>
          <p:nvPr/>
        </p:nvSpPr>
        <p:spPr bwMode="auto">
          <a:xfrm flipH="1">
            <a:off x="5603875" y="4857585"/>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66608" name="Rectangle 16"/>
          <p:cNvSpPr>
            <a:spLocks noChangeArrowheads="1"/>
          </p:cNvSpPr>
          <p:nvPr/>
        </p:nvSpPr>
        <p:spPr bwMode="auto">
          <a:xfrm>
            <a:off x="4624388" y="5683085"/>
            <a:ext cx="175895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0325" tIns="23812" rIns="60325" bIns="23812">
            <a:spAutoFit/>
          </a:bodyPr>
          <a:lstStyle/>
          <a:p>
            <a:pPr defTabSz="868363">
              <a:lnSpc>
                <a:spcPct val="85000"/>
              </a:lnSpc>
              <a:defRPr/>
            </a:pPr>
            <a:r>
              <a:rPr lang="en-US" sz="2300" u="none">
                <a:latin typeface="Times New Roman" charset="0"/>
                <a:ea typeface="ＭＳ Ｐゴシック" charset="0"/>
              </a:rPr>
              <a:t>doItInContext</a:t>
            </a:r>
          </a:p>
        </p:txBody>
      </p:sp>
      <p:sp>
        <p:nvSpPr>
          <p:cNvPr id="366609" name="Rectangle 17"/>
          <p:cNvSpPr>
            <a:spLocks noChangeArrowheads="1"/>
          </p:cNvSpPr>
          <p:nvPr/>
        </p:nvSpPr>
        <p:spPr bwMode="auto">
          <a:xfrm>
            <a:off x="2589213" y="3825710"/>
            <a:ext cx="1046162"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0325" tIns="23812" rIns="60325" bIns="23812">
            <a:spAutoFit/>
          </a:bodyPr>
          <a:lstStyle/>
          <a:p>
            <a:pPr defTabSz="868363">
              <a:lnSpc>
                <a:spcPct val="85000"/>
              </a:lnSpc>
              <a:defRPr/>
            </a:pPr>
            <a:r>
              <a:rPr lang="en-US" sz="2300" u="none">
                <a:latin typeface="Times New Roman" charset="0"/>
                <a:ea typeface="ＭＳ Ｐゴシック" charset="0"/>
              </a:rPr>
              <a:t>Context</a:t>
            </a:r>
          </a:p>
        </p:txBody>
      </p:sp>
      <p:sp>
        <p:nvSpPr>
          <p:cNvPr id="366610" name="Line 18"/>
          <p:cNvSpPr>
            <a:spLocks noChangeShapeType="1"/>
          </p:cNvSpPr>
          <p:nvPr/>
        </p:nvSpPr>
        <p:spPr bwMode="auto">
          <a:xfrm>
            <a:off x="2492375" y="4219410"/>
            <a:ext cx="13763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66611" name="Line 19"/>
          <p:cNvSpPr>
            <a:spLocks noChangeShapeType="1"/>
          </p:cNvSpPr>
          <p:nvPr/>
        </p:nvSpPr>
        <p:spPr bwMode="auto">
          <a:xfrm>
            <a:off x="2492375" y="4303548"/>
            <a:ext cx="13763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66612" name="Line 20"/>
          <p:cNvSpPr>
            <a:spLocks noChangeShapeType="1"/>
          </p:cNvSpPr>
          <p:nvPr/>
        </p:nvSpPr>
        <p:spPr bwMode="auto">
          <a:xfrm>
            <a:off x="4613275" y="4057485"/>
            <a:ext cx="20526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66613" name="Line 21"/>
          <p:cNvSpPr>
            <a:spLocks noChangeShapeType="1"/>
          </p:cNvSpPr>
          <p:nvPr/>
        </p:nvSpPr>
        <p:spPr bwMode="auto">
          <a:xfrm>
            <a:off x="3887788" y="4241635"/>
            <a:ext cx="725487" cy="6350"/>
          </a:xfrm>
          <a:prstGeom prst="line">
            <a:avLst/>
          </a:prstGeom>
          <a:noFill/>
          <a:ln w="12700">
            <a:solidFill>
              <a:schemeClr val="tx1"/>
            </a:solidFill>
            <a:round/>
            <a:headEnd type="diamond"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66614" name="Line 22"/>
          <p:cNvSpPr>
            <a:spLocks noChangeShapeType="1"/>
          </p:cNvSpPr>
          <p:nvPr/>
        </p:nvSpPr>
        <p:spPr bwMode="auto">
          <a:xfrm>
            <a:off x="4589463" y="5557673"/>
            <a:ext cx="21494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66615" name="Line 23"/>
          <p:cNvSpPr>
            <a:spLocks noChangeShapeType="1"/>
          </p:cNvSpPr>
          <p:nvPr/>
        </p:nvSpPr>
        <p:spPr bwMode="auto">
          <a:xfrm>
            <a:off x="4589463" y="5629110"/>
            <a:ext cx="21494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66616" name="Rectangle 24"/>
          <p:cNvSpPr>
            <a:spLocks noChangeArrowheads="1"/>
          </p:cNvSpPr>
          <p:nvPr/>
        </p:nvSpPr>
        <p:spPr bwMode="auto">
          <a:xfrm>
            <a:off x="4613275" y="4109873"/>
            <a:ext cx="174307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0325" tIns="23812" rIns="60325" bIns="23812">
            <a:spAutoFit/>
          </a:bodyPr>
          <a:lstStyle/>
          <a:p>
            <a:pPr defTabSz="868363">
              <a:lnSpc>
                <a:spcPct val="85000"/>
              </a:lnSpc>
              <a:defRPr/>
            </a:pPr>
            <a:r>
              <a:rPr lang="en-US" sz="2300" i="1" u="none">
                <a:latin typeface="Times New Roman" charset="0"/>
                <a:ea typeface="ＭＳ Ｐゴシック" charset="0"/>
              </a:rPr>
              <a:t>doItInContext</a:t>
            </a:r>
          </a:p>
        </p:txBody>
      </p:sp>
      <p:sp>
        <p:nvSpPr>
          <p:cNvPr id="366617" name="AutoShape 25"/>
          <p:cNvSpPr>
            <a:spLocks noChangeArrowheads="1"/>
          </p:cNvSpPr>
          <p:nvPr/>
        </p:nvSpPr>
        <p:spPr bwMode="auto">
          <a:xfrm>
            <a:off x="5451475" y="4476585"/>
            <a:ext cx="304800" cy="381000"/>
          </a:xfrm>
          <a:prstGeom prst="triangle">
            <a:avLst>
              <a:gd name="adj" fmla="val 50000"/>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Tree>
    <p:extLst>
      <p:ext uri="{BB962C8B-B14F-4D97-AF65-F5344CB8AC3E}">
        <p14:creationId xmlns:p14="http://schemas.microsoft.com/office/powerpoint/2010/main" val="1110005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normAutofit/>
          </a:bodyPr>
          <a:lstStyle/>
          <a:p>
            <a:pPr>
              <a:defRPr/>
            </a:pPr>
            <a:r>
              <a:rPr lang="en-US" dirty="0" smtClean="0"/>
              <a:t>When to use Strategy?</a:t>
            </a:r>
          </a:p>
        </p:txBody>
      </p:sp>
      <p:sp>
        <p:nvSpPr>
          <p:cNvPr id="369667" name="Rectangle 3"/>
          <p:cNvSpPr>
            <a:spLocks noGrp="1" noChangeArrowheads="1"/>
          </p:cNvSpPr>
          <p:nvPr>
            <p:ph type="body" idx="1"/>
          </p:nvPr>
        </p:nvSpPr>
        <p:spPr/>
        <p:txBody>
          <a:bodyPr/>
          <a:lstStyle/>
          <a:p>
            <a:pPr>
              <a:defRPr/>
            </a:pPr>
            <a:r>
              <a:rPr lang="en-US" dirty="0" smtClean="0"/>
              <a:t>Many related classes differ in behavior; Strategies can configure a class with its specific behavior</a:t>
            </a:r>
          </a:p>
          <a:p>
            <a:pPr>
              <a:defRPr/>
            </a:pPr>
            <a:r>
              <a:rPr lang="en-US" dirty="0" smtClean="0"/>
              <a:t>Need to use the same algorithm with a slight variation</a:t>
            </a:r>
          </a:p>
          <a:p>
            <a:pPr>
              <a:defRPr/>
            </a:pPr>
            <a:r>
              <a:rPr lang="en-US" dirty="0" smtClean="0"/>
              <a:t>Hides complex, algorithm-specific data structures from the client</a:t>
            </a:r>
          </a:p>
          <a:p>
            <a:pPr>
              <a:defRPr/>
            </a:pPr>
            <a:r>
              <a:rPr lang="en-US" dirty="0" smtClean="0"/>
              <a:t>Extract variations into separate classes</a:t>
            </a:r>
          </a:p>
        </p:txBody>
      </p:sp>
    </p:spTree>
    <p:extLst>
      <p:ext uri="{BB962C8B-B14F-4D97-AF65-F5344CB8AC3E}">
        <p14:creationId xmlns:p14="http://schemas.microsoft.com/office/powerpoint/2010/main" val="3340403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normAutofit/>
          </a:bodyPr>
          <a:lstStyle/>
          <a:p>
            <a:pPr>
              <a:defRPr/>
            </a:pPr>
            <a:r>
              <a:rPr lang="en-US" dirty="0" smtClean="0"/>
              <a:t>Trade-offs</a:t>
            </a:r>
          </a:p>
        </p:txBody>
      </p:sp>
      <p:sp>
        <p:nvSpPr>
          <p:cNvPr id="369667" name="Rectangle 3"/>
          <p:cNvSpPr>
            <a:spLocks noGrp="1" noChangeArrowheads="1"/>
          </p:cNvSpPr>
          <p:nvPr>
            <p:ph type="body" idx="1"/>
          </p:nvPr>
        </p:nvSpPr>
        <p:spPr/>
        <p:txBody>
          <a:bodyPr>
            <a:normAutofit lnSpcReduction="10000"/>
          </a:bodyPr>
          <a:lstStyle/>
          <a:p>
            <a:pPr>
              <a:defRPr/>
            </a:pPr>
            <a:r>
              <a:rPr lang="en-US" dirty="0" smtClean="0"/>
              <a:t>Pros</a:t>
            </a:r>
          </a:p>
          <a:p>
            <a:pPr lvl="1">
              <a:defRPr/>
            </a:pPr>
            <a:r>
              <a:rPr lang="en-US" dirty="0" smtClean="0"/>
              <a:t>Eliminates large conditional statements</a:t>
            </a:r>
          </a:p>
          <a:p>
            <a:pPr lvl="1">
              <a:defRPr/>
            </a:pPr>
            <a:r>
              <a:rPr lang="en-US" dirty="0" smtClean="0"/>
              <a:t>Easier to keep track of different behavior because it is extracted in different classes</a:t>
            </a:r>
          </a:p>
          <a:p>
            <a:pPr lvl="1">
              <a:defRPr/>
            </a:pPr>
            <a:r>
              <a:rPr lang="en-US" dirty="0" smtClean="0"/>
              <a:t>A variety of implementations for the same behavior</a:t>
            </a:r>
          </a:p>
          <a:p>
            <a:pPr>
              <a:defRPr/>
            </a:pPr>
            <a:r>
              <a:rPr lang="en-US" dirty="0" smtClean="0"/>
              <a:t>Cons</a:t>
            </a:r>
          </a:p>
          <a:p>
            <a:pPr lvl="1">
              <a:defRPr/>
            </a:pPr>
            <a:r>
              <a:rPr lang="en-US" dirty="0" smtClean="0"/>
              <a:t>Increases the number of classes</a:t>
            </a:r>
          </a:p>
          <a:p>
            <a:pPr lvl="1">
              <a:defRPr/>
            </a:pPr>
            <a:r>
              <a:rPr lang="en-US" dirty="0" smtClean="0"/>
              <a:t>Make design “complex” by some measures</a:t>
            </a:r>
          </a:p>
          <a:p>
            <a:pPr lvl="2">
              <a:defRPr/>
            </a:pPr>
            <a:r>
              <a:rPr lang="en-US" dirty="0" smtClean="0"/>
              <a:t>In fact, many patterns can make design “complex”</a:t>
            </a:r>
          </a:p>
        </p:txBody>
      </p:sp>
    </p:spTree>
    <p:extLst>
      <p:ext uri="{BB962C8B-B14F-4D97-AF65-F5344CB8AC3E}">
        <p14:creationId xmlns:p14="http://schemas.microsoft.com/office/powerpoint/2010/main" val="1158398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pPr>
              <a:defRPr/>
            </a:pPr>
            <a:r>
              <a:rPr lang="en-US" dirty="0" smtClean="0"/>
              <a:t>Example</a:t>
            </a:r>
          </a:p>
        </p:txBody>
      </p:sp>
      <p:sp>
        <p:nvSpPr>
          <p:cNvPr id="366595" name="Rectangle 3"/>
          <p:cNvSpPr>
            <a:spLocks noGrp="1" noChangeArrowheads="1"/>
          </p:cNvSpPr>
          <p:nvPr>
            <p:ph idx="1"/>
          </p:nvPr>
        </p:nvSpPr>
        <p:spPr/>
        <p:txBody>
          <a:bodyPr/>
          <a:lstStyle/>
          <a:p>
            <a:pPr>
              <a:defRPr/>
            </a:pPr>
            <a:r>
              <a:rPr lang="en-US" dirty="0" smtClean="0"/>
              <a:t>Problem: You have an array and want to decide at runtime how to sort it</a:t>
            </a:r>
          </a:p>
          <a:p>
            <a:pPr>
              <a:defRPr/>
            </a:pPr>
            <a:r>
              <a:rPr lang="en-US" dirty="0" smtClean="0"/>
              <a:t>Solution: encapsulate each different sort using Strategy</a:t>
            </a:r>
          </a:p>
        </p:txBody>
      </p:sp>
      <p:sp>
        <p:nvSpPr>
          <p:cNvPr id="366596" name="Rectangle 4"/>
          <p:cNvSpPr>
            <a:spLocks noChangeArrowheads="1"/>
          </p:cNvSpPr>
          <p:nvPr/>
        </p:nvSpPr>
        <p:spPr bwMode="auto">
          <a:xfrm>
            <a:off x="3829482" y="5163973"/>
            <a:ext cx="2149475" cy="8953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66597" name="Rectangle 5"/>
          <p:cNvSpPr>
            <a:spLocks noChangeArrowheads="1"/>
          </p:cNvSpPr>
          <p:nvPr/>
        </p:nvSpPr>
        <p:spPr bwMode="auto">
          <a:xfrm>
            <a:off x="4613275" y="3638385"/>
            <a:ext cx="1598194" cy="348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0325" tIns="23812" rIns="60325" bIns="23812">
            <a:spAutoFit/>
          </a:bodyPr>
          <a:lstStyle/>
          <a:p>
            <a:pPr defTabSz="868363">
              <a:lnSpc>
                <a:spcPct val="85000"/>
              </a:lnSpc>
              <a:defRPr/>
            </a:pPr>
            <a:r>
              <a:rPr lang="en-US" sz="2300" i="1" u="none" dirty="0" err="1" smtClean="0">
                <a:latin typeface="Times New Roman" charset="0"/>
                <a:ea typeface="ＭＳ Ｐゴシック" charset="0"/>
              </a:rPr>
              <a:t>SortStrategy</a:t>
            </a:r>
            <a:endParaRPr lang="en-US" sz="2300" i="1" u="none" dirty="0">
              <a:latin typeface="Times New Roman" charset="0"/>
              <a:ea typeface="ＭＳ Ｐゴシック" charset="0"/>
            </a:endParaRPr>
          </a:p>
        </p:txBody>
      </p:sp>
      <p:sp>
        <p:nvSpPr>
          <p:cNvPr id="366598" name="Rectangle 6"/>
          <p:cNvSpPr>
            <a:spLocks noChangeArrowheads="1"/>
          </p:cNvSpPr>
          <p:nvPr/>
        </p:nvSpPr>
        <p:spPr bwMode="auto">
          <a:xfrm>
            <a:off x="4613275" y="3639973"/>
            <a:ext cx="2052638" cy="809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66599" name="Line 7"/>
          <p:cNvSpPr>
            <a:spLocks noChangeShapeType="1"/>
          </p:cNvSpPr>
          <p:nvPr/>
        </p:nvSpPr>
        <p:spPr bwMode="auto">
          <a:xfrm>
            <a:off x="4613275" y="3997160"/>
            <a:ext cx="20526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66600" name="Rectangle 8"/>
          <p:cNvSpPr>
            <a:spLocks noChangeArrowheads="1"/>
          </p:cNvSpPr>
          <p:nvPr/>
        </p:nvSpPr>
        <p:spPr bwMode="auto">
          <a:xfrm>
            <a:off x="2479675" y="3790785"/>
            <a:ext cx="1389063" cy="9794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66601" name="Rectangle 9"/>
          <p:cNvSpPr>
            <a:spLocks noChangeArrowheads="1"/>
          </p:cNvSpPr>
          <p:nvPr/>
        </p:nvSpPr>
        <p:spPr bwMode="auto">
          <a:xfrm>
            <a:off x="2613025" y="4357523"/>
            <a:ext cx="564257" cy="348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0325" tIns="23812" rIns="60325" bIns="23812">
            <a:spAutoFit/>
          </a:bodyPr>
          <a:lstStyle/>
          <a:p>
            <a:pPr defTabSz="868363">
              <a:lnSpc>
                <a:spcPct val="85000"/>
              </a:lnSpc>
              <a:defRPr/>
            </a:pPr>
            <a:r>
              <a:rPr lang="en-US" sz="2300" u="none" dirty="0" smtClean="0">
                <a:latin typeface="Times New Roman" charset="0"/>
                <a:ea typeface="ＭＳ Ｐゴシック" charset="0"/>
              </a:rPr>
              <a:t>sort</a:t>
            </a:r>
            <a:endParaRPr lang="en-US" sz="2300" u="none" dirty="0">
              <a:latin typeface="Times New Roman" charset="0"/>
              <a:ea typeface="ＭＳ Ｐゴシック" charset="0"/>
            </a:endParaRPr>
          </a:p>
        </p:txBody>
      </p:sp>
      <p:sp>
        <p:nvSpPr>
          <p:cNvPr id="366602" name="Rectangle 10"/>
          <p:cNvSpPr>
            <a:spLocks noChangeArrowheads="1"/>
          </p:cNvSpPr>
          <p:nvPr/>
        </p:nvSpPr>
        <p:spPr bwMode="auto">
          <a:xfrm>
            <a:off x="3840594" y="5222710"/>
            <a:ext cx="1465145" cy="348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0325" tIns="23812" rIns="60325" bIns="23812">
            <a:spAutoFit/>
          </a:bodyPr>
          <a:lstStyle/>
          <a:p>
            <a:pPr defTabSz="868363">
              <a:lnSpc>
                <a:spcPct val="85000"/>
              </a:lnSpc>
              <a:defRPr/>
            </a:pPr>
            <a:r>
              <a:rPr lang="en-US" sz="2300" u="none" dirty="0" err="1" smtClean="0">
                <a:latin typeface="Times New Roman" charset="0"/>
                <a:ea typeface="ＭＳ Ｐゴシック" charset="0"/>
              </a:rPr>
              <a:t>BubbleSort</a:t>
            </a:r>
            <a:endParaRPr lang="en-US" sz="2300" u="none" dirty="0">
              <a:latin typeface="Times New Roman" charset="0"/>
              <a:ea typeface="ＭＳ Ｐゴシック" charset="0"/>
            </a:endParaRPr>
          </a:p>
        </p:txBody>
      </p:sp>
      <p:sp>
        <p:nvSpPr>
          <p:cNvPr id="366607" name="Line 15"/>
          <p:cNvSpPr>
            <a:spLocks noChangeShapeType="1"/>
          </p:cNvSpPr>
          <p:nvPr/>
        </p:nvSpPr>
        <p:spPr bwMode="auto">
          <a:xfrm flipH="1">
            <a:off x="4904219" y="4857585"/>
            <a:ext cx="699656"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66608" name="Rectangle 16"/>
          <p:cNvSpPr>
            <a:spLocks noChangeArrowheads="1"/>
          </p:cNvSpPr>
          <p:nvPr/>
        </p:nvSpPr>
        <p:spPr bwMode="auto">
          <a:xfrm>
            <a:off x="3864407" y="5683085"/>
            <a:ext cx="564257" cy="348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0325" tIns="23812" rIns="60325" bIns="23812">
            <a:spAutoFit/>
          </a:bodyPr>
          <a:lstStyle/>
          <a:p>
            <a:pPr defTabSz="868363">
              <a:lnSpc>
                <a:spcPct val="85000"/>
              </a:lnSpc>
              <a:defRPr/>
            </a:pPr>
            <a:r>
              <a:rPr lang="en-US" sz="2300" u="none" dirty="0" smtClean="0">
                <a:latin typeface="Times New Roman" charset="0"/>
                <a:ea typeface="ＭＳ Ｐゴシック" charset="0"/>
              </a:rPr>
              <a:t>sort</a:t>
            </a:r>
            <a:endParaRPr lang="en-US" sz="2300" u="none" dirty="0">
              <a:latin typeface="Times New Roman" charset="0"/>
              <a:ea typeface="ＭＳ Ｐゴシック" charset="0"/>
            </a:endParaRPr>
          </a:p>
        </p:txBody>
      </p:sp>
      <p:sp>
        <p:nvSpPr>
          <p:cNvPr id="366609" name="Rectangle 17"/>
          <p:cNvSpPr>
            <a:spLocks noChangeArrowheads="1"/>
          </p:cNvSpPr>
          <p:nvPr/>
        </p:nvSpPr>
        <p:spPr bwMode="auto">
          <a:xfrm>
            <a:off x="2589213" y="3825710"/>
            <a:ext cx="1300036" cy="348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0325" tIns="23812" rIns="60325" bIns="23812">
            <a:spAutoFit/>
          </a:bodyPr>
          <a:lstStyle/>
          <a:p>
            <a:pPr defTabSz="868363">
              <a:lnSpc>
                <a:spcPct val="85000"/>
              </a:lnSpc>
              <a:defRPr/>
            </a:pPr>
            <a:r>
              <a:rPr lang="en-US" sz="2300" u="none" dirty="0" err="1" smtClean="0">
                <a:latin typeface="Times New Roman" charset="0"/>
                <a:ea typeface="ＭＳ Ｐゴシック" charset="0"/>
              </a:rPr>
              <a:t>SortArray</a:t>
            </a:r>
            <a:endParaRPr lang="en-US" sz="2300" u="none" dirty="0">
              <a:latin typeface="Times New Roman" charset="0"/>
              <a:ea typeface="ＭＳ Ｐゴシック" charset="0"/>
            </a:endParaRPr>
          </a:p>
        </p:txBody>
      </p:sp>
      <p:sp>
        <p:nvSpPr>
          <p:cNvPr id="366610" name="Line 18"/>
          <p:cNvSpPr>
            <a:spLocks noChangeShapeType="1"/>
          </p:cNvSpPr>
          <p:nvPr/>
        </p:nvSpPr>
        <p:spPr bwMode="auto">
          <a:xfrm>
            <a:off x="2492375" y="4219410"/>
            <a:ext cx="13763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66611" name="Line 19"/>
          <p:cNvSpPr>
            <a:spLocks noChangeShapeType="1"/>
          </p:cNvSpPr>
          <p:nvPr/>
        </p:nvSpPr>
        <p:spPr bwMode="auto">
          <a:xfrm>
            <a:off x="2492375" y="4303548"/>
            <a:ext cx="13763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66612" name="Line 20"/>
          <p:cNvSpPr>
            <a:spLocks noChangeShapeType="1"/>
          </p:cNvSpPr>
          <p:nvPr/>
        </p:nvSpPr>
        <p:spPr bwMode="auto">
          <a:xfrm>
            <a:off x="4613275" y="4057485"/>
            <a:ext cx="20526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66613" name="Line 21"/>
          <p:cNvSpPr>
            <a:spLocks noChangeShapeType="1"/>
          </p:cNvSpPr>
          <p:nvPr/>
        </p:nvSpPr>
        <p:spPr bwMode="auto">
          <a:xfrm>
            <a:off x="3887788" y="4241635"/>
            <a:ext cx="725487" cy="6350"/>
          </a:xfrm>
          <a:prstGeom prst="line">
            <a:avLst/>
          </a:prstGeom>
          <a:noFill/>
          <a:ln w="12700">
            <a:solidFill>
              <a:schemeClr val="tx1"/>
            </a:solidFill>
            <a:round/>
            <a:headEnd type="diamond"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66614" name="Line 22"/>
          <p:cNvSpPr>
            <a:spLocks noChangeShapeType="1"/>
          </p:cNvSpPr>
          <p:nvPr/>
        </p:nvSpPr>
        <p:spPr bwMode="auto">
          <a:xfrm>
            <a:off x="3829482" y="5557673"/>
            <a:ext cx="21494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66615" name="Line 23"/>
          <p:cNvSpPr>
            <a:spLocks noChangeShapeType="1"/>
          </p:cNvSpPr>
          <p:nvPr/>
        </p:nvSpPr>
        <p:spPr bwMode="auto">
          <a:xfrm>
            <a:off x="3829482" y="5629110"/>
            <a:ext cx="21494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66616" name="Rectangle 24"/>
          <p:cNvSpPr>
            <a:spLocks noChangeArrowheads="1"/>
          </p:cNvSpPr>
          <p:nvPr/>
        </p:nvSpPr>
        <p:spPr bwMode="auto">
          <a:xfrm>
            <a:off x="4613275" y="4109873"/>
            <a:ext cx="581891" cy="348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0325" tIns="23812" rIns="60325" bIns="23812">
            <a:spAutoFit/>
          </a:bodyPr>
          <a:lstStyle/>
          <a:p>
            <a:pPr defTabSz="868363">
              <a:lnSpc>
                <a:spcPct val="85000"/>
              </a:lnSpc>
              <a:defRPr/>
            </a:pPr>
            <a:r>
              <a:rPr lang="en-US" sz="2300" i="1" u="none" dirty="0" smtClean="0">
                <a:latin typeface="Times New Roman" charset="0"/>
                <a:ea typeface="ＭＳ Ｐゴシック" charset="0"/>
              </a:rPr>
              <a:t>sort</a:t>
            </a:r>
            <a:endParaRPr lang="en-US" sz="2300" i="1" u="none" dirty="0">
              <a:latin typeface="Times New Roman" charset="0"/>
              <a:ea typeface="ＭＳ Ｐゴシック" charset="0"/>
            </a:endParaRPr>
          </a:p>
        </p:txBody>
      </p:sp>
      <p:sp>
        <p:nvSpPr>
          <p:cNvPr id="366617" name="AutoShape 25"/>
          <p:cNvSpPr>
            <a:spLocks noChangeArrowheads="1"/>
          </p:cNvSpPr>
          <p:nvPr/>
        </p:nvSpPr>
        <p:spPr bwMode="auto">
          <a:xfrm>
            <a:off x="5451475" y="4476585"/>
            <a:ext cx="304800" cy="381000"/>
          </a:xfrm>
          <a:prstGeom prst="triangle">
            <a:avLst>
              <a:gd name="adj" fmla="val 50000"/>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23" name="Rectangle 4"/>
          <p:cNvSpPr>
            <a:spLocks noChangeArrowheads="1"/>
          </p:cNvSpPr>
          <p:nvPr/>
        </p:nvSpPr>
        <p:spPr bwMode="auto">
          <a:xfrm>
            <a:off x="6205680" y="5111372"/>
            <a:ext cx="2149475" cy="8953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25" name="Rectangle 10"/>
          <p:cNvSpPr>
            <a:spLocks noChangeArrowheads="1"/>
          </p:cNvSpPr>
          <p:nvPr/>
        </p:nvSpPr>
        <p:spPr bwMode="auto">
          <a:xfrm>
            <a:off x="6216792" y="5170109"/>
            <a:ext cx="1333698" cy="348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0325" tIns="23812" rIns="60325" bIns="23812">
            <a:spAutoFit/>
          </a:bodyPr>
          <a:lstStyle/>
          <a:p>
            <a:pPr defTabSz="868363">
              <a:lnSpc>
                <a:spcPct val="85000"/>
              </a:lnSpc>
              <a:defRPr/>
            </a:pPr>
            <a:r>
              <a:rPr lang="en-US" sz="2300" u="none" dirty="0" err="1" smtClean="0">
                <a:latin typeface="Times New Roman" charset="0"/>
                <a:ea typeface="ＭＳ Ｐゴシック" charset="0"/>
              </a:rPr>
              <a:t>QuickSort</a:t>
            </a:r>
            <a:endParaRPr lang="en-US" sz="2300" u="none" dirty="0">
              <a:latin typeface="Times New Roman" charset="0"/>
              <a:ea typeface="ＭＳ Ｐゴシック" charset="0"/>
            </a:endParaRPr>
          </a:p>
        </p:txBody>
      </p:sp>
      <p:sp>
        <p:nvSpPr>
          <p:cNvPr id="26" name="Rectangle 16"/>
          <p:cNvSpPr>
            <a:spLocks noChangeArrowheads="1"/>
          </p:cNvSpPr>
          <p:nvPr/>
        </p:nvSpPr>
        <p:spPr bwMode="auto">
          <a:xfrm>
            <a:off x="6240605" y="5630484"/>
            <a:ext cx="564257" cy="348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0325" tIns="23812" rIns="60325" bIns="23812">
            <a:spAutoFit/>
          </a:bodyPr>
          <a:lstStyle/>
          <a:p>
            <a:pPr defTabSz="868363">
              <a:lnSpc>
                <a:spcPct val="85000"/>
              </a:lnSpc>
              <a:defRPr/>
            </a:pPr>
            <a:r>
              <a:rPr lang="en-US" sz="2300" u="none" dirty="0" smtClean="0">
                <a:latin typeface="Times New Roman" charset="0"/>
                <a:ea typeface="ＭＳ Ｐゴシック" charset="0"/>
              </a:rPr>
              <a:t>sort</a:t>
            </a:r>
            <a:endParaRPr lang="en-US" sz="2300" u="none" dirty="0">
              <a:latin typeface="Times New Roman" charset="0"/>
              <a:ea typeface="ＭＳ Ｐゴシック" charset="0"/>
            </a:endParaRPr>
          </a:p>
        </p:txBody>
      </p:sp>
      <p:sp>
        <p:nvSpPr>
          <p:cNvPr id="27" name="Line 22"/>
          <p:cNvSpPr>
            <a:spLocks noChangeShapeType="1"/>
          </p:cNvSpPr>
          <p:nvPr/>
        </p:nvSpPr>
        <p:spPr bwMode="auto">
          <a:xfrm>
            <a:off x="6205680" y="5505072"/>
            <a:ext cx="21494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28" name="Line 23"/>
          <p:cNvSpPr>
            <a:spLocks noChangeShapeType="1"/>
          </p:cNvSpPr>
          <p:nvPr/>
        </p:nvSpPr>
        <p:spPr bwMode="auto">
          <a:xfrm>
            <a:off x="6205680" y="5576509"/>
            <a:ext cx="21494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29" name="Line 15"/>
          <p:cNvSpPr>
            <a:spLocks noChangeShapeType="1"/>
          </p:cNvSpPr>
          <p:nvPr/>
        </p:nvSpPr>
        <p:spPr bwMode="auto">
          <a:xfrm>
            <a:off x="5639594" y="4857584"/>
            <a:ext cx="1650107" cy="2537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Tree>
    <p:extLst>
      <p:ext uri="{BB962C8B-B14F-4D97-AF65-F5344CB8AC3E}">
        <p14:creationId xmlns:p14="http://schemas.microsoft.com/office/powerpoint/2010/main" val="2547711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pPr>
              <a:defRPr/>
            </a:pPr>
            <a:r>
              <a:rPr lang="en-US" dirty="0" smtClean="0"/>
              <a:t>Example Strategy in SWT</a:t>
            </a:r>
          </a:p>
        </p:txBody>
      </p:sp>
      <p:sp>
        <p:nvSpPr>
          <p:cNvPr id="367619" name="Rectangle 3"/>
          <p:cNvSpPr>
            <a:spLocks noGrp="1" noChangeArrowheads="1"/>
          </p:cNvSpPr>
          <p:nvPr>
            <p:ph type="body" idx="1"/>
          </p:nvPr>
        </p:nvSpPr>
        <p:spPr/>
        <p:txBody>
          <a:bodyPr/>
          <a:lstStyle/>
          <a:p>
            <a:pPr>
              <a:defRPr/>
            </a:pPr>
            <a:r>
              <a:rPr lang="en-US" dirty="0" smtClean="0"/>
              <a:t>The layout of a window is defined with a Layout</a:t>
            </a:r>
          </a:p>
          <a:p>
            <a:pPr>
              <a:defRPr/>
            </a:pPr>
            <a:r>
              <a:rPr lang="en-US" dirty="0" smtClean="0"/>
              <a:t>Subclasses like </a:t>
            </a:r>
            <a:r>
              <a:rPr lang="en-US" dirty="0" err="1" smtClean="0"/>
              <a:t>GridLayout</a:t>
            </a:r>
            <a:r>
              <a:rPr lang="en-US" dirty="0" smtClean="0"/>
              <a:t> define different ways of laying out a window</a:t>
            </a:r>
          </a:p>
          <a:p>
            <a:pPr>
              <a:defRPr/>
            </a:pPr>
            <a:r>
              <a:rPr lang="en-US" dirty="0" smtClean="0"/>
              <a:t>Layout is a strategy whose context is a Composite Control</a:t>
            </a:r>
          </a:p>
        </p:txBody>
      </p:sp>
    </p:spTree>
    <p:extLst>
      <p:ext uri="{BB962C8B-B14F-4D97-AF65-F5344CB8AC3E}">
        <p14:creationId xmlns:p14="http://schemas.microsoft.com/office/powerpoint/2010/main" val="2589657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normAutofit/>
          </a:bodyPr>
          <a:lstStyle/>
          <a:p>
            <a:pPr>
              <a:defRPr/>
            </a:pPr>
            <a:r>
              <a:rPr lang="en-US" dirty="0" smtClean="0"/>
              <a:t>Strategy and other patterns</a:t>
            </a:r>
          </a:p>
        </p:txBody>
      </p:sp>
      <p:sp>
        <p:nvSpPr>
          <p:cNvPr id="369667" name="Rectangle 3"/>
          <p:cNvSpPr>
            <a:spLocks noGrp="1" noChangeArrowheads="1"/>
          </p:cNvSpPr>
          <p:nvPr>
            <p:ph type="body" idx="1"/>
          </p:nvPr>
        </p:nvSpPr>
        <p:spPr/>
        <p:txBody>
          <a:bodyPr/>
          <a:lstStyle/>
          <a:p>
            <a:pPr>
              <a:defRPr/>
            </a:pPr>
            <a:r>
              <a:rPr lang="en-US" dirty="0"/>
              <a:t>Strategy and Template </a:t>
            </a:r>
            <a:r>
              <a:rPr lang="en-US" dirty="0" smtClean="0"/>
              <a:t>Method</a:t>
            </a:r>
          </a:p>
          <a:p>
            <a:pPr lvl="1">
              <a:defRPr/>
            </a:pPr>
            <a:r>
              <a:rPr lang="en-US" dirty="0" smtClean="0"/>
              <a:t>Both can be used to provide custom algorithms</a:t>
            </a:r>
          </a:p>
          <a:p>
            <a:pPr lvl="1">
              <a:defRPr/>
            </a:pPr>
            <a:r>
              <a:rPr lang="en-US" dirty="0" smtClean="0"/>
              <a:t>Template Method can be used to implement Command</a:t>
            </a:r>
          </a:p>
          <a:p>
            <a:pPr lvl="1">
              <a:defRPr/>
            </a:pPr>
            <a:r>
              <a:rPr lang="en-US" dirty="0" smtClean="0"/>
              <a:t>Competitors or cooperators?</a:t>
            </a:r>
          </a:p>
          <a:p>
            <a:pPr>
              <a:defRPr/>
            </a:pPr>
            <a:r>
              <a:rPr lang="en-US" dirty="0" smtClean="0"/>
              <a:t>Strategy and Command</a:t>
            </a:r>
          </a:p>
          <a:p>
            <a:pPr lvl="1">
              <a:defRPr/>
            </a:pPr>
            <a:r>
              <a:rPr lang="en-US" dirty="0" smtClean="0"/>
              <a:t>What is the difference?</a:t>
            </a:r>
          </a:p>
        </p:txBody>
      </p:sp>
    </p:spTree>
    <p:extLst>
      <p:ext uri="{BB962C8B-B14F-4D97-AF65-F5344CB8AC3E}">
        <p14:creationId xmlns:p14="http://schemas.microsoft.com/office/powerpoint/2010/main" val="1811933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93" name="Rectangle 25"/>
          <p:cNvSpPr>
            <a:spLocks noGrp="1" noChangeArrowheads="1"/>
          </p:cNvSpPr>
          <p:nvPr>
            <p:ph type="title"/>
          </p:nvPr>
        </p:nvSpPr>
        <p:spPr/>
        <p:txBody>
          <a:bodyPr/>
          <a:lstStyle/>
          <a:p>
            <a:r>
              <a:rPr lang="en-US" altLang="en-US" dirty="0" smtClean="0"/>
              <a:t>Recall Composite pattern</a:t>
            </a:r>
            <a:endParaRPr lang="en-US" altLang="en-US" dirty="0"/>
          </a:p>
        </p:txBody>
      </p:sp>
      <p:sp>
        <p:nvSpPr>
          <p:cNvPr id="263194" name="Rectangle 26"/>
          <p:cNvSpPr>
            <a:spLocks noGrp="1" noChangeArrowheads="1"/>
          </p:cNvSpPr>
          <p:nvPr>
            <p:ph idx="1"/>
          </p:nvPr>
        </p:nvSpPr>
        <p:spPr/>
        <p:txBody>
          <a:bodyPr/>
          <a:lstStyle/>
          <a:p>
            <a:r>
              <a:rPr lang="en-US" altLang="en-US"/>
              <a:t>Composite and Component</a:t>
            </a:r>
            <a:br>
              <a:rPr lang="en-US" altLang="en-US"/>
            </a:br>
            <a:r>
              <a:rPr lang="en-US" altLang="en-US"/>
              <a:t>have </a:t>
            </a:r>
            <a:r>
              <a:rPr lang="en-US" altLang="en-US" u="sng"/>
              <a:t>exact same</a:t>
            </a:r>
            <a:r>
              <a:rPr lang="en-US" altLang="en-US"/>
              <a:t> interface</a:t>
            </a:r>
          </a:p>
          <a:p>
            <a:pPr lvl="1"/>
            <a:r>
              <a:rPr lang="en-US" altLang="en-US"/>
              <a:t>enumerating children</a:t>
            </a:r>
          </a:p>
          <a:p>
            <a:pPr lvl="1"/>
            <a:r>
              <a:rPr lang="en-US" altLang="en-US"/>
              <a:t>Component has</a:t>
            </a:r>
            <a:br>
              <a:rPr lang="en-US" altLang="en-US"/>
            </a:br>
            <a:r>
              <a:rPr lang="en-US" altLang="en-US"/>
              <a:t>empty iterator</a:t>
            </a:r>
          </a:p>
          <a:p>
            <a:pPr lvl="1"/>
            <a:r>
              <a:rPr lang="en-US" altLang="en-US"/>
              <a:t>only Composite adds</a:t>
            </a:r>
            <a:br>
              <a:rPr lang="en-US" altLang="en-US"/>
            </a:br>
            <a:r>
              <a:rPr lang="en-US" altLang="en-US"/>
              <a:t>or removes children</a:t>
            </a:r>
          </a:p>
        </p:txBody>
      </p:sp>
      <p:sp>
        <p:nvSpPr>
          <p:cNvPr id="263171" name="Rectangle 3"/>
          <p:cNvSpPr>
            <a:spLocks noChangeArrowheads="1"/>
          </p:cNvSpPr>
          <p:nvPr/>
        </p:nvSpPr>
        <p:spPr bwMode="auto">
          <a:xfrm>
            <a:off x="4097337" y="5902325"/>
            <a:ext cx="1727200" cy="422275"/>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72" name="Rectangle 4"/>
          <p:cNvSpPr>
            <a:spLocks noChangeArrowheads="1"/>
          </p:cNvSpPr>
          <p:nvPr/>
        </p:nvSpPr>
        <p:spPr bwMode="auto">
          <a:xfrm>
            <a:off x="5395912" y="3778250"/>
            <a:ext cx="1468438"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0325" tIns="23812" rIns="60325" bIns="23812">
            <a:spAutoFit/>
          </a:bodyPr>
          <a:lstStyle>
            <a:lvl1pPr defTabSz="868363">
              <a:defRPr sz="2400">
                <a:solidFill>
                  <a:schemeClr val="tx1"/>
                </a:solidFill>
                <a:latin typeface="Times New Roman" pitchFamily="18" charset="0"/>
              </a:defRPr>
            </a:lvl1pPr>
            <a:lvl2pPr marL="434975" defTabSz="868363">
              <a:defRPr sz="2400">
                <a:solidFill>
                  <a:schemeClr val="tx1"/>
                </a:solidFill>
                <a:latin typeface="Times New Roman" pitchFamily="18" charset="0"/>
              </a:defRPr>
            </a:lvl2pPr>
            <a:lvl3pPr marL="868363" defTabSz="868363">
              <a:defRPr sz="2400">
                <a:solidFill>
                  <a:schemeClr val="tx1"/>
                </a:solidFill>
                <a:latin typeface="Times New Roman" pitchFamily="18" charset="0"/>
              </a:defRPr>
            </a:lvl3pPr>
            <a:lvl4pPr marL="1303338" defTabSz="868363">
              <a:defRPr sz="2400">
                <a:solidFill>
                  <a:schemeClr val="tx1"/>
                </a:solidFill>
                <a:latin typeface="Times New Roman" pitchFamily="18" charset="0"/>
              </a:defRPr>
            </a:lvl4pPr>
            <a:lvl5pPr marL="1736725" defTabSz="868363">
              <a:defRPr sz="2400">
                <a:solidFill>
                  <a:schemeClr val="tx1"/>
                </a:solidFill>
                <a:latin typeface="Times New Roman" pitchFamily="18" charset="0"/>
              </a:defRPr>
            </a:lvl5pPr>
            <a:lvl6pPr marL="2193925" defTabSz="868363" eaLnBrk="0" fontAlgn="base" hangingPunct="0">
              <a:spcBef>
                <a:spcPct val="0"/>
              </a:spcBef>
              <a:spcAft>
                <a:spcPct val="0"/>
              </a:spcAft>
              <a:defRPr sz="2400">
                <a:solidFill>
                  <a:schemeClr val="tx1"/>
                </a:solidFill>
                <a:latin typeface="Times New Roman" pitchFamily="18" charset="0"/>
              </a:defRPr>
            </a:lvl6pPr>
            <a:lvl7pPr marL="2651125" defTabSz="868363" eaLnBrk="0" fontAlgn="base" hangingPunct="0">
              <a:spcBef>
                <a:spcPct val="0"/>
              </a:spcBef>
              <a:spcAft>
                <a:spcPct val="0"/>
              </a:spcAft>
              <a:defRPr sz="2400">
                <a:solidFill>
                  <a:schemeClr val="tx1"/>
                </a:solidFill>
                <a:latin typeface="Times New Roman" pitchFamily="18" charset="0"/>
              </a:defRPr>
            </a:lvl7pPr>
            <a:lvl8pPr marL="3108325" defTabSz="868363" eaLnBrk="0" fontAlgn="base" hangingPunct="0">
              <a:spcBef>
                <a:spcPct val="0"/>
              </a:spcBef>
              <a:spcAft>
                <a:spcPct val="0"/>
              </a:spcAft>
              <a:defRPr sz="2400">
                <a:solidFill>
                  <a:schemeClr val="tx1"/>
                </a:solidFill>
                <a:latin typeface="Times New Roman" pitchFamily="18" charset="0"/>
              </a:defRPr>
            </a:lvl8pPr>
            <a:lvl9pPr marL="3565525" defTabSz="868363" eaLnBrk="0" fontAlgn="base" hangingPunct="0">
              <a:spcBef>
                <a:spcPct val="0"/>
              </a:spcBef>
              <a:spcAft>
                <a:spcPct val="0"/>
              </a:spcAft>
              <a:defRPr sz="2400">
                <a:solidFill>
                  <a:schemeClr val="tx1"/>
                </a:solidFill>
                <a:latin typeface="Times New Roman" pitchFamily="18" charset="0"/>
              </a:defRPr>
            </a:lvl9pPr>
          </a:lstStyle>
          <a:p>
            <a:pPr>
              <a:lnSpc>
                <a:spcPct val="85000"/>
              </a:lnSpc>
            </a:pPr>
            <a:r>
              <a:rPr lang="en-US" altLang="en-US" sz="2300" i="1"/>
              <a:t>Component</a:t>
            </a:r>
          </a:p>
        </p:txBody>
      </p:sp>
      <p:sp>
        <p:nvSpPr>
          <p:cNvPr id="263173" name="Rectangle 5"/>
          <p:cNvSpPr>
            <a:spLocks noChangeArrowheads="1"/>
          </p:cNvSpPr>
          <p:nvPr/>
        </p:nvSpPr>
        <p:spPr bwMode="auto">
          <a:xfrm>
            <a:off x="5389562" y="3773488"/>
            <a:ext cx="1727200" cy="1147762"/>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74" name="Rectangle 6"/>
          <p:cNvSpPr>
            <a:spLocks noChangeArrowheads="1"/>
          </p:cNvSpPr>
          <p:nvPr/>
        </p:nvSpPr>
        <p:spPr bwMode="auto">
          <a:xfrm>
            <a:off x="5456237" y="4289425"/>
            <a:ext cx="9223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0325" tIns="23812" rIns="60325" bIns="23812">
            <a:spAutoFit/>
          </a:bodyPr>
          <a:lstStyle>
            <a:lvl1pPr defTabSz="868363">
              <a:defRPr sz="2400">
                <a:solidFill>
                  <a:schemeClr val="tx1"/>
                </a:solidFill>
                <a:latin typeface="Times New Roman" pitchFamily="18" charset="0"/>
              </a:defRPr>
            </a:lvl1pPr>
            <a:lvl2pPr marL="434975" defTabSz="868363">
              <a:defRPr sz="2400">
                <a:solidFill>
                  <a:schemeClr val="tx1"/>
                </a:solidFill>
                <a:latin typeface="Times New Roman" pitchFamily="18" charset="0"/>
              </a:defRPr>
            </a:lvl2pPr>
            <a:lvl3pPr marL="868363" defTabSz="868363">
              <a:defRPr sz="2400">
                <a:solidFill>
                  <a:schemeClr val="tx1"/>
                </a:solidFill>
                <a:latin typeface="Times New Roman" pitchFamily="18" charset="0"/>
              </a:defRPr>
            </a:lvl3pPr>
            <a:lvl4pPr marL="1303338" defTabSz="868363">
              <a:defRPr sz="2400">
                <a:solidFill>
                  <a:schemeClr val="tx1"/>
                </a:solidFill>
                <a:latin typeface="Times New Roman" pitchFamily="18" charset="0"/>
              </a:defRPr>
            </a:lvl4pPr>
            <a:lvl5pPr marL="1736725" defTabSz="868363">
              <a:defRPr sz="2400">
                <a:solidFill>
                  <a:schemeClr val="tx1"/>
                </a:solidFill>
                <a:latin typeface="Times New Roman" pitchFamily="18" charset="0"/>
              </a:defRPr>
            </a:lvl5pPr>
            <a:lvl6pPr marL="2193925" defTabSz="868363" eaLnBrk="0" fontAlgn="base" hangingPunct="0">
              <a:spcBef>
                <a:spcPct val="0"/>
              </a:spcBef>
              <a:spcAft>
                <a:spcPct val="0"/>
              </a:spcAft>
              <a:defRPr sz="2400">
                <a:solidFill>
                  <a:schemeClr val="tx1"/>
                </a:solidFill>
                <a:latin typeface="Times New Roman" pitchFamily="18" charset="0"/>
              </a:defRPr>
            </a:lvl6pPr>
            <a:lvl7pPr marL="2651125" defTabSz="868363" eaLnBrk="0" fontAlgn="base" hangingPunct="0">
              <a:spcBef>
                <a:spcPct val="0"/>
              </a:spcBef>
              <a:spcAft>
                <a:spcPct val="0"/>
              </a:spcAft>
              <a:defRPr sz="2400">
                <a:solidFill>
                  <a:schemeClr val="tx1"/>
                </a:solidFill>
                <a:latin typeface="Times New Roman" pitchFamily="18" charset="0"/>
              </a:defRPr>
            </a:lvl7pPr>
            <a:lvl8pPr marL="3108325" defTabSz="868363" eaLnBrk="0" fontAlgn="base" hangingPunct="0">
              <a:spcBef>
                <a:spcPct val="0"/>
              </a:spcBef>
              <a:spcAft>
                <a:spcPct val="0"/>
              </a:spcAft>
              <a:defRPr sz="2400">
                <a:solidFill>
                  <a:schemeClr val="tx1"/>
                </a:solidFill>
                <a:latin typeface="Times New Roman" pitchFamily="18" charset="0"/>
              </a:defRPr>
            </a:lvl8pPr>
            <a:lvl9pPr marL="3565525" defTabSz="868363" eaLnBrk="0" fontAlgn="base" hangingPunct="0">
              <a:spcBef>
                <a:spcPct val="0"/>
              </a:spcBef>
              <a:spcAft>
                <a:spcPct val="0"/>
              </a:spcAft>
              <a:defRPr sz="2400">
                <a:solidFill>
                  <a:schemeClr val="tx1"/>
                </a:solidFill>
                <a:latin typeface="Times New Roman" pitchFamily="18" charset="0"/>
              </a:defRPr>
            </a:lvl9pPr>
          </a:lstStyle>
          <a:p>
            <a:pPr>
              <a:lnSpc>
                <a:spcPct val="88000"/>
              </a:lnSpc>
            </a:pPr>
            <a:r>
              <a:rPr lang="en-US" altLang="en-US" sz="1700" dirty="0"/>
              <a:t>container</a:t>
            </a:r>
          </a:p>
        </p:txBody>
      </p:sp>
      <p:sp>
        <p:nvSpPr>
          <p:cNvPr id="263175" name="Rectangle 7"/>
          <p:cNvSpPr>
            <a:spLocks noChangeArrowheads="1"/>
          </p:cNvSpPr>
          <p:nvPr/>
        </p:nvSpPr>
        <p:spPr bwMode="auto">
          <a:xfrm>
            <a:off x="5456237" y="4579938"/>
            <a:ext cx="8874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0325" tIns="23812" rIns="60325" bIns="23812">
            <a:spAutoFit/>
          </a:bodyPr>
          <a:lstStyle>
            <a:lvl1pPr defTabSz="868363">
              <a:defRPr sz="2400">
                <a:solidFill>
                  <a:schemeClr val="tx1"/>
                </a:solidFill>
                <a:latin typeface="Times New Roman" pitchFamily="18" charset="0"/>
              </a:defRPr>
            </a:lvl1pPr>
            <a:lvl2pPr marL="434975" defTabSz="868363">
              <a:defRPr sz="2400">
                <a:solidFill>
                  <a:schemeClr val="tx1"/>
                </a:solidFill>
                <a:latin typeface="Times New Roman" pitchFamily="18" charset="0"/>
              </a:defRPr>
            </a:lvl2pPr>
            <a:lvl3pPr marL="868363" defTabSz="868363">
              <a:defRPr sz="2400">
                <a:solidFill>
                  <a:schemeClr val="tx1"/>
                </a:solidFill>
                <a:latin typeface="Times New Roman" pitchFamily="18" charset="0"/>
              </a:defRPr>
            </a:lvl3pPr>
            <a:lvl4pPr marL="1303338" defTabSz="868363">
              <a:defRPr sz="2400">
                <a:solidFill>
                  <a:schemeClr val="tx1"/>
                </a:solidFill>
                <a:latin typeface="Times New Roman" pitchFamily="18" charset="0"/>
              </a:defRPr>
            </a:lvl4pPr>
            <a:lvl5pPr marL="1736725" defTabSz="868363">
              <a:defRPr sz="2400">
                <a:solidFill>
                  <a:schemeClr val="tx1"/>
                </a:solidFill>
                <a:latin typeface="Times New Roman" pitchFamily="18" charset="0"/>
              </a:defRPr>
            </a:lvl5pPr>
            <a:lvl6pPr marL="2193925" defTabSz="868363" eaLnBrk="0" fontAlgn="base" hangingPunct="0">
              <a:spcBef>
                <a:spcPct val="0"/>
              </a:spcBef>
              <a:spcAft>
                <a:spcPct val="0"/>
              </a:spcAft>
              <a:defRPr sz="2400">
                <a:solidFill>
                  <a:schemeClr val="tx1"/>
                </a:solidFill>
                <a:latin typeface="Times New Roman" pitchFamily="18" charset="0"/>
              </a:defRPr>
            </a:lvl6pPr>
            <a:lvl7pPr marL="2651125" defTabSz="868363" eaLnBrk="0" fontAlgn="base" hangingPunct="0">
              <a:spcBef>
                <a:spcPct val="0"/>
              </a:spcBef>
              <a:spcAft>
                <a:spcPct val="0"/>
              </a:spcAft>
              <a:defRPr sz="2400">
                <a:solidFill>
                  <a:schemeClr val="tx1"/>
                </a:solidFill>
                <a:latin typeface="Times New Roman" pitchFamily="18" charset="0"/>
              </a:defRPr>
            </a:lvl7pPr>
            <a:lvl8pPr marL="3108325" defTabSz="868363" eaLnBrk="0" fontAlgn="base" hangingPunct="0">
              <a:spcBef>
                <a:spcPct val="0"/>
              </a:spcBef>
              <a:spcAft>
                <a:spcPct val="0"/>
              </a:spcAft>
              <a:defRPr sz="2400">
                <a:solidFill>
                  <a:schemeClr val="tx1"/>
                </a:solidFill>
                <a:latin typeface="Times New Roman" pitchFamily="18" charset="0"/>
              </a:defRPr>
            </a:lvl8pPr>
            <a:lvl9pPr marL="3565525" defTabSz="868363" eaLnBrk="0" fontAlgn="base" hangingPunct="0">
              <a:spcBef>
                <a:spcPct val="0"/>
              </a:spcBef>
              <a:spcAft>
                <a:spcPct val="0"/>
              </a:spcAft>
              <a:defRPr sz="2400">
                <a:solidFill>
                  <a:schemeClr val="tx1"/>
                </a:solidFill>
                <a:latin typeface="Times New Roman" pitchFamily="18" charset="0"/>
              </a:defRPr>
            </a:lvl9pPr>
          </a:lstStyle>
          <a:p>
            <a:pPr>
              <a:lnSpc>
                <a:spcPct val="88000"/>
              </a:lnSpc>
            </a:pPr>
            <a:r>
              <a:rPr lang="en-US" altLang="en-US" sz="1700" dirty="0"/>
              <a:t>children:</a:t>
            </a:r>
          </a:p>
        </p:txBody>
      </p:sp>
      <p:sp>
        <p:nvSpPr>
          <p:cNvPr id="263176" name="Line 8"/>
          <p:cNvSpPr>
            <a:spLocks noChangeShapeType="1"/>
          </p:cNvSpPr>
          <p:nvPr/>
        </p:nvSpPr>
        <p:spPr bwMode="auto">
          <a:xfrm>
            <a:off x="5389562" y="4202113"/>
            <a:ext cx="17272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77" name="Rectangle 9"/>
          <p:cNvSpPr>
            <a:spLocks noChangeArrowheads="1"/>
          </p:cNvSpPr>
          <p:nvPr/>
        </p:nvSpPr>
        <p:spPr bwMode="auto">
          <a:xfrm>
            <a:off x="6561137" y="5902325"/>
            <a:ext cx="1727200" cy="422275"/>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78" name="Rectangle 10"/>
          <p:cNvSpPr>
            <a:spLocks noChangeArrowheads="1"/>
          </p:cNvSpPr>
          <p:nvPr/>
        </p:nvSpPr>
        <p:spPr bwMode="auto">
          <a:xfrm>
            <a:off x="6675437" y="5942013"/>
            <a:ext cx="138747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0325" tIns="23812" rIns="60325" bIns="23812">
            <a:spAutoFit/>
          </a:bodyPr>
          <a:lstStyle>
            <a:lvl1pPr defTabSz="868363">
              <a:defRPr sz="2400">
                <a:solidFill>
                  <a:schemeClr val="tx1"/>
                </a:solidFill>
                <a:latin typeface="Times New Roman" pitchFamily="18" charset="0"/>
              </a:defRPr>
            </a:lvl1pPr>
            <a:lvl2pPr marL="434975" defTabSz="868363">
              <a:defRPr sz="2400">
                <a:solidFill>
                  <a:schemeClr val="tx1"/>
                </a:solidFill>
                <a:latin typeface="Times New Roman" pitchFamily="18" charset="0"/>
              </a:defRPr>
            </a:lvl2pPr>
            <a:lvl3pPr marL="868363" defTabSz="868363">
              <a:defRPr sz="2400">
                <a:solidFill>
                  <a:schemeClr val="tx1"/>
                </a:solidFill>
                <a:latin typeface="Times New Roman" pitchFamily="18" charset="0"/>
              </a:defRPr>
            </a:lvl3pPr>
            <a:lvl4pPr marL="1303338" defTabSz="868363">
              <a:defRPr sz="2400">
                <a:solidFill>
                  <a:schemeClr val="tx1"/>
                </a:solidFill>
                <a:latin typeface="Times New Roman" pitchFamily="18" charset="0"/>
              </a:defRPr>
            </a:lvl4pPr>
            <a:lvl5pPr marL="1736725" defTabSz="868363">
              <a:defRPr sz="2400">
                <a:solidFill>
                  <a:schemeClr val="tx1"/>
                </a:solidFill>
                <a:latin typeface="Times New Roman" pitchFamily="18" charset="0"/>
              </a:defRPr>
            </a:lvl5pPr>
            <a:lvl6pPr marL="2193925" defTabSz="868363" eaLnBrk="0" fontAlgn="base" hangingPunct="0">
              <a:spcBef>
                <a:spcPct val="0"/>
              </a:spcBef>
              <a:spcAft>
                <a:spcPct val="0"/>
              </a:spcAft>
              <a:defRPr sz="2400">
                <a:solidFill>
                  <a:schemeClr val="tx1"/>
                </a:solidFill>
                <a:latin typeface="Times New Roman" pitchFamily="18" charset="0"/>
              </a:defRPr>
            </a:lvl6pPr>
            <a:lvl7pPr marL="2651125" defTabSz="868363" eaLnBrk="0" fontAlgn="base" hangingPunct="0">
              <a:spcBef>
                <a:spcPct val="0"/>
              </a:spcBef>
              <a:spcAft>
                <a:spcPct val="0"/>
              </a:spcAft>
              <a:defRPr sz="2400">
                <a:solidFill>
                  <a:schemeClr val="tx1"/>
                </a:solidFill>
                <a:latin typeface="Times New Roman" pitchFamily="18" charset="0"/>
              </a:defRPr>
            </a:lvl7pPr>
            <a:lvl8pPr marL="3108325" defTabSz="868363" eaLnBrk="0" fontAlgn="base" hangingPunct="0">
              <a:spcBef>
                <a:spcPct val="0"/>
              </a:spcBef>
              <a:spcAft>
                <a:spcPct val="0"/>
              </a:spcAft>
              <a:defRPr sz="2400">
                <a:solidFill>
                  <a:schemeClr val="tx1"/>
                </a:solidFill>
                <a:latin typeface="Times New Roman" pitchFamily="18" charset="0"/>
              </a:defRPr>
            </a:lvl8pPr>
            <a:lvl9pPr marL="3565525" defTabSz="868363" eaLnBrk="0" fontAlgn="base" hangingPunct="0">
              <a:spcBef>
                <a:spcPct val="0"/>
              </a:spcBef>
              <a:spcAft>
                <a:spcPct val="0"/>
              </a:spcAft>
              <a:defRPr sz="2400">
                <a:solidFill>
                  <a:schemeClr val="tx1"/>
                </a:solidFill>
                <a:latin typeface="Times New Roman" pitchFamily="18" charset="0"/>
              </a:defRPr>
            </a:lvl9pPr>
          </a:lstStyle>
          <a:p>
            <a:pPr>
              <a:lnSpc>
                <a:spcPct val="85000"/>
              </a:lnSpc>
            </a:pPr>
            <a:r>
              <a:rPr lang="en-US" altLang="en-US" sz="2300"/>
              <a:t>Composite</a:t>
            </a:r>
          </a:p>
        </p:txBody>
      </p:sp>
      <p:sp>
        <p:nvSpPr>
          <p:cNvPr id="263179" name="Rectangle 11"/>
          <p:cNvSpPr>
            <a:spLocks noChangeArrowheads="1"/>
          </p:cNvSpPr>
          <p:nvPr/>
        </p:nvSpPr>
        <p:spPr bwMode="auto">
          <a:xfrm>
            <a:off x="4502150" y="5942013"/>
            <a:ext cx="655637"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0325" tIns="23812" rIns="60325" bIns="23812">
            <a:spAutoFit/>
          </a:bodyPr>
          <a:lstStyle>
            <a:lvl1pPr defTabSz="868363">
              <a:defRPr sz="2400">
                <a:solidFill>
                  <a:schemeClr val="tx1"/>
                </a:solidFill>
                <a:latin typeface="Times New Roman" pitchFamily="18" charset="0"/>
              </a:defRPr>
            </a:lvl1pPr>
            <a:lvl2pPr marL="434975" defTabSz="868363">
              <a:defRPr sz="2400">
                <a:solidFill>
                  <a:schemeClr val="tx1"/>
                </a:solidFill>
                <a:latin typeface="Times New Roman" pitchFamily="18" charset="0"/>
              </a:defRPr>
            </a:lvl2pPr>
            <a:lvl3pPr marL="868363" defTabSz="868363">
              <a:defRPr sz="2400">
                <a:solidFill>
                  <a:schemeClr val="tx1"/>
                </a:solidFill>
                <a:latin typeface="Times New Roman" pitchFamily="18" charset="0"/>
              </a:defRPr>
            </a:lvl3pPr>
            <a:lvl4pPr marL="1303338" defTabSz="868363">
              <a:defRPr sz="2400">
                <a:solidFill>
                  <a:schemeClr val="tx1"/>
                </a:solidFill>
                <a:latin typeface="Times New Roman" pitchFamily="18" charset="0"/>
              </a:defRPr>
            </a:lvl4pPr>
            <a:lvl5pPr marL="1736725" defTabSz="868363">
              <a:defRPr sz="2400">
                <a:solidFill>
                  <a:schemeClr val="tx1"/>
                </a:solidFill>
                <a:latin typeface="Times New Roman" pitchFamily="18" charset="0"/>
              </a:defRPr>
            </a:lvl5pPr>
            <a:lvl6pPr marL="2193925" defTabSz="868363" eaLnBrk="0" fontAlgn="base" hangingPunct="0">
              <a:spcBef>
                <a:spcPct val="0"/>
              </a:spcBef>
              <a:spcAft>
                <a:spcPct val="0"/>
              </a:spcAft>
              <a:defRPr sz="2400">
                <a:solidFill>
                  <a:schemeClr val="tx1"/>
                </a:solidFill>
                <a:latin typeface="Times New Roman" pitchFamily="18" charset="0"/>
              </a:defRPr>
            </a:lvl6pPr>
            <a:lvl7pPr marL="2651125" defTabSz="868363" eaLnBrk="0" fontAlgn="base" hangingPunct="0">
              <a:spcBef>
                <a:spcPct val="0"/>
              </a:spcBef>
              <a:spcAft>
                <a:spcPct val="0"/>
              </a:spcAft>
              <a:defRPr sz="2400">
                <a:solidFill>
                  <a:schemeClr val="tx1"/>
                </a:solidFill>
                <a:latin typeface="Times New Roman" pitchFamily="18" charset="0"/>
              </a:defRPr>
            </a:lvl7pPr>
            <a:lvl8pPr marL="3108325" defTabSz="868363" eaLnBrk="0" fontAlgn="base" hangingPunct="0">
              <a:spcBef>
                <a:spcPct val="0"/>
              </a:spcBef>
              <a:spcAft>
                <a:spcPct val="0"/>
              </a:spcAft>
              <a:defRPr sz="2400">
                <a:solidFill>
                  <a:schemeClr val="tx1"/>
                </a:solidFill>
                <a:latin typeface="Times New Roman" pitchFamily="18" charset="0"/>
              </a:defRPr>
            </a:lvl8pPr>
            <a:lvl9pPr marL="3565525" defTabSz="868363" eaLnBrk="0" fontAlgn="base" hangingPunct="0">
              <a:spcBef>
                <a:spcPct val="0"/>
              </a:spcBef>
              <a:spcAft>
                <a:spcPct val="0"/>
              </a:spcAft>
              <a:defRPr sz="2400">
                <a:solidFill>
                  <a:schemeClr val="tx1"/>
                </a:solidFill>
                <a:latin typeface="Times New Roman" pitchFamily="18" charset="0"/>
              </a:defRPr>
            </a:lvl9pPr>
          </a:lstStyle>
          <a:p>
            <a:pPr>
              <a:lnSpc>
                <a:spcPct val="85000"/>
              </a:lnSpc>
            </a:pPr>
            <a:r>
              <a:rPr lang="en-US" altLang="en-US" sz="2300"/>
              <a:t>Leaf</a:t>
            </a:r>
          </a:p>
        </p:txBody>
      </p:sp>
      <p:sp>
        <p:nvSpPr>
          <p:cNvPr id="263180" name="Line 12"/>
          <p:cNvSpPr>
            <a:spLocks noChangeShapeType="1"/>
          </p:cNvSpPr>
          <p:nvPr/>
        </p:nvSpPr>
        <p:spPr bwMode="auto">
          <a:xfrm flipH="1">
            <a:off x="6003925" y="4956175"/>
            <a:ext cx="134937" cy="15716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81" name="Line 13"/>
          <p:cNvSpPr>
            <a:spLocks noChangeShapeType="1"/>
          </p:cNvSpPr>
          <p:nvPr/>
        </p:nvSpPr>
        <p:spPr bwMode="auto">
          <a:xfrm>
            <a:off x="6138862" y="4943475"/>
            <a:ext cx="131763" cy="16986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82" name="Line 14"/>
          <p:cNvSpPr>
            <a:spLocks noChangeShapeType="1"/>
          </p:cNvSpPr>
          <p:nvPr/>
        </p:nvSpPr>
        <p:spPr bwMode="auto">
          <a:xfrm flipH="1">
            <a:off x="6003925" y="5119688"/>
            <a:ext cx="2667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83" name="Line 15"/>
          <p:cNvSpPr>
            <a:spLocks noChangeShapeType="1"/>
          </p:cNvSpPr>
          <p:nvPr/>
        </p:nvSpPr>
        <p:spPr bwMode="auto">
          <a:xfrm>
            <a:off x="6156325" y="5151438"/>
            <a:ext cx="0" cy="42386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84" name="Line 16"/>
          <p:cNvSpPr>
            <a:spLocks noChangeShapeType="1"/>
          </p:cNvSpPr>
          <p:nvPr/>
        </p:nvSpPr>
        <p:spPr bwMode="auto">
          <a:xfrm>
            <a:off x="4978400" y="5592763"/>
            <a:ext cx="2452687"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85" name="Line 17"/>
          <p:cNvSpPr>
            <a:spLocks noChangeShapeType="1"/>
          </p:cNvSpPr>
          <p:nvPr/>
        </p:nvSpPr>
        <p:spPr bwMode="auto">
          <a:xfrm>
            <a:off x="4972050" y="5599113"/>
            <a:ext cx="0" cy="29051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86" name="Line 18"/>
          <p:cNvSpPr>
            <a:spLocks noChangeShapeType="1"/>
          </p:cNvSpPr>
          <p:nvPr/>
        </p:nvSpPr>
        <p:spPr bwMode="auto">
          <a:xfrm>
            <a:off x="7437437" y="5599113"/>
            <a:ext cx="0" cy="29051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88" name="Line 20"/>
          <p:cNvSpPr>
            <a:spLocks noChangeShapeType="1"/>
          </p:cNvSpPr>
          <p:nvPr/>
        </p:nvSpPr>
        <p:spPr bwMode="auto">
          <a:xfrm>
            <a:off x="8313737" y="6113463"/>
            <a:ext cx="131763"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89" name="Line 21"/>
          <p:cNvSpPr>
            <a:spLocks noChangeShapeType="1"/>
          </p:cNvSpPr>
          <p:nvPr/>
        </p:nvSpPr>
        <p:spPr bwMode="auto">
          <a:xfrm flipV="1">
            <a:off x="8451850" y="4305300"/>
            <a:ext cx="0" cy="181451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90" name="Line 22"/>
          <p:cNvSpPr>
            <a:spLocks noChangeShapeType="1"/>
          </p:cNvSpPr>
          <p:nvPr/>
        </p:nvSpPr>
        <p:spPr bwMode="auto">
          <a:xfrm flipH="1">
            <a:off x="7116762" y="4311650"/>
            <a:ext cx="1341438" cy="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91" name="Line 23"/>
          <p:cNvSpPr>
            <a:spLocks noChangeShapeType="1"/>
          </p:cNvSpPr>
          <p:nvPr/>
        </p:nvSpPr>
        <p:spPr bwMode="auto">
          <a:xfrm>
            <a:off x="5389562" y="4129088"/>
            <a:ext cx="17272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92" name="Text Box 24"/>
          <p:cNvSpPr txBox="1">
            <a:spLocks noChangeArrowheads="1"/>
          </p:cNvSpPr>
          <p:nvPr/>
        </p:nvSpPr>
        <p:spPr bwMode="auto">
          <a:xfrm>
            <a:off x="7096125" y="3841750"/>
            <a:ext cx="303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i="1">
                <a:latin typeface="Arial" pitchFamily="34" charset="0"/>
              </a:rPr>
              <a:t>*</a:t>
            </a:r>
          </a:p>
        </p:txBody>
      </p:sp>
    </p:spTree>
    <p:extLst>
      <p:ext uri="{BB962C8B-B14F-4D97-AF65-F5344CB8AC3E}">
        <p14:creationId xmlns:p14="http://schemas.microsoft.com/office/powerpoint/2010/main" val="330755293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en-US" dirty="0" smtClean="0"/>
              <a:t>Interpreter, </a:t>
            </a:r>
            <a:r>
              <a:rPr lang="en-US" altLang="en-US" dirty="0" smtClean="0"/>
              <a:t>Visitor</a:t>
            </a:r>
            <a:endParaRPr lang="en-US" altLang="en-US" dirty="0" smtClean="0"/>
          </a:p>
        </p:txBody>
      </p:sp>
      <p:sp>
        <p:nvSpPr>
          <p:cNvPr id="18436" name="Rectangle 3"/>
          <p:cNvSpPr>
            <a:spLocks noGrp="1" noChangeArrowheads="1"/>
          </p:cNvSpPr>
          <p:nvPr>
            <p:ph type="body" idx="1"/>
          </p:nvPr>
        </p:nvSpPr>
        <p:spPr/>
        <p:txBody>
          <a:bodyPr>
            <a:normAutofit/>
          </a:bodyPr>
          <a:lstStyle/>
          <a:p>
            <a:r>
              <a:rPr lang="en-US" altLang="en-US" dirty="0" smtClean="0">
                <a:latin typeface="Times-Roman" charset="0"/>
              </a:rPr>
              <a:t>Interpreter: Given a language, define a representation for its grammar along with an interpreter that uses the representation to interpret sentences in the language</a:t>
            </a:r>
          </a:p>
          <a:p>
            <a:r>
              <a:rPr lang="en-US" dirty="0" smtClean="0"/>
              <a:t>Visitor: centralize </a:t>
            </a:r>
            <a:r>
              <a:rPr lang="en-US" dirty="0"/>
              <a:t>algorithm, </a:t>
            </a:r>
            <a:r>
              <a:rPr lang="en-US" dirty="0" smtClean="0"/>
              <a:t>create </a:t>
            </a:r>
            <a:r>
              <a:rPr lang="en-US" dirty="0"/>
              <a:t>a family of algorithms by inheritance, and </a:t>
            </a:r>
            <a:r>
              <a:rPr lang="en-US" dirty="0" smtClean="0"/>
              <a:t>define </a:t>
            </a:r>
            <a:r>
              <a:rPr lang="en-US" dirty="0"/>
              <a:t>a new operation without changing the </a:t>
            </a:r>
            <a:r>
              <a:rPr lang="en-US" dirty="0" smtClean="0"/>
              <a:t>element classes on </a:t>
            </a:r>
            <a:r>
              <a:rPr lang="en-US" dirty="0"/>
              <a:t>which it </a:t>
            </a:r>
            <a:r>
              <a:rPr lang="en-US" dirty="0" smtClean="0"/>
              <a:t>operates</a:t>
            </a:r>
            <a:endParaRPr lang="en-US" dirty="0" smtClean="0"/>
          </a:p>
        </p:txBody>
      </p:sp>
    </p:spTree>
    <p:extLst>
      <p:ext uri="{BB962C8B-B14F-4D97-AF65-F5344CB8AC3E}">
        <p14:creationId xmlns:p14="http://schemas.microsoft.com/office/powerpoint/2010/main" val="1777966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noFill/>
        </p:spPr>
        <p:txBody>
          <a:bodyPr lIns="60427" tIns="24171" rIns="60427" bIns="24171" anchor="ctr">
            <a:normAutofit/>
          </a:bodyPr>
          <a:lstStyle/>
          <a:p>
            <a:r>
              <a:rPr lang="en-US" altLang="en-US" dirty="0" smtClean="0"/>
              <a:t>Example 5: Iterator </a:t>
            </a:r>
            <a:r>
              <a:rPr lang="en-US" altLang="en-US" dirty="0" smtClean="0"/>
              <a:t>Pattern</a:t>
            </a:r>
          </a:p>
        </p:txBody>
      </p:sp>
      <p:sp>
        <p:nvSpPr>
          <p:cNvPr id="2" name="Content Placeholder 1"/>
          <p:cNvSpPr>
            <a:spLocks noGrp="1"/>
          </p:cNvSpPr>
          <p:nvPr>
            <p:ph idx="1"/>
          </p:nvPr>
        </p:nvSpPr>
        <p:spPr>
          <a:xfrm>
            <a:off x="457200" y="1600200"/>
            <a:ext cx="8534400" cy="4724400"/>
          </a:xfrm>
        </p:spPr>
        <p:txBody>
          <a:bodyPr>
            <a:normAutofit/>
          </a:bodyPr>
          <a:lstStyle/>
          <a:p>
            <a:r>
              <a:rPr lang="en-US" dirty="0"/>
              <a:t>Hide internal structure of an object but let clients access components by</a:t>
            </a:r>
          </a:p>
          <a:p>
            <a:pPr lvl="1"/>
            <a:r>
              <a:rPr lang="en-US" dirty="0"/>
              <a:t>Asking for an iterator</a:t>
            </a:r>
          </a:p>
          <a:p>
            <a:pPr lvl="1"/>
            <a:r>
              <a:rPr lang="en-US" dirty="0"/>
              <a:t>Iterating</a:t>
            </a:r>
          </a:p>
          <a:p>
            <a:endParaRPr lang="en-US" dirty="0"/>
          </a:p>
          <a:p>
            <a:r>
              <a:rPr lang="en-US" dirty="0"/>
              <a:t>Enumeration - original Java iterator</a:t>
            </a:r>
          </a:p>
          <a:p>
            <a:r>
              <a:rPr lang="en-US" dirty="0"/>
              <a:t>Iterator - modern Java </a:t>
            </a:r>
            <a:r>
              <a:rPr lang="en-US" dirty="0" smtClean="0"/>
              <a:t>iterator</a:t>
            </a:r>
          </a:p>
          <a:p>
            <a:r>
              <a:rPr lang="en-US" dirty="0" smtClean="0"/>
              <a:t>New since Java 8: better internal iterators</a:t>
            </a:r>
            <a:endParaRPr lang="en-US" dirty="0"/>
          </a:p>
        </p:txBody>
      </p:sp>
      <p:sp>
        <p:nvSpPr>
          <p:cNvPr id="6" name="Slide Number Placeholder 4"/>
          <p:cNvSpPr>
            <a:spLocks noGrp="1"/>
          </p:cNvSpPr>
          <p:nvPr>
            <p:ph type="sldNum" sz="quarter" idx="12"/>
          </p:nvPr>
        </p:nvSpPr>
        <p:spPr/>
        <p:txBody>
          <a:bodyPr/>
          <a:lstStyle/>
          <a:p>
            <a:fld id="{0BB5303C-AA13-4DDD-AEAA-7772D04AA8C8}" type="slidenum">
              <a:rPr lang="en-US" altLang="en-US"/>
              <a:pPr/>
              <a:t>5</a:t>
            </a:fld>
            <a:endParaRPr lang="en-US" altLang="en-US" dirty="0"/>
          </a:p>
        </p:txBody>
      </p:sp>
    </p:spTree>
    <p:extLst>
      <p:ext uri="{BB962C8B-B14F-4D97-AF65-F5344CB8AC3E}">
        <p14:creationId xmlns:p14="http://schemas.microsoft.com/office/powerpoint/2010/main" val="425102997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noFill/>
        </p:spPr>
        <p:txBody>
          <a:bodyPr lIns="60427" tIns="24171" rIns="60427" bIns="24171" anchor="ctr">
            <a:normAutofit/>
          </a:bodyPr>
          <a:lstStyle/>
          <a:p>
            <a:r>
              <a:rPr lang="en-US" altLang="en-US" smtClean="0"/>
              <a:t>Iterator and Composite</a:t>
            </a:r>
          </a:p>
        </p:txBody>
      </p:sp>
      <p:sp>
        <p:nvSpPr>
          <p:cNvPr id="40964" name="Rectangle 3"/>
          <p:cNvSpPr>
            <a:spLocks noGrp="1" noChangeArrowheads="1"/>
          </p:cNvSpPr>
          <p:nvPr>
            <p:ph idx="1"/>
          </p:nvPr>
        </p:nvSpPr>
        <p:spPr>
          <a:xfrm>
            <a:off x="457200" y="1600200"/>
            <a:ext cx="8229600" cy="4869389"/>
          </a:xfrm>
          <a:noFill/>
        </p:spPr>
        <p:txBody>
          <a:bodyPr wrap="square" lIns="57405" tIns="22659" rIns="57405" bIns="22659">
            <a:spAutoFit/>
          </a:bodyPr>
          <a:lstStyle/>
          <a:p>
            <a:pPr defTabSz="868363">
              <a:lnSpc>
                <a:spcPct val="86000"/>
              </a:lnSpc>
              <a:spcBef>
                <a:spcPct val="40000"/>
              </a:spcBef>
            </a:pPr>
            <a:r>
              <a:rPr lang="en-US" altLang="en-US" sz="2400" dirty="0" smtClean="0"/>
              <a:t>Composites usually have an iterator for their components</a:t>
            </a:r>
          </a:p>
          <a:p>
            <a:pPr defTabSz="868363">
              <a:lnSpc>
                <a:spcPct val="86000"/>
              </a:lnSpc>
              <a:spcBef>
                <a:spcPct val="40000"/>
              </a:spcBef>
            </a:pPr>
            <a:r>
              <a:rPr lang="en-US" altLang="en-US" sz="2400" dirty="0" smtClean="0"/>
              <a:t>Can make iterator on Component that will iterate over all the components in a tree</a:t>
            </a:r>
          </a:p>
          <a:p>
            <a:pPr marL="325438" indent="-325438" defTabSz="868363">
              <a:lnSpc>
                <a:spcPct val="86000"/>
              </a:lnSpc>
              <a:spcBef>
                <a:spcPct val="40000"/>
              </a:spcBef>
              <a:buFontTx/>
              <a:buNone/>
            </a:pPr>
            <a:endParaRPr lang="en-US" altLang="en-US" sz="2400" dirty="0" smtClean="0"/>
          </a:p>
          <a:p>
            <a:pPr marL="325438" indent="-325438" defTabSz="868363">
              <a:lnSpc>
                <a:spcPct val="86000"/>
              </a:lnSpc>
              <a:spcBef>
                <a:spcPct val="40000"/>
              </a:spcBef>
              <a:buFontTx/>
              <a:buNone/>
            </a:pPr>
            <a:r>
              <a:rPr lang="en-US" altLang="en-US" sz="2400" dirty="0" smtClean="0"/>
              <a:t>Internal iterator is easy: here is method on Component</a:t>
            </a:r>
            <a:r>
              <a:rPr lang="en-US" altLang="en-US" sz="2400" dirty="0" smtClean="0"/>
              <a:t>:</a:t>
            </a:r>
          </a:p>
          <a:p>
            <a:pPr marL="325438" indent="-325438" defTabSz="868363">
              <a:lnSpc>
                <a:spcPct val="86000"/>
              </a:lnSpc>
              <a:spcBef>
                <a:spcPct val="40000"/>
              </a:spcBef>
              <a:buFontTx/>
              <a:buNone/>
            </a:pPr>
            <a:endParaRPr lang="en-US" altLang="en-US" sz="2400" dirty="0" smtClean="0"/>
          </a:p>
          <a:p>
            <a:pPr marL="725488" lvl="1" indent="-325438" defTabSz="868363">
              <a:lnSpc>
                <a:spcPct val="86000"/>
              </a:lnSpc>
              <a:spcBef>
                <a:spcPct val="40000"/>
              </a:spcBef>
              <a:buFontTx/>
              <a:buNone/>
            </a:pPr>
            <a:r>
              <a:rPr lang="en-US" altLang="en-US" sz="2000" b="1" dirty="0" smtClean="0">
                <a:latin typeface="Courier New" panose="02070309020205020404" pitchFamily="49" charset="0"/>
                <a:cs typeface="Courier New" panose="02070309020205020404" pitchFamily="49" charset="0"/>
              </a:rPr>
              <a:t>public void preorder(Command c) {</a:t>
            </a:r>
          </a:p>
          <a:p>
            <a:pPr marL="725488" lvl="1" indent="-325438" defTabSz="868363">
              <a:lnSpc>
                <a:spcPct val="86000"/>
              </a:lnSpc>
              <a:spcBef>
                <a:spcPct val="40000"/>
              </a:spcBef>
              <a:buFontTx/>
              <a:buNone/>
            </a:pPr>
            <a:r>
              <a:rPr lang="en-US" altLang="en-US" sz="2000" b="1" dirty="0" smtClean="0">
                <a:latin typeface="Courier New" panose="02070309020205020404" pitchFamily="49" charset="0"/>
                <a:cs typeface="Courier New" panose="02070309020205020404" pitchFamily="49" charset="0"/>
              </a:rPr>
              <a:t>	</a:t>
            </a:r>
            <a:r>
              <a:rPr lang="en-US" altLang="en-US" sz="2000" b="1" dirty="0" err="1" smtClean="0">
                <a:latin typeface="Courier New" panose="02070309020205020404" pitchFamily="49" charset="0"/>
                <a:cs typeface="Courier New" panose="02070309020205020404" pitchFamily="49" charset="0"/>
              </a:rPr>
              <a:t>c.evaluate</a:t>
            </a:r>
            <a:r>
              <a:rPr lang="en-US" altLang="en-US" sz="2000" b="1" dirty="0" smtClean="0">
                <a:latin typeface="Courier New" panose="02070309020205020404" pitchFamily="49" charset="0"/>
                <a:cs typeface="Courier New" panose="02070309020205020404" pitchFamily="49" charset="0"/>
              </a:rPr>
              <a:t>(this);</a:t>
            </a:r>
          </a:p>
          <a:p>
            <a:pPr marL="725488" lvl="1" indent="-325438" defTabSz="868363">
              <a:lnSpc>
                <a:spcPct val="86000"/>
              </a:lnSpc>
              <a:spcBef>
                <a:spcPct val="40000"/>
              </a:spcBef>
              <a:buFontTx/>
              <a:buNone/>
            </a:pPr>
            <a:r>
              <a:rPr lang="en-US" altLang="en-US" sz="2000" b="1" dirty="0" smtClean="0">
                <a:latin typeface="Courier New" panose="02070309020205020404" pitchFamily="49" charset="0"/>
                <a:cs typeface="Courier New" panose="02070309020205020404" pitchFamily="49" charset="0"/>
              </a:rPr>
              <a:t>	Enumeration e = children();</a:t>
            </a:r>
          </a:p>
          <a:p>
            <a:pPr marL="725488" lvl="1" indent="-325438" defTabSz="868363">
              <a:lnSpc>
                <a:spcPct val="86000"/>
              </a:lnSpc>
              <a:spcBef>
                <a:spcPct val="40000"/>
              </a:spcBef>
              <a:buFontTx/>
              <a:buNone/>
            </a:pPr>
            <a:r>
              <a:rPr lang="en-US" altLang="en-US" sz="2000" b="1" dirty="0" smtClean="0">
                <a:latin typeface="Courier New" panose="02070309020205020404" pitchFamily="49" charset="0"/>
                <a:cs typeface="Courier New" panose="02070309020205020404" pitchFamily="49" charset="0"/>
              </a:rPr>
              <a:t>	while (</a:t>
            </a:r>
            <a:r>
              <a:rPr lang="en-US" altLang="en-US" sz="2000" b="1" dirty="0" err="1" smtClean="0">
                <a:latin typeface="Courier New" panose="02070309020205020404" pitchFamily="49" charset="0"/>
                <a:cs typeface="Courier New" panose="02070309020205020404" pitchFamily="49" charset="0"/>
              </a:rPr>
              <a:t>e.hasMoreElements</a:t>
            </a:r>
            <a:r>
              <a:rPr lang="en-US" altLang="en-US" sz="2000" b="1" dirty="0" smtClean="0">
                <a:latin typeface="Courier New" panose="02070309020205020404" pitchFamily="49" charset="0"/>
                <a:cs typeface="Courier New" panose="02070309020205020404" pitchFamily="49" charset="0"/>
              </a:rPr>
              <a:t>()) {</a:t>
            </a:r>
          </a:p>
          <a:p>
            <a:pPr marL="725488" lvl="1" indent="-325438" defTabSz="868363">
              <a:lnSpc>
                <a:spcPct val="86000"/>
              </a:lnSpc>
              <a:spcBef>
                <a:spcPct val="40000"/>
              </a:spcBef>
              <a:buFontTx/>
              <a:buNone/>
            </a:pPr>
            <a:r>
              <a:rPr lang="en-US" altLang="en-US" sz="2000" b="1" dirty="0" smtClean="0">
                <a:latin typeface="Courier New" panose="02070309020205020404" pitchFamily="49" charset="0"/>
                <a:cs typeface="Courier New" panose="02070309020205020404" pitchFamily="49" charset="0"/>
              </a:rPr>
              <a:t>        ((Component) </a:t>
            </a:r>
            <a:r>
              <a:rPr lang="en-US" altLang="en-US" sz="2000" b="1" dirty="0" err="1" smtClean="0">
                <a:latin typeface="Courier New" panose="02070309020205020404" pitchFamily="49" charset="0"/>
                <a:cs typeface="Courier New" panose="02070309020205020404" pitchFamily="49" charset="0"/>
              </a:rPr>
              <a:t>e.nextElement</a:t>
            </a:r>
            <a:r>
              <a:rPr lang="en-US" altLang="en-US" sz="2000" b="1" dirty="0" smtClean="0">
                <a:latin typeface="Courier New" panose="02070309020205020404" pitchFamily="49" charset="0"/>
                <a:cs typeface="Courier New" panose="02070309020205020404" pitchFamily="49" charset="0"/>
              </a:rPr>
              <a:t>()).preorder(c);</a:t>
            </a:r>
          </a:p>
          <a:p>
            <a:pPr marL="725488" lvl="1" indent="-325438" defTabSz="868363">
              <a:lnSpc>
                <a:spcPct val="86000"/>
              </a:lnSpc>
              <a:spcBef>
                <a:spcPct val="40000"/>
              </a:spcBef>
              <a:buFontTx/>
              <a:buNone/>
            </a:pPr>
            <a:r>
              <a:rPr lang="en-US" altLang="en-US" sz="2000" b="1" dirty="0" smtClean="0">
                <a:latin typeface="Courier New" panose="02070309020205020404" pitchFamily="49" charset="0"/>
                <a:cs typeface="Courier New" panose="02070309020205020404" pitchFamily="49" charset="0"/>
              </a:rPr>
              <a:t>    }</a:t>
            </a:r>
          </a:p>
        </p:txBody>
      </p:sp>
      <p:sp>
        <p:nvSpPr>
          <p:cNvPr id="6" name="Slide Number Placeholder 4"/>
          <p:cNvSpPr>
            <a:spLocks noGrp="1"/>
          </p:cNvSpPr>
          <p:nvPr>
            <p:ph type="sldNum" sz="quarter" idx="12"/>
          </p:nvPr>
        </p:nvSpPr>
        <p:spPr/>
        <p:txBody>
          <a:bodyPr/>
          <a:lstStyle/>
          <a:p>
            <a:fld id="{0BB5303C-AA13-4DDD-AEAA-7772D04AA8C8}" type="slidenum">
              <a:rPr lang="en-US" altLang="en-US"/>
              <a:pPr/>
              <a:t>6</a:t>
            </a:fld>
            <a:endParaRPr lang="en-US" altLang="en-US" dirty="0"/>
          </a:p>
        </p:txBody>
      </p:sp>
    </p:spTree>
    <p:extLst>
      <p:ext uri="{BB962C8B-B14F-4D97-AF65-F5344CB8AC3E}">
        <p14:creationId xmlns:p14="http://schemas.microsoft.com/office/powerpoint/2010/main" val="15305834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noFill/>
        </p:spPr>
        <p:txBody>
          <a:bodyPr wrap="none" lIns="60427" tIns="24171" rIns="60427" bIns="24171" anchor="t">
            <a:spAutoFit/>
          </a:bodyPr>
          <a:lstStyle/>
          <a:p>
            <a:r>
              <a:rPr lang="en-US" altLang="en-US" smtClean="0"/>
              <a:t>Iterator and Composite</a:t>
            </a:r>
          </a:p>
        </p:txBody>
      </p:sp>
      <p:sp>
        <p:nvSpPr>
          <p:cNvPr id="43012" name="Rectangle 3"/>
          <p:cNvSpPr>
            <a:spLocks noGrp="1" noChangeArrowheads="1"/>
          </p:cNvSpPr>
          <p:nvPr>
            <p:ph idx="1"/>
          </p:nvPr>
        </p:nvSpPr>
        <p:spPr>
          <a:noFill/>
        </p:spPr>
        <p:txBody>
          <a:bodyPr lIns="86108" tIns="42299" rIns="86108" bIns="42299">
            <a:normAutofit/>
          </a:bodyPr>
          <a:lstStyle/>
          <a:p>
            <a:pPr>
              <a:lnSpc>
                <a:spcPct val="89000"/>
              </a:lnSpc>
              <a:buFontTx/>
              <a:buNone/>
            </a:pPr>
            <a:r>
              <a:rPr lang="en-US" altLang="en-US" sz="2400" b="1" dirty="0" smtClean="0">
                <a:latin typeface="Courier New" panose="02070309020205020404" pitchFamily="49" charset="0"/>
                <a:cs typeface="Courier New" panose="02070309020205020404" pitchFamily="49" charset="0"/>
              </a:rPr>
              <a:t>class Composite {</a:t>
            </a:r>
          </a:p>
          <a:p>
            <a:pPr>
              <a:lnSpc>
                <a:spcPct val="89000"/>
              </a:lnSpc>
              <a:buFontTx/>
              <a:buNone/>
            </a:pPr>
            <a:r>
              <a:rPr lang="en-US" altLang="en-US" sz="2400" b="1" dirty="0" smtClean="0">
                <a:latin typeface="Courier New" panose="02070309020205020404" pitchFamily="49" charset="0"/>
                <a:cs typeface="Courier New" panose="02070309020205020404" pitchFamily="49" charset="0"/>
              </a:rPr>
              <a:t>  private Component[] </a:t>
            </a:r>
            <a:r>
              <a:rPr lang="en-US" altLang="en-US" sz="2400" b="1" dirty="0" err="1" smtClean="0">
                <a:latin typeface="Courier New" panose="02070309020205020404" pitchFamily="49" charset="0"/>
                <a:cs typeface="Courier New" panose="02070309020205020404" pitchFamily="49" charset="0"/>
              </a:rPr>
              <a:t>myChildren</a:t>
            </a:r>
            <a:r>
              <a:rPr lang="en-US" altLang="en-US" sz="2400" b="1" dirty="0" smtClean="0">
                <a:latin typeface="Courier New" panose="02070309020205020404" pitchFamily="49" charset="0"/>
                <a:cs typeface="Courier New" panose="02070309020205020404" pitchFamily="49" charset="0"/>
              </a:rPr>
              <a:t> =</a:t>
            </a:r>
            <a:br>
              <a:rPr lang="en-US" altLang="en-US" sz="2400" b="1" dirty="0" smtClean="0">
                <a:latin typeface="Courier New" panose="02070309020205020404" pitchFamily="49" charset="0"/>
                <a:cs typeface="Courier New" panose="02070309020205020404" pitchFamily="49" charset="0"/>
              </a:rPr>
            </a:br>
            <a:r>
              <a:rPr lang="en-US" altLang="en-US" sz="2400" b="1" dirty="0" smtClean="0">
                <a:latin typeface="Courier New" panose="02070309020205020404" pitchFamily="49" charset="0"/>
                <a:cs typeface="Courier New" panose="02070309020205020404" pitchFamily="49" charset="0"/>
              </a:rPr>
              <a:t>                       </a:t>
            </a:r>
            <a:r>
              <a:rPr lang="en-US" altLang="en-US" sz="2400" b="1" dirty="0" smtClean="0">
                <a:latin typeface="Courier New" panose="02070309020205020404" pitchFamily="49" charset="0"/>
                <a:cs typeface="Courier New" panose="02070309020205020404" pitchFamily="49" charset="0"/>
              </a:rPr>
              <a:t>new Component[100];</a:t>
            </a:r>
          </a:p>
          <a:p>
            <a:pPr>
              <a:lnSpc>
                <a:spcPct val="89000"/>
              </a:lnSpc>
              <a:buFontTx/>
              <a:buNone/>
            </a:pPr>
            <a:r>
              <a:rPr lang="en-US" altLang="en-US" sz="2400" b="1" dirty="0" smtClean="0">
                <a:latin typeface="Courier New" panose="02070309020205020404" pitchFamily="49" charset="0"/>
                <a:cs typeface="Courier New" panose="02070309020205020404" pitchFamily="49" charset="0"/>
              </a:rPr>
              <a:t>  public </a:t>
            </a:r>
            <a:r>
              <a:rPr lang="en-US" altLang="en-US" sz="2400" b="1" dirty="0" smtClean="0">
                <a:latin typeface="Courier New" panose="02070309020205020404" pitchFamily="49" charset="0"/>
                <a:cs typeface="Courier New" panose="02070309020205020404" pitchFamily="49" charset="0"/>
              </a:rPr>
              <a:t>Enumeration children();</a:t>
            </a:r>
          </a:p>
          <a:p>
            <a:pPr>
              <a:lnSpc>
                <a:spcPct val="89000"/>
              </a:lnSpc>
              <a:buFontTx/>
              <a:buNone/>
            </a:pPr>
            <a:endParaRPr lang="en-US" altLang="en-US" sz="2400" b="1" dirty="0" smtClean="0">
              <a:latin typeface="Courier New" panose="02070309020205020404" pitchFamily="49" charset="0"/>
              <a:cs typeface="Courier New" panose="02070309020205020404" pitchFamily="49" charset="0"/>
            </a:endParaRPr>
          </a:p>
          <a:p>
            <a:pPr>
              <a:lnSpc>
                <a:spcPct val="89000"/>
              </a:lnSpc>
              <a:buFontTx/>
              <a:buNone/>
            </a:pPr>
            <a:r>
              <a:rPr lang="en-US" altLang="en-US" sz="2400" b="1" dirty="0" smtClean="0">
                <a:latin typeface="Courier New" panose="02070309020205020404" pitchFamily="49" charset="0"/>
                <a:cs typeface="Courier New" panose="02070309020205020404" pitchFamily="49" charset="0"/>
              </a:rPr>
              <a:t>  Enumeration </a:t>
            </a:r>
            <a:r>
              <a:rPr lang="en-US" altLang="en-US" sz="2400" b="1" dirty="0" smtClean="0">
                <a:latin typeface="Courier New" panose="02070309020205020404" pitchFamily="49" charset="0"/>
                <a:cs typeface="Courier New" panose="02070309020205020404" pitchFamily="49" charset="0"/>
              </a:rPr>
              <a:t>children() {</a:t>
            </a:r>
          </a:p>
          <a:p>
            <a:pPr>
              <a:lnSpc>
                <a:spcPct val="89000"/>
              </a:lnSpc>
              <a:buFontTx/>
              <a:buNone/>
            </a:pPr>
            <a:r>
              <a:rPr lang="en-US" altLang="en-US" sz="2400" b="1" dirty="0" smtClean="0">
                <a:latin typeface="Courier New" panose="02070309020205020404" pitchFamily="49" charset="0"/>
                <a:cs typeface="Courier New" panose="02070309020205020404" pitchFamily="49" charset="0"/>
              </a:rPr>
              <a:t>	</a:t>
            </a:r>
            <a:r>
              <a:rPr lang="en-US" altLang="en-US" sz="2400" b="1" dirty="0" smtClean="0">
                <a:latin typeface="Courier New" panose="02070309020205020404" pitchFamily="49" charset="0"/>
                <a:cs typeface="Courier New" panose="02070309020205020404" pitchFamily="49" charset="0"/>
              </a:rPr>
              <a:t>  return </a:t>
            </a:r>
            <a:r>
              <a:rPr lang="en-US" altLang="en-US" sz="2400" b="1" dirty="0" smtClean="0">
                <a:latin typeface="Courier New" panose="02070309020205020404" pitchFamily="49" charset="0"/>
                <a:cs typeface="Courier New" panose="02070309020205020404" pitchFamily="49" charset="0"/>
              </a:rPr>
              <a:t>new </a:t>
            </a:r>
            <a:r>
              <a:rPr lang="en-US" altLang="en-US" sz="2400" b="1" dirty="0" err="1" smtClean="0">
                <a:latin typeface="Courier New" panose="02070309020205020404" pitchFamily="49" charset="0"/>
                <a:cs typeface="Courier New" panose="02070309020205020404" pitchFamily="49" charset="0"/>
              </a:rPr>
              <a:t>CompositeEnumeration</a:t>
            </a:r>
            <a:r>
              <a:rPr lang="en-US" altLang="en-US" sz="2400" b="1" dirty="0" smtClean="0">
                <a:latin typeface="Courier New" panose="02070309020205020404" pitchFamily="49" charset="0"/>
                <a:cs typeface="Courier New" panose="02070309020205020404" pitchFamily="49" charset="0"/>
              </a:rPr>
              <a:t>(this);</a:t>
            </a:r>
          </a:p>
          <a:p>
            <a:pPr>
              <a:lnSpc>
                <a:spcPct val="89000"/>
              </a:lnSpc>
              <a:buFontTx/>
              <a:buNone/>
            </a:pPr>
            <a:r>
              <a:rPr lang="en-US" altLang="en-US" sz="2400" b="1" dirty="0" smtClean="0">
                <a:latin typeface="Courier New" panose="02070309020205020404" pitchFamily="49" charset="0"/>
                <a:cs typeface="Courier New" panose="02070309020205020404" pitchFamily="49" charset="0"/>
              </a:rPr>
              <a:t>}</a:t>
            </a:r>
          </a:p>
        </p:txBody>
      </p:sp>
      <p:sp>
        <p:nvSpPr>
          <p:cNvPr id="6" name="Slide Number Placeholder 4"/>
          <p:cNvSpPr>
            <a:spLocks noGrp="1"/>
          </p:cNvSpPr>
          <p:nvPr>
            <p:ph type="sldNum" sz="quarter" idx="12"/>
          </p:nvPr>
        </p:nvSpPr>
        <p:spPr/>
        <p:txBody>
          <a:bodyPr/>
          <a:lstStyle/>
          <a:p>
            <a:fld id="{0BB5303C-AA13-4DDD-AEAA-7772D04AA8C8}" type="slidenum">
              <a:rPr lang="en-US" altLang="en-US"/>
              <a:pPr/>
              <a:t>7</a:t>
            </a:fld>
            <a:endParaRPr lang="en-US" altLang="en-US" dirty="0"/>
          </a:p>
        </p:txBody>
      </p:sp>
    </p:spTree>
    <p:extLst>
      <p:ext uri="{BB962C8B-B14F-4D97-AF65-F5344CB8AC3E}">
        <p14:creationId xmlns:p14="http://schemas.microsoft.com/office/powerpoint/2010/main" val="2895650963"/>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noFill/>
        </p:spPr>
        <p:txBody>
          <a:bodyPr lIns="60427" tIns="24171" rIns="60427" bIns="24171" anchor="ctr">
            <a:normAutofit/>
          </a:bodyPr>
          <a:lstStyle/>
          <a:p>
            <a:r>
              <a:rPr lang="en-US" altLang="en-US" smtClean="0"/>
              <a:t>Iterator and Visitor</a:t>
            </a:r>
          </a:p>
        </p:txBody>
      </p:sp>
      <p:sp>
        <p:nvSpPr>
          <p:cNvPr id="3" name="Content Placeholder 2"/>
          <p:cNvSpPr>
            <a:spLocks noGrp="1"/>
          </p:cNvSpPr>
          <p:nvPr>
            <p:ph idx="1"/>
          </p:nvPr>
        </p:nvSpPr>
        <p:spPr/>
        <p:txBody>
          <a:bodyPr/>
          <a:lstStyle/>
          <a:p>
            <a:pPr>
              <a:lnSpc>
                <a:spcPct val="86000"/>
              </a:lnSpc>
              <a:spcBef>
                <a:spcPct val="40000"/>
              </a:spcBef>
            </a:pPr>
            <a:r>
              <a:rPr lang="en-US" altLang="en-US" dirty="0"/>
              <a:t>Who is </a:t>
            </a:r>
            <a:r>
              <a:rPr lang="en-US" altLang="en-US" dirty="0" smtClean="0"/>
              <a:t>responsible for </a:t>
            </a:r>
            <a:r>
              <a:rPr lang="en-US" altLang="en-US" dirty="0"/>
              <a:t>the traversal algorithm when you use Visitor and Composite? </a:t>
            </a:r>
            <a:r>
              <a:rPr lang="en-US" altLang="en-US" sz="2300" dirty="0"/>
              <a:t> </a:t>
            </a:r>
          </a:p>
          <a:p>
            <a:pPr lvl="1">
              <a:lnSpc>
                <a:spcPct val="86000"/>
              </a:lnSpc>
              <a:spcBef>
                <a:spcPct val="40000"/>
              </a:spcBef>
            </a:pPr>
            <a:r>
              <a:rPr lang="en-US" altLang="en-US" dirty="0"/>
              <a:t>The components?   (most common)</a:t>
            </a:r>
          </a:p>
          <a:p>
            <a:pPr lvl="1">
              <a:lnSpc>
                <a:spcPct val="86000"/>
              </a:lnSpc>
              <a:spcBef>
                <a:spcPct val="40000"/>
              </a:spcBef>
            </a:pPr>
            <a:r>
              <a:rPr lang="en-US" altLang="en-US" dirty="0"/>
              <a:t>The visitor?  </a:t>
            </a:r>
          </a:p>
          <a:p>
            <a:pPr lvl="1">
              <a:lnSpc>
                <a:spcPct val="86000"/>
              </a:lnSpc>
              <a:spcBef>
                <a:spcPct val="40000"/>
              </a:spcBef>
            </a:pPr>
            <a:r>
              <a:rPr lang="en-US" altLang="en-US" dirty="0" smtClean="0"/>
              <a:t>The client using a </a:t>
            </a:r>
            <a:r>
              <a:rPr lang="en-US" altLang="en-US" dirty="0"/>
              <a:t>separate iterator</a:t>
            </a:r>
            <a:r>
              <a:rPr lang="en-US" altLang="en-US" dirty="0" smtClean="0"/>
              <a:t>?</a:t>
            </a:r>
          </a:p>
        </p:txBody>
      </p:sp>
      <p:sp>
        <p:nvSpPr>
          <p:cNvPr id="6" name="Slide Number Placeholder 4"/>
          <p:cNvSpPr>
            <a:spLocks noGrp="1"/>
          </p:cNvSpPr>
          <p:nvPr>
            <p:ph type="sldNum" sz="quarter" idx="12"/>
          </p:nvPr>
        </p:nvSpPr>
        <p:spPr/>
        <p:txBody>
          <a:bodyPr/>
          <a:lstStyle/>
          <a:p>
            <a:fld id="{0BB5303C-AA13-4DDD-AEAA-7772D04AA8C8}" type="slidenum">
              <a:rPr lang="en-US" altLang="en-US"/>
              <a:pPr/>
              <a:t>8</a:t>
            </a:fld>
            <a:endParaRPr lang="en-US" altLang="en-US" dirty="0"/>
          </a:p>
        </p:txBody>
      </p:sp>
    </p:spTree>
    <p:extLst>
      <p:ext uri="{BB962C8B-B14F-4D97-AF65-F5344CB8AC3E}">
        <p14:creationId xmlns:p14="http://schemas.microsoft.com/office/powerpoint/2010/main" val="275348333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noFill/>
        </p:spPr>
        <p:txBody>
          <a:bodyPr lIns="60427" tIns="24171" rIns="60427" bIns="24171" anchor="ctr">
            <a:normAutofit/>
          </a:bodyPr>
          <a:lstStyle/>
          <a:p>
            <a:r>
              <a:rPr lang="en-US" altLang="en-US" smtClean="0"/>
              <a:t>1: The Components</a:t>
            </a:r>
          </a:p>
        </p:txBody>
      </p:sp>
      <p:sp>
        <p:nvSpPr>
          <p:cNvPr id="6" name="Slide Number Placeholder 4"/>
          <p:cNvSpPr>
            <a:spLocks noGrp="1"/>
          </p:cNvSpPr>
          <p:nvPr>
            <p:ph type="sldNum" sz="quarter" idx="12"/>
          </p:nvPr>
        </p:nvSpPr>
        <p:spPr/>
        <p:txBody>
          <a:bodyPr/>
          <a:lstStyle/>
          <a:p>
            <a:fld id="{0BB5303C-AA13-4DDD-AEAA-7772D04AA8C8}" type="slidenum">
              <a:rPr lang="en-US" altLang="en-US"/>
              <a:pPr/>
              <a:t>9</a:t>
            </a:fld>
            <a:endParaRPr lang="en-US" altLang="en-US" dirty="0"/>
          </a:p>
        </p:txBody>
      </p:sp>
      <p:sp>
        <p:nvSpPr>
          <p:cNvPr id="49156" name="Rectangle 3"/>
          <p:cNvSpPr>
            <a:spLocks noChangeArrowheads="1"/>
          </p:cNvSpPr>
          <p:nvPr/>
        </p:nvSpPr>
        <p:spPr bwMode="auto">
          <a:xfrm>
            <a:off x="533400" y="1752600"/>
            <a:ext cx="8116887" cy="4865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0427" tIns="24171" rIns="60427" bIns="24171">
            <a:spAutoFit/>
          </a:bodyPr>
          <a:lstStyle>
            <a:lvl1pPr marL="325438" indent="-325438" defTabSz="866775">
              <a:defRPr sz="2400">
                <a:solidFill>
                  <a:schemeClr val="tx1"/>
                </a:solidFill>
                <a:latin typeface="Times New Roman" pitchFamily="18" charset="0"/>
                <a:ea typeface="ＭＳ Ｐゴシック" charset="-128"/>
              </a:defRPr>
            </a:lvl1pPr>
            <a:lvl2pPr marL="760413" indent="-325438" defTabSz="866775">
              <a:defRPr sz="2400">
                <a:solidFill>
                  <a:schemeClr val="tx1"/>
                </a:solidFill>
                <a:latin typeface="Times New Roman" pitchFamily="18" charset="0"/>
                <a:ea typeface="ＭＳ Ｐゴシック" charset="-128"/>
              </a:defRPr>
            </a:lvl2pPr>
            <a:lvl3pPr marL="1193800" indent="-325438" defTabSz="866775">
              <a:defRPr sz="2400">
                <a:solidFill>
                  <a:schemeClr val="tx1"/>
                </a:solidFill>
                <a:latin typeface="Times New Roman" pitchFamily="18" charset="0"/>
                <a:ea typeface="ＭＳ Ｐゴシック" charset="-128"/>
              </a:defRPr>
            </a:lvl3pPr>
            <a:lvl4pPr marL="1600200" indent="-228600" defTabSz="866775">
              <a:defRPr sz="2400">
                <a:solidFill>
                  <a:schemeClr val="tx1"/>
                </a:solidFill>
                <a:latin typeface="Times New Roman" pitchFamily="18" charset="0"/>
                <a:ea typeface="ＭＳ Ｐゴシック" charset="-128"/>
              </a:defRPr>
            </a:lvl4pPr>
            <a:lvl5pPr marL="2057400" indent="-228600" defTabSz="866775">
              <a:defRPr sz="2400">
                <a:solidFill>
                  <a:schemeClr val="tx1"/>
                </a:solidFill>
                <a:latin typeface="Times New Roman" pitchFamily="18" charset="0"/>
                <a:ea typeface="ＭＳ Ｐゴシック" charset="-128"/>
              </a:defRPr>
            </a:lvl5pPr>
            <a:lvl6pPr marL="2514600" indent="-228600" defTabSz="866775"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defTabSz="866775"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defTabSz="866775"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defTabSz="866775"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pPr>
              <a:lnSpc>
                <a:spcPct val="86000"/>
              </a:lnSpc>
              <a:spcBef>
                <a:spcPct val="40000"/>
              </a:spcBef>
            </a:pPr>
            <a:r>
              <a:rPr lang="en-US" altLang="en-US" sz="2300" dirty="0"/>
              <a:t>If the component handles traversal, it looks like</a:t>
            </a:r>
            <a:r>
              <a:rPr lang="en-US" altLang="en-US" sz="2300" dirty="0" smtClean="0"/>
              <a:t>:</a:t>
            </a:r>
          </a:p>
          <a:p>
            <a:pPr>
              <a:lnSpc>
                <a:spcPct val="86000"/>
              </a:lnSpc>
              <a:spcBef>
                <a:spcPct val="40000"/>
              </a:spcBef>
            </a:pPr>
            <a:endParaRPr lang="en-US" altLang="en-US" sz="1050" dirty="0"/>
          </a:p>
          <a:p>
            <a:pPr lvl="1">
              <a:lnSpc>
                <a:spcPct val="86000"/>
              </a:lnSpc>
              <a:spcBef>
                <a:spcPct val="40000"/>
              </a:spcBef>
            </a:pPr>
            <a:r>
              <a:rPr lang="en-US" altLang="en-US" sz="1800" b="1" dirty="0">
                <a:latin typeface="Courier New" panose="02070309020205020404" pitchFamily="49" charset="0"/>
                <a:cs typeface="Courier New" panose="02070309020205020404" pitchFamily="49" charset="0"/>
              </a:rPr>
              <a:t>public Object accept(Visitor visitor) {</a:t>
            </a:r>
          </a:p>
          <a:p>
            <a:pPr lvl="2">
              <a:lnSpc>
                <a:spcPct val="86000"/>
              </a:lnSpc>
              <a:spcBef>
                <a:spcPct val="40000"/>
              </a:spcBef>
            </a:pPr>
            <a:r>
              <a:rPr lang="en-US" altLang="en-US" sz="1800" b="1" dirty="0" err="1">
                <a:latin typeface="Courier New" panose="02070309020205020404" pitchFamily="49" charset="0"/>
                <a:cs typeface="Courier New" panose="02070309020205020404" pitchFamily="49" charset="0"/>
              </a:rPr>
              <a:t>visitor.visitA</a:t>
            </a:r>
            <a:r>
              <a:rPr lang="en-US" altLang="en-US" sz="1800" b="1" dirty="0">
                <a:latin typeface="Courier New" panose="02070309020205020404" pitchFamily="49" charset="0"/>
                <a:cs typeface="Courier New" panose="02070309020205020404" pitchFamily="49" charset="0"/>
              </a:rPr>
              <a:t>(this);</a:t>
            </a:r>
          </a:p>
          <a:p>
            <a:pPr lvl="2">
              <a:lnSpc>
                <a:spcPct val="88000"/>
              </a:lnSpc>
              <a:spcBef>
                <a:spcPct val="43000"/>
              </a:spcBef>
            </a:pPr>
            <a:r>
              <a:rPr lang="en-US" altLang="en-US" sz="1800" b="1" dirty="0">
                <a:latin typeface="Courier New" panose="02070309020205020404" pitchFamily="49" charset="0"/>
                <a:cs typeface="Courier New" panose="02070309020205020404" pitchFamily="49" charset="0"/>
              </a:rPr>
              <a:t>for (Enumeration e  = children</a:t>
            </a:r>
            <a:r>
              <a:rPr lang="en-US" altLang="en-US" sz="1800" b="1" dirty="0" smtClean="0">
                <a:latin typeface="Courier New" panose="02070309020205020404" pitchFamily="49" charset="0"/>
                <a:cs typeface="Courier New" panose="02070309020205020404" pitchFamily="49" charset="0"/>
              </a:rPr>
              <a:t>(); </a:t>
            </a:r>
            <a:r>
              <a:rPr lang="en-US" altLang="en-US" sz="1800" b="1" dirty="0" err="1" smtClean="0">
                <a:latin typeface="Courier New" panose="02070309020205020404" pitchFamily="49" charset="0"/>
                <a:cs typeface="Courier New" panose="02070309020205020404" pitchFamily="49" charset="0"/>
              </a:rPr>
              <a:t>e.hasMoreElements</a:t>
            </a:r>
            <a:r>
              <a:rPr lang="en-US" altLang="en-US" sz="1800" b="1" dirty="0">
                <a:latin typeface="Courier New" panose="02070309020205020404" pitchFamily="49" charset="0"/>
                <a:cs typeface="Courier New" panose="02070309020205020404" pitchFamily="49" charset="0"/>
              </a:rPr>
              <a:t>) {</a:t>
            </a:r>
          </a:p>
          <a:p>
            <a:pPr lvl="3">
              <a:lnSpc>
                <a:spcPct val="88000"/>
              </a:lnSpc>
              <a:spcBef>
                <a:spcPct val="43000"/>
              </a:spcBef>
            </a:pPr>
            <a:r>
              <a:rPr lang="en-US" altLang="en-US" sz="1800" b="1" dirty="0">
                <a:latin typeface="Courier New" panose="02070309020205020404" pitchFamily="49" charset="0"/>
                <a:cs typeface="Courier New" panose="02070309020205020404" pitchFamily="49" charset="0"/>
              </a:rPr>
              <a:t> 	    item = (Item) </a:t>
            </a:r>
            <a:r>
              <a:rPr lang="en-US" altLang="en-US" sz="1800" b="1" dirty="0" err="1">
                <a:latin typeface="Courier New" panose="02070309020205020404" pitchFamily="49" charset="0"/>
                <a:cs typeface="Courier New" panose="02070309020205020404" pitchFamily="49" charset="0"/>
              </a:rPr>
              <a:t>e.NextElement</a:t>
            </a:r>
            <a:r>
              <a:rPr lang="en-US" altLang="en-US" sz="1800" b="1" dirty="0">
                <a:latin typeface="Courier New" panose="02070309020205020404" pitchFamily="49" charset="0"/>
                <a:cs typeface="Courier New" panose="02070309020205020404" pitchFamily="49" charset="0"/>
              </a:rPr>
              <a:t>();</a:t>
            </a:r>
          </a:p>
          <a:p>
            <a:pPr lvl="3">
              <a:lnSpc>
                <a:spcPct val="88000"/>
              </a:lnSpc>
              <a:spcBef>
                <a:spcPct val="43000"/>
              </a:spcBef>
            </a:pP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item.accept</a:t>
            </a:r>
            <a:r>
              <a:rPr lang="en-US" altLang="en-US" sz="1800" b="1" dirty="0">
                <a:latin typeface="Courier New" panose="02070309020205020404" pitchFamily="49" charset="0"/>
                <a:cs typeface="Courier New" panose="02070309020205020404" pitchFamily="49" charset="0"/>
              </a:rPr>
              <a:t>(visitor</a:t>
            </a:r>
            <a:r>
              <a:rPr lang="en-US" altLang="en-US" sz="1800" b="1" dirty="0" smtClean="0">
                <a:latin typeface="Courier New" panose="02070309020205020404" pitchFamily="49" charset="0"/>
                <a:cs typeface="Courier New" panose="02070309020205020404" pitchFamily="49" charset="0"/>
              </a:rPr>
              <a:t>);</a:t>
            </a:r>
          </a:p>
          <a:p>
            <a:pPr lvl="3">
              <a:lnSpc>
                <a:spcPct val="88000"/>
              </a:lnSpc>
              <a:spcBef>
                <a:spcPct val="43000"/>
              </a:spcBef>
            </a:pPr>
            <a:r>
              <a:rPr lang="en-US" altLang="en-US" sz="1800" b="1" dirty="0" smtClean="0">
                <a:latin typeface="Courier New" panose="02070309020205020404" pitchFamily="49" charset="0"/>
                <a:cs typeface="Courier New" panose="02070309020205020404" pitchFamily="49" charset="0"/>
              </a:rPr>
              <a:t>}</a:t>
            </a:r>
            <a:endParaRPr lang="en-US" altLang="en-US" sz="1600" b="1" dirty="0" smtClean="0">
              <a:latin typeface="Courier New" panose="02070309020205020404" pitchFamily="49" charset="0"/>
              <a:cs typeface="Courier New" panose="02070309020205020404" pitchFamily="49" charset="0"/>
            </a:endParaRPr>
          </a:p>
          <a:p>
            <a:pPr>
              <a:lnSpc>
                <a:spcPct val="88000"/>
              </a:lnSpc>
              <a:spcBef>
                <a:spcPct val="43000"/>
              </a:spcBef>
            </a:pPr>
            <a:endParaRPr lang="en-US" altLang="en-US" sz="600" dirty="0" smtClean="0"/>
          </a:p>
          <a:p>
            <a:pPr>
              <a:lnSpc>
                <a:spcPct val="88000"/>
              </a:lnSpc>
              <a:spcBef>
                <a:spcPct val="43000"/>
              </a:spcBef>
            </a:pPr>
            <a:r>
              <a:rPr lang="en-US" altLang="en-US" sz="2300" dirty="0" smtClean="0"/>
              <a:t>Otherwise</a:t>
            </a:r>
            <a:r>
              <a:rPr lang="en-US" altLang="en-US" sz="2300" dirty="0"/>
              <a:t>, it looks like</a:t>
            </a:r>
          </a:p>
          <a:p>
            <a:pPr lvl="1">
              <a:lnSpc>
                <a:spcPct val="88000"/>
              </a:lnSpc>
              <a:spcBef>
                <a:spcPct val="43000"/>
              </a:spcBef>
            </a:pPr>
            <a:endParaRPr lang="en-US" altLang="en-US" sz="1200" dirty="0" smtClean="0"/>
          </a:p>
          <a:p>
            <a:pPr lvl="1">
              <a:lnSpc>
                <a:spcPct val="88000"/>
              </a:lnSpc>
              <a:spcBef>
                <a:spcPct val="43000"/>
              </a:spcBef>
            </a:pPr>
            <a:r>
              <a:rPr lang="en-US" altLang="en-US" sz="1800" b="1" dirty="0" smtClean="0">
                <a:latin typeface="Courier New" panose="02070309020205020404" pitchFamily="49" charset="0"/>
                <a:cs typeface="Courier New" panose="02070309020205020404" pitchFamily="49" charset="0"/>
              </a:rPr>
              <a:t>public </a:t>
            </a:r>
            <a:r>
              <a:rPr lang="en-US" altLang="en-US" sz="1800" b="1" dirty="0">
                <a:latin typeface="Courier New" panose="02070309020205020404" pitchFamily="49" charset="0"/>
                <a:cs typeface="Courier New" panose="02070309020205020404" pitchFamily="49" charset="0"/>
              </a:rPr>
              <a:t>Object accept(Visitor visitor) </a:t>
            </a:r>
            <a:r>
              <a:rPr lang="en-US" altLang="en-US" sz="1800" b="1" dirty="0" smtClean="0">
                <a:latin typeface="Courier New" panose="02070309020205020404" pitchFamily="49" charset="0"/>
                <a:cs typeface="Courier New" panose="02070309020205020404" pitchFamily="49" charset="0"/>
              </a:rPr>
              <a:t>{</a:t>
            </a:r>
          </a:p>
          <a:p>
            <a:pPr lvl="1">
              <a:lnSpc>
                <a:spcPct val="88000"/>
              </a:lnSpc>
              <a:spcBef>
                <a:spcPct val="43000"/>
              </a:spcBef>
            </a:pPr>
            <a:r>
              <a:rPr lang="en-US" altLang="en-US" sz="1800" b="1" dirty="0">
                <a:latin typeface="Courier New" panose="02070309020205020404" pitchFamily="49" charset="0"/>
                <a:cs typeface="Courier New" panose="02070309020205020404" pitchFamily="49" charset="0"/>
              </a:rPr>
              <a:t> </a:t>
            </a:r>
            <a:r>
              <a:rPr lang="en-US" altLang="en-US" sz="1800" b="1" dirty="0" smtClean="0">
                <a:latin typeface="Courier New" panose="02070309020205020404" pitchFamily="49" charset="0"/>
                <a:cs typeface="Courier New" panose="02070309020205020404" pitchFamily="49" charset="0"/>
              </a:rPr>
              <a:t>   </a:t>
            </a:r>
            <a:r>
              <a:rPr lang="en-US" altLang="en-US" sz="1800" b="1" dirty="0" err="1" smtClean="0">
                <a:latin typeface="Courier New" panose="02070309020205020404" pitchFamily="49" charset="0"/>
                <a:cs typeface="Courier New" panose="02070309020205020404" pitchFamily="49" charset="0"/>
              </a:rPr>
              <a:t>visitor.visitA</a:t>
            </a:r>
            <a:r>
              <a:rPr lang="en-US" altLang="en-US" sz="1800" b="1" dirty="0" smtClean="0">
                <a:latin typeface="Courier New" panose="02070309020205020404" pitchFamily="49" charset="0"/>
                <a:cs typeface="Courier New" panose="02070309020205020404" pitchFamily="49" charset="0"/>
              </a:rPr>
              <a:t>(this);</a:t>
            </a:r>
          </a:p>
          <a:p>
            <a:pPr lvl="1">
              <a:lnSpc>
                <a:spcPct val="88000"/>
              </a:lnSpc>
              <a:spcBef>
                <a:spcPct val="43000"/>
              </a:spcBef>
            </a:pPr>
            <a:r>
              <a:rPr lang="en-US" altLang="en-US" sz="1800" b="1" dirty="0" smtClean="0">
                <a:latin typeface="Courier New" panose="02070309020205020404" pitchFamily="49" charset="0"/>
                <a:cs typeface="Courier New" panose="02070309020205020404" pitchFamily="49" charset="0"/>
              </a:rPr>
              <a:t>}</a:t>
            </a:r>
            <a:endParaRPr lang="en-US" altLang="en-US"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2736940"/>
      </p:ext>
    </p:extLst>
  </p:cSld>
  <p:clrMapOvr>
    <a:masterClrMapping/>
  </p:clrMapOvr>
  <p:transition/>
</p:sld>
</file>

<file path=ppt/theme/theme1.xml><?xml version="1.0" encoding="utf-8"?>
<a:theme xmlns:a="http://schemas.openxmlformats.org/drawingml/2006/main" name="Office Theme">
  <a:themeElements>
    <a:clrScheme name="Illinois">
      <a:dk1>
        <a:srgbClr val="003C7D"/>
      </a:dk1>
      <a:lt1>
        <a:sysClr val="window" lastClr="FFFFFF"/>
      </a:lt1>
      <a:dk2>
        <a:srgbClr val="F47F24"/>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1536</TotalTime>
  <Words>1314</Words>
  <Application>Microsoft Office PowerPoint</Application>
  <PresentationFormat>On-screen Show (4:3)</PresentationFormat>
  <Paragraphs>246</Paragraphs>
  <Slides>26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ＭＳ Ｐゴシック</vt:lpstr>
      <vt:lpstr>Arial</vt:lpstr>
      <vt:lpstr>Calibri</vt:lpstr>
      <vt:lpstr>Courier New</vt:lpstr>
      <vt:lpstr>Times New Roman</vt:lpstr>
      <vt:lpstr>Times-Roman</vt:lpstr>
      <vt:lpstr>Office Theme</vt:lpstr>
      <vt:lpstr>CS427: Software Engineering I</vt:lpstr>
      <vt:lpstr>Today’s goals</vt:lpstr>
      <vt:lpstr>Recall Composite pattern</vt:lpstr>
      <vt:lpstr>Interpreter, Visitor</vt:lpstr>
      <vt:lpstr>Example 5: Iterator Pattern</vt:lpstr>
      <vt:lpstr>Iterator and Composite</vt:lpstr>
      <vt:lpstr>Iterator and Composite</vt:lpstr>
      <vt:lpstr>Iterator and Visitor</vt:lpstr>
      <vt:lpstr>1: The Components</vt:lpstr>
      <vt:lpstr>2: The Visitor</vt:lpstr>
      <vt:lpstr>3: The Client</vt:lpstr>
      <vt:lpstr>Example 6: Template Method</vt:lpstr>
      <vt:lpstr>Separate invariant and variant</vt:lpstr>
      <vt:lpstr>Example in JComponent</vt:lpstr>
      <vt:lpstr>Where do Template Methods come from?</vt:lpstr>
      <vt:lpstr>Making Template Methods</vt:lpstr>
      <vt:lpstr>Iterator, Composite,  and Template Method</vt:lpstr>
      <vt:lpstr>Example 7: Command</vt:lpstr>
      <vt:lpstr>Command</vt:lpstr>
      <vt:lpstr>Example: IDE Refactoring</vt:lpstr>
      <vt:lpstr>Example 8: Strategy</vt:lpstr>
      <vt:lpstr>When to use Strategy?</vt:lpstr>
      <vt:lpstr>Trade-offs</vt:lpstr>
      <vt:lpstr>Example</vt:lpstr>
      <vt:lpstr>Example Strategy in SWT</vt:lpstr>
      <vt:lpstr>Strategy and other patterns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marinov</dc:creator>
  <cp:lastModifiedBy>Rosu, Grigore</cp:lastModifiedBy>
  <cp:revision>335</cp:revision>
  <dcterms:created xsi:type="dcterms:W3CDTF">2006-08-16T00:00:00Z</dcterms:created>
  <dcterms:modified xsi:type="dcterms:W3CDTF">2016-11-15T17:41:31Z</dcterms:modified>
</cp:coreProperties>
</file>