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473" r:id="rId3"/>
    <p:sldId id="474" r:id="rId4"/>
    <p:sldId id="475" r:id="rId5"/>
    <p:sldId id="476" r:id="rId6"/>
    <p:sldId id="477" r:id="rId7"/>
    <p:sldId id="478" r:id="rId8"/>
    <p:sldId id="479" r:id="rId9"/>
    <p:sldId id="480" r:id="rId10"/>
    <p:sldId id="481" r:id="rId11"/>
    <p:sldId id="482" r:id="rId12"/>
    <p:sldId id="483" r:id="rId13"/>
    <p:sldId id="484" r:id="rId14"/>
    <p:sldId id="485" r:id="rId15"/>
    <p:sldId id="453" r:id="rId16"/>
    <p:sldId id="456" r:id="rId17"/>
    <p:sldId id="455" r:id="rId18"/>
    <p:sldId id="430" r:id="rId19"/>
    <p:sldId id="431" r:id="rId20"/>
    <p:sldId id="458" r:id="rId21"/>
    <p:sldId id="432" r:id="rId22"/>
    <p:sldId id="460" r:id="rId23"/>
    <p:sldId id="433" r:id="rId24"/>
    <p:sldId id="434" r:id="rId25"/>
    <p:sldId id="436" r:id="rId26"/>
    <p:sldId id="461" r:id="rId27"/>
    <p:sldId id="437" r:id="rId28"/>
    <p:sldId id="440" r:id="rId29"/>
    <p:sldId id="457" r:id="rId30"/>
    <p:sldId id="471" r:id="rId31"/>
    <p:sldId id="462" r:id="rId32"/>
    <p:sldId id="442" r:id="rId33"/>
    <p:sldId id="445" r:id="rId34"/>
    <p:sldId id="446" r:id="rId35"/>
    <p:sldId id="465" r:id="rId36"/>
    <p:sldId id="448" r:id="rId37"/>
    <p:sldId id="449" r:id="rId38"/>
    <p:sldId id="486" r:id="rId39"/>
    <p:sldId id="487" r:id="rId40"/>
    <p:sldId id="488" r:id="rId41"/>
    <p:sldId id="450" r:id="rId42"/>
    <p:sldId id="451" r:id="rId43"/>
    <p:sldId id="45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F24"/>
    <a:srgbClr val="FF9300"/>
    <a:srgbClr val="6B0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008" autoAdjust="0"/>
  </p:normalViewPr>
  <p:slideViewPr>
    <p:cSldViewPr>
      <p:cViewPr varScale="1">
        <p:scale>
          <a:sx n="100" d="100"/>
          <a:sy n="100" d="100"/>
        </p:scale>
        <p:origin x="96" y="62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1</a:t>
            </a:fld>
            <a:endParaRPr lang="en-US"/>
          </a:p>
        </p:txBody>
      </p:sp>
    </p:spTree>
    <p:extLst>
      <p:ext uri="{BB962C8B-B14F-4D97-AF65-F5344CB8AC3E}">
        <p14:creationId xmlns:p14="http://schemas.microsoft.com/office/powerpoint/2010/main" val="33872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23</a:t>
            </a:fld>
            <a:endParaRPr lang="en-US"/>
          </a:p>
        </p:txBody>
      </p:sp>
    </p:spTree>
    <p:extLst>
      <p:ext uri="{BB962C8B-B14F-4D97-AF65-F5344CB8AC3E}">
        <p14:creationId xmlns:p14="http://schemas.microsoft.com/office/powerpoint/2010/main" val="795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24</a:t>
            </a:fld>
            <a:endParaRPr lang="en-US"/>
          </a:p>
        </p:txBody>
      </p:sp>
    </p:spTree>
    <p:extLst>
      <p:ext uri="{BB962C8B-B14F-4D97-AF65-F5344CB8AC3E}">
        <p14:creationId xmlns:p14="http://schemas.microsoft.com/office/powerpoint/2010/main" val="110102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25</a:t>
            </a:fld>
            <a:endParaRPr lang="en-US"/>
          </a:p>
        </p:txBody>
      </p:sp>
    </p:spTree>
    <p:extLst>
      <p:ext uri="{BB962C8B-B14F-4D97-AF65-F5344CB8AC3E}">
        <p14:creationId xmlns:p14="http://schemas.microsoft.com/office/powerpoint/2010/main" val="125297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26</a:t>
            </a:fld>
            <a:endParaRPr lang="en-US"/>
          </a:p>
        </p:txBody>
      </p:sp>
    </p:spTree>
    <p:extLst>
      <p:ext uri="{BB962C8B-B14F-4D97-AF65-F5344CB8AC3E}">
        <p14:creationId xmlns:p14="http://schemas.microsoft.com/office/powerpoint/2010/main" val="328085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27</a:t>
            </a:fld>
            <a:endParaRPr lang="en-US"/>
          </a:p>
        </p:txBody>
      </p:sp>
    </p:spTree>
    <p:extLst>
      <p:ext uri="{BB962C8B-B14F-4D97-AF65-F5344CB8AC3E}">
        <p14:creationId xmlns:p14="http://schemas.microsoft.com/office/powerpoint/2010/main" val="206214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28</a:t>
            </a:fld>
            <a:endParaRPr lang="en-US"/>
          </a:p>
        </p:txBody>
      </p:sp>
    </p:spTree>
    <p:extLst>
      <p:ext uri="{BB962C8B-B14F-4D97-AF65-F5344CB8AC3E}">
        <p14:creationId xmlns:p14="http://schemas.microsoft.com/office/powerpoint/2010/main" val="415936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29</a:t>
            </a:fld>
            <a:endParaRPr lang="en-US"/>
          </a:p>
        </p:txBody>
      </p:sp>
    </p:spTree>
    <p:extLst>
      <p:ext uri="{BB962C8B-B14F-4D97-AF65-F5344CB8AC3E}">
        <p14:creationId xmlns:p14="http://schemas.microsoft.com/office/powerpoint/2010/main" val="1733381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30</a:t>
            </a:fld>
            <a:endParaRPr lang="en-US"/>
          </a:p>
        </p:txBody>
      </p:sp>
    </p:spTree>
    <p:extLst>
      <p:ext uri="{BB962C8B-B14F-4D97-AF65-F5344CB8AC3E}">
        <p14:creationId xmlns:p14="http://schemas.microsoft.com/office/powerpoint/2010/main" val="2043503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32</a:t>
            </a:fld>
            <a:endParaRPr lang="en-US"/>
          </a:p>
        </p:txBody>
      </p:sp>
    </p:spTree>
    <p:extLst>
      <p:ext uri="{BB962C8B-B14F-4D97-AF65-F5344CB8AC3E}">
        <p14:creationId xmlns:p14="http://schemas.microsoft.com/office/powerpoint/2010/main" val="1450077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33</a:t>
            </a:fld>
            <a:endParaRPr lang="en-US"/>
          </a:p>
        </p:txBody>
      </p:sp>
    </p:spTree>
    <p:extLst>
      <p:ext uri="{BB962C8B-B14F-4D97-AF65-F5344CB8AC3E}">
        <p14:creationId xmlns:p14="http://schemas.microsoft.com/office/powerpoint/2010/main" val="137981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15</a:t>
            </a:fld>
            <a:endParaRPr lang="en-US"/>
          </a:p>
        </p:txBody>
      </p:sp>
    </p:spTree>
    <p:extLst>
      <p:ext uri="{BB962C8B-B14F-4D97-AF65-F5344CB8AC3E}">
        <p14:creationId xmlns:p14="http://schemas.microsoft.com/office/powerpoint/2010/main" val="1084854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34</a:t>
            </a:fld>
            <a:endParaRPr lang="en-US"/>
          </a:p>
        </p:txBody>
      </p:sp>
    </p:spTree>
    <p:extLst>
      <p:ext uri="{BB962C8B-B14F-4D97-AF65-F5344CB8AC3E}">
        <p14:creationId xmlns:p14="http://schemas.microsoft.com/office/powerpoint/2010/main" val="75874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35</a:t>
            </a:fld>
            <a:endParaRPr lang="en-US"/>
          </a:p>
        </p:txBody>
      </p:sp>
    </p:spTree>
    <p:extLst>
      <p:ext uri="{BB962C8B-B14F-4D97-AF65-F5344CB8AC3E}">
        <p14:creationId xmlns:p14="http://schemas.microsoft.com/office/powerpoint/2010/main" val="25867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36</a:t>
            </a:fld>
            <a:endParaRPr lang="en-US"/>
          </a:p>
        </p:txBody>
      </p:sp>
    </p:spTree>
    <p:extLst>
      <p:ext uri="{BB962C8B-B14F-4D97-AF65-F5344CB8AC3E}">
        <p14:creationId xmlns:p14="http://schemas.microsoft.com/office/powerpoint/2010/main" val="1743773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37</a:t>
            </a:fld>
            <a:endParaRPr lang="en-US"/>
          </a:p>
        </p:txBody>
      </p:sp>
    </p:spTree>
    <p:extLst>
      <p:ext uri="{BB962C8B-B14F-4D97-AF65-F5344CB8AC3E}">
        <p14:creationId xmlns:p14="http://schemas.microsoft.com/office/powerpoint/2010/main" val="807171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41</a:t>
            </a:fld>
            <a:endParaRPr lang="en-US"/>
          </a:p>
        </p:txBody>
      </p:sp>
    </p:spTree>
    <p:extLst>
      <p:ext uri="{BB962C8B-B14F-4D97-AF65-F5344CB8AC3E}">
        <p14:creationId xmlns:p14="http://schemas.microsoft.com/office/powerpoint/2010/main" val="1455464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42</a:t>
            </a:fld>
            <a:endParaRPr lang="en-US"/>
          </a:p>
        </p:txBody>
      </p:sp>
    </p:spTree>
    <p:extLst>
      <p:ext uri="{BB962C8B-B14F-4D97-AF65-F5344CB8AC3E}">
        <p14:creationId xmlns:p14="http://schemas.microsoft.com/office/powerpoint/2010/main" val="135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16</a:t>
            </a:fld>
            <a:endParaRPr lang="en-US"/>
          </a:p>
        </p:txBody>
      </p:sp>
    </p:spTree>
    <p:extLst>
      <p:ext uri="{BB962C8B-B14F-4D97-AF65-F5344CB8AC3E}">
        <p14:creationId xmlns:p14="http://schemas.microsoft.com/office/powerpoint/2010/main" val="210974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17</a:t>
            </a:fld>
            <a:endParaRPr lang="en-US"/>
          </a:p>
        </p:txBody>
      </p:sp>
    </p:spTree>
    <p:extLst>
      <p:ext uri="{BB962C8B-B14F-4D97-AF65-F5344CB8AC3E}">
        <p14:creationId xmlns:p14="http://schemas.microsoft.com/office/powerpoint/2010/main" val="182973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18</a:t>
            </a:fld>
            <a:endParaRPr lang="en-US"/>
          </a:p>
        </p:txBody>
      </p:sp>
    </p:spTree>
    <p:extLst>
      <p:ext uri="{BB962C8B-B14F-4D97-AF65-F5344CB8AC3E}">
        <p14:creationId xmlns:p14="http://schemas.microsoft.com/office/powerpoint/2010/main" val="25363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19</a:t>
            </a:fld>
            <a:endParaRPr lang="en-US"/>
          </a:p>
        </p:txBody>
      </p:sp>
    </p:spTree>
    <p:extLst>
      <p:ext uri="{BB962C8B-B14F-4D97-AF65-F5344CB8AC3E}">
        <p14:creationId xmlns:p14="http://schemas.microsoft.com/office/powerpoint/2010/main" val="97949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20</a:t>
            </a:fld>
            <a:endParaRPr lang="en-US"/>
          </a:p>
        </p:txBody>
      </p:sp>
    </p:spTree>
    <p:extLst>
      <p:ext uri="{BB962C8B-B14F-4D97-AF65-F5344CB8AC3E}">
        <p14:creationId xmlns:p14="http://schemas.microsoft.com/office/powerpoint/2010/main" val="193726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21</a:t>
            </a:fld>
            <a:endParaRPr lang="en-US"/>
          </a:p>
        </p:txBody>
      </p:sp>
    </p:spTree>
    <p:extLst>
      <p:ext uri="{BB962C8B-B14F-4D97-AF65-F5344CB8AC3E}">
        <p14:creationId xmlns:p14="http://schemas.microsoft.com/office/powerpoint/2010/main" val="21325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444A7-DDF2-4993-BB58-05E3F1CB0C98}" type="slidenum">
              <a:rPr lang="en-US" smtClean="0"/>
              <a:t>22</a:t>
            </a:fld>
            <a:endParaRPr lang="en-US"/>
          </a:p>
        </p:txBody>
      </p:sp>
    </p:spTree>
    <p:extLst>
      <p:ext uri="{BB962C8B-B14F-4D97-AF65-F5344CB8AC3E}">
        <p14:creationId xmlns:p14="http://schemas.microsoft.com/office/powerpoint/2010/main" val="194862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ww.testingeducation.org/BBST/bugadvocacy/BugAdvocacy2008.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Testing Mistakes</a:t>
            </a:r>
          </a:p>
          <a:p>
            <a:r>
              <a:rPr lang="en-US" dirty="0" smtClean="0"/>
              <a:t>Bug Advocacy</a:t>
            </a:r>
          </a:p>
          <a:p>
            <a:r>
              <a:rPr lang="en-US" dirty="0" smtClean="0"/>
              <a:t>Debugging</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r>
              <a:rPr lang="en-US" altLang="en-US" dirty="0" smtClean="0">
                <a:ea typeface="ＭＳ Ｐゴシック" charset="-128"/>
              </a:rPr>
              <a:t>Classic testing mistakes (4)</a:t>
            </a:r>
            <a:br>
              <a:rPr lang="en-US" altLang="en-US" dirty="0" smtClean="0">
                <a:ea typeface="ＭＳ Ｐゴシック" charset="-128"/>
              </a:rPr>
            </a:br>
            <a:r>
              <a:rPr lang="en-US" altLang="en-US" dirty="0" smtClean="0">
                <a:ea typeface="ＭＳ Ｐゴシック" charset="-128"/>
              </a:rPr>
              <a:t>Category: </a:t>
            </a:r>
            <a:r>
              <a:rPr lang="en-US" altLang="en-US" dirty="0" smtClean="0">
                <a:solidFill>
                  <a:srgbClr val="FF0000"/>
                </a:solidFill>
                <a:ea typeface="ＭＳ Ｐゴシック" charset="-128"/>
              </a:rPr>
              <a:t>Tester at Work</a:t>
            </a:r>
          </a:p>
        </p:txBody>
      </p:sp>
      <p:sp>
        <p:nvSpPr>
          <p:cNvPr id="23556" name="Rectangle 3"/>
          <p:cNvSpPr>
            <a:spLocks noGrp="1" noChangeArrowheads="1"/>
          </p:cNvSpPr>
          <p:nvPr>
            <p:ph idx="1"/>
          </p:nvPr>
        </p:nvSpPr>
        <p:spPr>
          <a:xfrm>
            <a:off x="457200" y="1600200"/>
            <a:ext cx="8458200" cy="5029200"/>
          </a:xfrm>
        </p:spPr>
        <p:txBody>
          <a:bodyPr>
            <a:normAutofit fontScale="92500" lnSpcReduction="10000"/>
          </a:bodyPr>
          <a:lstStyle/>
          <a:p>
            <a:r>
              <a:rPr lang="en-US" altLang="en-US" dirty="0" smtClean="0">
                <a:ea typeface="ＭＳ Ｐゴシック" charset="-128"/>
              </a:rPr>
              <a:t> Focusing on running, </a:t>
            </a:r>
            <a:r>
              <a:rPr lang="en-US" altLang="en-US" dirty="0">
                <a:ea typeface="ＭＳ Ｐゴシック" charset="-128"/>
              </a:rPr>
              <a:t>not </a:t>
            </a:r>
            <a:r>
              <a:rPr lang="en-US" altLang="en-US" dirty="0" smtClean="0">
                <a:ea typeface="ＭＳ Ｐゴシック" charset="-128"/>
              </a:rPr>
              <a:t>designing tests</a:t>
            </a:r>
          </a:p>
          <a:p>
            <a:r>
              <a:rPr lang="en-US" altLang="en-US" dirty="0" smtClean="0">
                <a:ea typeface="ＭＳ Ｐゴシック" charset="-128"/>
              </a:rPr>
              <a:t> Not reviewing tests</a:t>
            </a:r>
          </a:p>
          <a:p>
            <a:r>
              <a:rPr lang="en-US" altLang="en-US" dirty="0" smtClean="0">
                <a:ea typeface="ＭＳ Ｐゴシック" charset="-128"/>
              </a:rPr>
              <a:t> Being too specific about test input</a:t>
            </a:r>
          </a:p>
          <a:p>
            <a:r>
              <a:rPr lang="en-US" altLang="en-US" dirty="0" smtClean="0">
                <a:ea typeface="ＭＳ Ｐゴシック" charset="-128"/>
              </a:rPr>
              <a:t> Not noticing </a:t>
            </a:r>
            <a:r>
              <a:rPr lang="ja-JP" altLang="en-US" dirty="0" smtClean="0">
                <a:ea typeface="ＭＳ Ｐゴシック" charset="-128"/>
              </a:rPr>
              <a:t>‘</a:t>
            </a:r>
            <a:r>
              <a:rPr lang="en-US" altLang="ja-JP" dirty="0" smtClean="0">
                <a:ea typeface="ＭＳ Ｐゴシック" charset="-128"/>
              </a:rPr>
              <a:t>oddities</a:t>
            </a:r>
            <a:r>
              <a:rPr lang="ja-JP" altLang="en-US" dirty="0" smtClean="0">
                <a:ea typeface="ＭＳ Ｐゴシック" charset="-128"/>
              </a:rPr>
              <a:t>’</a:t>
            </a:r>
            <a:endParaRPr lang="en-US" altLang="ja-JP" dirty="0" smtClean="0">
              <a:ea typeface="ＭＳ Ｐゴシック" charset="-128"/>
            </a:endParaRPr>
          </a:p>
          <a:p>
            <a:r>
              <a:rPr lang="en-US" altLang="en-US" dirty="0" smtClean="0">
                <a:ea typeface="ＭＳ Ｐゴシック" charset="-128"/>
              </a:rPr>
              <a:t> Tests understandable only by their owners</a:t>
            </a:r>
          </a:p>
          <a:p>
            <a:r>
              <a:rPr lang="en-US" altLang="en-US" dirty="0" smtClean="0">
                <a:ea typeface="ＭＳ Ｐゴシック" charset="-128"/>
              </a:rPr>
              <a:t> Testing </a:t>
            </a:r>
            <a:r>
              <a:rPr lang="en-US" altLang="en-US" dirty="0">
                <a:ea typeface="ＭＳ Ｐゴシック" charset="-128"/>
              </a:rPr>
              <a:t>only through the user interface</a:t>
            </a:r>
          </a:p>
          <a:p>
            <a:r>
              <a:rPr lang="en-US" altLang="en-US" dirty="0">
                <a:ea typeface="ＭＳ Ｐゴシック" charset="-128"/>
              </a:rPr>
              <a:t> Attempting to automate all tests</a:t>
            </a:r>
          </a:p>
          <a:p>
            <a:r>
              <a:rPr lang="en-US" altLang="en-US" dirty="0">
                <a:ea typeface="ＭＳ Ｐゴシック" charset="-128"/>
              </a:rPr>
              <a:t> Poor bug reporting</a:t>
            </a:r>
          </a:p>
          <a:p>
            <a:r>
              <a:rPr lang="en-US" altLang="en-US" dirty="0">
                <a:ea typeface="ＭＳ Ｐゴシック" charset="-128"/>
              </a:rPr>
              <a:t> Using GUI capture tools </a:t>
            </a:r>
          </a:p>
          <a:p>
            <a:r>
              <a:rPr lang="en-US" altLang="en-US" dirty="0">
                <a:ea typeface="ＭＳ Ｐゴシック" charset="-128"/>
              </a:rPr>
              <a:t> Expecting regression tests find new </a:t>
            </a:r>
            <a:r>
              <a:rPr lang="en-US" altLang="en-US" dirty="0" smtClean="0">
                <a:ea typeface="ＭＳ Ｐゴシック" charset="-128"/>
              </a:rPr>
              <a:t>bugs</a:t>
            </a:r>
            <a:endParaRPr lang="en-US" altLang="en-US" dirty="0">
              <a:ea typeface="ＭＳ Ｐゴシック" charset="-128"/>
            </a:endParaRPr>
          </a:p>
        </p:txBody>
      </p:sp>
      <p:sp>
        <p:nvSpPr>
          <p:cNvPr id="6"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99556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smtClean="0">
                <a:ea typeface="ＭＳ Ｐゴシック" charset="-128"/>
              </a:rPr>
              <a:t>Exploratory testing</a:t>
            </a:r>
          </a:p>
        </p:txBody>
      </p:sp>
      <p:sp>
        <p:nvSpPr>
          <p:cNvPr id="25604" name="Rectangle 3"/>
          <p:cNvSpPr>
            <a:spLocks noGrp="1" noChangeArrowheads="1"/>
          </p:cNvSpPr>
          <p:nvPr>
            <p:ph idx="1"/>
          </p:nvPr>
        </p:nvSpPr>
        <p:spPr/>
        <p:txBody>
          <a:bodyPr/>
          <a:lstStyle/>
          <a:p>
            <a:r>
              <a:rPr lang="en-US" altLang="en-US" smtClean="0">
                <a:ea typeface="ＭＳ Ｐゴシック" charset="-128"/>
              </a:rPr>
              <a:t>Looking for new bugs</a:t>
            </a:r>
          </a:p>
          <a:p>
            <a:r>
              <a:rPr lang="en-US" altLang="en-US" smtClean="0">
                <a:ea typeface="ＭＳ Ｐゴシック" charset="-128"/>
              </a:rPr>
              <a:t>Try things programmers don</a:t>
            </a:r>
            <a:r>
              <a:rPr lang="ja-JP" altLang="en-US" smtClean="0">
                <a:ea typeface="ＭＳ Ｐゴシック" charset="-128"/>
              </a:rPr>
              <a:t>’</a:t>
            </a:r>
            <a:r>
              <a:rPr lang="en-US" altLang="ja-JP" smtClean="0">
                <a:ea typeface="ＭＳ Ｐゴシック" charset="-128"/>
              </a:rPr>
              <a:t>t think of</a:t>
            </a:r>
          </a:p>
          <a:p>
            <a:pPr lvl="1"/>
            <a:r>
              <a:rPr lang="en-US" altLang="en-US" smtClean="0"/>
              <a:t>Illegal values</a:t>
            </a:r>
          </a:p>
          <a:p>
            <a:pPr lvl="1"/>
            <a:r>
              <a:rPr lang="en-US" altLang="en-US" smtClean="0"/>
              <a:t>Very long inputs</a:t>
            </a:r>
          </a:p>
          <a:p>
            <a:r>
              <a:rPr lang="en-US" altLang="en-US" smtClean="0">
                <a:ea typeface="ＭＳ Ｐゴシック" charset="-128"/>
              </a:rPr>
              <a:t>Usually manual</a:t>
            </a:r>
          </a:p>
          <a:p>
            <a:r>
              <a:rPr lang="en-US" altLang="en-US" smtClean="0">
                <a:ea typeface="ＭＳ Ｐゴシック" charset="-128"/>
              </a:rPr>
              <a:t>Automated – generate all combinations</a:t>
            </a:r>
          </a:p>
        </p:txBody>
      </p:sp>
      <p:sp>
        <p:nvSpPr>
          <p:cNvPr id="6"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07937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Bug advocacy</a:t>
            </a:r>
          </a:p>
        </p:txBody>
      </p:sp>
      <p:sp>
        <p:nvSpPr>
          <p:cNvPr id="6" name="Subtitle 5"/>
          <p:cNvSpPr>
            <a:spLocks noGrp="1"/>
          </p:cNvSpPr>
          <p:nvPr>
            <p:ph type="subTitle" idx="1"/>
          </p:nvPr>
        </p:nvSpPr>
        <p:spPr/>
        <p:txBody>
          <a:bodyPr/>
          <a:lstStyle/>
          <a:p>
            <a:r>
              <a:rPr lang="en-US" dirty="0" smtClean="0"/>
              <a:t>How to “sell” your bugs</a:t>
            </a:r>
            <a:endParaRPr lang="en-US" dirty="0"/>
          </a:p>
        </p:txBody>
      </p:sp>
      <p:sp>
        <p:nvSpPr>
          <p:cNvPr id="4" name="Slide Number Placeholder 3"/>
          <p:cNvSpPr>
            <a:spLocks noGrp="1"/>
          </p:cNvSpPr>
          <p:nvPr>
            <p:ph type="sldNum" sz="quarter" idx="4294967295"/>
          </p:nvPr>
        </p:nvSpPr>
        <p:spPr>
          <a:xfrm>
            <a:off x="7010400" y="6356350"/>
            <a:ext cx="2133600" cy="365125"/>
          </a:xfrm>
        </p:spPr>
        <p:txBody>
          <a:bodyPr/>
          <a:lstStyle/>
          <a:p>
            <a:r>
              <a:rPr lang="en-US" smtClean="0"/>
              <a:t>1-</a:t>
            </a:r>
            <a:fld id="{B6F15528-21DE-4FAA-801E-634DDDAF4B2B}" type="slidenum">
              <a:rPr lang="en-US" smtClean="0"/>
              <a:pPr/>
              <a:t>12</a:t>
            </a:fld>
            <a:endParaRPr lang="en-US" dirty="0"/>
          </a:p>
        </p:txBody>
      </p:sp>
    </p:spTree>
    <p:extLst>
      <p:ext uri="{BB962C8B-B14F-4D97-AF65-F5344CB8AC3E}">
        <p14:creationId xmlns:p14="http://schemas.microsoft.com/office/powerpoint/2010/main" val="425195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advocacy</a:t>
            </a:r>
            <a:endParaRPr lang="en-US" dirty="0"/>
          </a:p>
        </p:txBody>
      </p:sp>
      <p:sp>
        <p:nvSpPr>
          <p:cNvPr id="3" name="Content Placeholder 2"/>
          <p:cNvSpPr>
            <a:spLocks noGrp="1"/>
          </p:cNvSpPr>
          <p:nvPr>
            <p:ph idx="1"/>
          </p:nvPr>
        </p:nvSpPr>
        <p:spPr/>
        <p:txBody>
          <a:bodyPr>
            <a:normAutofit/>
          </a:bodyPr>
          <a:lstStyle/>
          <a:p>
            <a:r>
              <a:rPr lang="en-US" dirty="0"/>
              <a:t>How to write better bug reports</a:t>
            </a:r>
            <a:r>
              <a:rPr lang="en-US" dirty="0" smtClean="0"/>
              <a:t>?</a:t>
            </a:r>
          </a:p>
          <a:p>
            <a:pPr lvl="1"/>
            <a:r>
              <a:rPr lang="en-US" dirty="0" smtClean="0"/>
              <a:t>Useful much more broadly than just bugs</a:t>
            </a:r>
          </a:p>
          <a:p>
            <a:pPr lvl="2"/>
            <a:r>
              <a:rPr lang="en-US" dirty="0" smtClean="0"/>
              <a:t>How to ask questions on Piazza?</a:t>
            </a:r>
          </a:p>
          <a:p>
            <a:pPr lvl="2"/>
            <a:r>
              <a:rPr lang="en-US" dirty="0" smtClean="0"/>
              <a:t>How to do persuasive writing in general?</a:t>
            </a:r>
            <a:endParaRPr lang="en-US" dirty="0"/>
          </a:p>
          <a:p>
            <a:r>
              <a:rPr lang="en-US" dirty="0" smtClean="0"/>
              <a:t>Slides from </a:t>
            </a:r>
            <a:r>
              <a:rPr lang="en-US" dirty="0" err="1" smtClean="0"/>
              <a:t>Cem</a:t>
            </a:r>
            <a:r>
              <a:rPr lang="en-US" dirty="0" smtClean="0"/>
              <a:t> </a:t>
            </a:r>
            <a:r>
              <a:rPr lang="en-US" dirty="0" err="1" smtClean="0"/>
              <a:t>Kaner</a:t>
            </a:r>
            <a:r>
              <a:rPr lang="en-US" dirty="0" smtClean="0"/>
              <a:t> and James Bach</a:t>
            </a:r>
            <a:br>
              <a:rPr lang="en-US" dirty="0" smtClean="0"/>
            </a:br>
            <a:r>
              <a:rPr lang="en-US" sz="1800" dirty="0">
                <a:hlinkClick r:id="rId2"/>
              </a:rPr>
              <a:t>http://</a:t>
            </a:r>
            <a:r>
              <a:rPr lang="en-US" sz="1800" dirty="0" smtClean="0">
                <a:hlinkClick r:id="rId2"/>
              </a:rPr>
              <a:t>www.testingeducation.org/BBST/bugadvocacy/BugAdvocacy2008.pdf</a:t>
            </a:r>
            <a:endParaRPr lang="en-US" sz="1800" dirty="0" smtClean="0"/>
          </a:p>
          <a:p>
            <a:r>
              <a:rPr lang="en-US" dirty="0" smtClean="0"/>
              <a:t>We listed on Wiki what exact slides you need to read for the exam</a:t>
            </a:r>
            <a:endParaRPr lang="en-US" dirty="0"/>
          </a:p>
          <a:p>
            <a:pPr lvl="1"/>
            <a:r>
              <a:rPr lang="en-US" dirty="0" smtClean="0"/>
              <a:t>You’re encouraged to read/skim all the slides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93961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Debugging</a:t>
            </a:r>
            <a:endParaRPr lang="en-US" dirty="0"/>
          </a:p>
        </p:txBody>
      </p:sp>
      <p:sp>
        <p:nvSpPr>
          <p:cNvPr id="4" name="Slide Number Placeholder 3"/>
          <p:cNvSpPr>
            <a:spLocks noGrp="1"/>
          </p:cNvSpPr>
          <p:nvPr>
            <p:ph type="sldNum" sz="quarter" idx="4294967295"/>
          </p:nvPr>
        </p:nvSpPr>
        <p:spPr>
          <a:xfrm>
            <a:off x="7010400" y="6356350"/>
            <a:ext cx="2133600" cy="365125"/>
          </a:xfrm>
        </p:spPr>
        <p:txBody>
          <a:bodyPr/>
          <a:lstStyle/>
          <a:p>
            <a:r>
              <a:rPr lang="en-US" smtClean="0"/>
              <a:t>1-</a:t>
            </a:r>
            <a:fld id="{B6F15528-21DE-4FAA-801E-634DDDAF4B2B}" type="slidenum">
              <a:rPr lang="en-US" smtClean="0"/>
              <a:pPr/>
              <a:t>14</a:t>
            </a:fld>
            <a:endParaRPr lang="en-US" dirty="0"/>
          </a:p>
        </p:txBody>
      </p:sp>
    </p:spTree>
    <p:extLst>
      <p:ext uri="{BB962C8B-B14F-4D97-AF65-F5344CB8AC3E}">
        <p14:creationId xmlns:p14="http://schemas.microsoft.com/office/powerpoint/2010/main" val="224131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Content Placeholder 7"/>
          <p:cNvSpPr>
            <a:spLocks noGrp="1"/>
          </p:cNvSpPr>
          <p:nvPr>
            <p:ph idx="1"/>
          </p:nvPr>
        </p:nvSpPr>
        <p:spPr/>
        <p:txBody>
          <a:bodyPr/>
          <a:lstStyle/>
          <a:p>
            <a:r>
              <a:rPr lang="en-US" dirty="0" smtClean="0"/>
              <a:t>Find </a:t>
            </a:r>
            <a:r>
              <a:rPr lang="en-US" dirty="0"/>
              <a:t>out why a program is not functioning as intended</a:t>
            </a:r>
          </a:p>
          <a:p>
            <a:r>
              <a:rPr lang="en-US" dirty="0" smtClean="0"/>
              <a:t>Grace </a:t>
            </a:r>
            <a:r>
              <a:rPr lang="en-US" dirty="0"/>
              <a:t>Hopper was the first </a:t>
            </a:r>
            <a:r>
              <a:rPr lang="en-US" dirty="0" smtClean="0"/>
              <a:t>person to use </a:t>
            </a:r>
            <a:r>
              <a:rPr lang="en-US" dirty="0"/>
              <a:t>the word </a:t>
            </a:r>
            <a:r>
              <a:rPr lang="en-US" dirty="0" smtClean="0">
                <a:solidFill>
                  <a:schemeClr val="tx2"/>
                </a:solidFill>
              </a:rPr>
              <a:t>bug</a:t>
            </a:r>
            <a:r>
              <a:rPr lang="en-US" dirty="0" smtClean="0"/>
              <a:t> </a:t>
            </a:r>
            <a:r>
              <a:rPr lang="en-US" dirty="0"/>
              <a:t>to </a:t>
            </a:r>
            <a:r>
              <a:rPr lang="en-US" dirty="0" smtClean="0"/>
              <a:t>describe </a:t>
            </a:r>
            <a:r>
              <a:rPr lang="en-US" dirty="0"/>
              <a:t>a computer </a:t>
            </a:r>
            <a:r>
              <a:rPr lang="en-US" dirty="0" smtClean="0"/>
              <a:t>glitch</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3901937"/>
            <a:ext cx="2457450" cy="2956063"/>
          </a:xfrm>
          <a:prstGeom prst="rect">
            <a:avLst/>
          </a:prstGeom>
        </p:spPr>
      </p:pic>
      <p:sp>
        <p:nvSpPr>
          <p:cNvPr id="3" name="TextBox 2"/>
          <p:cNvSpPr txBox="1"/>
          <p:nvPr/>
        </p:nvSpPr>
        <p:spPr>
          <a:xfrm>
            <a:off x="5734050" y="6598364"/>
            <a:ext cx="2680542" cy="246221"/>
          </a:xfrm>
          <a:prstGeom prst="rect">
            <a:avLst/>
          </a:prstGeom>
          <a:noFill/>
        </p:spPr>
        <p:txBody>
          <a:bodyPr wrap="none" rtlCol="0">
            <a:spAutoFit/>
          </a:bodyPr>
          <a:lstStyle/>
          <a:p>
            <a:r>
              <a:rPr lang="en-US" sz="1000" dirty="0" smtClean="0"/>
              <a:t>[https</a:t>
            </a:r>
            <a:r>
              <a:rPr lang="en-US" sz="1000" dirty="0"/>
              <a:t>://</a:t>
            </a:r>
            <a:r>
              <a:rPr lang="en-US" sz="1000" dirty="0" err="1" smtClean="0"/>
              <a:t>en.wikipedia.org</a:t>
            </a:r>
            <a:r>
              <a:rPr lang="en-US" sz="1000" dirty="0" smtClean="0"/>
              <a:t>/wiki/</a:t>
            </a:r>
            <a:r>
              <a:rPr lang="en-US" sz="1000" dirty="0" err="1" smtClean="0"/>
              <a:t>Grace_Hopper</a:t>
            </a:r>
            <a:r>
              <a:rPr lang="en-US" sz="1000" dirty="0" smtClean="0"/>
              <a:t>]</a:t>
            </a:r>
            <a:endParaRPr lang="en-US" sz="1000" dirty="0"/>
          </a:p>
        </p:txBody>
      </p:sp>
    </p:spTree>
    <p:extLst>
      <p:ext uri="{BB962C8B-B14F-4D97-AF65-F5344CB8AC3E}">
        <p14:creationId xmlns:p14="http://schemas.microsoft.com/office/powerpoint/2010/main" val="2473117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97325"/>
            <a:ext cx="9051883" cy="26519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447800"/>
            <a:ext cx="6553200" cy="1905000"/>
          </a:xfrm>
          <a:prstGeom prst="rect">
            <a:avLst/>
          </a:prstGeom>
        </p:spPr>
      </p:pic>
      <p:sp>
        <p:nvSpPr>
          <p:cNvPr id="7" name="TextBox 6"/>
          <p:cNvSpPr txBox="1"/>
          <p:nvPr/>
        </p:nvSpPr>
        <p:spPr>
          <a:xfrm>
            <a:off x="457200" y="3212188"/>
            <a:ext cx="7128875" cy="584775"/>
          </a:xfrm>
          <a:prstGeom prst="rect">
            <a:avLst/>
          </a:prstGeom>
          <a:noFill/>
        </p:spPr>
        <p:txBody>
          <a:bodyPr wrap="none" rtlCol="0">
            <a:spAutoFit/>
          </a:bodyPr>
          <a:lstStyle/>
          <a:p>
            <a:r>
              <a:rPr lang="en-US" sz="3200" dirty="0"/>
              <a:t>finding an actual moth in </a:t>
            </a:r>
            <a:r>
              <a:rPr lang="en-US" sz="3200" dirty="0" smtClean="0"/>
              <a:t>the computer</a:t>
            </a:r>
            <a:endParaRPr lang="en-US" sz="3200" dirty="0"/>
          </a:p>
        </p:txBody>
      </p:sp>
      <p:sp>
        <p:nvSpPr>
          <p:cNvPr id="8" name="TextBox 7"/>
          <p:cNvSpPr txBox="1"/>
          <p:nvPr/>
        </p:nvSpPr>
        <p:spPr>
          <a:xfrm>
            <a:off x="1577515" y="6611779"/>
            <a:ext cx="5096267" cy="246221"/>
          </a:xfrm>
          <a:prstGeom prst="rect">
            <a:avLst/>
          </a:prstGeom>
          <a:noFill/>
        </p:spPr>
        <p:txBody>
          <a:bodyPr wrap="none" rtlCol="0">
            <a:spAutoFit/>
          </a:bodyPr>
          <a:lstStyle/>
          <a:p>
            <a:r>
              <a:rPr lang="en-US" sz="1000" i="1" dirty="0" smtClean="0"/>
              <a:t>[http</a:t>
            </a:r>
            <a:r>
              <a:rPr lang="en-US" sz="1000" i="1" dirty="0"/>
              <a:t>://</a:t>
            </a:r>
            <a:r>
              <a:rPr lang="en-US" sz="1000" i="1" dirty="0" err="1"/>
              <a:t>www.wired.com</a:t>
            </a:r>
            <a:r>
              <a:rPr lang="en-US" sz="1000" i="1" dirty="0"/>
              <a:t>/2013/12/googles-doodle-honors-grace-hopper-and-entomology/]</a:t>
            </a:r>
          </a:p>
        </p:txBody>
      </p:sp>
    </p:spTree>
    <p:extLst>
      <p:ext uri="{BB962C8B-B14F-4D97-AF65-F5344CB8AC3E}">
        <p14:creationId xmlns:p14="http://schemas.microsoft.com/office/powerpoint/2010/main" val="1516154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vs. Testing</a:t>
            </a:r>
            <a:endParaRPr lang="en-US" dirty="0"/>
          </a:p>
        </p:txBody>
      </p:sp>
      <p:sp>
        <p:nvSpPr>
          <p:cNvPr id="3" name="Content Placeholder 2"/>
          <p:cNvSpPr>
            <a:spLocks noGrp="1"/>
          </p:cNvSpPr>
          <p:nvPr>
            <p:ph idx="1"/>
          </p:nvPr>
        </p:nvSpPr>
        <p:spPr/>
        <p:txBody>
          <a:bodyPr/>
          <a:lstStyle/>
          <a:p>
            <a:r>
              <a:rPr lang="en-US" dirty="0" smtClean="0"/>
              <a:t>What’s the difference?</a:t>
            </a:r>
          </a:p>
          <a:p>
            <a:endParaRPr lang="en-US" dirty="0"/>
          </a:p>
          <a:p>
            <a:r>
              <a:rPr lang="en-US" dirty="0" smtClean="0"/>
              <a:t>How would you describe it in terms of failures and faults?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173338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Debugging</a:t>
            </a:r>
          </a:p>
        </p:txBody>
      </p:sp>
      <p:sp>
        <p:nvSpPr>
          <p:cNvPr id="149507" name="Rectangle 3"/>
          <p:cNvSpPr>
            <a:spLocks noGrp="1" noChangeArrowheads="1"/>
          </p:cNvSpPr>
          <p:nvPr>
            <p:ph idx="1"/>
          </p:nvPr>
        </p:nvSpPr>
        <p:spPr>
          <a:xfrm>
            <a:off x="457200" y="1828800"/>
            <a:ext cx="8229600" cy="4724400"/>
          </a:xfrm>
        </p:spPr>
        <p:txBody>
          <a:bodyPr>
            <a:normAutofit/>
          </a:bodyPr>
          <a:lstStyle/>
          <a:p>
            <a:r>
              <a:rPr lang="en-US" altLang="en-US" dirty="0"/>
              <a:t>Purpose of testing is to find failure</a:t>
            </a:r>
          </a:p>
          <a:p>
            <a:pPr lvl="1"/>
            <a:r>
              <a:rPr lang="en-US" altLang="en-US" dirty="0"/>
              <a:t>Failure: symptom </a:t>
            </a:r>
            <a:r>
              <a:rPr lang="en-US" altLang="en-US" dirty="0" smtClean="0"/>
              <a:t>– observe wrong result</a:t>
            </a:r>
            <a:endParaRPr lang="en-US" altLang="en-US" dirty="0"/>
          </a:p>
          <a:p>
            <a:pPr lvl="1"/>
            <a:r>
              <a:rPr lang="en-US" altLang="en-US" dirty="0"/>
              <a:t>Produces bug reports, tests that fail</a:t>
            </a:r>
          </a:p>
          <a:p>
            <a:r>
              <a:rPr lang="en-US" altLang="en-US" dirty="0"/>
              <a:t>Purpose of debugging is </a:t>
            </a:r>
            <a:r>
              <a:rPr lang="en-US" altLang="en-US" dirty="0" smtClean="0"/>
              <a:t>find / correct fault</a:t>
            </a:r>
            <a:endParaRPr lang="en-US" altLang="en-US" dirty="0"/>
          </a:p>
          <a:p>
            <a:pPr lvl="1"/>
            <a:r>
              <a:rPr lang="en-US" altLang="en-US" dirty="0" smtClean="0"/>
              <a:t>Fault / bug: </a:t>
            </a:r>
            <a:r>
              <a:rPr lang="en-US" altLang="en-US" dirty="0"/>
              <a:t>cause </a:t>
            </a:r>
            <a:r>
              <a:rPr lang="en-US" altLang="en-US" dirty="0" smtClean="0"/>
              <a:t>– mistake in </a:t>
            </a:r>
            <a:r>
              <a:rPr lang="en-US" altLang="en-US" dirty="0"/>
              <a:t>the code</a:t>
            </a:r>
          </a:p>
          <a:p>
            <a:pPr lvl="1"/>
            <a:r>
              <a:rPr lang="en-US" altLang="en-US" dirty="0"/>
              <a:t>Produces changes to the code</a:t>
            </a:r>
          </a:p>
        </p:txBody>
      </p:sp>
      <p:sp>
        <p:nvSpPr>
          <p:cNvPr id="5" name="Slide Number Placeholder 4"/>
          <p:cNvSpPr>
            <a:spLocks noGrp="1"/>
          </p:cNvSpPr>
          <p:nvPr>
            <p:ph type="sldNum" sz="quarter" idx="12"/>
          </p:nvPr>
        </p:nvSpPr>
        <p:spPr/>
        <p:txBody>
          <a:bodyPr/>
          <a:lstStyle/>
          <a:p>
            <a:fld id="{A2075B73-0AF2-4781-A4E2-5B7E86E24B57}" type="slidenum">
              <a:rPr lang="en-US" altLang="en-US"/>
              <a:pPr/>
              <a:t>18</a:t>
            </a:fld>
            <a:endParaRPr lang="en-US" altLang="en-US"/>
          </a:p>
        </p:txBody>
      </p:sp>
    </p:spTree>
    <p:extLst>
      <p:ext uri="{BB962C8B-B14F-4D97-AF65-F5344CB8AC3E}">
        <p14:creationId xmlns:p14="http://schemas.microsoft.com/office/powerpoint/2010/main" val="1607528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dirty="0" smtClean="0"/>
              <a:t>The Debugging Process</a:t>
            </a:r>
            <a:endParaRPr lang="en-US" altLang="en-US" dirty="0"/>
          </a:p>
        </p:txBody>
      </p:sp>
      <p:sp>
        <p:nvSpPr>
          <p:cNvPr id="179203" name="Rectangle 3"/>
          <p:cNvSpPr>
            <a:spLocks noGrp="1" noChangeArrowheads="1"/>
          </p:cNvSpPr>
          <p:nvPr>
            <p:ph idx="1"/>
          </p:nvPr>
        </p:nvSpPr>
        <p:spPr>
          <a:xfrm>
            <a:off x="457200" y="2133600"/>
            <a:ext cx="8229600" cy="3733800"/>
          </a:xfrm>
        </p:spPr>
        <p:txBody>
          <a:bodyPr/>
          <a:lstStyle/>
          <a:p>
            <a:pPr marL="514350" indent="-514350">
              <a:buSzPct val="100000"/>
              <a:buFont typeface="+mj-lt"/>
              <a:buAutoNum type="arabicPeriod"/>
            </a:pPr>
            <a:r>
              <a:rPr lang="en-US" altLang="en-US" dirty="0"/>
              <a:t>Reproduce failure </a:t>
            </a:r>
            <a:r>
              <a:rPr lang="en-US" altLang="en-US" dirty="0" smtClean="0"/>
              <a:t>(write automated test)</a:t>
            </a:r>
            <a:endParaRPr lang="en-US" altLang="en-US" dirty="0"/>
          </a:p>
          <a:p>
            <a:pPr marL="514350" indent="-514350">
              <a:buSzPct val="100000"/>
              <a:buFont typeface="+mj-lt"/>
              <a:buAutoNum type="arabicPeriod"/>
            </a:pPr>
            <a:r>
              <a:rPr lang="en-US" altLang="en-US" dirty="0"/>
              <a:t>Find and understand </a:t>
            </a:r>
            <a:r>
              <a:rPr lang="en-US" altLang="en-US" dirty="0" smtClean="0"/>
              <a:t>cause</a:t>
            </a:r>
          </a:p>
          <a:p>
            <a:pPr marL="514350" indent="-514350">
              <a:buSzPct val="100000"/>
              <a:buFont typeface="+mj-lt"/>
              <a:buAutoNum type="arabicPeriod"/>
            </a:pPr>
            <a:r>
              <a:rPr lang="en-US" altLang="en-US" dirty="0" smtClean="0"/>
              <a:t>Fix the bug</a:t>
            </a:r>
          </a:p>
          <a:p>
            <a:pPr marL="514350" indent="-514350">
              <a:buSzPct val="100000"/>
              <a:buFont typeface="+mj-lt"/>
              <a:buAutoNum type="arabicPeriod"/>
            </a:pPr>
            <a:r>
              <a:rPr lang="en-US" altLang="en-US" dirty="0" smtClean="0"/>
              <a:t>Add test case to regression suite</a:t>
            </a:r>
            <a:endParaRPr lang="en-US" altLang="en-US" dirty="0"/>
          </a:p>
        </p:txBody>
      </p:sp>
      <p:sp>
        <p:nvSpPr>
          <p:cNvPr id="5" name="Slide Number Placeholder 4"/>
          <p:cNvSpPr>
            <a:spLocks noGrp="1"/>
          </p:cNvSpPr>
          <p:nvPr>
            <p:ph type="sldNum" sz="quarter" idx="12"/>
          </p:nvPr>
        </p:nvSpPr>
        <p:spPr/>
        <p:txBody>
          <a:bodyPr/>
          <a:lstStyle/>
          <a:p>
            <a:fld id="{42D3EE20-157D-41B1-869B-ABE477AE9512}" type="slidenum">
              <a:rPr lang="en-US" altLang="en-US"/>
              <a:pPr/>
              <a:t>19</a:t>
            </a:fld>
            <a:endParaRPr lang="en-US" altLang="en-US"/>
          </a:p>
        </p:txBody>
      </p:sp>
    </p:spTree>
    <p:extLst>
      <p:ext uri="{BB962C8B-B14F-4D97-AF65-F5344CB8AC3E}">
        <p14:creationId xmlns:p14="http://schemas.microsoft.com/office/powerpoint/2010/main" val="1268158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a:xfrm>
            <a:off x="457200" y="1600200"/>
            <a:ext cx="8458200" cy="4724400"/>
          </a:xfrm>
        </p:spPr>
        <p:txBody>
          <a:bodyPr/>
          <a:lstStyle/>
          <a:p>
            <a:r>
              <a:rPr lang="en-US" dirty="0" smtClean="0"/>
              <a:t> Recall project’s objectives</a:t>
            </a:r>
          </a:p>
          <a:p>
            <a:r>
              <a:rPr lang="en-US" dirty="0"/>
              <a:t> </a:t>
            </a:r>
            <a:r>
              <a:rPr lang="en-US" dirty="0" smtClean="0"/>
              <a:t>What are some common testing mistakes?</a:t>
            </a:r>
          </a:p>
          <a:p>
            <a:r>
              <a:rPr lang="en-US" dirty="0" smtClean="0"/>
              <a:t> How to fight for (having) your bugs (fixed)?</a:t>
            </a:r>
          </a:p>
          <a:p>
            <a:r>
              <a:rPr lang="en-US" dirty="0"/>
              <a:t> </a:t>
            </a:r>
            <a:r>
              <a:rPr lang="en-US" dirty="0" smtClean="0"/>
              <a:t>Basic debugging notions</a:t>
            </a:r>
          </a:p>
          <a:p>
            <a:r>
              <a:rPr lang="en-US" dirty="0" smtClean="0"/>
              <a:t>Debugging K Demo</a:t>
            </a:r>
          </a:p>
          <a:p>
            <a:pPr lvl="1"/>
            <a:r>
              <a:rPr lang="en-US" dirty="0" smtClean="0"/>
              <a:t>By </a:t>
            </a:r>
            <a:r>
              <a:rPr lang="en-US" dirty="0" err="1" smtClean="0"/>
              <a:t>Daejun</a:t>
            </a:r>
            <a:r>
              <a:rPr lang="en-US" dirty="0" smtClean="0"/>
              <a:t> Park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559789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dirty="0"/>
              <a:t>1) Reproduce failure</a:t>
            </a:r>
          </a:p>
        </p:txBody>
      </p:sp>
      <p:sp>
        <p:nvSpPr>
          <p:cNvPr id="179203" name="Rectangle 3"/>
          <p:cNvSpPr>
            <a:spLocks noGrp="1" noChangeArrowheads="1"/>
          </p:cNvSpPr>
          <p:nvPr>
            <p:ph idx="1"/>
          </p:nvPr>
        </p:nvSpPr>
        <p:spPr/>
        <p:txBody>
          <a:bodyPr/>
          <a:lstStyle/>
          <a:p>
            <a:r>
              <a:rPr lang="en-US" altLang="en-US" dirty="0"/>
              <a:t>Clarify symptom (simplify input), create “minimal” test</a:t>
            </a:r>
          </a:p>
          <a:p>
            <a:r>
              <a:rPr lang="en-US" altLang="en-US" dirty="0" smtClean="0"/>
              <a:t>Find </a:t>
            </a:r>
            <a:r>
              <a:rPr lang="en-US" altLang="en-US" dirty="0"/>
              <a:t>small, repeatable test case that produces the </a:t>
            </a:r>
            <a:r>
              <a:rPr lang="en-US" altLang="en-US" dirty="0" smtClean="0"/>
              <a:t>failure</a:t>
            </a:r>
            <a:endParaRPr lang="en-US" altLang="en-US" dirty="0"/>
          </a:p>
          <a:p>
            <a:r>
              <a:rPr lang="en-US" altLang="en-US" dirty="0"/>
              <a:t>Write automated </a:t>
            </a:r>
            <a:r>
              <a:rPr lang="en-US" altLang="en-US" dirty="0" smtClean="0"/>
              <a:t>test</a:t>
            </a:r>
          </a:p>
          <a:p>
            <a:r>
              <a:rPr lang="en-US" altLang="en-US" dirty="0"/>
              <a:t>May take effort, but helps identify the defect and gives you </a:t>
            </a:r>
            <a:r>
              <a:rPr lang="en-US" altLang="en-US" dirty="0" smtClean="0"/>
              <a:t>a regression </a:t>
            </a:r>
            <a:r>
              <a:rPr lang="en-US" altLang="en-US" dirty="0"/>
              <a:t>test</a:t>
            </a:r>
          </a:p>
        </p:txBody>
      </p:sp>
      <p:sp>
        <p:nvSpPr>
          <p:cNvPr id="5" name="Slide Number Placeholder 4"/>
          <p:cNvSpPr>
            <a:spLocks noGrp="1"/>
          </p:cNvSpPr>
          <p:nvPr>
            <p:ph type="sldNum" sz="quarter" idx="12"/>
          </p:nvPr>
        </p:nvSpPr>
        <p:spPr/>
        <p:txBody>
          <a:bodyPr/>
          <a:lstStyle/>
          <a:p>
            <a:fld id="{42D3EE20-157D-41B1-869B-ABE477AE9512}" type="slidenum">
              <a:rPr lang="en-US" altLang="en-US"/>
              <a:pPr/>
              <a:t>20</a:t>
            </a:fld>
            <a:endParaRPr lang="en-US" altLang="en-US"/>
          </a:p>
        </p:txBody>
      </p:sp>
    </p:spTree>
    <p:extLst>
      <p:ext uri="{BB962C8B-B14F-4D97-AF65-F5344CB8AC3E}">
        <p14:creationId xmlns:p14="http://schemas.microsoft.com/office/powerpoint/2010/main" val="441507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altLang="en-US" dirty="0"/>
              <a:t>2) Find and understand </a:t>
            </a:r>
            <a:r>
              <a:rPr lang="en-US" altLang="en-US" dirty="0" smtClean="0"/>
              <a:t>cause</a:t>
            </a:r>
            <a:endParaRPr lang="en-US" altLang="en-US" dirty="0"/>
          </a:p>
        </p:txBody>
      </p:sp>
      <p:sp>
        <p:nvSpPr>
          <p:cNvPr id="150531" name="Rectangle 3"/>
          <p:cNvSpPr>
            <a:spLocks noGrp="1" noChangeArrowheads="1"/>
          </p:cNvSpPr>
          <p:nvPr>
            <p:ph idx="1"/>
          </p:nvPr>
        </p:nvSpPr>
        <p:spPr/>
        <p:txBody>
          <a:bodyPr/>
          <a:lstStyle/>
          <a:p>
            <a:r>
              <a:rPr lang="en-US" altLang="en-US" dirty="0" smtClean="0"/>
              <a:t>Rubber duck debugging</a:t>
            </a:r>
          </a:p>
          <a:p>
            <a:r>
              <a:rPr lang="en-US" altLang="en-US" dirty="0" smtClean="0"/>
              <a:t>Tracing</a:t>
            </a:r>
            <a:endParaRPr lang="en-US" altLang="en-US" dirty="0"/>
          </a:p>
          <a:p>
            <a:r>
              <a:rPr lang="en-US" altLang="en-US" dirty="0" smtClean="0"/>
              <a:t>Backtracking</a:t>
            </a:r>
            <a:endParaRPr lang="en-US" altLang="en-US" dirty="0"/>
          </a:p>
          <a:p>
            <a:r>
              <a:rPr lang="en-US" altLang="en-US" dirty="0"/>
              <a:t>Cause elimination</a:t>
            </a:r>
          </a:p>
        </p:txBody>
      </p:sp>
      <p:sp>
        <p:nvSpPr>
          <p:cNvPr id="5" name="Slide Number Placeholder 4"/>
          <p:cNvSpPr>
            <a:spLocks noGrp="1"/>
          </p:cNvSpPr>
          <p:nvPr>
            <p:ph type="sldNum" sz="quarter" idx="12"/>
          </p:nvPr>
        </p:nvSpPr>
        <p:spPr/>
        <p:txBody>
          <a:bodyPr/>
          <a:lstStyle/>
          <a:p>
            <a:fld id="{A9B76C86-17E7-4859-927C-46D1A238A711}" type="slidenum">
              <a:rPr lang="en-US" altLang="en-US"/>
              <a:pPr/>
              <a:t>21</a:t>
            </a:fld>
            <a:endParaRPr lang="en-US" altLang="en-US"/>
          </a:p>
        </p:txBody>
      </p:sp>
    </p:spTree>
    <p:extLst>
      <p:ext uri="{BB962C8B-B14F-4D97-AF65-F5344CB8AC3E}">
        <p14:creationId xmlns:p14="http://schemas.microsoft.com/office/powerpoint/2010/main" val="2922023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altLang="en-US" dirty="0" smtClean="0"/>
              <a:t>Rubber duck debugging</a:t>
            </a:r>
            <a:endParaRPr lang="en-US" altLang="en-US" dirty="0"/>
          </a:p>
        </p:txBody>
      </p:sp>
      <p:sp>
        <p:nvSpPr>
          <p:cNvPr id="150531" name="Rectangle 3"/>
          <p:cNvSpPr>
            <a:spLocks noGrp="1" noChangeArrowheads="1"/>
          </p:cNvSpPr>
          <p:nvPr>
            <p:ph idx="1"/>
          </p:nvPr>
        </p:nvSpPr>
        <p:spPr>
          <a:xfrm>
            <a:off x="457200" y="1515999"/>
            <a:ext cx="8229600" cy="4724400"/>
          </a:xfrm>
        </p:spPr>
        <p:txBody>
          <a:bodyPr/>
          <a:lstStyle/>
          <a:p>
            <a:pPr marL="0" indent="0">
              <a:buNone/>
            </a:pPr>
            <a:r>
              <a:rPr lang="en-US" altLang="en-US" dirty="0"/>
              <a:t>Explain the problem to a </a:t>
            </a:r>
            <a:r>
              <a:rPr lang="en-US" altLang="en-US" dirty="0" smtClean="0"/>
              <a:t>friend who love to listen to you (or just to </a:t>
            </a:r>
            <a:r>
              <a:rPr lang="en-US" altLang="en-US" dirty="0"/>
              <a:t>a rubber </a:t>
            </a:r>
            <a:r>
              <a:rPr lang="en-US" altLang="en-US" dirty="0" smtClean="0"/>
              <a:t>duck)</a:t>
            </a:r>
            <a:endParaRPr lang="en-US" altLang="en-US" dirty="0"/>
          </a:p>
        </p:txBody>
      </p:sp>
      <p:sp>
        <p:nvSpPr>
          <p:cNvPr id="5" name="Slide Number Placeholder 4"/>
          <p:cNvSpPr>
            <a:spLocks noGrp="1"/>
          </p:cNvSpPr>
          <p:nvPr>
            <p:ph type="sldNum" sz="quarter" idx="12"/>
          </p:nvPr>
        </p:nvSpPr>
        <p:spPr/>
        <p:txBody>
          <a:bodyPr/>
          <a:lstStyle/>
          <a:p>
            <a:fld id="{A9B76C86-17E7-4859-927C-46D1A238A711}" type="slidenum">
              <a:rPr lang="en-US" altLang="en-US"/>
              <a:pPr/>
              <a:t>22</a:t>
            </a:fld>
            <a:endParaRPr lang="en-US" alt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97" y="2696705"/>
            <a:ext cx="5943600" cy="4170426"/>
          </a:xfrm>
          <a:prstGeom prst="rect">
            <a:avLst/>
          </a:prstGeom>
        </p:spPr>
      </p:pic>
      <p:sp>
        <p:nvSpPr>
          <p:cNvPr id="6" name="TextBox 5"/>
          <p:cNvSpPr txBox="1"/>
          <p:nvPr/>
        </p:nvSpPr>
        <p:spPr>
          <a:xfrm>
            <a:off x="6477000" y="6457890"/>
            <a:ext cx="1905000" cy="400110"/>
          </a:xfrm>
          <a:prstGeom prst="rect">
            <a:avLst/>
          </a:prstGeom>
          <a:noFill/>
        </p:spPr>
        <p:txBody>
          <a:bodyPr wrap="square" rtlCol="0">
            <a:spAutoFit/>
          </a:bodyPr>
          <a:lstStyle/>
          <a:p>
            <a:r>
              <a:rPr lang="en-US" sz="1000" i="1" dirty="0" smtClean="0"/>
              <a:t>[https</a:t>
            </a:r>
            <a:r>
              <a:rPr lang="en-US" sz="1000" i="1" dirty="0"/>
              <a:t>://</a:t>
            </a:r>
            <a:r>
              <a:rPr lang="en-US" sz="1000" i="1" dirty="0" err="1" smtClean="0"/>
              <a:t>pbs.twimg.com</a:t>
            </a:r>
            <a:r>
              <a:rPr lang="en-US" sz="1000" i="1" dirty="0" smtClean="0"/>
              <a:t>/media/B75vnDaIgAAXGDV.jpg:large]</a:t>
            </a:r>
            <a:endParaRPr lang="en-US" sz="1000" i="1" dirty="0"/>
          </a:p>
        </p:txBody>
      </p:sp>
    </p:spTree>
    <p:extLst>
      <p:ext uri="{BB962C8B-B14F-4D97-AF65-F5344CB8AC3E}">
        <p14:creationId xmlns:p14="http://schemas.microsoft.com/office/powerpoint/2010/main" val="714623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dirty="0"/>
              <a:t>Tracing</a:t>
            </a:r>
          </a:p>
        </p:txBody>
      </p:sp>
      <p:sp>
        <p:nvSpPr>
          <p:cNvPr id="151555" name="Rectangle 3"/>
          <p:cNvSpPr>
            <a:spLocks noGrp="1" noChangeArrowheads="1"/>
          </p:cNvSpPr>
          <p:nvPr>
            <p:ph idx="1"/>
          </p:nvPr>
        </p:nvSpPr>
        <p:spPr/>
        <p:txBody>
          <a:bodyPr/>
          <a:lstStyle/>
          <a:p>
            <a:r>
              <a:rPr lang="en-US" altLang="en-US" dirty="0"/>
              <a:t>Watch execution of program</a:t>
            </a:r>
          </a:p>
          <a:p>
            <a:r>
              <a:rPr lang="en-US" altLang="en-US" dirty="0"/>
              <a:t>Determine when it goes wrong</a:t>
            </a:r>
          </a:p>
          <a:p>
            <a:pPr lvl="1"/>
            <a:r>
              <a:rPr lang="en-US" altLang="en-US" dirty="0"/>
              <a:t>Print statements</a:t>
            </a:r>
          </a:p>
          <a:p>
            <a:pPr lvl="1"/>
            <a:r>
              <a:rPr lang="en-US" altLang="en-US" dirty="0"/>
              <a:t>Single stepping in debugger</a:t>
            </a:r>
          </a:p>
          <a:p>
            <a:pPr lvl="1"/>
            <a:r>
              <a:rPr lang="en-US" altLang="en-US" dirty="0" smtClean="0"/>
              <a:t>Log or trace execution (e.g., log4j)</a:t>
            </a:r>
            <a:endParaRPr lang="en-US" altLang="en-US" dirty="0"/>
          </a:p>
          <a:p>
            <a:pPr lvl="1"/>
            <a:r>
              <a:rPr lang="en-US" altLang="en-US" dirty="0" smtClean="0"/>
              <a:t>Breakpoints (conditional breakpoints)</a:t>
            </a:r>
            <a:endParaRPr lang="en-US" altLang="en-US" dirty="0"/>
          </a:p>
          <a:p>
            <a:pPr lvl="1"/>
            <a:r>
              <a:rPr lang="en-US" altLang="en-US" dirty="0"/>
              <a:t>Assertions / </a:t>
            </a:r>
            <a:r>
              <a:rPr lang="en-US" altLang="en-US" dirty="0" err="1"/>
              <a:t>watchpoints</a:t>
            </a:r>
            <a:endParaRPr lang="en-US" altLang="en-US" dirty="0"/>
          </a:p>
        </p:txBody>
      </p:sp>
      <p:sp>
        <p:nvSpPr>
          <p:cNvPr id="5" name="Slide Number Placeholder 4"/>
          <p:cNvSpPr>
            <a:spLocks noGrp="1"/>
          </p:cNvSpPr>
          <p:nvPr>
            <p:ph type="sldNum" sz="quarter" idx="12"/>
          </p:nvPr>
        </p:nvSpPr>
        <p:spPr/>
        <p:txBody>
          <a:bodyPr/>
          <a:lstStyle/>
          <a:p>
            <a:fld id="{2AFCAA39-6C2E-4193-A017-7FB520198F20}" type="slidenum">
              <a:rPr lang="en-US" altLang="en-US"/>
              <a:pPr/>
              <a:t>23</a:t>
            </a:fld>
            <a:endParaRPr lang="en-US" altLang="en-US"/>
          </a:p>
        </p:txBody>
      </p:sp>
    </p:spTree>
    <p:extLst>
      <p:ext uri="{BB962C8B-B14F-4D97-AF65-F5344CB8AC3E}">
        <p14:creationId xmlns:p14="http://schemas.microsoft.com/office/powerpoint/2010/main" val="795684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t>Backtracking</a:t>
            </a:r>
          </a:p>
        </p:txBody>
      </p:sp>
      <p:sp>
        <p:nvSpPr>
          <p:cNvPr id="152579" name="Rectangle 3"/>
          <p:cNvSpPr>
            <a:spLocks noGrp="1" noChangeArrowheads="1"/>
          </p:cNvSpPr>
          <p:nvPr>
            <p:ph idx="1"/>
          </p:nvPr>
        </p:nvSpPr>
        <p:spPr/>
        <p:txBody>
          <a:bodyPr/>
          <a:lstStyle/>
          <a:p>
            <a:r>
              <a:rPr lang="en-US" altLang="en-US" dirty="0"/>
              <a:t>Determine a failure</a:t>
            </a:r>
          </a:p>
          <a:p>
            <a:r>
              <a:rPr lang="en-US" altLang="en-US" dirty="0"/>
              <a:t>Find fault by backing up to first failure</a:t>
            </a:r>
          </a:p>
          <a:p>
            <a:pPr lvl="1"/>
            <a:r>
              <a:rPr lang="en-US" altLang="en-US" dirty="0"/>
              <a:t>Repeatedly run program with new print statements</a:t>
            </a:r>
          </a:p>
          <a:p>
            <a:pPr lvl="1"/>
            <a:r>
              <a:rPr lang="en-US" altLang="en-US" dirty="0"/>
              <a:t>What could have caused this?  Put in print statements to test each possibility.</a:t>
            </a:r>
          </a:p>
          <a:p>
            <a:pPr lvl="1"/>
            <a:r>
              <a:rPr lang="en-US" altLang="en-US" dirty="0"/>
              <a:t>Remove unneeded </a:t>
            </a:r>
            <a:r>
              <a:rPr lang="en-US" altLang="en-US" dirty="0" smtClean="0"/>
              <a:t>print/trace </a:t>
            </a:r>
            <a:r>
              <a:rPr lang="en-US" altLang="en-US" dirty="0"/>
              <a:t>statements</a:t>
            </a:r>
          </a:p>
        </p:txBody>
      </p:sp>
      <p:sp>
        <p:nvSpPr>
          <p:cNvPr id="5" name="Slide Number Placeholder 4"/>
          <p:cNvSpPr>
            <a:spLocks noGrp="1"/>
          </p:cNvSpPr>
          <p:nvPr>
            <p:ph type="sldNum" sz="quarter" idx="12"/>
          </p:nvPr>
        </p:nvSpPr>
        <p:spPr/>
        <p:txBody>
          <a:bodyPr/>
          <a:lstStyle/>
          <a:p>
            <a:fld id="{284B4B86-BBAF-4068-9CC6-21D5663FFAC3}" type="slidenum">
              <a:rPr lang="en-US" altLang="en-US"/>
              <a:pPr/>
              <a:t>24</a:t>
            </a:fld>
            <a:endParaRPr lang="en-US" altLang="en-US"/>
          </a:p>
        </p:txBody>
      </p:sp>
    </p:spTree>
    <p:extLst>
      <p:ext uri="{BB962C8B-B14F-4D97-AF65-F5344CB8AC3E}">
        <p14:creationId xmlns:p14="http://schemas.microsoft.com/office/powerpoint/2010/main" val="3933645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Cause elimination</a:t>
            </a:r>
          </a:p>
        </p:txBody>
      </p:sp>
      <p:sp>
        <p:nvSpPr>
          <p:cNvPr id="154627" name="Rectangle 3"/>
          <p:cNvSpPr>
            <a:spLocks noGrp="1" noChangeArrowheads="1"/>
          </p:cNvSpPr>
          <p:nvPr>
            <p:ph idx="1"/>
          </p:nvPr>
        </p:nvSpPr>
        <p:spPr/>
        <p:txBody>
          <a:bodyPr/>
          <a:lstStyle/>
          <a:p>
            <a:r>
              <a:rPr lang="en-US" altLang="en-US"/>
              <a:t>What could cause this bug?</a:t>
            </a:r>
          </a:p>
          <a:p>
            <a:r>
              <a:rPr lang="en-US" altLang="en-US"/>
              <a:t>List all possibilities</a:t>
            </a:r>
          </a:p>
          <a:p>
            <a:r>
              <a:rPr lang="en-US" altLang="en-US"/>
              <a:t>Check each one:</a:t>
            </a:r>
          </a:p>
          <a:p>
            <a:pPr lvl="1"/>
            <a:r>
              <a:rPr lang="en-US" altLang="en-US"/>
              <a:t>By examining program</a:t>
            </a:r>
          </a:p>
          <a:p>
            <a:pPr lvl="1"/>
            <a:r>
              <a:rPr lang="en-US" altLang="en-US"/>
              <a:t>By performing experiments (tracing)</a:t>
            </a:r>
          </a:p>
          <a:p>
            <a:r>
              <a:rPr lang="en-US" altLang="en-US"/>
              <a:t>Requires knowledge of system and the errors that people make</a:t>
            </a:r>
          </a:p>
        </p:txBody>
      </p:sp>
      <p:sp>
        <p:nvSpPr>
          <p:cNvPr id="5" name="Slide Number Placeholder 4"/>
          <p:cNvSpPr>
            <a:spLocks noGrp="1"/>
          </p:cNvSpPr>
          <p:nvPr>
            <p:ph type="sldNum" sz="quarter" idx="12"/>
          </p:nvPr>
        </p:nvSpPr>
        <p:spPr/>
        <p:txBody>
          <a:bodyPr/>
          <a:lstStyle/>
          <a:p>
            <a:fld id="{FC701001-4A94-4BC1-9B4F-ABFE648E6B93}" type="slidenum">
              <a:rPr lang="en-US" altLang="en-US"/>
              <a:pPr/>
              <a:t>25</a:t>
            </a:fld>
            <a:endParaRPr lang="en-US" altLang="en-US"/>
          </a:p>
        </p:txBody>
      </p:sp>
    </p:spTree>
    <p:extLst>
      <p:ext uri="{BB962C8B-B14F-4D97-AF65-F5344CB8AC3E}">
        <p14:creationId xmlns:p14="http://schemas.microsoft.com/office/powerpoint/2010/main" val="3525437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altLang="en-US" dirty="0" smtClean="0"/>
              <a:t>3) Fix bug &amp; 4) Add test case</a:t>
            </a:r>
            <a:endParaRPr lang="en-US" altLang="en-US" dirty="0"/>
          </a:p>
        </p:txBody>
      </p:sp>
      <p:sp>
        <p:nvSpPr>
          <p:cNvPr id="150531" name="Rectangle 3"/>
          <p:cNvSpPr>
            <a:spLocks noGrp="1" noChangeArrowheads="1"/>
          </p:cNvSpPr>
          <p:nvPr>
            <p:ph idx="1"/>
          </p:nvPr>
        </p:nvSpPr>
        <p:spPr/>
        <p:txBody>
          <a:bodyPr/>
          <a:lstStyle/>
          <a:p>
            <a:r>
              <a:rPr lang="en-US" altLang="en-US" dirty="0" smtClean="0"/>
              <a:t>After checking the bug</a:t>
            </a:r>
            <a:r>
              <a:rPr lang="en-US" altLang="en-US" dirty="0"/>
              <a:t>, make sure that </a:t>
            </a:r>
            <a:r>
              <a:rPr lang="en-US" altLang="en-US" dirty="0" smtClean="0"/>
              <a:t>it does not occur elsewhere</a:t>
            </a:r>
          </a:p>
          <a:p>
            <a:r>
              <a:rPr lang="en-US" altLang="en-US" dirty="0" smtClean="0"/>
              <a:t>Add the test case to the regression suite</a:t>
            </a:r>
          </a:p>
          <a:p>
            <a:r>
              <a:rPr lang="en-US" altLang="en-US" dirty="0" smtClean="0"/>
              <a:t>Is </a:t>
            </a:r>
            <a:r>
              <a:rPr lang="en-US" altLang="en-US" dirty="0"/>
              <a:t>this failure fixed? Are any other new failures introduced?</a:t>
            </a:r>
            <a:endParaRPr lang="en-US" altLang="en-US" dirty="0" smtClean="0"/>
          </a:p>
        </p:txBody>
      </p:sp>
      <p:sp>
        <p:nvSpPr>
          <p:cNvPr id="5" name="Slide Number Placeholder 4"/>
          <p:cNvSpPr>
            <a:spLocks noGrp="1"/>
          </p:cNvSpPr>
          <p:nvPr>
            <p:ph type="sldNum" sz="quarter" idx="12"/>
          </p:nvPr>
        </p:nvSpPr>
        <p:spPr/>
        <p:txBody>
          <a:bodyPr/>
          <a:lstStyle/>
          <a:p>
            <a:fld id="{A9B76C86-17E7-4859-927C-46D1A238A711}" type="slidenum">
              <a:rPr lang="en-US" altLang="en-US"/>
              <a:pPr/>
              <a:t>26</a:t>
            </a:fld>
            <a:endParaRPr lang="en-US" altLang="en-US"/>
          </a:p>
        </p:txBody>
      </p:sp>
    </p:spTree>
    <p:extLst>
      <p:ext uri="{BB962C8B-B14F-4D97-AF65-F5344CB8AC3E}">
        <p14:creationId xmlns:p14="http://schemas.microsoft.com/office/powerpoint/2010/main" val="228861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Debugging expertise</a:t>
            </a:r>
          </a:p>
        </p:txBody>
      </p:sp>
      <p:sp>
        <p:nvSpPr>
          <p:cNvPr id="155651" name="Rectangle 3"/>
          <p:cNvSpPr>
            <a:spLocks noGrp="1" noChangeArrowheads="1"/>
          </p:cNvSpPr>
          <p:nvPr>
            <p:ph idx="1"/>
          </p:nvPr>
        </p:nvSpPr>
        <p:spPr>
          <a:xfrm>
            <a:off x="442356" y="1521825"/>
            <a:ext cx="8229600" cy="4724400"/>
          </a:xfrm>
        </p:spPr>
        <p:txBody>
          <a:bodyPr/>
          <a:lstStyle/>
          <a:p>
            <a:r>
              <a:rPr lang="en-US" altLang="en-US" dirty="0"/>
              <a:t>Expert debuggers know </a:t>
            </a:r>
            <a:r>
              <a:rPr lang="en-US" altLang="en-US" dirty="0" smtClean="0"/>
              <a:t>the system </a:t>
            </a:r>
            <a:r>
              <a:rPr lang="en-US" altLang="en-US" dirty="0"/>
              <a:t>model </a:t>
            </a:r>
          </a:p>
          <a:p>
            <a:pPr lvl="1"/>
            <a:r>
              <a:rPr lang="en-US" altLang="en-US" dirty="0" smtClean="0"/>
              <a:t>Can </a:t>
            </a:r>
            <a:r>
              <a:rPr lang="en-US" altLang="en-US" dirty="0"/>
              <a:t>imagine how the system executes</a:t>
            </a:r>
          </a:p>
          <a:p>
            <a:pPr lvl="1"/>
            <a:r>
              <a:rPr lang="en-US" altLang="en-US" dirty="0"/>
              <a:t>Can perform mental experiments</a:t>
            </a:r>
          </a:p>
          <a:p>
            <a:pPr lvl="1"/>
            <a:r>
              <a:rPr lang="en-US" altLang="en-US" dirty="0"/>
              <a:t>Know their </a:t>
            </a:r>
            <a:r>
              <a:rPr lang="en-US" altLang="en-US" dirty="0" smtClean="0"/>
              <a:t>limits</a:t>
            </a:r>
            <a:endParaRPr lang="en-US" altLang="en-US" dirty="0"/>
          </a:p>
          <a:p>
            <a:r>
              <a:rPr lang="en-US" altLang="en-US" dirty="0" smtClean="0"/>
              <a:t>They know kinds </a:t>
            </a:r>
            <a:r>
              <a:rPr lang="en-US" altLang="en-US" dirty="0"/>
              <a:t>of errors people </a:t>
            </a:r>
            <a:r>
              <a:rPr lang="en-US" altLang="en-US" dirty="0" smtClean="0"/>
              <a:t>make</a:t>
            </a:r>
          </a:p>
          <a:p>
            <a:pPr lvl="1"/>
            <a:r>
              <a:rPr lang="en-US" altLang="en-US" dirty="0"/>
              <a:t>Not closing a file</a:t>
            </a:r>
          </a:p>
          <a:p>
            <a:pPr lvl="1"/>
            <a:r>
              <a:rPr lang="en-US" altLang="en-US" dirty="0"/>
              <a:t>Not initializing an object correctly</a:t>
            </a:r>
          </a:p>
          <a:p>
            <a:pPr lvl="1"/>
            <a:r>
              <a:rPr lang="en-US" altLang="en-US" dirty="0"/>
              <a:t>Sending message to wrong </a:t>
            </a:r>
            <a:r>
              <a:rPr lang="en-US" altLang="en-US" dirty="0" smtClean="0"/>
              <a:t>object</a:t>
            </a:r>
            <a:endParaRPr lang="en-US" altLang="en-US" dirty="0"/>
          </a:p>
        </p:txBody>
      </p:sp>
      <p:sp>
        <p:nvSpPr>
          <p:cNvPr id="5" name="Slide Number Placeholder 4"/>
          <p:cNvSpPr>
            <a:spLocks noGrp="1"/>
          </p:cNvSpPr>
          <p:nvPr>
            <p:ph type="sldNum" sz="quarter" idx="12"/>
          </p:nvPr>
        </p:nvSpPr>
        <p:spPr/>
        <p:txBody>
          <a:bodyPr/>
          <a:lstStyle/>
          <a:p>
            <a:fld id="{BEBCB538-B4CE-4FE1-AE8A-2C59F88D681A}" type="slidenum">
              <a:rPr lang="en-US" altLang="en-US"/>
              <a:pPr/>
              <a:t>27</a:t>
            </a:fld>
            <a:endParaRPr lang="en-US" altLang="en-US"/>
          </a:p>
        </p:txBody>
      </p:sp>
    </p:spTree>
    <p:extLst>
      <p:ext uri="{BB962C8B-B14F-4D97-AF65-F5344CB8AC3E}">
        <p14:creationId xmlns:p14="http://schemas.microsoft.com/office/powerpoint/2010/main" val="1809895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Error catalog</a:t>
            </a:r>
          </a:p>
        </p:txBody>
      </p:sp>
      <p:sp>
        <p:nvSpPr>
          <p:cNvPr id="157699" name="Rectangle 3"/>
          <p:cNvSpPr>
            <a:spLocks noGrp="1" noChangeArrowheads="1"/>
          </p:cNvSpPr>
          <p:nvPr>
            <p:ph idx="1"/>
          </p:nvPr>
        </p:nvSpPr>
        <p:spPr>
          <a:xfrm>
            <a:off x="457200" y="1676400"/>
            <a:ext cx="8229600" cy="4679950"/>
          </a:xfrm>
        </p:spPr>
        <p:txBody>
          <a:bodyPr>
            <a:normAutofit/>
          </a:bodyPr>
          <a:lstStyle/>
          <a:p>
            <a:r>
              <a:rPr lang="en-US" altLang="en-US" dirty="0"/>
              <a:t>Testing and debugging depend on knowing common errors</a:t>
            </a:r>
          </a:p>
          <a:p>
            <a:r>
              <a:rPr lang="en-US" altLang="en-US" dirty="0"/>
              <a:t>Other people make the same kinds of mistakes that you do</a:t>
            </a:r>
          </a:p>
          <a:p>
            <a:r>
              <a:rPr lang="en-US" altLang="en-US" dirty="0"/>
              <a:t>So, learn the kinds of mistakes people make (see Testing Catalog in </a:t>
            </a:r>
            <a:r>
              <a:rPr lang="en-US" altLang="en-US" dirty="0" smtClean="0"/>
              <a:t>readings)</a:t>
            </a:r>
          </a:p>
        </p:txBody>
      </p:sp>
      <p:sp>
        <p:nvSpPr>
          <p:cNvPr id="5" name="Slide Number Placeholder 4"/>
          <p:cNvSpPr>
            <a:spLocks noGrp="1"/>
          </p:cNvSpPr>
          <p:nvPr>
            <p:ph type="sldNum" sz="quarter" idx="12"/>
          </p:nvPr>
        </p:nvSpPr>
        <p:spPr/>
        <p:txBody>
          <a:bodyPr/>
          <a:lstStyle/>
          <a:p>
            <a:fld id="{1D7366D4-A0AD-4146-BEA8-922A3C9494AF}" type="slidenum">
              <a:rPr lang="en-US" altLang="en-US"/>
              <a:pPr/>
              <a:t>28</a:t>
            </a:fld>
            <a:endParaRPr lang="en-US" altLang="en-US"/>
          </a:p>
        </p:txBody>
      </p:sp>
    </p:spTree>
    <p:extLst>
      <p:ext uri="{BB962C8B-B14F-4D97-AF65-F5344CB8AC3E}">
        <p14:creationId xmlns:p14="http://schemas.microsoft.com/office/powerpoint/2010/main" val="2087523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a:bodyPr>
          <a:lstStyle/>
          <a:p>
            <a:r>
              <a:rPr lang="en-US" altLang="en-US" dirty="0" smtClean="0"/>
              <a:t>Time Spent for Debugging</a:t>
            </a:r>
            <a:endParaRPr lang="en-US" altLang="en-US" dirty="0"/>
          </a:p>
        </p:txBody>
      </p:sp>
      <p:sp>
        <p:nvSpPr>
          <p:cNvPr id="5" name="Slide Number Placeholder 4"/>
          <p:cNvSpPr>
            <a:spLocks noGrp="1"/>
          </p:cNvSpPr>
          <p:nvPr>
            <p:ph type="sldNum" sz="quarter" idx="12"/>
          </p:nvPr>
        </p:nvSpPr>
        <p:spPr/>
        <p:txBody>
          <a:bodyPr/>
          <a:lstStyle/>
          <a:p>
            <a:fld id="{A2075B73-0AF2-4781-A4E2-5B7E86E24B57}" type="slidenum">
              <a:rPr lang="en-US" altLang="en-US"/>
              <a:pPr/>
              <a:t>29</a:t>
            </a:fld>
            <a:endParaRPr lang="en-US" altLang="en-US"/>
          </a:p>
        </p:txBody>
      </p:sp>
      <p:sp>
        <p:nvSpPr>
          <p:cNvPr id="4" name="Rectangle 3"/>
          <p:cNvSpPr/>
          <p:nvPr/>
        </p:nvSpPr>
        <p:spPr>
          <a:xfrm>
            <a:off x="990600" y="1605751"/>
            <a:ext cx="3429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Coding (50%)</a:t>
            </a:r>
            <a:endParaRPr lang="en-US" sz="3200" dirty="0"/>
          </a:p>
        </p:txBody>
      </p:sp>
      <p:sp>
        <p:nvSpPr>
          <p:cNvPr id="8" name="Rectangle 7"/>
          <p:cNvSpPr/>
          <p:nvPr/>
        </p:nvSpPr>
        <p:spPr>
          <a:xfrm>
            <a:off x="4419600" y="1605751"/>
            <a:ext cx="3429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Debugging(50%)</a:t>
            </a:r>
            <a:endParaRPr lang="en-US" sz="3200" dirty="0"/>
          </a:p>
        </p:txBody>
      </p:sp>
      <p:sp>
        <p:nvSpPr>
          <p:cNvPr id="9" name="Rectangle 3"/>
          <p:cNvSpPr>
            <a:spLocks noGrp="1" noChangeArrowheads="1"/>
          </p:cNvSpPr>
          <p:nvPr>
            <p:ph idx="1"/>
          </p:nvPr>
        </p:nvSpPr>
        <p:spPr>
          <a:xfrm>
            <a:off x="152401" y="2819400"/>
            <a:ext cx="8991599" cy="3902075"/>
          </a:xfrm>
        </p:spPr>
        <p:txBody>
          <a:bodyPr/>
          <a:lstStyle/>
          <a:p>
            <a:pPr marL="0" indent="0">
              <a:buNone/>
            </a:pPr>
            <a:r>
              <a:rPr lang="en-US" altLang="en-US" dirty="0"/>
              <a:t>How to decrease the time spent for </a:t>
            </a:r>
            <a:r>
              <a:rPr lang="en-US" altLang="en-US" dirty="0" smtClean="0"/>
              <a:t>debugging:</a:t>
            </a:r>
          </a:p>
          <a:p>
            <a:pPr marL="514350" indent="-514350">
              <a:buSzPct val="100000"/>
              <a:buFont typeface="+mj-lt"/>
              <a:buAutoNum type="arabicPeriod"/>
            </a:pPr>
            <a:r>
              <a:rPr lang="en-US" altLang="en-US" dirty="0" smtClean="0"/>
              <a:t>Find defects in earlier stages</a:t>
            </a:r>
          </a:p>
          <a:p>
            <a:pPr marL="857250" lvl="1" indent="-457200">
              <a:buSzPct val="100000"/>
            </a:pPr>
            <a:r>
              <a:rPr lang="en-US" altLang="en-US" dirty="0" smtClean="0"/>
              <a:t>During unit tests</a:t>
            </a:r>
          </a:p>
          <a:p>
            <a:pPr marL="857250" lvl="1" indent="-457200">
              <a:buSzPct val="100000"/>
            </a:pPr>
            <a:r>
              <a:rPr lang="en-US" altLang="en-US" dirty="0" smtClean="0"/>
              <a:t>During integration tests</a:t>
            </a:r>
          </a:p>
          <a:p>
            <a:pPr marL="857250" lvl="1" indent="-457200">
              <a:buSzPct val="100000"/>
            </a:pPr>
            <a:r>
              <a:rPr lang="en-US" altLang="en-US" dirty="0" smtClean="0"/>
              <a:t>During production (much harder to debug / fix)</a:t>
            </a:r>
          </a:p>
        </p:txBody>
      </p:sp>
      <p:sp>
        <p:nvSpPr>
          <p:cNvPr id="7" name="TextBox 6"/>
          <p:cNvSpPr txBox="1"/>
          <p:nvPr/>
        </p:nvSpPr>
        <p:spPr>
          <a:xfrm>
            <a:off x="1333500" y="2349286"/>
            <a:ext cx="6477000" cy="246221"/>
          </a:xfrm>
          <a:prstGeom prst="rect">
            <a:avLst/>
          </a:prstGeom>
          <a:noFill/>
        </p:spPr>
        <p:txBody>
          <a:bodyPr wrap="square" rtlCol="0">
            <a:spAutoFit/>
          </a:bodyPr>
          <a:lstStyle/>
          <a:p>
            <a:r>
              <a:rPr lang="en-US" sz="1000" i="1" dirty="0"/>
              <a:t>A survey by Rogue Wave Software [http://</a:t>
            </a:r>
            <a:r>
              <a:rPr lang="en-US" sz="1000" i="1" dirty="0" err="1"/>
              <a:t>bretthard.in</a:t>
            </a:r>
            <a:r>
              <a:rPr lang="en-US" sz="1000" i="1" dirty="0"/>
              <a:t>/2013/06/developers-spend-half-their-time-fixing-bugs</a:t>
            </a:r>
            <a:r>
              <a:rPr lang="en-US" sz="1000" i="1" dirty="0" smtClean="0"/>
              <a:t>/]</a:t>
            </a:r>
            <a:endParaRPr lang="en-US" sz="1000" i="1" dirty="0"/>
          </a:p>
        </p:txBody>
      </p:sp>
    </p:spTree>
    <p:extLst>
      <p:ext uri="{BB962C8B-B14F-4D97-AF65-F5344CB8AC3E}">
        <p14:creationId xmlns:p14="http://schemas.microsoft.com/office/powerpoint/2010/main" val="1090902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project: Objectives</a:t>
            </a:r>
            <a:endParaRPr lang="en-US" dirty="0"/>
          </a:p>
        </p:txBody>
      </p:sp>
      <p:sp>
        <p:nvSpPr>
          <p:cNvPr id="3" name="Content Placeholder 2"/>
          <p:cNvSpPr>
            <a:spLocks noGrp="1"/>
          </p:cNvSpPr>
          <p:nvPr>
            <p:ph idx="1"/>
          </p:nvPr>
        </p:nvSpPr>
        <p:spPr/>
        <p:txBody>
          <a:bodyPr/>
          <a:lstStyle/>
          <a:p>
            <a:r>
              <a:rPr lang="en-US" dirty="0" smtClean="0"/>
              <a:t>Get a sense of what it’s like to work on a large-sized software project as a team</a:t>
            </a:r>
          </a:p>
          <a:p>
            <a:r>
              <a:rPr lang="en-US" dirty="0" smtClean="0"/>
              <a:t>Teach you a new set of skills</a:t>
            </a:r>
          </a:p>
          <a:p>
            <a:pPr lvl="1"/>
            <a:r>
              <a:rPr lang="en-US" dirty="0" smtClean="0"/>
              <a:t>How to navigate through large pieces of code written by others?</a:t>
            </a:r>
          </a:p>
          <a:p>
            <a:pPr lvl="1"/>
            <a:r>
              <a:rPr lang="en-US" dirty="0" smtClean="0"/>
              <a:t>How to figure out which parts are relevant or not relevant?</a:t>
            </a:r>
          </a:p>
          <a:p>
            <a:pPr lvl="1"/>
            <a:r>
              <a:rPr lang="en-US" dirty="0" smtClean="0"/>
              <a:t>How to understand a large piece just enough to be able to add a new feature?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267754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a:bodyPr>
          <a:lstStyle/>
          <a:p>
            <a:r>
              <a:rPr lang="en-US" altLang="en-US" dirty="0"/>
              <a:t>Maintain High Code quality</a:t>
            </a:r>
          </a:p>
        </p:txBody>
      </p:sp>
      <p:sp>
        <p:nvSpPr>
          <p:cNvPr id="5" name="Slide Number Placeholder 4"/>
          <p:cNvSpPr>
            <a:spLocks noGrp="1"/>
          </p:cNvSpPr>
          <p:nvPr>
            <p:ph type="sldNum" sz="quarter" idx="12"/>
          </p:nvPr>
        </p:nvSpPr>
        <p:spPr/>
        <p:txBody>
          <a:bodyPr/>
          <a:lstStyle/>
          <a:p>
            <a:fld id="{A2075B73-0AF2-4781-A4E2-5B7E86E24B57}" type="slidenum">
              <a:rPr lang="en-US" altLang="en-US"/>
              <a:pPr/>
              <a:t>30</a:t>
            </a:fld>
            <a:endParaRPr lang="en-US" altLang="en-US"/>
          </a:p>
        </p:txBody>
      </p:sp>
      <p:sp>
        <p:nvSpPr>
          <p:cNvPr id="9" name="Rectangle 3"/>
          <p:cNvSpPr>
            <a:spLocks noGrp="1" noChangeArrowheads="1"/>
          </p:cNvSpPr>
          <p:nvPr>
            <p:ph idx="1"/>
          </p:nvPr>
        </p:nvSpPr>
        <p:spPr>
          <a:xfrm>
            <a:off x="152401" y="1600201"/>
            <a:ext cx="8991599" cy="2819400"/>
          </a:xfrm>
        </p:spPr>
        <p:txBody>
          <a:bodyPr>
            <a:normAutofit/>
          </a:bodyPr>
          <a:lstStyle/>
          <a:p>
            <a:pPr marL="514350" indent="-514350">
              <a:buSzPct val="100000"/>
              <a:buFont typeface="+mj-lt"/>
              <a:buAutoNum type="arabicPeriod" startAt="2"/>
            </a:pPr>
            <a:r>
              <a:rPr lang="en-US" altLang="en-US" dirty="0" smtClean="0"/>
              <a:t>Maintain </a:t>
            </a:r>
            <a:r>
              <a:rPr lang="en-US" altLang="en-US" dirty="0"/>
              <a:t>high code quality</a:t>
            </a:r>
          </a:p>
          <a:p>
            <a:pPr marL="857250" lvl="1" indent="-457200">
              <a:buSzPct val="100000"/>
            </a:pPr>
            <a:r>
              <a:rPr lang="en-US" altLang="en-US" dirty="0"/>
              <a:t>Continuous </a:t>
            </a:r>
            <a:r>
              <a:rPr lang="en-US" altLang="en-US" dirty="0" smtClean="0"/>
              <a:t>integration</a:t>
            </a:r>
          </a:p>
          <a:p>
            <a:pPr marL="857250" lvl="1" indent="-457200">
              <a:buSzPct val="100000"/>
            </a:pPr>
            <a:r>
              <a:rPr lang="en-US" altLang="en-US" dirty="0"/>
              <a:t>Code reviews</a:t>
            </a:r>
          </a:p>
          <a:p>
            <a:pPr marL="857250" lvl="1" indent="-457200">
              <a:buSzPct val="100000"/>
            </a:pPr>
            <a:r>
              <a:rPr lang="en-US" altLang="en-US" dirty="0"/>
              <a:t>Reduce </a:t>
            </a:r>
            <a:r>
              <a:rPr lang="en-US" altLang="en-US" dirty="0" err="1"/>
              <a:t>cyclomatic</a:t>
            </a:r>
            <a:r>
              <a:rPr lang="en-US" altLang="en-US" dirty="0"/>
              <a:t> complexity</a:t>
            </a:r>
          </a:p>
          <a:p>
            <a:pPr marL="857250" lvl="1" indent="-457200">
              <a:buSzPct val="100000"/>
            </a:pPr>
            <a:r>
              <a:rPr lang="en-US" altLang="en-US" dirty="0"/>
              <a:t>Emphasize simplicity (delete unnecessary code</a:t>
            </a:r>
            <a:r>
              <a:rPr lang="en-US" altLang="en-US" dirty="0" smtClean="0"/>
              <a:t>)</a:t>
            </a:r>
            <a:endParaRPr lang="en-US" altLang="en-US" dirty="0"/>
          </a:p>
        </p:txBody>
      </p:sp>
      <p:sp>
        <p:nvSpPr>
          <p:cNvPr id="2" name="Rectangle 1"/>
          <p:cNvSpPr/>
          <p:nvPr/>
        </p:nvSpPr>
        <p:spPr>
          <a:xfrm>
            <a:off x="457201" y="4343400"/>
            <a:ext cx="4876799" cy="2308324"/>
          </a:xfrm>
          <a:prstGeom prst="rect">
            <a:avLst/>
          </a:prstGeom>
        </p:spPr>
        <p:txBody>
          <a:bodyPr wrap="square">
            <a:spAutoFit/>
          </a:bodyPr>
          <a:lstStyle/>
          <a:p>
            <a:r>
              <a:rPr lang="en-US" sz="2400" i="1" dirty="0"/>
              <a:t>“Debugging is twice as hard as writing the code in the first place. Therefore, if you write the code as cleverly as possible, you are, by definition, not smart enough to debug it.” Brian Kernighan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4341146"/>
            <a:ext cx="2475934" cy="2341697"/>
          </a:xfrm>
          <a:prstGeom prst="rect">
            <a:avLst/>
          </a:prstGeom>
        </p:spPr>
      </p:pic>
      <p:sp>
        <p:nvSpPr>
          <p:cNvPr id="10" name="TextBox 9"/>
          <p:cNvSpPr txBox="1"/>
          <p:nvPr/>
        </p:nvSpPr>
        <p:spPr>
          <a:xfrm>
            <a:off x="6019800" y="6629400"/>
            <a:ext cx="1752600" cy="246221"/>
          </a:xfrm>
          <a:prstGeom prst="rect">
            <a:avLst/>
          </a:prstGeom>
          <a:noFill/>
        </p:spPr>
        <p:txBody>
          <a:bodyPr wrap="square" rtlCol="0">
            <a:spAutoFit/>
          </a:bodyPr>
          <a:lstStyle/>
          <a:p>
            <a:r>
              <a:rPr lang="en-US" sz="1000" dirty="0" smtClean="0"/>
              <a:t>[http</a:t>
            </a:r>
            <a:r>
              <a:rPr lang="en-US" sz="1000" dirty="0"/>
              <a:t>://</a:t>
            </a:r>
            <a:r>
              <a:rPr lang="en-US" sz="1000" dirty="0" err="1" smtClean="0"/>
              <a:t>tinyurl.com</a:t>
            </a:r>
            <a:r>
              <a:rPr lang="en-US" sz="1000" dirty="0" smtClean="0"/>
              <a:t>/p5wg245]</a:t>
            </a:r>
            <a:endParaRPr lang="en-US" sz="1000" dirty="0"/>
          </a:p>
        </p:txBody>
      </p:sp>
    </p:spTree>
    <p:extLst>
      <p:ext uri="{BB962C8B-B14F-4D97-AF65-F5344CB8AC3E}">
        <p14:creationId xmlns:p14="http://schemas.microsoft.com/office/powerpoint/2010/main" val="218613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fontScale="90000"/>
          </a:bodyPr>
          <a:lstStyle/>
          <a:p>
            <a:r>
              <a:rPr lang="en-US" altLang="en-US" dirty="0" smtClean="0"/>
              <a:t>Debugging K</a:t>
            </a:r>
            <a:br>
              <a:rPr lang="en-US" altLang="en-US" dirty="0" smtClean="0"/>
            </a:br>
            <a:r>
              <a:rPr lang="en-US" altLang="en-US" dirty="0" smtClean="0"/>
              <a:t>DEMO by </a:t>
            </a:r>
            <a:r>
              <a:rPr lang="en-US" altLang="en-US" dirty="0" err="1" smtClean="0"/>
              <a:t>Daejun</a:t>
            </a:r>
            <a:r>
              <a:rPr lang="en-US" altLang="en-US" dirty="0" smtClean="0"/>
              <a:t> Park</a:t>
            </a:r>
            <a:endParaRPr lang="en-US" altLang="en-US" dirty="0"/>
          </a:p>
        </p:txBody>
      </p:sp>
      <p:sp>
        <p:nvSpPr>
          <p:cNvPr id="5" name="Slide Number Placeholder 4"/>
          <p:cNvSpPr>
            <a:spLocks noGrp="1"/>
          </p:cNvSpPr>
          <p:nvPr>
            <p:ph type="sldNum" sz="quarter" idx="12"/>
          </p:nvPr>
        </p:nvSpPr>
        <p:spPr/>
        <p:txBody>
          <a:bodyPr/>
          <a:lstStyle/>
          <a:p>
            <a:fld id="{7732EDAC-8A65-4C19-B3FD-4EA0AF1AE6D4}" type="slidenum">
              <a:rPr lang="en-US" altLang="en-US"/>
              <a:pPr/>
              <a:t>31</a:t>
            </a:fld>
            <a:endParaRPr lang="en-US" altLang="en-US"/>
          </a:p>
        </p:txBody>
      </p:sp>
      <p:pic>
        <p:nvPicPr>
          <p:cNvPr id="1026" name="Picture 2" descr="FindBug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14600"/>
            <a:ext cx="3578087"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41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a:t>Assertions</a:t>
            </a:r>
          </a:p>
        </p:txBody>
      </p:sp>
      <p:sp>
        <p:nvSpPr>
          <p:cNvPr id="183299" name="Rectangle 3"/>
          <p:cNvSpPr>
            <a:spLocks noGrp="1" noChangeArrowheads="1"/>
          </p:cNvSpPr>
          <p:nvPr>
            <p:ph idx="1"/>
          </p:nvPr>
        </p:nvSpPr>
        <p:spPr>
          <a:xfrm>
            <a:off x="457200" y="1600200"/>
            <a:ext cx="8534400" cy="5257800"/>
          </a:xfrm>
        </p:spPr>
        <p:txBody>
          <a:bodyPr>
            <a:normAutofit/>
          </a:bodyPr>
          <a:lstStyle/>
          <a:p>
            <a:r>
              <a:rPr lang="en-US" altLang="en-US" dirty="0" smtClean="0"/>
              <a:t>Statements about a program’s execution that are either true or false</a:t>
            </a:r>
          </a:p>
          <a:p>
            <a:pPr lvl="1"/>
            <a:r>
              <a:rPr lang="en-US" altLang="en-US" dirty="0" smtClean="0"/>
              <a:t>Variable </a:t>
            </a:r>
            <a:r>
              <a:rPr lang="en-US" altLang="en-US" dirty="0"/>
              <a:t>is an integer between 1 and 10</a:t>
            </a:r>
          </a:p>
          <a:p>
            <a:pPr lvl="1"/>
            <a:r>
              <a:rPr lang="en-US" altLang="en-US" dirty="0"/>
              <a:t>Variable is not null</a:t>
            </a:r>
          </a:p>
          <a:p>
            <a:pPr lvl="1"/>
            <a:r>
              <a:rPr lang="en-US" altLang="en-US" dirty="0"/>
              <a:t>v1 &lt; </a:t>
            </a:r>
            <a:r>
              <a:rPr lang="en-US" altLang="en-US" dirty="0" smtClean="0"/>
              <a:t>v2</a:t>
            </a:r>
          </a:p>
          <a:p>
            <a:r>
              <a:rPr lang="en-US" altLang="en-US" dirty="0" smtClean="0"/>
              <a:t>Different than assertions in testing</a:t>
            </a:r>
            <a:endParaRPr lang="en-US" altLang="en-US" sz="2000" dirty="0" smtClean="0"/>
          </a:p>
          <a:p>
            <a:r>
              <a:rPr lang="en-US" altLang="en-US" dirty="0" smtClean="0"/>
              <a:t>Reduce time spent for debugging</a:t>
            </a:r>
            <a:endParaRPr lang="en-US" altLang="en-US" dirty="0"/>
          </a:p>
          <a:p>
            <a:pPr lvl="1"/>
            <a:r>
              <a:rPr lang="en-US" altLang="en-US" dirty="0"/>
              <a:t>Errors can be detected close to when/where they </a:t>
            </a:r>
            <a:r>
              <a:rPr lang="en-US" altLang="en-US" dirty="0" smtClean="0"/>
              <a:t>occur</a:t>
            </a:r>
          </a:p>
          <a:p>
            <a:pPr lvl="1"/>
            <a:r>
              <a:rPr lang="en-US" altLang="en-US" dirty="0"/>
              <a:t>Easier to track down the source of a bug</a:t>
            </a:r>
          </a:p>
          <a:p>
            <a:pPr marL="457200" lvl="1" indent="0">
              <a:buNone/>
            </a:pPr>
            <a:endParaRPr lang="en-US" altLang="en-US" dirty="0"/>
          </a:p>
        </p:txBody>
      </p:sp>
      <p:sp>
        <p:nvSpPr>
          <p:cNvPr id="5" name="Slide Number Placeholder 4"/>
          <p:cNvSpPr>
            <a:spLocks noGrp="1"/>
          </p:cNvSpPr>
          <p:nvPr>
            <p:ph type="sldNum" sz="quarter" idx="12"/>
          </p:nvPr>
        </p:nvSpPr>
        <p:spPr/>
        <p:txBody>
          <a:bodyPr/>
          <a:lstStyle/>
          <a:p>
            <a:fld id="{42D835AD-7A57-448B-A422-4CD2F400F87A}" type="slidenum">
              <a:rPr lang="en-US" altLang="en-US"/>
              <a:pPr/>
              <a:t>32</a:t>
            </a:fld>
            <a:endParaRPr lang="en-US" altLang="en-US"/>
          </a:p>
        </p:txBody>
      </p:sp>
    </p:spTree>
    <p:extLst>
      <p:ext uri="{BB962C8B-B14F-4D97-AF65-F5344CB8AC3E}">
        <p14:creationId xmlns:p14="http://schemas.microsoft.com/office/powerpoint/2010/main" val="3820538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a:t>Assertions in Java</a:t>
            </a:r>
          </a:p>
        </p:txBody>
      </p:sp>
      <p:sp>
        <p:nvSpPr>
          <p:cNvPr id="186371" name="Rectangle 3"/>
          <p:cNvSpPr>
            <a:spLocks noGrp="1" noChangeArrowheads="1"/>
          </p:cNvSpPr>
          <p:nvPr>
            <p:ph idx="1"/>
          </p:nvPr>
        </p:nvSpPr>
        <p:spPr>
          <a:xfrm>
            <a:off x="457200" y="1600200"/>
            <a:ext cx="8001000" cy="4572000"/>
          </a:xfrm>
        </p:spPr>
        <p:txBody>
          <a:bodyPr/>
          <a:lstStyle/>
          <a:p>
            <a:r>
              <a:rPr lang="en-US" altLang="en-US" dirty="0"/>
              <a:t>New Java statement </a:t>
            </a:r>
            <a:r>
              <a:rPr lang="en-US" altLang="en-US" dirty="0" smtClean="0"/>
              <a:t>since </a:t>
            </a:r>
            <a:r>
              <a:rPr lang="en-US" altLang="en-US" dirty="0"/>
              <a:t>version 1.4</a:t>
            </a:r>
          </a:p>
          <a:p>
            <a:r>
              <a:rPr lang="en-US" altLang="en-US" dirty="0"/>
              <a:t>assert exp1;</a:t>
            </a:r>
          </a:p>
          <a:p>
            <a:r>
              <a:rPr lang="en-US" altLang="en-US" dirty="0"/>
              <a:t>assert exp1: exp2;</a:t>
            </a:r>
          </a:p>
          <a:p>
            <a:r>
              <a:rPr lang="en-US" altLang="en-US" dirty="0"/>
              <a:t>If exp1 is false, throw an exception and give it exp2 as an </a:t>
            </a:r>
            <a:r>
              <a:rPr lang="en-US" altLang="en-US" dirty="0" smtClean="0"/>
              <a:t>argument</a:t>
            </a:r>
          </a:p>
          <a:p>
            <a:r>
              <a:rPr lang="en-US" altLang="en-US" dirty="0" smtClean="0">
                <a:solidFill>
                  <a:srgbClr val="F57F24"/>
                </a:solidFill>
              </a:rPr>
              <a:t>Assertions in unit tests </a:t>
            </a:r>
            <a:r>
              <a:rPr lang="en-US" altLang="en-US" dirty="0">
                <a:solidFill>
                  <a:srgbClr val="F57F24"/>
                </a:solidFill>
              </a:rPr>
              <a:t>are completely different (</a:t>
            </a:r>
            <a:r>
              <a:rPr lang="en-US" altLang="en-US" dirty="0" err="1" smtClean="0">
                <a:solidFill>
                  <a:srgbClr val="F57F24"/>
                </a:solidFill>
              </a:rPr>
              <a:t>assertEquals</a:t>
            </a:r>
            <a:r>
              <a:rPr lang="en-US" altLang="en-US" dirty="0" smtClean="0">
                <a:solidFill>
                  <a:srgbClr val="F57F24"/>
                </a:solidFill>
              </a:rPr>
              <a:t>, </a:t>
            </a:r>
            <a:r>
              <a:rPr lang="en-US" altLang="en-US" dirty="0" err="1" smtClean="0">
                <a:solidFill>
                  <a:srgbClr val="F57F24"/>
                </a:solidFill>
              </a:rPr>
              <a:t>assertTrue</a:t>
            </a:r>
            <a:r>
              <a:rPr lang="en-US" altLang="en-US" dirty="0" smtClean="0">
                <a:solidFill>
                  <a:srgbClr val="F57F24"/>
                </a:solidFill>
              </a:rPr>
              <a:t>)</a:t>
            </a:r>
            <a:endParaRPr lang="en-US" altLang="en-US" dirty="0">
              <a:solidFill>
                <a:srgbClr val="F57F24"/>
              </a:solidFill>
            </a:endParaRPr>
          </a:p>
        </p:txBody>
      </p:sp>
      <p:sp>
        <p:nvSpPr>
          <p:cNvPr id="5" name="Slide Number Placeholder 4"/>
          <p:cNvSpPr>
            <a:spLocks noGrp="1"/>
          </p:cNvSpPr>
          <p:nvPr>
            <p:ph type="sldNum" sz="quarter" idx="12"/>
          </p:nvPr>
        </p:nvSpPr>
        <p:spPr/>
        <p:txBody>
          <a:bodyPr/>
          <a:lstStyle/>
          <a:p>
            <a:fld id="{B5313676-F6DB-4C45-903F-466E84206B49}" type="slidenum">
              <a:rPr lang="en-US" altLang="en-US"/>
              <a:pPr/>
              <a:t>33</a:t>
            </a:fld>
            <a:endParaRPr lang="en-US" altLang="en-US"/>
          </a:p>
        </p:txBody>
      </p:sp>
    </p:spTree>
    <p:extLst>
      <p:ext uri="{BB962C8B-B14F-4D97-AF65-F5344CB8AC3E}">
        <p14:creationId xmlns:p14="http://schemas.microsoft.com/office/powerpoint/2010/main" val="12711954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dirty="0" smtClean="0"/>
              <a:t>Assertions </a:t>
            </a:r>
            <a:r>
              <a:rPr lang="en-US" altLang="en-US" dirty="0"/>
              <a:t>in Java</a:t>
            </a:r>
          </a:p>
        </p:txBody>
      </p:sp>
      <p:sp>
        <p:nvSpPr>
          <p:cNvPr id="5" name="Slide Number Placeholder 4"/>
          <p:cNvSpPr>
            <a:spLocks noGrp="1"/>
          </p:cNvSpPr>
          <p:nvPr>
            <p:ph type="sldNum" sz="quarter" idx="12"/>
          </p:nvPr>
        </p:nvSpPr>
        <p:spPr/>
        <p:txBody>
          <a:bodyPr/>
          <a:lstStyle/>
          <a:p>
            <a:fld id="{ED6DEE46-1D50-4666-9DB1-A31A2DEEFA2D}" type="slidenum">
              <a:rPr lang="en-US" altLang="en-US"/>
              <a:pPr/>
              <a:t>34</a:t>
            </a:fld>
            <a:endParaRPr lang="en-US" altLang="en-US"/>
          </a:p>
        </p:txBody>
      </p:sp>
      <p:sp>
        <p:nvSpPr>
          <p:cNvPr id="3" name="Rectangle 2"/>
          <p:cNvSpPr/>
          <p:nvPr/>
        </p:nvSpPr>
        <p:spPr>
          <a:xfrm>
            <a:off x="430078" y="1828800"/>
            <a:ext cx="8256722" cy="1569660"/>
          </a:xfrm>
          <a:prstGeom prst="rect">
            <a:avLst/>
          </a:prstGeom>
        </p:spPr>
        <p:txBody>
          <a:bodyPr wrap="square">
            <a:spAutoFit/>
          </a:bodyPr>
          <a:lstStyle/>
          <a:p>
            <a:r>
              <a:rPr lang="en-US" sz="2400" b="1" dirty="0">
                <a:solidFill>
                  <a:srgbClr val="6B0001"/>
                </a:solidFill>
                <a:latin typeface="Courier-Bold" charset="0"/>
              </a:rPr>
              <a:t>public</a:t>
            </a:r>
            <a:r>
              <a:rPr lang="en-US" sz="2400" dirty="0">
                <a:solidFill>
                  <a:prstClr val="black"/>
                </a:solidFill>
                <a:latin typeface="Courier" charset="0"/>
              </a:rPr>
              <a:t> </a:t>
            </a:r>
            <a:r>
              <a:rPr lang="en-US" sz="2400" dirty="0" err="1">
                <a:solidFill>
                  <a:prstClr val="black"/>
                </a:solidFill>
                <a:latin typeface="Courier" charset="0"/>
              </a:rPr>
              <a:t>int</a:t>
            </a:r>
            <a:r>
              <a:rPr lang="en-US" sz="2400" dirty="0">
                <a:solidFill>
                  <a:prstClr val="black"/>
                </a:solidFill>
                <a:latin typeface="Courier" charset="0"/>
              </a:rPr>
              <a:t> pop() </a:t>
            </a:r>
            <a:r>
              <a:rPr lang="en-US" sz="2400" dirty="0">
                <a:solidFill>
                  <a:srgbClr val="6B006D"/>
                </a:solidFill>
                <a:latin typeface="Courier" charset="0"/>
              </a:rPr>
              <a:t>{</a:t>
            </a:r>
            <a:endParaRPr lang="en-US" sz="2400" dirty="0">
              <a:solidFill>
                <a:prstClr val="black"/>
              </a:solidFill>
              <a:latin typeface="Courier" charset="0"/>
            </a:endParaRPr>
          </a:p>
          <a:p>
            <a:r>
              <a:rPr lang="en-US" sz="2400" dirty="0">
                <a:solidFill>
                  <a:prstClr val="black"/>
                </a:solidFill>
                <a:latin typeface="Courier" charset="0"/>
              </a:rPr>
              <a:t>   </a:t>
            </a:r>
            <a:r>
              <a:rPr lang="en-US" sz="2400" b="1" dirty="0">
                <a:solidFill>
                  <a:srgbClr val="6B0900"/>
                </a:solidFill>
                <a:latin typeface="Courier" charset="0"/>
              </a:rPr>
              <a:t>assert</a:t>
            </a:r>
            <a:r>
              <a:rPr lang="en-US" sz="2400" dirty="0">
                <a:solidFill>
                  <a:prstClr val="black"/>
                </a:solidFill>
                <a:latin typeface="Courier" charset="0"/>
              </a:rPr>
              <a:t> </a:t>
            </a:r>
            <a:r>
              <a:rPr lang="en-US" sz="2400" dirty="0">
                <a:solidFill>
                  <a:srgbClr val="6D6F24"/>
                </a:solidFill>
                <a:latin typeface="Courier" charset="0"/>
              </a:rPr>
              <a:t>!</a:t>
            </a:r>
            <a:r>
              <a:rPr lang="en-US" sz="2400" dirty="0" err="1">
                <a:solidFill>
                  <a:prstClr val="black"/>
                </a:solidFill>
                <a:latin typeface="Courier" charset="0"/>
              </a:rPr>
              <a:t>isEmpty</a:t>
            </a:r>
            <a:r>
              <a:rPr lang="en-US" sz="2400" dirty="0">
                <a:solidFill>
                  <a:srgbClr val="6D6F24"/>
                </a:solidFill>
                <a:latin typeface="Courier" charset="0"/>
              </a:rPr>
              <a:t>()</a:t>
            </a:r>
            <a:r>
              <a:rPr lang="en-US" sz="2400" dirty="0">
                <a:solidFill>
                  <a:prstClr val="black"/>
                </a:solidFill>
                <a:latin typeface="Courier" charset="0"/>
              </a:rPr>
              <a:t> </a:t>
            </a:r>
            <a:r>
              <a:rPr lang="en-US" sz="2400" dirty="0">
                <a:solidFill>
                  <a:srgbClr val="6D6F24"/>
                </a:solidFill>
                <a:latin typeface="Courier" charset="0"/>
              </a:rPr>
              <a:t>:</a:t>
            </a:r>
            <a:r>
              <a:rPr lang="en-US" sz="2400" dirty="0">
                <a:solidFill>
                  <a:prstClr val="black"/>
                </a:solidFill>
                <a:latin typeface="Courier" charset="0"/>
              </a:rPr>
              <a:t> </a:t>
            </a:r>
            <a:r>
              <a:rPr lang="en-US" sz="2400" dirty="0">
                <a:solidFill>
                  <a:srgbClr val="0000DF"/>
                </a:solidFill>
                <a:latin typeface="Courier" charset="0"/>
              </a:rPr>
              <a:t>"Stack is empty"</a:t>
            </a:r>
            <a:r>
              <a:rPr lang="en-US" sz="2400" dirty="0">
                <a:solidFill>
                  <a:srgbClr val="6B006D"/>
                </a:solidFill>
                <a:latin typeface="Courier" charset="0"/>
              </a:rPr>
              <a:t>;</a:t>
            </a:r>
            <a:endParaRPr lang="en-US" sz="2400" dirty="0">
              <a:solidFill>
                <a:prstClr val="black"/>
              </a:solidFill>
              <a:latin typeface="Courier" charset="0"/>
            </a:endParaRPr>
          </a:p>
          <a:p>
            <a:r>
              <a:rPr lang="en-US" sz="2400" dirty="0">
                <a:solidFill>
                  <a:prstClr val="black"/>
                </a:solidFill>
                <a:latin typeface="Courier" charset="0"/>
              </a:rPr>
              <a:t>   </a:t>
            </a:r>
            <a:r>
              <a:rPr lang="en-US" sz="2400" b="1" dirty="0">
                <a:solidFill>
                  <a:srgbClr val="6B0900"/>
                </a:solidFill>
                <a:latin typeface="Courier-Bold" charset="0"/>
              </a:rPr>
              <a:t>return</a:t>
            </a:r>
            <a:r>
              <a:rPr lang="en-US" sz="2400" dirty="0">
                <a:solidFill>
                  <a:prstClr val="black"/>
                </a:solidFill>
                <a:latin typeface="Courier" charset="0"/>
              </a:rPr>
              <a:t> stack</a:t>
            </a:r>
            <a:r>
              <a:rPr lang="en-US" sz="2400" dirty="0">
                <a:solidFill>
                  <a:srgbClr val="6D6F24"/>
                </a:solidFill>
                <a:latin typeface="Courier" charset="0"/>
              </a:rPr>
              <a:t>[--</a:t>
            </a:r>
            <a:r>
              <a:rPr lang="en-US" sz="2400" dirty="0" err="1">
                <a:solidFill>
                  <a:prstClr val="black"/>
                </a:solidFill>
                <a:latin typeface="Courier" charset="0"/>
              </a:rPr>
              <a:t>num</a:t>
            </a:r>
            <a:r>
              <a:rPr lang="en-US" sz="2400" dirty="0">
                <a:solidFill>
                  <a:srgbClr val="6D6F24"/>
                </a:solidFill>
                <a:latin typeface="Courier" charset="0"/>
              </a:rPr>
              <a:t>]</a:t>
            </a:r>
            <a:r>
              <a:rPr lang="en-US" sz="2400" dirty="0">
                <a:solidFill>
                  <a:srgbClr val="6B006D"/>
                </a:solidFill>
                <a:latin typeface="Courier" charset="0"/>
              </a:rPr>
              <a:t>;</a:t>
            </a:r>
            <a:endParaRPr lang="en-US" sz="2400" dirty="0">
              <a:solidFill>
                <a:prstClr val="black"/>
              </a:solidFill>
              <a:latin typeface="Courier" charset="0"/>
            </a:endParaRPr>
          </a:p>
          <a:p>
            <a:r>
              <a:rPr lang="en-US" sz="2400" dirty="0">
                <a:solidFill>
                  <a:srgbClr val="6B006D"/>
                </a:solidFill>
                <a:latin typeface="Courier" charset="0"/>
              </a:rPr>
              <a:t>}</a:t>
            </a:r>
            <a:endParaRPr lang="en-US" sz="2400" dirty="0"/>
          </a:p>
        </p:txBody>
      </p:sp>
      <p:sp>
        <p:nvSpPr>
          <p:cNvPr id="4" name="Rectangle 3"/>
          <p:cNvSpPr/>
          <p:nvPr/>
        </p:nvSpPr>
        <p:spPr>
          <a:xfrm>
            <a:off x="411997" y="4043819"/>
            <a:ext cx="5791200" cy="2677656"/>
          </a:xfrm>
          <a:prstGeom prst="rect">
            <a:avLst/>
          </a:prstGeom>
        </p:spPr>
        <p:txBody>
          <a:bodyPr wrap="square">
            <a:spAutoFit/>
          </a:bodyPr>
          <a:lstStyle/>
          <a:p>
            <a:r>
              <a:rPr lang="en-US" sz="2400" b="1" dirty="0">
                <a:solidFill>
                  <a:srgbClr val="6B0001"/>
                </a:solidFill>
                <a:latin typeface="Courier-Bold" charset="0"/>
              </a:rPr>
              <a:t>public</a:t>
            </a:r>
            <a:r>
              <a:rPr lang="en-US" sz="2400" dirty="0">
                <a:solidFill>
                  <a:prstClr val="black"/>
                </a:solidFill>
                <a:latin typeface="Courier" charset="0"/>
              </a:rPr>
              <a:t> </a:t>
            </a:r>
            <a:r>
              <a:rPr lang="en-US" sz="2400" dirty="0" err="1">
                <a:solidFill>
                  <a:prstClr val="black"/>
                </a:solidFill>
                <a:latin typeface="Courier" charset="0"/>
              </a:rPr>
              <a:t>int</a:t>
            </a:r>
            <a:r>
              <a:rPr lang="en-US" sz="2400" dirty="0">
                <a:solidFill>
                  <a:prstClr val="black"/>
                </a:solidFill>
                <a:latin typeface="Courier" charset="0"/>
              </a:rPr>
              <a:t> </a:t>
            </a:r>
            <a:r>
              <a:rPr lang="en-US" sz="2400" dirty="0" smtClean="0">
                <a:solidFill>
                  <a:prstClr val="black"/>
                </a:solidFill>
                <a:latin typeface="Courier" charset="0"/>
              </a:rPr>
              <a:t>abs(</a:t>
            </a:r>
            <a:r>
              <a:rPr lang="en-US" sz="2400" dirty="0" err="1" smtClean="0">
                <a:solidFill>
                  <a:prstClr val="black"/>
                </a:solidFill>
                <a:latin typeface="Courier" charset="0"/>
              </a:rPr>
              <a:t>int</a:t>
            </a:r>
            <a:r>
              <a:rPr lang="en-US" sz="2400" dirty="0" smtClean="0">
                <a:solidFill>
                  <a:prstClr val="black"/>
                </a:solidFill>
                <a:latin typeface="Courier" charset="0"/>
              </a:rPr>
              <a:t> number</a:t>
            </a:r>
            <a:r>
              <a:rPr lang="en-US" sz="2400" dirty="0">
                <a:solidFill>
                  <a:prstClr val="black"/>
                </a:solidFill>
                <a:latin typeface="Courier" charset="0"/>
              </a:rPr>
              <a:t>) </a:t>
            </a:r>
            <a:r>
              <a:rPr lang="en-US" sz="2400" dirty="0">
                <a:solidFill>
                  <a:srgbClr val="6B006D"/>
                </a:solidFill>
                <a:latin typeface="Courier" charset="0"/>
              </a:rPr>
              <a:t>{</a:t>
            </a:r>
            <a:endParaRPr lang="en-US" sz="2400" dirty="0">
              <a:solidFill>
                <a:prstClr val="black"/>
              </a:solidFill>
              <a:latin typeface="Courier" charset="0"/>
            </a:endParaRPr>
          </a:p>
          <a:p>
            <a:r>
              <a:rPr lang="en-US" sz="2400" dirty="0">
                <a:solidFill>
                  <a:prstClr val="black"/>
                </a:solidFill>
                <a:latin typeface="Courier" charset="0"/>
              </a:rPr>
              <a:t>    </a:t>
            </a:r>
            <a:r>
              <a:rPr lang="en-US" sz="2400" b="1" dirty="0">
                <a:solidFill>
                  <a:srgbClr val="6B0001"/>
                </a:solidFill>
                <a:latin typeface="Courier-Bold" charset="0"/>
              </a:rPr>
              <a:t>if</a:t>
            </a:r>
            <a:r>
              <a:rPr lang="en-US" sz="2400" dirty="0">
                <a:solidFill>
                  <a:prstClr val="black"/>
                </a:solidFill>
                <a:latin typeface="Courier" charset="0"/>
              </a:rPr>
              <a:t> </a:t>
            </a:r>
            <a:r>
              <a:rPr lang="en-US" sz="2400" dirty="0">
                <a:solidFill>
                  <a:srgbClr val="6D6F24"/>
                </a:solidFill>
                <a:latin typeface="Courier" charset="0"/>
              </a:rPr>
              <a:t>(</a:t>
            </a:r>
            <a:r>
              <a:rPr lang="en-US" sz="2400" dirty="0">
                <a:solidFill>
                  <a:prstClr val="black"/>
                </a:solidFill>
                <a:latin typeface="Courier" charset="0"/>
              </a:rPr>
              <a:t>number </a:t>
            </a:r>
            <a:r>
              <a:rPr lang="en-US" sz="2400" dirty="0">
                <a:solidFill>
                  <a:srgbClr val="6D6F24"/>
                </a:solidFill>
                <a:latin typeface="Courier" charset="0"/>
              </a:rPr>
              <a:t>&lt;</a:t>
            </a:r>
            <a:r>
              <a:rPr lang="en-US" sz="2400" dirty="0">
                <a:solidFill>
                  <a:prstClr val="black"/>
                </a:solidFill>
                <a:latin typeface="Courier" charset="0"/>
              </a:rPr>
              <a:t> </a:t>
            </a:r>
            <a:r>
              <a:rPr lang="en-US" sz="2400" dirty="0">
                <a:solidFill>
                  <a:srgbClr val="107D02"/>
                </a:solidFill>
                <a:latin typeface="Courier" charset="0"/>
              </a:rPr>
              <a:t>0</a:t>
            </a:r>
            <a:r>
              <a:rPr lang="en-US" sz="2400" dirty="0">
                <a:solidFill>
                  <a:srgbClr val="6D6F24"/>
                </a:solidFill>
                <a:latin typeface="Courier" charset="0"/>
              </a:rPr>
              <a:t>)</a:t>
            </a:r>
            <a:r>
              <a:rPr lang="en-US" sz="2400" dirty="0">
                <a:solidFill>
                  <a:prstClr val="black"/>
                </a:solidFill>
                <a:latin typeface="Courier" charset="0"/>
              </a:rPr>
              <a:t> </a:t>
            </a:r>
            <a:r>
              <a:rPr lang="en-US" sz="2400" dirty="0">
                <a:solidFill>
                  <a:srgbClr val="6B006D"/>
                </a:solidFill>
                <a:latin typeface="Courier" charset="0"/>
              </a:rPr>
              <a:t>{</a:t>
            </a:r>
            <a:endParaRPr lang="en-US" sz="2400" dirty="0">
              <a:solidFill>
                <a:prstClr val="black"/>
              </a:solidFill>
              <a:latin typeface="Courier" charset="0"/>
            </a:endParaRPr>
          </a:p>
          <a:p>
            <a:r>
              <a:rPr lang="en-US" sz="2400" dirty="0">
                <a:solidFill>
                  <a:prstClr val="black"/>
                </a:solidFill>
                <a:latin typeface="Courier" charset="0"/>
              </a:rPr>
              <a:t>        number </a:t>
            </a:r>
            <a:r>
              <a:rPr lang="en-US" sz="2400" dirty="0">
                <a:solidFill>
                  <a:srgbClr val="6D6F24"/>
                </a:solidFill>
                <a:latin typeface="Courier" charset="0"/>
              </a:rPr>
              <a:t>*=</a:t>
            </a:r>
            <a:r>
              <a:rPr lang="en-US" sz="2400" dirty="0">
                <a:solidFill>
                  <a:prstClr val="black"/>
                </a:solidFill>
                <a:latin typeface="Courier" charset="0"/>
              </a:rPr>
              <a:t> </a:t>
            </a:r>
            <a:r>
              <a:rPr lang="en-US" sz="2400" dirty="0">
                <a:solidFill>
                  <a:srgbClr val="6D6F24"/>
                </a:solidFill>
                <a:latin typeface="Courier" charset="0"/>
              </a:rPr>
              <a:t>-</a:t>
            </a:r>
            <a:r>
              <a:rPr lang="en-US" sz="2400" dirty="0">
                <a:solidFill>
                  <a:srgbClr val="107D02"/>
                </a:solidFill>
                <a:latin typeface="Courier" charset="0"/>
              </a:rPr>
              <a:t>1</a:t>
            </a:r>
            <a:r>
              <a:rPr lang="en-US" sz="2400" dirty="0">
                <a:solidFill>
                  <a:srgbClr val="6B006D"/>
                </a:solidFill>
                <a:latin typeface="Courier" charset="0"/>
              </a:rPr>
              <a:t>;</a:t>
            </a:r>
            <a:endParaRPr lang="en-US" sz="2400" dirty="0">
              <a:solidFill>
                <a:prstClr val="black"/>
              </a:solidFill>
              <a:latin typeface="Courier" charset="0"/>
            </a:endParaRPr>
          </a:p>
          <a:p>
            <a:r>
              <a:rPr lang="de-DE" sz="2400" dirty="0">
                <a:solidFill>
                  <a:prstClr val="black"/>
                </a:solidFill>
                <a:latin typeface="Courier" charset="0"/>
              </a:rPr>
              <a:t>    </a:t>
            </a:r>
            <a:r>
              <a:rPr lang="de-DE" sz="2400" dirty="0">
                <a:solidFill>
                  <a:srgbClr val="6B006D"/>
                </a:solidFill>
                <a:latin typeface="Courier" charset="0"/>
              </a:rPr>
              <a:t>}</a:t>
            </a:r>
            <a:endParaRPr lang="de-DE" sz="2400" dirty="0">
              <a:solidFill>
                <a:prstClr val="black"/>
              </a:solidFill>
              <a:latin typeface="Courier" charset="0"/>
            </a:endParaRPr>
          </a:p>
          <a:p>
            <a:r>
              <a:rPr lang="en-US" sz="2400" dirty="0">
                <a:solidFill>
                  <a:prstClr val="black"/>
                </a:solidFill>
                <a:latin typeface="Courier" charset="0"/>
              </a:rPr>
              <a:t>    </a:t>
            </a:r>
            <a:r>
              <a:rPr lang="en-US" sz="2400" b="1" dirty="0">
                <a:solidFill>
                  <a:srgbClr val="6B0900"/>
                </a:solidFill>
                <a:latin typeface="Courier" charset="0"/>
              </a:rPr>
              <a:t>assert</a:t>
            </a:r>
            <a:r>
              <a:rPr lang="en-US" sz="2400" dirty="0">
                <a:solidFill>
                  <a:prstClr val="black"/>
                </a:solidFill>
                <a:latin typeface="Courier" charset="0"/>
              </a:rPr>
              <a:t> number </a:t>
            </a:r>
            <a:r>
              <a:rPr lang="en-US" sz="2400" dirty="0">
                <a:solidFill>
                  <a:srgbClr val="6D6F24"/>
                </a:solidFill>
                <a:latin typeface="Courier" charset="0"/>
              </a:rPr>
              <a:t>&gt;=</a:t>
            </a:r>
            <a:r>
              <a:rPr lang="en-US" sz="2400" dirty="0">
                <a:solidFill>
                  <a:prstClr val="black"/>
                </a:solidFill>
                <a:latin typeface="Courier" charset="0"/>
              </a:rPr>
              <a:t> </a:t>
            </a:r>
            <a:r>
              <a:rPr lang="en-US" sz="2400" dirty="0">
                <a:solidFill>
                  <a:srgbClr val="107D02"/>
                </a:solidFill>
                <a:latin typeface="Courier" charset="0"/>
              </a:rPr>
              <a:t>0</a:t>
            </a:r>
            <a:r>
              <a:rPr lang="en-US" sz="2400" dirty="0">
                <a:solidFill>
                  <a:srgbClr val="6B006D"/>
                </a:solidFill>
                <a:latin typeface="Courier" charset="0"/>
              </a:rPr>
              <a:t>;</a:t>
            </a:r>
            <a:endParaRPr lang="en-US" sz="2400" dirty="0">
              <a:solidFill>
                <a:prstClr val="black"/>
              </a:solidFill>
              <a:latin typeface="Courier" charset="0"/>
            </a:endParaRPr>
          </a:p>
          <a:p>
            <a:r>
              <a:rPr lang="en-US" sz="2400" dirty="0">
                <a:solidFill>
                  <a:prstClr val="black"/>
                </a:solidFill>
                <a:latin typeface="Courier" charset="0"/>
              </a:rPr>
              <a:t>    </a:t>
            </a:r>
            <a:r>
              <a:rPr lang="en-US" sz="2400" b="1" dirty="0">
                <a:solidFill>
                  <a:srgbClr val="6B0001"/>
                </a:solidFill>
                <a:latin typeface="Courier-Bold" charset="0"/>
              </a:rPr>
              <a:t>return</a:t>
            </a:r>
            <a:r>
              <a:rPr lang="en-US" sz="2400" dirty="0">
                <a:solidFill>
                  <a:prstClr val="black"/>
                </a:solidFill>
                <a:latin typeface="Courier" charset="0"/>
              </a:rPr>
              <a:t> number</a:t>
            </a:r>
            <a:r>
              <a:rPr lang="en-US" sz="2400" dirty="0">
                <a:solidFill>
                  <a:srgbClr val="6B006D"/>
                </a:solidFill>
                <a:latin typeface="Courier" charset="0"/>
              </a:rPr>
              <a:t>;</a:t>
            </a:r>
            <a:endParaRPr lang="en-US" sz="2400" dirty="0">
              <a:solidFill>
                <a:prstClr val="black"/>
              </a:solidFill>
              <a:latin typeface="Courier" charset="0"/>
            </a:endParaRPr>
          </a:p>
          <a:p>
            <a:r>
              <a:rPr lang="en-US" sz="2400" dirty="0">
                <a:solidFill>
                  <a:srgbClr val="6B006D"/>
                </a:solidFill>
                <a:latin typeface="Courier" charset="0"/>
              </a:rPr>
              <a:t>}</a:t>
            </a:r>
            <a:endParaRPr lang="en-US" sz="2400" dirty="0"/>
          </a:p>
        </p:txBody>
      </p:sp>
    </p:spTree>
    <p:extLst>
      <p:ext uri="{BB962C8B-B14F-4D97-AF65-F5344CB8AC3E}">
        <p14:creationId xmlns:p14="http://schemas.microsoft.com/office/powerpoint/2010/main" val="869814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4ADADB-3A0A-4EAF-8808-B663469BEA08}" type="slidenum">
              <a:rPr lang="en-US" altLang="en-US"/>
              <a:pPr/>
              <a:t>35</a:t>
            </a:fld>
            <a:endParaRPr lang="en-US" altLang="en-US"/>
          </a:p>
        </p:txBody>
      </p:sp>
      <p:sp>
        <p:nvSpPr>
          <p:cNvPr id="184322" name="Rectangle 2"/>
          <p:cNvSpPr>
            <a:spLocks noGrp="1" noChangeArrowheads="1"/>
          </p:cNvSpPr>
          <p:nvPr>
            <p:ph type="title"/>
          </p:nvPr>
        </p:nvSpPr>
        <p:spPr/>
        <p:txBody>
          <a:bodyPr/>
          <a:lstStyle/>
          <a:p>
            <a:r>
              <a:rPr lang="en-US" altLang="en-US" dirty="0" smtClean="0"/>
              <a:t>Types of Assertions</a:t>
            </a:r>
            <a:endParaRPr lang="en-US" altLang="en-US" dirty="0"/>
          </a:p>
        </p:txBody>
      </p:sp>
      <p:sp>
        <p:nvSpPr>
          <p:cNvPr id="184323" name="Rectangle 3"/>
          <p:cNvSpPr>
            <a:spLocks noGrp="1" noChangeArrowheads="1"/>
          </p:cNvSpPr>
          <p:nvPr>
            <p:ph type="body" idx="1"/>
          </p:nvPr>
        </p:nvSpPr>
        <p:spPr/>
        <p:txBody>
          <a:bodyPr/>
          <a:lstStyle/>
          <a:p>
            <a:r>
              <a:rPr lang="en-US" altLang="en-US" dirty="0" smtClean="0"/>
              <a:t>Checkpoint (like above)</a:t>
            </a:r>
          </a:p>
          <a:p>
            <a:r>
              <a:rPr lang="en-US" altLang="en-US" dirty="0" smtClean="0"/>
              <a:t>Pre-conditions</a:t>
            </a:r>
          </a:p>
          <a:p>
            <a:r>
              <a:rPr lang="en-US" altLang="en-US" dirty="0" smtClean="0"/>
              <a:t>Post-conditions</a:t>
            </a:r>
          </a:p>
          <a:p>
            <a:r>
              <a:rPr lang="en-US" altLang="en-US" dirty="0" smtClean="0"/>
              <a:t>Invariants</a:t>
            </a:r>
            <a:endParaRPr lang="en-US" altLang="en-US" dirty="0"/>
          </a:p>
        </p:txBody>
      </p:sp>
    </p:spTree>
    <p:extLst>
      <p:ext uri="{BB962C8B-B14F-4D97-AF65-F5344CB8AC3E}">
        <p14:creationId xmlns:p14="http://schemas.microsoft.com/office/powerpoint/2010/main" val="116530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dirty="0" smtClean="0"/>
              <a:t>Pre- and post-conditions</a:t>
            </a:r>
            <a:endParaRPr lang="en-US" altLang="en-US" dirty="0"/>
          </a:p>
        </p:txBody>
      </p:sp>
      <p:sp>
        <p:nvSpPr>
          <p:cNvPr id="189443" name="Rectangle 3"/>
          <p:cNvSpPr>
            <a:spLocks noGrp="1" noChangeArrowheads="1"/>
          </p:cNvSpPr>
          <p:nvPr>
            <p:ph idx="1"/>
          </p:nvPr>
        </p:nvSpPr>
        <p:spPr/>
        <p:txBody>
          <a:bodyPr/>
          <a:lstStyle/>
          <a:p>
            <a:r>
              <a:rPr lang="en-US" altLang="en-US"/>
              <a:t>Some functions only work under certain conditions</a:t>
            </a:r>
          </a:p>
          <a:p>
            <a:r>
              <a:rPr lang="en-US" altLang="en-US"/>
              <a:t>Precondition: assertion that must be true before a function is executed in order for it to work</a:t>
            </a:r>
          </a:p>
          <a:p>
            <a:r>
              <a:rPr lang="en-US" altLang="en-US"/>
              <a:t>Postcondition: assertion that is true after a function</a:t>
            </a:r>
          </a:p>
        </p:txBody>
      </p:sp>
      <p:sp>
        <p:nvSpPr>
          <p:cNvPr id="5" name="Slide Number Placeholder 4"/>
          <p:cNvSpPr>
            <a:spLocks noGrp="1"/>
          </p:cNvSpPr>
          <p:nvPr>
            <p:ph type="sldNum" sz="quarter" idx="12"/>
          </p:nvPr>
        </p:nvSpPr>
        <p:spPr/>
        <p:txBody>
          <a:bodyPr/>
          <a:lstStyle/>
          <a:p>
            <a:fld id="{2A2AE0A7-49D7-436A-BD41-5CBDDECF8DBA}" type="slidenum">
              <a:rPr lang="en-US" altLang="en-US"/>
              <a:pPr/>
              <a:t>36</a:t>
            </a:fld>
            <a:endParaRPr lang="en-US" altLang="en-US"/>
          </a:p>
        </p:txBody>
      </p:sp>
    </p:spTree>
    <p:extLst>
      <p:ext uri="{BB962C8B-B14F-4D97-AF65-F5344CB8AC3E}">
        <p14:creationId xmlns:p14="http://schemas.microsoft.com/office/powerpoint/2010/main" val="2437980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dirty="0" smtClean="0"/>
              <a:t>Invariants</a:t>
            </a:r>
            <a:endParaRPr lang="en-US" altLang="en-US" dirty="0"/>
          </a:p>
        </p:txBody>
      </p:sp>
      <p:sp>
        <p:nvSpPr>
          <p:cNvPr id="190467" name="Rectangle 3"/>
          <p:cNvSpPr>
            <a:spLocks noGrp="1" noChangeArrowheads="1"/>
          </p:cNvSpPr>
          <p:nvPr>
            <p:ph idx="1"/>
          </p:nvPr>
        </p:nvSpPr>
        <p:spPr/>
        <p:txBody>
          <a:bodyPr/>
          <a:lstStyle/>
          <a:p>
            <a:r>
              <a:rPr lang="en-US" altLang="en-US"/>
              <a:t>Invariant is an assertion that should be always true</a:t>
            </a:r>
          </a:p>
          <a:p>
            <a:r>
              <a:rPr lang="en-US" altLang="en-US"/>
              <a:t>Class invariant - a precondition and a postcondition of every method in the class</a:t>
            </a:r>
          </a:p>
          <a:p>
            <a:r>
              <a:rPr lang="en-US" altLang="en-US"/>
              <a:t>Loop invariant - an assertion that is true before the loop, after the loop, and every time through the loop</a:t>
            </a:r>
          </a:p>
        </p:txBody>
      </p:sp>
      <p:sp>
        <p:nvSpPr>
          <p:cNvPr id="5" name="Slide Number Placeholder 4"/>
          <p:cNvSpPr>
            <a:spLocks noGrp="1"/>
          </p:cNvSpPr>
          <p:nvPr>
            <p:ph type="sldNum" sz="quarter" idx="12"/>
          </p:nvPr>
        </p:nvSpPr>
        <p:spPr/>
        <p:txBody>
          <a:bodyPr/>
          <a:lstStyle/>
          <a:p>
            <a:fld id="{2F887A3E-4BB6-4C4E-81D0-3978815CCA77}" type="slidenum">
              <a:rPr lang="en-US" altLang="en-US"/>
              <a:pPr/>
              <a:t>37</a:t>
            </a:fld>
            <a:endParaRPr lang="en-US" altLang="en-US"/>
          </a:p>
        </p:txBody>
      </p:sp>
    </p:spTree>
    <p:extLst>
      <p:ext uri="{BB962C8B-B14F-4D97-AF65-F5344CB8AC3E}">
        <p14:creationId xmlns:p14="http://schemas.microsoft.com/office/powerpoint/2010/main" val="8479403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r>
              <a:rPr lang="en-US" dirty="0" smtClean="0"/>
              <a:t>What is the Class Invariant?</a:t>
            </a:r>
            <a:endParaRPr lang="en-US" dirty="0"/>
          </a:p>
        </p:txBody>
      </p:sp>
      <p:sp>
        <p:nvSpPr>
          <p:cNvPr id="3" name="Content Placeholder 2"/>
          <p:cNvSpPr>
            <a:spLocks noGrp="1"/>
          </p:cNvSpPr>
          <p:nvPr>
            <p:ph idx="1"/>
          </p:nvPr>
        </p:nvSpPr>
        <p:spPr>
          <a:xfrm>
            <a:off x="457200" y="2362200"/>
            <a:ext cx="8534400" cy="3810000"/>
          </a:xfrm>
        </p:spPr>
        <p:txBody>
          <a:bodyPr>
            <a:normAutofit/>
          </a:bodyPr>
          <a:lstStyle/>
          <a:p>
            <a:pPr marL="0" indent="0">
              <a:buNone/>
            </a:pPr>
            <a:r>
              <a:rPr lang="en-US" dirty="0" smtClean="0"/>
              <a:t>class </a:t>
            </a:r>
            <a:r>
              <a:rPr lang="en-US" dirty="0" err="1" smtClean="0"/>
              <a:t>ValueRange</a:t>
            </a:r>
            <a:r>
              <a:rPr lang="en-US" dirty="0" smtClean="0"/>
              <a:t> {</a:t>
            </a:r>
            <a:br>
              <a:rPr lang="en-US" dirty="0" smtClean="0"/>
            </a:br>
            <a:r>
              <a:rPr lang="en-US" dirty="0" smtClean="0"/>
              <a:t>  </a:t>
            </a:r>
            <a:r>
              <a:rPr lang="en-US" dirty="0" err="1" smtClean="0"/>
              <a:t>int</a:t>
            </a:r>
            <a:r>
              <a:rPr lang="en-US" dirty="0" smtClean="0"/>
              <a:t> lower = </a:t>
            </a:r>
            <a:r>
              <a:rPr lang="en-US" dirty="0" err="1" smtClean="0"/>
              <a:t>Math.minInt</a:t>
            </a:r>
            <a:r>
              <a:rPr lang="en-US" dirty="0" smtClean="0"/>
              <a:t>();</a:t>
            </a:r>
            <a:br>
              <a:rPr lang="en-US" dirty="0" smtClean="0"/>
            </a:br>
            <a:r>
              <a:rPr lang="en-US" dirty="0" smtClean="0"/>
              <a:t>  </a:t>
            </a:r>
            <a:r>
              <a:rPr lang="en-US" dirty="0" err="1" smtClean="0"/>
              <a:t>int</a:t>
            </a:r>
            <a:r>
              <a:rPr lang="en-US" dirty="0" smtClean="0"/>
              <a:t> upper = </a:t>
            </a:r>
            <a:r>
              <a:rPr lang="en-US" dirty="0" err="1" smtClean="0"/>
              <a:t>Math.maxInt</a:t>
            </a:r>
            <a:r>
              <a:rPr lang="en-US" dirty="0" smtClean="0"/>
              <a:t>();</a:t>
            </a:r>
            <a:br>
              <a:rPr lang="en-US" dirty="0" smtClean="0"/>
            </a:br>
            <a:r>
              <a:rPr lang="en-US" dirty="0" smtClean="0"/>
              <a:t>  </a:t>
            </a:r>
            <a:br>
              <a:rPr lang="en-US" dirty="0" smtClean="0"/>
            </a:br>
            <a:r>
              <a:rPr lang="en-US" dirty="0" smtClean="0"/>
              <a:t>  void </a:t>
            </a:r>
            <a:r>
              <a:rPr lang="en-US" dirty="0" err="1" smtClean="0"/>
              <a:t>setLower</a:t>
            </a:r>
            <a:r>
              <a:rPr lang="en-US" dirty="0" smtClean="0"/>
              <a:t>(</a:t>
            </a:r>
            <a:r>
              <a:rPr lang="en-US" dirty="0" err="1" smtClean="0"/>
              <a:t>int</a:t>
            </a:r>
            <a:r>
              <a:rPr lang="en-US" dirty="0" smtClean="0"/>
              <a:t> </a:t>
            </a:r>
            <a:r>
              <a:rPr lang="en-US" dirty="0" err="1" smtClean="0"/>
              <a:t>i</a:t>
            </a:r>
            <a:r>
              <a:rPr lang="en-US" dirty="0" smtClean="0"/>
              <a:t>) { if (</a:t>
            </a:r>
            <a:r>
              <a:rPr lang="en-US" dirty="0" err="1" smtClean="0"/>
              <a:t>i</a:t>
            </a:r>
            <a:r>
              <a:rPr lang="en-US" dirty="0" smtClean="0"/>
              <a:t> &lt; upper) lower = </a:t>
            </a:r>
            <a:r>
              <a:rPr lang="en-US" dirty="0" err="1" smtClean="0"/>
              <a:t>i</a:t>
            </a:r>
            <a:r>
              <a:rPr lang="en-US" dirty="0" smtClean="0"/>
              <a:t>;</a:t>
            </a:r>
            <a:r>
              <a:rPr lang="en-US" dirty="0"/>
              <a:t> </a:t>
            </a:r>
            <a:r>
              <a:rPr lang="en-US" dirty="0" smtClean="0"/>
              <a:t>}</a:t>
            </a:r>
            <a:br>
              <a:rPr lang="en-US" dirty="0" smtClean="0"/>
            </a:br>
            <a:r>
              <a:rPr lang="en-US" dirty="0"/>
              <a:t> </a:t>
            </a:r>
            <a:r>
              <a:rPr lang="en-US" dirty="0" smtClean="0"/>
              <a:t> void </a:t>
            </a:r>
            <a:r>
              <a:rPr lang="en-US" dirty="0" err="1" smtClean="0"/>
              <a:t>setUpper</a:t>
            </a:r>
            <a:r>
              <a:rPr lang="en-US" dirty="0" smtClean="0"/>
              <a:t>(</a:t>
            </a:r>
            <a:r>
              <a:rPr lang="en-US" dirty="0" err="1" smtClean="0"/>
              <a:t>int</a:t>
            </a:r>
            <a:r>
              <a:rPr lang="en-US" dirty="0" smtClean="0"/>
              <a:t> </a:t>
            </a:r>
            <a:r>
              <a:rPr lang="en-US" dirty="0" err="1"/>
              <a:t>i</a:t>
            </a:r>
            <a:r>
              <a:rPr lang="en-US" dirty="0"/>
              <a:t>) </a:t>
            </a:r>
            <a:r>
              <a:rPr lang="en-US" dirty="0" smtClean="0"/>
              <a:t>{ if </a:t>
            </a:r>
            <a:r>
              <a:rPr lang="en-US" dirty="0"/>
              <a:t>(</a:t>
            </a:r>
            <a:r>
              <a:rPr lang="en-US" dirty="0" err="1"/>
              <a:t>i</a:t>
            </a:r>
            <a:r>
              <a:rPr lang="en-US" dirty="0"/>
              <a:t> </a:t>
            </a:r>
            <a:r>
              <a:rPr lang="en-US" dirty="0" smtClean="0"/>
              <a:t>&gt; lower) upper </a:t>
            </a:r>
            <a:r>
              <a:rPr lang="en-US" dirty="0"/>
              <a:t>= </a:t>
            </a:r>
            <a:r>
              <a:rPr lang="en-US" dirty="0" err="1"/>
              <a:t>i</a:t>
            </a:r>
            <a:r>
              <a:rPr lang="en-US" dirty="0" smtClean="0"/>
              <a:t>; }</a:t>
            </a:r>
            <a:br>
              <a:rPr lang="en-US" dirty="0" smtClean="0"/>
            </a:b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3460241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r>
              <a:rPr lang="en-US" dirty="0"/>
              <a:t> </a:t>
            </a:r>
            <a:r>
              <a:rPr lang="en-US" dirty="0" smtClean="0"/>
              <a:t>Pre-condition, Post-condition, and Invariant?</a:t>
            </a:r>
            <a:endParaRPr lang="en-US" dirty="0"/>
          </a:p>
        </p:txBody>
      </p:sp>
      <p:sp>
        <p:nvSpPr>
          <p:cNvPr id="3" name="Content Placeholder 2"/>
          <p:cNvSpPr>
            <a:spLocks noGrp="1"/>
          </p:cNvSpPr>
          <p:nvPr>
            <p:ph idx="1"/>
          </p:nvPr>
        </p:nvSpPr>
        <p:spPr>
          <a:xfrm>
            <a:off x="457200" y="1812925"/>
            <a:ext cx="8229600" cy="5121275"/>
          </a:xfrm>
        </p:spPr>
        <p:txBody>
          <a:bodyPr>
            <a:normAutofit lnSpcReduction="10000"/>
          </a:bodyPr>
          <a:lstStyle/>
          <a:p>
            <a:pPr marL="0" indent="0">
              <a:buNone/>
            </a:pPr>
            <a:r>
              <a:rPr lang="en-US" dirty="0" err="1"/>
              <a:t>i</a:t>
            </a:r>
            <a:r>
              <a:rPr lang="en-US" dirty="0" err="1" smtClean="0"/>
              <a:t>nt</a:t>
            </a:r>
            <a:r>
              <a:rPr lang="en-US" dirty="0" smtClean="0"/>
              <a:t> n;</a:t>
            </a:r>
          </a:p>
          <a:p>
            <a:pPr marL="0" indent="0">
              <a:buNone/>
            </a:pPr>
            <a:r>
              <a:rPr lang="en-US" dirty="0" smtClean="0">
                <a:solidFill>
                  <a:srgbClr val="FF0000"/>
                </a:solidFill>
              </a:rPr>
              <a:t>// precondition: </a:t>
            </a:r>
            <a:r>
              <a:rPr lang="en-US" dirty="0" smtClean="0"/>
              <a:t>???</a:t>
            </a:r>
          </a:p>
          <a:p>
            <a:pPr marL="0" indent="0">
              <a:buNone/>
            </a:pPr>
            <a:r>
              <a:rPr lang="en-US" dirty="0" err="1"/>
              <a:t>i</a:t>
            </a:r>
            <a:r>
              <a:rPr lang="en-US" dirty="0" err="1" smtClean="0"/>
              <a:t>nt</a:t>
            </a:r>
            <a:r>
              <a:rPr lang="en-US" dirty="0" smtClean="0"/>
              <a:t> s=0;</a:t>
            </a:r>
          </a:p>
          <a:p>
            <a:pPr marL="0" indent="0">
              <a:buNone/>
            </a:pPr>
            <a:r>
              <a:rPr lang="en-US" dirty="0" smtClean="0"/>
              <a:t>while(n &gt; 0) {</a:t>
            </a:r>
          </a:p>
          <a:p>
            <a:pPr marL="0" indent="0">
              <a:buNone/>
            </a:pPr>
            <a:r>
              <a:rPr lang="en-US" dirty="0" smtClean="0">
                <a:solidFill>
                  <a:srgbClr val="FF0000"/>
                </a:solidFill>
              </a:rPr>
              <a:t>// invariant: </a:t>
            </a:r>
            <a:r>
              <a:rPr lang="en-US" dirty="0" smtClean="0"/>
              <a:t>???</a:t>
            </a:r>
          </a:p>
          <a:p>
            <a:pPr marL="0" indent="0">
              <a:buNone/>
            </a:pPr>
            <a:r>
              <a:rPr lang="en-US" dirty="0"/>
              <a:t> </a:t>
            </a:r>
            <a:r>
              <a:rPr lang="en-US" dirty="0" smtClean="0"/>
              <a:t> s = s + n;</a:t>
            </a:r>
          </a:p>
          <a:p>
            <a:pPr marL="0" indent="0">
              <a:buNone/>
            </a:pPr>
            <a:r>
              <a:rPr lang="en-US" dirty="0"/>
              <a:t> </a:t>
            </a:r>
            <a:r>
              <a:rPr lang="en-US" dirty="0" smtClean="0"/>
              <a:t> n = n - 1;</a:t>
            </a:r>
          </a:p>
          <a:p>
            <a:pPr marL="0" indent="0">
              <a:buNone/>
            </a:pPr>
            <a:r>
              <a:rPr lang="en-US" dirty="0" smtClean="0"/>
              <a:t>}</a:t>
            </a:r>
          </a:p>
          <a:p>
            <a:pPr marL="0" indent="0">
              <a:buNone/>
            </a:pPr>
            <a:r>
              <a:rPr lang="en-US" dirty="0" smtClean="0">
                <a:solidFill>
                  <a:srgbClr val="FF0000"/>
                </a:solidFill>
              </a:rPr>
              <a:t>// </a:t>
            </a:r>
            <a:r>
              <a:rPr lang="en-US" dirty="0" err="1" smtClean="0">
                <a:solidFill>
                  <a:srgbClr val="FF0000"/>
                </a:solidFill>
              </a:rPr>
              <a:t>postcondition</a:t>
            </a:r>
            <a:r>
              <a:rPr lang="en-US" dirty="0" smtClean="0">
                <a:solidFill>
                  <a:srgbClr val="FF0000"/>
                </a:solidFill>
              </a:rPr>
              <a:t>: </a:t>
            </a:r>
            <a:r>
              <a:rPr lang="en-US" dirty="0" smtClean="0"/>
              <a:t>???</a:t>
            </a:r>
            <a:endParaRPr lang="en-US" dirty="0"/>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39</a:t>
            </a:fld>
            <a:endParaRPr lang="en-US" dirty="0"/>
          </a:p>
        </p:txBody>
      </p:sp>
    </p:spTree>
    <p:extLst>
      <p:ext uri="{BB962C8B-B14F-4D97-AF65-F5344CB8AC3E}">
        <p14:creationId xmlns:p14="http://schemas.microsoft.com/office/powerpoint/2010/main" val="136904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Classic Testing Mistakes</a:t>
            </a:r>
            <a:endParaRPr lang="en-US" dirty="0"/>
          </a:p>
        </p:txBody>
      </p:sp>
      <p:sp>
        <p:nvSpPr>
          <p:cNvPr id="4" name="Slide Number Placeholder 3"/>
          <p:cNvSpPr>
            <a:spLocks noGrp="1"/>
          </p:cNvSpPr>
          <p:nvPr>
            <p:ph type="sldNum" sz="quarter" idx="4294967295"/>
          </p:nvPr>
        </p:nvSpPr>
        <p:spPr>
          <a:xfrm>
            <a:off x="7010400" y="6356350"/>
            <a:ext cx="2133600" cy="365125"/>
          </a:xfrm>
        </p:spPr>
        <p:txBody>
          <a:bodyPr/>
          <a:lstStyle/>
          <a:p>
            <a:r>
              <a:rPr lang="en-US" smtClean="0"/>
              <a:t>1-</a:t>
            </a:r>
            <a:fld id="{B6F15528-21DE-4FAA-801E-634DDDAF4B2B}" type="slidenum">
              <a:rPr lang="en-US" smtClean="0"/>
              <a:pPr/>
              <a:t>4</a:t>
            </a:fld>
            <a:endParaRPr lang="en-US" dirty="0"/>
          </a:p>
        </p:txBody>
      </p:sp>
    </p:spTree>
    <p:extLst>
      <p:ext uri="{BB962C8B-B14F-4D97-AF65-F5344CB8AC3E}">
        <p14:creationId xmlns:p14="http://schemas.microsoft.com/office/powerpoint/2010/main" val="1034088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r>
              <a:rPr lang="en-US" dirty="0"/>
              <a:t> </a:t>
            </a:r>
            <a:r>
              <a:rPr lang="en-US" dirty="0" smtClean="0"/>
              <a:t>Pre-condition, Post-condition, and Invariant?</a:t>
            </a:r>
            <a:endParaRPr lang="en-US" dirty="0"/>
          </a:p>
        </p:txBody>
      </p:sp>
      <p:sp>
        <p:nvSpPr>
          <p:cNvPr id="3" name="Content Placeholder 2"/>
          <p:cNvSpPr>
            <a:spLocks noGrp="1"/>
          </p:cNvSpPr>
          <p:nvPr>
            <p:ph idx="1"/>
          </p:nvPr>
        </p:nvSpPr>
        <p:spPr>
          <a:xfrm>
            <a:off x="457200" y="1812925"/>
            <a:ext cx="8229600" cy="5121275"/>
          </a:xfrm>
        </p:spPr>
        <p:txBody>
          <a:bodyPr>
            <a:normAutofit lnSpcReduction="10000"/>
          </a:bodyPr>
          <a:lstStyle/>
          <a:p>
            <a:pPr marL="0" indent="0">
              <a:buNone/>
            </a:pPr>
            <a:r>
              <a:rPr lang="en-US" dirty="0" err="1"/>
              <a:t>i</a:t>
            </a:r>
            <a:r>
              <a:rPr lang="en-US" dirty="0" err="1" smtClean="0"/>
              <a:t>nt</a:t>
            </a:r>
            <a:r>
              <a:rPr lang="en-US" dirty="0" smtClean="0"/>
              <a:t> n;</a:t>
            </a:r>
          </a:p>
          <a:p>
            <a:pPr marL="0" indent="0">
              <a:buNone/>
            </a:pPr>
            <a:r>
              <a:rPr lang="en-US" dirty="0" smtClean="0">
                <a:solidFill>
                  <a:srgbClr val="FF0000"/>
                </a:solidFill>
              </a:rPr>
              <a:t>// precondition: </a:t>
            </a:r>
            <a:r>
              <a:rPr lang="en-US" dirty="0" smtClean="0"/>
              <a:t>n == N &amp; N &gt; 0</a:t>
            </a:r>
          </a:p>
          <a:p>
            <a:pPr marL="0" indent="0">
              <a:buNone/>
            </a:pPr>
            <a:r>
              <a:rPr lang="en-US" dirty="0" err="1"/>
              <a:t>i</a:t>
            </a:r>
            <a:r>
              <a:rPr lang="en-US" dirty="0" err="1" smtClean="0"/>
              <a:t>nt</a:t>
            </a:r>
            <a:r>
              <a:rPr lang="en-US" dirty="0" smtClean="0"/>
              <a:t> s=0;</a:t>
            </a:r>
          </a:p>
          <a:p>
            <a:pPr marL="0" indent="0">
              <a:buNone/>
            </a:pPr>
            <a:r>
              <a:rPr lang="en-US" dirty="0" smtClean="0"/>
              <a:t>while(n &gt; 0) {</a:t>
            </a:r>
          </a:p>
          <a:p>
            <a:pPr marL="0" indent="0">
              <a:buNone/>
            </a:pPr>
            <a:r>
              <a:rPr lang="en-US" dirty="0" smtClean="0">
                <a:solidFill>
                  <a:srgbClr val="FF0000"/>
                </a:solidFill>
              </a:rPr>
              <a:t>// invariant:</a:t>
            </a:r>
            <a:r>
              <a:rPr lang="en-US" dirty="0" smtClean="0"/>
              <a:t> </a:t>
            </a:r>
            <a:r>
              <a:rPr lang="en-US" dirty="0"/>
              <a:t>s</a:t>
            </a:r>
            <a:r>
              <a:rPr lang="en-US" dirty="0" smtClean="0"/>
              <a:t> == </a:t>
            </a:r>
            <a:r>
              <a:rPr lang="en-US" dirty="0" err="1" smtClean="0"/>
              <a:t>sumFrom</a:t>
            </a:r>
            <a:r>
              <a:rPr lang="en-US" dirty="0" smtClean="0"/>
              <a:t>(n+1,N)</a:t>
            </a:r>
          </a:p>
          <a:p>
            <a:pPr marL="0" indent="0">
              <a:buNone/>
            </a:pPr>
            <a:r>
              <a:rPr lang="en-US" dirty="0"/>
              <a:t> </a:t>
            </a:r>
            <a:r>
              <a:rPr lang="en-US" dirty="0" smtClean="0"/>
              <a:t> s = s + n;</a:t>
            </a:r>
          </a:p>
          <a:p>
            <a:pPr marL="0" indent="0">
              <a:buNone/>
            </a:pPr>
            <a:r>
              <a:rPr lang="en-US" dirty="0"/>
              <a:t> </a:t>
            </a:r>
            <a:r>
              <a:rPr lang="en-US" dirty="0" smtClean="0"/>
              <a:t> n = n - 1;</a:t>
            </a:r>
          </a:p>
          <a:p>
            <a:pPr marL="0" indent="0">
              <a:buNone/>
            </a:pPr>
            <a:r>
              <a:rPr lang="en-US" dirty="0" smtClean="0"/>
              <a:t>}</a:t>
            </a:r>
          </a:p>
          <a:p>
            <a:pPr marL="0" indent="0">
              <a:buNone/>
            </a:pPr>
            <a:r>
              <a:rPr lang="en-US" dirty="0" smtClean="0">
                <a:solidFill>
                  <a:srgbClr val="FF0000"/>
                </a:solidFill>
              </a:rPr>
              <a:t>// </a:t>
            </a:r>
            <a:r>
              <a:rPr lang="en-US" dirty="0" err="1" smtClean="0">
                <a:solidFill>
                  <a:srgbClr val="FF0000"/>
                </a:solidFill>
              </a:rPr>
              <a:t>postcondition</a:t>
            </a:r>
            <a:r>
              <a:rPr lang="en-US" dirty="0" smtClean="0">
                <a:solidFill>
                  <a:srgbClr val="FF0000"/>
                </a:solidFill>
              </a:rPr>
              <a:t>: </a:t>
            </a:r>
            <a:r>
              <a:rPr lang="en-US" dirty="0" smtClean="0"/>
              <a:t>s == </a:t>
            </a:r>
            <a:r>
              <a:rPr lang="en-US" dirty="0" err="1" smtClean="0"/>
              <a:t>sumFrom</a:t>
            </a:r>
            <a:r>
              <a:rPr lang="en-US" dirty="0" smtClean="0"/>
              <a:t>(1,N)</a:t>
            </a:r>
            <a:endParaRPr lang="en-US" dirty="0"/>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40</a:t>
            </a:fld>
            <a:endParaRPr lang="en-US" dirty="0"/>
          </a:p>
        </p:txBody>
      </p:sp>
    </p:spTree>
    <p:extLst>
      <p:ext uri="{BB962C8B-B14F-4D97-AF65-F5344CB8AC3E}">
        <p14:creationId xmlns:p14="http://schemas.microsoft.com/office/powerpoint/2010/main" val="727884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fontScale="90000"/>
          </a:bodyPr>
          <a:lstStyle/>
          <a:p>
            <a:r>
              <a:rPr lang="en-US" altLang="en-US"/>
              <a:t>Assertions as programming tool</a:t>
            </a:r>
          </a:p>
        </p:txBody>
      </p:sp>
      <p:sp>
        <p:nvSpPr>
          <p:cNvPr id="191491" name="Rectangle 3"/>
          <p:cNvSpPr>
            <a:spLocks noGrp="1" noChangeArrowheads="1"/>
          </p:cNvSpPr>
          <p:nvPr>
            <p:ph idx="1"/>
          </p:nvPr>
        </p:nvSpPr>
        <p:spPr/>
        <p:txBody>
          <a:bodyPr/>
          <a:lstStyle/>
          <a:p>
            <a:pPr>
              <a:lnSpc>
                <a:spcPct val="90000"/>
              </a:lnSpc>
            </a:pPr>
            <a:r>
              <a:rPr lang="en-US" altLang="en-US"/>
              <a:t>Execute assertions during testing and debugging</a:t>
            </a:r>
          </a:p>
          <a:p>
            <a:pPr>
              <a:lnSpc>
                <a:spcPct val="90000"/>
              </a:lnSpc>
            </a:pPr>
            <a:r>
              <a:rPr lang="en-US" altLang="en-US"/>
              <a:t>Do not execute assertions in production code</a:t>
            </a:r>
          </a:p>
          <a:p>
            <a:pPr>
              <a:lnSpc>
                <a:spcPct val="90000"/>
              </a:lnSpc>
            </a:pPr>
            <a:r>
              <a:rPr lang="en-US" altLang="en-US"/>
              <a:t>In JVM</a:t>
            </a:r>
          </a:p>
          <a:p>
            <a:pPr>
              <a:lnSpc>
                <a:spcPct val="90000"/>
              </a:lnSpc>
              <a:buFontTx/>
              <a:buNone/>
            </a:pPr>
            <a:r>
              <a:rPr lang="en-US" altLang="en-US" sz="2400"/>
              <a:t>    -ea[:&lt;packagename&gt;...|:&lt;classname&gt;]</a:t>
            </a:r>
          </a:p>
          <a:p>
            <a:pPr>
              <a:lnSpc>
                <a:spcPct val="90000"/>
              </a:lnSpc>
              <a:buFontTx/>
              <a:buNone/>
            </a:pPr>
            <a:r>
              <a:rPr lang="en-US" altLang="en-US" sz="2400"/>
              <a:t>    -enableassertions[:&lt;packagename&gt;...|:&lt;classname&gt;]</a:t>
            </a:r>
          </a:p>
          <a:p>
            <a:pPr>
              <a:lnSpc>
                <a:spcPct val="90000"/>
              </a:lnSpc>
              <a:buFontTx/>
              <a:buNone/>
            </a:pPr>
            <a:r>
              <a:rPr lang="en-US" altLang="en-US" sz="2400"/>
              <a:t>    -da[:&lt;packagename&gt;...|:&lt;classname&gt;]</a:t>
            </a:r>
          </a:p>
          <a:p>
            <a:pPr>
              <a:lnSpc>
                <a:spcPct val="90000"/>
              </a:lnSpc>
              <a:buFontTx/>
              <a:buNone/>
            </a:pPr>
            <a:r>
              <a:rPr lang="en-US" altLang="en-US" sz="2400"/>
              <a:t>    -disableassertions[:&lt;packagename&gt;...|:&lt;classname&gt;]</a:t>
            </a:r>
          </a:p>
        </p:txBody>
      </p:sp>
      <p:sp>
        <p:nvSpPr>
          <p:cNvPr id="5" name="Slide Number Placeholder 4"/>
          <p:cNvSpPr>
            <a:spLocks noGrp="1"/>
          </p:cNvSpPr>
          <p:nvPr>
            <p:ph type="sldNum" sz="quarter" idx="12"/>
          </p:nvPr>
        </p:nvSpPr>
        <p:spPr/>
        <p:txBody>
          <a:bodyPr/>
          <a:lstStyle/>
          <a:p>
            <a:fld id="{EC2F8505-CABF-401C-B44A-D45A90462BCE}" type="slidenum">
              <a:rPr lang="en-US" altLang="en-US"/>
              <a:pPr/>
              <a:t>41</a:t>
            </a:fld>
            <a:endParaRPr lang="en-US" altLang="en-US"/>
          </a:p>
        </p:txBody>
      </p:sp>
    </p:spTree>
    <p:extLst>
      <p:ext uri="{BB962C8B-B14F-4D97-AF65-F5344CB8AC3E}">
        <p14:creationId xmlns:p14="http://schemas.microsoft.com/office/powerpoint/2010/main" val="23659078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fontScale="90000"/>
          </a:bodyPr>
          <a:lstStyle/>
          <a:p>
            <a:r>
              <a:rPr lang="en-US" altLang="en-US"/>
              <a:t>Assertions as programming tool</a:t>
            </a:r>
          </a:p>
        </p:txBody>
      </p:sp>
      <p:sp>
        <p:nvSpPr>
          <p:cNvPr id="192515" name="Rectangle 3"/>
          <p:cNvSpPr>
            <a:spLocks noGrp="1" noChangeArrowheads="1"/>
          </p:cNvSpPr>
          <p:nvPr>
            <p:ph idx="1"/>
          </p:nvPr>
        </p:nvSpPr>
        <p:spPr/>
        <p:txBody>
          <a:bodyPr/>
          <a:lstStyle/>
          <a:p>
            <a:r>
              <a:rPr lang="en-US" altLang="en-US"/>
              <a:t>Write preconditions for procedures</a:t>
            </a:r>
          </a:p>
          <a:p>
            <a:r>
              <a:rPr lang="en-US" altLang="en-US"/>
              <a:t>Don’t write postconditions; write unit tests</a:t>
            </a:r>
          </a:p>
          <a:p>
            <a:r>
              <a:rPr lang="en-US" altLang="en-US"/>
              <a:t>Write assertions </a:t>
            </a:r>
          </a:p>
          <a:p>
            <a:pPr lvl="1"/>
            <a:r>
              <a:rPr lang="en-US" altLang="en-US"/>
              <a:t>To match original specifications</a:t>
            </a:r>
          </a:p>
          <a:p>
            <a:pPr lvl="1"/>
            <a:r>
              <a:rPr lang="en-US" altLang="en-US"/>
              <a:t>For places that errors occur</a:t>
            </a:r>
          </a:p>
          <a:p>
            <a:pPr lvl="1"/>
            <a:r>
              <a:rPr lang="en-US" altLang="en-US"/>
              <a:t>Where you need them during debugging</a:t>
            </a:r>
          </a:p>
        </p:txBody>
      </p:sp>
      <p:sp>
        <p:nvSpPr>
          <p:cNvPr id="5" name="Slide Number Placeholder 4"/>
          <p:cNvSpPr>
            <a:spLocks noGrp="1"/>
          </p:cNvSpPr>
          <p:nvPr>
            <p:ph type="sldNum" sz="quarter" idx="12"/>
          </p:nvPr>
        </p:nvSpPr>
        <p:spPr/>
        <p:txBody>
          <a:bodyPr/>
          <a:lstStyle/>
          <a:p>
            <a:fld id="{DA0D0D11-B88A-4A81-8D1F-0788C2FB2056}" type="slidenum">
              <a:rPr lang="en-US" altLang="en-US"/>
              <a:pPr/>
              <a:t>42</a:t>
            </a:fld>
            <a:endParaRPr lang="en-US" altLang="en-US"/>
          </a:p>
        </p:txBody>
      </p:sp>
    </p:spTree>
    <p:extLst>
      <p:ext uri="{BB962C8B-B14F-4D97-AF65-F5344CB8AC3E}">
        <p14:creationId xmlns:p14="http://schemas.microsoft.com/office/powerpoint/2010/main" val="2564781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a:t>Summary</a:t>
            </a:r>
          </a:p>
        </p:txBody>
      </p:sp>
      <p:sp>
        <p:nvSpPr>
          <p:cNvPr id="193539" name="Rectangle 3"/>
          <p:cNvSpPr>
            <a:spLocks noGrp="1" noChangeArrowheads="1"/>
          </p:cNvSpPr>
          <p:nvPr>
            <p:ph idx="1"/>
          </p:nvPr>
        </p:nvSpPr>
        <p:spPr/>
        <p:txBody>
          <a:bodyPr/>
          <a:lstStyle/>
          <a:p>
            <a:r>
              <a:rPr lang="en-US" altLang="en-US" dirty="0"/>
              <a:t>Finding bugs is only half the battle</a:t>
            </a:r>
          </a:p>
          <a:p>
            <a:endParaRPr lang="en-US" altLang="en-US" dirty="0"/>
          </a:p>
          <a:p>
            <a:r>
              <a:rPr lang="en-US" altLang="en-US" dirty="0"/>
              <a:t>Write assertions incrementally</a:t>
            </a:r>
          </a:p>
          <a:p>
            <a:r>
              <a:rPr lang="en-US" altLang="en-US" dirty="0"/>
              <a:t>Write tests incrementally</a:t>
            </a:r>
          </a:p>
          <a:p>
            <a:r>
              <a:rPr lang="en-US" altLang="en-US" dirty="0"/>
              <a:t>Write code </a:t>
            </a:r>
            <a:r>
              <a:rPr lang="en-US" altLang="en-US" dirty="0" smtClean="0"/>
              <a:t>incrementally</a:t>
            </a:r>
          </a:p>
        </p:txBody>
      </p:sp>
      <p:sp>
        <p:nvSpPr>
          <p:cNvPr id="5" name="Slide Number Placeholder 4"/>
          <p:cNvSpPr>
            <a:spLocks noGrp="1"/>
          </p:cNvSpPr>
          <p:nvPr>
            <p:ph type="sldNum" sz="quarter" idx="12"/>
          </p:nvPr>
        </p:nvSpPr>
        <p:spPr/>
        <p:txBody>
          <a:bodyPr/>
          <a:lstStyle/>
          <a:p>
            <a:fld id="{3292F2C9-CE84-40F8-9542-165E5F96D94A}" type="slidenum">
              <a:rPr lang="en-US" altLang="en-US"/>
              <a:pPr/>
              <a:t>43</a:t>
            </a:fld>
            <a:endParaRPr lang="en-US" altLang="en-US"/>
          </a:p>
        </p:txBody>
      </p:sp>
    </p:spTree>
    <p:extLst>
      <p:ext uri="{BB962C8B-B14F-4D97-AF65-F5344CB8AC3E}">
        <p14:creationId xmlns:p14="http://schemas.microsoft.com/office/powerpoint/2010/main" val="3998184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r>
              <a:rPr lang="en-US" altLang="en-US" dirty="0" smtClean="0">
                <a:ea typeface="ＭＳ Ｐゴシック" charset="-128"/>
              </a:rPr>
              <a:t>Classic testing mistakes (1)</a:t>
            </a:r>
            <a:br>
              <a:rPr lang="en-US" altLang="en-US" dirty="0" smtClean="0">
                <a:ea typeface="ＭＳ Ｐゴシック" charset="-128"/>
              </a:rPr>
            </a:br>
            <a:r>
              <a:rPr lang="en-US" altLang="en-US" dirty="0" smtClean="0">
                <a:ea typeface="ＭＳ Ｐゴシック" charset="-128"/>
              </a:rPr>
              <a:t>Category: </a:t>
            </a:r>
            <a:r>
              <a:rPr lang="en-US" altLang="en-US" dirty="0" smtClean="0">
                <a:solidFill>
                  <a:srgbClr val="FF0000"/>
                </a:solidFill>
                <a:ea typeface="ＭＳ Ｐゴシック" charset="-128"/>
              </a:rPr>
              <a:t>Role of Testing</a:t>
            </a:r>
          </a:p>
        </p:txBody>
      </p:sp>
      <p:sp>
        <p:nvSpPr>
          <p:cNvPr id="20484" name="Rectangle 3"/>
          <p:cNvSpPr>
            <a:spLocks noGrp="1" noChangeArrowheads="1"/>
          </p:cNvSpPr>
          <p:nvPr>
            <p:ph idx="1"/>
          </p:nvPr>
        </p:nvSpPr>
        <p:spPr>
          <a:xfrm>
            <a:off x="457200" y="2362200"/>
            <a:ext cx="8229600" cy="3886200"/>
          </a:xfrm>
        </p:spPr>
        <p:txBody>
          <a:bodyPr/>
          <a:lstStyle/>
          <a:p>
            <a:r>
              <a:rPr lang="en-US" altLang="en-US" dirty="0" smtClean="0">
                <a:ea typeface="ＭＳ Ｐゴシック" charset="-128"/>
              </a:rPr>
              <a:t>Testing team (alone) is responsible for insuring quality</a:t>
            </a:r>
          </a:p>
          <a:p>
            <a:r>
              <a:rPr lang="en-US" altLang="en-US" dirty="0" smtClean="0">
                <a:ea typeface="ＭＳ Ｐゴシック" charset="-128"/>
              </a:rPr>
              <a:t>Purpose of testing is to find bugs</a:t>
            </a:r>
          </a:p>
          <a:p>
            <a:r>
              <a:rPr lang="en-US" altLang="en-US" dirty="0" smtClean="0">
                <a:ea typeface="ＭＳ Ｐゴシック" charset="-128"/>
              </a:rPr>
              <a:t>Usability problems not considered bugs</a:t>
            </a:r>
          </a:p>
          <a:p>
            <a:r>
              <a:rPr lang="en-US" altLang="en-US" dirty="0" smtClean="0">
                <a:ea typeface="ＭＳ Ｐゴシック" charset="-128"/>
              </a:rPr>
              <a:t>Reporting bugs without putting in context</a:t>
            </a:r>
          </a:p>
          <a:p>
            <a:r>
              <a:rPr lang="en-US" altLang="en-US" dirty="0" smtClean="0">
                <a:ea typeface="ＭＳ Ｐゴシック" charset="-128"/>
              </a:rPr>
              <a:t>Starting testing too late</a:t>
            </a:r>
          </a:p>
        </p:txBody>
      </p:sp>
      <p:sp>
        <p:nvSpPr>
          <p:cNvPr id="6"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1710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274638"/>
            <a:ext cx="8534400" cy="1143000"/>
          </a:xfrm>
        </p:spPr>
        <p:txBody>
          <a:bodyPr>
            <a:normAutofit fontScale="90000"/>
          </a:bodyPr>
          <a:lstStyle/>
          <a:p>
            <a:r>
              <a:rPr lang="en-US" altLang="en-US" dirty="0" smtClean="0">
                <a:ea typeface="ＭＳ Ｐゴシック" charset="-128"/>
              </a:rPr>
              <a:t>Classic testing mistakes (2)</a:t>
            </a:r>
            <a:br>
              <a:rPr lang="en-US" altLang="en-US" dirty="0" smtClean="0">
                <a:ea typeface="ＭＳ Ｐゴシック" charset="-128"/>
              </a:rPr>
            </a:br>
            <a:r>
              <a:rPr lang="en-US" altLang="en-US" dirty="0" smtClean="0">
                <a:ea typeface="ＭＳ Ｐゴシック" charset="-128"/>
              </a:rPr>
              <a:t>Category: </a:t>
            </a:r>
            <a:r>
              <a:rPr lang="en-US" altLang="en-US" dirty="0" smtClean="0">
                <a:solidFill>
                  <a:srgbClr val="FF0000"/>
                </a:solidFill>
                <a:ea typeface="ＭＳ Ｐゴシック" charset="-128"/>
              </a:rPr>
              <a:t>Planning Testing Effort</a:t>
            </a:r>
          </a:p>
        </p:txBody>
      </p:sp>
      <p:sp>
        <p:nvSpPr>
          <p:cNvPr id="21508" name="Rectangle 3"/>
          <p:cNvSpPr>
            <a:spLocks noGrp="1" noChangeArrowheads="1"/>
          </p:cNvSpPr>
          <p:nvPr>
            <p:ph idx="1"/>
          </p:nvPr>
        </p:nvSpPr>
        <p:spPr>
          <a:xfrm>
            <a:off x="228600" y="1600200"/>
            <a:ext cx="8991600" cy="5257800"/>
          </a:xfrm>
        </p:spPr>
        <p:txBody>
          <a:bodyPr>
            <a:normAutofit/>
          </a:bodyPr>
          <a:lstStyle/>
          <a:p>
            <a:r>
              <a:rPr lang="en-US" altLang="en-US" dirty="0" smtClean="0">
                <a:ea typeface="ＭＳ Ｐゴシック" charset="-128"/>
              </a:rPr>
              <a:t> Test plans biased towards functional testing</a:t>
            </a:r>
          </a:p>
          <a:p>
            <a:pPr lvl="1"/>
            <a:r>
              <a:rPr lang="en-US" altLang="en-US" dirty="0" smtClean="0"/>
              <a:t>Underemphasize configuration testing</a:t>
            </a:r>
          </a:p>
          <a:p>
            <a:pPr lvl="1"/>
            <a:r>
              <a:rPr lang="en-US" altLang="en-US" dirty="0" smtClean="0"/>
              <a:t>Put stress and load testing off to the last minute</a:t>
            </a:r>
          </a:p>
          <a:p>
            <a:pPr lvl="1"/>
            <a:r>
              <a:rPr lang="en-US" altLang="en-US" dirty="0" smtClean="0"/>
              <a:t>Not testing documentation</a:t>
            </a:r>
          </a:p>
          <a:p>
            <a:pPr lvl="1"/>
            <a:r>
              <a:rPr lang="en-US" altLang="en-US" dirty="0" smtClean="0"/>
              <a:t>Not testing installation procedures</a:t>
            </a:r>
          </a:p>
          <a:p>
            <a:pPr lvl="1"/>
            <a:r>
              <a:rPr lang="en-US" altLang="en-US" dirty="0" smtClean="0"/>
              <a:t>Overreliance on beta testing</a:t>
            </a:r>
          </a:p>
          <a:p>
            <a:pPr lvl="2"/>
            <a:r>
              <a:rPr lang="en-US" altLang="en-US" dirty="0" smtClean="0"/>
              <a:t>Marketing vs. testing </a:t>
            </a:r>
          </a:p>
          <a:p>
            <a:pPr lvl="1"/>
            <a:r>
              <a:rPr lang="en-US" altLang="en-US" dirty="0" smtClean="0">
                <a:ea typeface="ＭＳ Ｐゴシック" charset="-128"/>
              </a:rPr>
              <a:t>Finishing </a:t>
            </a:r>
            <a:r>
              <a:rPr lang="en-US" altLang="en-US" dirty="0">
                <a:ea typeface="ＭＳ Ｐゴシック" charset="-128"/>
              </a:rPr>
              <a:t>one testing task before starting </a:t>
            </a:r>
            <a:r>
              <a:rPr lang="en-US" altLang="en-US" dirty="0" smtClean="0">
                <a:ea typeface="ＭＳ Ｐゴシック" charset="-128"/>
              </a:rPr>
              <a:t>another</a:t>
            </a:r>
          </a:p>
          <a:p>
            <a:pPr lvl="1"/>
            <a:r>
              <a:rPr lang="en-US" altLang="en-US" dirty="0">
                <a:ea typeface="ＭＳ Ｐゴシック" charset="-128"/>
              </a:rPr>
              <a:t>Failing to correctly identify risky </a:t>
            </a:r>
            <a:r>
              <a:rPr lang="en-US" altLang="en-US" dirty="0" smtClean="0">
                <a:ea typeface="ＭＳ Ｐゴシック" charset="-128"/>
              </a:rPr>
              <a:t>areas</a:t>
            </a:r>
          </a:p>
          <a:p>
            <a:pPr lvl="1"/>
            <a:r>
              <a:rPr lang="en-US" altLang="en-US" dirty="0">
                <a:ea typeface="ＭＳ Ｐゴシック" charset="-128"/>
              </a:rPr>
              <a:t>Sticking stubbornly to the test </a:t>
            </a:r>
            <a:r>
              <a:rPr lang="en-US" altLang="en-US" dirty="0" smtClean="0">
                <a:ea typeface="ＭＳ Ｐゴシック" charset="-128"/>
              </a:rPr>
              <a:t>plan</a:t>
            </a:r>
            <a:endParaRPr lang="en-US" altLang="en-US" dirty="0">
              <a:ea typeface="ＭＳ Ｐゴシック" charset="-128"/>
            </a:endParaRPr>
          </a:p>
        </p:txBody>
      </p:sp>
      <p:sp>
        <p:nvSpPr>
          <p:cNvPr id="6"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43093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r>
              <a:rPr lang="en-US" altLang="en-US" dirty="0" smtClean="0">
                <a:ea typeface="ＭＳ Ｐゴシック" charset="-128"/>
              </a:rPr>
              <a:t>Classic </a:t>
            </a:r>
            <a:r>
              <a:rPr lang="en-US" altLang="en-US" dirty="0">
                <a:ea typeface="ＭＳ Ｐゴシック" charset="-128"/>
              </a:rPr>
              <a:t>testing mistakes (</a:t>
            </a:r>
            <a:r>
              <a:rPr lang="en-US" altLang="en-US" dirty="0" smtClean="0">
                <a:ea typeface="ＭＳ Ｐゴシック" charset="-128"/>
              </a:rPr>
              <a:t>3)</a:t>
            </a:r>
            <a:br>
              <a:rPr lang="en-US" altLang="en-US" dirty="0" smtClean="0">
                <a:ea typeface="ＭＳ Ｐゴシック" charset="-128"/>
              </a:rPr>
            </a:br>
            <a:r>
              <a:rPr lang="en-US" altLang="en-US" dirty="0" smtClean="0">
                <a:ea typeface="ＭＳ Ｐゴシック" charset="-128"/>
              </a:rPr>
              <a:t>Category: </a:t>
            </a:r>
            <a:r>
              <a:rPr lang="en-US" altLang="en-US" dirty="0" smtClean="0">
                <a:solidFill>
                  <a:srgbClr val="FF0000"/>
                </a:solidFill>
                <a:ea typeface="ＭＳ Ｐゴシック" charset="-128"/>
              </a:rPr>
              <a:t>Personnel Issues</a:t>
            </a:r>
          </a:p>
        </p:txBody>
      </p:sp>
      <p:sp>
        <p:nvSpPr>
          <p:cNvPr id="22532" name="Rectangle 3"/>
          <p:cNvSpPr>
            <a:spLocks noGrp="1" noChangeArrowheads="1"/>
          </p:cNvSpPr>
          <p:nvPr>
            <p:ph idx="1"/>
          </p:nvPr>
        </p:nvSpPr>
        <p:spPr>
          <a:xfrm>
            <a:off x="457200" y="2057400"/>
            <a:ext cx="8610600" cy="4191000"/>
          </a:xfrm>
        </p:spPr>
        <p:txBody>
          <a:bodyPr/>
          <a:lstStyle/>
          <a:p>
            <a:pPr>
              <a:lnSpc>
                <a:spcPct val="90000"/>
              </a:lnSpc>
            </a:pPr>
            <a:r>
              <a:rPr lang="en-US" altLang="en-US" dirty="0" smtClean="0">
                <a:ea typeface="ＭＳ Ｐゴシック" charset="-128"/>
              </a:rPr>
              <a:t> Using testing as a job for new programmers</a:t>
            </a:r>
          </a:p>
          <a:p>
            <a:pPr>
              <a:lnSpc>
                <a:spcPct val="90000"/>
              </a:lnSpc>
            </a:pPr>
            <a:r>
              <a:rPr lang="en-US" altLang="en-US" dirty="0" smtClean="0">
                <a:ea typeface="ＭＳ Ｐゴシック" charset="-128"/>
              </a:rPr>
              <a:t> Recruiting testers from failed programmers</a:t>
            </a:r>
          </a:p>
          <a:p>
            <a:pPr>
              <a:lnSpc>
                <a:spcPct val="90000"/>
              </a:lnSpc>
            </a:pPr>
            <a:r>
              <a:rPr lang="en-US" altLang="en-US" dirty="0" smtClean="0">
                <a:ea typeface="ＭＳ Ｐゴシック" charset="-128"/>
              </a:rPr>
              <a:t> Testers who are not domain experts</a:t>
            </a:r>
          </a:p>
          <a:p>
            <a:pPr>
              <a:lnSpc>
                <a:spcPct val="90000"/>
              </a:lnSpc>
            </a:pPr>
            <a:r>
              <a:rPr lang="en-US" altLang="en-US" dirty="0" smtClean="0">
                <a:ea typeface="ＭＳ Ｐゴシック" charset="-128"/>
              </a:rPr>
              <a:t> Testing </a:t>
            </a:r>
            <a:r>
              <a:rPr lang="en-US" altLang="en-US" dirty="0">
                <a:ea typeface="ＭＳ Ｐゴシック" charset="-128"/>
              </a:rPr>
              <a:t>team that lacks </a:t>
            </a:r>
            <a:r>
              <a:rPr lang="en-US" altLang="en-US" dirty="0" smtClean="0">
                <a:ea typeface="ＭＳ Ｐゴシック" charset="-128"/>
              </a:rPr>
              <a:t>diversity</a:t>
            </a:r>
          </a:p>
          <a:p>
            <a:pPr>
              <a:lnSpc>
                <a:spcPct val="90000"/>
              </a:lnSpc>
            </a:pPr>
            <a:r>
              <a:rPr lang="en-US" altLang="en-US" dirty="0" smtClean="0">
                <a:ea typeface="ＭＳ Ｐゴシック" charset="-128"/>
              </a:rPr>
              <a:t> Physical </a:t>
            </a:r>
            <a:r>
              <a:rPr lang="en-US" altLang="en-US" dirty="0">
                <a:ea typeface="ＭＳ Ｐゴシック" charset="-128"/>
              </a:rPr>
              <a:t>developers / testers </a:t>
            </a:r>
            <a:r>
              <a:rPr lang="en-US" altLang="en-US" dirty="0" smtClean="0">
                <a:ea typeface="ＭＳ Ｐゴシック" charset="-128"/>
              </a:rPr>
              <a:t>separation</a:t>
            </a:r>
          </a:p>
          <a:p>
            <a:pPr>
              <a:lnSpc>
                <a:spcPct val="90000"/>
              </a:lnSpc>
            </a:pPr>
            <a:r>
              <a:rPr lang="en-US" altLang="en-US" dirty="0" smtClean="0">
                <a:ea typeface="ＭＳ Ｐゴシック" charset="-128"/>
              </a:rPr>
              <a:t> Programmers </a:t>
            </a:r>
            <a:r>
              <a:rPr lang="en-US" altLang="en-US" dirty="0">
                <a:ea typeface="ＭＳ Ｐゴシック" charset="-128"/>
              </a:rPr>
              <a:t>can't test their own </a:t>
            </a:r>
            <a:r>
              <a:rPr lang="en-US" altLang="en-US" dirty="0" smtClean="0">
                <a:ea typeface="ＭＳ Ｐゴシック" charset="-128"/>
              </a:rPr>
              <a:t>code</a:t>
            </a:r>
          </a:p>
          <a:p>
            <a:pPr lvl="1">
              <a:lnSpc>
                <a:spcPct val="90000"/>
              </a:lnSpc>
            </a:pPr>
            <a:r>
              <a:rPr lang="en-US" altLang="en-US" dirty="0" smtClean="0">
                <a:ea typeface="ＭＳ Ｐゴシック" charset="-128"/>
              </a:rPr>
              <a:t>Then can, but not always motivated</a:t>
            </a:r>
          </a:p>
          <a:p>
            <a:pPr lvl="2">
              <a:lnSpc>
                <a:spcPct val="90000"/>
              </a:lnSpc>
            </a:pPr>
            <a:r>
              <a:rPr lang="en-US" altLang="en-US" dirty="0" smtClean="0">
                <a:ea typeface="ＭＳ Ｐゴシック" charset="-128"/>
              </a:rPr>
              <a:t>This is changing</a:t>
            </a:r>
          </a:p>
        </p:txBody>
      </p:sp>
      <p:sp>
        <p:nvSpPr>
          <p:cNvPr id="6"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85961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3" name="Content Placeholder 2"/>
          <p:cNvSpPr>
            <a:spLocks noGrp="1"/>
          </p:cNvSpPr>
          <p:nvPr>
            <p:ph idx="1"/>
          </p:nvPr>
        </p:nvSpPr>
        <p:spPr/>
        <p:txBody>
          <a:bodyPr/>
          <a:lstStyle/>
          <a:p>
            <a:r>
              <a:rPr lang="en-US" dirty="0" smtClean="0"/>
              <a:t> What qualities should a good tester have?</a:t>
            </a:r>
          </a:p>
          <a:p>
            <a:pPr lvl="1"/>
            <a:r>
              <a:rPr lang="en-US" dirty="0" smtClean="0"/>
              <a:t>…</a:t>
            </a:r>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8</a:t>
            </a:fld>
            <a:endParaRPr lang="en-US" dirty="0"/>
          </a:p>
        </p:txBody>
      </p:sp>
    </p:spTree>
    <p:extLst>
      <p:ext uri="{BB962C8B-B14F-4D97-AF65-F5344CB8AC3E}">
        <p14:creationId xmlns:p14="http://schemas.microsoft.com/office/powerpoint/2010/main" val="10947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a:t>
            </a:r>
            <a:r>
              <a:rPr lang="en-US" dirty="0" smtClean="0"/>
              <a:t>ualities of </a:t>
            </a:r>
            <a:r>
              <a:rPr lang="en-US" dirty="0"/>
              <a:t>a good </a:t>
            </a:r>
            <a:r>
              <a:rPr lang="en-US" dirty="0" smtClean="0"/>
              <a:t>tester</a:t>
            </a:r>
            <a:endParaRPr lang="en-US" dirty="0"/>
          </a:p>
        </p:txBody>
      </p:sp>
      <p:sp>
        <p:nvSpPr>
          <p:cNvPr id="3" name="Content Placeholder 2"/>
          <p:cNvSpPr>
            <a:spLocks noGrp="1"/>
          </p:cNvSpPr>
          <p:nvPr>
            <p:ph idx="1"/>
          </p:nvPr>
        </p:nvSpPr>
        <p:spPr>
          <a:xfrm>
            <a:off x="457200" y="2133600"/>
            <a:ext cx="8458200" cy="3962400"/>
          </a:xfrm>
        </p:spPr>
        <p:txBody>
          <a:bodyPr/>
          <a:lstStyle/>
          <a:p>
            <a:r>
              <a:rPr lang="en-US" dirty="0" smtClean="0"/>
              <a:t> Methodical and systematic</a:t>
            </a:r>
          </a:p>
          <a:p>
            <a:r>
              <a:rPr lang="en-US" dirty="0"/>
              <a:t> </a:t>
            </a:r>
            <a:r>
              <a:rPr lang="en-US" dirty="0" smtClean="0"/>
              <a:t>Tactful and diplomatic (but firm, too)</a:t>
            </a:r>
          </a:p>
          <a:p>
            <a:r>
              <a:rPr lang="en-US" dirty="0"/>
              <a:t> </a:t>
            </a:r>
            <a:r>
              <a:rPr lang="en-US" dirty="0" smtClean="0"/>
              <a:t>Skeptical; wants concrete evidence</a:t>
            </a:r>
          </a:p>
          <a:p>
            <a:r>
              <a:rPr lang="en-US" dirty="0"/>
              <a:t> </a:t>
            </a:r>
            <a:r>
              <a:rPr lang="en-US" dirty="0" smtClean="0"/>
              <a:t>Notice and pursue odd details</a:t>
            </a:r>
          </a:p>
          <a:p>
            <a:r>
              <a:rPr lang="en-US" dirty="0"/>
              <a:t> </a:t>
            </a:r>
            <a:r>
              <a:rPr lang="en-US" dirty="0" smtClean="0"/>
              <a:t>Good written/verbal skills (bug explanation)</a:t>
            </a:r>
          </a:p>
          <a:p>
            <a:r>
              <a:rPr lang="en-US" dirty="0"/>
              <a:t> </a:t>
            </a:r>
            <a:r>
              <a:rPr lang="en-US" dirty="0" smtClean="0"/>
              <a:t>Willingness to change code, experiment</a:t>
            </a:r>
            <a:endParaRPr lang="en-US" dirty="0"/>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9</a:t>
            </a:fld>
            <a:endParaRPr lang="en-US" dirty="0"/>
          </a:p>
        </p:txBody>
      </p:sp>
    </p:spTree>
    <p:extLst>
      <p:ext uri="{BB962C8B-B14F-4D97-AF65-F5344CB8AC3E}">
        <p14:creationId xmlns:p14="http://schemas.microsoft.com/office/powerpoint/2010/main" val="2454788129"/>
      </p:ext>
    </p:extLst>
  </p:cSld>
  <p:clrMapOvr>
    <a:masterClrMapping/>
  </p:clrMapOvr>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3627</TotalTime>
  <Words>1570</Words>
  <Application>Microsoft Office PowerPoint</Application>
  <PresentationFormat>On-screen Show (4:3)</PresentationFormat>
  <Paragraphs>325</Paragraphs>
  <Slides>43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ＭＳ Ｐゴシック</vt:lpstr>
      <vt:lpstr>Arial</vt:lpstr>
      <vt:lpstr>Calibri</vt:lpstr>
      <vt:lpstr>Courier</vt:lpstr>
      <vt:lpstr>Courier-Bold</vt:lpstr>
      <vt:lpstr>Office Theme</vt:lpstr>
      <vt:lpstr>CS427: Software Engineering I</vt:lpstr>
      <vt:lpstr>Today’s goals</vt:lpstr>
      <vt:lpstr>Class project: Objectives</vt:lpstr>
      <vt:lpstr>Classic Testing Mistakes</vt:lpstr>
      <vt:lpstr>Classic testing mistakes (1) Category: Role of Testing</vt:lpstr>
      <vt:lpstr>Classic testing mistakes (2) Category: Planning Testing Effort</vt:lpstr>
      <vt:lpstr>Classic testing mistakes (3) Category: Personnel Issues</vt:lpstr>
      <vt:lpstr>Class Exercise</vt:lpstr>
      <vt:lpstr>Qualities of a good tester</vt:lpstr>
      <vt:lpstr>Classic testing mistakes (4) Category: Tester at Work</vt:lpstr>
      <vt:lpstr>Exploratory testing</vt:lpstr>
      <vt:lpstr>Bug advocacy</vt:lpstr>
      <vt:lpstr>Bug advocacy</vt:lpstr>
      <vt:lpstr>Debugging</vt:lpstr>
      <vt:lpstr>“Debugging”</vt:lpstr>
      <vt:lpstr>“Debugging”</vt:lpstr>
      <vt:lpstr>Debugging vs. Testing</vt:lpstr>
      <vt:lpstr>Debugging</vt:lpstr>
      <vt:lpstr>The Debugging Process</vt:lpstr>
      <vt:lpstr>1) Reproduce failure</vt:lpstr>
      <vt:lpstr>2) Find and understand cause</vt:lpstr>
      <vt:lpstr>Rubber duck debugging</vt:lpstr>
      <vt:lpstr>Tracing</vt:lpstr>
      <vt:lpstr>Backtracking</vt:lpstr>
      <vt:lpstr>Cause elimination</vt:lpstr>
      <vt:lpstr>3) Fix bug &amp; 4) Add test case</vt:lpstr>
      <vt:lpstr>Debugging expertise</vt:lpstr>
      <vt:lpstr>Error catalog</vt:lpstr>
      <vt:lpstr>Time Spent for Debugging</vt:lpstr>
      <vt:lpstr>Maintain High Code quality</vt:lpstr>
      <vt:lpstr>Debugging K DEMO by Daejun Park</vt:lpstr>
      <vt:lpstr>Assertions</vt:lpstr>
      <vt:lpstr>Assertions in Java</vt:lpstr>
      <vt:lpstr>Assertions in Java</vt:lpstr>
      <vt:lpstr>Types of Assertions</vt:lpstr>
      <vt:lpstr>Pre- and post-conditions</vt:lpstr>
      <vt:lpstr>Invariants</vt:lpstr>
      <vt:lpstr>Example: What is the Class Invariant?</vt:lpstr>
      <vt:lpstr>Example: Pre-condition, Post-condition, and Invariant?</vt:lpstr>
      <vt:lpstr>Example: Pre-condition, Post-condition, and Invariant?</vt:lpstr>
      <vt:lpstr>Assertions as programming tool</vt:lpstr>
      <vt:lpstr>Assertions as programming tool</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Rosu, Grigore</dc:creator>
  <cp:lastModifiedBy>Rosu, Grigore</cp:lastModifiedBy>
  <cp:revision>436</cp:revision>
  <dcterms:created xsi:type="dcterms:W3CDTF">2006-08-16T00:00:00Z</dcterms:created>
  <dcterms:modified xsi:type="dcterms:W3CDTF">2016-12-01T18:02:19Z</dcterms:modified>
</cp:coreProperties>
</file>