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56" r:id="rId2"/>
    <p:sldId id="464" r:id="rId3"/>
    <p:sldId id="428" r:id="rId4"/>
    <p:sldId id="432" r:id="rId5"/>
    <p:sldId id="460" r:id="rId6"/>
    <p:sldId id="433" r:id="rId7"/>
    <p:sldId id="434" r:id="rId8"/>
    <p:sldId id="435" r:id="rId9"/>
    <p:sldId id="436" r:id="rId10"/>
    <p:sldId id="437" r:id="rId11"/>
    <p:sldId id="438" r:id="rId12"/>
    <p:sldId id="439" r:id="rId13"/>
    <p:sldId id="440" r:id="rId14"/>
    <p:sldId id="441" r:id="rId15"/>
    <p:sldId id="442" r:id="rId16"/>
    <p:sldId id="443" r:id="rId17"/>
    <p:sldId id="444" r:id="rId18"/>
    <p:sldId id="445" r:id="rId19"/>
    <p:sldId id="446" r:id="rId20"/>
    <p:sldId id="447" r:id="rId21"/>
    <p:sldId id="448" r:id="rId22"/>
    <p:sldId id="450" r:id="rId23"/>
    <p:sldId id="451" r:id="rId24"/>
    <p:sldId id="452" r:id="rId25"/>
    <p:sldId id="453" r:id="rId26"/>
    <p:sldId id="454" r:id="rId27"/>
    <p:sldId id="455" r:id="rId28"/>
    <p:sldId id="461" r:id="rId29"/>
    <p:sldId id="462" r:id="rId30"/>
    <p:sldId id="463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2059" autoAdjust="0"/>
  </p:normalViewPr>
  <p:slideViewPr>
    <p:cSldViewPr>
      <p:cViewPr varScale="1">
        <p:scale>
          <a:sx n="66" d="100"/>
          <a:sy n="66" d="100"/>
        </p:scale>
        <p:origin x="90" y="3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1860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741EE1-C517-41D6-B5F8-08C90135A1F3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451DA7-3D4E-4876-B5BD-947C6A99C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2022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A14CA0-8C2C-4A52-8277-C3FC09BA6781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3444A7-DDF2-4993-BB58-05E3F1CB0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7467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12700">
            <a:solidFill>
              <a:schemeClr val="tx2"/>
            </a:solidFill>
          </a:ln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1-</a:t>
            </a:r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ln w="12700">
            <a:solidFill>
              <a:schemeClr val="tx2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2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1-</a:t>
            </a:r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tx2"/>
        </a:buClr>
        <a:buSzPct val="150000"/>
        <a:buFont typeface="Arial" pitchFamily="34" charset="0"/>
        <a:buChar char="□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tx2"/>
        </a:buClr>
        <a:buSzPct val="120000"/>
        <a:buFont typeface="Arial" pitchFamily="34" charset="0"/>
        <a:buChar char="◊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SzPct val="135000"/>
        <a:buFont typeface="Arial" pitchFamily="34" charset="0"/>
        <a:buChar char="○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CS427:</a:t>
            </a:r>
            <a:br>
              <a:rPr lang="en-US" dirty="0" smtClean="0"/>
            </a:br>
            <a:r>
              <a:rPr lang="en-US" dirty="0" smtClean="0"/>
              <a:t>Software Engineering 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Software </a:t>
            </a:r>
            <a:r>
              <a:rPr lang="en-US" dirty="0" smtClean="0"/>
              <a:t>Documentation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00837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Rational design process (1)</a:t>
            </a:r>
          </a:p>
        </p:txBody>
      </p:sp>
      <p:sp>
        <p:nvSpPr>
          <p:cNvPr id="28057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31950"/>
            <a:ext cx="8229600" cy="4724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dirty="0">
                <a:latin typeface="Times-Roman" charset="0"/>
              </a:rPr>
              <a:t>A perfectly </a:t>
            </a:r>
            <a:r>
              <a:rPr lang="en-US" altLang="en-US" sz="2400" dirty="0">
                <a:solidFill>
                  <a:srgbClr val="FF0000"/>
                </a:solidFill>
                <a:latin typeface="Times-Roman" charset="0"/>
              </a:rPr>
              <a:t>rational person </a:t>
            </a:r>
            <a:r>
              <a:rPr lang="en-US" altLang="en-US" sz="2400" dirty="0">
                <a:latin typeface="Times-Roman" charset="0"/>
              </a:rPr>
              <a:t>is one who </a:t>
            </a:r>
            <a:r>
              <a:rPr lang="en-US" altLang="en-US" sz="2400" dirty="0">
                <a:solidFill>
                  <a:srgbClr val="FF0000"/>
                </a:solidFill>
                <a:latin typeface="Times-Roman" charset="0"/>
              </a:rPr>
              <a:t>always has a good reason for what he does</a:t>
            </a:r>
            <a:r>
              <a:rPr lang="en-US" altLang="en-US" sz="2400" dirty="0">
                <a:latin typeface="Times-Roman" charset="0"/>
              </a:rPr>
              <a:t>. Each step taken can be shown to be the best way to get to a well defined goal. Most of us like to think of ourselves as rational professionals. However, to many observers, the usual </a:t>
            </a:r>
            <a:r>
              <a:rPr lang="en-US" altLang="en-US" sz="2400" dirty="0">
                <a:solidFill>
                  <a:srgbClr val="FF0000"/>
                </a:solidFill>
                <a:latin typeface="Times-Roman" charset="0"/>
              </a:rPr>
              <a:t>process of designing software</a:t>
            </a:r>
            <a:r>
              <a:rPr lang="en-US" altLang="en-US" sz="2400" dirty="0">
                <a:latin typeface="Times-Roman" charset="0"/>
              </a:rPr>
              <a:t> appears quite </a:t>
            </a:r>
            <a:r>
              <a:rPr lang="en-US" altLang="en-US" sz="2400" dirty="0">
                <a:solidFill>
                  <a:srgbClr val="FF0000"/>
                </a:solidFill>
                <a:latin typeface="Times-Roman" charset="0"/>
              </a:rPr>
              <a:t>irrational</a:t>
            </a:r>
            <a:r>
              <a:rPr lang="en-US" altLang="en-US" sz="2400" dirty="0">
                <a:latin typeface="Times-Roman" charset="0"/>
              </a:rPr>
              <a:t>. Programmers start without a clear statement of desired behavior and implementation constraints.  They make a long sequence of design </a:t>
            </a:r>
            <a:r>
              <a:rPr lang="en-US" altLang="en-US" sz="2400" dirty="0">
                <a:solidFill>
                  <a:srgbClr val="FF0000"/>
                </a:solidFill>
                <a:latin typeface="Times-Roman" charset="0"/>
              </a:rPr>
              <a:t>decisions</a:t>
            </a:r>
            <a:r>
              <a:rPr lang="en-US" altLang="en-US" sz="2400" dirty="0">
                <a:latin typeface="Times-Roman" charset="0"/>
              </a:rPr>
              <a:t> with </a:t>
            </a:r>
            <a:r>
              <a:rPr lang="en-US" altLang="en-US" sz="2400" dirty="0">
                <a:solidFill>
                  <a:srgbClr val="FF0000"/>
                </a:solidFill>
                <a:latin typeface="Times-Roman" charset="0"/>
              </a:rPr>
              <a:t>no clear statement of why</a:t>
            </a:r>
            <a:r>
              <a:rPr lang="en-US" altLang="en-US" sz="2400" dirty="0">
                <a:latin typeface="Times-Roman" charset="0"/>
              </a:rPr>
              <a:t> they do things the way they do. Their rationale is rarely explained.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7A8D0-9B09-41F0-AD69-2597735DA1FF}" type="slidenum">
              <a:rPr lang="en-US" altLang="en-US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70956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Rational Design Process (2)</a:t>
            </a:r>
          </a:p>
        </p:txBody>
      </p:sp>
      <p:sp>
        <p:nvSpPr>
          <p:cNvPr id="281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dirty="0">
                <a:latin typeface="Times-Roman" charset="0"/>
              </a:rPr>
              <a:t>Many of us are </a:t>
            </a:r>
            <a:r>
              <a:rPr lang="en-US" altLang="en-US" sz="2800" dirty="0">
                <a:solidFill>
                  <a:srgbClr val="FF0000"/>
                </a:solidFill>
                <a:latin typeface="Times-Roman" charset="0"/>
              </a:rPr>
              <a:t>not satisfied </a:t>
            </a:r>
            <a:r>
              <a:rPr lang="en-US" altLang="en-US" sz="2800" dirty="0">
                <a:latin typeface="Times-Roman" charset="0"/>
              </a:rPr>
              <a:t>with such a design process. That is why there is research in software design, programming methods, structured programming and related topics. Ideally, we would like to derive our </a:t>
            </a:r>
            <a:r>
              <a:rPr lang="en-US" altLang="en-US" sz="2800" dirty="0">
                <a:solidFill>
                  <a:srgbClr val="FF0000"/>
                </a:solidFill>
                <a:latin typeface="Times-Roman" charset="0"/>
              </a:rPr>
              <a:t>programs</a:t>
            </a:r>
            <a:r>
              <a:rPr lang="en-US" altLang="en-US" sz="2800" dirty="0">
                <a:latin typeface="Times-Roman" charset="0"/>
              </a:rPr>
              <a:t> from a statement of </a:t>
            </a:r>
            <a:r>
              <a:rPr lang="en-US" altLang="en-US" sz="2800" dirty="0">
                <a:solidFill>
                  <a:srgbClr val="FF0000"/>
                </a:solidFill>
                <a:latin typeface="Times-Roman" charset="0"/>
              </a:rPr>
              <a:t>requirements</a:t>
            </a:r>
            <a:r>
              <a:rPr lang="en-US" altLang="en-US" sz="2800" dirty="0">
                <a:latin typeface="Times-Roman" charset="0"/>
              </a:rPr>
              <a:t> in the same sense that </a:t>
            </a:r>
            <a:r>
              <a:rPr lang="en-US" altLang="en-US" sz="2800" dirty="0">
                <a:solidFill>
                  <a:srgbClr val="FF0000"/>
                </a:solidFill>
                <a:latin typeface="Times-Roman" charset="0"/>
              </a:rPr>
              <a:t>theorems</a:t>
            </a:r>
            <a:r>
              <a:rPr lang="en-US" altLang="en-US" sz="2800" dirty="0">
                <a:latin typeface="Times-Roman" charset="0"/>
              </a:rPr>
              <a:t> are derived from </a:t>
            </a:r>
            <a:r>
              <a:rPr lang="en-US" altLang="en-US" sz="2800" dirty="0">
                <a:solidFill>
                  <a:srgbClr val="FF0000"/>
                </a:solidFill>
                <a:latin typeface="Times-Roman" charset="0"/>
              </a:rPr>
              <a:t>axioms</a:t>
            </a:r>
            <a:r>
              <a:rPr lang="en-US" altLang="en-US" sz="2800" dirty="0">
                <a:latin typeface="Times-Roman" charset="0"/>
              </a:rPr>
              <a:t> in a published proof. All of the methodologies that can be considered </a:t>
            </a:r>
            <a:r>
              <a:rPr lang="en-US" altLang="en-US" sz="2800" dirty="0">
                <a:latin typeface="Helvetica" charset="0"/>
              </a:rPr>
              <a:t>“</a:t>
            </a:r>
            <a:r>
              <a:rPr lang="en-US" altLang="en-US" sz="2800" dirty="0">
                <a:solidFill>
                  <a:srgbClr val="FF0000"/>
                </a:solidFill>
                <a:latin typeface="Times-Roman" charset="0"/>
              </a:rPr>
              <a:t>top down</a:t>
            </a:r>
            <a:r>
              <a:rPr lang="en-US" altLang="en-US" sz="2800" dirty="0">
                <a:latin typeface="Helvetica" charset="0"/>
              </a:rPr>
              <a:t>”</a:t>
            </a:r>
            <a:r>
              <a:rPr lang="en-US" altLang="en-US" sz="2800" dirty="0">
                <a:latin typeface="Times-Roman" charset="0"/>
              </a:rPr>
              <a:t> are the result of our desire to have a rational, systematic way of designing software. </a:t>
            </a:r>
            <a:endParaRPr lang="en-US" alt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796F-EDE7-4CD1-A630-2EA50095F4CF}" type="slidenum">
              <a:rPr lang="en-US" altLang="en-US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7285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Rational Design Process (3)</a:t>
            </a:r>
          </a:p>
        </p:txBody>
      </p:sp>
      <p:sp>
        <p:nvSpPr>
          <p:cNvPr id="282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dirty="0">
                <a:latin typeface="Times-Roman" charset="0"/>
              </a:rPr>
              <a:t>This paper brings a message with both bad news and good news. The bad news is that, in our opinion, we will never find the philosopher's stone. </a:t>
            </a:r>
            <a:r>
              <a:rPr lang="en-US" altLang="en-US" sz="2800" dirty="0">
                <a:solidFill>
                  <a:srgbClr val="FF0000"/>
                </a:solidFill>
                <a:latin typeface="Times-Roman" charset="0"/>
              </a:rPr>
              <a:t>We will never find a process that allows us to design software in a perfectly rational way.</a:t>
            </a:r>
            <a:r>
              <a:rPr lang="en-US" altLang="en-US" sz="2800" dirty="0">
                <a:latin typeface="Times-Roman" charset="0"/>
              </a:rPr>
              <a:t> The good news is that we can </a:t>
            </a:r>
            <a:r>
              <a:rPr lang="en-US" altLang="en-US" sz="2800" dirty="0">
                <a:solidFill>
                  <a:srgbClr val="FF0000"/>
                </a:solidFill>
                <a:latin typeface="Times-Roman" charset="0"/>
              </a:rPr>
              <a:t>fake it</a:t>
            </a:r>
            <a:r>
              <a:rPr lang="en-US" altLang="en-US" sz="2800" dirty="0">
                <a:latin typeface="Times-Roman" charset="0"/>
              </a:rPr>
              <a:t>. </a:t>
            </a:r>
            <a:r>
              <a:rPr lang="en-US" altLang="en-US" sz="2800" u="sng" dirty="0">
                <a:latin typeface="Times-Roman" charset="0"/>
              </a:rPr>
              <a:t>We can present our system to others as if we had been rational designers and it pays to pretend to do so during development and maintenance</a:t>
            </a:r>
            <a:r>
              <a:rPr lang="en-US" altLang="en-US" sz="2800" dirty="0">
                <a:latin typeface="Times-Roman" charset="0"/>
              </a:rPr>
              <a:t>. </a:t>
            </a:r>
          </a:p>
          <a:p>
            <a:pPr>
              <a:lnSpc>
                <a:spcPct val="90000"/>
              </a:lnSpc>
            </a:pPr>
            <a:endParaRPr lang="en-US" altLang="en-US" sz="2800" dirty="0"/>
          </a:p>
          <a:p>
            <a:pPr>
              <a:lnSpc>
                <a:spcPct val="90000"/>
              </a:lnSpc>
            </a:pPr>
            <a:endParaRPr lang="en-US" alt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5D666-7353-4871-BA89-FBEC13788401}" type="slidenum">
              <a:rPr lang="en-US" altLang="en-US"/>
              <a:pPr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5201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Moral</a:t>
            </a:r>
          </a:p>
        </p:txBody>
      </p:sp>
      <p:sp>
        <p:nvSpPr>
          <p:cNvPr id="283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Documentation should make it look like you followed a rational, top-down process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Requirements - high-level design - detailed design - implementation details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Explain final decisions, not mistakes you made along the way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Your</a:t>
            </a:r>
            <a:r>
              <a:rPr lang="en-US" altLang="en-US" dirty="0">
                <a:solidFill>
                  <a:schemeClr val="accent1"/>
                </a:solidFill>
              </a:rPr>
              <a:t> </a:t>
            </a:r>
            <a:r>
              <a:rPr lang="en-US" altLang="en-US" dirty="0">
                <a:solidFill>
                  <a:schemeClr val="tx2"/>
                </a:solidFill>
              </a:rPr>
              <a:t>presentation</a:t>
            </a:r>
            <a:r>
              <a:rPr lang="en-US" altLang="en-US" dirty="0"/>
              <a:t> can include mistakes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A53F6-12B4-4A9C-B9EA-6DF8AAE149ED}" type="slidenum">
              <a:rPr lang="en-US" altLang="en-US"/>
              <a:pPr/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85643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Life principles that apply to documentation</a:t>
            </a:r>
          </a:p>
        </p:txBody>
      </p:sp>
      <p:sp>
        <p:nvSpPr>
          <p:cNvPr id="284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Magic number 7 plus or minus 2</a:t>
            </a:r>
          </a:p>
          <a:p>
            <a:endParaRPr lang="en-US" altLang="en-US"/>
          </a:p>
          <a:p>
            <a:r>
              <a:rPr lang="en-US" altLang="en-US"/>
              <a:t>Know your audience, and use their language</a:t>
            </a:r>
          </a:p>
          <a:p>
            <a:endParaRPr lang="en-US" altLang="en-US"/>
          </a:p>
          <a:p>
            <a:r>
              <a:rPr lang="en-US" altLang="en-US"/>
              <a:t>Test documentation - nothing works unless it has been tested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9E3A3-82A8-4D34-A244-435FE4152D09}" type="slidenum">
              <a:rPr lang="en-US" altLang="en-US"/>
              <a:pPr/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78374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Magic Number 7 +/- 2</a:t>
            </a:r>
          </a:p>
        </p:txBody>
      </p:sp>
      <p:sp>
        <p:nvSpPr>
          <p:cNvPr id="285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Limited short-term memory</a:t>
            </a:r>
          </a:p>
          <a:p>
            <a:r>
              <a:rPr lang="en-US" altLang="en-US" dirty="0"/>
              <a:t>Unlimited long-term memory</a:t>
            </a:r>
          </a:p>
          <a:p>
            <a:r>
              <a:rPr lang="en-US" altLang="en-US" dirty="0"/>
              <a:t>Only introduce a few new ideas at a time</a:t>
            </a:r>
          </a:p>
          <a:p>
            <a:pPr lvl="1"/>
            <a:r>
              <a:rPr lang="en-US" altLang="en-US" dirty="0"/>
              <a:t>3 - easy</a:t>
            </a:r>
          </a:p>
          <a:p>
            <a:pPr lvl="1"/>
            <a:r>
              <a:rPr lang="en-US" altLang="en-US" dirty="0"/>
              <a:t>5 - harder</a:t>
            </a:r>
          </a:p>
          <a:p>
            <a:pPr lvl="1"/>
            <a:r>
              <a:rPr lang="en-US" altLang="en-US" dirty="0"/>
              <a:t>7 - </a:t>
            </a:r>
            <a:r>
              <a:rPr lang="en-US" altLang="en-US" dirty="0" smtClean="0"/>
              <a:t>hard</a:t>
            </a:r>
            <a:endParaRPr lang="en-US" altLang="en-US" dirty="0"/>
          </a:p>
          <a:p>
            <a:pPr lvl="1"/>
            <a:r>
              <a:rPr lang="en-US" altLang="en-US" dirty="0"/>
              <a:t>9 -</a:t>
            </a:r>
            <a:r>
              <a:rPr lang="en-US" altLang="en-US" dirty="0" smtClean="0"/>
              <a:t> very hard</a:t>
            </a:r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994C6-4DBB-4AF2-BCD4-796721C2BCF4}" type="slidenum">
              <a:rPr lang="en-US" altLang="en-US"/>
              <a:pPr/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3618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Dealing with limited memory</a:t>
            </a:r>
          </a:p>
        </p:txBody>
      </p:sp>
      <p:sp>
        <p:nvSpPr>
          <p:cNvPr id="286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Teach, then reuse</a:t>
            </a:r>
          </a:p>
          <a:p>
            <a:r>
              <a:rPr lang="en-US" altLang="en-US"/>
              <a:t>Chunking</a:t>
            </a:r>
          </a:p>
          <a:p>
            <a:pPr lvl="1"/>
            <a:r>
              <a:rPr lang="en-US" altLang="en-US"/>
              <a:t>Break into parts, each with 3-5 new things</a:t>
            </a:r>
          </a:p>
          <a:p>
            <a:pPr lvl="1"/>
            <a:r>
              <a:rPr lang="en-US" altLang="en-US"/>
              <a:t>No more than 3-5 parts in each part</a:t>
            </a:r>
          </a:p>
          <a:p>
            <a:r>
              <a:rPr lang="en-US" altLang="en-US"/>
              <a:t>Lookup rather than memorize</a:t>
            </a:r>
          </a:p>
          <a:p>
            <a:pPr lvl="1"/>
            <a:r>
              <a:rPr lang="en-US" altLang="en-US"/>
              <a:t>Minimize amount people have to learn</a:t>
            </a:r>
          </a:p>
          <a:p>
            <a:pPr lvl="1"/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366B4-F041-4AAC-A6C5-FFF4A858DA2A}" type="slidenum">
              <a:rPr lang="en-US" altLang="en-US"/>
              <a:pPr/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3569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Chunking</a:t>
            </a:r>
          </a:p>
        </p:txBody>
      </p:sp>
      <p:sp>
        <p:nvSpPr>
          <p:cNvPr id="287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Applies to both design/code and documentation</a:t>
            </a:r>
          </a:p>
          <a:p>
            <a:pPr lvl="1"/>
            <a:r>
              <a:rPr lang="en-US" altLang="en-US"/>
              <a:t>Sometimes writing documentation tells you that you need to refactor the system</a:t>
            </a:r>
          </a:p>
          <a:p>
            <a:r>
              <a:rPr lang="en-US" altLang="en-US"/>
              <a:t>For each section of documentation, count number of new terms/ideas</a:t>
            </a:r>
          </a:p>
          <a:p>
            <a:pPr lvl="1"/>
            <a:r>
              <a:rPr lang="en-US" altLang="en-US"/>
              <a:t>Make sure that reader is comfortable with them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5CC5E-BED3-41D9-A3BD-E7275E073BCD}" type="slidenum">
              <a:rPr lang="en-US" altLang="en-US"/>
              <a:pPr/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56482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Lookup rather than remember</a:t>
            </a:r>
          </a:p>
        </p:txBody>
      </p:sp>
      <p:sp>
        <p:nvSpPr>
          <p:cNvPr id="288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Detailed design info should be with code</a:t>
            </a:r>
          </a:p>
          <a:p>
            <a:pPr lvl="1"/>
            <a:r>
              <a:rPr lang="en-US" altLang="en-US" dirty="0" err="1"/>
              <a:t>JavaDoc</a:t>
            </a:r>
            <a:endParaRPr lang="en-US" altLang="en-US" dirty="0"/>
          </a:p>
          <a:p>
            <a:r>
              <a:rPr lang="en-US" altLang="en-US" dirty="0"/>
              <a:t>IDE lets you browse</a:t>
            </a:r>
          </a:p>
          <a:p>
            <a:r>
              <a:rPr lang="en-US" altLang="en-US" dirty="0"/>
              <a:t>Tooltips, </a:t>
            </a:r>
            <a:r>
              <a:rPr lang="en-US" altLang="en-US" dirty="0" err="1"/>
              <a:t>autocompletion</a:t>
            </a:r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Your </a:t>
            </a:r>
            <a:r>
              <a:rPr lang="en-US" altLang="en-US" dirty="0" smtClean="0">
                <a:solidFill>
                  <a:schemeClr val="tx2"/>
                </a:solidFill>
              </a:rPr>
              <a:t>code</a:t>
            </a:r>
            <a:r>
              <a:rPr lang="en-US" altLang="en-US" dirty="0" smtClean="0"/>
              <a:t> </a:t>
            </a:r>
            <a:r>
              <a:rPr lang="en-US" altLang="en-US" dirty="0"/>
              <a:t>should have </a:t>
            </a:r>
            <a:r>
              <a:rPr lang="en-US" altLang="en-US" dirty="0" err="1" smtClean="0"/>
              <a:t>JavaDoc</a:t>
            </a:r>
            <a:endParaRPr lang="en-US" altLang="en-US" dirty="0" smtClean="0"/>
          </a:p>
          <a:p>
            <a:pPr lvl="1"/>
            <a:r>
              <a:rPr lang="en-US" altLang="en-US" dirty="0" smtClean="0"/>
              <a:t>Do tests need documentation?</a:t>
            </a:r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01ED2-08F5-4F3E-A2A1-8A6A72A8D97F}" type="slidenum">
              <a:rPr lang="en-US" altLang="en-US"/>
              <a:pPr/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03825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Know your audience</a:t>
            </a:r>
          </a:p>
        </p:txBody>
      </p:sp>
      <p:sp>
        <p:nvSpPr>
          <p:cNvPr id="2897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dirty="0"/>
              <a:t>Use vocabulary of audience</a:t>
            </a:r>
          </a:p>
          <a:p>
            <a:r>
              <a:rPr lang="en-US" altLang="en-US" dirty="0"/>
              <a:t>Explain things they don’t know</a:t>
            </a:r>
          </a:p>
          <a:p>
            <a:r>
              <a:rPr lang="en-US" altLang="en-US" dirty="0"/>
              <a:t>Don’t explain things they know</a:t>
            </a:r>
          </a:p>
          <a:p>
            <a:endParaRPr lang="en-US" altLang="en-US" dirty="0"/>
          </a:p>
          <a:p>
            <a:r>
              <a:rPr lang="en-US" altLang="en-US" dirty="0"/>
              <a:t>Expert/novice</a:t>
            </a:r>
          </a:p>
          <a:p>
            <a:pPr lvl="1"/>
            <a:r>
              <a:rPr lang="en-US" altLang="en-US" dirty="0" err="1"/>
              <a:t>Skippable</a:t>
            </a:r>
            <a:r>
              <a:rPr lang="en-US" altLang="en-US" dirty="0"/>
              <a:t> section (use </a:t>
            </a:r>
            <a:r>
              <a:rPr lang="en-US" altLang="en-US" dirty="0" smtClean="0"/>
              <a:t>headings!)</a:t>
            </a:r>
          </a:p>
          <a:p>
            <a:pPr lvl="1"/>
            <a:endParaRPr lang="en-US" altLang="en-US" dirty="0"/>
          </a:p>
          <a:p>
            <a:r>
              <a:rPr lang="en-US" altLang="en-US" dirty="0" smtClean="0"/>
              <a:t>Your audience: 427 staff, </a:t>
            </a:r>
            <a:r>
              <a:rPr lang="en-US" altLang="en-US" dirty="0" smtClean="0"/>
              <a:t>K </a:t>
            </a:r>
            <a:r>
              <a:rPr lang="en-US" altLang="en-US" dirty="0" smtClean="0"/>
              <a:t>developers</a:t>
            </a:r>
            <a:r>
              <a:rPr lang="en-US" altLang="en-US" dirty="0" smtClean="0"/>
              <a:t>, </a:t>
            </a:r>
            <a:r>
              <a:rPr lang="en-US" altLang="en-US" dirty="0" smtClean="0"/>
              <a:t>K users</a:t>
            </a:r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5D975-FB81-4C29-B44F-1A49F3B0361D}" type="slidenum">
              <a:rPr lang="en-US" altLang="en-US"/>
              <a:pPr/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68074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CATME discussion, Evaluation forms</a:t>
            </a:r>
          </a:p>
          <a:p>
            <a:r>
              <a:rPr lang="en-US" dirty="0" smtClean="0"/>
              <a:t>What is left</a:t>
            </a:r>
          </a:p>
          <a:p>
            <a:pPr lvl="1"/>
            <a:r>
              <a:rPr lang="en-US" dirty="0" smtClean="0"/>
              <a:t>Final review – next lecture</a:t>
            </a:r>
          </a:p>
          <a:p>
            <a:pPr lvl="1"/>
            <a:r>
              <a:rPr lang="en-US" dirty="0" smtClean="0"/>
              <a:t>Final team project meeting – next week</a:t>
            </a:r>
          </a:p>
          <a:p>
            <a:pPr lvl="2"/>
            <a:r>
              <a:rPr lang="en-US" dirty="0" smtClean="0"/>
              <a:t>Arrange meeting time asap!</a:t>
            </a:r>
          </a:p>
          <a:p>
            <a:pPr lvl="2"/>
            <a:r>
              <a:rPr lang="en-US" dirty="0" smtClean="0"/>
              <a:t>Can include Dec 6</a:t>
            </a:r>
            <a:r>
              <a:rPr lang="en-US" baseline="30000" dirty="0" smtClean="0"/>
              <a:t>th</a:t>
            </a:r>
            <a:r>
              <a:rPr lang="en-US" dirty="0" smtClean="0"/>
              <a:t> class as project meeting slot</a:t>
            </a:r>
          </a:p>
          <a:p>
            <a:pPr lvl="2"/>
            <a:r>
              <a:rPr lang="en-US" dirty="0" smtClean="0"/>
              <a:t>Emphasis on quality, documentation</a:t>
            </a:r>
          </a:p>
          <a:p>
            <a:pPr lvl="1"/>
            <a:r>
              <a:rPr lang="en-US" dirty="0" smtClean="0"/>
              <a:t>Final exam: </a:t>
            </a:r>
            <a:r>
              <a:rPr lang="en-US" dirty="0" smtClean="0">
                <a:solidFill>
                  <a:srgbClr val="FF0000"/>
                </a:solidFill>
              </a:rPr>
              <a:t>Dec 12, 1:30-4:30</a:t>
            </a:r>
          </a:p>
          <a:p>
            <a:pPr lvl="2"/>
            <a:r>
              <a:rPr lang="en-US" dirty="0" smtClean="0"/>
              <a:t>SC 1404 (last name A-R), SC 0216 (last name S-Z)</a:t>
            </a:r>
          </a:p>
          <a:p>
            <a:pPr lvl="2"/>
            <a:r>
              <a:rPr lang="en-US" dirty="0" smtClean="0"/>
              <a:t>Conflicting exam request due by Dec 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1-</a:t>
            </a:r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3111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Nothing works unless it has been tested</a:t>
            </a:r>
          </a:p>
        </p:txBody>
      </p:sp>
      <p:sp>
        <p:nvSpPr>
          <p:cNvPr id="2908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Including documentation</a:t>
            </a:r>
          </a:p>
          <a:p>
            <a:pPr>
              <a:lnSpc>
                <a:spcPct val="90000"/>
              </a:lnSpc>
            </a:pPr>
            <a:endParaRPr lang="en-US" altLang="en-US"/>
          </a:p>
          <a:p>
            <a:pPr>
              <a:lnSpc>
                <a:spcPct val="90000"/>
              </a:lnSpc>
            </a:pPr>
            <a:r>
              <a:rPr lang="en-US" altLang="en-US"/>
              <a:t>Documentation must be reviewed</a:t>
            </a:r>
          </a:p>
          <a:p>
            <a:pPr>
              <a:lnSpc>
                <a:spcPct val="90000"/>
              </a:lnSpc>
            </a:pPr>
            <a:r>
              <a:rPr lang="en-US" altLang="en-US"/>
              <a:t>Documentation must be revised after a review</a:t>
            </a:r>
          </a:p>
          <a:p>
            <a:pPr>
              <a:lnSpc>
                <a:spcPct val="90000"/>
              </a:lnSpc>
            </a:pPr>
            <a:r>
              <a:rPr lang="en-US" altLang="en-US"/>
              <a:t>Need feedback from both experts and non-experts</a:t>
            </a:r>
          </a:p>
          <a:p>
            <a:pPr>
              <a:lnSpc>
                <a:spcPct val="90000"/>
              </a:lnSpc>
            </a:pPr>
            <a:r>
              <a:rPr lang="en-US" altLang="en-US"/>
              <a:t>Perform user studies on documentation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92DEB-FF5E-4489-B66B-C1B1074BE903}" type="slidenum">
              <a:rPr lang="en-US" altLang="en-US"/>
              <a:pPr/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05820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Testing documentation</a:t>
            </a:r>
          </a:p>
        </p:txBody>
      </p:sp>
      <p:sp>
        <p:nvSpPr>
          <p:cNvPr id="291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Try out installation manual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Manual tests based on user manual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Provide a way for users to give feedback on manuals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Wiki, discussion board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Regularly update documentation</a:t>
            </a:r>
          </a:p>
          <a:p>
            <a:pPr lvl="1"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>
                <a:solidFill>
                  <a:schemeClr val="tx2"/>
                </a:solidFill>
              </a:rPr>
              <a:t>Test</a:t>
            </a:r>
            <a:r>
              <a:rPr lang="en-US" altLang="en-US" dirty="0"/>
              <a:t> your tagged </a:t>
            </a:r>
            <a:r>
              <a:rPr lang="en-US" altLang="en-US" dirty="0" smtClean="0"/>
              <a:t>version</a:t>
            </a:r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A904C-91FA-4736-ADDC-5E45A0DDB7FB}" type="slidenum">
              <a:rPr lang="en-US" altLang="en-US"/>
              <a:pPr/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7545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Iterative life-cycle</a:t>
            </a:r>
          </a:p>
        </p:txBody>
      </p:sp>
      <p:sp>
        <p:nvSpPr>
          <p:cNvPr id="292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Real projects go on and on</a:t>
            </a:r>
          </a:p>
          <a:p>
            <a:r>
              <a:rPr lang="en-US" altLang="en-US"/>
              <a:t>Documentation must keep up</a:t>
            </a:r>
          </a:p>
          <a:p>
            <a:r>
              <a:rPr lang="en-US" altLang="en-US"/>
              <a:t>Update design documents when design changes</a:t>
            </a:r>
          </a:p>
          <a:p>
            <a:pPr lvl="1"/>
            <a:r>
              <a:rPr lang="en-US" altLang="en-US"/>
              <a:t>Easier if documenation is with code</a:t>
            </a:r>
          </a:p>
          <a:p>
            <a:r>
              <a:rPr lang="en-US" altLang="en-US"/>
              <a:t>Update user requirements &amp; manuals with new features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5AB1-6742-4960-BCDD-AB991D7E2487}" type="slidenum">
              <a:rPr lang="en-US" altLang="en-US"/>
              <a:pPr/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70828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What to document</a:t>
            </a:r>
          </a:p>
        </p:txBody>
      </p:sp>
      <p:sp>
        <p:nvSpPr>
          <p:cNvPr id="2990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Document system vs. document changes</a:t>
            </a:r>
          </a:p>
          <a:p>
            <a:r>
              <a:rPr lang="en-US" altLang="en-US"/>
              <a:t>Most readers want description of system</a:t>
            </a:r>
          </a:p>
          <a:p>
            <a:r>
              <a:rPr lang="en-US" altLang="en-US"/>
              <a:t>Description of changes wanted by</a:t>
            </a:r>
          </a:p>
          <a:p>
            <a:pPr lvl="1"/>
            <a:r>
              <a:rPr lang="en-US" altLang="en-US"/>
              <a:t>Integrators</a:t>
            </a:r>
          </a:p>
          <a:p>
            <a:pPr lvl="1"/>
            <a:r>
              <a:rPr lang="en-US" altLang="en-US"/>
              <a:t>Testers</a:t>
            </a:r>
          </a:p>
          <a:p>
            <a:pPr lvl="1"/>
            <a:r>
              <a:rPr lang="en-US" altLang="en-US"/>
              <a:t>Project managers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C1F58-5C05-4F00-B139-369BC0CFC94A}" type="slidenum">
              <a:rPr lang="en-US" altLang="en-US"/>
              <a:pPr/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4521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Document Changes</a:t>
            </a:r>
          </a:p>
        </p:txBody>
      </p:sp>
      <p:sp>
        <p:nvSpPr>
          <p:cNvPr id="300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/>
              <a:t>Abstract - describe change</a:t>
            </a:r>
          </a:p>
          <a:p>
            <a:r>
              <a:rPr lang="en-US" altLang="en-US" sz="2800"/>
              <a:t>Requirements - of change</a:t>
            </a:r>
          </a:p>
          <a:p>
            <a:r>
              <a:rPr lang="en-US" altLang="en-US" sz="2800"/>
              <a:t>Architecture - hopefully no change</a:t>
            </a:r>
          </a:p>
          <a:p>
            <a:r>
              <a:rPr lang="en-US" altLang="en-US" sz="2800"/>
              <a:t>Detailed design - in code and rationale of change</a:t>
            </a:r>
          </a:p>
          <a:p>
            <a:r>
              <a:rPr lang="en-US" altLang="en-US" sz="2800"/>
              <a:t>User manual/Operations manual - describe change</a:t>
            </a:r>
          </a:p>
          <a:p>
            <a:r>
              <a:rPr lang="en-US" altLang="en-US" sz="2800"/>
              <a:t>Installation - of change</a:t>
            </a:r>
          </a:p>
          <a:p>
            <a:endParaRPr lang="en-US" altLang="en-US" sz="28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2A716-D880-4E9B-AD6B-D508D607045E}" type="slidenum">
              <a:rPr lang="en-US" altLang="en-US"/>
              <a:pPr/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196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Danger of documenting changes</a:t>
            </a:r>
          </a:p>
        </p:txBody>
      </p:sp>
      <p:sp>
        <p:nvSpPr>
          <p:cNvPr id="3020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35 versions</a:t>
            </a:r>
          </a:p>
          <a:p>
            <a:r>
              <a:rPr lang="en-US" altLang="en-US"/>
              <a:t>Each one describes difference from previous</a:t>
            </a:r>
          </a:p>
          <a:p>
            <a:r>
              <a:rPr lang="en-US" altLang="en-US"/>
              <a:t>Only complete documentation is for first version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9CACF-0B34-4EB5-B7C0-3748855CD775}" type="slidenum">
              <a:rPr lang="en-US" altLang="en-US"/>
              <a:pPr/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95564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Organizational solution</a:t>
            </a:r>
          </a:p>
        </p:txBody>
      </p:sp>
      <p:sp>
        <p:nvSpPr>
          <p:cNvPr id="3031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Documentation team keeps up-to-date version</a:t>
            </a:r>
          </a:p>
          <a:p>
            <a:r>
              <a:rPr lang="en-US" altLang="en-US"/>
              <a:t>“Change request” team describes changes needed to implement change request</a:t>
            </a:r>
          </a:p>
          <a:p>
            <a:r>
              <a:rPr lang="en-US" altLang="en-US"/>
              <a:t>Change request team hands off to documentation team, which then updates the current documentation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33EF-87F4-4E86-82DE-232DFA18032E}" type="slidenum">
              <a:rPr lang="en-US" altLang="en-US"/>
              <a:pPr/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66789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Ownership</a:t>
            </a:r>
          </a:p>
        </p:txBody>
      </p:sp>
      <p:sp>
        <p:nvSpPr>
          <p:cNvPr id="3041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“Everybody is responsible” means “nobody is responsible”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Somebody should be responsible for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Documentation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Each module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Testing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Build process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Your project: </a:t>
            </a:r>
            <a:r>
              <a:rPr lang="en-US" altLang="en-US" dirty="0">
                <a:solidFill>
                  <a:schemeClr val="tx2"/>
                </a:solidFill>
              </a:rPr>
              <a:t>everyone</a:t>
            </a:r>
            <a:r>
              <a:rPr lang="en-US" altLang="en-US" dirty="0"/>
              <a:t> means everyone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40DBE-F553-46E6-A04F-B38D76B947A5}" type="slidenum">
              <a:rPr lang="en-US" altLang="en-US"/>
              <a:pPr/>
              <a:t>27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52070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Tests as documentation</a:t>
            </a:r>
          </a:p>
        </p:txBody>
      </p:sp>
      <p:sp>
        <p:nvSpPr>
          <p:cNvPr id="3092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JUnit tests are best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Part of the code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Doesn’t take instructions to run them</a:t>
            </a:r>
          </a:p>
          <a:p>
            <a:pPr>
              <a:lnSpc>
                <a:spcPct val="90000"/>
              </a:lnSpc>
            </a:pPr>
            <a:r>
              <a:rPr lang="en-US" altLang="en-US"/>
              <a:t>Manual tests when necessary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Put human-readable script on wiki or as Word document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Include screen-shots</a:t>
            </a:r>
          </a:p>
          <a:p>
            <a:pPr lvl="1">
              <a:lnSpc>
                <a:spcPct val="90000"/>
              </a:lnSpc>
            </a:pP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C345F-9656-4FFF-B8A5-C5A17B31997C}" type="slidenum">
              <a:rPr lang="en-US" altLang="en-US"/>
              <a:pPr/>
              <a:t>28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41134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365D0-963C-4487-8927-F7D8E72F7ED1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311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Finishing well</a:t>
            </a:r>
          </a:p>
        </p:txBody>
      </p:sp>
      <p:sp>
        <p:nvSpPr>
          <p:cNvPr id="311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Better to have a few things completely finished than many things half-finished</a:t>
            </a:r>
          </a:p>
          <a:p>
            <a:r>
              <a:rPr lang="en-US" altLang="en-US"/>
              <a:t>Emphasize testing, changes</a:t>
            </a:r>
          </a:p>
        </p:txBody>
      </p:sp>
    </p:spTree>
    <p:extLst>
      <p:ext uri="{BB962C8B-B14F-4D97-AF65-F5344CB8AC3E}">
        <p14:creationId xmlns:p14="http://schemas.microsoft.com/office/powerpoint/2010/main" val="893914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EDC30-AC0E-4B6F-A3BB-8001B7B3129C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201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Today’s goals</a:t>
            </a:r>
            <a:endParaRPr lang="en-US" altLang="en-US" dirty="0"/>
          </a:p>
        </p:txBody>
      </p:sp>
      <p:sp>
        <p:nvSpPr>
          <p:cNvPr id="201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How do we write good documentation?</a:t>
            </a:r>
          </a:p>
          <a:p>
            <a:r>
              <a:rPr lang="en-US" altLang="en-US" dirty="0" smtClean="0"/>
              <a:t>What should we include in the documentation for the project</a:t>
            </a:r>
            <a:r>
              <a:rPr lang="en-US" altLang="en-US" dirty="0" smtClean="0"/>
              <a:t>?</a:t>
            </a:r>
            <a:endParaRPr lang="en-US" altLang="en-US" dirty="0" smtClean="0"/>
          </a:p>
          <a:p>
            <a:endParaRPr lang="en-US" altLang="en-US" dirty="0" smtClean="0"/>
          </a:p>
          <a:p>
            <a:endParaRPr lang="en-US" altLang="en-US" dirty="0" smtClean="0"/>
          </a:p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265842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379CA-2502-4F30-A77D-97D9B08493F2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Reminder</a:t>
            </a:r>
            <a:endParaRPr lang="en-US" altLang="en-US" dirty="0"/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Final </a:t>
            </a:r>
            <a:r>
              <a:rPr lang="en-US" altLang="en-US" dirty="0"/>
              <a:t>will cover all </a:t>
            </a:r>
            <a:r>
              <a:rPr lang="en-US" altLang="en-US" dirty="0" smtClean="0"/>
              <a:t>material </a:t>
            </a:r>
          </a:p>
          <a:p>
            <a:pPr lvl="1"/>
            <a:r>
              <a:rPr lang="en-US" altLang="en-US" dirty="0" smtClean="0"/>
              <a:t>All readings</a:t>
            </a:r>
          </a:p>
          <a:p>
            <a:pPr lvl="1"/>
            <a:r>
              <a:rPr lang="en-US" altLang="en-US" dirty="0" smtClean="0"/>
              <a:t>All </a:t>
            </a:r>
            <a:r>
              <a:rPr lang="en-US" altLang="en-US" dirty="0"/>
              <a:t>slides</a:t>
            </a:r>
          </a:p>
          <a:p>
            <a:pPr lvl="1"/>
            <a:r>
              <a:rPr lang="en-US" altLang="en-US" dirty="0"/>
              <a:t>All </a:t>
            </a:r>
            <a:r>
              <a:rPr lang="en-US" altLang="en-US" dirty="0" smtClean="0"/>
              <a:t>lectures</a:t>
            </a:r>
            <a:endParaRPr lang="en-US" altLang="en-US" dirty="0"/>
          </a:p>
          <a:p>
            <a:pPr lvl="1"/>
            <a:r>
              <a:rPr lang="en-US" altLang="en-US" dirty="0" smtClean="0"/>
              <a:t>All MPs</a:t>
            </a:r>
          </a:p>
          <a:p>
            <a:pPr lvl="1"/>
            <a:r>
              <a:rPr lang="en-US" altLang="en-US" dirty="0" smtClean="0"/>
              <a:t>Project</a:t>
            </a:r>
          </a:p>
        </p:txBody>
      </p:sp>
    </p:spTree>
    <p:extLst>
      <p:ext uri="{BB962C8B-B14F-4D97-AF65-F5344CB8AC3E}">
        <p14:creationId xmlns:p14="http://schemas.microsoft.com/office/powerpoint/2010/main" val="2244662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Why document?</a:t>
            </a:r>
          </a:p>
        </p:txBody>
      </p:sp>
      <p:sp>
        <p:nvSpPr>
          <p:cNvPr id="274439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So someone else can understand the system</a:t>
            </a:r>
          </a:p>
          <a:p>
            <a:r>
              <a:rPr lang="en-US" altLang="en-US" dirty="0"/>
              <a:t>So you can understand the system </a:t>
            </a:r>
            <a:r>
              <a:rPr lang="en-US" altLang="en-US" dirty="0" smtClean="0"/>
              <a:t>later</a:t>
            </a:r>
          </a:p>
          <a:p>
            <a:r>
              <a:rPr lang="en-US" altLang="en-US" dirty="0" smtClean="0"/>
              <a:t>So other part of the team can understand</a:t>
            </a:r>
          </a:p>
          <a:p>
            <a:endParaRPr lang="en-US" altLang="en-US" dirty="0"/>
          </a:p>
          <a:p>
            <a:r>
              <a:rPr lang="en-US" altLang="en-US" dirty="0" smtClean="0"/>
              <a:t>To </a:t>
            </a:r>
            <a:r>
              <a:rPr lang="en-US" altLang="en-US" dirty="0"/>
              <a:t>improve design</a:t>
            </a:r>
          </a:p>
          <a:p>
            <a:r>
              <a:rPr lang="en-US" altLang="en-US" dirty="0"/>
              <a:t>To plan construction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2DF4B-5873-42C8-B542-5FC0B5CE7848}" type="slidenum">
              <a:rPr lang="en-US" altLang="en-US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56175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6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System Documentation</a:t>
            </a:r>
          </a:p>
        </p:txBody>
      </p:sp>
      <p:sp>
        <p:nvSpPr>
          <p:cNvPr id="275461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Abstract</a:t>
            </a:r>
          </a:p>
          <a:p>
            <a:r>
              <a:rPr lang="en-US" altLang="en-US" dirty="0"/>
              <a:t>Requirements</a:t>
            </a:r>
          </a:p>
          <a:p>
            <a:r>
              <a:rPr lang="en-US" altLang="en-US" dirty="0"/>
              <a:t>Architecture</a:t>
            </a:r>
          </a:p>
          <a:p>
            <a:r>
              <a:rPr lang="en-US" altLang="en-US" dirty="0"/>
              <a:t>Detailed design</a:t>
            </a:r>
          </a:p>
          <a:p>
            <a:r>
              <a:rPr lang="en-US" altLang="en-US" dirty="0"/>
              <a:t>User </a:t>
            </a:r>
            <a:r>
              <a:rPr lang="en-US" altLang="en-US" dirty="0" smtClean="0"/>
              <a:t>manual / Operations </a:t>
            </a:r>
            <a:r>
              <a:rPr lang="en-US" altLang="en-US" dirty="0"/>
              <a:t>manual</a:t>
            </a:r>
          </a:p>
          <a:p>
            <a:r>
              <a:rPr lang="en-US" altLang="en-US" dirty="0"/>
              <a:t>Installation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59821-E690-46AE-B1CA-37F6EB820A77}" type="slidenum">
              <a:rPr lang="en-US" altLang="en-US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3912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60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smtClean="0"/>
              <a:t>Final </a:t>
            </a:r>
            <a:r>
              <a:rPr lang="en-US" altLang="en-US" dirty="0" smtClean="0"/>
              <a:t>(Iteration 3) Project </a:t>
            </a:r>
            <a:r>
              <a:rPr lang="en-US" altLang="en-US" dirty="0" smtClean="0"/>
              <a:t>Documentation</a:t>
            </a:r>
            <a:endParaRPr lang="en-US" altLang="en-US" dirty="0"/>
          </a:p>
        </p:txBody>
      </p:sp>
      <p:sp>
        <p:nvSpPr>
          <p:cNvPr id="275461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to address</a:t>
            </a:r>
          </a:p>
          <a:p>
            <a:pPr lvl="1"/>
            <a:r>
              <a:rPr lang="en-US" dirty="0" smtClean="0"/>
              <a:t>Abstract</a:t>
            </a:r>
          </a:p>
          <a:p>
            <a:pPr lvl="2"/>
            <a:r>
              <a:rPr lang="en-US" dirty="0" smtClean="0"/>
              <a:t>Brief </a:t>
            </a:r>
            <a:r>
              <a:rPr lang="en-US" dirty="0"/>
              <a:t>description of project (include the goals of the project; the problem that it is trying to solve)</a:t>
            </a:r>
          </a:p>
          <a:p>
            <a:pPr lvl="1"/>
            <a:r>
              <a:rPr lang="en-US" dirty="0"/>
              <a:t>Architecture </a:t>
            </a:r>
            <a:r>
              <a:rPr lang="en-US" dirty="0" smtClean="0"/>
              <a:t>&amp; </a:t>
            </a:r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59821-E690-46AE-B1CA-37F6EB820A77}" type="slidenum">
              <a:rPr lang="en-US" altLang="en-US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1985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Waterfall life cycle</a:t>
            </a:r>
          </a:p>
        </p:txBody>
      </p:sp>
      <p:sp>
        <p:nvSpPr>
          <p:cNvPr id="27648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Requirements</a:t>
            </a:r>
          </a:p>
          <a:p>
            <a:r>
              <a:rPr lang="en-US" altLang="en-US" dirty="0"/>
              <a:t>Develop architecture</a:t>
            </a:r>
          </a:p>
          <a:p>
            <a:r>
              <a:rPr lang="en-US" altLang="en-US" dirty="0"/>
              <a:t>Design components</a:t>
            </a:r>
          </a:p>
          <a:p>
            <a:r>
              <a:rPr lang="en-US" altLang="en-US" dirty="0"/>
              <a:t>Develop code</a:t>
            </a:r>
          </a:p>
          <a:p>
            <a:r>
              <a:rPr lang="en-US" altLang="en-US" dirty="0"/>
              <a:t>Test </a:t>
            </a:r>
          </a:p>
          <a:p>
            <a:r>
              <a:rPr lang="en-US" altLang="en-US" dirty="0"/>
              <a:t>Deploy</a:t>
            </a:r>
          </a:p>
          <a:p>
            <a:r>
              <a:rPr lang="en-US" altLang="en-US" dirty="0"/>
              <a:t>Maintain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E06AB-6140-4964-A8D7-C64995AEB4A9}" type="slidenum">
              <a:rPr lang="en-US" altLang="en-US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3548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Documenting requirements</a:t>
            </a:r>
          </a:p>
        </p:txBody>
      </p:sp>
      <p:sp>
        <p:nvSpPr>
          <p:cNvPr id="277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Feature lists</a:t>
            </a:r>
          </a:p>
          <a:p>
            <a:r>
              <a:rPr lang="en-US" altLang="en-US"/>
              <a:t>Use cases / user stories</a:t>
            </a:r>
          </a:p>
          <a:p>
            <a:r>
              <a:rPr lang="en-US" altLang="en-US"/>
              <a:t>Domain description</a:t>
            </a:r>
          </a:p>
          <a:p>
            <a:r>
              <a:rPr lang="en-US" altLang="en-US"/>
              <a:t>User manual</a:t>
            </a:r>
          </a:p>
          <a:p>
            <a:r>
              <a:rPr lang="en-US" altLang="en-US"/>
              <a:t>Screen shots</a:t>
            </a:r>
          </a:p>
          <a:p>
            <a:r>
              <a:rPr lang="en-US" altLang="en-US"/>
              <a:t>Standard protocols, languages, etc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FC8A9-1DEE-489F-9302-6C01D4B7E9F9}" type="slidenum">
              <a:rPr lang="en-US" altLang="en-US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39588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Reading</a:t>
            </a:r>
          </a:p>
        </p:txBody>
      </p:sp>
      <p:sp>
        <p:nvSpPr>
          <p:cNvPr id="27853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382000" cy="4724400"/>
          </a:xfrm>
        </p:spPr>
        <p:txBody>
          <a:bodyPr/>
          <a:lstStyle/>
          <a:p>
            <a:r>
              <a:rPr lang="en-US" altLang="en-US" dirty="0">
                <a:latin typeface="Times-Bold" charset="0"/>
              </a:rPr>
              <a:t>A RATIONAL DESIGN PROCESS:</a:t>
            </a:r>
            <a:br>
              <a:rPr lang="en-US" altLang="en-US" dirty="0">
                <a:latin typeface="Times-Bold" charset="0"/>
              </a:rPr>
            </a:br>
            <a:r>
              <a:rPr lang="en-US" altLang="en-US" dirty="0">
                <a:latin typeface="Times-Bold" charset="0"/>
              </a:rPr>
              <a:t>HOW AND WHY TO FAKE IT</a:t>
            </a:r>
            <a:br>
              <a:rPr lang="en-US" altLang="en-US" dirty="0">
                <a:latin typeface="Times-Bold" charset="0"/>
              </a:rPr>
            </a:br>
            <a:r>
              <a:rPr lang="en-US" altLang="en-US" dirty="0">
                <a:latin typeface="Times-Bold" charset="0"/>
              </a:rPr>
              <a:t>by </a:t>
            </a:r>
            <a:r>
              <a:rPr lang="en-US" altLang="en-US" dirty="0" err="1">
                <a:latin typeface="Times-Bold" charset="0"/>
              </a:rPr>
              <a:t>Parnas</a:t>
            </a:r>
            <a:r>
              <a:rPr lang="en-US" altLang="en-US" dirty="0">
                <a:latin typeface="Times-Bold" charset="0"/>
              </a:rPr>
              <a:t> &amp; Clements (1986)</a:t>
            </a:r>
          </a:p>
          <a:p>
            <a:endParaRPr lang="en-US" altLang="en-US" dirty="0">
              <a:latin typeface="Times-Bold" charset="0"/>
            </a:endParaRPr>
          </a:p>
          <a:p>
            <a:endParaRPr lang="en-US" altLang="en-US" dirty="0">
              <a:latin typeface="Times-Bold" charset="0"/>
            </a:endParaRPr>
          </a:p>
          <a:p>
            <a:r>
              <a:rPr lang="en-US" altLang="en-US" dirty="0">
                <a:solidFill>
                  <a:schemeClr val="tx2"/>
                </a:solidFill>
                <a:latin typeface="Times-Bold" charset="0"/>
              </a:rPr>
              <a:t>Reminder</a:t>
            </a:r>
            <a:r>
              <a:rPr lang="en-US" altLang="en-US" dirty="0">
                <a:latin typeface="Times-Bold" charset="0"/>
              </a:rPr>
              <a:t>: reading will be on the final exam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659A4-078E-43BB-8F34-FDF606CCA6CD}" type="slidenum">
              <a:rPr lang="en-US" altLang="en-US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19424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Illinois">
      <a:dk1>
        <a:srgbClr val="003C7D"/>
      </a:dk1>
      <a:lt1>
        <a:sysClr val="window" lastClr="FFFFFF"/>
      </a:lt1>
      <a:dk2>
        <a:srgbClr val="F47F24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3654</TotalTime>
  <Words>1083</Words>
  <Application>Microsoft Office PowerPoint</Application>
  <PresentationFormat>On-screen Show (4:3)</PresentationFormat>
  <Paragraphs>208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Helvetica</vt:lpstr>
      <vt:lpstr>Times-Bold</vt:lpstr>
      <vt:lpstr>Times-Roman</vt:lpstr>
      <vt:lpstr>Office Theme</vt:lpstr>
      <vt:lpstr>CS427: Software Engineering I</vt:lpstr>
      <vt:lpstr>Logistics</vt:lpstr>
      <vt:lpstr>Today’s goals</vt:lpstr>
      <vt:lpstr>Why document?</vt:lpstr>
      <vt:lpstr>System Documentation</vt:lpstr>
      <vt:lpstr>Final (Iteration 3) Project Documentation</vt:lpstr>
      <vt:lpstr>Waterfall life cycle</vt:lpstr>
      <vt:lpstr>Documenting requirements</vt:lpstr>
      <vt:lpstr>Reading</vt:lpstr>
      <vt:lpstr>Rational design process (1)</vt:lpstr>
      <vt:lpstr>Rational Design Process (2)</vt:lpstr>
      <vt:lpstr>Rational Design Process (3)</vt:lpstr>
      <vt:lpstr>Moral</vt:lpstr>
      <vt:lpstr>Life principles that apply to documentation</vt:lpstr>
      <vt:lpstr>The Magic Number 7 +/- 2</vt:lpstr>
      <vt:lpstr>Dealing with limited memory</vt:lpstr>
      <vt:lpstr>Chunking</vt:lpstr>
      <vt:lpstr>Lookup rather than remember</vt:lpstr>
      <vt:lpstr>Know your audience</vt:lpstr>
      <vt:lpstr>Nothing works unless it has been tested</vt:lpstr>
      <vt:lpstr>Testing documentation</vt:lpstr>
      <vt:lpstr>Iterative life-cycle</vt:lpstr>
      <vt:lpstr>What to document</vt:lpstr>
      <vt:lpstr>Document Changes</vt:lpstr>
      <vt:lpstr>Danger of documenting changes</vt:lpstr>
      <vt:lpstr>Organizational solution</vt:lpstr>
      <vt:lpstr>Ownership</vt:lpstr>
      <vt:lpstr>Tests as documentation</vt:lpstr>
      <vt:lpstr>Finishing well</vt:lpstr>
      <vt:lpstr>Reminder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Rosu, Grigore</dc:creator>
  <cp:lastModifiedBy>Rosu, Grigore</cp:lastModifiedBy>
  <cp:revision>335</cp:revision>
  <cp:lastPrinted>2015-11-09T22:42:48Z</cp:lastPrinted>
  <dcterms:created xsi:type="dcterms:W3CDTF">2006-08-16T00:00:00Z</dcterms:created>
  <dcterms:modified xsi:type="dcterms:W3CDTF">2016-11-29T16:03:16Z</dcterms:modified>
</cp:coreProperties>
</file>