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6" r:id="rId3"/>
    <p:sldId id="389" r:id="rId4"/>
    <p:sldId id="351" r:id="rId5"/>
    <p:sldId id="352" r:id="rId6"/>
    <p:sldId id="354" r:id="rId7"/>
    <p:sldId id="377" r:id="rId8"/>
    <p:sldId id="355" r:id="rId9"/>
    <p:sldId id="356" r:id="rId10"/>
    <p:sldId id="379" r:id="rId11"/>
    <p:sldId id="358" r:id="rId12"/>
    <p:sldId id="359" r:id="rId13"/>
    <p:sldId id="360" r:id="rId14"/>
    <p:sldId id="381" r:id="rId15"/>
    <p:sldId id="361" r:id="rId16"/>
    <p:sldId id="362" r:id="rId17"/>
    <p:sldId id="383" r:id="rId18"/>
    <p:sldId id="363" r:id="rId19"/>
    <p:sldId id="387" r:id="rId20"/>
    <p:sldId id="388" r:id="rId21"/>
    <p:sldId id="364" r:id="rId22"/>
    <p:sldId id="386" r:id="rId23"/>
    <p:sldId id="366" r:id="rId24"/>
    <p:sldId id="374" r:id="rId25"/>
    <p:sldId id="407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100" d="100"/>
          <a:sy n="100" d="100"/>
        </p:scale>
        <p:origin x="9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048ED-B27F-427C-A291-4F85E649B32A}" type="slidenum">
              <a:rPr lang="en-US" altLang="en-US" sz="1100" b="0"/>
              <a:pPr/>
              <a:t>25</a:t>
            </a:fld>
            <a:endParaRPr lang="en-US" altLang="en-US" sz="11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11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ingeducation.org/BBST/bugadvocacy/BugAdvocacy2008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development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008981" y="2526928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Design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 Checking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Waterfall model</a:t>
            </a:r>
            <a:endParaRPr lang="en-US" altLang="en-US" dirty="0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36576" y="1637009"/>
            <a:ext cx="1673224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Requirements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Analysis</a:t>
            </a:r>
            <a:endParaRPr lang="en-US" altLang="en-US" dirty="0">
              <a:latin typeface="Arial" charset="0"/>
            </a:endParaRPr>
          </a:p>
        </p:txBody>
      </p:sp>
      <p:cxnSp>
        <p:nvCxnSpPr>
          <p:cNvPr id="187409" name="AutoShape 17"/>
          <p:cNvCxnSpPr>
            <a:cxnSpLocks noChangeShapeType="1"/>
            <a:stCxn id="187396" idx="3"/>
            <a:endCxn id="55" idx="0"/>
          </p:cNvCxnSpPr>
          <p:nvPr/>
        </p:nvCxnSpPr>
        <p:spPr bwMode="auto">
          <a:xfrm>
            <a:off x="2209800" y="2029424"/>
            <a:ext cx="635793" cy="49750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0" name="AutoShape 18"/>
          <p:cNvCxnSpPr>
            <a:cxnSpLocks noChangeShapeType="1"/>
            <a:stCxn id="55" idx="1"/>
            <a:endCxn id="187396" idx="2"/>
          </p:cNvCxnSpPr>
          <p:nvPr/>
        </p:nvCxnSpPr>
        <p:spPr bwMode="auto">
          <a:xfrm rot="10800000">
            <a:off x="1373189" y="2421839"/>
            <a:ext cx="635793" cy="49750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1" name="AutoShape 19"/>
          <p:cNvCxnSpPr>
            <a:cxnSpLocks noChangeShapeType="1"/>
            <a:stCxn id="66" idx="1"/>
            <a:endCxn id="65" idx="2"/>
          </p:cNvCxnSpPr>
          <p:nvPr/>
        </p:nvCxnSpPr>
        <p:spPr bwMode="auto">
          <a:xfrm rot="10800000">
            <a:off x="4142368" y="4365625"/>
            <a:ext cx="654863" cy="54166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2" name="AutoShape 20"/>
          <p:cNvCxnSpPr>
            <a:cxnSpLocks noChangeShapeType="1"/>
            <a:stCxn id="67" idx="1"/>
            <a:endCxn id="66" idx="2"/>
          </p:cNvCxnSpPr>
          <p:nvPr/>
        </p:nvCxnSpPr>
        <p:spPr bwMode="auto">
          <a:xfrm rot="10800000">
            <a:off x="5833471" y="5299704"/>
            <a:ext cx="585489" cy="68676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3" name="AutoShape 21"/>
          <p:cNvCxnSpPr>
            <a:cxnSpLocks noChangeShapeType="1"/>
            <a:stCxn id="66" idx="3"/>
            <a:endCxn id="67" idx="0"/>
          </p:cNvCxnSpPr>
          <p:nvPr/>
        </p:nvCxnSpPr>
        <p:spPr bwMode="auto">
          <a:xfrm>
            <a:off x="6869710" y="4907289"/>
            <a:ext cx="693140" cy="68676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4" name="AutoShape 22"/>
          <p:cNvCxnSpPr>
            <a:cxnSpLocks noChangeShapeType="1"/>
            <a:stCxn id="65" idx="3"/>
            <a:endCxn id="66" idx="0"/>
          </p:cNvCxnSpPr>
          <p:nvPr/>
        </p:nvCxnSpPr>
        <p:spPr bwMode="auto">
          <a:xfrm>
            <a:off x="5178607" y="3973210"/>
            <a:ext cx="654863" cy="541664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5" name="AutoShape 23"/>
          <p:cNvCxnSpPr>
            <a:cxnSpLocks noChangeShapeType="1"/>
            <a:stCxn id="55" idx="3"/>
            <a:endCxn id="65" idx="0"/>
          </p:cNvCxnSpPr>
          <p:nvPr/>
        </p:nvCxnSpPr>
        <p:spPr bwMode="auto">
          <a:xfrm>
            <a:off x="3682205" y="2919343"/>
            <a:ext cx="460162" cy="66145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416" name="AutoShape 24"/>
          <p:cNvCxnSpPr>
            <a:cxnSpLocks noChangeShapeType="1"/>
            <a:stCxn id="65" idx="1"/>
            <a:endCxn id="55" idx="2"/>
          </p:cNvCxnSpPr>
          <p:nvPr/>
        </p:nvCxnSpPr>
        <p:spPr bwMode="auto">
          <a:xfrm rot="10800000">
            <a:off x="2845593" y="3311758"/>
            <a:ext cx="260534" cy="66145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3106127" y="3580795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Implementation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Unit Testing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797230" y="4514874"/>
            <a:ext cx="2072480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Integration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System Testing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418959" y="5594049"/>
            <a:ext cx="2287782" cy="7848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Maintenance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latin typeface="Arial" charset="0"/>
              </a:rPr>
              <a:t>Regression Testing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is an iterative process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 story (requirements)</a:t>
            </a:r>
          </a:p>
          <a:p>
            <a:r>
              <a:rPr lang="en-US" altLang="en-US" dirty="0"/>
              <a:t>Write test first (testing? design?)</a:t>
            </a:r>
          </a:p>
          <a:p>
            <a:r>
              <a:rPr lang="en-US" altLang="en-US" dirty="0"/>
              <a:t>Write code for test (implementation)</a:t>
            </a:r>
          </a:p>
          <a:p>
            <a:pPr lvl="1"/>
            <a:r>
              <a:rPr lang="en-US" altLang="en-US" dirty="0"/>
              <a:t>Pair </a:t>
            </a:r>
            <a:r>
              <a:rPr lang="en-US" altLang="en-US" dirty="0" smtClean="0"/>
              <a:t>programming</a:t>
            </a:r>
            <a:endParaRPr lang="en-US" altLang="en-US" dirty="0"/>
          </a:p>
          <a:p>
            <a:r>
              <a:rPr lang="en-US" altLang="en-US" dirty="0"/>
              <a:t>Refactor (design)</a:t>
            </a:r>
          </a:p>
          <a:p>
            <a:r>
              <a:rPr lang="en-US" altLang="en-US" dirty="0"/>
              <a:t>Integrate (integration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1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Practices (1)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Whole team (on-site customer)</a:t>
            </a:r>
          </a:p>
          <a:p>
            <a:r>
              <a:rPr lang="en-US" altLang="en-US" dirty="0" smtClean="0"/>
              <a:t>Planning </a:t>
            </a:r>
            <a:r>
              <a:rPr lang="en-US" altLang="en-US" dirty="0" smtClean="0"/>
              <a:t>game (MPs)</a:t>
            </a:r>
            <a:endParaRPr lang="en-US" altLang="en-US" dirty="0"/>
          </a:p>
          <a:p>
            <a:r>
              <a:rPr lang="en-US" altLang="en-US" dirty="0"/>
              <a:t>Simple design</a:t>
            </a:r>
          </a:p>
          <a:p>
            <a:r>
              <a:rPr lang="en-US" altLang="en-US" dirty="0"/>
              <a:t>Small releases</a:t>
            </a:r>
          </a:p>
          <a:p>
            <a:r>
              <a:rPr lang="en-US" altLang="en-US" dirty="0"/>
              <a:t>Customer tests</a:t>
            </a:r>
          </a:p>
        </p:txBody>
      </p:sp>
    </p:spTree>
    <p:extLst>
      <p:ext uri="{BB962C8B-B14F-4D97-AF65-F5344CB8AC3E}">
        <p14:creationId xmlns:p14="http://schemas.microsoft.com/office/powerpoint/2010/main" val="4045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Practices (2)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r>
              <a:rPr lang="en-US" altLang="en-US" dirty="0"/>
              <a:t>Pair </a:t>
            </a:r>
            <a:r>
              <a:rPr lang="en-US" altLang="en-US" dirty="0" smtClean="0"/>
              <a:t>programming (MPs and PR)</a:t>
            </a:r>
            <a:endParaRPr lang="en-US" altLang="en-US" dirty="0"/>
          </a:p>
          <a:p>
            <a:r>
              <a:rPr lang="en-US" altLang="en-US" dirty="0"/>
              <a:t>Test-driven </a:t>
            </a:r>
            <a:r>
              <a:rPr lang="en-US" altLang="en-US" dirty="0" smtClean="0"/>
              <a:t>development (MPs, PR?)</a:t>
            </a:r>
            <a:endParaRPr lang="en-US" altLang="en-US" dirty="0"/>
          </a:p>
          <a:p>
            <a:r>
              <a:rPr lang="en-US" altLang="en-US" dirty="0"/>
              <a:t>Design improvement (</a:t>
            </a:r>
            <a:r>
              <a:rPr lang="en-US" altLang="en-US" dirty="0" smtClean="0"/>
              <a:t>refactoring, MPs, </a:t>
            </a:r>
            <a:r>
              <a:rPr lang="en-US" altLang="en-US" dirty="0" smtClean="0">
                <a:solidFill>
                  <a:schemeClr val="tx2"/>
                </a:solidFill>
              </a:rPr>
              <a:t>PR!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r>
              <a:rPr lang="en-US" altLang="en-US" dirty="0"/>
              <a:t>Collective code ownership</a:t>
            </a:r>
          </a:p>
          <a:p>
            <a:r>
              <a:rPr lang="en-US" altLang="en-US" dirty="0"/>
              <a:t>Continuous </a:t>
            </a:r>
            <a:r>
              <a:rPr lang="en-US" altLang="en-US" smtClean="0"/>
              <a:t>integration (MPs</a:t>
            </a:r>
            <a:r>
              <a:rPr lang="en-US" altLang="en-US" dirty="0" smtClean="0"/>
              <a:t>, PR)</a:t>
            </a:r>
            <a:endParaRPr lang="en-US" altLang="en-US" dirty="0"/>
          </a:p>
          <a:p>
            <a:r>
              <a:rPr lang="en-US" altLang="en-US" dirty="0"/>
              <a:t>Sustainable pace (40-hour week)</a:t>
            </a:r>
          </a:p>
          <a:p>
            <a:r>
              <a:rPr lang="en-US" altLang="en-US" dirty="0"/>
              <a:t>Coding </a:t>
            </a:r>
            <a:r>
              <a:rPr lang="en-US" altLang="en-US" dirty="0" smtClean="0"/>
              <a:t>standards (</a:t>
            </a:r>
            <a:r>
              <a:rPr lang="en-US" altLang="en-US" dirty="0" smtClean="0">
                <a:solidFill>
                  <a:schemeClr val="tx2"/>
                </a:solidFill>
              </a:rPr>
              <a:t>PR?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33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test?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Run program with known inputs,</a:t>
            </a:r>
            <a:br>
              <a:rPr lang="en-US" altLang="en-US" dirty="0"/>
            </a:br>
            <a:r>
              <a:rPr lang="en-US" altLang="en-US" dirty="0"/>
              <a:t>check results</a:t>
            </a:r>
          </a:p>
          <a:p>
            <a:pPr lvl="1"/>
            <a:r>
              <a:rPr lang="en-US" altLang="en-US" dirty="0" smtClean="0"/>
              <a:t>Tests pass </a:t>
            </a:r>
            <a:r>
              <a:rPr lang="en-US" altLang="en-US" dirty="0"/>
              <a:t>or </a:t>
            </a:r>
            <a:r>
              <a:rPr lang="en-US" altLang="en-US" dirty="0" smtClean="0"/>
              <a:t>fail</a:t>
            </a:r>
            <a:endParaRPr lang="en-US" altLang="en-US" dirty="0"/>
          </a:p>
          <a:p>
            <a:r>
              <a:rPr lang="en-US" altLang="en-US" dirty="0"/>
              <a:t>Tests can document bugs</a:t>
            </a:r>
          </a:p>
          <a:p>
            <a:r>
              <a:rPr lang="en-US" altLang="en-US" dirty="0"/>
              <a:t>Tests can document code</a:t>
            </a:r>
          </a:p>
          <a:p>
            <a:r>
              <a:rPr lang="en-US" altLang="en-US" dirty="0"/>
              <a:t>Some terminology</a:t>
            </a:r>
          </a:p>
          <a:p>
            <a:pPr lvl="1"/>
            <a:r>
              <a:rPr lang="en-US" altLang="en-US" dirty="0"/>
              <a:t>Failure, fault, oracle</a:t>
            </a:r>
          </a:p>
        </p:txBody>
      </p:sp>
    </p:spTree>
    <p:extLst>
      <p:ext uri="{BB962C8B-B14F-4D97-AF65-F5344CB8AC3E}">
        <p14:creationId xmlns:p14="http://schemas.microsoft.com/office/powerpoint/2010/main" val="26949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Unit testing framework for Java</a:t>
            </a:r>
          </a:p>
          <a:p>
            <a:r>
              <a:rPr lang="en-US" altLang="en-US" dirty="0"/>
              <a:t>Test </a:t>
            </a:r>
            <a:r>
              <a:rPr lang="en-US" altLang="en-US" dirty="0" smtClean="0"/>
              <a:t>classes can use assertions from </a:t>
            </a:r>
            <a:r>
              <a:rPr lang="en-US" altLang="en-US" dirty="0" err="1" smtClean="0"/>
              <a:t>JUnit</a:t>
            </a:r>
            <a:endParaRPr lang="en-US" altLang="en-US" dirty="0" smtClean="0"/>
          </a:p>
          <a:p>
            <a:r>
              <a:rPr lang="en-US" altLang="en-US" dirty="0" smtClean="0"/>
              <a:t>Each test is method annotated with @Test</a:t>
            </a:r>
          </a:p>
          <a:p>
            <a:pPr lvl="1"/>
            <a:r>
              <a:rPr lang="en-US" altLang="en-US" dirty="0" smtClean="0"/>
              <a:t>Each unit typically requires several tests</a:t>
            </a:r>
          </a:p>
          <a:p>
            <a:r>
              <a:rPr lang="en-US" altLang="en-US" dirty="0" smtClean="0"/>
              <a:t>Can also use @Before and @After for common setup and teardown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84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Many kinds of tests</a:t>
            </a:r>
            <a:endParaRPr lang="en-US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Programmer tests / Non-programmer tests</a:t>
            </a:r>
          </a:p>
          <a:p>
            <a:r>
              <a:rPr lang="en-US" altLang="en-US" dirty="0"/>
              <a:t>Developer tests / Tester tests</a:t>
            </a:r>
          </a:p>
          <a:p>
            <a:r>
              <a:rPr lang="en-US" altLang="en-US" dirty="0"/>
              <a:t>Unit tests / Integration tests / System tests</a:t>
            </a:r>
          </a:p>
          <a:p>
            <a:r>
              <a:rPr lang="en-US" altLang="en-US" dirty="0"/>
              <a:t>Functional tests / </a:t>
            </a:r>
            <a:r>
              <a:rPr lang="en-US" altLang="en-US" dirty="0" err="1"/>
              <a:t>Peformance</a:t>
            </a:r>
            <a:r>
              <a:rPr lang="en-US" altLang="en-US" dirty="0"/>
              <a:t> tests…</a:t>
            </a:r>
          </a:p>
          <a:p>
            <a:r>
              <a:rPr lang="en-US" altLang="en-US" dirty="0"/>
              <a:t>Automated tests / Manual tests</a:t>
            </a:r>
          </a:p>
          <a:p>
            <a:r>
              <a:rPr lang="en-US" altLang="en-US" dirty="0"/>
              <a:t>Regression tests / Exploratory </a:t>
            </a:r>
            <a:r>
              <a:rPr lang="en-US" altLang="en-US" dirty="0" smtClean="0"/>
              <a:t>tests</a:t>
            </a:r>
          </a:p>
          <a:p>
            <a:r>
              <a:rPr lang="en-US" altLang="en-US" dirty="0" smtClean="0"/>
              <a:t>White-box test / black-box tests</a:t>
            </a:r>
          </a:p>
          <a:p>
            <a:r>
              <a:rPr lang="en-US" altLang="en-US" dirty="0" smtClean="0"/>
              <a:t>Smoke tests…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6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for writing tests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Black-box (from specifications)</a:t>
            </a:r>
          </a:p>
          <a:p>
            <a:pPr lvl="1"/>
            <a:r>
              <a:rPr lang="en-US" altLang="en-US" dirty="0"/>
              <a:t>Equivalence partitioning</a:t>
            </a:r>
          </a:p>
          <a:p>
            <a:pPr lvl="1"/>
            <a:r>
              <a:rPr lang="en-US" altLang="en-US" dirty="0"/>
              <a:t>Boundary value analysis</a:t>
            </a:r>
          </a:p>
          <a:p>
            <a:r>
              <a:rPr lang="en-US" altLang="en-US" dirty="0"/>
              <a:t>White-box (from code)</a:t>
            </a:r>
          </a:p>
          <a:p>
            <a:pPr lvl="1"/>
            <a:r>
              <a:rPr lang="en-US" altLang="en-US" dirty="0" smtClean="0"/>
              <a:t>Many coverage criteria on </a:t>
            </a:r>
            <a:r>
              <a:rPr lang="en-US" altLang="en-US" dirty="0" smtClean="0"/>
              <a:t>slides</a:t>
            </a:r>
            <a:endParaRPr lang="en-US" altLang="en-US" dirty="0"/>
          </a:p>
          <a:p>
            <a:r>
              <a:rPr lang="en-US" altLang="en-US" dirty="0"/>
              <a:t>Fault-based testing (from common errors)</a:t>
            </a:r>
          </a:p>
          <a:p>
            <a:pPr lvl="1"/>
            <a:r>
              <a:rPr lang="en-US" altLang="en-US" dirty="0"/>
              <a:t>Reading online: catalog from Brian </a:t>
            </a:r>
            <a:r>
              <a:rPr lang="en-US" altLang="en-US" dirty="0" err="1" smtClean="0"/>
              <a:t>Marick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Both short and long version can be on the exam!</a:t>
            </a:r>
          </a:p>
          <a:p>
            <a:pPr lvl="2"/>
            <a:r>
              <a:rPr lang="en-US" altLang="en-US" dirty="0" smtClean="0"/>
              <a:t>Any other reading can be on the exam!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12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Refactoring and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Reverse Engineering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Refactoring</a:t>
            </a:r>
          </a:p>
          <a:p>
            <a:pPr lvl="1"/>
            <a:r>
              <a:rPr lang="en-US" altLang="en-US"/>
              <a:t>Transforming code</a:t>
            </a:r>
          </a:p>
          <a:p>
            <a:pPr lvl="1"/>
            <a:r>
              <a:rPr lang="en-US" altLang="en-US"/>
              <a:t>Must find all uses of the code, methods that override, etc.</a:t>
            </a:r>
          </a:p>
          <a:p>
            <a:pPr lvl="1"/>
            <a:r>
              <a:rPr lang="en-US" altLang="en-US"/>
              <a:t>Requires tests, but not deep understanding</a:t>
            </a:r>
          </a:p>
          <a:p>
            <a:r>
              <a:rPr lang="en-US" altLang="en-US"/>
              <a:t>Reverse engineering </a:t>
            </a:r>
          </a:p>
          <a:p>
            <a:pPr lvl="1"/>
            <a:r>
              <a:rPr lang="en-US" altLang="en-US"/>
              <a:t>Converting code into design</a:t>
            </a:r>
          </a:p>
          <a:p>
            <a:pPr lvl="1"/>
            <a:r>
              <a:rPr lang="en-US" altLang="en-US"/>
              <a:t>Requires understanding system</a:t>
            </a:r>
          </a:p>
        </p:txBody>
      </p:sp>
    </p:spTree>
    <p:extLst>
      <p:ext uri="{BB962C8B-B14F-4D97-AF65-F5344CB8AC3E}">
        <p14:creationId xmlns:p14="http://schemas.microsoft.com/office/powerpoint/2010/main" val="9601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 engineering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Discovering design of an artifact</a:t>
            </a:r>
          </a:p>
          <a:p>
            <a:pPr lvl="1"/>
            <a:r>
              <a:rPr lang="en-US" altLang="en-US" dirty="0"/>
              <a:t>Given binary, discover source code</a:t>
            </a:r>
          </a:p>
          <a:p>
            <a:pPr lvl="1"/>
            <a:r>
              <a:rPr lang="en-US" altLang="en-US" dirty="0"/>
              <a:t>Given source code, discover specification &amp; design rationale</a:t>
            </a:r>
          </a:p>
          <a:p>
            <a:pPr lvl="1"/>
            <a:r>
              <a:rPr lang="en-US" altLang="en-US" dirty="0"/>
              <a:t>Learn enough to change </a:t>
            </a:r>
            <a:r>
              <a:rPr lang="en-US" altLang="en-US" dirty="0" smtClean="0"/>
              <a:t>it / replace it / write </a:t>
            </a:r>
            <a:r>
              <a:rPr lang="en-US" altLang="en-US" dirty="0"/>
              <a:t>book about it</a:t>
            </a:r>
          </a:p>
        </p:txBody>
      </p:sp>
    </p:spTree>
    <p:extLst>
      <p:ext uri="{BB962C8B-B14F-4D97-AF65-F5344CB8AC3E}">
        <p14:creationId xmlns:p14="http://schemas.microsoft.com/office/powerpoint/2010/main" val="20556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Covers </a:t>
            </a:r>
            <a:r>
              <a:rPr lang="en-US" dirty="0"/>
              <a:t>all material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readings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All lectures </a:t>
            </a:r>
            <a:r>
              <a:rPr lang="en-US" dirty="0"/>
              <a:t>(videos)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MPs</a:t>
            </a:r>
            <a:endParaRPr lang="en-US" dirty="0"/>
          </a:p>
          <a:p>
            <a:pPr lvl="1"/>
            <a:r>
              <a:rPr lang="en-US" dirty="0"/>
              <a:t>All project (common across all teams)</a:t>
            </a:r>
          </a:p>
        </p:txBody>
      </p:sp>
    </p:spTree>
    <p:extLst>
      <p:ext uri="{BB962C8B-B14F-4D97-AF65-F5344CB8AC3E}">
        <p14:creationId xmlns:p14="http://schemas.microsoft.com/office/powerpoint/2010/main" val="26996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 engineering patterns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OORP book (first three chapters) by</a:t>
            </a:r>
            <a:br>
              <a:rPr lang="en-US" altLang="en-US" dirty="0" smtClean="0"/>
            </a:br>
            <a:r>
              <a:rPr lang="en-US" altLang="en-US" dirty="0" err="1" smtClean="0"/>
              <a:t>Demeyer</a:t>
            </a:r>
            <a:r>
              <a:rPr lang="en-US" altLang="en-US" dirty="0"/>
              <a:t>, </a:t>
            </a:r>
            <a:r>
              <a:rPr lang="en-US" altLang="en-US" dirty="0" err="1"/>
              <a:t>Ducasse</a:t>
            </a:r>
            <a:r>
              <a:rPr lang="en-US" altLang="en-US" dirty="0"/>
              <a:t>, </a:t>
            </a:r>
            <a:r>
              <a:rPr lang="en-US" altLang="en-US" dirty="0" err="1"/>
              <a:t>Nierstrasz</a:t>
            </a:r>
            <a:endParaRPr lang="en-US" altLang="en-US" dirty="0"/>
          </a:p>
          <a:p>
            <a:pPr lvl="1"/>
            <a:r>
              <a:rPr lang="en-US" altLang="en-US" dirty="0" smtClean="0"/>
              <a:t>First contact (Chat </a:t>
            </a:r>
            <a:r>
              <a:rPr lang="en-US" altLang="en-US" dirty="0"/>
              <a:t>with the </a:t>
            </a:r>
            <a:r>
              <a:rPr lang="en-US" altLang="en-US" dirty="0" smtClean="0"/>
              <a:t>maintainers, Read </a:t>
            </a:r>
            <a:r>
              <a:rPr lang="en-US" altLang="en-US" dirty="0"/>
              <a:t>all the code in one </a:t>
            </a:r>
            <a:r>
              <a:rPr lang="en-US" altLang="en-US" dirty="0" smtClean="0"/>
              <a:t>hour, Skim </a:t>
            </a:r>
            <a:r>
              <a:rPr lang="en-US" altLang="en-US" dirty="0"/>
              <a:t>the </a:t>
            </a:r>
            <a:r>
              <a:rPr lang="en-US" altLang="en-US" dirty="0" smtClean="0"/>
              <a:t>documentation, Interview </a:t>
            </a:r>
            <a:r>
              <a:rPr lang="en-US" altLang="en-US" dirty="0"/>
              <a:t>during </a:t>
            </a:r>
            <a:r>
              <a:rPr lang="en-US" altLang="en-US" dirty="0" smtClean="0"/>
              <a:t>demo, Do </a:t>
            </a:r>
            <a:r>
              <a:rPr lang="en-US" altLang="en-US" dirty="0"/>
              <a:t>a mock </a:t>
            </a:r>
            <a:r>
              <a:rPr lang="en-US" altLang="en-US" dirty="0" smtClean="0"/>
              <a:t>installation)</a:t>
            </a:r>
          </a:p>
          <a:p>
            <a:r>
              <a:rPr lang="en-US" altLang="en-US" dirty="0" smtClean="0"/>
              <a:t>More patterns described, but exams won’t ask what’s not in assigned reading, slides, lectures (videos), </a:t>
            </a:r>
            <a:r>
              <a:rPr lang="en-US" altLang="en-US" dirty="0" smtClean="0"/>
              <a:t>or MPs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6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Refactoring and Design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XP creates a design by refactoring</a:t>
            </a:r>
          </a:p>
          <a:p>
            <a:r>
              <a:rPr lang="en-US" altLang="en-US"/>
              <a:t>Refactor parts of the system that are hard to understand</a:t>
            </a:r>
          </a:p>
          <a:p>
            <a:r>
              <a:rPr lang="en-US" altLang="en-US"/>
              <a:t>Eventually nothing is hard to understand</a:t>
            </a:r>
          </a:p>
          <a:p>
            <a:r>
              <a:rPr lang="en-US" altLang="en-US"/>
              <a:t>Code matches the design</a:t>
            </a:r>
          </a:p>
          <a:p>
            <a:r>
              <a:rPr lang="en-US" altLang="en-US"/>
              <a:t>Refactoring is a good way to understand a complex system</a:t>
            </a:r>
          </a:p>
        </p:txBody>
      </p:sp>
    </p:spTree>
    <p:extLst>
      <p:ext uri="{BB962C8B-B14F-4D97-AF65-F5344CB8AC3E}">
        <p14:creationId xmlns:p14="http://schemas.microsoft.com/office/powerpoint/2010/main" val="41488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Example code </a:t>
            </a:r>
            <a:r>
              <a:rPr lang="en-US" altLang="en-US" dirty="0"/>
              <a:t>s</a:t>
            </a:r>
            <a:r>
              <a:rPr lang="en-US" altLang="en-US" dirty="0" smtClean="0"/>
              <a:t>mells</a:t>
            </a:r>
            <a:endParaRPr lang="en-US" alt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Duplicated code</a:t>
            </a:r>
          </a:p>
          <a:p>
            <a:r>
              <a:rPr lang="en-US" altLang="en-US" sz="3200" dirty="0"/>
              <a:t>Long method</a:t>
            </a:r>
          </a:p>
          <a:p>
            <a:r>
              <a:rPr lang="en-US" altLang="en-US" sz="3200" dirty="0"/>
              <a:t>Large class</a:t>
            </a:r>
          </a:p>
          <a:p>
            <a:r>
              <a:rPr lang="en-US" altLang="en-US" sz="3200" dirty="0"/>
              <a:t>Long parameter list</a:t>
            </a:r>
          </a:p>
          <a:p>
            <a:r>
              <a:rPr lang="en-US" altLang="en-US" sz="3200" dirty="0"/>
              <a:t>Message chain</a:t>
            </a:r>
          </a:p>
          <a:p>
            <a:r>
              <a:rPr lang="en-US" altLang="en-US" sz="3200" dirty="0"/>
              <a:t>Feature </a:t>
            </a:r>
            <a:r>
              <a:rPr lang="en-US" altLang="en-US" sz="3200" dirty="0" smtClean="0"/>
              <a:t>envy</a:t>
            </a:r>
            <a:endParaRPr lang="en-US" alt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Switch statements</a:t>
            </a:r>
          </a:p>
          <a:p>
            <a:r>
              <a:rPr lang="en-US" altLang="en-US" sz="3200" dirty="0"/>
              <a:t>Data class </a:t>
            </a:r>
          </a:p>
          <a:p>
            <a:r>
              <a:rPr lang="en-US" altLang="en-US" sz="3200" dirty="0"/>
              <a:t>Speculative generality</a:t>
            </a:r>
          </a:p>
          <a:p>
            <a:r>
              <a:rPr lang="en-US" altLang="en-US" sz="3200" dirty="0"/>
              <a:t>Temporary field</a:t>
            </a:r>
          </a:p>
          <a:p>
            <a:r>
              <a:rPr lang="en-US" altLang="en-US" sz="3200" dirty="0"/>
              <a:t>Refused </a:t>
            </a:r>
            <a:r>
              <a:rPr lang="en-US" altLang="en-US" sz="3200" dirty="0" smtClean="0"/>
              <a:t>bequest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57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smells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Non-localized plans</a:t>
            </a:r>
          </a:p>
          <a:p>
            <a:r>
              <a:rPr lang="en-US" altLang="en-US"/>
              <a:t>Too many bugs</a:t>
            </a:r>
          </a:p>
          <a:p>
            <a:r>
              <a:rPr lang="en-US" altLang="en-US"/>
              <a:t>Too hard to understand</a:t>
            </a:r>
          </a:p>
          <a:p>
            <a:r>
              <a:rPr lang="en-US" altLang="en-US"/>
              <a:t>Too hard to change</a:t>
            </a:r>
          </a:p>
        </p:txBody>
      </p:sp>
    </p:spTree>
    <p:extLst>
      <p:ext uri="{BB962C8B-B14F-4D97-AF65-F5344CB8AC3E}">
        <p14:creationId xmlns:p14="http://schemas.microsoft.com/office/powerpoint/2010/main" val="1785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Non-technical: about process</a:t>
            </a:r>
          </a:p>
          <a:p>
            <a:r>
              <a:rPr lang="en-US" altLang="en-US" dirty="0"/>
              <a:t>Technical: about product</a:t>
            </a:r>
          </a:p>
          <a:p>
            <a:pPr lvl="1"/>
            <a:r>
              <a:rPr lang="en-US" altLang="en-US" dirty="0"/>
              <a:t>Size (lines of code)</a:t>
            </a:r>
          </a:p>
          <a:p>
            <a:pPr lvl="1"/>
            <a:r>
              <a:rPr lang="en-US" altLang="en-US" dirty="0"/>
              <a:t>Complexity (</a:t>
            </a:r>
            <a:r>
              <a:rPr lang="en-US" altLang="en-US" dirty="0" err="1" smtClean="0"/>
              <a:t>cyclomatic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OO Metrics</a:t>
            </a:r>
          </a:p>
          <a:p>
            <a:pPr lvl="1"/>
            <a:r>
              <a:rPr lang="en-US" altLang="en-US" dirty="0" smtClean="0"/>
              <a:t>Don’t worry about details of function </a:t>
            </a:r>
            <a:r>
              <a:rPr lang="en-US" altLang="en-US" dirty="0"/>
              <a:t>points</a:t>
            </a:r>
          </a:p>
          <a:p>
            <a:r>
              <a:rPr lang="en-US" altLang="en-US" dirty="0"/>
              <a:t>How to use metrics</a:t>
            </a:r>
          </a:p>
          <a:p>
            <a:pPr lvl="1"/>
            <a:r>
              <a:rPr lang="en-US" altLang="en-US" dirty="0"/>
              <a:t>Prioritize work</a:t>
            </a:r>
          </a:p>
          <a:p>
            <a:pPr lvl="1"/>
            <a:r>
              <a:rPr lang="en-US" altLang="en-US" dirty="0"/>
              <a:t>Measure programmer productivity</a:t>
            </a:r>
          </a:p>
          <a:p>
            <a:pPr lvl="1"/>
            <a:r>
              <a:rPr lang="en-US" altLang="en-US" dirty="0" smtClean="0"/>
              <a:t>Make </a:t>
            </a:r>
            <a:r>
              <a:rPr lang="en-US" altLang="en-US" dirty="0"/>
              <a:t>plans based on predicted effort</a:t>
            </a:r>
          </a:p>
        </p:txBody>
      </p:sp>
    </p:spTree>
    <p:extLst>
      <p:ext uri="{BB962C8B-B14F-4D97-AF65-F5344CB8AC3E}">
        <p14:creationId xmlns:p14="http://schemas.microsoft.com/office/powerpoint/2010/main" val="4820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 smtClean="0"/>
              <a:t>Requirements and Risks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6705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omic Sans MS" panose="030F0702030302020204" pitchFamily="66" charset="0"/>
              </a:rPr>
              <a:t>     </a:t>
            </a:r>
            <a:r>
              <a:rPr lang="en-US" altLang="en-US" sz="1800" u="sng" dirty="0">
                <a:latin typeface="Comic Sans MS" panose="030F0702030302020204" pitchFamily="66" charset="0"/>
              </a:rPr>
              <a:t>WHY PROJECTS FAIL</a:t>
            </a:r>
            <a:r>
              <a:rPr lang="en-US" altLang="en-US" sz="1800" dirty="0">
                <a:latin typeface="Comic Sans MS" panose="030F0702030302020204" pitchFamily="66" charset="0"/>
              </a:rPr>
              <a:t>			 %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1. </a:t>
            </a:r>
            <a:r>
              <a:rPr lang="en-US" altLang="en-US" sz="1800" dirty="0" smtClean="0">
                <a:latin typeface="Comic Sans MS" panose="030F0702030302020204" pitchFamily="66" charset="0"/>
              </a:rPr>
              <a:t>Incomplete </a:t>
            </a:r>
            <a:r>
              <a:rPr lang="en-US" altLang="en-US" sz="1800" dirty="0">
                <a:latin typeface="Comic Sans MS" panose="030F0702030302020204" pitchFamily="66" charset="0"/>
              </a:rPr>
              <a:t>Requirements			13.1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2. Lack of user involvement			12.4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3. Lack of resources				10.6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4. Unrealistic Expectations			 9.9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5. Lack of executive support			 9.3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6. Changing requirements			 8.7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7. Lack of planning				 8.1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8. Didn’t need it any longer			 7.5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9. Lack of IT management			 6.2</a:t>
            </a:r>
          </a:p>
          <a:p>
            <a:r>
              <a:rPr lang="en-US" altLang="en-US" sz="1800" dirty="0">
                <a:latin typeface="Comic Sans MS" panose="030F0702030302020204" pitchFamily="66" charset="0"/>
              </a:rPr>
              <a:t>10. Technology illiteracy			 4.3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743200" y="5791200"/>
            <a:ext cx="57578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Jim Johnson, The Standish Group International Project Leadership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Conference, May 1995, Chicago</a:t>
            </a:r>
          </a:p>
        </p:txBody>
      </p:sp>
    </p:spTree>
    <p:extLst>
      <p:ext uri="{BB962C8B-B14F-4D97-AF65-F5344CB8AC3E}">
        <p14:creationId xmlns:p14="http://schemas.microsoft.com/office/powerpoint/2010/main" val="1055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Classic Testing Mistakes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Reading from Brian </a:t>
            </a:r>
            <a:r>
              <a:rPr lang="en-US" altLang="en-US" dirty="0" err="1" smtClean="0"/>
              <a:t>Marick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Role of Testing</a:t>
            </a:r>
          </a:p>
          <a:p>
            <a:pPr lvl="1"/>
            <a:r>
              <a:rPr lang="en-US" altLang="en-US" dirty="0" smtClean="0"/>
              <a:t>Planning the Testing Effort</a:t>
            </a:r>
          </a:p>
          <a:p>
            <a:pPr lvl="1"/>
            <a:r>
              <a:rPr lang="en-US" altLang="en-US" dirty="0" smtClean="0"/>
              <a:t>Personnel Issues</a:t>
            </a:r>
          </a:p>
          <a:p>
            <a:pPr lvl="1"/>
            <a:r>
              <a:rPr lang="en-US" altLang="en-US" dirty="0" smtClean="0"/>
              <a:t>The Tester at Work</a:t>
            </a:r>
          </a:p>
          <a:p>
            <a:pPr lvl="1"/>
            <a:r>
              <a:rPr lang="en-US" altLang="en-US" dirty="0" smtClean="0"/>
              <a:t>Technology Rampant</a:t>
            </a:r>
          </a:p>
          <a:p>
            <a:r>
              <a:rPr lang="en-US" altLang="en-US" dirty="0" smtClean="0"/>
              <a:t>Consider how this relates to your project, especially automated/manual testing</a:t>
            </a:r>
          </a:p>
          <a:p>
            <a:r>
              <a:rPr lang="en-US" altLang="en-US" dirty="0" smtClean="0"/>
              <a:t>In general, consider how MPs/PR relate to theory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99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advocacy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better bug reports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Useful much more broadly than just bugs</a:t>
            </a:r>
          </a:p>
          <a:p>
            <a:pPr lvl="2"/>
            <a:r>
              <a:rPr lang="en-US" dirty="0" smtClean="0"/>
              <a:t>How to ask questions on Piazza?</a:t>
            </a:r>
          </a:p>
          <a:p>
            <a:pPr lvl="2"/>
            <a:r>
              <a:rPr lang="en-US" dirty="0" smtClean="0"/>
              <a:t>How to do persuasive writing in general?</a:t>
            </a:r>
            <a:endParaRPr lang="en-US" dirty="0"/>
          </a:p>
          <a:p>
            <a:r>
              <a:rPr lang="en-US" dirty="0" smtClean="0"/>
              <a:t>Slides from </a:t>
            </a:r>
            <a:r>
              <a:rPr lang="en-US" dirty="0" err="1" smtClean="0"/>
              <a:t>Cem</a:t>
            </a:r>
            <a:r>
              <a:rPr lang="en-US" dirty="0" smtClean="0"/>
              <a:t> </a:t>
            </a:r>
            <a:r>
              <a:rPr lang="en-US" dirty="0" err="1" smtClean="0"/>
              <a:t>Kaner</a:t>
            </a:r>
            <a:r>
              <a:rPr lang="en-US" dirty="0" smtClean="0"/>
              <a:t> and James Bach</a:t>
            </a:r>
            <a:br>
              <a:rPr lang="en-US" dirty="0" smtClean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www.testingeducation.org/BBST/bugadvocacy/BugAdvocacy2008.pdf</a:t>
            </a:r>
            <a:endParaRPr lang="en-US" sz="1800" dirty="0" smtClean="0"/>
          </a:p>
          <a:p>
            <a:r>
              <a:rPr lang="en-US" dirty="0" smtClean="0"/>
              <a:t>We listed on Wiki the slides for the exam</a:t>
            </a:r>
            <a:endParaRPr lang="en-US" dirty="0"/>
          </a:p>
          <a:p>
            <a:pPr lvl="1"/>
            <a:r>
              <a:rPr lang="en-US" dirty="0" smtClean="0"/>
              <a:t>You’re encouraged to read/skim all the slides</a:t>
            </a:r>
          </a:p>
          <a:p>
            <a:pPr lvl="1"/>
            <a:r>
              <a:rPr lang="en-US" dirty="0" smtClean="0"/>
              <a:t>You can also look into questions on BBST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Purpose of testing is to find failure</a:t>
            </a:r>
          </a:p>
          <a:p>
            <a:pPr lvl="1"/>
            <a:r>
              <a:rPr lang="en-US" altLang="en-US" dirty="0"/>
              <a:t>Failure: symptom - situation that gives wrong result</a:t>
            </a:r>
          </a:p>
          <a:p>
            <a:pPr lvl="1"/>
            <a:r>
              <a:rPr lang="en-US" altLang="en-US" dirty="0"/>
              <a:t>Produces bug reports, tests that fail</a:t>
            </a:r>
          </a:p>
          <a:p>
            <a:r>
              <a:rPr lang="en-US" altLang="en-US" dirty="0"/>
              <a:t>Purpose of debugging is to find and correct the fault</a:t>
            </a:r>
          </a:p>
          <a:p>
            <a:pPr lvl="1"/>
            <a:r>
              <a:rPr lang="en-US" altLang="en-US" dirty="0"/>
              <a:t>Fault: cause - mistake in the code</a:t>
            </a:r>
          </a:p>
          <a:p>
            <a:pPr lvl="1"/>
            <a:r>
              <a:rPr lang="en-US" altLang="en-US" dirty="0"/>
              <a:t>Produces changes to the code</a:t>
            </a:r>
          </a:p>
        </p:txBody>
      </p:sp>
    </p:spTree>
    <p:extLst>
      <p:ext uri="{BB962C8B-B14F-4D97-AF65-F5344CB8AC3E}">
        <p14:creationId xmlns:p14="http://schemas.microsoft.com/office/powerpoint/2010/main" val="97820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Debugging </a:t>
            </a:r>
            <a:r>
              <a:rPr lang="en-US" altLang="en-US" dirty="0" smtClean="0"/>
              <a:t>activities</a:t>
            </a:r>
            <a:endParaRPr lang="en-US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Reproduce failure</a:t>
            </a:r>
          </a:p>
          <a:p>
            <a:r>
              <a:rPr lang="en-US" altLang="en-US" dirty="0" smtClean="0"/>
              <a:t>Write automated test</a:t>
            </a:r>
          </a:p>
          <a:p>
            <a:r>
              <a:rPr lang="en-US" altLang="en-US" dirty="0" smtClean="0"/>
              <a:t>Tracing</a:t>
            </a:r>
          </a:p>
          <a:p>
            <a:pPr lvl="1"/>
            <a:r>
              <a:rPr lang="en-US" altLang="en-US" dirty="0" smtClean="0"/>
              <a:t>Watch execution of program</a:t>
            </a:r>
          </a:p>
          <a:p>
            <a:r>
              <a:rPr lang="en-US" altLang="en-US" dirty="0" smtClean="0"/>
              <a:t>Backtracking</a:t>
            </a:r>
            <a:endParaRPr lang="en-US" altLang="en-US" dirty="0"/>
          </a:p>
          <a:p>
            <a:pPr lvl="1"/>
            <a:r>
              <a:rPr lang="en-US" altLang="en-US" dirty="0"/>
              <a:t>Find fault by backing up to first failure</a:t>
            </a:r>
          </a:p>
          <a:p>
            <a:r>
              <a:rPr lang="en-US" altLang="en-US" dirty="0"/>
              <a:t>Cause elimination</a:t>
            </a:r>
          </a:p>
          <a:p>
            <a:pPr lvl="1"/>
            <a:r>
              <a:rPr lang="en-US" altLang="en-US" dirty="0"/>
              <a:t>Form hypotheses, eliminate/confirm them</a:t>
            </a:r>
          </a:p>
        </p:txBody>
      </p:sp>
    </p:spTree>
    <p:extLst>
      <p:ext uri="{BB962C8B-B14F-4D97-AF65-F5344CB8AC3E}">
        <p14:creationId xmlns:p14="http://schemas.microsoft.com/office/powerpoint/2010/main" val="39125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Software engineering and process</a:t>
            </a:r>
          </a:p>
          <a:p>
            <a:r>
              <a:rPr lang="en-US" dirty="0" smtClean="0"/>
              <a:t>Software configuration management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/>
              <a:t>Refactoring + code smells</a:t>
            </a:r>
          </a:p>
          <a:p>
            <a:r>
              <a:rPr lang="en-US" dirty="0"/>
              <a:t>Metrics</a:t>
            </a:r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Requirements and risks</a:t>
            </a:r>
          </a:p>
          <a:p>
            <a:r>
              <a:rPr lang="en-US" dirty="0"/>
              <a:t>Components and </a:t>
            </a:r>
            <a:r>
              <a:rPr lang="en-US" dirty="0" smtClean="0"/>
              <a:t>reuse</a:t>
            </a:r>
          </a:p>
          <a:p>
            <a:r>
              <a:rPr lang="en-US" dirty="0"/>
              <a:t>Software </a:t>
            </a:r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Bug advocacy (selected slides)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1268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Assertions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Statements about a program’s execution that are either true or false</a:t>
            </a:r>
          </a:p>
          <a:p>
            <a:pPr lvl="1"/>
            <a:r>
              <a:rPr lang="en-US" altLang="en-US" dirty="0" smtClean="0"/>
              <a:t>Variable </a:t>
            </a:r>
            <a:r>
              <a:rPr lang="en-US" altLang="en-US" dirty="0"/>
              <a:t>is an integer between 1 and 10</a:t>
            </a:r>
          </a:p>
          <a:p>
            <a:pPr lvl="1"/>
            <a:r>
              <a:rPr lang="en-US" altLang="en-US" dirty="0"/>
              <a:t>Variable is not null</a:t>
            </a:r>
          </a:p>
          <a:p>
            <a:pPr lvl="1"/>
            <a:r>
              <a:rPr lang="en-US" altLang="en-US" dirty="0"/>
              <a:t>v1 &lt; </a:t>
            </a:r>
            <a:r>
              <a:rPr lang="en-US" altLang="en-US" dirty="0" smtClean="0"/>
              <a:t>v2</a:t>
            </a:r>
          </a:p>
          <a:p>
            <a:r>
              <a:rPr lang="en-US" altLang="en-US" dirty="0" smtClean="0"/>
              <a:t>Several types</a:t>
            </a:r>
          </a:p>
          <a:p>
            <a:pPr lvl="1"/>
            <a:r>
              <a:rPr lang="en-US" altLang="en-US" dirty="0" smtClean="0"/>
              <a:t>Pre-conditions</a:t>
            </a:r>
          </a:p>
          <a:p>
            <a:pPr lvl="1"/>
            <a:r>
              <a:rPr lang="en-US" altLang="en-US" dirty="0" smtClean="0"/>
              <a:t>Post-conditions</a:t>
            </a:r>
          </a:p>
          <a:p>
            <a:pPr lvl="1"/>
            <a:r>
              <a:rPr lang="en-US" altLang="en-US" dirty="0" smtClean="0"/>
              <a:t>Invariants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446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Component-based design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Designing an application by breaking it into components</a:t>
            </a:r>
          </a:p>
          <a:p>
            <a:r>
              <a:rPr lang="en-US" altLang="en-US"/>
              <a:t>Designing an application by building it from existing components</a:t>
            </a:r>
          </a:p>
          <a:p>
            <a:r>
              <a:rPr lang="en-US" altLang="en-US"/>
              <a:t>Designing components</a:t>
            </a:r>
          </a:p>
          <a:p>
            <a:r>
              <a:rPr lang="en-US" altLang="en-US"/>
              <a:t>Designing reusable components/interfaces</a:t>
            </a:r>
          </a:p>
          <a:p>
            <a:r>
              <a:rPr lang="en-US" altLang="en-US"/>
              <a:t>Reuse has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5511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design patterns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Reusable elements of design, not code</a:t>
            </a:r>
          </a:p>
          <a:p>
            <a:r>
              <a:rPr lang="en-US" altLang="en-US" dirty="0" err="1"/>
              <a:t>GoF</a:t>
            </a:r>
            <a:r>
              <a:rPr lang="en-US" altLang="en-US" dirty="0"/>
              <a:t> book with 23 patterns</a:t>
            </a:r>
          </a:p>
          <a:p>
            <a:r>
              <a:rPr lang="en-US" altLang="en-US" dirty="0"/>
              <a:t>We covered 8</a:t>
            </a:r>
            <a:r>
              <a:rPr lang="en-US" altLang="en-US" dirty="0" smtClean="0"/>
              <a:t> </a:t>
            </a:r>
            <a:r>
              <a:rPr lang="en-US" altLang="en-US" dirty="0"/>
              <a:t>of them in </a:t>
            </a:r>
            <a:r>
              <a:rPr lang="en-US" altLang="en-US" dirty="0" err="1" smtClean="0"/>
              <a:t>lectures+slides</a:t>
            </a:r>
            <a:endParaRPr lang="en-US" altLang="en-US" dirty="0"/>
          </a:p>
          <a:p>
            <a:pPr lvl="1"/>
            <a:r>
              <a:rPr lang="en-US" altLang="en-US" dirty="0"/>
              <a:t>Observer, </a:t>
            </a:r>
            <a:r>
              <a:rPr lang="en-US" altLang="en-US" dirty="0" smtClean="0"/>
              <a:t>Composite, Interpreter, Visitor, Iterator, Template Method</a:t>
            </a:r>
            <a:r>
              <a:rPr lang="en-US" altLang="en-US" dirty="0"/>
              <a:t>, </a:t>
            </a:r>
            <a:r>
              <a:rPr lang="en-US" altLang="en-US" dirty="0" smtClean="0"/>
              <a:t>Command, Strategy</a:t>
            </a:r>
            <a:endParaRPr lang="en-US" altLang="en-US" dirty="0"/>
          </a:p>
          <a:p>
            <a:r>
              <a:rPr lang="en-US" altLang="en-US" dirty="0"/>
              <a:t>Know </a:t>
            </a:r>
            <a:r>
              <a:rPr lang="en-US" altLang="en-US" dirty="0" smtClean="0"/>
              <a:t>these 8 and the basics of at least one more</a:t>
            </a:r>
          </a:p>
          <a:p>
            <a:r>
              <a:rPr lang="en-US" altLang="en-US" dirty="0" smtClean="0"/>
              <a:t>Do the “homework” assigned in lectures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0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Know the audience</a:t>
            </a:r>
          </a:p>
          <a:p>
            <a:pPr lvl="1"/>
            <a:r>
              <a:rPr lang="en-US" altLang="en-US"/>
              <a:t>For developers: requirements, design, architecture</a:t>
            </a:r>
          </a:p>
          <a:p>
            <a:pPr lvl="1"/>
            <a:r>
              <a:rPr lang="en-US" altLang="en-US"/>
              <a:t>For others: user/operations manual, installation instructions</a:t>
            </a:r>
          </a:p>
          <a:p>
            <a:r>
              <a:rPr lang="en-US" altLang="en-US"/>
              <a:t>Present documentation as if you followed a rational process</a:t>
            </a:r>
          </a:p>
          <a:p>
            <a:r>
              <a:rPr lang="en-US" altLang="en-US"/>
              <a:t>Document system vs. document change</a:t>
            </a:r>
          </a:p>
        </p:txBody>
      </p:sp>
    </p:spTree>
    <p:extLst>
      <p:ext uri="{BB962C8B-B14F-4D97-AF65-F5344CB8AC3E}">
        <p14:creationId xmlns:p14="http://schemas.microsoft.com/office/powerpoint/2010/main" val="307660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Finishing well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Better to have a few things completely finished than many things half-finished</a:t>
            </a:r>
          </a:p>
          <a:p>
            <a:r>
              <a:rPr lang="en-US" altLang="en-US" dirty="0"/>
              <a:t>Emphasize </a:t>
            </a:r>
            <a:r>
              <a:rPr lang="en-US" altLang="en-US" dirty="0" smtClean="0"/>
              <a:t>quality, </a:t>
            </a:r>
            <a:r>
              <a:rPr lang="en-US" altLang="en-US" dirty="0" err="1" smtClean="0"/>
              <a:t>refactorings</a:t>
            </a:r>
            <a:r>
              <a:rPr lang="en-US" altLang="en-US" dirty="0" smtClean="0"/>
              <a:t>, testing</a:t>
            </a:r>
            <a:r>
              <a:rPr lang="en-US" altLang="en-US" dirty="0"/>
              <a:t>, changes</a:t>
            </a:r>
          </a:p>
        </p:txBody>
      </p:sp>
    </p:spTree>
    <p:extLst>
      <p:ext uri="{BB962C8B-B14F-4D97-AF65-F5344CB8AC3E}">
        <p14:creationId xmlns:p14="http://schemas.microsoft.com/office/powerpoint/2010/main" val="1968514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This course vs. “real world”</a:t>
            </a:r>
            <a:endParaRPr lang="en-US" alt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From some online discussions about school vs. industry</a:t>
            </a:r>
            <a:endParaRPr lang="en-US" sz="2000" dirty="0" smtClean="0"/>
          </a:p>
          <a:p>
            <a:pPr lvl="1">
              <a:buClr>
                <a:srgbClr val="F47F24"/>
              </a:buClr>
            </a:pPr>
            <a:r>
              <a:rPr lang="en-US" altLang="en-US" dirty="0" smtClean="0">
                <a:solidFill>
                  <a:srgbClr val="003C7D"/>
                </a:solidFill>
              </a:rPr>
              <a:t>In the “Real World” … the problem is blurry</a:t>
            </a:r>
          </a:p>
          <a:p>
            <a:pPr lvl="1">
              <a:buClr>
                <a:srgbClr val="F47F24"/>
              </a:buClr>
            </a:pPr>
            <a:r>
              <a:rPr lang="en-US" altLang="en-US" dirty="0" smtClean="0">
                <a:solidFill>
                  <a:srgbClr val="003C7D"/>
                </a:solidFill>
              </a:rPr>
              <a:t>The </a:t>
            </a:r>
            <a:r>
              <a:rPr lang="en-US" altLang="en-US" dirty="0">
                <a:solidFill>
                  <a:srgbClr val="003C7D"/>
                </a:solidFill>
              </a:rPr>
              <a:t>Importance of </a:t>
            </a:r>
            <a:r>
              <a:rPr lang="en-US" altLang="en-US" dirty="0" smtClean="0">
                <a:solidFill>
                  <a:srgbClr val="003C7D"/>
                </a:solidFill>
              </a:rPr>
              <a:t>Communication</a:t>
            </a:r>
          </a:p>
          <a:p>
            <a:pPr lvl="1">
              <a:buClr>
                <a:srgbClr val="F47F24"/>
              </a:buClr>
            </a:pPr>
            <a:r>
              <a:rPr lang="en-US" dirty="0" smtClean="0"/>
              <a:t>In </a:t>
            </a:r>
            <a:r>
              <a:rPr lang="en-US" dirty="0"/>
              <a:t>academia, I mostly had to develop software </a:t>
            </a:r>
            <a:r>
              <a:rPr lang="en-US" dirty="0" smtClean="0"/>
              <a:t>“from scratch”</a:t>
            </a:r>
          </a:p>
          <a:p>
            <a:pPr lvl="1">
              <a:buClr>
                <a:srgbClr val="F47F24"/>
              </a:buClr>
            </a:pPr>
            <a:r>
              <a:rPr lang="en-US" dirty="0" smtClean="0"/>
              <a:t>P</a:t>
            </a:r>
            <a:r>
              <a:rPr lang="en-US" dirty="0" smtClean="0"/>
              <a:t>roposals </a:t>
            </a:r>
            <a:r>
              <a:rPr lang="en-US" dirty="0"/>
              <a:t>for </a:t>
            </a:r>
            <a:r>
              <a:rPr lang="en-US" dirty="0" smtClean="0"/>
              <a:t>improving course?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453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…potential 427 “pain” points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Reading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Goal: learn from experiences of others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Approach: check previous exams and keep up with the reading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Teams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Goal: experience working in a larger team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Approach: make your team “jell”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Project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Goal: work with an existing large codebase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Approach: start using/learning the code early</a:t>
            </a:r>
          </a:p>
        </p:txBody>
      </p:sp>
    </p:spTree>
    <p:extLst>
      <p:ext uri="{BB962C8B-B14F-4D97-AF65-F5344CB8AC3E}">
        <p14:creationId xmlns:p14="http://schemas.microsoft.com/office/powerpoint/2010/main" val="3670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to get “real world” experience within the constraints of academic setting?</a:t>
            </a:r>
          </a:p>
          <a:p>
            <a:pPr lvl="1"/>
            <a:r>
              <a:rPr lang="en-US" sz="2000" dirty="0" smtClean="0"/>
              <a:t>If you have some (more) feedback, send it now… or even in a few years: professors like to hear from (former) students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Sample email exchange with a former cs427 student (FS)</a:t>
            </a:r>
          </a:p>
          <a:p>
            <a:pPr lvl="1"/>
            <a:r>
              <a:rPr lang="en-US" sz="2000" dirty="0" smtClean="0"/>
              <a:t>FS: “Just </a:t>
            </a:r>
            <a:r>
              <a:rPr lang="en-US" sz="2000" dirty="0"/>
              <a:t>wanted to let you know, that my first job out of college </a:t>
            </a:r>
            <a:r>
              <a:rPr lang="en-US" sz="2000" dirty="0" smtClean="0"/>
              <a:t>&lt;...&gt; involves </a:t>
            </a:r>
            <a:r>
              <a:rPr lang="en-US" sz="2000" dirty="0"/>
              <a:t>using Jenkins everyday. Most people were really </a:t>
            </a:r>
            <a:r>
              <a:rPr lang="en-US" sz="2000" dirty="0" smtClean="0"/>
              <a:t>surprised how </a:t>
            </a:r>
            <a:r>
              <a:rPr lang="en-US" sz="2000" dirty="0"/>
              <a:t>much I knew about it</a:t>
            </a:r>
            <a:r>
              <a:rPr lang="en-US" sz="2000" dirty="0" smtClean="0"/>
              <a:t>.”</a:t>
            </a:r>
            <a:endParaRPr lang="en-US" sz="2000" dirty="0"/>
          </a:p>
          <a:p>
            <a:pPr lvl="1"/>
            <a:r>
              <a:rPr lang="en-US" sz="2000" dirty="0" err="1" smtClean="0"/>
              <a:t>Darko</a:t>
            </a:r>
            <a:r>
              <a:rPr lang="en-US" sz="2000" dirty="0" smtClean="0"/>
              <a:t>: “Would </a:t>
            </a:r>
            <a:r>
              <a:rPr lang="en-US" sz="2000" dirty="0"/>
              <a:t>you suggest that we continue using Jenkins in cs427, despite all the complaints that students have</a:t>
            </a:r>
            <a:r>
              <a:rPr lang="en-US" sz="2000" dirty="0" smtClean="0"/>
              <a:t>?”</a:t>
            </a:r>
            <a:endParaRPr lang="en-US" sz="2000" dirty="0"/>
          </a:p>
          <a:p>
            <a:pPr lvl="1"/>
            <a:r>
              <a:rPr lang="en-US" sz="2000" dirty="0" smtClean="0"/>
              <a:t>FS: “I </a:t>
            </a:r>
            <a:r>
              <a:rPr lang="en-US" sz="2000" dirty="0"/>
              <a:t>was one of those people complaining about it, but I would say, as painful as it was, it was worth it</a:t>
            </a:r>
            <a:r>
              <a:rPr lang="en-US" sz="2000" dirty="0" smtClean="0"/>
              <a:t>. &lt;...&gt; I </a:t>
            </a:r>
            <a:r>
              <a:rPr lang="en-US" sz="2000" dirty="0"/>
              <a:t>would suggest the continuation of the use of Jenkins</a:t>
            </a:r>
            <a:r>
              <a:rPr lang="en-US" sz="2000" dirty="0" smtClean="0"/>
              <a:t>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62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definitions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Software engineering (IEEE 610): “The application of a systematic, disciplined, quantifiable approach to the development, operation, and maintenance of software.”</a:t>
            </a:r>
          </a:p>
          <a:p>
            <a:r>
              <a:rPr lang="en-US" altLang="en-US" dirty="0"/>
              <a:t>Software process (IEEE 1074): “A set of activities performed towards a specific purpose”</a:t>
            </a:r>
          </a:p>
          <a:p>
            <a:r>
              <a:rPr lang="en-US" altLang="en-US" dirty="0"/>
              <a:t>Some processes: XP, </a:t>
            </a:r>
            <a:r>
              <a:rPr lang="en-US" altLang="en-US" dirty="0" smtClean="0"/>
              <a:t>waterfall</a:t>
            </a:r>
          </a:p>
          <a:p>
            <a:pPr lvl="1"/>
            <a:r>
              <a:rPr lang="en-US" altLang="en-US" dirty="0"/>
              <a:t>More on </a:t>
            </a:r>
            <a:r>
              <a:rPr lang="en-US" altLang="en-US" sz="1600" dirty="0">
                <a:hlinkClick r:id="rId2"/>
              </a:rPr>
              <a:t>http://</a:t>
            </a:r>
            <a:r>
              <a:rPr lang="en-US" altLang="en-US" sz="1600" dirty="0" smtClean="0">
                <a:hlinkClick r:id="rId2"/>
              </a:rPr>
              <a:t>en.wikipedia.org/wiki/Software_development_process</a:t>
            </a:r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48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 of course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/>
              <a:t>Learn a particular </a:t>
            </a:r>
            <a:r>
              <a:rPr lang="en-US" altLang="en-US" dirty="0">
                <a:solidFill>
                  <a:schemeClr val="tx2"/>
                </a:solidFill>
              </a:rPr>
              <a:t>process</a:t>
            </a:r>
            <a:r>
              <a:rPr lang="en-US" altLang="en-US" dirty="0"/>
              <a:t> (XP)</a:t>
            </a:r>
          </a:p>
          <a:p>
            <a:r>
              <a:rPr lang="en-US" altLang="en-US" dirty="0"/>
              <a:t>Learn steps </a:t>
            </a:r>
            <a:r>
              <a:rPr lang="en-US" altLang="en-US" dirty="0" smtClean="0"/>
              <a:t>common </a:t>
            </a:r>
            <a:r>
              <a:rPr lang="en-US" altLang="en-US" dirty="0"/>
              <a:t>to most </a:t>
            </a:r>
            <a:r>
              <a:rPr lang="en-US" altLang="en-US" dirty="0">
                <a:solidFill>
                  <a:schemeClr val="tx2"/>
                </a:solidFill>
              </a:rPr>
              <a:t>process</a:t>
            </a:r>
            <a:r>
              <a:rPr lang="en-US" altLang="en-US" dirty="0"/>
              <a:t>es</a:t>
            </a:r>
          </a:p>
          <a:p>
            <a:pPr lvl="1"/>
            <a:r>
              <a:rPr lang="en-US" altLang="en-US" dirty="0" smtClean="0"/>
              <a:t>SCM (including tagging in version control!), </a:t>
            </a:r>
            <a:r>
              <a:rPr lang="en-US" altLang="en-US" dirty="0"/>
              <a:t>testing, </a:t>
            </a:r>
            <a:r>
              <a:rPr lang="en-US" altLang="en-US" dirty="0" smtClean="0"/>
              <a:t>reverse </a:t>
            </a:r>
            <a:r>
              <a:rPr lang="en-US" altLang="en-US" dirty="0"/>
              <a:t>engineering, refactoring, </a:t>
            </a:r>
            <a:r>
              <a:rPr lang="en-US" altLang="en-US" dirty="0" smtClean="0"/>
              <a:t>metrics, design, documentation</a:t>
            </a:r>
            <a:endParaRPr lang="en-US" altLang="en-US" dirty="0"/>
          </a:p>
          <a:p>
            <a:r>
              <a:rPr lang="en-US" altLang="en-US" dirty="0"/>
              <a:t>Learn how to follow a </a:t>
            </a:r>
            <a:r>
              <a:rPr lang="en-US" altLang="en-US" dirty="0">
                <a:solidFill>
                  <a:schemeClr val="tx2"/>
                </a:solidFill>
              </a:rPr>
              <a:t>process</a:t>
            </a:r>
          </a:p>
          <a:p>
            <a:r>
              <a:rPr lang="en-US" altLang="en-US" dirty="0"/>
              <a:t>Learn how to change/improve a </a:t>
            </a:r>
            <a:r>
              <a:rPr lang="en-US" altLang="en-US" dirty="0" smtClean="0">
                <a:solidFill>
                  <a:schemeClr val="tx2"/>
                </a:solidFill>
              </a:rPr>
              <a:t>process</a:t>
            </a:r>
          </a:p>
          <a:p>
            <a:endParaRPr lang="en-US" altLang="en-US" dirty="0"/>
          </a:p>
          <a:p>
            <a:r>
              <a:rPr lang="en-US" altLang="en-US" dirty="0" smtClean="0"/>
              <a:t>Project: a (large) team on large codebase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2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and components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any software projects are </a:t>
            </a:r>
            <a:r>
              <a:rPr lang="en-US" altLang="en-US" dirty="0"/>
              <a:t>big systems</a:t>
            </a:r>
          </a:p>
          <a:p>
            <a:r>
              <a:rPr lang="en-US" altLang="en-US" dirty="0"/>
              <a:t>Big systems consist of components</a:t>
            </a:r>
          </a:p>
          <a:p>
            <a:r>
              <a:rPr lang="en-US" altLang="en-US" dirty="0"/>
              <a:t>Architecture structures components</a:t>
            </a:r>
          </a:p>
          <a:p>
            <a:endParaRPr lang="en-US" altLang="en-US" dirty="0"/>
          </a:p>
          <a:p>
            <a:r>
              <a:rPr lang="en-US" altLang="en-US" dirty="0"/>
              <a:t>Components/systems evolve and change</a:t>
            </a:r>
          </a:p>
          <a:p>
            <a:r>
              <a:rPr lang="en-US" altLang="en-US" dirty="0"/>
              <a:t>How to manage these changes?</a:t>
            </a:r>
          </a:p>
        </p:txBody>
      </p:sp>
    </p:spTree>
    <p:extLst>
      <p:ext uri="{BB962C8B-B14F-4D97-AF65-F5344CB8AC3E}">
        <p14:creationId xmlns:p14="http://schemas.microsoft.com/office/powerpoint/2010/main" val="259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</a:t>
            </a:r>
            <a:r>
              <a:rPr lang="en-US" altLang="en-US" dirty="0" smtClean="0"/>
              <a:t>tools</a:t>
            </a:r>
          </a:p>
          <a:p>
            <a:pPr lvl="1"/>
            <a:r>
              <a:rPr lang="en-US" altLang="en-US" dirty="0" smtClean="0"/>
              <a:t>But tools are not magic: merge conflict?</a:t>
            </a:r>
            <a:endParaRPr lang="en-US" altLang="en-US" dirty="0"/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612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4</a:t>
            </a:r>
            <a:r>
              <a:rPr lang="en-US" altLang="en-US" dirty="0" smtClean="0"/>
              <a:t> </a:t>
            </a:r>
            <a:r>
              <a:rPr lang="en-US" altLang="en-US" dirty="0"/>
              <a:t>kinds of software for SCM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Change control/requests (bug reporting)</a:t>
            </a:r>
          </a:p>
          <a:p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/>
              <a:t>Keep track of old versions</a:t>
            </a:r>
          </a:p>
          <a:p>
            <a:pPr lvl="1"/>
            <a:r>
              <a:rPr lang="en-US" altLang="en-US" dirty="0"/>
              <a:t>Know who made changes</a:t>
            </a:r>
          </a:p>
          <a:p>
            <a:pPr lvl="1"/>
            <a:r>
              <a:rPr lang="en-US" altLang="en-US" dirty="0"/>
              <a:t>Merge versions</a:t>
            </a:r>
          </a:p>
          <a:p>
            <a:r>
              <a:rPr lang="en-US" altLang="en-US" dirty="0"/>
              <a:t>Automated build</a:t>
            </a:r>
          </a:p>
          <a:p>
            <a:pPr lvl="1"/>
            <a:r>
              <a:rPr lang="en-US" altLang="en-US" dirty="0"/>
              <a:t>Produce right version of </a:t>
            </a:r>
            <a:r>
              <a:rPr lang="en-US" altLang="en-US" dirty="0" smtClean="0"/>
              <a:t>executable</a:t>
            </a:r>
          </a:p>
          <a:p>
            <a:r>
              <a:rPr lang="en-US" altLang="en-US" dirty="0" smtClean="0"/>
              <a:t>Releasing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2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81000"/>
            <a:ext cx="6324600" cy="59261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5105400" y="4038600"/>
            <a:ext cx="38354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400" dirty="0"/>
              <a:t>   from “Software Configuration Management Patterns: Effective Teamwork, Practical Integration” by Steve </a:t>
            </a:r>
            <a:r>
              <a:rPr lang="en-US" altLang="en-US" sz="2400" dirty="0" err="1"/>
              <a:t>Berczuk</a:t>
            </a:r>
            <a:r>
              <a:rPr lang="en-US" altLang="en-US" sz="2400" dirty="0"/>
              <a:t> with</a:t>
            </a:r>
            <a:br>
              <a:rPr lang="en-US" altLang="en-US" sz="2400" dirty="0"/>
            </a:br>
            <a:r>
              <a:rPr lang="en-US" altLang="en-US" sz="2400" dirty="0"/>
              <a:t>Brad Appleton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23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1388</Words>
  <Application>Microsoft Office PowerPoint</Application>
  <PresentationFormat>On-screen Show (4:3)</PresentationFormat>
  <Paragraphs>281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Comic Sans MS</vt:lpstr>
      <vt:lpstr>Office Theme</vt:lpstr>
      <vt:lpstr>CS427: Software Engineering I</vt:lpstr>
      <vt:lpstr>Final Exam</vt:lpstr>
      <vt:lpstr>Topics</vt:lpstr>
      <vt:lpstr>Some definitions</vt:lpstr>
      <vt:lpstr>Purpose of course</vt:lpstr>
      <vt:lpstr>Architecture and components</vt:lpstr>
      <vt:lpstr>SCM</vt:lpstr>
      <vt:lpstr>4 kinds of software for SCM</vt:lpstr>
      <vt:lpstr>PowerPoint Presentation</vt:lpstr>
      <vt:lpstr>Waterfall model</vt:lpstr>
      <vt:lpstr>XP is an iterative process</vt:lpstr>
      <vt:lpstr>XP Practices (1)</vt:lpstr>
      <vt:lpstr>XP Practices (2)</vt:lpstr>
      <vt:lpstr>What is a test?</vt:lpstr>
      <vt:lpstr>JUnit</vt:lpstr>
      <vt:lpstr>Many kinds of tests</vt:lpstr>
      <vt:lpstr>Techniques for writing tests</vt:lpstr>
      <vt:lpstr>Refactoring and  Reverse Engineering</vt:lpstr>
      <vt:lpstr>Reverse engineering</vt:lpstr>
      <vt:lpstr>Reverse engineering patterns</vt:lpstr>
      <vt:lpstr>Refactoring and Design</vt:lpstr>
      <vt:lpstr>Example code smells</vt:lpstr>
      <vt:lpstr>More smells</vt:lpstr>
      <vt:lpstr>Metrics</vt:lpstr>
      <vt:lpstr>Requirements and Risks</vt:lpstr>
      <vt:lpstr>Classic Testing Mistakes</vt:lpstr>
      <vt:lpstr>Bug advocacy</vt:lpstr>
      <vt:lpstr>Debugging</vt:lpstr>
      <vt:lpstr>Debugging activities</vt:lpstr>
      <vt:lpstr>Assertions</vt:lpstr>
      <vt:lpstr>Component-based design</vt:lpstr>
      <vt:lpstr>OO design patterns</vt:lpstr>
      <vt:lpstr>Documentation</vt:lpstr>
      <vt:lpstr>Finishing well</vt:lpstr>
      <vt:lpstr>This course vs. “real world”</vt:lpstr>
      <vt:lpstr>…potential 427 “pain” points</vt:lpstr>
      <vt:lpstr>How would you do it?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marinov</dc:creator>
  <cp:lastModifiedBy>Rosu, Grigore</cp:lastModifiedBy>
  <cp:revision>259</cp:revision>
  <dcterms:created xsi:type="dcterms:W3CDTF">2006-08-16T00:00:00Z</dcterms:created>
  <dcterms:modified xsi:type="dcterms:W3CDTF">2016-12-01T18:25:43Z</dcterms:modified>
</cp:coreProperties>
</file>