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34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3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33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344" r:id="rId34"/>
    <p:sldId id="345" r:id="rId35"/>
    <p:sldId id="288" r:id="rId36"/>
    <p:sldId id="289" r:id="rId37"/>
    <p:sldId id="290" r:id="rId38"/>
    <p:sldId id="291" r:id="rId39"/>
    <p:sldId id="292" r:id="rId40"/>
    <p:sldId id="293" r:id="rId41"/>
    <p:sldId id="338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36" r:id="rId65"/>
    <p:sldId id="33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46" r:id="rId74"/>
  </p:sldIdLst>
  <p:sldSz cx="12984163" cy="6858000"/>
  <p:notesSz cx="6858000" cy="9144000"/>
  <p:defaultTextStyle>
    <a:defPPr>
      <a:defRPr lang="en-US"/>
    </a:defPPr>
    <a:lvl1pPr marL="0" algn="l" defTabSz="126982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4914" algn="l" defTabSz="126982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69827" algn="l" defTabSz="126982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04741" algn="l" defTabSz="126982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39655" algn="l" defTabSz="126982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74568" algn="l" defTabSz="126982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09482" algn="l" defTabSz="126982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44395" algn="l" defTabSz="126982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79309" algn="l" defTabSz="126982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0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873" autoAdjust="0"/>
  </p:normalViewPr>
  <p:slideViewPr>
    <p:cSldViewPr>
      <p:cViewPr varScale="1">
        <p:scale>
          <a:sx n="124" d="100"/>
          <a:sy n="124" d="100"/>
        </p:scale>
        <p:origin x="328" y="176"/>
      </p:cViewPr>
      <p:guideLst>
        <p:guide orient="horz" pos="2160"/>
        <p:guide pos="40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F443E-0F79-A241-AF3A-49CA404541F0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150" y="685800"/>
            <a:ext cx="6489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C5403-D6CF-9147-BC21-EBC85D00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4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349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34914" algn="l" defTabSz="6349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69827" algn="l" defTabSz="6349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04741" algn="l" defTabSz="6349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39655" algn="l" defTabSz="6349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74568" algn="l" defTabSz="6349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09482" algn="l" defTabSz="6349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44395" algn="l" defTabSz="6349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079309" algn="l" defTabSz="6349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150" y="685800"/>
            <a:ext cx="6491288" cy="3429000"/>
          </a:xfrm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67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14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69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82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65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11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52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30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84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5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23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2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244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0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309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590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7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377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515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86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77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360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428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880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996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721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247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008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247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807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9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72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581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508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668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582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794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491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675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538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07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704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97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783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482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966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386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18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528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86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42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7110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591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4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672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619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9371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0599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8482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5878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477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327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3085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32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95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832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6184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11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1304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79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26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7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1-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841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08" y="274640"/>
            <a:ext cx="11902149" cy="1122361"/>
          </a:xfrm>
        </p:spPr>
        <p:txBody>
          <a:bodyPr>
            <a:normAutofit/>
          </a:bodyPr>
          <a:lstStyle>
            <a:lvl1pPr algn="l">
              <a:defRPr sz="3900" b="0" i="0">
                <a:solidFill>
                  <a:schemeClr val="bg1"/>
                </a:solidFill>
                <a:latin typeface="Whitney-BlackSC"/>
                <a:cs typeface="Whitney-BlackSC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08" y="2006600"/>
            <a:ext cx="7033088" cy="4267200"/>
          </a:xfrm>
        </p:spPr>
        <p:txBody>
          <a:bodyPr>
            <a:normAutofit/>
          </a:bodyPr>
          <a:lstStyle>
            <a:lvl1pPr>
              <a:defRPr sz="2500">
                <a:latin typeface="Times New Roman"/>
                <a:cs typeface="Times New Roman"/>
              </a:defRPr>
            </a:lvl1pPr>
            <a:lvl2pPr marL="1031735" indent="-396821">
              <a:buFont typeface="Arial" pitchFamily="34" charset="0"/>
              <a:buChar char="•"/>
              <a:defRPr sz="2500">
                <a:latin typeface="Times New Roman"/>
                <a:cs typeface="Times New Roman"/>
              </a:defRPr>
            </a:lvl2pPr>
            <a:lvl3pPr>
              <a:defRPr sz="2500">
                <a:latin typeface="Times New Roman"/>
                <a:cs typeface="Times New Roman"/>
              </a:defRPr>
            </a:lvl3pPr>
            <a:lvl4pPr marL="2222198" indent="-317457">
              <a:buFont typeface="Arial" pitchFamily="34" charset="0"/>
              <a:buChar char="•"/>
              <a:defRPr sz="2500">
                <a:latin typeface="Times New Roman"/>
                <a:cs typeface="Times New Roman"/>
              </a:defRPr>
            </a:lvl4pPr>
            <a:lvl5pPr marL="2857111" indent="-317457">
              <a:buFont typeface="Arial" pitchFamily="34" charset="0"/>
              <a:buChar char="•"/>
              <a:defRPr sz="2500">
                <a:latin typeface="Times New Roman"/>
                <a:cs typeface="Times New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1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83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812" y="2130426"/>
            <a:ext cx="1103653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7625" y="3886200"/>
            <a:ext cx="908891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4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9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04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39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74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09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44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79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6590A-EE2E-4445-B31E-1D199C07F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2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9208" y="274639"/>
            <a:ext cx="11685747" cy="1143000"/>
          </a:xfrm>
          <a:prstGeom prst="rect">
            <a:avLst/>
          </a:prstGeom>
        </p:spPr>
        <p:txBody>
          <a:bodyPr vert="horz" lIns="126983" tIns="63491" rIns="126983" bIns="6349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08" y="1600201"/>
            <a:ext cx="11685747" cy="4525963"/>
          </a:xfrm>
          <a:prstGeom prst="rect">
            <a:avLst/>
          </a:prstGeom>
        </p:spPr>
        <p:txBody>
          <a:bodyPr vert="horz" lIns="126983" tIns="63491" rIns="126983" bIns="634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9208" y="6356351"/>
            <a:ext cx="3029638" cy="365125"/>
          </a:xfrm>
          <a:prstGeom prst="rect">
            <a:avLst/>
          </a:prstGeom>
        </p:spPr>
        <p:txBody>
          <a:bodyPr vert="horz" lIns="126983" tIns="63491" rIns="126983" bIns="6349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8812E-561E-438A-81D3-22B6B9FAEA9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6256" y="6356351"/>
            <a:ext cx="4111652" cy="365125"/>
          </a:xfrm>
          <a:prstGeom prst="rect">
            <a:avLst/>
          </a:prstGeom>
        </p:spPr>
        <p:txBody>
          <a:bodyPr vert="horz" lIns="126983" tIns="63491" rIns="126983" bIns="6349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5317" y="6356351"/>
            <a:ext cx="3029638" cy="365125"/>
          </a:xfrm>
          <a:prstGeom prst="rect">
            <a:avLst/>
          </a:prstGeom>
        </p:spPr>
        <p:txBody>
          <a:bodyPr vert="horz" lIns="126983" tIns="63491" rIns="126983" bIns="6349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8952-07DD-45F2-92DF-2D7C6E70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2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xStyles>
    <p:titleStyle>
      <a:lvl1pPr algn="ctr" defTabSz="1269827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6185" indent="-476185" algn="l" defTabSz="1269827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31735" indent="-396821" algn="l" defTabSz="1269827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87284" indent="-317457" algn="l" defTabSz="1269827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222198" indent="-317457" algn="l" defTabSz="126982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57111" indent="-317457" algn="l" defTabSz="1269827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492025" indent="-317457" algn="l" defTabSz="126982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26939" indent="-317457" algn="l" defTabSz="126982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61852" indent="-317457" algn="l" defTabSz="126982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396766" indent="-317457" algn="l" defTabSz="126982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982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4914" algn="l" defTabSz="126982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827" algn="l" defTabSz="126982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741" algn="l" defTabSz="126982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39655" algn="l" defTabSz="126982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74568" algn="l" defTabSz="126982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09482" algn="l" defTabSz="126982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44395" algn="l" defTabSz="126982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79309" algn="l" defTabSz="126982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nap.sourceforge.net" TargetMode="External"/><Relationship Id="rId4" Type="http://schemas.openxmlformats.org/officeDocument/2006/relationships/hyperlink" Target="http://www.limewire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2"/>
          <p:cNvSpPr>
            <a:spLocks noChangeArrowheads="1"/>
          </p:cNvSpPr>
          <p:nvPr/>
        </p:nvSpPr>
        <p:spPr bwMode="auto">
          <a:xfrm>
            <a:off x="853281" y="1524000"/>
            <a:ext cx="1103653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6969" tIns="63484" rIns="126969" bIns="63484" anchor="ctr"/>
          <a:lstStyle/>
          <a:p>
            <a:pPr algn="ctr"/>
            <a:r>
              <a:rPr lang="en-US" sz="6100" dirty="0">
                <a:solidFill>
                  <a:schemeClr val="bg1"/>
                </a:solidFill>
                <a:latin typeface="Times New Roman"/>
              </a:rPr>
              <a:t>CS 525 </a:t>
            </a:r>
            <a:r>
              <a:rPr lang="en-US" sz="6100" dirty="0">
                <a:latin typeface="Times New Roman"/>
              </a:rPr>
              <a:t/>
            </a:r>
            <a:br>
              <a:rPr lang="en-US" sz="6100" dirty="0">
                <a:latin typeface="Times New Roman"/>
              </a:rPr>
            </a:br>
            <a:r>
              <a:rPr lang="en-US" sz="6100" dirty="0">
                <a:latin typeface="Times New Roman"/>
              </a:rPr>
              <a:t>Advanced Distributed Systems</a:t>
            </a:r>
            <a:br>
              <a:rPr lang="en-US" sz="6100" dirty="0">
                <a:latin typeface="Times New Roman"/>
              </a:rPr>
            </a:br>
            <a:r>
              <a:rPr lang="en-US" sz="6100" dirty="0">
                <a:latin typeface="Times New Roman"/>
              </a:rPr>
              <a:t>Spring </a:t>
            </a:r>
            <a:r>
              <a:rPr lang="en-US" sz="6100" dirty="0" smtClean="0">
                <a:latin typeface="Times New Roman"/>
              </a:rPr>
              <a:t>2017</a:t>
            </a:r>
            <a:endParaRPr lang="en-US" sz="6100" dirty="0">
              <a:solidFill>
                <a:schemeClr val="tx2"/>
              </a:solidFill>
            </a:endParaRPr>
          </a:p>
        </p:txBody>
      </p:sp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947625" y="4419600"/>
            <a:ext cx="9088914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6969" tIns="63484" rIns="126969" bIns="63484"/>
          <a:lstStyle/>
          <a:p>
            <a:pPr algn="ctr"/>
            <a:r>
              <a:rPr lang="en-US" sz="3900" dirty="0"/>
              <a:t>Indranil Gupta (Indy)</a:t>
            </a:r>
          </a:p>
          <a:p>
            <a:pPr algn="ctr"/>
            <a:r>
              <a:rPr lang="en-US" sz="3900" dirty="0"/>
              <a:t>Lecture </a:t>
            </a:r>
            <a:r>
              <a:rPr lang="en-US" sz="3900" dirty="0" smtClean="0"/>
              <a:t>4, 5</a:t>
            </a:r>
            <a:endParaRPr lang="en-US" sz="3900" dirty="0"/>
          </a:p>
          <a:p>
            <a:pPr algn="ctr"/>
            <a:r>
              <a:rPr lang="en-US" sz="3900" dirty="0" smtClean="0">
                <a:solidFill>
                  <a:srgbClr val="17375E"/>
                </a:solidFill>
              </a:rPr>
              <a:t>Peer to Peer Systems</a:t>
            </a:r>
            <a:endParaRPr lang="en-US" altLang="ja-JP" sz="3900" u="sng" dirty="0"/>
          </a:p>
          <a:p>
            <a:pPr algn="ctr"/>
            <a:r>
              <a:rPr lang="en-US" sz="3900"/>
              <a:t>January </a:t>
            </a:r>
            <a:r>
              <a:rPr lang="en-US" sz="3900" smtClean="0"/>
              <a:t>26-31, 2017</a:t>
            </a:r>
            <a:endParaRPr lang="en-US" sz="3900" dirty="0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9738122" y="6227234"/>
            <a:ext cx="2274289" cy="51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6983" tIns="63491" rIns="126983" bIns="63491">
            <a:spAutoFit/>
          </a:bodyPr>
          <a:lstStyle/>
          <a:p>
            <a:r>
              <a:rPr lang="en-US"/>
              <a:t>All slides © IG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27F47-2FE8-3345-A8A6-1454EBDF57E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08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a P2P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Can be used for any p2p system</a:t>
            </a:r>
          </a:p>
          <a:p>
            <a:pPr lvl="1">
              <a:lnSpc>
                <a:spcPct val="12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Send an http request to well-known </a:t>
            </a:r>
            <a:r>
              <a:rPr lang="en-US" sz="3300" dirty="0" err="1">
                <a:latin typeface="Times New Roman" charset="0"/>
                <a:ea typeface="ＭＳ Ｐゴシック" charset="0"/>
              </a:rPr>
              <a:t>url</a:t>
            </a:r>
            <a:r>
              <a:rPr lang="en-US" sz="3300" dirty="0">
                <a:latin typeface="Times New Roman" charset="0"/>
                <a:ea typeface="ＭＳ Ｐゴシック" charset="0"/>
              </a:rPr>
              <a:t> for that P2P service - </a:t>
            </a:r>
            <a:r>
              <a:rPr lang="en-US" dirty="0">
                <a:latin typeface="Courier New" charset="0"/>
                <a:ea typeface="ＭＳ Ｐゴシック" charset="0"/>
              </a:rPr>
              <a:t>http://www.myp2pservice.com</a:t>
            </a:r>
          </a:p>
          <a:p>
            <a:pPr lvl="1">
              <a:lnSpc>
                <a:spcPct val="12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Message routed (after lookup in DNS=Domain Name system) to introducer, a well known server that keeps track of some recently joined nodes in p2p system</a:t>
            </a:r>
          </a:p>
          <a:p>
            <a:pPr lvl="1">
              <a:lnSpc>
                <a:spcPct val="12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Introducer initializes new peers’</a:t>
            </a:r>
            <a:r>
              <a:rPr lang="en-US" altLang="ja-JP" sz="3300" dirty="0">
                <a:latin typeface="Times New Roman" charset="0"/>
                <a:ea typeface="ＭＳ Ｐゴシック" charset="0"/>
              </a:rPr>
              <a:t> neighbor table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</a:rPr>
              <a:t>Centralized server a source of congestion</a:t>
            </a:r>
          </a:p>
          <a:p>
            <a:r>
              <a:rPr lang="en-US" dirty="0">
                <a:latin typeface="Times New Roman" charset="0"/>
                <a:ea typeface="ＭＳ Ｐゴシック" charset="0"/>
              </a:rPr>
              <a:t>Centralized server single point of failure</a:t>
            </a:r>
          </a:p>
          <a:p>
            <a:r>
              <a:rPr lang="en-US" dirty="0">
                <a:latin typeface="Times New Roman" charset="0"/>
                <a:ea typeface="ＭＳ Ｐゴシック" charset="0"/>
              </a:rPr>
              <a:t>No security: plaintext messages and </a:t>
            </a:r>
            <a:r>
              <a:rPr lang="en-US" dirty="0" err="1">
                <a:latin typeface="Times New Roman" charset="0"/>
                <a:ea typeface="ＭＳ Ｐゴシック" charset="0"/>
              </a:rPr>
              <a:t>passwds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r>
              <a:rPr lang="en-US" dirty="0" err="1">
                <a:latin typeface="Times New Roman" charset="0"/>
                <a:ea typeface="ＭＳ Ｐゴシック" charset="0"/>
              </a:rPr>
              <a:t>napster.com</a:t>
            </a:r>
            <a:r>
              <a:rPr lang="en-US" dirty="0">
                <a:latin typeface="Times New Roman" charset="0"/>
                <a:ea typeface="ＭＳ Ｐゴシック" charset="0"/>
              </a:rPr>
              <a:t> declared to be responsible for users</a:t>
            </a:r>
            <a:r>
              <a:rPr lang="ja-JP" altLang="en-US" dirty="0">
                <a:latin typeface="Times New Roman" charset="0"/>
                <a:ea typeface="ＭＳ Ｐゴシック" charset="0"/>
              </a:rPr>
              <a:t>’</a:t>
            </a:r>
            <a:r>
              <a:rPr lang="en-US" altLang="ja-JP" dirty="0">
                <a:latin typeface="Times New Roman" charset="0"/>
                <a:ea typeface="ＭＳ Ｐゴシック" charset="0"/>
              </a:rPr>
              <a:t> copyright violation</a:t>
            </a:r>
          </a:p>
          <a:p>
            <a:pPr lvl="1"/>
            <a:r>
              <a:rPr lang="ja-JP" altLang="en-US" dirty="0">
                <a:latin typeface="Times New Roman" charset="0"/>
                <a:ea typeface="ＭＳ Ｐゴシック" charset="0"/>
              </a:rPr>
              <a:t>“</a:t>
            </a:r>
            <a:r>
              <a:rPr lang="en-US" altLang="ja-JP" dirty="0">
                <a:latin typeface="Times New Roman" charset="0"/>
                <a:ea typeface="ＭＳ Ｐゴシック" charset="0"/>
              </a:rPr>
              <a:t>Indirect infringement</a:t>
            </a:r>
            <a:r>
              <a:rPr lang="ja-JP" altLang="en-US" dirty="0">
                <a:latin typeface="Times New Roman" charset="0"/>
                <a:ea typeface="ＭＳ Ｐゴシック" charset="0"/>
              </a:rPr>
              <a:t>”</a:t>
            </a:r>
            <a:endParaRPr lang="en-US" altLang="ja-JP" dirty="0">
              <a:latin typeface="Times New Roman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Times New Roman" charset="0"/>
                <a:ea typeface="ＭＳ Ｐゴシック" charset="0"/>
              </a:rPr>
              <a:t>Next system: Gnutella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Gnutella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Eliminate the servers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Client machines search and retrieve amongst themselves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Clients act as servers too, called </a:t>
            </a:r>
            <a:r>
              <a:rPr lang="en-US" b="1" dirty="0" err="1">
                <a:latin typeface="Times New Roman" charset="0"/>
                <a:ea typeface="ＭＳ Ｐゴシック" charset="0"/>
              </a:rPr>
              <a:t>servents</a:t>
            </a:r>
            <a:endParaRPr lang="en-US" b="1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[3/00] release by AOL, immediately withdrawn, but 88K users by 3/03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Original design underwent several modifications</a:t>
            </a:r>
          </a:p>
          <a:p>
            <a:pPr>
              <a:lnSpc>
                <a:spcPct val="90000"/>
              </a:lnSpc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90000"/>
              </a:lnSpc>
              <a:buNone/>
            </a:pPr>
            <a:endParaRPr lang="en-US" sz="1900" u="sng" dirty="0">
              <a:latin typeface="Courier New" charset="0"/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Gnutella</a:t>
            </a:r>
          </a:p>
        </p:txBody>
      </p:sp>
      <p:grpSp>
        <p:nvGrpSpPr>
          <p:cNvPr id="48" name="Group 12"/>
          <p:cNvGrpSpPr>
            <a:grpSpLocks/>
          </p:cNvGrpSpPr>
          <p:nvPr/>
        </p:nvGrpSpPr>
        <p:grpSpPr bwMode="auto">
          <a:xfrm>
            <a:off x="4027012" y="5105401"/>
            <a:ext cx="378699" cy="461434"/>
            <a:chOff x="1584" y="3112"/>
            <a:chExt cx="367" cy="436"/>
          </a:xfrm>
        </p:grpSpPr>
        <p:sp>
          <p:nvSpPr>
            <p:cNvPr id="49" name="Oval 13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Text Box 14"/>
            <p:cNvSpPr txBox="1">
              <a:spLocks noChangeArrowheads="1"/>
            </p:cNvSpPr>
            <p:nvPr/>
          </p:nvSpPr>
          <p:spPr bwMode="auto">
            <a:xfrm>
              <a:off x="1610" y="3112"/>
              <a:ext cx="341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51" name="Group 15"/>
          <p:cNvGrpSpPr>
            <a:grpSpLocks/>
          </p:cNvGrpSpPr>
          <p:nvPr/>
        </p:nvGrpSpPr>
        <p:grpSpPr bwMode="auto">
          <a:xfrm>
            <a:off x="1386445" y="3200401"/>
            <a:ext cx="362189" cy="461434"/>
            <a:chOff x="1569" y="3088"/>
            <a:chExt cx="351" cy="436"/>
          </a:xfrm>
        </p:grpSpPr>
        <p:sp>
          <p:nvSpPr>
            <p:cNvPr id="52" name="Oval 16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Text Box 17"/>
            <p:cNvSpPr txBox="1">
              <a:spLocks noChangeArrowheads="1"/>
            </p:cNvSpPr>
            <p:nvPr/>
          </p:nvSpPr>
          <p:spPr bwMode="auto">
            <a:xfrm>
              <a:off x="1569" y="3088"/>
              <a:ext cx="341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54" name="Group 18"/>
          <p:cNvGrpSpPr>
            <a:grpSpLocks/>
          </p:cNvGrpSpPr>
          <p:nvPr/>
        </p:nvGrpSpPr>
        <p:grpSpPr bwMode="auto">
          <a:xfrm>
            <a:off x="5314792" y="4572001"/>
            <a:ext cx="385922" cy="461434"/>
            <a:chOff x="1584" y="3088"/>
            <a:chExt cx="374" cy="436"/>
          </a:xfrm>
        </p:grpSpPr>
        <p:sp>
          <p:nvSpPr>
            <p:cNvPr id="55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Text Box 20"/>
            <p:cNvSpPr txBox="1">
              <a:spLocks noChangeArrowheads="1"/>
            </p:cNvSpPr>
            <p:nvPr/>
          </p:nvSpPr>
          <p:spPr bwMode="auto">
            <a:xfrm>
              <a:off x="1617" y="3088"/>
              <a:ext cx="341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57" name="Group 21"/>
          <p:cNvGrpSpPr>
            <a:grpSpLocks/>
          </p:cNvGrpSpPr>
          <p:nvPr/>
        </p:nvGrpSpPr>
        <p:grpSpPr bwMode="auto">
          <a:xfrm>
            <a:off x="1946748" y="5105401"/>
            <a:ext cx="353933" cy="461434"/>
            <a:chOff x="1584" y="3112"/>
            <a:chExt cx="343" cy="436"/>
          </a:xfrm>
        </p:grpSpPr>
        <p:sp>
          <p:nvSpPr>
            <p:cNvPr id="58" name="Oval 22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Text Box 23"/>
            <p:cNvSpPr txBox="1">
              <a:spLocks noChangeArrowheads="1"/>
            </p:cNvSpPr>
            <p:nvPr/>
          </p:nvSpPr>
          <p:spPr bwMode="auto">
            <a:xfrm>
              <a:off x="1586" y="3112"/>
              <a:ext cx="341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60" name="Group 24"/>
          <p:cNvGrpSpPr>
            <a:grpSpLocks/>
          </p:cNvGrpSpPr>
          <p:nvPr/>
        </p:nvGrpSpPr>
        <p:grpSpPr bwMode="auto">
          <a:xfrm>
            <a:off x="3085939" y="3352801"/>
            <a:ext cx="405527" cy="461434"/>
            <a:chOff x="1584" y="3088"/>
            <a:chExt cx="393" cy="436"/>
          </a:xfrm>
        </p:grpSpPr>
        <p:sp>
          <p:nvSpPr>
            <p:cNvPr id="61" name="Oval 25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Text Box 26"/>
            <p:cNvSpPr txBox="1">
              <a:spLocks noChangeArrowheads="1"/>
            </p:cNvSpPr>
            <p:nvPr/>
          </p:nvSpPr>
          <p:spPr bwMode="auto">
            <a:xfrm>
              <a:off x="1636" y="3088"/>
              <a:ext cx="341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5067141" y="3183468"/>
            <a:ext cx="346711" cy="3048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5044281" y="3124200"/>
            <a:ext cx="351870" cy="46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</a:p>
        </p:txBody>
      </p:sp>
      <p:sp>
        <p:nvSpPr>
          <p:cNvPr id="66" name="Line 33"/>
          <p:cNvSpPr>
            <a:spLocks noChangeShapeType="1"/>
          </p:cNvSpPr>
          <p:nvPr/>
        </p:nvSpPr>
        <p:spPr bwMode="auto">
          <a:xfrm flipH="1" flipV="1">
            <a:off x="1699101" y="3429000"/>
            <a:ext cx="1386840" cy="20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Line 34"/>
          <p:cNvSpPr>
            <a:spLocks noChangeShapeType="1"/>
          </p:cNvSpPr>
          <p:nvPr/>
        </p:nvSpPr>
        <p:spPr bwMode="auto">
          <a:xfrm>
            <a:off x="1600041" y="3581400"/>
            <a:ext cx="495300" cy="157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Line 35"/>
          <p:cNvSpPr>
            <a:spLocks noChangeShapeType="1"/>
          </p:cNvSpPr>
          <p:nvPr/>
        </p:nvSpPr>
        <p:spPr bwMode="auto">
          <a:xfrm>
            <a:off x="3432651" y="3632200"/>
            <a:ext cx="1931670" cy="1066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Line 36"/>
          <p:cNvSpPr>
            <a:spLocks noChangeShapeType="1"/>
          </p:cNvSpPr>
          <p:nvPr/>
        </p:nvSpPr>
        <p:spPr bwMode="auto">
          <a:xfrm>
            <a:off x="1748631" y="3530600"/>
            <a:ext cx="2327910" cy="172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Line 37"/>
          <p:cNvSpPr>
            <a:spLocks noChangeShapeType="1"/>
          </p:cNvSpPr>
          <p:nvPr/>
        </p:nvSpPr>
        <p:spPr bwMode="auto">
          <a:xfrm>
            <a:off x="3383121" y="3733800"/>
            <a:ext cx="742950" cy="147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758031" y="2921000"/>
            <a:ext cx="2340121" cy="43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Servents (</a:t>
            </a:r>
            <a:r>
              <a:rPr kumimoji="0" lang="ja-JP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kumimoji="0" lang="en-US" altLang="ja-JP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Peers</a:t>
            </a:r>
            <a:r>
              <a:rPr kumimoji="0" lang="ja-JP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kumimoji="0" lang="en-US" altLang="ja-JP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" name="Text Box 43"/>
          <p:cNvSpPr txBox="1">
            <a:spLocks noChangeArrowheads="1"/>
          </p:cNvSpPr>
          <p:nvPr/>
        </p:nvSpPr>
        <p:spPr bwMode="auto">
          <a:xfrm>
            <a:off x="1787843" y="2643717"/>
            <a:ext cx="126625" cy="43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" name="Line 44"/>
          <p:cNvSpPr>
            <a:spLocks noChangeShapeType="1"/>
          </p:cNvSpPr>
          <p:nvPr/>
        </p:nvSpPr>
        <p:spPr bwMode="auto">
          <a:xfrm flipV="1">
            <a:off x="2293461" y="5308600"/>
            <a:ext cx="1733550" cy="50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Line 45"/>
          <p:cNvSpPr>
            <a:spLocks noChangeShapeType="1"/>
          </p:cNvSpPr>
          <p:nvPr/>
        </p:nvSpPr>
        <p:spPr bwMode="auto">
          <a:xfrm flipH="1">
            <a:off x="4225131" y="3479800"/>
            <a:ext cx="941070" cy="1828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5" name="Group 46"/>
          <p:cNvGrpSpPr>
            <a:grpSpLocks/>
          </p:cNvGrpSpPr>
          <p:nvPr/>
        </p:nvGrpSpPr>
        <p:grpSpPr bwMode="auto">
          <a:xfrm>
            <a:off x="5265261" y="5410201"/>
            <a:ext cx="359093" cy="461434"/>
            <a:chOff x="1584" y="3120"/>
            <a:chExt cx="348" cy="436"/>
          </a:xfrm>
        </p:grpSpPr>
        <p:sp>
          <p:nvSpPr>
            <p:cNvPr id="76" name="Oval 47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Text Box 48"/>
            <p:cNvSpPr txBox="1">
              <a:spLocks noChangeArrowheads="1"/>
            </p:cNvSpPr>
            <p:nvPr/>
          </p:nvSpPr>
          <p:spPr bwMode="auto">
            <a:xfrm>
              <a:off x="1591" y="3120"/>
              <a:ext cx="341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78" name="Line 49"/>
          <p:cNvSpPr>
            <a:spLocks noChangeShapeType="1"/>
          </p:cNvSpPr>
          <p:nvPr/>
        </p:nvSpPr>
        <p:spPr bwMode="auto">
          <a:xfrm flipH="1" flipV="1">
            <a:off x="4373721" y="5359400"/>
            <a:ext cx="891540" cy="20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Line 50"/>
          <p:cNvSpPr>
            <a:spLocks noChangeShapeType="1"/>
          </p:cNvSpPr>
          <p:nvPr/>
        </p:nvSpPr>
        <p:spPr bwMode="auto">
          <a:xfrm flipV="1">
            <a:off x="5463381" y="4953000"/>
            <a:ext cx="49530" cy="508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Text Box 51"/>
          <p:cNvSpPr txBox="1">
            <a:spLocks noChangeArrowheads="1"/>
          </p:cNvSpPr>
          <p:nvPr/>
        </p:nvSpPr>
        <p:spPr bwMode="auto">
          <a:xfrm>
            <a:off x="548481" y="5943600"/>
            <a:ext cx="6123308" cy="80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Connected in an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overlay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graph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	(== each link is an implicit Internet path)</a:t>
            </a:r>
          </a:p>
        </p:txBody>
      </p:sp>
      <p:sp>
        <p:nvSpPr>
          <p:cNvPr id="81" name="Line 52"/>
          <p:cNvSpPr>
            <a:spLocks noChangeShapeType="1"/>
          </p:cNvSpPr>
          <p:nvPr/>
        </p:nvSpPr>
        <p:spPr bwMode="auto">
          <a:xfrm flipH="1" flipV="1">
            <a:off x="1699101" y="4140200"/>
            <a:ext cx="148590" cy="1625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Line 53"/>
          <p:cNvSpPr>
            <a:spLocks noChangeShapeType="1"/>
          </p:cNvSpPr>
          <p:nvPr/>
        </p:nvSpPr>
        <p:spPr bwMode="auto">
          <a:xfrm flipV="1">
            <a:off x="1847691" y="5410200"/>
            <a:ext cx="1535430" cy="355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Line 54"/>
          <p:cNvSpPr>
            <a:spLocks noChangeShapeType="1"/>
          </p:cNvSpPr>
          <p:nvPr/>
        </p:nvSpPr>
        <p:spPr bwMode="auto">
          <a:xfrm flipV="1">
            <a:off x="5314791" y="2667000"/>
            <a:ext cx="99060" cy="711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Text Box 55"/>
          <p:cNvSpPr txBox="1">
            <a:spLocks noChangeArrowheads="1"/>
          </p:cNvSpPr>
          <p:nvPr/>
        </p:nvSpPr>
        <p:spPr bwMode="auto">
          <a:xfrm>
            <a:off x="4739481" y="1905000"/>
            <a:ext cx="2114098" cy="80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Store their own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files</a:t>
            </a:r>
          </a:p>
        </p:txBody>
      </p:sp>
      <p:sp>
        <p:nvSpPr>
          <p:cNvPr id="85" name="Line 56"/>
          <p:cNvSpPr>
            <a:spLocks noChangeShapeType="1"/>
          </p:cNvSpPr>
          <p:nvPr/>
        </p:nvSpPr>
        <p:spPr bwMode="auto">
          <a:xfrm>
            <a:off x="5314791" y="3378200"/>
            <a:ext cx="247650" cy="558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Text Box 57"/>
          <p:cNvSpPr txBox="1">
            <a:spLocks noChangeArrowheads="1"/>
          </p:cNvSpPr>
          <p:nvPr/>
        </p:nvSpPr>
        <p:spPr bwMode="auto">
          <a:xfrm>
            <a:off x="5196681" y="3810000"/>
            <a:ext cx="2062876" cy="80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Also store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kumimoji="0" lang="en-US" altLang="ja-JP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 pointers</a:t>
            </a:r>
            <a:r>
              <a:rPr kumimoji="0" lang="ja-JP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endParaRPr kumimoji="0" lang="en-US" sz="24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33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search for my Beatles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Gnutella </a:t>
            </a:r>
            <a:r>
              <a:rPr lang="en-US" sz="3900" i="1" dirty="0">
                <a:latin typeface="Times New Roman" charset="0"/>
                <a:ea typeface="ＭＳ Ｐゴシック" charset="0"/>
              </a:rPr>
              <a:t>routes</a:t>
            </a:r>
            <a:r>
              <a:rPr lang="en-US" sz="3900" dirty="0">
                <a:latin typeface="Times New Roman" charset="0"/>
                <a:ea typeface="ＭＳ Ｐゴシック" charset="0"/>
              </a:rPr>
              <a:t> different messages within the overlay  graph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Gnutella protocol has 5 main message types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Query</a:t>
            </a:r>
            <a:r>
              <a:rPr lang="en-US" sz="3300" dirty="0">
                <a:latin typeface="Times New Roman" charset="0"/>
                <a:ea typeface="ＭＳ Ｐゴシック" charset="0"/>
              </a:rPr>
              <a:t> (search)</a:t>
            </a:r>
          </a:p>
          <a:p>
            <a:pPr lvl="1">
              <a:lnSpc>
                <a:spcPct val="110000"/>
              </a:lnSpc>
            </a:pPr>
            <a:r>
              <a:rPr lang="en-US" sz="3300" dirty="0" err="1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QueryHit</a:t>
            </a:r>
            <a:r>
              <a:rPr lang="en-US" sz="3300" dirty="0">
                <a:latin typeface="Times New Roman" charset="0"/>
                <a:ea typeface="ＭＳ Ｐゴシック" charset="0"/>
              </a:rPr>
              <a:t> (response to query)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Ping</a:t>
            </a:r>
            <a:r>
              <a:rPr lang="en-US" sz="3300" dirty="0">
                <a:latin typeface="Times New Roman" charset="0"/>
                <a:ea typeface="ＭＳ Ｐゴシック" charset="0"/>
              </a:rPr>
              <a:t> (to probe network for other peers)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Pong</a:t>
            </a:r>
            <a:r>
              <a:rPr lang="en-US" sz="3300" dirty="0">
                <a:latin typeface="Times New Roman" charset="0"/>
                <a:ea typeface="ＭＳ Ｐゴシック" charset="0"/>
              </a:rPr>
              <a:t> (reply to ping, contains address of another peer)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Push (used to initiate file transfer)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We</a:t>
            </a:r>
            <a:r>
              <a:rPr lang="ja-JP" altLang="en-US" sz="3900" dirty="0">
                <a:latin typeface="Times New Roman" charset="0"/>
                <a:ea typeface="ＭＳ Ｐゴシック" charset="0"/>
              </a:rPr>
              <a:t>’</a:t>
            </a:r>
            <a:r>
              <a:rPr lang="en-US" altLang="ja-JP" sz="3900" dirty="0" err="1">
                <a:latin typeface="Times New Roman" charset="0"/>
                <a:ea typeface="ＭＳ Ｐゴシック" charset="0"/>
              </a:rPr>
              <a:t>ll</a:t>
            </a:r>
            <a:r>
              <a:rPr lang="en-US" altLang="ja-JP" sz="3900" dirty="0">
                <a:latin typeface="Times New Roman" charset="0"/>
                <a:ea typeface="ＭＳ Ｐゴシック" charset="0"/>
              </a:rPr>
              <a:t> go into the message structure and protocol now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Times New Roman" charset="0"/>
                <a:ea typeface="ＭＳ Ｐゴシック" charset="0"/>
              </a:rPr>
              <a:t>All fields except IP address are in little-endian format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Times New Roman" charset="0"/>
                <a:ea typeface="ＭＳ Ｐゴシック" charset="0"/>
              </a:rPr>
              <a:t>0</a:t>
            </a:r>
            <a:r>
              <a:rPr lang="en-US" sz="2800" dirty="0" smtClean="0">
                <a:latin typeface="Times New Roman" charset="0"/>
                <a:ea typeface="ＭＳ Ｐゴシック" charset="0"/>
              </a:rPr>
              <a:t>x12345678 </a:t>
            </a:r>
            <a:r>
              <a:rPr lang="en-US" sz="2800" dirty="0">
                <a:latin typeface="Times New Roman" charset="0"/>
                <a:ea typeface="ＭＳ Ｐゴシック" charset="0"/>
              </a:rPr>
              <a:t>stored as 0x78 in lowest address byte, then 0x56 in next higher address, and so on. 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2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search for my Beatles file?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492081" y="76962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1269827" rtl="0" eaLnBrk="0" latinLnBrk="0" hangingPunct="0"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18" indent="-285738" algn="l" defTabSz="1269827" rtl="0" eaLnBrk="0" latinLnBrk="0" hangingPunct="0"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2950" indent="-228590" algn="l" defTabSz="1269827" rtl="0" eaLnBrk="0" latinLnBrk="0" hangingPunct="0"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130" indent="-228590" algn="l" defTabSz="1269827" rtl="0" eaLnBrk="0" latinLnBrk="0" hangingPunct="0"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310" indent="-228590" algn="l" defTabSz="1269827" rtl="0" eaLnBrk="0" latinLnBrk="0" hangingPunct="0"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490" indent="-228590" algn="l" defTabSz="1269827" rtl="0" eaLnBrk="0" fontAlgn="base" latinLnBrk="0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670" indent="-228590" algn="l" defTabSz="1269827" rtl="0" eaLnBrk="0" fontAlgn="base" latinLnBrk="0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8850" indent="-228590" algn="l" defTabSz="1269827" rtl="0" eaLnBrk="0" fontAlgn="base" latinLnBrk="0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030" indent="-228590" algn="l" defTabSz="1269827" rtl="0" eaLnBrk="0" fontAlgn="base" latinLnBrk="0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fld id="{40A2ACDB-16B3-6244-AE33-CD5466C6B4D4}" type="slidenum">
              <a:rPr lang="en-US" sz="1500" smtClean="0"/>
              <a:pPr eaLnBrk="1" hangingPunct="1"/>
              <a:t>15</a:t>
            </a:fld>
            <a:endParaRPr lang="en-US" sz="1500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472283" y="2743202"/>
            <a:ext cx="7994651" cy="485775"/>
            <a:chOff x="384" y="1920"/>
            <a:chExt cx="5036" cy="3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384" y="1920"/>
              <a:ext cx="5036" cy="2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/>
              <a:r>
                <a:rPr lang="en-US"/>
                <a:t>Descriptor ID  Payload  descriptor TTL   Hops   Payload length</a:t>
              </a: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1584" y="192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20" y="193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3552" y="193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4128" y="193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96081" y="1905000"/>
            <a:ext cx="2626280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b="1"/>
              <a:t>Descriptor Header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2224881" y="4114800"/>
            <a:ext cx="1733407" cy="175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800" i="1" dirty="0"/>
              <a:t>Type of payload</a:t>
            </a:r>
          </a:p>
          <a:p>
            <a:pPr eaLnBrk="1" hangingPunct="1"/>
            <a:r>
              <a:rPr lang="en-US" sz="1800" i="1" dirty="0"/>
              <a:t>0x00 Ping</a:t>
            </a:r>
          </a:p>
          <a:p>
            <a:pPr eaLnBrk="1" hangingPunct="1"/>
            <a:r>
              <a:rPr lang="en-US" sz="1800" i="1" dirty="0"/>
              <a:t>0x01 Pong</a:t>
            </a:r>
          </a:p>
          <a:p>
            <a:pPr eaLnBrk="1" hangingPunct="1"/>
            <a:r>
              <a:rPr lang="en-US" sz="1800" i="1" dirty="0"/>
              <a:t>0x40 Push</a:t>
            </a:r>
          </a:p>
          <a:p>
            <a:pPr eaLnBrk="1" hangingPunct="1"/>
            <a:r>
              <a:rPr lang="en-US" sz="1800" i="1" dirty="0"/>
              <a:t>0x80 Query</a:t>
            </a:r>
          </a:p>
          <a:p>
            <a:pPr eaLnBrk="1" hangingPunct="1"/>
            <a:r>
              <a:rPr lang="en-US" sz="1800" i="1" dirty="0"/>
              <a:t>0x81 </a:t>
            </a:r>
            <a:r>
              <a:rPr lang="en-US" sz="1800" i="1" dirty="0" err="1"/>
              <a:t>Queryhit</a:t>
            </a:r>
            <a:endParaRPr lang="en-US" sz="1800" i="1" dirty="0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3215481" y="3352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177881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3977481" y="5029200"/>
            <a:ext cx="1981199" cy="175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800" i="1" dirty="0"/>
              <a:t>Decremented at each hop,</a:t>
            </a:r>
          </a:p>
          <a:p>
            <a:pPr eaLnBrk="1" hangingPunct="1"/>
            <a:r>
              <a:rPr lang="en-US" sz="1800" i="1" dirty="0"/>
              <a:t>Message dropped when </a:t>
            </a:r>
            <a:r>
              <a:rPr lang="en-US" sz="1800" i="1" dirty="0" err="1"/>
              <a:t>ttl</a:t>
            </a:r>
            <a:r>
              <a:rPr lang="en-US" sz="1800" i="1" dirty="0"/>
              <a:t>=0</a:t>
            </a:r>
          </a:p>
          <a:p>
            <a:pPr eaLnBrk="1" hangingPunct="1"/>
            <a:r>
              <a:rPr lang="en-US" sz="1800" i="1" dirty="0" err="1"/>
              <a:t>ttl_initial</a:t>
            </a:r>
            <a:r>
              <a:rPr lang="en-US" sz="1800" i="1" dirty="0"/>
              <a:t> usually 7 to 10</a:t>
            </a: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4968081" y="3357563"/>
            <a:ext cx="0" cy="159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5958681" y="5943600"/>
            <a:ext cx="2542899" cy="36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800" i="1" dirty="0"/>
              <a:t>Incremented at each hop</a:t>
            </a:r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853281" y="3429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396081" y="4267200"/>
            <a:ext cx="1314798" cy="92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800" i="1" dirty="0"/>
              <a:t>ID of this </a:t>
            </a:r>
          </a:p>
          <a:p>
            <a:pPr eaLnBrk="1" hangingPunct="1"/>
            <a:r>
              <a:rPr lang="en-US" sz="1800" i="1" dirty="0"/>
              <a:t>search</a:t>
            </a:r>
          </a:p>
          <a:p>
            <a:pPr eaLnBrk="1" hangingPunct="1"/>
            <a:r>
              <a:rPr lang="en-US" sz="1800" i="1" dirty="0"/>
              <a:t>transaction</a:t>
            </a:r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6187281" y="3336929"/>
            <a:ext cx="0" cy="24542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6563520" y="3962400"/>
            <a:ext cx="2013494" cy="92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800" i="1" dirty="0"/>
              <a:t>Number of bytes of</a:t>
            </a:r>
          </a:p>
          <a:p>
            <a:pPr eaLnBrk="1" hangingPunct="1"/>
            <a:r>
              <a:rPr lang="en-US" sz="1800" i="1" dirty="0"/>
              <a:t>message following </a:t>
            </a:r>
          </a:p>
          <a:p>
            <a:pPr eaLnBrk="1" hangingPunct="1"/>
            <a:r>
              <a:rPr lang="en-US" sz="1800" i="1" dirty="0"/>
              <a:t>this header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380209" y="3186116"/>
            <a:ext cx="8238143" cy="3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600"/>
              <a:t>0                                  15                 16                               17          18                                           22</a:t>
            </a:r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8462141" y="2743200"/>
            <a:ext cx="1387476" cy="461661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i="1"/>
              <a:t>     </a:t>
            </a:r>
          </a:p>
        </p:txBody>
      </p:sp>
      <p:sp>
        <p:nvSpPr>
          <p:cNvPr id="25" name="Line 30"/>
          <p:cNvSpPr>
            <a:spLocks noChangeShapeType="1"/>
          </p:cNvSpPr>
          <p:nvPr/>
        </p:nvSpPr>
        <p:spPr bwMode="auto">
          <a:xfrm flipV="1">
            <a:off x="472281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>
            <a:off x="3063081" y="2362200"/>
            <a:ext cx="533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6095207" y="1870076"/>
            <a:ext cx="1244892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b="1"/>
              <a:t>Payload</a:t>
            </a:r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 flipH="1" flipV="1">
            <a:off x="7406481" y="22860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472281" y="6096000"/>
            <a:ext cx="3149710" cy="3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600" b="1" u="sng" dirty="0"/>
              <a:t>Gnutella Message Header Format</a:t>
            </a:r>
          </a:p>
        </p:txBody>
      </p:sp>
    </p:spTree>
    <p:extLst>
      <p:ext uri="{BB962C8B-B14F-4D97-AF65-F5344CB8AC3E}">
        <p14:creationId xmlns:p14="http://schemas.microsoft.com/office/powerpoint/2010/main" val="279245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search for my Beatles file?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95438" y="3133725"/>
            <a:ext cx="5795962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 </a:t>
            </a:r>
            <a:r>
              <a:rPr lang="en-US"/>
              <a:t>Minimum Speed   Search criteria (keywords)</a:t>
            </a:r>
            <a:endParaRPr lang="en-US" b="1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3973513" y="3154363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19238" y="2600325"/>
            <a:ext cx="190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Query (0x80)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62088" y="3702050"/>
            <a:ext cx="343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0                                            1          …..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533400" y="5410200"/>
            <a:ext cx="591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u="sng"/>
              <a:t>Payload Format in Gnutella </a:t>
            </a:r>
            <a:r>
              <a:rPr lang="en-US" b="1" u="sng">
                <a:solidFill>
                  <a:srgbClr val="FF0000"/>
                </a:solidFill>
              </a:rPr>
              <a:t>Query</a:t>
            </a:r>
            <a:r>
              <a:rPr lang="en-US" b="1" u="sng"/>
              <a:t> Message</a:t>
            </a:r>
          </a:p>
        </p:txBody>
      </p:sp>
    </p:spTree>
    <p:extLst>
      <p:ext uri="{BB962C8B-B14F-4D97-AF65-F5344CB8AC3E}">
        <p14:creationId xmlns:p14="http://schemas.microsoft.com/office/powerpoint/2010/main" val="151789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Gnutella Search</a:t>
            </a:r>
          </a:p>
        </p:txBody>
      </p:sp>
      <p:grpSp>
        <p:nvGrpSpPr>
          <p:cNvPr id="50" name="Group 3"/>
          <p:cNvGrpSpPr>
            <a:grpSpLocks/>
          </p:cNvGrpSpPr>
          <p:nvPr/>
        </p:nvGrpSpPr>
        <p:grpSpPr bwMode="auto">
          <a:xfrm>
            <a:off x="5334003" y="5029205"/>
            <a:ext cx="533401" cy="469901"/>
            <a:chOff x="1584" y="3160"/>
            <a:chExt cx="336" cy="296"/>
          </a:xfrm>
        </p:grpSpPr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Text Box 5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53" name="Group 6"/>
          <p:cNvGrpSpPr>
            <a:grpSpLocks/>
          </p:cNvGrpSpPr>
          <p:nvPr/>
        </p:nvGrpSpPr>
        <p:grpSpPr bwMode="auto">
          <a:xfrm>
            <a:off x="1295404" y="2209805"/>
            <a:ext cx="533401" cy="469901"/>
            <a:chOff x="1584" y="3160"/>
            <a:chExt cx="336" cy="296"/>
          </a:xfrm>
        </p:grpSpPr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56" name="Group 9"/>
          <p:cNvGrpSpPr>
            <a:grpSpLocks/>
          </p:cNvGrpSpPr>
          <p:nvPr/>
        </p:nvGrpSpPr>
        <p:grpSpPr bwMode="auto">
          <a:xfrm>
            <a:off x="7315204" y="4267205"/>
            <a:ext cx="533401" cy="469901"/>
            <a:chOff x="1584" y="3160"/>
            <a:chExt cx="336" cy="296"/>
          </a:xfrm>
        </p:grpSpPr>
        <p:sp>
          <p:nvSpPr>
            <p:cNvPr id="57" name="Oval 1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Text Box 11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59" name="Group 12"/>
          <p:cNvGrpSpPr>
            <a:grpSpLocks/>
          </p:cNvGrpSpPr>
          <p:nvPr/>
        </p:nvGrpSpPr>
        <p:grpSpPr bwMode="auto">
          <a:xfrm>
            <a:off x="2133603" y="5029205"/>
            <a:ext cx="533401" cy="469901"/>
            <a:chOff x="1584" y="3160"/>
            <a:chExt cx="336" cy="296"/>
          </a:xfrm>
        </p:grpSpPr>
        <p:sp>
          <p:nvSpPr>
            <p:cNvPr id="60" name="Oval 13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Text Box 14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62" name="Group 15"/>
          <p:cNvGrpSpPr>
            <a:grpSpLocks/>
          </p:cNvGrpSpPr>
          <p:nvPr/>
        </p:nvGrpSpPr>
        <p:grpSpPr bwMode="auto">
          <a:xfrm>
            <a:off x="3886204" y="2438405"/>
            <a:ext cx="533401" cy="469901"/>
            <a:chOff x="1584" y="3160"/>
            <a:chExt cx="336" cy="296"/>
          </a:xfrm>
        </p:grpSpPr>
        <p:sp>
          <p:nvSpPr>
            <p:cNvPr id="63" name="Oval 16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Text Box 17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65" name="Group 18"/>
          <p:cNvGrpSpPr>
            <a:grpSpLocks/>
          </p:cNvGrpSpPr>
          <p:nvPr/>
        </p:nvGrpSpPr>
        <p:grpSpPr bwMode="auto">
          <a:xfrm>
            <a:off x="6934204" y="2057405"/>
            <a:ext cx="533401" cy="469901"/>
            <a:chOff x="1584" y="3160"/>
            <a:chExt cx="336" cy="296"/>
          </a:xfrm>
        </p:grpSpPr>
        <p:sp>
          <p:nvSpPr>
            <p:cNvPr id="66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 Box 20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68" name="Line 21"/>
          <p:cNvSpPr>
            <a:spLocks noChangeShapeType="1"/>
          </p:cNvSpPr>
          <p:nvPr/>
        </p:nvSpPr>
        <p:spPr bwMode="auto">
          <a:xfrm flipH="1" flipV="1">
            <a:off x="1752600" y="2438400"/>
            <a:ext cx="21336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Line 22"/>
          <p:cNvSpPr>
            <a:spLocks noChangeShapeType="1"/>
          </p:cNvSpPr>
          <p:nvPr/>
        </p:nvSpPr>
        <p:spPr bwMode="auto">
          <a:xfrm>
            <a:off x="1600200" y="2667000"/>
            <a:ext cx="762000" cy="2362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Line 23"/>
          <p:cNvSpPr>
            <a:spLocks noChangeShapeType="1"/>
          </p:cNvSpPr>
          <p:nvPr/>
        </p:nvSpPr>
        <p:spPr bwMode="auto">
          <a:xfrm>
            <a:off x="4419600" y="2743200"/>
            <a:ext cx="2971800" cy="1600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Line 24"/>
          <p:cNvSpPr>
            <a:spLocks noChangeShapeType="1"/>
          </p:cNvSpPr>
          <p:nvPr/>
        </p:nvSpPr>
        <p:spPr bwMode="auto">
          <a:xfrm>
            <a:off x="1828800" y="2590800"/>
            <a:ext cx="3581400" cy="2590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Line 25"/>
          <p:cNvSpPr>
            <a:spLocks noChangeShapeType="1"/>
          </p:cNvSpPr>
          <p:nvPr/>
        </p:nvSpPr>
        <p:spPr bwMode="auto">
          <a:xfrm>
            <a:off x="4343400" y="2895600"/>
            <a:ext cx="1143000" cy="2209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Text Box 27"/>
          <p:cNvSpPr txBox="1">
            <a:spLocks noChangeArrowheads="1"/>
          </p:cNvSpPr>
          <p:nvPr/>
        </p:nvSpPr>
        <p:spPr bwMode="auto">
          <a:xfrm>
            <a:off x="1889128" y="1260476"/>
            <a:ext cx="18465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" name="Line 28"/>
          <p:cNvSpPr>
            <a:spLocks noChangeShapeType="1"/>
          </p:cNvSpPr>
          <p:nvPr/>
        </p:nvSpPr>
        <p:spPr bwMode="auto">
          <a:xfrm flipV="1">
            <a:off x="2667000" y="5257800"/>
            <a:ext cx="2667000" cy="7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Line 29"/>
          <p:cNvSpPr>
            <a:spLocks noChangeShapeType="1"/>
          </p:cNvSpPr>
          <p:nvPr/>
        </p:nvSpPr>
        <p:spPr bwMode="auto">
          <a:xfrm flipH="1">
            <a:off x="5638800" y="2514600"/>
            <a:ext cx="1447800" cy="274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6" name="Group 30"/>
          <p:cNvGrpSpPr>
            <a:grpSpLocks/>
          </p:cNvGrpSpPr>
          <p:nvPr/>
        </p:nvGrpSpPr>
        <p:grpSpPr bwMode="auto">
          <a:xfrm>
            <a:off x="7239004" y="5486405"/>
            <a:ext cx="533401" cy="469901"/>
            <a:chOff x="1584" y="3160"/>
            <a:chExt cx="336" cy="296"/>
          </a:xfrm>
        </p:grpSpPr>
        <p:sp>
          <p:nvSpPr>
            <p:cNvPr id="77" name="Oval 31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Text Box 32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79" name="Line 33"/>
          <p:cNvSpPr>
            <a:spLocks noChangeShapeType="1"/>
          </p:cNvSpPr>
          <p:nvPr/>
        </p:nvSpPr>
        <p:spPr bwMode="auto">
          <a:xfrm flipH="1" flipV="1">
            <a:off x="5867400" y="5334000"/>
            <a:ext cx="13716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Line 34"/>
          <p:cNvSpPr>
            <a:spLocks noChangeShapeType="1"/>
          </p:cNvSpPr>
          <p:nvPr/>
        </p:nvSpPr>
        <p:spPr bwMode="auto">
          <a:xfrm flipV="1">
            <a:off x="7543800" y="4724400"/>
            <a:ext cx="7620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Line 38"/>
          <p:cNvSpPr>
            <a:spLocks noChangeShapeType="1"/>
          </p:cNvSpPr>
          <p:nvPr/>
        </p:nvSpPr>
        <p:spPr bwMode="auto">
          <a:xfrm>
            <a:off x="2819400" y="5486400"/>
            <a:ext cx="16764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Line 39"/>
          <p:cNvSpPr>
            <a:spLocks noChangeShapeType="1"/>
          </p:cNvSpPr>
          <p:nvPr/>
        </p:nvSpPr>
        <p:spPr bwMode="auto">
          <a:xfrm flipH="1" flipV="1">
            <a:off x="3886200" y="4495800"/>
            <a:ext cx="990600" cy="685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Line 40"/>
          <p:cNvSpPr>
            <a:spLocks noChangeShapeType="1"/>
          </p:cNvSpPr>
          <p:nvPr/>
        </p:nvSpPr>
        <p:spPr bwMode="auto">
          <a:xfrm flipH="1" flipV="1">
            <a:off x="4572000" y="3581400"/>
            <a:ext cx="685800" cy="12954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Line 41"/>
          <p:cNvSpPr>
            <a:spLocks noChangeShapeType="1"/>
          </p:cNvSpPr>
          <p:nvPr/>
        </p:nvSpPr>
        <p:spPr bwMode="auto">
          <a:xfrm flipV="1">
            <a:off x="5638800" y="3810000"/>
            <a:ext cx="533400" cy="1066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Line 42"/>
          <p:cNvSpPr>
            <a:spLocks noChangeShapeType="1"/>
          </p:cNvSpPr>
          <p:nvPr/>
        </p:nvSpPr>
        <p:spPr bwMode="auto">
          <a:xfrm flipH="1" flipV="1">
            <a:off x="1676400" y="3581400"/>
            <a:ext cx="457200" cy="1371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Line 43"/>
          <p:cNvSpPr>
            <a:spLocks noChangeShapeType="1"/>
          </p:cNvSpPr>
          <p:nvPr/>
        </p:nvSpPr>
        <p:spPr bwMode="auto">
          <a:xfrm>
            <a:off x="2057400" y="2286000"/>
            <a:ext cx="1143000" cy="1524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Text Box 45"/>
          <p:cNvSpPr txBox="1">
            <a:spLocks noChangeArrowheads="1"/>
          </p:cNvSpPr>
          <p:nvPr/>
        </p:nvSpPr>
        <p:spPr bwMode="auto">
          <a:xfrm>
            <a:off x="2433641" y="5719763"/>
            <a:ext cx="3492352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Who has PennyLane.mp3?</a:t>
            </a:r>
          </a:p>
        </p:txBody>
      </p:sp>
      <p:sp>
        <p:nvSpPr>
          <p:cNvPr id="89" name="AutoShape 46"/>
          <p:cNvSpPr>
            <a:spLocks noChangeArrowheads="1"/>
          </p:cNvSpPr>
          <p:nvPr/>
        </p:nvSpPr>
        <p:spPr bwMode="auto">
          <a:xfrm>
            <a:off x="2209800" y="5486400"/>
            <a:ext cx="3886200" cy="1143000"/>
          </a:xfrm>
          <a:prstGeom prst="cloudCallout">
            <a:avLst>
              <a:gd name="adj1" fmla="val -62734"/>
              <a:gd name="adj2" fmla="val -4043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0" name="Text Box 47"/>
          <p:cNvSpPr txBox="1">
            <a:spLocks noChangeArrowheads="1"/>
          </p:cNvSpPr>
          <p:nvPr/>
        </p:nvSpPr>
        <p:spPr bwMode="auto">
          <a:xfrm>
            <a:off x="1310481" y="1752600"/>
            <a:ext cx="5288617" cy="36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Query</a:t>
            </a:r>
            <a:r>
              <a: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 flooded out, </a:t>
            </a:r>
            <a:r>
              <a:rPr kumimoji="0" lang="en-US" altLang="ja-JP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ttl</a:t>
            </a: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-restricted, forwarded only once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" name="Line 48"/>
          <p:cNvSpPr>
            <a:spLocks noChangeShapeType="1"/>
          </p:cNvSpPr>
          <p:nvPr/>
        </p:nvSpPr>
        <p:spPr bwMode="auto">
          <a:xfrm>
            <a:off x="6019800" y="5181600"/>
            <a:ext cx="990600" cy="228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" name="Text Box 49"/>
          <p:cNvSpPr txBox="1">
            <a:spLocks noChangeArrowheads="1"/>
          </p:cNvSpPr>
          <p:nvPr/>
        </p:nvSpPr>
        <p:spPr bwMode="auto">
          <a:xfrm>
            <a:off x="2514602" y="4572000"/>
            <a:ext cx="107612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TTL=2</a:t>
            </a:r>
          </a:p>
        </p:txBody>
      </p:sp>
      <p:pic>
        <p:nvPicPr>
          <p:cNvPr id="17410" name="Picture 2" descr="Y:\Graphics_Main\CSRA\CSRA-V-2013-8\development\PublicDomain_Clipart\sign-post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77" y="4876800"/>
            <a:ext cx="1375823" cy="136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Y:\Graphics_Main\CSRA\CSRA-V-2013-8\development\PublicDomain_Clipart\thinking-man-silhouette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63156" y="5486405"/>
            <a:ext cx="397896" cy="10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89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Gnutella Search</a:t>
            </a:r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95276" y="2870201"/>
            <a:ext cx="8778555" cy="46166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Num. hits  port ip_address speed (fileindex,filename,fsize) servent_id</a:t>
            </a: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1706563" y="2879726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282826" y="288448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673476" y="2898776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435476" y="2894013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7545389" y="2879726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09551" y="3436942"/>
            <a:ext cx="9013094" cy="3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600"/>
              <a:t>0                         1          3                          7             11                                                         n                   n+16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8763" y="2336801"/>
            <a:ext cx="5919849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QueryHit</a:t>
            </a:r>
            <a:r>
              <a:rPr lang="en-US" b="1"/>
              <a:t> (0x81) </a:t>
            </a:r>
            <a:r>
              <a:rPr lang="en-US"/>
              <a:t>: successful result to a query</a:t>
            </a:r>
            <a:endParaRPr lang="en-US" b="1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724403" y="3657600"/>
            <a:ext cx="1091004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Results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730081" y="4495800"/>
            <a:ext cx="3049886" cy="64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Unique identifier of responder;</a:t>
            </a:r>
          </a:p>
          <a:p>
            <a:pPr eaLnBrk="1" hangingPunct="1"/>
            <a:r>
              <a:rPr lang="en-US" sz="1800" dirty="0"/>
              <a:t>a function of its IP address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8153400" y="3352804"/>
            <a:ext cx="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830763" y="34083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1706563" y="3403601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3916363" y="3403601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147891" y="3978276"/>
            <a:ext cx="1467058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Info about</a:t>
            </a:r>
          </a:p>
          <a:p>
            <a:pPr eaLnBrk="1" hangingPunct="1"/>
            <a:r>
              <a:rPr lang="en-US"/>
              <a:t>responder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33400" y="5410200"/>
            <a:ext cx="6399398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b="1" u="sng" dirty="0"/>
              <a:t>Payload Format in Gnutella </a:t>
            </a:r>
            <a:r>
              <a:rPr lang="en-US" b="1" u="sng" dirty="0" err="1" smtClean="0">
                <a:solidFill>
                  <a:srgbClr val="FF0000"/>
                </a:solidFill>
              </a:rPr>
              <a:t>QueryHit</a:t>
            </a:r>
            <a:r>
              <a:rPr lang="en-US" b="1" u="sng" dirty="0" smtClean="0"/>
              <a:t> Message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67315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Gnutella Search</a:t>
            </a:r>
          </a:p>
        </p:txBody>
      </p:sp>
      <p:grpSp>
        <p:nvGrpSpPr>
          <p:cNvPr id="45" name="Group 3"/>
          <p:cNvGrpSpPr>
            <a:grpSpLocks/>
          </p:cNvGrpSpPr>
          <p:nvPr/>
        </p:nvGrpSpPr>
        <p:grpSpPr bwMode="auto">
          <a:xfrm>
            <a:off x="5334002" y="5029205"/>
            <a:ext cx="533401" cy="469901"/>
            <a:chOff x="1584" y="3160"/>
            <a:chExt cx="336" cy="296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48" name="Group 6"/>
          <p:cNvGrpSpPr>
            <a:grpSpLocks/>
          </p:cNvGrpSpPr>
          <p:nvPr/>
        </p:nvGrpSpPr>
        <p:grpSpPr bwMode="auto">
          <a:xfrm>
            <a:off x="1295404" y="2209805"/>
            <a:ext cx="533401" cy="469901"/>
            <a:chOff x="1584" y="3160"/>
            <a:chExt cx="336" cy="296"/>
          </a:xfrm>
        </p:grpSpPr>
        <p:sp>
          <p:nvSpPr>
            <p:cNvPr id="49" name="Oval 7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Text Box 8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51" name="Group 9"/>
          <p:cNvGrpSpPr>
            <a:grpSpLocks/>
          </p:cNvGrpSpPr>
          <p:nvPr/>
        </p:nvGrpSpPr>
        <p:grpSpPr bwMode="auto">
          <a:xfrm>
            <a:off x="7315204" y="4267205"/>
            <a:ext cx="533401" cy="469901"/>
            <a:chOff x="1584" y="3160"/>
            <a:chExt cx="336" cy="296"/>
          </a:xfrm>
        </p:grpSpPr>
        <p:sp>
          <p:nvSpPr>
            <p:cNvPr id="52" name="Oval 1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54" name="Group 12"/>
          <p:cNvGrpSpPr>
            <a:grpSpLocks/>
          </p:cNvGrpSpPr>
          <p:nvPr/>
        </p:nvGrpSpPr>
        <p:grpSpPr bwMode="auto">
          <a:xfrm>
            <a:off x="2133602" y="5029205"/>
            <a:ext cx="533401" cy="469901"/>
            <a:chOff x="1584" y="3160"/>
            <a:chExt cx="336" cy="296"/>
          </a:xfrm>
        </p:grpSpPr>
        <p:sp>
          <p:nvSpPr>
            <p:cNvPr id="55" name="Oval 13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Text Box 14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57" name="Group 15"/>
          <p:cNvGrpSpPr>
            <a:grpSpLocks/>
          </p:cNvGrpSpPr>
          <p:nvPr/>
        </p:nvGrpSpPr>
        <p:grpSpPr bwMode="auto">
          <a:xfrm>
            <a:off x="3886204" y="2438405"/>
            <a:ext cx="533401" cy="469901"/>
            <a:chOff x="1584" y="3160"/>
            <a:chExt cx="336" cy="296"/>
          </a:xfrm>
        </p:grpSpPr>
        <p:sp>
          <p:nvSpPr>
            <p:cNvPr id="58" name="Oval 16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Text Box 17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60" name="Group 18"/>
          <p:cNvGrpSpPr>
            <a:grpSpLocks/>
          </p:cNvGrpSpPr>
          <p:nvPr/>
        </p:nvGrpSpPr>
        <p:grpSpPr bwMode="auto">
          <a:xfrm>
            <a:off x="6934204" y="2057405"/>
            <a:ext cx="533401" cy="469901"/>
            <a:chOff x="1584" y="3160"/>
            <a:chExt cx="336" cy="296"/>
          </a:xfrm>
        </p:grpSpPr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Text Box 20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63" name="Line 21"/>
          <p:cNvSpPr>
            <a:spLocks noChangeShapeType="1"/>
          </p:cNvSpPr>
          <p:nvPr/>
        </p:nvSpPr>
        <p:spPr bwMode="auto">
          <a:xfrm flipH="1" flipV="1">
            <a:off x="1752600" y="2438400"/>
            <a:ext cx="21336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Line 22"/>
          <p:cNvSpPr>
            <a:spLocks noChangeShapeType="1"/>
          </p:cNvSpPr>
          <p:nvPr/>
        </p:nvSpPr>
        <p:spPr bwMode="auto">
          <a:xfrm>
            <a:off x="1600200" y="2667000"/>
            <a:ext cx="762000" cy="2362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Line 23"/>
          <p:cNvSpPr>
            <a:spLocks noChangeShapeType="1"/>
          </p:cNvSpPr>
          <p:nvPr/>
        </p:nvSpPr>
        <p:spPr bwMode="auto">
          <a:xfrm>
            <a:off x="4419600" y="2743200"/>
            <a:ext cx="2971800" cy="1600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Line 24"/>
          <p:cNvSpPr>
            <a:spLocks noChangeShapeType="1"/>
          </p:cNvSpPr>
          <p:nvPr/>
        </p:nvSpPr>
        <p:spPr bwMode="auto">
          <a:xfrm>
            <a:off x="1828800" y="2590800"/>
            <a:ext cx="3581400" cy="2590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Line 25"/>
          <p:cNvSpPr>
            <a:spLocks noChangeShapeType="1"/>
          </p:cNvSpPr>
          <p:nvPr/>
        </p:nvSpPr>
        <p:spPr bwMode="auto">
          <a:xfrm>
            <a:off x="4343400" y="2895600"/>
            <a:ext cx="1143000" cy="2209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Line 27"/>
          <p:cNvSpPr>
            <a:spLocks noChangeShapeType="1"/>
          </p:cNvSpPr>
          <p:nvPr/>
        </p:nvSpPr>
        <p:spPr bwMode="auto">
          <a:xfrm flipV="1">
            <a:off x="2667000" y="5257800"/>
            <a:ext cx="2667000" cy="7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Line 28"/>
          <p:cNvSpPr>
            <a:spLocks noChangeShapeType="1"/>
          </p:cNvSpPr>
          <p:nvPr/>
        </p:nvSpPr>
        <p:spPr bwMode="auto">
          <a:xfrm flipH="1">
            <a:off x="5638800" y="2514600"/>
            <a:ext cx="1447800" cy="274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0" name="Group 29"/>
          <p:cNvGrpSpPr>
            <a:grpSpLocks/>
          </p:cNvGrpSpPr>
          <p:nvPr/>
        </p:nvGrpSpPr>
        <p:grpSpPr bwMode="auto">
          <a:xfrm>
            <a:off x="7239004" y="5486405"/>
            <a:ext cx="533401" cy="469901"/>
            <a:chOff x="1584" y="3160"/>
            <a:chExt cx="336" cy="296"/>
          </a:xfrm>
        </p:grpSpPr>
        <p:sp>
          <p:nvSpPr>
            <p:cNvPr id="71" name="Oval 3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Text Box 31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73" name="Line 32"/>
          <p:cNvSpPr>
            <a:spLocks noChangeShapeType="1"/>
          </p:cNvSpPr>
          <p:nvPr/>
        </p:nvSpPr>
        <p:spPr bwMode="auto">
          <a:xfrm flipH="1" flipV="1">
            <a:off x="5867400" y="5334000"/>
            <a:ext cx="13716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Line 33"/>
          <p:cNvSpPr>
            <a:spLocks noChangeShapeType="1"/>
          </p:cNvSpPr>
          <p:nvPr/>
        </p:nvSpPr>
        <p:spPr bwMode="auto">
          <a:xfrm flipV="1">
            <a:off x="7543800" y="4724400"/>
            <a:ext cx="7620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Line 34"/>
          <p:cNvSpPr>
            <a:spLocks noChangeShapeType="1"/>
          </p:cNvSpPr>
          <p:nvPr/>
        </p:nvSpPr>
        <p:spPr bwMode="auto">
          <a:xfrm>
            <a:off x="2819400" y="5486400"/>
            <a:ext cx="16764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Line 37"/>
          <p:cNvSpPr>
            <a:spLocks noChangeShapeType="1"/>
          </p:cNvSpPr>
          <p:nvPr/>
        </p:nvSpPr>
        <p:spPr bwMode="auto">
          <a:xfrm flipV="1">
            <a:off x="5638800" y="3810000"/>
            <a:ext cx="533400" cy="1066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7" name="Line 38"/>
          <p:cNvSpPr>
            <a:spLocks noChangeShapeType="1"/>
          </p:cNvSpPr>
          <p:nvPr/>
        </p:nvSpPr>
        <p:spPr bwMode="auto">
          <a:xfrm flipH="1" flipV="1">
            <a:off x="1676400" y="3581400"/>
            <a:ext cx="457200" cy="1371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Text Box 41"/>
          <p:cNvSpPr txBox="1">
            <a:spLocks noChangeArrowheads="1"/>
          </p:cNvSpPr>
          <p:nvPr/>
        </p:nvSpPr>
        <p:spPr bwMode="auto">
          <a:xfrm>
            <a:off x="2433642" y="5719764"/>
            <a:ext cx="3492352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Who has PennyLane.mp3?</a:t>
            </a:r>
          </a:p>
        </p:txBody>
      </p:sp>
      <p:sp>
        <p:nvSpPr>
          <p:cNvPr id="80" name="Text Box 43"/>
          <p:cNvSpPr txBox="1">
            <a:spLocks noChangeArrowheads="1"/>
          </p:cNvSpPr>
          <p:nvPr/>
        </p:nvSpPr>
        <p:spPr bwMode="auto">
          <a:xfrm>
            <a:off x="1539081" y="1752600"/>
            <a:ext cx="5019313" cy="36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Successful results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QueryHit</a:t>
            </a:r>
            <a:r>
              <a: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 routed on </a:t>
            </a:r>
            <a:r>
              <a:rPr kumimoji="0" lang="en-US" altLang="ja-JP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reverse path</a:t>
            </a:r>
            <a:endParaRPr kumimoji="0" lang="en-US" sz="1800" b="0" i="0" u="sng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AutoShape 45"/>
          <p:cNvSpPr>
            <a:spLocks noChangeArrowheads="1"/>
          </p:cNvSpPr>
          <p:nvPr/>
        </p:nvSpPr>
        <p:spPr bwMode="auto">
          <a:xfrm>
            <a:off x="2209800" y="5486400"/>
            <a:ext cx="3886200" cy="1143000"/>
          </a:xfrm>
          <a:prstGeom prst="cloudCallout">
            <a:avLst>
              <a:gd name="adj1" fmla="val -63178"/>
              <a:gd name="adj2" fmla="val -4345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0" name="Picture 2" descr="Y:\Graphics_Main\CSRA\CSRA-V-2013-8\development\PublicDomain_Clipart\sign-post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77" y="4876800"/>
            <a:ext cx="1375823" cy="136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Y:\Graphics_Main\CSRA\CSRA-V-2013-8\development\PublicDomain_Clipart\thinking-man-silhouette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63156" y="5486405"/>
            <a:ext cx="397896" cy="10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7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Peer to Peer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distributed systems that seriously focused on scalability </a:t>
            </a:r>
            <a:r>
              <a:rPr lang="en-US" dirty="0" smtClean="0"/>
              <a:t>with respect to </a:t>
            </a:r>
            <a:r>
              <a:rPr lang="en-US" dirty="0"/>
              <a:t>number of </a:t>
            </a:r>
            <a:r>
              <a:rPr lang="en-US" dirty="0" smtClean="0"/>
              <a:t>nodes</a:t>
            </a:r>
          </a:p>
          <a:p>
            <a:endParaRPr lang="en-US" dirty="0"/>
          </a:p>
          <a:p>
            <a:r>
              <a:rPr lang="en-US" dirty="0"/>
              <a:t>P2P techniques abound in cloud computing </a:t>
            </a:r>
            <a:r>
              <a:rPr lang="en-US" dirty="0" smtClean="0"/>
              <a:t>systems </a:t>
            </a:r>
          </a:p>
          <a:p>
            <a:endParaRPr lang="en-US" dirty="0"/>
          </a:p>
          <a:p>
            <a:pPr lvl="1"/>
            <a:r>
              <a:rPr lang="en-US" dirty="0"/>
              <a:t>Key-value stores (e.g., Cassandra, </a:t>
            </a:r>
            <a:r>
              <a:rPr lang="en-US" dirty="0" err="1" smtClean="0"/>
              <a:t>Riak</a:t>
            </a:r>
            <a:r>
              <a:rPr lang="en-US" dirty="0" smtClean="0"/>
              <a:t>, </a:t>
            </a:r>
            <a:r>
              <a:rPr lang="en-US" dirty="0" err="1"/>
              <a:t>Voldemort</a:t>
            </a:r>
            <a:r>
              <a:rPr lang="en-US" dirty="0"/>
              <a:t>) use Chord p2p hashing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excessive traffic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avoid duplicate transmissions, each peer maintains a list of recently received messages</a:t>
            </a:r>
          </a:p>
          <a:p>
            <a:r>
              <a:rPr lang="en-US" dirty="0"/>
              <a:t>Query forwarded to all neighbors except peer from which received</a:t>
            </a:r>
          </a:p>
          <a:p>
            <a:r>
              <a:rPr lang="en-US" dirty="0"/>
              <a:t>Each Query (identified by </a:t>
            </a:r>
            <a:r>
              <a:rPr lang="en-US" dirty="0" err="1"/>
              <a:t>DescriptorID</a:t>
            </a:r>
            <a:r>
              <a:rPr lang="en-US" dirty="0"/>
              <a:t>) forwarded only once </a:t>
            </a:r>
          </a:p>
          <a:p>
            <a:r>
              <a:rPr lang="en-US" dirty="0" err="1"/>
              <a:t>QueryHit</a:t>
            </a:r>
            <a:r>
              <a:rPr lang="en-US" dirty="0"/>
              <a:t> routed back only to peer from which Query received with same </a:t>
            </a:r>
            <a:r>
              <a:rPr lang="en-US" dirty="0" err="1"/>
              <a:t>DescriptorID</a:t>
            </a:r>
            <a:endParaRPr lang="en-US" dirty="0"/>
          </a:p>
          <a:p>
            <a:r>
              <a:rPr lang="en-US" dirty="0"/>
              <a:t>Duplicates with same </a:t>
            </a:r>
            <a:r>
              <a:rPr lang="en-US" dirty="0" err="1"/>
              <a:t>DescriptorID</a:t>
            </a:r>
            <a:r>
              <a:rPr lang="en-US" dirty="0"/>
              <a:t> and Payload descriptor (</a:t>
            </a:r>
            <a:r>
              <a:rPr lang="en-US" dirty="0" err="1"/>
              <a:t>msg</a:t>
            </a:r>
            <a:r>
              <a:rPr lang="en-US" dirty="0"/>
              <a:t> </a:t>
            </a:r>
            <a:r>
              <a:rPr lang="en-US" dirty="0" smtClean="0"/>
              <a:t>type, e.g., Query) </a:t>
            </a:r>
            <a:r>
              <a:rPr lang="en-US" dirty="0"/>
              <a:t>are dropped</a:t>
            </a:r>
          </a:p>
          <a:p>
            <a:r>
              <a:rPr lang="en-US" dirty="0" err="1"/>
              <a:t>QueryHit</a:t>
            </a:r>
            <a:r>
              <a:rPr lang="en-US" dirty="0"/>
              <a:t> with </a:t>
            </a:r>
            <a:r>
              <a:rPr lang="en-US" dirty="0" err="1"/>
              <a:t>DescriptorID</a:t>
            </a:r>
            <a:r>
              <a:rPr lang="en-US" dirty="0"/>
              <a:t> for which Query not seen is dropped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0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receiving </a:t>
            </a:r>
            <a:r>
              <a:rPr lang="en-US" dirty="0" err="1"/>
              <a:t>QueryHit</a:t>
            </a:r>
            <a:r>
              <a:rPr lang="en-US" dirty="0"/>
              <a:t>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Times New Roman" charset="0"/>
                <a:ea typeface="ＭＳ Ｐゴシック" charset="0"/>
              </a:rPr>
              <a:t>Requestor chooses </a:t>
            </a:r>
            <a:r>
              <a:rPr lang="ja-JP" altLang="en-US" sz="2400" dirty="0">
                <a:latin typeface="Times New Roman" charset="0"/>
                <a:ea typeface="ＭＳ Ｐゴシック" charset="0"/>
              </a:rPr>
              <a:t>“</a:t>
            </a:r>
            <a:r>
              <a:rPr lang="en-US" altLang="ja-JP" sz="2400" dirty="0">
                <a:latin typeface="Times New Roman" charset="0"/>
                <a:ea typeface="ＭＳ Ｐゴシック" charset="0"/>
              </a:rPr>
              <a:t>best</a:t>
            </a:r>
            <a:r>
              <a:rPr lang="ja-JP" altLang="en-US" sz="2400" dirty="0">
                <a:latin typeface="Times New Roman" charset="0"/>
                <a:ea typeface="ＭＳ Ｐゴシック" charset="0"/>
              </a:rPr>
              <a:t>”</a:t>
            </a:r>
            <a:r>
              <a:rPr lang="en-US" altLang="ja-JP" sz="2400" dirty="0">
                <a:latin typeface="Times New Roman" charset="0"/>
                <a:ea typeface="ＭＳ Ｐゴシック" charset="0"/>
              </a:rPr>
              <a:t> </a:t>
            </a:r>
            <a:r>
              <a:rPr lang="en-US" altLang="ja-JP" sz="2400" dirty="0" err="1">
                <a:latin typeface="Times New Roman" charset="0"/>
                <a:ea typeface="ＭＳ Ｐゴシック" charset="0"/>
              </a:rPr>
              <a:t>QueryHit</a:t>
            </a:r>
            <a:r>
              <a:rPr lang="en-US" altLang="ja-JP" sz="2400" dirty="0">
                <a:latin typeface="Times New Roman" charset="0"/>
                <a:ea typeface="ＭＳ Ｐゴシック" charset="0"/>
              </a:rPr>
              <a:t> responder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Initiates HTTP request directly to responder</a:t>
            </a:r>
            <a:r>
              <a:rPr lang="ja-JP" altLang="en-US" sz="1800" dirty="0">
                <a:latin typeface="Times New Roman" charset="0"/>
                <a:ea typeface="ＭＳ Ｐゴシック" charset="0"/>
              </a:rPr>
              <a:t>’</a:t>
            </a:r>
            <a:r>
              <a:rPr lang="en-US" altLang="ja-JP" sz="1800" dirty="0">
                <a:latin typeface="Times New Roman" charset="0"/>
                <a:ea typeface="ＭＳ Ｐゴシック" charset="0"/>
              </a:rPr>
              <a:t>s </a:t>
            </a:r>
            <a:r>
              <a:rPr lang="en-US" altLang="ja-JP" sz="1800" dirty="0" err="1">
                <a:latin typeface="Times New Roman" charset="0"/>
                <a:ea typeface="ＭＳ Ｐゴシック" charset="0"/>
              </a:rPr>
              <a:t>ip+port</a:t>
            </a:r>
            <a:endParaRPr lang="en-US" altLang="ja-JP" sz="1800" dirty="0">
              <a:latin typeface="Times New Roman" charset="0"/>
              <a:ea typeface="ＭＳ Ｐゴシック" charset="0"/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sz="2400" dirty="0">
                <a:latin typeface="Times New Roman" charset="0"/>
                <a:ea typeface="ＭＳ Ｐゴシック" charset="0"/>
              </a:rPr>
              <a:t>		</a:t>
            </a:r>
            <a:r>
              <a:rPr lang="en-US" sz="1400" dirty="0">
                <a:latin typeface="Times New Roman" charset="0"/>
                <a:ea typeface="ＭＳ Ｐゴシック" charset="0"/>
              </a:rPr>
              <a:t>GET /get/&lt;File Index&gt;/&lt;File Name&gt;/HTTP/1.0\r\n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1400" dirty="0">
                <a:latin typeface="Times New Roman" charset="0"/>
                <a:ea typeface="ＭＳ Ｐゴシック" charset="0"/>
              </a:rPr>
              <a:t>		Connection: Keep-Alive\r\n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1400" dirty="0">
                <a:latin typeface="Times New Roman" charset="0"/>
                <a:ea typeface="ＭＳ Ｐゴシック" charset="0"/>
              </a:rPr>
              <a:t>		Range: bytes=0-\r\n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1400" dirty="0">
                <a:latin typeface="Times New Roman" charset="0"/>
                <a:ea typeface="ＭＳ Ｐゴシック" charset="0"/>
              </a:rPr>
              <a:t>		User-Agent: Gnutella\r\n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1400" dirty="0">
                <a:latin typeface="Times New Roman" charset="0"/>
                <a:ea typeface="ＭＳ Ｐゴシック" charset="0"/>
              </a:rPr>
              <a:t>		\r\n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charset="0"/>
                <a:ea typeface="ＭＳ Ｐゴシック" charset="0"/>
              </a:rPr>
              <a:t>Responder then replies with file packets after this message: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2400" dirty="0">
                <a:latin typeface="Times New Roman" charset="0"/>
                <a:ea typeface="ＭＳ Ｐゴシック" charset="0"/>
              </a:rPr>
              <a:t>		</a:t>
            </a:r>
            <a:r>
              <a:rPr lang="en-US" sz="1400" dirty="0">
                <a:latin typeface="Times New Roman" charset="0"/>
                <a:ea typeface="ＭＳ Ｐゴシック" charset="0"/>
              </a:rPr>
              <a:t>HTTP 200 OK\r\n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1400" dirty="0">
                <a:latin typeface="Times New Roman" charset="0"/>
                <a:ea typeface="ＭＳ Ｐゴシック" charset="0"/>
              </a:rPr>
              <a:t>		Server: Gnutella\r\n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1400" dirty="0">
                <a:latin typeface="Times New Roman" charset="0"/>
                <a:ea typeface="ＭＳ Ｐゴシック" charset="0"/>
              </a:rPr>
              <a:t>		</a:t>
            </a:r>
            <a:r>
              <a:rPr lang="en-US" sz="1400" dirty="0" err="1">
                <a:latin typeface="Times New Roman" charset="0"/>
                <a:ea typeface="ＭＳ Ｐゴシック" charset="0"/>
              </a:rPr>
              <a:t>Content-type:application</a:t>
            </a:r>
            <a:r>
              <a:rPr lang="en-US" sz="1400" dirty="0">
                <a:latin typeface="Times New Roman" charset="0"/>
                <a:ea typeface="ＭＳ Ｐゴシック" charset="0"/>
              </a:rPr>
              <a:t>/binary\r\n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1400" dirty="0">
                <a:latin typeface="Times New Roman" charset="0"/>
                <a:ea typeface="ＭＳ Ｐゴシック" charset="0"/>
              </a:rPr>
              <a:t>		Content-length: 1024 \r\n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1400" dirty="0">
                <a:latin typeface="Times New Roman" charset="0"/>
                <a:ea typeface="ＭＳ Ｐゴシック" charset="0"/>
              </a:rPr>
              <a:t>		\r\</a:t>
            </a:r>
            <a:r>
              <a:rPr lang="en-US" sz="1400" dirty="0" smtClean="0">
                <a:latin typeface="Times New Roman" charset="0"/>
                <a:ea typeface="ＭＳ Ｐゴシック" charset="0"/>
              </a:rPr>
              <a:t>n</a:t>
            </a:r>
            <a:endParaRPr lang="en-US" sz="1400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4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receiving </a:t>
            </a:r>
            <a:r>
              <a:rPr lang="en-US" dirty="0" err="1"/>
              <a:t>QueryHit</a:t>
            </a:r>
            <a:r>
              <a:rPr lang="en-US" dirty="0"/>
              <a:t> </a:t>
            </a:r>
            <a:r>
              <a:rPr lang="en-US" dirty="0" smtClean="0"/>
              <a:t>messages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latin typeface="Times New Roman" charset="0"/>
                <a:ea typeface="ＭＳ Ｐゴシック" charset="0"/>
              </a:rPr>
              <a:t>HTTP </a:t>
            </a:r>
            <a:r>
              <a:rPr lang="en-US" sz="2400" dirty="0">
                <a:latin typeface="Times New Roman" charset="0"/>
                <a:ea typeface="ＭＳ Ｐゴシック" charset="0"/>
              </a:rPr>
              <a:t>is the file transfer protocol. Why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? 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latin typeface="Times New Roman" charset="0"/>
                <a:ea typeface="ＭＳ Ｐゴシック" charset="0"/>
              </a:rPr>
              <a:t>Because it</a:t>
            </a:r>
            <a:r>
              <a:rPr lang="fr-FR" sz="2400" dirty="0" smtClean="0">
                <a:latin typeface="Times New Roman" charset="0"/>
                <a:ea typeface="ＭＳ Ｐゴシック" charset="0"/>
              </a:rPr>
              <a:t>’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s standard, well-debugged, and widely used.</a:t>
            </a:r>
            <a:endParaRPr lang="en-US" sz="24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charset="0"/>
                <a:ea typeface="ＭＳ Ｐゴシック" charset="0"/>
              </a:rPr>
              <a:t>Why the </a:t>
            </a:r>
            <a:r>
              <a:rPr lang="ja-JP" altLang="en-US" sz="2400" dirty="0">
                <a:latin typeface="Times New Roman" charset="0"/>
                <a:ea typeface="ＭＳ Ｐゴシック" charset="0"/>
              </a:rPr>
              <a:t>“</a:t>
            </a:r>
            <a:r>
              <a:rPr lang="en-US" altLang="ja-JP" sz="2400" dirty="0">
                <a:latin typeface="Times New Roman" charset="0"/>
                <a:ea typeface="ＭＳ Ｐゴシック" charset="0"/>
              </a:rPr>
              <a:t>range</a:t>
            </a:r>
            <a:r>
              <a:rPr lang="ja-JP" altLang="en-US" sz="2400" dirty="0">
                <a:latin typeface="Times New Roman" charset="0"/>
                <a:ea typeface="ＭＳ Ｐゴシック" charset="0"/>
              </a:rPr>
              <a:t>”</a:t>
            </a:r>
            <a:r>
              <a:rPr lang="en-US" altLang="ja-JP" sz="2400" dirty="0">
                <a:latin typeface="Times New Roman" charset="0"/>
                <a:ea typeface="ＭＳ Ｐゴシック" charset="0"/>
              </a:rPr>
              <a:t> field in the GET request</a:t>
            </a:r>
            <a:r>
              <a:rPr lang="en-US" altLang="ja-JP" sz="2400" dirty="0" smtClean="0">
                <a:latin typeface="Times New Roman" charset="0"/>
                <a:ea typeface="ＭＳ Ｐゴシック" charset="0"/>
              </a:rPr>
              <a:t>? </a:t>
            </a:r>
          </a:p>
          <a:p>
            <a:pPr lvl="1">
              <a:lnSpc>
                <a:spcPct val="110000"/>
              </a:lnSpc>
            </a:pPr>
            <a:r>
              <a:rPr lang="en-US" altLang="ja-JP" sz="2400" dirty="0" smtClean="0">
                <a:latin typeface="Times New Roman" charset="0"/>
                <a:ea typeface="ＭＳ Ｐゴシック" charset="0"/>
              </a:rPr>
              <a:t>To support partial file transfers.</a:t>
            </a:r>
            <a:endParaRPr lang="en-US" altLang="ja-JP" sz="24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charset="0"/>
                <a:ea typeface="ＭＳ Ｐゴシック" charset="0"/>
              </a:rPr>
              <a:t>What if responder is behind firewall that disallows incoming connections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? </a:t>
            </a:r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986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Firewalls</a:t>
            </a:r>
          </a:p>
        </p:txBody>
      </p:sp>
      <p:grpSp>
        <p:nvGrpSpPr>
          <p:cNvPr id="43" name="Group 3"/>
          <p:cNvGrpSpPr>
            <a:grpSpLocks/>
          </p:cNvGrpSpPr>
          <p:nvPr/>
        </p:nvGrpSpPr>
        <p:grpSpPr bwMode="auto">
          <a:xfrm>
            <a:off x="5349082" y="5191374"/>
            <a:ext cx="533401" cy="469901"/>
            <a:chOff x="1584" y="3160"/>
            <a:chExt cx="336" cy="296"/>
          </a:xfrm>
        </p:grpSpPr>
        <p:sp>
          <p:nvSpPr>
            <p:cNvPr id="44" name="Oval 4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Text Box 5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46" name="Group 6"/>
          <p:cNvGrpSpPr>
            <a:grpSpLocks/>
          </p:cNvGrpSpPr>
          <p:nvPr/>
        </p:nvGrpSpPr>
        <p:grpSpPr bwMode="auto">
          <a:xfrm>
            <a:off x="1310484" y="2371974"/>
            <a:ext cx="533401" cy="469901"/>
            <a:chOff x="1584" y="3160"/>
            <a:chExt cx="336" cy="296"/>
          </a:xfrm>
        </p:grpSpPr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49" name="Group 9"/>
          <p:cNvGrpSpPr>
            <a:grpSpLocks/>
          </p:cNvGrpSpPr>
          <p:nvPr/>
        </p:nvGrpSpPr>
        <p:grpSpPr bwMode="auto">
          <a:xfrm>
            <a:off x="7330284" y="4429374"/>
            <a:ext cx="533401" cy="469901"/>
            <a:chOff x="1584" y="3160"/>
            <a:chExt cx="336" cy="296"/>
          </a:xfrm>
        </p:grpSpPr>
        <p:sp>
          <p:nvSpPr>
            <p:cNvPr id="50" name="Oval 1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Text Box 11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52" name="Group 12"/>
          <p:cNvGrpSpPr>
            <a:grpSpLocks/>
          </p:cNvGrpSpPr>
          <p:nvPr/>
        </p:nvGrpSpPr>
        <p:grpSpPr bwMode="auto">
          <a:xfrm>
            <a:off x="2148682" y="5191374"/>
            <a:ext cx="533401" cy="469901"/>
            <a:chOff x="1584" y="3160"/>
            <a:chExt cx="336" cy="296"/>
          </a:xfrm>
        </p:grpSpPr>
        <p:sp>
          <p:nvSpPr>
            <p:cNvPr id="53" name="Oval 13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Text Box 14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55" name="Group 15"/>
          <p:cNvGrpSpPr>
            <a:grpSpLocks/>
          </p:cNvGrpSpPr>
          <p:nvPr/>
        </p:nvGrpSpPr>
        <p:grpSpPr bwMode="auto">
          <a:xfrm>
            <a:off x="3901284" y="2600574"/>
            <a:ext cx="533401" cy="469901"/>
            <a:chOff x="1584" y="3160"/>
            <a:chExt cx="336" cy="296"/>
          </a:xfrm>
        </p:grpSpPr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Text Box 17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58" name="Group 41"/>
          <p:cNvGrpSpPr>
            <a:grpSpLocks/>
          </p:cNvGrpSpPr>
          <p:nvPr/>
        </p:nvGrpSpPr>
        <p:grpSpPr bwMode="auto">
          <a:xfrm>
            <a:off x="6949285" y="2219573"/>
            <a:ext cx="533400" cy="469901"/>
            <a:chOff x="4368" y="1296"/>
            <a:chExt cx="336" cy="296"/>
          </a:xfrm>
        </p:grpSpPr>
        <p:sp>
          <p:nvSpPr>
            <p:cNvPr id="59" name="Oval 19"/>
            <p:cNvSpPr>
              <a:spLocks noChangeArrowheads="1"/>
            </p:cNvSpPr>
            <p:nvPr/>
          </p:nvSpPr>
          <p:spPr bwMode="auto">
            <a:xfrm>
              <a:off x="4368" y="1304"/>
              <a:ext cx="336" cy="28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20"/>
            <p:cNvSpPr txBox="1">
              <a:spLocks noChangeArrowheads="1"/>
            </p:cNvSpPr>
            <p:nvPr/>
          </p:nvSpPr>
          <p:spPr bwMode="auto">
            <a:xfrm>
              <a:off x="4443" y="1296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61" name="Line 21"/>
          <p:cNvSpPr>
            <a:spLocks noChangeShapeType="1"/>
          </p:cNvSpPr>
          <p:nvPr/>
        </p:nvSpPr>
        <p:spPr bwMode="auto">
          <a:xfrm flipH="1" flipV="1">
            <a:off x="1767680" y="2600569"/>
            <a:ext cx="21336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>
            <a:off x="1615280" y="2829169"/>
            <a:ext cx="762000" cy="2362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Line 23"/>
          <p:cNvSpPr>
            <a:spLocks noChangeShapeType="1"/>
          </p:cNvSpPr>
          <p:nvPr/>
        </p:nvSpPr>
        <p:spPr bwMode="auto">
          <a:xfrm>
            <a:off x="4434680" y="2905369"/>
            <a:ext cx="2971800" cy="1600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Line 24"/>
          <p:cNvSpPr>
            <a:spLocks noChangeShapeType="1"/>
          </p:cNvSpPr>
          <p:nvPr/>
        </p:nvSpPr>
        <p:spPr bwMode="auto">
          <a:xfrm>
            <a:off x="1843880" y="2752969"/>
            <a:ext cx="3581400" cy="2590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Line 25"/>
          <p:cNvSpPr>
            <a:spLocks noChangeShapeType="1"/>
          </p:cNvSpPr>
          <p:nvPr/>
        </p:nvSpPr>
        <p:spPr bwMode="auto">
          <a:xfrm>
            <a:off x="4358480" y="3057769"/>
            <a:ext cx="1143000" cy="2209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Line 27"/>
          <p:cNvSpPr>
            <a:spLocks noChangeShapeType="1"/>
          </p:cNvSpPr>
          <p:nvPr/>
        </p:nvSpPr>
        <p:spPr bwMode="auto">
          <a:xfrm flipV="1">
            <a:off x="2682080" y="5419969"/>
            <a:ext cx="2667000" cy="7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Line 28"/>
          <p:cNvSpPr>
            <a:spLocks noChangeShapeType="1"/>
          </p:cNvSpPr>
          <p:nvPr/>
        </p:nvSpPr>
        <p:spPr bwMode="auto">
          <a:xfrm flipH="1">
            <a:off x="5653880" y="2676769"/>
            <a:ext cx="1447800" cy="274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29"/>
          <p:cNvGrpSpPr>
            <a:grpSpLocks/>
          </p:cNvGrpSpPr>
          <p:nvPr/>
        </p:nvGrpSpPr>
        <p:grpSpPr bwMode="auto">
          <a:xfrm>
            <a:off x="7254084" y="5648574"/>
            <a:ext cx="533401" cy="469901"/>
            <a:chOff x="1584" y="3160"/>
            <a:chExt cx="336" cy="296"/>
          </a:xfrm>
        </p:grpSpPr>
        <p:sp>
          <p:nvSpPr>
            <p:cNvPr id="69" name="Oval 3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Text Box 31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71" name="Line 32"/>
          <p:cNvSpPr>
            <a:spLocks noChangeShapeType="1"/>
          </p:cNvSpPr>
          <p:nvPr/>
        </p:nvSpPr>
        <p:spPr bwMode="auto">
          <a:xfrm flipH="1" flipV="1">
            <a:off x="5882480" y="5496169"/>
            <a:ext cx="13716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7558880" y="4886569"/>
            <a:ext cx="7620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Line 34"/>
          <p:cNvSpPr>
            <a:spLocks noChangeShapeType="1"/>
          </p:cNvSpPr>
          <p:nvPr/>
        </p:nvSpPr>
        <p:spPr bwMode="auto">
          <a:xfrm>
            <a:off x="2834480" y="5648569"/>
            <a:ext cx="16764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Line 35"/>
          <p:cNvSpPr>
            <a:spLocks noChangeShapeType="1"/>
          </p:cNvSpPr>
          <p:nvPr/>
        </p:nvSpPr>
        <p:spPr bwMode="auto">
          <a:xfrm flipV="1">
            <a:off x="5653880" y="3972169"/>
            <a:ext cx="533400" cy="1066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853281" y="1686169"/>
            <a:ext cx="7301989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Requestor sends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Push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to responder asking for file transfer</a:t>
            </a:r>
          </a:p>
        </p:txBody>
      </p:sp>
      <p:sp>
        <p:nvSpPr>
          <p:cNvPr id="77" name="Text Box 42"/>
          <p:cNvSpPr txBox="1">
            <a:spLocks noChangeArrowheads="1"/>
          </p:cNvSpPr>
          <p:nvPr/>
        </p:nvSpPr>
        <p:spPr bwMode="auto">
          <a:xfrm>
            <a:off x="6720681" y="3276600"/>
            <a:ext cx="2107846" cy="64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Has PennyLane.mp3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But behind firewall</a:t>
            </a:r>
          </a:p>
        </p:txBody>
      </p:sp>
      <p:sp>
        <p:nvSpPr>
          <p:cNvPr id="78" name="Line 44"/>
          <p:cNvSpPr>
            <a:spLocks noChangeShapeType="1"/>
          </p:cNvSpPr>
          <p:nvPr/>
        </p:nvSpPr>
        <p:spPr bwMode="auto">
          <a:xfrm>
            <a:off x="7330280" y="2600569"/>
            <a:ext cx="3048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9" name="Picture 2" descr="Y:\Graphics_Main\CSRA\CSRA-V-2013-8\development\PublicDomain_Clipart\sign-post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77" y="4876800"/>
            <a:ext cx="1375823" cy="136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Y:\Graphics_Main\CSRA\CSRA-V-2013-8\development\PublicDomain_Clipart\thinking-man-silhouette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63156" y="5486405"/>
            <a:ext cx="397896" cy="10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91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Firewalls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79528" y="3089276"/>
            <a:ext cx="4762832" cy="46166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servent_id  fileindex  ip_address port</a:t>
            </a: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2728913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3962400" y="311943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5381624" y="31051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203328" y="2479676"/>
            <a:ext cx="1732255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b="1"/>
              <a:t>Push (0x40)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434926" y="4495801"/>
            <a:ext cx="2467332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/>
              <a:t>same as in </a:t>
            </a:r>
          </a:p>
          <a:p>
            <a:pPr algn="ctr" eaLnBrk="1" hangingPunct="1"/>
            <a:r>
              <a:rPr lang="en-US"/>
              <a:t>received QueryHit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875772" y="4994276"/>
            <a:ext cx="2894232" cy="120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/>
              <a:t>Address at which</a:t>
            </a:r>
          </a:p>
          <a:p>
            <a:pPr algn="ctr" eaLnBrk="1" hangingPunct="1"/>
            <a:r>
              <a:rPr lang="en-US" u="sng"/>
              <a:t>requestor</a:t>
            </a:r>
            <a:r>
              <a:rPr lang="en-US"/>
              <a:t> can accept</a:t>
            </a:r>
          </a:p>
          <a:p>
            <a:pPr algn="ctr" eaLnBrk="1" hangingPunct="1"/>
            <a:r>
              <a:rPr lang="en-US"/>
              <a:t>incoming connections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295400" y="3657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3505200" y="36576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3962400" y="3657600"/>
            <a:ext cx="381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5791200" y="3581400"/>
            <a:ext cx="228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6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Firewalls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Responder establishes a TCP connection at </a:t>
            </a:r>
            <a:r>
              <a:rPr lang="en-US" sz="3900" dirty="0" err="1">
                <a:latin typeface="Times New Roman" charset="0"/>
                <a:ea typeface="ＭＳ Ｐゴシック" charset="0"/>
              </a:rPr>
              <a:t>ip_address</a:t>
            </a:r>
            <a:r>
              <a:rPr lang="en-US" sz="3900" dirty="0">
                <a:latin typeface="Times New Roman" charset="0"/>
                <a:ea typeface="ＭＳ Ｐゴシック" charset="0"/>
              </a:rPr>
              <a:t>, port specified. Sends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3300" dirty="0">
                <a:latin typeface="Times New Roman" charset="0"/>
                <a:ea typeface="ＭＳ Ｐゴシック" charset="0"/>
              </a:rPr>
              <a:t>	</a:t>
            </a:r>
            <a:r>
              <a:rPr lang="en-US" sz="2800" dirty="0">
                <a:latin typeface="Times New Roman" charset="0"/>
                <a:ea typeface="ＭＳ Ｐゴシック" charset="0"/>
              </a:rPr>
              <a:t>	</a:t>
            </a:r>
            <a:r>
              <a:rPr lang="en-US" sz="2200" dirty="0">
                <a:latin typeface="Times New Roman" charset="0"/>
                <a:ea typeface="ＭＳ Ｐゴシック" charset="0"/>
              </a:rPr>
              <a:t>GIV  &lt;File Index&gt;:&lt;</a:t>
            </a:r>
            <a:r>
              <a:rPr lang="en-US" sz="2200" dirty="0" err="1">
                <a:latin typeface="Times New Roman" charset="0"/>
                <a:ea typeface="ＭＳ Ｐゴシック" charset="0"/>
              </a:rPr>
              <a:t>Servent</a:t>
            </a:r>
            <a:r>
              <a:rPr lang="en-US" sz="2200" dirty="0">
                <a:latin typeface="Times New Roman" charset="0"/>
                <a:ea typeface="ＭＳ Ｐゴシック" charset="0"/>
              </a:rPr>
              <a:t> Identifier&gt;/&lt;File Name&gt;\n\n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Requestor then sends GET to responder (as before) and file is transferred as explained earlier</a:t>
            </a:r>
          </a:p>
          <a:p>
            <a:pPr>
              <a:lnSpc>
                <a:spcPct val="110000"/>
              </a:lnSpc>
            </a:pPr>
            <a:endParaRPr lang="en-US" sz="39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What if requestor is behind firewall too?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Gnutella gives up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Can you think of an alternative solution?</a:t>
            </a:r>
          </a:p>
          <a:p>
            <a:pPr lvl="1">
              <a:lnSpc>
                <a:spcPct val="110000"/>
              </a:lnSpc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6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Ping-Pong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endParaRPr lang="en-US" sz="2200" dirty="0"/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endParaRPr lang="en-US" sz="2200" dirty="0"/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endParaRPr lang="en-US" sz="2200" dirty="0"/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endParaRPr lang="en-US" sz="2200" dirty="0"/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endParaRPr lang="en-US" sz="2200" dirty="0"/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2200" dirty="0"/>
              <a:t>Peers initiate </a:t>
            </a:r>
            <a:r>
              <a:rPr lang="en-US" sz="2200" dirty="0" smtClean="0"/>
              <a:t>Ping’</a:t>
            </a:r>
            <a:r>
              <a:rPr lang="en-US" altLang="ja-JP" sz="2200" dirty="0" smtClean="0"/>
              <a:t>s </a:t>
            </a:r>
            <a:r>
              <a:rPr lang="en-US" altLang="ja-JP" sz="2200" dirty="0"/>
              <a:t>periodically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2200" dirty="0" smtClean="0"/>
              <a:t>Ping</a:t>
            </a:r>
            <a:r>
              <a:rPr lang="en-US" altLang="ja-JP" sz="2200" dirty="0" smtClean="0"/>
              <a:t>s </a:t>
            </a:r>
            <a:r>
              <a:rPr lang="en-US" altLang="ja-JP" sz="2200" dirty="0"/>
              <a:t>flooded out like </a:t>
            </a:r>
            <a:r>
              <a:rPr lang="en-US" altLang="ja-JP" sz="2200" dirty="0" err="1" smtClean="0"/>
              <a:t>Querys</a:t>
            </a:r>
            <a:r>
              <a:rPr lang="en-US" altLang="ja-JP" sz="2200" dirty="0"/>
              <a:t>, </a:t>
            </a:r>
            <a:r>
              <a:rPr lang="en-US" altLang="ja-JP" sz="2200" dirty="0" smtClean="0"/>
              <a:t>Pongs </a:t>
            </a:r>
            <a:r>
              <a:rPr lang="en-US" altLang="ja-JP" sz="2200" dirty="0"/>
              <a:t>routed along reverse path like </a:t>
            </a:r>
            <a:r>
              <a:rPr lang="en-US" altLang="ja-JP" sz="2200" dirty="0" err="1" smtClean="0"/>
              <a:t>QueryHits</a:t>
            </a:r>
            <a:endParaRPr lang="en-US" altLang="ja-JP" sz="2200" dirty="0"/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2200" dirty="0"/>
              <a:t>Pong replies used to update set of neighboring peers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2200" dirty="0"/>
              <a:t>to keep neighbor lists fresh in spite of peers joining, leaving and failing</a:t>
            </a:r>
          </a:p>
          <a:p>
            <a:pPr>
              <a:lnSpc>
                <a:spcPct val="110000"/>
              </a:lnSpc>
            </a:pPr>
            <a:endParaRPr lang="en-US" sz="22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89806" y="3314700"/>
            <a:ext cx="6705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Port   ip_address Num. files shared  Num. KB shared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691481" y="33401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167856" y="333533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425281" y="333057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29481" y="2743200"/>
            <a:ext cx="173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Pong </a:t>
            </a:r>
            <a:r>
              <a:rPr lang="en-US" b="1" dirty="0"/>
              <a:t>(0x01)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929481" y="1828800"/>
            <a:ext cx="2826415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Ping </a:t>
            </a:r>
            <a:r>
              <a:rPr lang="en-US" b="1" dirty="0"/>
              <a:t>(0x00)</a:t>
            </a:r>
          </a:p>
          <a:p>
            <a:pPr eaLnBrk="1" hangingPunct="1"/>
            <a:r>
              <a:rPr lang="en-US" b="1" dirty="0"/>
              <a:t>	</a:t>
            </a:r>
            <a:r>
              <a:rPr lang="en-US" dirty="0"/>
              <a:t>no payload</a:t>
            </a:r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3541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Gnutella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No servers 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Peers/</a:t>
            </a:r>
            <a:r>
              <a:rPr lang="en-US" sz="3900" dirty="0" err="1">
                <a:latin typeface="Times New Roman" charset="0"/>
                <a:ea typeface="ＭＳ Ｐゴシック" charset="0"/>
              </a:rPr>
              <a:t>servents</a:t>
            </a:r>
            <a:r>
              <a:rPr lang="en-US" sz="3900" dirty="0">
                <a:latin typeface="Times New Roman" charset="0"/>
                <a:ea typeface="ＭＳ Ｐゴシック" charset="0"/>
              </a:rPr>
              <a:t> maintain </a:t>
            </a:r>
            <a:r>
              <a:rPr lang="ja-JP" altLang="en-US" sz="3900" dirty="0">
                <a:latin typeface="Times New Roman" charset="0"/>
                <a:ea typeface="ＭＳ Ｐゴシック" charset="0"/>
              </a:rPr>
              <a:t>“</a:t>
            </a:r>
            <a:r>
              <a:rPr lang="en-US" altLang="ja-JP" sz="3900" dirty="0">
                <a:latin typeface="Times New Roman" charset="0"/>
                <a:ea typeface="ＭＳ Ｐゴシック" charset="0"/>
              </a:rPr>
              <a:t>neighbors</a:t>
            </a:r>
            <a:r>
              <a:rPr lang="ja-JP" altLang="en-US" sz="3900" dirty="0">
                <a:latin typeface="Times New Roman" charset="0"/>
                <a:ea typeface="ＭＳ Ｐゴシック" charset="0"/>
              </a:rPr>
              <a:t>”</a:t>
            </a:r>
            <a:r>
              <a:rPr lang="en-US" altLang="ja-JP" sz="3900" dirty="0">
                <a:latin typeface="Times New Roman" charset="0"/>
                <a:ea typeface="ＭＳ Ｐゴシック" charset="0"/>
              </a:rPr>
              <a:t>, this forms an overlay graph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Peers store their own files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Queries flooded out, </a:t>
            </a:r>
            <a:r>
              <a:rPr lang="en-US" sz="3900" dirty="0" err="1">
                <a:latin typeface="Times New Roman" charset="0"/>
                <a:ea typeface="ＭＳ Ｐゴシック" charset="0"/>
              </a:rPr>
              <a:t>ttl</a:t>
            </a:r>
            <a:r>
              <a:rPr lang="en-US" sz="3900" dirty="0">
                <a:latin typeface="Times New Roman" charset="0"/>
                <a:ea typeface="ＭＳ Ｐゴシック" charset="0"/>
              </a:rPr>
              <a:t> restricted</a:t>
            </a:r>
          </a:p>
          <a:p>
            <a:pPr>
              <a:lnSpc>
                <a:spcPct val="110000"/>
              </a:lnSpc>
            </a:pPr>
            <a:r>
              <a:rPr lang="en-US" sz="3900" dirty="0" err="1">
                <a:latin typeface="Times New Roman" charset="0"/>
                <a:ea typeface="ＭＳ Ｐゴシック" charset="0"/>
              </a:rPr>
              <a:t>QueryHit</a:t>
            </a:r>
            <a:r>
              <a:rPr lang="en-US" sz="3900" dirty="0">
                <a:latin typeface="Times New Roman" charset="0"/>
                <a:ea typeface="ＭＳ Ｐゴシック" charset="0"/>
              </a:rPr>
              <a:t> (replies) reverse path routed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Supports file transfer through firewalls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Periodic </a:t>
            </a:r>
            <a:r>
              <a:rPr lang="en-US" sz="3900" dirty="0" err="1">
                <a:latin typeface="Times New Roman" charset="0"/>
                <a:ea typeface="ＭＳ Ｐゴシック" charset="0"/>
              </a:rPr>
              <a:t>Ping-pong</a:t>
            </a:r>
            <a:r>
              <a:rPr lang="en-US" sz="3900" dirty="0">
                <a:latin typeface="Times New Roman" charset="0"/>
                <a:ea typeface="ＭＳ Ｐゴシック" charset="0"/>
              </a:rPr>
              <a:t> to continuously refresh neighbor lists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List size specified by user at peer : heterogeneity means some peers may have more neighbors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Gnutella found to follow </a:t>
            </a:r>
            <a:r>
              <a:rPr lang="en-US" sz="3300" b="1" dirty="0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power law</a:t>
            </a:r>
            <a:r>
              <a:rPr lang="en-US" sz="3300" dirty="0">
                <a:latin typeface="Times New Roman" charset="0"/>
                <a:ea typeface="ＭＳ Ｐゴシック" charset="0"/>
              </a:rPr>
              <a:t> distribution: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3300" dirty="0">
                <a:latin typeface="Times New Roman" charset="0"/>
                <a:ea typeface="ＭＳ Ｐゴシック" charset="0"/>
              </a:rPr>
              <a:t>			 P(#links = </a:t>
            </a:r>
            <a:r>
              <a:rPr lang="en-US" sz="3300" i="1" dirty="0">
                <a:latin typeface="Times New Roman" charset="0"/>
                <a:ea typeface="ＭＳ Ｐゴシック" charset="0"/>
              </a:rPr>
              <a:t>L</a:t>
            </a:r>
            <a:r>
              <a:rPr lang="en-US" sz="3300" dirty="0">
                <a:latin typeface="Times New Roman" charset="0"/>
                <a:ea typeface="ＭＳ Ｐゴシック" charset="0"/>
              </a:rPr>
              <a:t>) ~                (</a:t>
            </a:r>
            <a:r>
              <a:rPr lang="en-US" sz="3300" i="1" dirty="0">
                <a:latin typeface="Times New Roman" charset="0"/>
                <a:ea typeface="ＭＳ Ｐゴシック" charset="0"/>
              </a:rPr>
              <a:t>k</a:t>
            </a:r>
            <a:r>
              <a:rPr lang="en-US" sz="3300" dirty="0">
                <a:latin typeface="Times New Roman" charset="0"/>
                <a:ea typeface="ＭＳ Ｐゴシック" charset="0"/>
              </a:rPr>
              <a:t> is a constant)</a:t>
            </a:r>
          </a:p>
          <a:p>
            <a:pPr>
              <a:lnSpc>
                <a:spcPct val="110000"/>
              </a:lnSpc>
            </a:pPr>
            <a:endParaRPr lang="en-US" sz="39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890391"/>
              </p:ext>
            </p:extLst>
          </p:nvPr>
        </p:nvGraphicFramePr>
        <p:xfrm>
          <a:off x="4815681" y="5499100"/>
          <a:ext cx="53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7" name="Equation" r:id="rId4" imgW="228600" imgH="190500" progId="Equation.3">
                  <p:embed/>
                </p:oleObj>
              </mc:Choice>
              <mc:Fallback>
                <p:oleObj name="Equation" r:id="rId4" imgW="2286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5681" y="5499100"/>
                        <a:ext cx="533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21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Ping/Pong constituted 50% traffic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Solution: Multiplex, </a:t>
            </a:r>
            <a:r>
              <a:rPr lang="en-US" sz="3300" i="1" dirty="0">
                <a:latin typeface="Times New Roman" charset="0"/>
                <a:ea typeface="ＭＳ Ｐゴシック" charset="0"/>
              </a:rPr>
              <a:t>cache</a:t>
            </a:r>
            <a:r>
              <a:rPr lang="en-US" sz="3300" dirty="0">
                <a:latin typeface="Times New Roman" charset="0"/>
                <a:ea typeface="ＭＳ Ｐゴシック" charset="0"/>
              </a:rPr>
              <a:t> and reduce frequency of pings/pongs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Repeated searches with same keywords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Solution: </a:t>
            </a:r>
            <a:r>
              <a:rPr lang="en-US" sz="3300" i="1" dirty="0">
                <a:latin typeface="Times New Roman" charset="0"/>
                <a:ea typeface="ＭＳ Ｐゴシック" charset="0"/>
              </a:rPr>
              <a:t>Cache</a:t>
            </a:r>
            <a:r>
              <a:rPr lang="en-US" sz="3300" dirty="0">
                <a:latin typeface="Times New Roman" charset="0"/>
                <a:ea typeface="ＭＳ Ｐゴシック" charset="0"/>
              </a:rPr>
              <a:t> Query, </a:t>
            </a:r>
            <a:r>
              <a:rPr lang="en-US" sz="3300" dirty="0" err="1">
                <a:latin typeface="Times New Roman" charset="0"/>
                <a:ea typeface="ＭＳ Ｐゴシック" charset="0"/>
              </a:rPr>
              <a:t>QueryHit</a:t>
            </a:r>
            <a:r>
              <a:rPr lang="en-US" sz="3300" dirty="0">
                <a:latin typeface="Times New Roman" charset="0"/>
                <a:ea typeface="ＭＳ Ｐゴシック" charset="0"/>
              </a:rPr>
              <a:t> messages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Modem-connected hosts do not have enough bandwidth for passing Gnutella traffic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Solution: use a central server to act as proxy for such peers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Another solution: </a:t>
            </a:r>
          </a:p>
          <a:p>
            <a:pPr lvl="2">
              <a:lnSpc>
                <a:spcPct val="110000"/>
              </a:lnSpc>
              <a:buNone/>
            </a:pPr>
            <a:r>
              <a:rPr lang="en-US" sz="2800" dirty="0">
                <a:latin typeface="Times New Roman" charset="0"/>
                <a:ea typeface="ＭＳ Ｐゴシック" charset="0"/>
                <a:sym typeface="Wingdings" charset="0"/>
              </a:rPr>
              <a:t></a:t>
            </a:r>
            <a:r>
              <a:rPr lang="en-US" sz="2800" dirty="0" err="1">
                <a:latin typeface="Times New Roman" charset="0"/>
                <a:ea typeface="ＭＳ Ｐゴシック" charset="0"/>
              </a:rPr>
              <a:t>FastTrack</a:t>
            </a:r>
            <a:r>
              <a:rPr lang="en-US" sz="2800" dirty="0">
                <a:latin typeface="Times New Roman" charset="0"/>
                <a:ea typeface="ＭＳ Ｐゴシック" charset="0"/>
              </a:rPr>
              <a:t> System (soon)</a:t>
            </a:r>
          </a:p>
          <a:p>
            <a:pPr>
              <a:lnSpc>
                <a:spcPct val="110000"/>
              </a:lnSpc>
            </a:pPr>
            <a:endParaRPr lang="en-US" sz="39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0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Large number of </a:t>
            </a:r>
            <a:r>
              <a:rPr lang="en-US" sz="3900" i="1" dirty="0">
                <a:latin typeface="Times New Roman" charset="0"/>
                <a:ea typeface="ＭＳ Ｐゴシック" charset="0"/>
              </a:rPr>
              <a:t>freeloaders</a:t>
            </a:r>
          </a:p>
          <a:p>
            <a:pPr lvl="1">
              <a:lnSpc>
                <a:spcPct val="12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70% of users in 2000 were freeloaders</a:t>
            </a:r>
          </a:p>
          <a:p>
            <a:pPr lvl="1">
              <a:lnSpc>
                <a:spcPct val="12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Only download files, never upload own files</a:t>
            </a:r>
          </a:p>
          <a:p>
            <a:pPr>
              <a:lnSpc>
                <a:spcPct val="12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Flooding causes excessive traffic</a:t>
            </a:r>
          </a:p>
          <a:p>
            <a:pPr lvl="1">
              <a:lnSpc>
                <a:spcPct val="12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Is there some way of maintaining meta-information about peers that leads to more intelligent routing?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3300" dirty="0">
                <a:latin typeface="Times New Roman" charset="0"/>
                <a:ea typeface="ＭＳ Ｐゴシック" charset="0"/>
                <a:sym typeface="Wingdings" charset="0"/>
              </a:rPr>
              <a:t>		</a:t>
            </a:r>
            <a:r>
              <a:rPr lang="en-US" sz="3300" dirty="0" smtClean="0">
                <a:latin typeface="Times New Roman" charset="0"/>
                <a:ea typeface="ＭＳ Ｐゴシック" charset="0"/>
                <a:sym typeface="Wingdings" charset="0"/>
              </a:rPr>
              <a:t> </a:t>
            </a:r>
            <a:r>
              <a:rPr lang="en-US" sz="3300" dirty="0">
                <a:latin typeface="Times New Roman" charset="0"/>
                <a:ea typeface="ＭＳ Ｐゴシック" charset="0"/>
                <a:sym typeface="Wingdings" charset="0"/>
              </a:rPr>
              <a:t>Structured Peer-to-peer systems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3300" dirty="0">
                <a:latin typeface="Times New Roman" charset="0"/>
                <a:ea typeface="ＭＳ Ｐゴシック" charset="0"/>
                <a:sym typeface="Wingdings" charset="0"/>
              </a:rPr>
              <a:t>		</a:t>
            </a:r>
            <a:r>
              <a:rPr lang="en-US" sz="3300" dirty="0" smtClean="0">
                <a:latin typeface="Times New Roman" charset="0"/>
                <a:ea typeface="ＭＳ Ｐゴシック" charset="0"/>
                <a:sym typeface="Wingdings" charset="0"/>
              </a:rPr>
              <a:t>e.g</a:t>
            </a:r>
            <a:r>
              <a:rPr lang="en-US" sz="3300" dirty="0">
                <a:latin typeface="Times New Roman" charset="0"/>
                <a:ea typeface="ＭＳ Ｐゴシック" charset="0"/>
                <a:sym typeface="Wingdings" charset="0"/>
              </a:rPr>
              <a:t>., Chord System </a:t>
            </a:r>
            <a:r>
              <a:rPr lang="en-US" sz="3300" dirty="0" smtClean="0">
                <a:latin typeface="Times New Roman" charset="0"/>
                <a:ea typeface="ＭＳ Ｐゴシック" charset="0"/>
                <a:sym typeface="Wingdings" charset="0"/>
              </a:rPr>
              <a:t>(coming up next lecture)</a:t>
            </a:r>
            <a:endParaRPr lang="en-US" sz="33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1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Peer to Peer Systems?</a:t>
            </a:r>
          </a:p>
        </p:txBody>
      </p:sp>
      <p:pic>
        <p:nvPicPr>
          <p:cNvPr id="4" name="Content Placeholder 3" descr="Screen Shot 2014-03-23 at 16.57.13 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9" r="-21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1234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</a:rPr>
              <a:t>Hybrid between Gnutella and Napster</a:t>
            </a:r>
          </a:p>
          <a:p>
            <a:r>
              <a:rPr lang="en-US" dirty="0">
                <a:latin typeface="Times New Roman" charset="0"/>
                <a:ea typeface="ＭＳ Ｐゴシック" charset="0"/>
              </a:rPr>
              <a:t>Takes advantage of </a:t>
            </a:r>
            <a:r>
              <a:rPr lang="ja-JP" altLang="en-US" dirty="0">
                <a:latin typeface="Times New Roman" charset="0"/>
                <a:ea typeface="ＭＳ Ｐゴシック" charset="0"/>
              </a:rPr>
              <a:t>“</a:t>
            </a:r>
            <a:r>
              <a:rPr lang="en-US" altLang="ja-JP" dirty="0">
                <a:latin typeface="Times New Roman" charset="0"/>
                <a:ea typeface="ＭＳ Ｐゴシック" charset="0"/>
              </a:rPr>
              <a:t>healthier</a:t>
            </a:r>
            <a:r>
              <a:rPr lang="ja-JP" altLang="en-US" dirty="0">
                <a:latin typeface="Times New Roman" charset="0"/>
                <a:ea typeface="ＭＳ Ｐゴシック" charset="0"/>
              </a:rPr>
              <a:t>”</a:t>
            </a:r>
            <a:r>
              <a:rPr lang="en-US" altLang="ja-JP" dirty="0">
                <a:latin typeface="Times New Roman" charset="0"/>
                <a:ea typeface="ＭＳ Ｐゴシック" charset="0"/>
              </a:rPr>
              <a:t> participants in the system</a:t>
            </a:r>
          </a:p>
          <a:p>
            <a:r>
              <a:rPr lang="en-US" dirty="0">
                <a:latin typeface="Times New Roman" charset="0"/>
                <a:ea typeface="ＭＳ Ｐゴシック" charset="0"/>
              </a:rPr>
              <a:t>Underlying technology in </a:t>
            </a:r>
            <a:r>
              <a:rPr lang="en-US" dirty="0" err="1">
                <a:latin typeface="Times New Roman" charset="0"/>
                <a:ea typeface="ＭＳ Ｐゴシック" charset="0"/>
              </a:rPr>
              <a:t>Kazaa</a:t>
            </a:r>
            <a:r>
              <a:rPr lang="en-US" dirty="0">
                <a:latin typeface="Times New Roman" charset="0"/>
                <a:ea typeface="ＭＳ Ｐゴシック" charset="0"/>
              </a:rPr>
              <a:t>, </a:t>
            </a:r>
            <a:r>
              <a:rPr lang="en-US" dirty="0" err="1">
                <a:latin typeface="Times New Roman" charset="0"/>
                <a:ea typeface="ＭＳ Ｐゴシック" charset="0"/>
              </a:rPr>
              <a:t>KazaaLite</a:t>
            </a:r>
            <a:r>
              <a:rPr lang="en-US" dirty="0">
                <a:latin typeface="Times New Roman" charset="0"/>
                <a:ea typeface="ＭＳ Ｐゴシック" charset="0"/>
              </a:rPr>
              <a:t>, </a:t>
            </a:r>
            <a:r>
              <a:rPr lang="en-US" dirty="0" err="1">
                <a:latin typeface="Times New Roman" charset="0"/>
                <a:ea typeface="ＭＳ Ｐゴシック" charset="0"/>
              </a:rPr>
              <a:t>Grokster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</a:rPr>
              <a:t>Proprietary protocol, but some details available</a:t>
            </a:r>
          </a:p>
          <a:p>
            <a:r>
              <a:rPr lang="en-US" dirty="0">
                <a:latin typeface="Times New Roman" charset="0"/>
                <a:ea typeface="ＭＳ Ｐゴシック" charset="0"/>
              </a:rPr>
              <a:t>Like Gnutella, but with some peers designated as </a:t>
            </a:r>
            <a:r>
              <a:rPr lang="en-US" i="1" dirty="0" err="1">
                <a:solidFill>
                  <a:srgbClr val="CC6600"/>
                </a:solidFill>
                <a:latin typeface="Times New Roman" charset="0"/>
                <a:ea typeface="ＭＳ Ｐゴシック" charset="0"/>
              </a:rPr>
              <a:t>supernodes</a:t>
            </a:r>
            <a:endParaRPr lang="en-US" i="1" dirty="0">
              <a:solidFill>
                <a:srgbClr val="CC6600"/>
              </a:solidFill>
              <a:latin typeface="Times New Roman" charset="0"/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FastTrack</a:t>
            </a:r>
            <a:r>
              <a:rPr lang="en-US" dirty="0"/>
              <a:t>-like System</a:t>
            </a:r>
          </a:p>
        </p:txBody>
      </p:sp>
      <p:grpSp>
        <p:nvGrpSpPr>
          <p:cNvPr id="37" name="Group 3"/>
          <p:cNvGrpSpPr>
            <a:grpSpLocks/>
          </p:cNvGrpSpPr>
          <p:nvPr/>
        </p:nvGrpSpPr>
        <p:grpSpPr bwMode="auto">
          <a:xfrm>
            <a:off x="3901281" y="2819400"/>
            <a:ext cx="533401" cy="469901"/>
            <a:chOff x="1584" y="3160"/>
            <a:chExt cx="336" cy="296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40" name="Group 6"/>
          <p:cNvGrpSpPr>
            <a:grpSpLocks/>
          </p:cNvGrpSpPr>
          <p:nvPr/>
        </p:nvGrpSpPr>
        <p:grpSpPr bwMode="auto">
          <a:xfrm>
            <a:off x="1310481" y="2514600"/>
            <a:ext cx="533401" cy="469901"/>
            <a:chOff x="1584" y="3160"/>
            <a:chExt cx="336" cy="296"/>
          </a:xfrm>
        </p:grpSpPr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43" name="Group 9"/>
          <p:cNvGrpSpPr>
            <a:grpSpLocks/>
          </p:cNvGrpSpPr>
          <p:nvPr/>
        </p:nvGrpSpPr>
        <p:grpSpPr bwMode="auto">
          <a:xfrm>
            <a:off x="2101054" y="5367338"/>
            <a:ext cx="533401" cy="469901"/>
            <a:chOff x="1584" y="3160"/>
            <a:chExt cx="336" cy="296"/>
          </a:xfrm>
        </p:grpSpPr>
        <p:sp>
          <p:nvSpPr>
            <p:cNvPr id="44" name="Oval 1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46" name="Group 18"/>
          <p:cNvGrpSpPr>
            <a:grpSpLocks/>
          </p:cNvGrpSpPr>
          <p:nvPr/>
        </p:nvGrpSpPr>
        <p:grpSpPr bwMode="auto">
          <a:xfrm>
            <a:off x="6949281" y="2362200"/>
            <a:ext cx="533401" cy="469901"/>
            <a:chOff x="1584" y="3160"/>
            <a:chExt cx="336" cy="296"/>
          </a:xfrm>
        </p:grpSpPr>
        <p:sp>
          <p:nvSpPr>
            <p:cNvPr id="47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 Box 20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49" name="Line 21"/>
          <p:cNvSpPr>
            <a:spLocks noChangeShapeType="1"/>
          </p:cNvSpPr>
          <p:nvPr/>
        </p:nvSpPr>
        <p:spPr bwMode="auto">
          <a:xfrm flipH="1" flipV="1">
            <a:off x="1767677" y="2743195"/>
            <a:ext cx="21336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1615277" y="2971795"/>
            <a:ext cx="762000" cy="2362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Line 23"/>
          <p:cNvSpPr>
            <a:spLocks noChangeShapeType="1"/>
          </p:cNvSpPr>
          <p:nvPr/>
        </p:nvSpPr>
        <p:spPr bwMode="auto">
          <a:xfrm>
            <a:off x="4434677" y="3047995"/>
            <a:ext cx="2971800" cy="1600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Line 24"/>
          <p:cNvSpPr>
            <a:spLocks noChangeShapeType="1"/>
          </p:cNvSpPr>
          <p:nvPr/>
        </p:nvSpPr>
        <p:spPr bwMode="auto">
          <a:xfrm>
            <a:off x="1843877" y="2895595"/>
            <a:ext cx="3581400" cy="2590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Line 25"/>
          <p:cNvSpPr>
            <a:spLocks noChangeShapeType="1"/>
          </p:cNvSpPr>
          <p:nvPr/>
        </p:nvSpPr>
        <p:spPr bwMode="auto">
          <a:xfrm>
            <a:off x="4358477" y="3200395"/>
            <a:ext cx="1143000" cy="2209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319879" y="1981195"/>
            <a:ext cx="851305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Peers</a:t>
            </a:r>
          </a:p>
        </p:txBody>
      </p:sp>
      <p:sp>
        <p:nvSpPr>
          <p:cNvPr id="55" name="Line 28"/>
          <p:cNvSpPr>
            <a:spLocks noChangeShapeType="1"/>
          </p:cNvSpPr>
          <p:nvPr/>
        </p:nvSpPr>
        <p:spPr bwMode="auto">
          <a:xfrm flipV="1">
            <a:off x="2682077" y="5562595"/>
            <a:ext cx="2667000" cy="7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Line 29"/>
          <p:cNvSpPr>
            <a:spLocks noChangeShapeType="1"/>
          </p:cNvSpPr>
          <p:nvPr/>
        </p:nvSpPr>
        <p:spPr bwMode="auto">
          <a:xfrm flipH="1">
            <a:off x="5653877" y="2819395"/>
            <a:ext cx="1447800" cy="274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Line 33"/>
          <p:cNvSpPr>
            <a:spLocks noChangeShapeType="1"/>
          </p:cNvSpPr>
          <p:nvPr/>
        </p:nvSpPr>
        <p:spPr bwMode="auto">
          <a:xfrm flipH="1" flipV="1">
            <a:off x="5882477" y="5638795"/>
            <a:ext cx="13716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Line 34"/>
          <p:cNvSpPr>
            <a:spLocks noChangeShapeType="1"/>
          </p:cNvSpPr>
          <p:nvPr/>
        </p:nvSpPr>
        <p:spPr bwMode="auto">
          <a:xfrm flipV="1">
            <a:off x="7558877" y="5029195"/>
            <a:ext cx="7620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9" name="Group 43"/>
          <p:cNvGrpSpPr>
            <a:grpSpLocks/>
          </p:cNvGrpSpPr>
          <p:nvPr/>
        </p:nvGrpSpPr>
        <p:grpSpPr bwMode="auto">
          <a:xfrm>
            <a:off x="7330280" y="4572001"/>
            <a:ext cx="533400" cy="469901"/>
            <a:chOff x="2448" y="1536"/>
            <a:chExt cx="336" cy="296"/>
          </a:xfrm>
        </p:grpSpPr>
        <p:sp>
          <p:nvSpPr>
            <p:cNvPr id="60" name="Oval 44"/>
            <p:cNvSpPr>
              <a:spLocks noChangeArrowheads="1"/>
            </p:cNvSpPr>
            <p:nvPr/>
          </p:nvSpPr>
          <p:spPr bwMode="auto">
            <a:xfrm>
              <a:off x="2448" y="1544"/>
              <a:ext cx="336" cy="288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Text Box 45"/>
            <p:cNvSpPr txBox="1">
              <a:spLocks noChangeArrowheads="1"/>
            </p:cNvSpPr>
            <p:nvPr/>
          </p:nvSpPr>
          <p:spPr bwMode="auto">
            <a:xfrm>
              <a:off x="2520" y="1536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2" name="Group 46"/>
          <p:cNvGrpSpPr>
            <a:grpSpLocks/>
          </p:cNvGrpSpPr>
          <p:nvPr/>
        </p:nvGrpSpPr>
        <p:grpSpPr bwMode="auto">
          <a:xfrm>
            <a:off x="5349080" y="5410201"/>
            <a:ext cx="533400" cy="469901"/>
            <a:chOff x="2448" y="1536"/>
            <a:chExt cx="336" cy="296"/>
          </a:xfrm>
        </p:grpSpPr>
        <p:sp>
          <p:nvSpPr>
            <p:cNvPr id="63" name="Oval 47"/>
            <p:cNvSpPr>
              <a:spLocks noChangeArrowheads="1"/>
            </p:cNvSpPr>
            <p:nvPr/>
          </p:nvSpPr>
          <p:spPr bwMode="auto">
            <a:xfrm>
              <a:off x="2448" y="1544"/>
              <a:ext cx="336" cy="288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Text Box 48"/>
            <p:cNvSpPr txBox="1">
              <a:spLocks noChangeArrowheads="1"/>
            </p:cNvSpPr>
            <p:nvPr/>
          </p:nvSpPr>
          <p:spPr bwMode="auto">
            <a:xfrm>
              <a:off x="2520" y="1536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sp>
        <p:nvSpPr>
          <p:cNvPr id="65" name="Text Box 49"/>
          <p:cNvSpPr txBox="1">
            <a:spLocks noChangeArrowheads="1"/>
          </p:cNvSpPr>
          <p:nvPr/>
        </p:nvSpPr>
        <p:spPr bwMode="auto">
          <a:xfrm>
            <a:off x="3825079" y="6095995"/>
            <a:ext cx="162074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Supernodes</a:t>
            </a:r>
          </a:p>
        </p:txBody>
      </p:sp>
      <p:grpSp>
        <p:nvGrpSpPr>
          <p:cNvPr id="66" name="Group 50"/>
          <p:cNvGrpSpPr>
            <a:grpSpLocks/>
          </p:cNvGrpSpPr>
          <p:nvPr/>
        </p:nvGrpSpPr>
        <p:grpSpPr bwMode="auto">
          <a:xfrm>
            <a:off x="7254081" y="5791200"/>
            <a:ext cx="533401" cy="469901"/>
            <a:chOff x="1584" y="3160"/>
            <a:chExt cx="336" cy="296"/>
          </a:xfrm>
        </p:grpSpPr>
        <p:sp>
          <p:nvSpPr>
            <p:cNvPr id="67" name="Oval 51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Text Box 52"/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31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FastTrack</a:t>
            </a:r>
            <a:r>
              <a:rPr lang="en-US" dirty="0"/>
              <a:t>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Times New Roman" charset="0"/>
                <a:ea typeface="ＭＳ Ｐゴシック" charset="0"/>
              </a:rPr>
              <a:t>A </a:t>
            </a:r>
            <a:r>
              <a:rPr lang="en-US" sz="2000" dirty="0" err="1">
                <a:latin typeface="Times New Roman" charset="0"/>
                <a:ea typeface="ＭＳ Ｐゴシック" charset="0"/>
              </a:rPr>
              <a:t>supernode</a:t>
            </a:r>
            <a:r>
              <a:rPr lang="en-US" sz="2000" dirty="0">
                <a:latin typeface="Times New Roman" charset="0"/>
                <a:ea typeface="ＭＳ Ｐゴシック" charset="0"/>
              </a:rPr>
              <a:t> stores a directory listing a subset of nearby (&lt;</a:t>
            </a:r>
            <a:r>
              <a:rPr lang="en-US" sz="2000" dirty="0" err="1">
                <a:latin typeface="Times New Roman" charset="0"/>
                <a:ea typeface="ＭＳ Ｐゴシック" charset="0"/>
              </a:rPr>
              <a:t>filename,peer</a:t>
            </a:r>
            <a:r>
              <a:rPr lang="en-US" sz="2000" dirty="0">
                <a:latin typeface="Times New Roman" charset="0"/>
                <a:ea typeface="ＭＳ Ｐゴシック" charset="0"/>
              </a:rPr>
              <a:t> pointer&gt;), similar to Napster servers</a:t>
            </a:r>
          </a:p>
          <a:p>
            <a:pPr>
              <a:lnSpc>
                <a:spcPct val="110000"/>
              </a:lnSpc>
            </a:pPr>
            <a:r>
              <a:rPr lang="en-US" sz="2000" dirty="0" err="1">
                <a:latin typeface="Times New Roman" charset="0"/>
                <a:ea typeface="ＭＳ Ｐゴシック" charset="0"/>
              </a:rPr>
              <a:t>Supernode</a:t>
            </a:r>
            <a:r>
              <a:rPr lang="en-US" sz="2000" dirty="0">
                <a:latin typeface="Times New Roman" charset="0"/>
                <a:ea typeface="ＭＳ Ｐゴシック" charset="0"/>
              </a:rPr>
              <a:t> membership changes over time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Times New Roman" charset="0"/>
                <a:ea typeface="ＭＳ Ｐゴシック" charset="0"/>
              </a:rPr>
              <a:t>Any peer can become (and stay) a </a:t>
            </a:r>
            <a:r>
              <a:rPr lang="en-US" sz="2000" dirty="0" err="1">
                <a:latin typeface="Times New Roman" charset="0"/>
                <a:ea typeface="ＭＳ Ｐゴシック" charset="0"/>
              </a:rPr>
              <a:t>supernode</a:t>
            </a:r>
            <a:r>
              <a:rPr lang="en-US" sz="2000" dirty="0">
                <a:latin typeface="Times New Roman" charset="0"/>
                <a:ea typeface="ＭＳ Ｐゴシック" charset="0"/>
              </a:rPr>
              <a:t>, provided it has earned enough </a:t>
            </a:r>
            <a:r>
              <a:rPr lang="en-US" sz="2000" i="1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reputation</a:t>
            </a:r>
          </a:p>
          <a:p>
            <a:pPr lvl="1">
              <a:lnSpc>
                <a:spcPct val="110000"/>
              </a:lnSpc>
            </a:pPr>
            <a:r>
              <a:rPr lang="en-US" sz="1800" dirty="0" err="1">
                <a:latin typeface="Times New Roman" charset="0"/>
                <a:ea typeface="ＭＳ Ｐゴシック" charset="0"/>
              </a:rPr>
              <a:t>Kazaalite</a:t>
            </a:r>
            <a:r>
              <a:rPr lang="en-US" sz="1800" dirty="0">
                <a:latin typeface="Times New Roman" charset="0"/>
                <a:ea typeface="ＭＳ Ｐゴシック" charset="0"/>
              </a:rPr>
              <a:t>: participation level (=reputation) of a user between 0 and 1000, initially 10, then affected by length of periods of connectivity and total number of uploads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More sophisticated Reputation schemes invented, especially based on economics (See P2PEcon workshop)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Times New Roman" charset="0"/>
                <a:ea typeface="ＭＳ Ｐゴシック" charset="0"/>
              </a:rPr>
              <a:t>A peer searches by contacting a nearby </a:t>
            </a:r>
            <a:r>
              <a:rPr lang="en-US" sz="2000" dirty="0" err="1">
                <a:latin typeface="Times New Roman" charset="0"/>
                <a:ea typeface="ＭＳ Ｐゴシック" charset="0"/>
              </a:rPr>
              <a:t>supernode</a:t>
            </a:r>
            <a:endParaRPr lang="en-US" sz="20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01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BitTorrent</a:t>
            </a:r>
            <a:endParaRPr lang="en-US" dirty="0"/>
          </a:p>
        </p:txBody>
      </p:sp>
      <p:sp>
        <p:nvSpPr>
          <p:cNvPr id="26" name="TextBox 2"/>
          <p:cNvSpPr txBox="1">
            <a:spLocks noChangeArrowheads="1"/>
          </p:cNvSpPr>
          <p:nvPr/>
        </p:nvSpPr>
        <p:spPr bwMode="auto">
          <a:xfrm>
            <a:off x="3748881" y="2232022"/>
            <a:ext cx="2290100" cy="461661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Tracker, per file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3825079" y="4822822"/>
            <a:ext cx="776915" cy="461661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</a:t>
            </a: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6034879" y="3832222"/>
            <a:ext cx="776915" cy="461661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</a:t>
            </a:r>
          </a:p>
        </p:txBody>
      </p:sp>
      <p:sp>
        <p:nvSpPr>
          <p:cNvPr id="29" name="TextBox 10"/>
          <p:cNvSpPr txBox="1">
            <a:spLocks noChangeArrowheads="1"/>
          </p:cNvSpPr>
          <p:nvPr/>
        </p:nvSpPr>
        <p:spPr bwMode="auto">
          <a:xfrm>
            <a:off x="5425279" y="4899022"/>
            <a:ext cx="776915" cy="461661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</a:t>
            </a:r>
          </a:p>
        </p:txBody>
      </p:sp>
      <p:sp>
        <p:nvSpPr>
          <p:cNvPr id="30" name="TextBox 11"/>
          <p:cNvSpPr txBox="1">
            <a:spLocks noChangeArrowheads="1"/>
          </p:cNvSpPr>
          <p:nvPr/>
        </p:nvSpPr>
        <p:spPr bwMode="auto">
          <a:xfrm>
            <a:off x="777079" y="4289422"/>
            <a:ext cx="776915" cy="461661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3681" y="2286000"/>
            <a:ext cx="2541589" cy="707883"/>
          </a:xfrm>
          <a:prstGeom prst="rect">
            <a:avLst/>
          </a:prstGeom>
          <a:solidFill>
            <a:srgbClr val="3333CC">
              <a:lumMod val="40000"/>
              <a:lumOff val="60000"/>
            </a:srgbClr>
          </a:solidFill>
        </p:spPr>
        <p:txBody>
          <a:bodyPr lIns="91435" tIns="45718" rIns="91435" bIns="4571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Website links to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.torrent</a:t>
            </a:r>
          </a:p>
        </p:txBody>
      </p:sp>
      <p:sp>
        <p:nvSpPr>
          <p:cNvPr id="32" name="TextBox 3"/>
          <p:cNvSpPr txBox="1">
            <a:spLocks noChangeArrowheads="1"/>
          </p:cNvSpPr>
          <p:nvPr/>
        </p:nvSpPr>
        <p:spPr bwMode="auto">
          <a:xfrm>
            <a:off x="3063083" y="5203821"/>
            <a:ext cx="2390638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(leecher,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has some blocks)</a:t>
            </a:r>
          </a:p>
        </p:txBody>
      </p:sp>
      <p:sp>
        <p:nvSpPr>
          <p:cNvPr id="33" name="TextBox 14"/>
          <p:cNvSpPr txBox="1">
            <a:spLocks noChangeArrowheads="1"/>
          </p:cNvSpPr>
          <p:nvPr/>
        </p:nvSpPr>
        <p:spPr bwMode="auto">
          <a:xfrm>
            <a:off x="5349081" y="5432422"/>
            <a:ext cx="953797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(seed)</a:t>
            </a:r>
          </a:p>
        </p:txBody>
      </p:sp>
      <p:sp>
        <p:nvSpPr>
          <p:cNvPr id="34" name="TextBox 15"/>
          <p:cNvSpPr txBox="1">
            <a:spLocks noChangeArrowheads="1"/>
          </p:cNvSpPr>
          <p:nvPr/>
        </p:nvSpPr>
        <p:spPr bwMode="auto">
          <a:xfrm>
            <a:off x="6784180" y="3809996"/>
            <a:ext cx="1351667" cy="64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(seed,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has full file)</a:t>
            </a:r>
          </a:p>
        </p:txBody>
      </p:sp>
      <p:sp>
        <p:nvSpPr>
          <p:cNvPr id="35" name="TextBox 16"/>
          <p:cNvSpPr txBox="1">
            <a:spLocks noChangeArrowheads="1"/>
          </p:cNvSpPr>
          <p:nvPr/>
        </p:nvSpPr>
        <p:spPr bwMode="auto">
          <a:xfrm>
            <a:off x="624679" y="4899022"/>
            <a:ext cx="1996300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(new, leecher)</a:t>
            </a:r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flipV="1">
            <a:off x="1005679" y="2994020"/>
            <a:ext cx="228600" cy="1295400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flipV="1">
            <a:off x="1386679" y="2689220"/>
            <a:ext cx="2362200" cy="1600200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" name="TextBox 13"/>
          <p:cNvSpPr txBox="1">
            <a:spLocks noChangeArrowheads="1"/>
          </p:cNvSpPr>
          <p:nvPr/>
        </p:nvSpPr>
        <p:spPr bwMode="auto">
          <a:xfrm>
            <a:off x="396080" y="3298822"/>
            <a:ext cx="202079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1. Get tracker</a:t>
            </a:r>
          </a:p>
        </p:txBody>
      </p:sp>
      <p:sp>
        <p:nvSpPr>
          <p:cNvPr id="39" name="TextBox 23"/>
          <p:cNvSpPr txBox="1">
            <a:spLocks noChangeArrowheads="1"/>
          </p:cNvSpPr>
          <p:nvPr/>
        </p:nvSpPr>
        <p:spPr bwMode="auto">
          <a:xfrm>
            <a:off x="2453481" y="3505200"/>
            <a:ext cx="1781397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2. Get peers</a:t>
            </a:r>
          </a:p>
        </p:txBody>
      </p:sp>
      <p:cxnSp>
        <p:nvCxnSpPr>
          <p:cNvPr id="40" name="Straight Arrow Connector 39"/>
          <p:cNvCxnSpPr>
            <a:cxnSpLocks noChangeShapeType="1"/>
            <a:endCxn id="28" idx="1"/>
          </p:cNvCxnSpPr>
          <p:nvPr/>
        </p:nvCxnSpPr>
        <p:spPr bwMode="auto">
          <a:xfrm flipV="1">
            <a:off x="1539079" y="4063053"/>
            <a:ext cx="4495800" cy="378770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1" name="Straight Arrow Connector 40"/>
          <p:cNvCxnSpPr>
            <a:cxnSpLocks noChangeShapeType="1"/>
            <a:stCxn id="30" idx="3"/>
          </p:cNvCxnSpPr>
          <p:nvPr/>
        </p:nvCxnSpPr>
        <p:spPr bwMode="auto">
          <a:xfrm>
            <a:off x="1553994" y="4520253"/>
            <a:ext cx="2271085" cy="378770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" name="Straight Arrow Connector 41"/>
          <p:cNvCxnSpPr>
            <a:cxnSpLocks noChangeShapeType="1"/>
          </p:cNvCxnSpPr>
          <p:nvPr/>
        </p:nvCxnSpPr>
        <p:spPr bwMode="auto">
          <a:xfrm>
            <a:off x="1604168" y="4489445"/>
            <a:ext cx="3810000" cy="381000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Box 31"/>
          <p:cNvSpPr txBox="1">
            <a:spLocks noChangeArrowheads="1"/>
          </p:cNvSpPr>
          <p:nvPr/>
        </p:nvSpPr>
        <p:spPr bwMode="auto">
          <a:xfrm>
            <a:off x="3215481" y="4267200"/>
            <a:ext cx="240536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3. Get file blocks</a:t>
            </a:r>
          </a:p>
        </p:txBody>
      </p:sp>
      <p:sp>
        <p:nvSpPr>
          <p:cNvPr id="44" name="TextBox 15"/>
          <p:cNvSpPr txBox="1">
            <a:spLocks noChangeArrowheads="1"/>
          </p:cNvSpPr>
          <p:nvPr/>
        </p:nvSpPr>
        <p:spPr bwMode="auto">
          <a:xfrm>
            <a:off x="6111081" y="2286000"/>
            <a:ext cx="2864138" cy="147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(keeps track of some peers;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receives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heartbeats, joins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and leaves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from peers)</a:t>
            </a:r>
          </a:p>
        </p:txBody>
      </p:sp>
    </p:spTree>
    <p:extLst>
      <p:ext uri="{BB962C8B-B14F-4D97-AF65-F5344CB8AC3E}">
        <p14:creationId xmlns:p14="http://schemas.microsoft.com/office/powerpoint/2010/main" val="18426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BitTorrent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681" y="1828800"/>
            <a:ext cx="7033088" cy="42672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File split into blocks (32 KB – 256 KB)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Download </a:t>
            </a:r>
            <a:r>
              <a:rPr lang="en-US" sz="180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Local Rarest First</a:t>
            </a:r>
            <a:r>
              <a:rPr lang="en-US" sz="1800" dirty="0">
                <a:latin typeface="Times New Roman" charset="0"/>
                <a:ea typeface="ＭＳ Ｐゴシック" charset="0"/>
              </a:rPr>
              <a:t> block policy: prefer early download of blocks that are least replicated among neighbors</a:t>
            </a:r>
          </a:p>
          <a:p>
            <a:pPr lvl="1">
              <a:lnSpc>
                <a:spcPct val="110000"/>
              </a:lnSpc>
            </a:pPr>
            <a:r>
              <a:rPr lang="en-US" sz="1400" dirty="0">
                <a:latin typeface="Times New Roman" charset="0"/>
                <a:ea typeface="ＭＳ Ｐゴシック" charset="0"/>
              </a:rPr>
              <a:t>Exception: New node allowed to pick one random neighbor: helps in bootstrapping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Tit for tat</a:t>
            </a:r>
            <a:r>
              <a:rPr lang="en-US" sz="1800" dirty="0">
                <a:latin typeface="Times New Roman" charset="0"/>
                <a:ea typeface="ＭＳ Ｐゴシック" charset="0"/>
              </a:rPr>
              <a:t> bandwidth usage: Provide blocks to neighbors that provided it the best download rates</a:t>
            </a:r>
          </a:p>
          <a:p>
            <a:pPr lvl="1">
              <a:lnSpc>
                <a:spcPct val="110000"/>
              </a:lnSpc>
            </a:pPr>
            <a:r>
              <a:rPr lang="en-US" sz="1400" dirty="0">
                <a:latin typeface="Times New Roman" charset="0"/>
                <a:ea typeface="ＭＳ Ｐゴシック" charset="0"/>
              </a:rPr>
              <a:t>Incentive for nodes to provide good download rates</a:t>
            </a:r>
          </a:p>
          <a:p>
            <a:pPr lvl="1">
              <a:lnSpc>
                <a:spcPct val="110000"/>
              </a:lnSpc>
            </a:pPr>
            <a:r>
              <a:rPr lang="en-US" sz="1400" dirty="0">
                <a:latin typeface="Times New Roman" charset="0"/>
                <a:ea typeface="ＭＳ Ｐゴシック" charset="0"/>
              </a:rPr>
              <a:t>Seeds do the same too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Choking</a:t>
            </a:r>
            <a:r>
              <a:rPr lang="en-US" sz="1800" dirty="0">
                <a:latin typeface="Times New Roman" charset="0"/>
                <a:ea typeface="ＭＳ Ｐゴシック" charset="0"/>
              </a:rPr>
              <a:t>: Limit number of neighbors to which concurrent uploads &lt;= a number (5), i.e., the “best” neighbors</a:t>
            </a:r>
          </a:p>
          <a:p>
            <a:pPr lvl="1">
              <a:lnSpc>
                <a:spcPct val="110000"/>
              </a:lnSpc>
            </a:pPr>
            <a:r>
              <a:rPr lang="en-US" sz="1400" dirty="0">
                <a:latin typeface="Times New Roman" charset="0"/>
                <a:ea typeface="ＭＳ Ｐゴシック" charset="0"/>
              </a:rPr>
              <a:t>Everyone else choked</a:t>
            </a:r>
          </a:p>
          <a:p>
            <a:pPr lvl="1">
              <a:lnSpc>
                <a:spcPct val="110000"/>
              </a:lnSpc>
            </a:pPr>
            <a:r>
              <a:rPr lang="en-US" sz="1400" dirty="0">
                <a:latin typeface="Times New Roman" charset="0"/>
                <a:ea typeface="ＭＳ Ｐゴシック" charset="0"/>
              </a:rPr>
              <a:t>Periodically re-evaluate this set (e.g., every 10 s)</a:t>
            </a:r>
          </a:p>
          <a:p>
            <a:pPr lvl="1">
              <a:lnSpc>
                <a:spcPct val="110000"/>
              </a:lnSpc>
            </a:pPr>
            <a:r>
              <a:rPr lang="en-US" sz="1400" dirty="0">
                <a:solidFill>
                  <a:srgbClr val="660066"/>
                </a:solidFill>
                <a:latin typeface="Times New Roman" charset="0"/>
                <a:ea typeface="ＭＳ Ｐゴシック" charset="0"/>
              </a:rPr>
              <a:t>Optimistic </a:t>
            </a:r>
            <a:r>
              <a:rPr lang="en-US" sz="1400" dirty="0" err="1">
                <a:solidFill>
                  <a:srgbClr val="660066"/>
                </a:solidFill>
                <a:latin typeface="Times New Roman" charset="0"/>
                <a:ea typeface="ＭＳ Ｐゴシック" charset="0"/>
              </a:rPr>
              <a:t>unchoke</a:t>
            </a:r>
            <a:r>
              <a:rPr lang="en-US" sz="1400" dirty="0">
                <a:latin typeface="Times New Roman" charset="0"/>
                <a:ea typeface="ＭＳ Ｐゴシック" charset="0"/>
              </a:rPr>
              <a:t>: periodically (e.g., ~30 s), </a:t>
            </a:r>
            <a:r>
              <a:rPr lang="en-US" sz="1400" dirty="0" err="1">
                <a:latin typeface="Times New Roman" charset="0"/>
                <a:ea typeface="ＭＳ Ｐゴシック" charset="0"/>
              </a:rPr>
              <a:t>unchoke</a:t>
            </a:r>
            <a:r>
              <a:rPr lang="en-US" sz="1400" dirty="0">
                <a:latin typeface="Times New Roman" charset="0"/>
                <a:ea typeface="ＭＳ Ｐゴシック" charset="0"/>
              </a:rPr>
              <a:t> a random </a:t>
            </a:r>
            <a:r>
              <a:rPr lang="en-US" sz="1400" dirty="0" err="1">
                <a:latin typeface="Times New Roman" charset="0"/>
                <a:ea typeface="ＭＳ Ｐゴシック" charset="0"/>
              </a:rPr>
              <a:t>neigbhor</a:t>
            </a:r>
            <a:r>
              <a:rPr lang="en-US" sz="1400" dirty="0">
                <a:latin typeface="Times New Roman" charset="0"/>
                <a:ea typeface="ＭＳ Ｐゴシック" charset="0"/>
              </a:rPr>
              <a:t> – helps keep </a:t>
            </a:r>
            <a:r>
              <a:rPr lang="en-US" sz="1400" dirty="0" err="1">
                <a:latin typeface="Times New Roman" charset="0"/>
                <a:ea typeface="ＭＳ Ｐゴシック" charset="0"/>
              </a:rPr>
              <a:t>unchoked</a:t>
            </a:r>
            <a:r>
              <a:rPr lang="en-US" sz="1400" dirty="0">
                <a:latin typeface="Times New Roman" charset="0"/>
                <a:ea typeface="ＭＳ Ｐゴシック" charset="0"/>
              </a:rPr>
              <a:t> set fresh</a:t>
            </a:r>
          </a:p>
          <a:p>
            <a:pPr>
              <a:lnSpc>
                <a:spcPct val="110000"/>
              </a:lnSpc>
            </a:pPr>
            <a:endParaRPr lang="en-US" sz="18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endParaRPr lang="en-US" sz="18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endParaRPr lang="en-US" sz="18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829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DHT=Distributed 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A hash table allows you to insert, lookup and delete objects with keys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A </a:t>
            </a:r>
            <a:r>
              <a:rPr lang="en-US" sz="3900" i="1" dirty="0">
                <a:latin typeface="Times New Roman" charset="0"/>
                <a:ea typeface="ＭＳ Ｐゴシック" charset="0"/>
              </a:rPr>
              <a:t>distributed </a:t>
            </a:r>
            <a:r>
              <a:rPr lang="en-US" sz="3900" dirty="0">
                <a:latin typeface="Times New Roman" charset="0"/>
                <a:ea typeface="ＭＳ Ｐゴシック" charset="0"/>
              </a:rPr>
              <a:t>hash table allows you to do the same in a distributed setting (objects=files)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Performance Concerns: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Load balancing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Fault-tolerance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Efficiency of lookups and inserts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Locality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Napster, Gnutella, </a:t>
            </a:r>
            <a:r>
              <a:rPr lang="en-US" sz="3900" dirty="0" err="1">
                <a:latin typeface="Times New Roman" charset="0"/>
                <a:ea typeface="ＭＳ Ｐゴシック" charset="0"/>
              </a:rPr>
              <a:t>FastTrack</a:t>
            </a:r>
            <a:r>
              <a:rPr lang="en-US" sz="3900" dirty="0">
                <a:latin typeface="Times New Roman" charset="0"/>
                <a:ea typeface="ＭＳ Ｐゴシック" charset="0"/>
              </a:rPr>
              <a:t> are all DHTs (sort of)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So is Chord, a structured peer to peer system that we study next</a:t>
            </a:r>
          </a:p>
          <a:p>
            <a:pPr>
              <a:lnSpc>
                <a:spcPct val="110000"/>
              </a:lnSpc>
              <a:buNone/>
            </a:pPr>
            <a:r>
              <a:rPr lang="en-US" sz="3900" dirty="0">
                <a:latin typeface="Times New Roman" charset="0"/>
                <a:ea typeface="ＭＳ Ｐゴシック" charset="0"/>
              </a:rPr>
              <a:t>	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Performance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801056"/>
              </p:ext>
            </p:extLst>
          </p:nvPr>
        </p:nvGraphicFramePr>
        <p:xfrm>
          <a:off x="624681" y="2057400"/>
          <a:ext cx="8077200" cy="3483994"/>
        </p:xfrm>
        <a:graphic>
          <a:graphicData uri="http://schemas.openxmlformats.org/drawingml/2006/table">
            <a:tbl>
              <a:tblPr/>
              <a:tblGrid>
                <a:gridCol w="1601687"/>
                <a:gridCol w="2514578"/>
                <a:gridCol w="1708639"/>
                <a:gridCol w="2002486"/>
                <a:gridCol w="249810"/>
              </a:tblGrid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28" charset="0"/>
                        <a:ea typeface="ＭＳ Ｐゴシック" pitchFamily="28" charset="-128"/>
                      </a:endParaRP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Memory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Lookup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Latency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#Messages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for a lookup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28" charset="0"/>
                        <a:ea typeface="ＭＳ Ｐゴシック" pitchFamily="28" charset="-128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Napster</a:t>
                      </a: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(</a:t>
                      </a:r>
                      <a:r>
                        <a:rPr kumimoji="0" lang="en-US" sz="2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O(N)</a:t>
                      </a: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@server)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28" charset="0"/>
                        <a:ea typeface="ＭＳ Ｐゴシック" pitchFamily="28" charset="-128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O(1)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28" charset="0"/>
                        <a:ea typeface="ＭＳ Ｐゴシック" pitchFamily="28" charset="-128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Gnutella</a:t>
                      </a: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O(N)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O(N)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O(N)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28" charset="0"/>
                        <a:ea typeface="ＭＳ Ｐゴシック" pitchFamily="28" charset="-128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96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Performance</a:t>
            </a:r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298385"/>
              </p:ext>
            </p:extLst>
          </p:nvPr>
        </p:nvGraphicFramePr>
        <p:xfrm>
          <a:off x="472281" y="2057400"/>
          <a:ext cx="8153400" cy="4450543"/>
        </p:xfrm>
        <a:graphic>
          <a:graphicData uri="http://schemas.openxmlformats.org/drawingml/2006/table">
            <a:tbl>
              <a:tblPr/>
              <a:tblGrid>
                <a:gridCol w="1591586"/>
                <a:gridCol w="2447014"/>
                <a:gridCol w="1752600"/>
                <a:gridCol w="2133600"/>
                <a:gridCol w="228600"/>
              </a:tblGrid>
              <a:tr h="1032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28" charset="0"/>
                        <a:ea typeface="ＭＳ Ｐゴシック" pitchFamily="28" charset="-128"/>
                      </a:endParaRPr>
                    </a:p>
                  </a:txBody>
                  <a:tcPr marL="91436" marR="91436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Memory</a:t>
                      </a:r>
                    </a:p>
                  </a:txBody>
                  <a:tcPr marL="91436" marR="91436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Lookup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Latency</a:t>
                      </a:r>
                    </a:p>
                  </a:txBody>
                  <a:tcPr marL="91436" marR="91436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#Messages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for a lookup</a:t>
                      </a:r>
                    </a:p>
                  </a:txBody>
                  <a:tcPr marL="91436" marR="91436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28" charset="0"/>
                        <a:ea typeface="ＭＳ Ｐゴシック" pitchFamily="28" charset="-128"/>
                      </a:endParaRPr>
                    </a:p>
                  </a:txBody>
                  <a:tcPr marL="91436" marR="91436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57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Napster</a:t>
                      </a:r>
                    </a:p>
                  </a:txBody>
                  <a:tcPr marL="91436" marR="91436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(</a:t>
                      </a:r>
                      <a:r>
                        <a:rPr kumimoji="0" lang="en-US" sz="2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O(N)</a:t>
                      </a: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@server)</a:t>
                      </a:r>
                    </a:p>
                  </a:txBody>
                  <a:tcPr marL="91436" marR="91436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28" charset="0"/>
                        <a:ea typeface="ＭＳ Ｐゴシック" pitchFamily="28" charset="-128"/>
                      </a:endParaRPr>
                    </a:p>
                  </a:txBody>
                  <a:tcPr marL="91436" marR="91436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O(1)</a:t>
                      </a:r>
                    </a:p>
                  </a:txBody>
                  <a:tcPr marL="91436" marR="91436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28" charset="0"/>
                        <a:ea typeface="ＭＳ Ｐゴシック" pitchFamily="28" charset="-128"/>
                      </a:endParaRPr>
                    </a:p>
                  </a:txBody>
                  <a:tcPr marL="91436" marR="91436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45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Gnutella</a:t>
                      </a:r>
                    </a:p>
                  </a:txBody>
                  <a:tcPr marL="91436" marR="91436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O(N)</a:t>
                      </a:r>
                    </a:p>
                  </a:txBody>
                  <a:tcPr marL="91436" marR="91436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O(N)</a:t>
                      </a:r>
                    </a:p>
                  </a:txBody>
                  <a:tcPr marL="91436" marR="91436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O(N)</a:t>
                      </a:r>
                    </a:p>
                  </a:txBody>
                  <a:tcPr marL="91436" marR="91436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28" charset="0"/>
                        <a:ea typeface="ＭＳ Ｐゴシック" pitchFamily="28" charset="-128"/>
                      </a:endParaRPr>
                    </a:p>
                  </a:txBody>
                  <a:tcPr marL="91436" marR="91436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45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Chord</a:t>
                      </a:r>
                    </a:p>
                  </a:txBody>
                  <a:tcPr marL="91436" marR="91436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O(log(N))</a:t>
                      </a:r>
                    </a:p>
                  </a:txBody>
                  <a:tcPr marL="91436" marR="91436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O(log(N))</a:t>
                      </a:r>
                    </a:p>
                  </a:txBody>
                  <a:tcPr marL="91436" marR="91436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28" charset="0"/>
                          <a:ea typeface="ＭＳ Ｐゴシック" pitchFamily="28" charset="-128"/>
                        </a:rPr>
                        <a:t>O(log(N))</a:t>
                      </a:r>
                    </a:p>
                  </a:txBody>
                  <a:tcPr marL="91436" marR="91436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28" charset="0"/>
                        <a:ea typeface="ＭＳ Ｐゴシック" pitchFamily="28" charset="-128"/>
                      </a:endParaRPr>
                    </a:p>
                  </a:txBody>
                  <a:tcPr marL="91436" marR="91436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34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Times New Roman" charset="0"/>
                <a:ea typeface="ＭＳ Ｐゴシック" charset="0"/>
              </a:rPr>
              <a:t>Developers: I. </a:t>
            </a:r>
            <a:r>
              <a:rPr lang="en-US" sz="2000" dirty="0" err="1">
                <a:latin typeface="Times New Roman" charset="0"/>
                <a:ea typeface="ＭＳ Ｐゴシック" charset="0"/>
              </a:rPr>
              <a:t>Stoica</a:t>
            </a:r>
            <a:r>
              <a:rPr lang="en-US" sz="2000" dirty="0">
                <a:latin typeface="Times New Roman" charset="0"/>
                <a:ea typeface="ＭＳ Ｐゴシック" charset="0"/>
              </a:rPr>
              <a:t>, D. </a:t>
            </a:r>
            <a:r>
              <a:rPr lang="en-US" sz="2000" dirty="0" err="1">
                <a:latin typeface="Times New Roman" charset="0"/>
                <a:ea typeface="ＭＳ Ｐゴシック" charset="0"/>
              </a:rPr>
              <a:t>Karger</a:t>
            </a:r>
            <a:r>
              <a:rPr lang="en-US" sz="2000" dirty="0">
                <a:latin typeface="Times New Roman" charset="0"/>
                <a:ea typeface="ＭＳ Ｐゴシック" charset="0"/>
              </a:rPr>
              <a:t>, F. </a:t>
            </a:r>
            <a:r>
              <a:rPr lang="en-US" sz="2000" dirty="0" err="1">
                <a:latin typeface="Times New Roman" charset="0"/>
                <a:ea typeface="ＭＳ Ｐゴシック" charset="0"/>
              </a:rPr>
              <a:t>Kaashoek</a:t>
            </a:r>
            <a:r>
              <a:rPr lang="en-US" sz="2000" dirty="0">
                <a:latin typeface="Times New Roman" charset="0"/>
                <a:ea typeface="ＭＳ Ｐゴシック" charset="0"/>
              </a:rPr>
              <a:t>, H. </a:t>
            </a:r>
            <a:r>
              <a:rPr lang="en-US" sz="2000" dirty="0" err="1">
                <a:latin typeface="Times New Roman" charset="0"/>
                <a:ea typeface="ＭＳ Ｐゴシック" charset="0"/>
              </a:rPr>
              <a:t>Balakrishnan</a:t>
            </a:r>
            <a:r>
              <a:rPr lang="en-US" sz="2000" dirty="0">
                <a:latin typeface="Times New Roman" charset="0"/>
                <a:ea typeface="ＭＳ Ｐゴシック" charset="0"/>
              </a:rPr>
              <a:t>, R. Morris, Berkeley and MIT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charset="0"/>
                <a:ea typeface="ＭＳ Ｐゴシック" charset="0"/>
              </a:rPr>
              <a:t>Intelligent choice of neighbors to reduce latency and message cost of routing (lookups/inserts)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charset="0"/>
                <a:ea typeface="ＭＳ Ｐゴシック" charset="0"/>
              </a:rPr>
              <a:t>Uses </a:t>
            </a:r>
            <a:r>
              <a:rPr lang="en-US" sz="2000" i="1" dirty="0">
                <a:latin typeface="Times New Roman" charset="0"/>
                <a:ea typeface="ＭＳ Ｐゴシック" charset="0"/>
              </a:rPr>
              <a:t>Consistent Hashing </a:t>
            </a:r>
            <a:r>
              <a:rPr lang="en-US" sz="2000" dirty="0">
                <a:latin typeface="Times New Roman" charset="0"/>
                <a:ea typeface="ＭＳ Ｐゴシック" charset="0"/>
              </a:rPr>
              <a:t>on node</a:t>
            </a:r>
            <a:r>
              <a:rPr lang="ja-JP" altLang="en-US" sz="2000" dirty="0">
                <a:latin typeface="Times New Roman" charset="0"/>
                <a:ea typeface="ＭＳ Ｐゴシック" charset="0"/>
              </a:rPr>
              <a:t>’</a:t>
            </a:r>
            <a:r>
              <a:rPr lang="en-US" altLang="ja-JP" sz="2000" dirty="0">
                <a:latin typeface="Times New Roman" charset="0"/>
                <a:ea typeface="ＭＳ Ｐゴシック" charset="0"/>
              </a:rPr>
              <a:t>s (peer</a:t>
            </a:r>
            <a:r>
              <a:rPr lang="ja-JP" altLang="en-US" sz="2000" dirty="0">
                <a:latin typeface="Times New Roman" charset="0"/>
                <a:ea typeface="ＭＳ Ｐゴシック" charset="0"/>
              </a:rPr>
              <a:t>’</a:t>
            </a:r>
            <a:r>
              <a:rPr lang="en-US" altLang="ja-JP" sz="2000" dirty="0">
                <a:latin typeface="Times New Roman" charset="0"/>
                <a:ea typeface="ＭＳ Ｐゴシック" charset="0"/>
              </a:rPr>
              <a:t>s) address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SHA-1</a:t>
            </a:r>
            <a:r>
              <a:rPr lang="en-US" sz="1800" dirty="0">
                <a:latin typeface="Times New Roman" charset="0"/>
                <a:ea typeface="ＭＳ Ｐゴシック" charset="0"/>
              </a:rPr>
              <a:t>(</a:t>
            </a:r>
            <a:r>
              <a:rPr lang="en-US" sz="1800" dirty="0" err="1">
                <a:latin typeface="Times New Roman" charset="0"/>
                <a:ea typeface="ＭＳ Ｐゴシック" charset="0"/>
              </a:rPr>
              <a:t>ip_address,port</a:t>
            </a:r>
            <a:r>
              <a:rPr lang="en-US" sz="1800" dirty="0">
                <a:latin typeface="Times New Roman" charset="0"/>
                <a:ea typeface="ＭＳ Ｐゴシック" charset="0"/>
              </a:rPr>
              <a:t>) </a:t>
            </a:r>
            <a:r>
              <a:rPr lang="en-US" sz="1800" dirty="0">
                <a:latin typeface="Times New Roman" charset="0"/>
                <a:ea typeface="ＭＳ Ｐゴシック" charset="0"/>
                <a:sym typeface="Wingdings" charset="0"/>
              </a:rPr>
              <a:t>160 bit string 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Truncated to 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m </a:t>
            </a:r>
            <a:r>
              <a:rPr lang="en-US" sz="1800" dirty="0">
                <a:latin typeface="Times New Roman" charset="0"/>
                <a:ea typeface="ＭＳ Ｐゴシック" charset="0"/>
              </a:rPr>
              <a:t>bits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Called peer 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id </a:t>
            </a:r>
            <a:r>
              <a:rPr lang="en-US" sz="1800" dirty="0">
                <a:latin typeface="Times New Roman" charset="0"/>
                <a:ea typeface="ＭＳ Ｐゴシック" charset="0"/>
              </a:rPr>
              <a:t>(number between 0 and            </a:t>
            </a:r>
            <a:r>
              <a:rPr lang="en-US" sz="1800" dirty="0" smtClean="0">
                <a:latin typeface="Times New Roman" charset="0"/>
                <a:ea typeface="ＭＳ Ｐゴシック" charset="0"/>
              </a:rPr>
              <a:t>   )</a:t>
            </a:r>
            <a:endParaRPr lang="en-US" sz="1800" dirty="0">
              <a:latin typeface="Times New Roman" charset="0"/>
              <a:ea typeface="ＭＳ Ｐゴシック" charset="0"/>
            </a:endParaRP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Not unique but id conflicts very unlikely</a:t>
            </a:r>
            <a:endParaRPr lang="en-US" sz="1800" i="1" dirty="0">
              <a:latin typeface="Times New Roman" charset="0"/>
              <a:ea typeface="ＭＳ Ｐゴシック" charset="0"/>
            </a:endParaRP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Can then map peers to one of       logical points on a circle</a:t>
            </a:r>
          </a:p>
          <a:p>
            <a:pPr>
              <a:lnSpc>
                <a:spcPct val="120000"/>
              </a:lnSpc>
            </a:pPr>
            <a:endParaRPr lang="en-US" sz="1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282105"/>
              </p:ext>
            </p:extLst>
          </p:nvPr>
        </p:nvGraphicFramePr>
        <p:xfrm>
          <a:off x="5377656" y="4826717"/>
          <a:ext cx="733425" cy="354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2" name="Equation" r:id="rId4" imgW="393529" imgH="190417" progId="Equation.3">
                  <p:embed/>
                </p:oleObj>
              </mc:Choice>
              <mc:Fallback>
                <p:oleObj name="Equation" r:id="rId4" imgW="393529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7656" y="4826717"/>
                        <a:ext cx="733425" cy="354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974694"/>
              </p:ext>
            </p:extLst>
          </p:nvPr>
        </p:nvGraphicFramePr>
        <p:xfrm>
          <a:off x="4472644" y="5529113"/>
          <a:ext cx="442119" cy="4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3" name="Equation" r:id="rId6" imgW="203112" imgH="190417" progId="Equation.3">
                  <p:embed/>
                </p:oleObj>
              </mc:Choice>
              <mc:Fallback>
                <p:oleObj name="Equation" r:id="rId6" imgW="203112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2644" y="5529113"/>
                        <a:ext cx="442119" cy="41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44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of peers</a:t>
            </a:r>
          </a:p>
        </p:txBody>
      </p:sp>
      <p:sp>
        <p:nvSpPr>
          <p:cNvPr id="39" name="Oval 3"/>
          <p:cNvSpPr>
            <a:spLocks noChangeArrowheads="1"/>
          </p:cNvSpPr>
          <p:nvPr/>
        </p:nvSpPr>
        <p:spPr bwMode="auto">
          <a:xfrm>
            <a:off x="2897191" y="2528891"/>
            <a:ext cx="3427411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2590800" y="542449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2362200" y="2451101"/>
            <a:ext cx="897742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1981200" y="3581400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943600" y="2438400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4616451" y="2471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4463057" y="2088508"/>
            <a:ext cx="338544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669928" y="1946276"/>
            <a:ext cx="138565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6408739" y="403860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5816600" y="5400675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49" name="Line 13"/>
          <p:cNvSpPr>
            <a:spLocks noChangeShapeType="1"/>
          </p:cNvSpPr>
          <p:nvPr/>
        </p:nvSpPr>
        <p:spPr bwMode="auto">
          <a:xfrm>
            <a:off x="57912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50" name="Line 14"/>
          <p:cNvSpPr>
            <a:spLocks noChangeShapeType="1"/>
          </p:cNvSpPr>
          <p:nvPr/>
        </p:nvSpPr>
        <p:spPr bwMode="auto">
          <a:xfrm flipH="1">
            <a:off x="61722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51" name="Line 15"/>
          <p:cNvSpPr>
            <a:spLocks noChangeShapeType="1"/>
          </p:cNvSpPr>
          <p:nvPr/>
        </p:nvSpPr>
        <p:spPr bwMode="auto">
          <a:xfrm>
            <a:off x="5943600" y="5181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52" name="Line 16"/>
          <p:cNvSpPr>
            <a:spLocks noChangeShapeType="1"/>
          </p:cNvSpPr>
          <p:nvPr/>
        </p:nvSpPr>
        <p:spPr bwMode="auto">
          <a:xfrm>
            <a:off x="3276600" y="5181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53" name="Line 17"/>
          <p:cNvSpPr>
            <a:spLocks noChangeShapeType="1"/>
          </p:cNvSpPr>
          <p:nvPr/>
        </p:nvSpPr>
        <p:spPr bwMode="auto">
          <a:xfrm>
            <a:off x="35052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54" name="Line 18"/>
          <p:cNvSpPr>
            <a:spLocks noChangeShapeType="1"/>
          </p:cNvSpPr>
          <p:nvPr/>
        </p:nvSpPr>
        <p:spPr bwMode="auto">
          <a:xfrm flipH="1">
            <a:off x="2819400" y="4114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55" name="Text Box 19"/>
          <p:cNvSpPr txBox="1">
            <a:spLocks noChangeArrowheads="1"/>
          </p:cNvSpPr>
          <p:nvPr/>
        </p:nvSpPr>
        <p:spPr bwMode="auto">
          <a:xfrm>
            <a:off x="669926" y="2479676"/>
            <a:ext cx="1133533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6 nodes</a:t>
            </a:r>
          </a:p>
        </p:txBody>
      </p:sp>
    </p:spTree>
    <p:extLst>
      <p:ext uri="{BB962C8B-B14F-4D97-AF65-F5344CB8AC3E}">
        <p14:creationId xmlns:p14="http://schemas.microsoft.com/office/powerpoint/2010/main" val="13869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[6/99] Shawn Fanning (freshman Northeastern U.) releases Napster online music service</a:t>
            </a:r>
          </a:p>
          <a:p>
            <a:pPr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[12/99] RIAA sues Napster, asking $100K per download</a:t>
            </a:r>
          </a:p>
          <a:p>
            <a:pPr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[3/00] 25% </a:t>
            </a:r>
            <a:r>
              <a:rPr lang="en-US" sz="3300" dirty="0" err="1">
                <a:latin typeface="Times New Roman" charset="0"/>
                <a:ea typeface="ＭＳ Ｐゴシック" charset="0"/>
              </a:rPr>
              <a:t>UWisc</a:t>
            </a:r>
            <a:r>
              <a:rPr lang="en-US" sz="3300" dirty="0">
                <a:latin typeface="Times New Roman" charset="0"/>
                <a:ea typeface="ＭＳ Ｐゴシック" charset="0"/>
              </a:rPr>
              <a:t> traffic Napster, many universities ban it</a:t>
            </a:r>
          </a:p>
          <a:p>
            <a:pPr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[00] 60M users</a:t>
            </a:r>
          </a:p>
          <a:p>
            <a:pPr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[2/01] US Federal Appeals Court: users violating copyright laws, Napster is abetting this</a:t>
            </a:r>
          </a:p>
          <a:p>
            <a:pPr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[9/01] Napster decides to run paid service, pay % to songwriters and music companies</a:t>
            </a:r>
          </a:p>
          <a:p>
            <a:pPr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[Today] Napster protocol is open, people free to develop </a:t>
            </a:r>
            <a:r>
              <a:rPr lang="en-US" sz="3300" dirty="0" err="1">
                <a:latin typeface="Times New Roman" charset="0"/>
                <a:ea typeface="ＭＳ Ｐゴシック" charset="0"/>
              </a:rPr>
              <a:t>opennap</a:t>
            </a:r>
            <a:r>
              <a:rPr lang="en-US" sz="3300" dirty="0">
                <a:latin typeface="Times New Roman" charset="0"/>
                <a:ea typeface="ＭＳ Ｐゴシック" charset="0"/>
              </a:rPr>
              <a:t> clients and servers </a:t>
            </a:r>
            <a:r>
              <a:rPr lang="en-US" u="sng" dirty="0">
                <a:solidFill>
                  <a:schemeClr val="tx2"/>
                </a:solidFill>
                <a:latin typeface="Courier New" charset="0"/>
                <a:ea typeface="ＭＳ Ｐゴシック" charset="0"/>
                <a:hlinkClick r:id="rId3"/>
              </a:rPr>
              <a:t>http://opennap.sourceforge.net</a:t>
            </a:r>
            <a:endParaRPr lang="en-US" u="sng" dirty="0">
              <a:solidFill>
                <a:schemeClr val="tx2"/>
              </a:solidFill>
              <a:latin typeface="Courier New" charset="0"/>
              <a:ea typeface="ＭＳ Ｐゴシック" charset="0"/>
            </a:endParaRP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Gnutella:</a:t>
            </a:r>
            <a:r>
              <a:rPr lang="en-US" sz="2800" u="sng" dirty="0">
                <a:latin typeface="Times New Roman" charset="0"/>
                <a:ea typeface="ＭＳ Ｐゴシック" charset="0"/>
              </a:rPr>
              <a:t> </a:t>
            </a:r>
            <a:r>
              <a:rPr lang="en-US" sz="2800" u="sng" dirty="0">
                <a:latin typeface="Courier New" charset="0"/>
                <a:ea typeface="ＭＳ Ｐゴシック" charset="0"/>
                <a:hlinkClick r:id="rId4"/>
              </a:rPr>
              <a:t>http://www.limewire.com</a:t>
            </a:r>
            <a:r>
              <a:rPr lang="en-US" sz="2800" u="sng" dirty="0">
                <a:latin typeface="Courier New" charset="0"/>
                <a:ea typeface="ＭＳ Ｐゴシック" charset="0"/>
              </a:rPr>
              <a:t> (deprecated)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Peer to peer working groups: </a:t>
            </a:r>
            <a:r>
              <a:rPr lang="en-US" sz="2800" u="sng" dirty="0">
                <a:latin typeface="Courier New" charset="0"/>
                <a:ea typeface="ＭＳ Ｐゴシック" charset="0"/>
              </a:rPr>
              <a:t>http://p2p.internet2.edu</a:t>
            </a:r>
            <a:endParaRPr lang="en-US" u="sng" dirty="0">
              <a:latin typeface="Courier New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endParaRPr lang="en-US" u="sng" dirty="0">
              <a:solidFill>
                <a:schemeClr val="tx2"/>
              </a:solidFill>
              <a:latin typeface="Courier New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pointers (1): successors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897191" y="2528891"/>
            <a:ext cx="3427411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90800" y="542449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616451" y="2471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463057" y="2088508"/>
            <a:ext cx="338544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69928" y="1946276"/>
            <a:ext cx="138565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408739" y="403860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816600" y="5400675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57912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61722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943600" y="5181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276600" y="5181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5052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2819400" y="4114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2209800" y="4114800"/>
            <a:ext cx="304800" cy="1219200"/>
          </a:xfrm>
          <a:custGeom>
            <a:avLst/>
            <a:gdLst>
              <a:gd name="T0" fmla="*/ 2147483647 w 312"/>
              <a:gd name="T1" fmla="*/ 2147483647 h 1200"/>
              <a:gd name="T2" fmla="*/ 2147483647 w 312"/>
              <a:gd name="T3" fmla="*/ 2147483647 h 1200"/>
              <a:gd name="T4" fmla="*/ 2147483647 w 312"/>
              <a:gd name="T5" fmla="*/ 0 h 1200"/>
              <a:gd name="T6" fmla="*/ 0 60000 65536"/>
              <a:gd name="T7" fmla="*/ 0 60000 65536"/>
              <a:gd name="T8" fmla="*/ 0 60000 65536"/>
              <a:gd name="T9" fmla="*/ 0 w 312"/>
              <a:gd name="T10" fmla="*/ 0 h 1200"/>
              <a:gd name="T11" fmla="*/ 312 w 312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1200">
                <a:moveTo>
                  <a:pt x="312" y="1200"/>
                </a:moveTo>
                <a:cubicBezTo>
                  <a:pt x="180" y="1012"/>
                  <a:pt x="48" y="824"/>
                  <a:pt x="24" y="624"/>
                </a:cubicBezTo>
                <a:cubicBezTo>
                  <a:pt x="0" y="424"/>
                  <a:pt x="84" y="212"/>
                  <a:pt x="168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6553200" y="2971800"/>
            <a:ext cx="457200" cy="446273"/>
          </a:xfrm>
          <a:custGeom>
            <a:avLst/>
            <a:gdLst>
              <a:gd name="T0" fmla="*/ 0 w 432"/>
              <a:gd name="T1" fmla="*/ 0 h 768"/>
              <a:gd name="T2" fmla="*/ 2147483647 w 432"/>
              <a:gd name="T3" fmla="*/ 2147483647 h 768"/>
              <a:gd name="T4" fmla="*/ 2147483647 w 432"/>
              <a:gd name="T5" fmla="*/ 2147483647 h 768"/>
              <a:gd name="T6" fmla="*/ 0 60000 65536"/>
              <a:gd name="T7" fmla="*/ 0 60000 65536"/>
              <a:gd name="T8" fmla="*/ 0 60000 65536"/>
              <a:gd name="T9" fmla="*/ 0 w 432"/>
              <a:gd name="T10" fmla="*/ 0 h 768"/>
              <a:gd name="T11" fmla="*/ 432 w 432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768">
                <a:moveTo>
                  <a:pt x="0" y="0"/>
                </a:moveTo>
                <a:cubicBezTo>
                  <a:pt x="108" y="104"/>
                  <a:pt x="216" y="208"/>
                  <a:pt x="288" y="336"/>
                </a:cubicBezTo>
                <a:cubicBezTo>
                  <a:pt x="360" y="464"/>
                  <a:pt x="396" y="616"/>
                  <a:pt x="432" y="76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>
            <a:spAutoFit/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2819400" y="1828800"/>
            <a:ext cx="3352800" cy="609600"/>
          </a:xfrm>
          <a:custGeom>
            <a:avLst/>
            <a:gdLst>
              <a:gd name="T0" fmla="*/ 0 w 2112"/>
              <a:gd name="T1" fmla="*/ 2147483647 h 384"/>
              <a:gd name="T2" fmla="*/ 2147483647 w 2112"/>
              <a:gd name="T3" fmla="*/ 0 h 384"/>
              <a:gd name="T4" fmla="*/ 2147483647 w 2112"/>
              <a:gd name="T5" fmla="*/ 2147483647 h 384"/>
              <a:gd name="T6" fmla="*/ 0 60000 65536"/>
              <a:gd name="T7" fmla="*/ 0 60000 65536"/>
              <a:gd name="T8" fmla="*/ 0 60000 65536"/>
              <a:gd name="T9" fmla="*/ 0 w 2112"/>
              <a:gd name="T10" fmla="*/ 0 h 384"/>
              <a:gd name="T11" fmla="*/ 2112 w 211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2" h="384">
                <a:moveTo>
                  <a:pt x="0" y="384"/>
                </a:moveTo>
                <a:cubicBezTo>
                  <a:pt x="328" y="192"/>
                  <a:pt x="656" y="0"/>
                  <a:pt x="1008" y="0"/>
                </a:cubicBezTo>
                <a:cubicBezTo>
                  <a:pt x="1360" y="0"/>
                  <a:pt x="1736" y="192"/>
                  <a:pt x="2112" y="38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V="1">
            <a:off x="2590800" y="2971800"/>
            <a:ext cx="152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6324600" y="4572000"/>
            <a:ext cx="457200" cy="446273"/>
          </a:xfrm>
          <a:custGeom>
            <a:avLst/>
            <a:gdLst>
              <a:gd name="T0" fmla="*/ 2147483647 w 624"/>
              <a:gd name="T1" fmla="*/ 0 h 1056"/>
              <a:gd name="T2" fmla="*/ 2147483647 w 624"/>
              <a:gd name="T3" fmla="*/ 2147483647 h 1056"/>
              <a:gd name="T4" fmla="*/ 0 w 624"/>
              <a:gd name="T5" fmla="*/ 2147483647 h 1056"/>
              <a:gd name="T6" fmla="*/ 0 60000 65536"/>
              <a:gd name="T7" fmla="*/ 0 60000 65536"/>
              <a:gd name="T8" fmla="*/ 0 60000 65536"/>
              <a:gd name="T9" fmla="*/ 0 w 624"/>
              <a:gd name="T10" fmla="*/ 0 h 1056"/>
              <a:gd name="T11" fmla="*/ 624 w 624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1056">
                <a:moveTo>
                  <a:pt x="624" y="0"/>
                </a:moveTo>
                <a:cubicBezTo>
                  <a:pt x="580" y="200"/>
                  <a:pt x="536" y="400"/>
                  <a:pt x="432" y="576"/>
                </a:cubicBezTo>
                <a:cubicBezTo>
                  <a:pt x="328" y="752"/>
                  <a:pt x="164" y="904"/>
                  <a:pt x="0" y="105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>
            <a:spAutoFit/>
          </a:bodyPr>
          <a:lstStyle/>
          <a:p>
            <a:endParaRPr lang="en-US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3505200" y="5867404"/>
            <a:ext cx="2286000" cy="482600"/>
          </a:xfrm>
          <a:custGeom>
            <a:avLst/>
            <a:gdLst>
              <a:gd name="T0" fmla="*/ 2147483647 w 1440"/>
              <a:gd name="T1" fmla="*/ 0 h 304"/>
              <a:gd name="T2" fmla="*/ 2147483647 w 1440"/>
              <a:gd name="T3" fmla="*/ 2147483647 h 304"/>
              <a:gd name="T4" fmla="*/ 0 w 1440"/>
              <a:gd name="T5" fmla="*/ 2147483647 h 304"/>
              <a:gd name="T6" fmla="*/ 0 60000 65536"/>
              <a:gd name="T7" fmla="*/ 0 60000 65536"/>
              <a:gd name="T8" fmla="*/ 0 60000 65536"/>
              <a:gd name="T9" fmla="*/ 0 w 1440"/>
              <a:gd name="T10" fmla="*/ 0 h 304"/>
              <a:gd name="T11" fmla="*/ 1440 w 1440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04">
                <a:moveTo>
                  <a:pt x="1440" y="0"/>
                </a:moveTo>
                <a:cubicBezTo>
                  <a:pt x="1224" y="136"/>
                  <a:pt x="1008" y="272"/>
                  <a:pt x="768" y="288"/>
                </a:cubicBezTo>
                <a:cubicBezTo>
                  <a:pt x="528" y="304"/>
                  <a:pt x="264" y="200"/>
                  <a:pt x="0" y="9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2362200" y="2451101"/>
            <a:ext cx="897742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981200" y="3581400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943600" y="2438400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257801" y="6172200"/>
            <a:ext cx="3133179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(similarly predecessors)</a:t>
            </a:r>
          </a:p>
        </p:txBody>
      </p:sp>
    </p:spTree>
    <p:extLst>
      <p:ext uri="{BB962C8B-B14F-4D97-AF65-F5344CB8AC3E}">
        <p14:creationId xmlns:p14="http://schemas.microsoft.com/office/powerpoint/2010/main" val="39802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pointers (2): finger tables</a:t>
            </a:r>
          </a:p>
        </p:txBody>
      </p:sp>
      <p:pic>
        <p:nvPicPr>
          <p:cNvPr id="3" name="Picture 2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" y="1752600"/>
            <a:ext cx="8485632" cy="45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9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files?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Times New Roman" charset="0"/>
                <a:ea typeface="ＭＳ Ｐゴシック" charset="0"/>
              </a:rPr>
              <a:t>Filenames also mapped using same consistent hash function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SHA-1(filename) </a:t>
            </a:r>
            <a:r>
              <a:rPr lang="en-US" sz="1800" dirty="0">
                <a:latin typeface="Times New Roman" charset="0"/>
                <a:ea typeface="ＭＳ Ｐゴシック" charset="0"/>
                <a:sym typeface="Wingdings" charset="0"/>
              </a:rPr>
              <a:t>160 bit string (</a:t>
            </a:r>
            <a:r>
              <a:rPr lang="en-US" sz="1800" i="1" dirty="0">
                <a:latin typeface="Times New Roman" charset="0"/>
                <a:ea typeface="ＭＳ Ｐゴシック" charset="0"/>
                <a:sym typeface="Wingdings" charset="0"/>
              </a:rPr>
              <a:t>key</a:t>
            </a:r>
            <a:r>
              <a:rPr lang="en-US" sz="1800" dirty="0">
                <a:latin typeface="Times New Roman" charset="0"/>
                <a:ea typeface="ＭＳ Ｐゴシック" charset="0"/>
                <a:sym typeface="Wingdings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Times New Roman" charset="0"/>
                <a:ea typeface="ＭＳ Ｐゴシック" charset="0"/>
                <a:sym typeface="Wingdings" charset="0"/>
              </a:rPr>
              <a:t>File is stored at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ea typeface="ＭＳ Ｐゴシック" charset="0"/>
                <a:sym typeface="Wingdings" charset="0"/>
              </a:rPr>
              <a:t>first peer with id greater than or equal 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  <a:ea typeface="ＭＳ Ｐゴシック" charset="0"/>
                <a:sym typeface="Wingdings" charset="0"/>
              </a:rPr>
              <a:t>to its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ea typeface="ＭＳ Ｐゴシック" charset="0"/>
                <a:sym typeface="Wingdings" charset="0"/>
              </a:rPr>
              <a:t>key (mod       )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charset="0"/>
                <a:ea typeface="ＭＳ Ｐゴシック" charset="0"/>
              </a:rPr>
              <a:t>File </a:t>
            </a:r>
            <a:r>
              <a:rPr lang="en-US" sz="1400" i="1" dirty="0" err="1">
                <a:latin typeface="Times New Roman" charset="0"/>
                <a:ea typeface="ＭＳ Ｐゴシック" charset="0"/>
              </a:rPr>
              <a:t>cnn.com</a:t>
            </a:r>
            <a:r>
              <a:rPr lang="en-US" sz="1400" i="1" dirty="0">
                <a:latin typeface="Times New Roman" charset="0"/>
                <a:ea typeface="ＭＳ Ｐゴシック" charset="0"/>
              </a:rPr>
              <a:t>/</a:t>
            </a:r>
            <a:r>
              <a:rPr lang="en-US" sz="1400" i="1" dirty="0" err="1">
                <a:latin typeface="Times New Roman" charset="0"/>
                <a:ea typeface="ＭＳ Ｐゴシック" charset="0"/>
              </a:rPr>
              <a:t>index.html</a:t>
            </a:r>
            <a:r>
              <a:rPr lang="en-US" sz="3200" i="1" dirty="0">
                <a:latin typeface="Times New Roman" charset="0"/>
                <a:ea typeface="ＭＳ Ｐゴシック" charset="0"/>
              </a:rPr>
              <a:t> </a:t>
            </a:r>
            <a:r>
              <a:rPr lang="en-US" sz="2000" dirty="0">
                <a:latin typeface="Times New Roman" charset="0"/>
                <a:ea typeface="ＭＳ Ｐゴシック" charset="0"/>
              </a:rPr>
              <a:t>that maps to key K42 is stored at first peer with id greater than 42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Note that we are considering a different file-sharing application here : 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cooperative web caching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The same discussion applies to any other file sharing application, including that of mp3 files</a:t>
            </a:r>
            <a:r>
              <a:rPr lang="en-US" sz="1800" dirty="0" smtClean="0">
                <a:latin typeface="Times New Roman" charset="0"/>
                <a:ea typeface="ＭＳ Ｐゴシック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1800" dirty="0" smtClean="0">
                <a:latin typeface="Times New Roman" charset="0"/>
                <a:ea typeface="ＭＳ Ｐゴシック" charset="0"/>
              </a:rPr>
              <a:t>Consistent Hashing =&gt; with K keys and N peers, each peer stores </a:t>
            </a:r>
            <a:r>
              <a:rPr lang="en-US" sz="1800" i="1" dirty="0" smtClean="0">
                <a:latin typeface="Times New Roman" charset="0"/>
                <a:ea typeface="ＭＳ Ｐゴシック" charset="0"/>
              </a:rPr>
              <a:t>O(K/N) </a:t>
            </a:r>
            <a:r>
              <a:rPr lang="en-US" sz="1800" dirty="0" smtClean="0">
                <a:latin typeface="Times New Roman" charset="0"/>
                <a:ea typeface="ＭＳ Ｐゴシック" charset="0"/>
              </a:rPr>
              <a:t>keys. (i.e., </a:t>
            </a:r>
            <a:r>
              <a:rPr lang="en-US" sz="1800" i="1" dirty="0" smtClean="0">
                <a:latin typeface="Times New Roman" charset="0"/>
                <a:ea typeface="ＭＳ Ｐゴシック" charset="0"/>
              </a:rPr>
              <a:t>&lt;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c.K</a:t>
            </a:r>
            <a:r>
              <a:rPr lang="en-US" sz="1800" i="1" dirty="0" smtClean="0">
                <a:latin typeface="Times New Roman" charset="0"/>
                <a:ea typeface="ＭＳ Ｐゴシック" charset="0"/>
              </a:rPr>
              <a:t>/N</a:t>
            </a:r>
            <a:r>
              <a:rPr lang="en-US" sz="1800" dirty="0" smtClean="0">
                <a:latin typeface="Times New Roman" charset="0"/>
                <a:ea typeface="ＭＳ Ｐゴシック" charset="0"/>
              </a:rPr>
              <a:t>, for some constant </a:t>
            </a:r>
            <a:r>
              <a:rPr lang="en-US" sz="1800" i="1" dirty="0" smtClean="0">
                <a:latin typeface="Times New Roman" charset="0"/>
                <a:ea typeface="ＭＳ Ｐゴシック" charset="0"/>
              </a:rPr>
              <a:t>c</a:t>
            </a:r>
            <a:r>
              <a:rPr lang="en-US" sz="1800" dirty="0" smtClean="0">
                <a:latin typeface="Times New Roman" charset="0"/>
                <a:ea typeface="ＭＳ Ｐゴシック" charset="0"/>
              </a:rPr>
              <a:t>)</a:t>
            </a:r>
            <a:endParaRPr lang="en-US" sz="18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20000"/>
              </a:lnSpc>
            </a:pPr>
            <a:endParaRPr lang="en-US" sz="1400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210676"/>
              </p:ext>
            </p:extLst>
          </p:nvPr>
        </p:nvGraphicFramePr>
        <p:xfrm>
          <a:off x="2770981" y="3200400"/>
          <a:ext cx="368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6" name="Equation" r:id="rId4" imgW="177800" imgH="165100" progId="Equation.3">
                  <p:embed/>
                </p:oleObj>
              </mc:Choice>
              <mc:Fallback>
                <p:oleObj name="Equation" r:id="rId4" imgW="1778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981" y="3200400"/>
                        <a:ext cx="368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585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Files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529681" y="2514600"/>
            <a:ext cx="3427411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23290" y="5410199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095547" y="2074217"/>
            <a:ext cx="338544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2418" y="1931985"/>
            <a:ext cx="138565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041229" y="4024309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449090" y="5386384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203156" y="5853110"/>
            <a:ext cx="2511014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latin typeface="Helvetica" charset="0"/>
              </a:rPr>
              <a:t>File with key </a:t>
            </a:r>
            <a:r>
              <a:rPr lang="en-US">
                <a:solidFill>
                  <a:srgbClr val="00BE00"/>
                </a:solidFill>
                <a:latin typeface="Helvetica" charset="0"/>
              </a:rPr>
              <a:t>K42 </a:t>
            </a:r>
          </a:p>
          <a:p>
            <a:r>
              <a:rPr lang="en-US">
                <a:latin typeface="Helvetica" charset="0"/>
              </a:rPr>
              <a:t>stored here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185690" y="5395909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994690" y="2436810"/>
            <a:ext cx="897742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613690" y="3567109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576090" y="2424109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</p:spTree>
    <p:extLst>
      <p:ext uri="{BB962C8B-B14F-4D97-AF65-F5344CB8AC3E}">
        <p14:creationId xmlns:p14="http://schemas.microsoft.com/office/powerpoint/2010/main" val="143511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2897191" y="2528891"/>
            <a:ext cx="3427411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90800" y="542449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463057" y="2088508"/>
            <a:ext cx="338544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69928" y="1946276"/>
            <a:ext cx="138565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408739" y="403860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816600" y="5400675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644481" y="5943600"/>
            <a:ext cx="2939166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Helvetica" charset="0"/>
              </a:rPr>
              <a:t>File </a:t>
            </a:r>
            <a:r>
              <a:rPr lang="en-US" sz="1500" dirty="0" err="1"/>
              <a:t>cnn.com</a:t>
            </a:r>
            <a:r>
              <a:rPr lang="en-US" sz="1500" dirty="0"/>
              <a:t>/</a:t>
            </a:r>
            <a:r>
              <a:rPr lang="en-US" sz="1500" dirty="0" err="1"/>
              <a:t>index.html</a:t>
            </a:r>
            <a:r>
              <a:rPr lang="en-US" dirty="0">
                <a:latin typeface="Helvetica" charset="0"/>
              </a:rPr>
              <a:t> with </a:t>
            </a:r>
          </a:p>
          <a:p>
            <a:r>
              <a:rPr lang="en-US" dirty="0">
                <a:latin typeface="Helvetica" charset="0"/>
              </a:rPr>
              <a:t>key </a:t>
            </a:r>
            <a:r>
              <a:rPr lang="en-US" dirty="0">
                <a:solidFill>
                  <a:srgbClr val="00BE00"/>
                </a:solidFill>
                <a:latin typeface="Helvetica" charset="0"/>
              </a:rPr>
              <a:t>K42 </a:t>
            </a:r>
            <a:r>
              <a:rPr lang="en-US" dirty="0">
                <a:latin typeface="Helvetica" charset="0"/>
              </a:rPr>
              <a:t>stored here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6553200" y="5410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-15719" y="4114801"/>
            <a:ext cx="3022290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/>
              <a:t>Who has </a:t>
            </a:r>
            <a:r>
              <a:rPr lang="en-US" sz="1500"/>
              <a:t>cnn.com/index.html</a:t>
            </a:r>
            <a:r>
              <a:rPr lang="en-US"/>
              <a:t>?</a:t>
            </a:r>
          </a:p>
          <a:p>
            <a:pPr algn="ctr" eaLnBrk="1" hangingPunct="1"/>
            <a:r>
              <a:rPr lang="en-US"/>
              <a:t>(hashes to K42)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0" y="3962400"/>
            <a:ext cx="2819400" cy="1143000"/>
          </a:xfrm>
          <a:prstGeom prst="cloudCallout">
            <a:avLst>
              <a:gd name="adj1" fmla="val 38005"/>
              <a:gd name="adj2" fmla="val 686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pPr algn="ctr"/>
            <a:endParaRPr 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362200" y="2451101"/>
            <a:ext cx="897742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981200" y="3581400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943600" y="2438400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pic>
        <p:nvPicPr>
          <p:cNvPr id="20" name="Picture 2" descr="Y:\Graphics_Main\CSRA\CSRA-V-2013-8\development\PublicDomain_Clipart\sign-post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37" y="5144365"/>
            <a:ext cx="1375823" cy="136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Y:\Graphics_Main\CSRA\CSRA-V-2013-8\development\PublicDomain_Clipart\thinking-man-silhouette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40916" y="5753970"/>
            <a:ext cx="397896" cy="10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56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919939" y="2650183"/>
            <a:ext cx="3427411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13548" y="5545782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485805" y="2209800"/>
            <a:ext cx="338544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18829" y="2864492"/>
            <a:ext cx="138565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dirty="0"/>
              <a:t>Say </a:t>
            </a:r>
            <a:r>
              <a:rPr lang="en-US" i="1" dirty="0"/>
              <a:t>m=7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431487" y="4159892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839348" y="5521967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981429" y="6064892"/>
            <a:ext cx="2939166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Helvetica" charset="0"/>
              </a:rPr>
              <a:t>File </a:t>
            </a:r>
            <a:r>
              <a:rPr lang="en-US" sz="1500" dirty="0" err="1"/>
              <a:t>cnn.com</a:t>
            </a:r>
            <a:r>
              <a:rPr lang="en-US" sz="1500" dirty="0"/>
              <a:t>/</a:t>
            </a:r>
            <a:r>
              <a:rPr lang="en-US" sz="1500" dirty="0" err="1"/>
              <a:t>index.html</a:t>
            </a:r>
            <a:r>
              <a:rPr lang="en-US" dirty="0">
                <a:latin typeface="Helvetica" charset="0"/>
              </a:rPr>
              <a:t> with </a:t>
            </a:r>
          </a:p>
          <a:p>
            <a:r>
              <a:rPr lang="en-US" dirty="0">
                <a:latin typeface="Helvetica" charset="0"/>
              </a:rPr>
              <a:t>key </a:t>
            </a:r>
            <a:r>
              <a:rPr lang="en-US" dirty="0">
                <a:solidFill>
                  <a:srgbClr val="00BE00"/>
                </a:solidFill>
                <a:latin typeface="Helvetica" charset="0"/>
              </a:rPr>
              <a:t>K42 </a:t>
            </a:r>
            <a:r>
              <a:rPr lang="en-US" dirty="0">
                <a:latin typeface="Helvetica" charset="0"/>
              </a:rPr>
              <a:t>stored here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6575948" y="5531492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22748" y="4159892"/>
            <a:ext cx="2819400" cy="1143000"/>
          </a:xfrm>
          <a:prstGeom prst="cloudCallout">
            <a:avLst>
              <a:gd name="adj1" fmla="val 38005"/>
              <a:gd name="adj2" fmla="val 686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pPr algn="ctr"/>
            <a:endParaRPr lang="en-US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691481" y="1752600"/>
            <a:ext cx="5943600" cy="584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At node </a:t>
            </a:r>
            <a:r>
              <a:rPr lang="en-US" sz="1600" i="1" dirty="0"/>
              <a:t>n</a:t>
            </a:r>
            <a:r>
              <a:rPr lang="en-US" sz="1600" dirty="0"/>
              <a:t>, send query for key </a:t>
            </a:r>
            <a:r>
              <a:rPr lang="en-US" sz="1600" i="1" dirty="0"/>
              <a:t>k</a:t>
            </a:r>
            <a:r>
              <a:rPr lang="en-US" sz="1600" dirty="0"/>
              <a:t> to largest successor/finger entry </a:t>
            </a:r>
            <a:r>
              <a:rPr lang="en-US" sz="1600" i="1" dirty="0"/>
              <a:t>&lt;= k</a:t>
            </a:r>
          </a:p>
          <a:p>
            <a:pPr eaLnBrk="1" hangingPunct="1"/>
            <a:r>
              <a:rPr lang="en-US" sz="1600" dirty="0"/>
              <a:t>	if none exist, send query to </a:t>
            </a:r>
            <a:r>
              <a:rPr lang="en-US" sz="1600" i="1" dirty="0"/>
              <a:t>successor(n) 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2384948" y="2572393"/>
            <a:ext cx="897742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2003948" y="3702692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5966348" y="2559692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5441" y="4236093"/>
            <a:ext cx="3022290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/>
              <a:t>Who has </a:t>
            </a:r>
            <a:r>
              <a:rPr lang="en-US" sz="1500"/>
              <a:t>cnn.com/index.html</a:t>
            </a:r>
            <a:r>
              <a:rPr lang="en-US"/>
              <a:t>?</a:t>
            </a:r>
          </a:p>
          <a:p>
            <a:pPr algn="ctr" eaLnBrk="1" hangingPunct="1"/>
            <a:r>
              <a:rPr lang="en-US"/>
              <a:t>(hashes to K42)</a:t>
            </a:r>
          </a:p>
        </p:txBody>
      </p:sp>
      <p:pic>
        <p:nvPicPr>
          <p:cNvPr id="22" name="Picture 2" descr="Y:\Graphics_Main\CSRA\CSRA-V-2013-8\development\PublicDomain_Clipart\sign-post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45" y="5307594"/>
            <a:ext cx="1375823" cy="136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Y:\Graphics_Main\CSRA\CSRA-V-2013-8\development\PublicDomain_Clipart\thinking-man-silhouette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10124" y="5917199"/>
            <a:ext cx="397896" cy="10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133015" y="1981200"/>
            <a:ext cx="44550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At or to the anti-clockwise of </a:t>
            </a:r>
            <a:r>
              <a:rPr lang="en-US" i="1" dirty="0" smtClean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(it wraps around the ring)</a:t>
            </a:r>
          </a:p>
        </p:txBody>
      </p:sp>
      <p:sp>
        <p:nvSpPr>
          <p:cNvPr id="25" name="Oval 24"/>
          <p:cNvSpPr/>
          <p:nvPr/>
        </p:nvSpPr>
        <p:spPr>
          <a:xfrm>
            <a:off x="6990015" y="1600200"/>
            <a:ext cx="6096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 flipH="1" flipV="1">
            <a:off x="7599614" y="2133600"/>
            <a:ext cx="5334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4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2935563" y="2596422"/>
            <a:ext cx="3427411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629172" y="5492021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510881" y="2209800"/>
            <a:ext cx="338544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96081" y="2743200"/>
            <a:ext cx="138565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dirty="0"/>
              <a:t>Say </a:t>
            </a:r>
            <a:r>
              <a:rPr lang="en-US" i="1" dirty="0"/>
              <a:t>m=7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447111" y="4106131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854972" y="5468206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730081" y="6027007"/>
            <a:ext cx="2939166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Helvetica" charset="0"/>
              </a:rPr>
              <a:t>File </a:t>
            </a:r>
            <a:r>
              <a:rPr lang="en-US" sz="1500" dirty="0" err="1"/>
              <a:t>cnn.com</a:t>
            </a:r>
            <a:r>
              <a:rPr lang="en-US" sz="1500" dirty="0"/>
              <a:t>/</a:t>
            </a:r>
            <a:r>
              <a:rPr lang="en-US" sz="1500" dirty="0" err="1"/>
              <a:t>index.html</a:t>
            </a:r>
            <a:r>
              <a:rPr lang="en-US" dirty="0">
                <a:latin typeface="Helvetica" charset="0"/>
              </a:rPr>
              <a:t> with </a:t>
            </a:r>
          </a:p>
          <a:p>
            <a:r>
              <a:rPr lang="en-US" dirty="0">
                <a:latin typeface="Helvetica" charset="0"/>
              </a:rPr>
              <a:t>key </a:t>
            </a:r>
            <a:r>
              <a:rPr lang="en-US" dirty="0">
                <a:solidFill>
                  <a:srgbClr val="00BE00"/>
                </a:solidFill>
                <a:latin typeface="Helvetica" charset="0"/>
              </a:rPr>
              <a:t>K42 </a:t>
            </a:r>
            <a:r>
              <a:rPr lang="en-US" dirty="0">
                <a:latin typeface="Helvetica" charset="0"/>
              </a:rPr>
              <a:t>stored here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6591572" y="5477731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38372" y="4106131"/>
            <a:ext cx="2819400" cy="1143000"/>
          </a:xfrm>
          <a:prstGeom prst="cloudCallout">
            <a:avLst>
              <a:gd name="adj1" fmla="val 38005"/>
              <a:gd name="adj2" fmla="val 686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pPr algn="ctr"/>
            <a:endParaRPr 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615281" y="1752600"/>
            <a:ext cx="5957237" cy="584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At node </a:t>
            </a:r>
            <a:r>
              <a:rPr lang="en-US" sz="1600" i="1" dirty="0"/>
              <a:t>n</a:t>
            </a:r>
            <a:r>
              <a:rPr lang="en-US" sz="1600" dirty="0"/>
              <a:t>, send query for key </a:t>
            </a:r>
            <a:r>
              <a:rPr lang="en-US" sz="1600" i="1" dirty="0"/>
              <a:t>k</a:t>
            </a:r>
            <a:r>
              <a:rPr lang="en-US" sz="1600" dirty="0"/>
              <a:t> to largest successor/finger entry </a:t>
            </a:r>
            <a:r>
              <a:rPr lang="en-US" sz="1600" i="1" dirty="0"/>
              <a:t>&lt;= k</a:t>
            </a:r>
          </a:p>
          <a:p>
            <a:pPr eaLnBrk="1" hangingPunct="1"/>
            <a:r>
              <a:rPr lang="en-US" sz="1600" dirty="0"/>
              <a:t>	if none exist, send query to </a:t>
            </a:r>
            <a:r>
              <a:rPr lang="en-US" sz="1600" i="1" dirty="0"/>
              <a:t>successor(n)</a:t>
            </a:r>
            <a:r>
              <a:rPr lang="en-US" sz="1600" dirty="0"/>
              <a:t> 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V="1">
            <a:off x="3391172" y="3115531"/>
            <a:ext cx="2438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8" name="Freeform 15"/>
          <p:cNvSpPr>
            <a:spLocks/>
          </p:cNvSpPr>
          <p:nvPr/>
        </p:nvSpPr>
        <p:spPr bwMode="auto">
          <a:xfrm>
            <a:off x="5727972" y="3191731"/>
            <a:ext cx="635000" cy="1143000"/>
          </a:xfrm>
          <a:custGeom>
            <a:avLst/>
            <a:gdLst>
              <a:gd name="T0" fmla="*/ 2147483647 w 448"/>
              <a:gd name="T1" fmla="*/ 0 h 720"/>
              <a:gd name="T2" fmla="*/ 2147483647 w 448"/>
              <a:gd name="T3" fmla="*/ 2147483647 h 720"/>
              <a:gd name="T4" fmla="*/ 2147483647 w 448"/>
              <a:gd name="T5" fmla="*/ 2147483647 h 720"/>
              <a:gd name="T6" fmla="*/ 2147483647 w 448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720"/>
              <a:gd name="T14" fmla="*/ 448 w 4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720">
                <a:moveTo>
                  <a:pt x="64" y="0"/>
                </a:moveTo>
                <a:cubicBezTo>
                  <a:pt x="32" y="72"/>
                  <a:pt x="0" y="144"/>
                  <a:pt x="16" y="240"/>
                </a:cubicBezTo>
                <a:cubicBezTo>
                  <a:pt x="32" y="336"/>
                  <a:pt x="88" y="496"/>
                  <a:pt x="160" y="576"/>
                </a:cubicBezTo>
                <a:cubicBezTo>
                  <a:pt x="232" y="656"/>
                  <a:pt x="400" y="696"/>
                  <a:pt x="448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9" name="Freeform 16"/>
          <p:cNvSpPr>
            <a:spLocks/>
          </p:cNvSpPr>
          <p:nvPr/>
        </p:nvSpPr>
        <p:spPr bwMode="auto">
          <a:xfrm>
            <a:off x="5715273" y="4334731"/>
            <a:ext cx="647700" cy="1066800"/>
          </a:xfrm>
          <a:custGeom>
            <a:avLst/>
            <a:gdLst>
              <a:gd name="T0" fmla="*/ 2147483647 w 456"/>
              <a:gd name="T1" fmla="*/ 2147483647 h 584"/>
              <a:gd name="T2" fmla="*/ 2147483647 w 456"/>
              <a:gd name="T3" fmla="*/ 2147483647 h 584"/>
              <a:gd name="T4" fmla="*/ 2147483647 w 456"/>
              <a:gd name="T5" fmla="*/ 2147483647 h 584"/>
              <a:gd name="T6" fmla="*/ 2147483647 w 456"/>
              <a:gd name="T7" fmla="*/ 2147483647 h 584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584"/>
              <a:gd name="T14" fmla="*/ 456 w 456"/>
              <a:gd name="T15" fmla="*/ 584 h 5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584">
                <a:moveTo>
                  <a:pt x="456" y="8"/>
                </a:moveTo>
                <a:cubicBezTo>
                  <a:pt x="372" y="4"/>
                  <a:pt x="288" y="0"/>
                  <a:pt x="216" y="56"/>
                </a:cubicBezTo>
                <a:cubicBezTo>
                  <a:pt x="144" y="112"/>
                  <a:pt x="48" y="256"/>
                  <a:pt x="24" y="344"/>
                </a:cubicBezTo>
                <a:cubicBezTo>
                  <a:pt x="0" y="432"/>
                  <a:pt x="36" y="508"/>
                  <a:pt x="72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6210575" y="3115531"/>
            <a:ext cx="2440457" cy="6463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All </a:t>
            </a:r>
            <a:r>
              <a:rPr lang="ja-JP" altLang="en-US" sz="1800" dirty="0"/>
              <a:t>“</a:t>
            </a:r>
            <a:r>
              <a:rPr lang="en-US" altLang="ja-JP" sz="1800" dirty="0"/>
              <a:t>arrows</a:t>
            </a:r>
            <a:r>
              <a:rPr lang="ja-JP" altLang="en-US" sz="1800" dirty="0"/>
              <a:t>”</a:t>
            </a:r>
            <a:r>
              <a:rPr lang="en-US" altLang="ja-JP" sz="1800" dirty="0"/>
              <a:t> are </a:t>
            </a:r>
            <a:r>
              <a:rPr lang="en-US" altLang="ja-JP" sz="1800" dirty="0" smtClean="0"/>
              <a:t>RPCs</a:t>
            </a:r>
          </a:p>
          <a:p>
            <a:pPr eaLnBrk="1" hangingPunct="1"/>
            <a:r>
              <a:rPr lang="en-US" sz="1800" dirty="0" smtClean="0"/>
              <a:t>(remote procedure calls)</a:t>
            </a:r>
            <a:endParaRPr lang="en-US" sz="1800" dirty="0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2400572" y="2518632"/>
            <a:ext cx="897742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019572" y="3648931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5981972" y="2505931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1065" y="4182332"/>
            <a:ext cx="3022290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/>
              <a:t>Who has </a:t>
            </a:r>
            <a:r>
              <a:rPr lang="en-US" sz="1500"/>
              <a:t>cnn.com/index.html</a:t>
            </a:r>
            <a:r>
              <a:rPr lang="en-US"/>
              <a:t>?</a:t>
            </a:r>
          </a:p>
          <a:p>
            <a:pPr algn="ctr" eaLnBrk="1" hangingPunct="1"/>
            <a:r>
              <a:rPr lang="en-US"/>
              <a:t>(hashes to K42)</a:t>
            </a:r>
          </a:p>
        </p:txBody>
      </p:sp>
      <p:pic>
        <p:nvPicPr>
          <p:cNvPr id="25" name="Picture 2" descr="Y:\Graphics_Main\CSRA\CSRA-V-2013-8\development\PublicDomain_Clipart\sign-post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14" y="5345909"/>
            <a:ext cx="1375823" cy="136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Y:\Graphics_Main\CSRA\CSRA-V-2013-8\development\PublicDomain_Clipart\thinking-man-silhouette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92293" y="5955514"/>
            <a:ext cx="397896" cy="10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2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" y="2006600"/>
            <a:ext cx="7033088" cy="4699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39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Search takes </a:t>
            </a:r>
            <a:r>
              <a:rPr lang="en-US" sz="3900" i="1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O(log(N))</a:t>
            </a:r>
            <a:r>
              <a:rPr lang="en-US" sz="39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 time</a:t>
            </a:r>
            <a:endParaRPr lang="en-US" sz="3900" i="1" dirty="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sz="3300" b="1" dirty="0">
                <a:latin typeface="Times New Roman" charset="0"/>
                <a:ea typeface="ＭＳ Ｐゴシック" charset="0"/>
              </a:rPr>
              <a:t>Proof  </a:t>
            </a:r>
          </a:p>
          <a:p>
            <a:pPr lvl="1">
              <a:lnSpc>
                <a:spcPct val="12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(intuition): </a:t>
            </a:r>
            <a:r>
              <a:rPr lang="en-US" sz="3300" i="1" dirty="0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at each step, distance between query and peer-with-file reduces by a factor of at least </a:t>
            </a:r>
            <a:r>
              <a:rPr lang="en-US" sz="3300" i="1" dirty="0" smtClean="0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2</a:t>
            </a:r>
            <a:endParaRPr lang="en-US" sz="3300" dirty="0">
              <a:latin typeface="Times New Roman" charset="0"/>
              <a:ea typeface="ＭＳ Ｐゴシック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sz="3300" dirty="0">
                <a:latin typeface="Times New Roman" charset="0"/>
                <a:ea typeface="ＭＳ Ｐゴシック" charset="0"/>
              </a:rPr>
              <a:t>	</a:t>
            </a:r>
            <a:endParaRPr lang="en-US" sz="3300" i="1" dirty="0">
              <a:latin typeface="Times New Roman" charset="0"/>
              <a:ea typeface="ＭＳ Ｐゴシック" charset="0"/>
            </a:endParaRPr>
          </a:p>
          <a:p>
            <a:pPr lvl="1">
              <a:lnSpc>
                <a:spcPct val="12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(intuition): after </a:t>
            </a:r>
            <a:r>
              <a:rPr lang="en-US" sz="3300" i="1" dirty="0">
                <a:latin typeface="Times New Roman" charset="0"/>
                <a:ea typeface="ＭＳ Ｐゴシック" charset="0"/>
              </a:rPr>
              <a:t>log(N) </a:t>
            </a:r>
            <a:r>
              <a:rPr lang="en-US" sz="3300" dirty="0" err="1">
                <a:latin typeface="Times New Roman" charset="0"/>
                <a:ea typeface="ＭＳ Ｐゴシック" charset="0"/>
              </a:rPr>
              <a:t>forwardings</a:t>
            </a:r>
            <a:r>
              <a:rPr lang="en-US" sz="3300" dirty="0">
                <a:latin typeface="Times New Roman" charset="0"/>
                <a:ea typeface="ＭＳ Ｐゴシック" charset="0"/>
              </a:rPr>
              <a:t>, distance to key is at </a:t>
            </a:r>
            <a:r>
              <a:rPr lang="en-US" sz="3300" dirty="0" smtClean="0">
                <a:latin typeface="Times New Roman" charset="0"/>
                <a:ea typeface="ＭＳ Ｐゴシック" charset="0"/>
              </a:rPr>
              <a:t>most</a:t>
            </a:r>
          </a:p>
          <a:p>
            <a:pPr lvl="1">
              <a:lnSpc>
                <a:spcPct val="120000"/>
              </a:lnSpc>
            </a:pPr>
            <a:r>
              <a:rPr lang="en-US" sz="3300" dirty="0" smtClean="0">
                <a:latin typeface="Times New Roman" charset="0"/>
                <a:ea typeface="ＭＳ Ｐゴシック" charset="0"/>
              </a:rPr>
              <a:t>Number of node identifiers in a range of 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3300" dirty="0">
                <a:latin typeface="Times New Roman" charset="0"/>
                <a:ea typeface="ＭＳ Ｐゴシック" charset="0"/>
              </a:rPr>
              <a:t>	is </a:t>
            </a:r>
            <a:r>
              <a:rPr lang="en-US" sz="3300" i="1" dirty="0">
                <a:latin typeface="Times New Roman" charset="0"/>
                <a:ea typeface="ＭＳ Ｐゴシック" charset="0"/>
              </a:rPr>
              <a:t>O(log(N))</a:t>
            </a:r>
            <a:r>
              <a:rPr lang="en-US" sz="3300" dirty="0">
                <a:latin typeface="Times New Roman" charset="0"/>
                <a:ea typeface="ＭＳ Ｐゴシック" charset="0"/>
              </a:rPr>
              <a:t> with high probability (why? SHA-1</a:t>
            </a:r>
            <a:r>
              <a:rPr lang="en-US" sz="3300" dirty="0" smtClean="0">
                <a:latin typeface="Times New Roman" charset="0"/>
                <a:ea typeface="ＭＳ Ｐゴシック" charset="0"/>
              </a:rPr>
              <a:t>! </a:t>
            </a:r>
            <a:r>
              <a:rPr lang="en-US" sz="3300" dirty="0">
                <a:latin typeface="Times New Roman" charset="0"/>
                <a:ea typeface="ＭＳ Ｐゴシック" charset="0"/>
              </a:rPr>
              <a:t>a</a:t>
            </a:r>
            <a:r>
              <a:rPr lang="en-US" sz="3300" dirty="0" smtClean="0">
                <a:latin typeface="Times New Roman" charset="0"/>
                <a:ea typeface="ＭＳ Ｐゴシック" charset="0"/>
              </a:rPr>
              <a:t>nd “Balls and Bins”)</a:t>
            </a:r>
            <a:endParaRPr lang="en-US" sz="3300" dirty="0">
              <a:latin typeface="Times New Roman" charset="0"/>
              <a:ea typeface="ＭＳ Ｐゴシック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sz="3300" dirty="0">
                <a:latin typeface="Times New Roman" charset="0"/>
                <a:ea typeface="ＭＳ Ｐゴシック" charset="0"/>
              </a:rPr>
              <a:t>	So using </a:t>
            </a:r>
            <a:r>
              <a:rPr lang="en-US" sz="3300" i="1" dirty="0">
                <a:latin typeface="Times New Roman" charset="0"/>
                <a:ea typeface="ＭＳ Ｐゴシック" charset="0"/>
              </a:rPr>
              <a:t>successor</a:t>
            </a:r>
            <a:r>
              <a:rPr lang="en-US" sz="3300" dirty="0">
                <a:latin typeface="Times New Roman" charset="0"/>
                <a:ea typeface="ＭＳ Ｐゴシック" charset="0"/>
              </a:rPr>
              <a:t>s in that range will be </a:t>
            </a:r>
            <a:r>
              <a:rPr lang="en-US" sz="3300" dirty="0" smtClean="0">
                <a:latin typeface="Times New Roman" charset="0"/>
                <a:ea typeface="ＭＳ Ｐゴシック" charset="0"/>
              </a:rPr>
              <a:t>ok</a:t>
            </a:r>
            <a:r>
              <a:rPr lang="en-US" sz="3300" i="1" dirty="0" smtClean="0">
                <a:latin typeface="Times New Roman" charset="0"/>
                <a:ea typeface="ＭＳ Ｐゴシック" charset="0"/>
              </a:rPr>
              <a:t>, </a:t>
            </a:r>
            <a:r>
              <a:rPr lang="en-US" sz="3300" dirty="0" smtClean="0">
                <a:latin typeface="Times New Roman" charset="0"/>
                <a:ea typeface="ＭＳ Ｐゴシック" charset="0"/>
              </a:rPr>
              <a:t>using another </a:t>
            </a:r>
            <a:r>
              <a:rPr lang="en-US" sz="3300" i="1" dirty="0" smtClean="0">
                <a:latin typeface="Times New Roman" charset="0"/>
                <a:ea typeface="ＭＳ Ｐゴシック" charset="0"/>
              </a:rPr>
              <a:t>O(log(N)) </a:t>
            </a:r>
            <a:r>
              <a:rPr lang="en-US" sz="3300" dirty="0" smtClean="0">
                <a:latin typeface="Times New Roman" charset="0"/>
                <a:ea typeface="ＭＳ Ｐゴシック" charset="0"/>
              </a:rPr>
              <a:t>hops</a:t>
            </a:r>
            <a:endParaRPr lang="en-US" sz="3300" i="1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5791200" y="1789113"/>
            <a:ext cx="1522413" cy="15097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6530975" y="1752600"/>
            <a:ext cx="708025" cy="708025"/>
          </a:xfrm>
          <a:custGeom>
            <a:avLst/>
            <a:gdLst>
              <a:gd name="T0" fmla="*/ 2147483647 w 448"/>
              <a:gd name="T1" fmla="*/ 0 h 720"/>
              <a:gd name="T2" fmla="*/ 2147483647 w 448"/>
              <a:gd name="T3" fmla="*/ 2147483647 h 720"/>
              <a:gd name="T4" fmla="*/ 2147483647 w 448"/>
              <a:gd name="T5" fmla="*/ 2147483647 h 720"/>
              <a:gd name="T6" fmla="*/ 2147483647 w 448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720"/>
              <a:gd name="T14" fmla="*/ 448 w 4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720">
                <a:moveTo>
                  <a:pt x="64" y="0"/>
                </a:moveTo>
                <a:cubicBezTo>
                  <a:pt x="32" y="72"/>
                  <a:pt x="0" y="144"/>
                  <a:pt x="16" y="240"/>
                </a:cubicBezTo>
                <a:cubicBezTo>
                  <a:pt x="32" y="336"/>
                  <a:pt x="88" y="496"/>
                  <a:pt x="160" y="576"/>
                </a:cubicBezTo>
                <a:cubicBezTo>
                  <a:pt x="232" y="656"/>
                  <a:pt x="400" y="696"/>
                  <a:pt x="448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rot="20695049">
            <a:off x="6751638" y="1751013"/>
            <a:ext cx="101600" cy="1457325"/>
          </a:xfrm>
          <a:custGeom>
            <a:avLst/>
            <a:gdLst>
              <a:gd name="T0" fmla="*/ 2147483647 w 448"/>
              <a:gd name="T1" fmla="*/ 0 h 720"/>
              <a:gd name="T2" fmla="*/ 2147483647 w 448"/>
              <a:gd name="T3" fmla="*/ 2147483647 h 720"/>
              <a:gd name="T4" fmla="*/ 2147483647 w 448"/>
              <a:gd name="T5" fmla="*/ 2147483647 h 720"/>
              <a:gd name="T6" fmla="*/ 2147483647 w 448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720"/>
              <a:gd name="T14" fmla="*/ 448 w 4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720">
                <a:moveTo>
                  <a:pt x="64" y="0"/>
                </a:moveTo>
                <a:cubicBezTo>
                  <a:pt x="32" y="72"/>
                  <a:pt x="0" y="144"/>
                  <a:pt x="16" y="240"/>
                </a:cubicBezTo>
                <a:cubicBezTo>
                  <a:pt x="32" y="336"/>
                  <a:pt x="88" y="496"/>
                  <a:pt x="160" y="576"/>
                </a:cubicBezTo>
                <a:cubicBezTo>
                  <a:pt x="232" y="656"/>
                  <a:pt x="400" y="696"/>
                  <a:pt x="448" y="72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7620000" y="2460625"/>
            <a:ext cx="1309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Next hop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781800" y="3222625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Key</a:t>
            </a:r>
          </a:p>
        </p:txBody>
      </p:sp>
      <p:sp>
        <p:nvSpPr>
          <p:cNvPr id="10" name="AutoShape 13"/>
          <p:cNvSpPr>
            <a:spLocks/>
          </p:cNvSpPr>
          <p:nvPr/>
        </p:nvSpPr>
        <p:spPr bwMode="auto">
          <a:xfrm>
            <a:off x="7391400" y="2536825"/>
            <a:ext cx="152400" cy="609600"/>
          </a:xfrm>
          <a:prstGeom prst="rightBrace">
            <a:avLst>
              <a:gd name="adj1" fmla="val 33333"/>
              <a:gd name="adj2" fmla="val 3923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58794" y="1523999"/>
            <a:ext cx="776287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Here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321745"/>
              </p:ext>
            </p:extLst>
          </p:nvPr>
        </p:nvGraphicFramePr>
        <p:xfrm>
          <a:off x="2310606" y="4191000"/>
          <a:ext cx="26574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2" name="Equation" r:id="rId4" imgW="1181100" imgH="203200" progId="Equation.3">
                  <p:embed/>
                </p:oleObj>
              </mc:Choice>
              <mc:Fallback>
                <p:oleObj name="Equation" r:id="rId4" imgW="1181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0606" y="4191000"/>
                        <a:ext cx="26574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789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900" i="1" dirty="0">
                <a:latin typeface="Times New Roman" charset="0"/>
                <a:ea typeface="ＭＳ Ｐゴシック" charset="0"/>
              </a:rPr>
              <a:t>O(log(N)) </a:t>
            </a:r>
            <a:r>
              <a:rPr lang="en-US" sz="3900" dirty="0">
                <a:latin typeface="Times New Roman" charset="0"/>
                <a:ea typeface="ＭＳ Ｐゴシック" charset="0"/>
              </a:rPr>
              <a:t>search time holds for file insertions too (in general for </a:t>
            </a:r>
            <a:r>
              <a:rPr lang="en-US" sz="3900" i="1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routing</a:t>
            </a:r>
            <a:r>
              <a:rPr lang="en-US" sz="3900" i="1" dirty="0">
                <a:latin typeface="Times New Roman" charset="0"/>
                <a:ea typeface="ＭＳ Ｐゴシック" charset="0"/>
              </a:rPr>
              <a:t> to any key</a:t>
            </a:r>
            <a:r>
              <a:rPr lang="en-US" sz="3900" dirty="0">
                <a:latin typeface="Times New Roman" charset="0"/>
                <a:ea typeface="ＭＳ Ｐゴシック" charset="0"/>
              </a:rPr>
              <a:t>)</a:t>
            </a:r>
          </a:p>
          <a:p>
            <a:pPr lvl="1"/>
            <a:r>
              <a:rPr lang="ja-JP" altLang="en-US" sz="3300" dirty="0">
                <a:latin typeface="Times New Roman" charset="0"/>
                <a:ea typeface="ＭＳ Ｐゴシック" charset="0"/>
              </a:rPr>
              <a:t>“</a:t>
            </a:r>
            <a:r>
              <a:rPr lang="en-US" altLang="ja-JP" sz="3300" dirty="0">
                <a:latin typeface="Times New Roman" charset="0"/>
                <a:ea typeface="ＭＳ Ｐゴシック" charset="0"/>
              </a:rPr>
              <a:t>Routing</a:t>
            </a:r>
            <a:r>
              <a:rPr lang="ja-JP" altLang="en-US" sz="3300" dirty="0">
                <a:latin typeface="Times New Roman" charset="0"/>
                <a:ea typeface="ＭＳ Ｐゴシック" charset="0"/>
              </a:rPr>
              <a:t>”</a:t>
            </a:r>
            <a:r>
              <a:rPr lang="en-US" altLang="ja-JP" sz="3300" dirty="0">
                <a:latin typeface="Times New Roman" charset="0"/>
                <a:ea typeface="ＭＳ Ｐゴシック" charset="0"/>
              </a:rPr>
              <a:t> can thus be used as a </a:t>
            </a:r>
            <a:r>
              <a:rPr lang="en-US" altLang="ja-JP" sz="33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building block</a:t>
            </a:r>
            <a:r>
              <a:rPr lang="en-US" altLang="ja-JP" sz="3300" dirty="0">
                <a:latin typeface="Times New Roman" charset="0"/>
                <a:ea typeface="ＭＳ Ｐゴシック" charset="0"/>
              </a:rPr>
              <a:t> for</a:t>
            </a:r>
          </a:p>
          <a:p>
            <a:pPr lvl="2"/>
            <a:r>
              <a:rPr lang="en-US" sz="2800" dirty="0">
                <a:latin typeface="Times New Roman" charset="0"/>
                <a:ea typeface="ＭＳ Ｐゴシック" charset="0"/>
              </a:rPr>
              <a:t>All operations: insert, lookup, delete</a:t>
            </a:r>
          </a:p>
          <a:p>
            <a:r>
              <a:rPr lang="en-US" sz="3900" i="1" dirty="0">
                <a:latin typeface="Times New Roman" charset="0"/>
                <a:ea typeface="ＭＳ Ｐゴシック" charset="0"/>
              </a:rPr>
              <a:t>O(log(N)) </a:t>
            </a:r>
            <a:r>
              <a:rPr lang="en-US" sz="3900" dirty="0">
                <a:latin typeface="Times New Roman" charset="0"/>
                <a:ea typeface="ＭＳ Ｐゴシック" charset="0"/>
              </a:rPr>
              <a:t>time true only if finger and successor entries correct</a:t>
            </a:r>
          </a:p>
          <a:p>
            <a:r>
              <a:rPr lang="en-US" sz="3900" dirty="0">
                <a:latin typeface="Times New Roman" charset="0"/>
                <a:ea typeface="ＭＳ Ｐゴシック" charset="0"/>
              </a:rPr>
              <a:t>When might these entries be wrong?</a:t>
            </a:r>
          </a:p>
          <a:p>
            <a:pPr lvl="1"/>
            <a:r>
              <a:rPr lang="en-US" sz="3300" dirty="0">
                <a:latin typeface="Times New Roman" charset="0"/>
                <a:ea typeface="ＭＳ Ｐゴシック" charset="0"/>
              </a:rPr>
              <a:t>When you have failures</a:t>
            </a:r>
          </a:p>
          <a:p>
            <a:pPr lvl="1"/>
            <a:endParaRPr lang="en-US" sz="3300" i="1" dirty="0">
              <a:latin typeface="Times New Roman" charset="0"/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5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under peer failures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897191" y="2528891"/>
            <a:ext cx="3427411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590800" y="542449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463057" y="2088508"/>
            <a:ext cx="338544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69928" y="1946276"/>
            <a:ext cx="138565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408739" y="403860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816600" y="5400675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891881" y="6027007"/>
            <a:ext cx="2939166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Helvetica" charset="0"/>
              </a:rPr>
              <a:t>File </a:t>
            </a:r>
            <a:r>
              <a:rPr lang="en-US" sz="1500" dirty="0" err="1"/>
              <a:t>cnn.com</a:t>
            </a:r>
            <a:r>
              <a:rPr lang="en-US" sz="1500" dirty="0"/>
              <a:t>/</a:t>
            </a:r>
            <a:r>
              <a:rPr lang="en-US" sz="1500" dirty="0" err="1"/>
              <a:t>index.html</a:t>
            </a:r>
            <a:r>
              <a:rPr lang="en-US" dirty="0">
                <a:latin typeface="Helvetica" charset="0"/>
              </a:rPr>
              <a:t> with </a:t>
            </a:r>
          </a:p>
          <a:p>
            <a:r>
              <a:rPr lang="en-US" dirty="0">
                <a:latin typeface="Helvetica" charset="0"/>
              </a:rPr>
              <a:t>key </a:t>
            </a:r>
            <a:r>
              <a:rPr lang="en-US" dirty="0">
                <a:solidFill>
                  <a:srgbClr val="00BE00"/>
                </a:solidFill>
                <a:latin typeface="Helvetica" charset="0"/>
              </a:rPr>
              <a:t>K42 </a:t>
            </a:r>
            <a:r>
              <a:rPr lang="en-US" dirty="0">
                <a:latin typeface="Helvetica" charset="0"/>
              </a:rPr>
              <a:t>stored here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6553200" y="5410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0" y="4038600"/>
            <a:ext cx="2819400" cy="1143000"/>
          </a:xfrm>
          <a:prstGeom prst="cloudCallout">
            <a:avLst>
              <a:gd name="adj1" fmla="val 38005"/>
              <a:gd name="adj2" fmla="val 686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pPr algn="ctr"/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V="1">
            <a:off x="3352800" y="3048000"/>
            <a:ext cx="2438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5689600" y="3124200"/>
            <a:ext cx="635000" cy="1143000"/>
          </a:xfrm>
          <a:custGeom>
            <a:avLst/>
            <a:gdLst>
              <a:gd name="T0" fmla="*/ 2147483647 w 448"/>
              <a:gd name="T1" fmla="*/ 0 h 720"/>
              <a:gd name="T2" fmla="*/ 2147483647 w 448"/>
              <a:gd name="T3" fmla="*/ 2147483647 h 720"/>
              <a:gd name="T4" fmla="*/ 2147483647 w 448"/>
              <a:gd name="T5" fmla="*/ 2147483647 h 720"/>
              <a:gd name="T6" fmla="*/ 2147483647 w 448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720"/>
              <a:gd name="T14" fmla="*/ 448 w 4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720">
                <a:moveTo>
                  <a:pt x="64" y="0"/>
                </a:moveTo>
                <a:cubicBezTo>
                  <a:pt x="32" y="72"/>
                  <a:pt x="0" y="144"/>
                  <a:pt x="16" y="240"/>
                </a:cubicBezTo>
                <a:cubicBezTo>
                  <a:pt x="32" y="336"/>
                  <a:pt x="88" y="496"/>
                  <a:pt x="160" y="576"/>
                </a:cubicBezTo>
                <a:cubicBezTo>
                  <a:pt x="232" y="656"/>
                  <a:pt x="400" y="696"/>
                  <a:pt x="448" y="72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5676901" y="4267200"/>
            <a:ext cx="647700" cy="1066800"/>
          </a:xfrm>
          <a:custGeom>
            <a:avLst/>
            <a:gdLst>
              <a:gd name="T0" fmla="*/ 2147483647 w 456"/>
              <a:gd name="T1" fmla="*/ 2147483647 h 584"/>
              <a:gd name="T2" fmla="*/ 2147483647 w 456"/>
              <a:gd name="T3" fmla="*/ 2147483647 h 584"/>
              <a:gd name="T4" fmla="*/ 2147483647 w 456"/>
              <a:gd name="T5" fmla="*/ 2147483647 h 584"/>
              <a:gd name="T6" fmla="*/ 2147483647 w 456"/>
              <a:gd name="T7" fmla="*/ 2147483647 h 584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584"/>
              <a:gd name="T14" fmla="*/ 456 w 456"/>
              <a:gd name="T15" fmla="*/ 584 h 5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584">
                <a:moveTo>
                  <a:pt x="456" y="8"/>
                </a:moveTo>
                <a:cubicBezTo>
                  <a:pt x="372" y="4"/>
                  <a:pt x="288" y="0"/>
                  <a:pt x="216" y="56"/>
                </a:cubicBezTo>
                <a:cubicBezTo>
                  <a:pt x="144" y="112"/>
                  <a:pt x="48" y="256"/>
                  <a:pt x="24" y="344"/>
                </a:cubicBezTo>
                <a:cubicBezTo>
                  <a:pt x="0" y="432"/>
                  <a:pt x="36" y="508"/>
                  <a:pt x="72" y="58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6400803" y="3657600"/>
            <a:ext cx="800209" cy="110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66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5591178" y="3567112"/>
            <a:ext cx="406922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X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5641978" y="4384676"/>
            <a:ext cx="406922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X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501481" y="1752600"/>
            <a:ext cx="2595322" cy="6463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Lookup fails </a:t>
            </a:r>
          </a:p>
          <a:p>
            <a:pPr algn="ctr" eaLnBrk="1" hangingPunct="1"/>
            <a:r>
              <a:rPr lang="en-US" sz="1800" dirty="0"/>
              <a:t>(N16 does not know N45)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2362200" y="2451101"/>
            <a:ext cx="897742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981200" y="3581400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5943600" y="2438400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-17307" y="4114801"/>
            <a:ext cx="3022290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/>
              <a:t>Who has </a:t>
            </a:r>
            <a:r>
              <a:rPr lang="en-US" sz="1500"/>
              <a:t>cnn.com/index.html</a:t>
            </a:r>
            <a:r>
              <a:rPr lang="en-US"/>
              <a:t>?</a:t>
            </a:r>
          </a:p>
          <a:p>
            <a:pPr algn="ctr" eaLnBrk="1" hangingPunct="1"/>
            <a:r>
              <a:rPr lang="en-US"/>
              <a:t>(hashes to K42)</a:t>
            </a:r>
          </a:p>
        </p:txBody>
      </p:sp>
      <p:pic>
        <p:nvPicPr>
          <p:cNvPr id="28" name="Picture 2" descr="Y:\Graphics_Main\CSRA\CSRA-V-2013-8\development\PublicDomain_Clipart\sign-post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77" y="5206050"/>
            <a:ext cx="1375823" cy="136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Y:\Graphics_Main\CSRA\CSRA-V-2013-8\development\PublicDomain_Clipart\thinking-man-silhouette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62756" y="5815655"/>
            <a:ext cx="397896" cy="10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Widely-deployed P2P Systems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/>
              <a:t>Napster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/>
              <a:t>Gnutella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 err="1"/>
              <a:t>Fasttrack</a:t>
            </a:r>
            <a:r>
              <a:rPr lang="en-US" dirty="0"/>
              <a:t> (</a:t>
            </a:r>
            <a:r>
              <a:rPr lang="en-US" dirty="0" err="1"/>
              <a:t>Kazaa</a:t>
            </a:r>
            <a:r>
              <a:rPr lang="en-US" dirty="0"/>
              <a:t>, </a:t>
            </a:r>
            <a:r>
              <a:rPr lang="en-US" dirty="0" err="1"/>
              <a:t>Kazaalite</a:t>
            </a:r>
            <a:r>
              <a:rPr lang="en-US" dirty="0"/>
              <a:t>, </a:t>
            </a:r>
            <a:r>
              <a:rPr lang="en-US" dirty="0" err="1"/>
              <a:t>Grokster</a:t>
            </a:r>
            <a:r>
              <a:rPr lang="en-US" dirty="0"/>
              <a:t>)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 err="1"/>
              <a:t>BitTorrent</a:t>
            </a:r>
            <a:endParaRPr lang="en-US" dirty="0"/>
          </a:p>
          <a:p>
            <a:pPr marL="793642" indent="-714278">
              <a:defRPr/>
            </a:pPr>
            <a:r>
              <a:rPr lang="en-US" dirty="0"/>
              <a:t>P2P Systems with Provable Properties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/>
              <a:t>Chord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/>
              <a:t>Pastry 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 err="1"/>
              <a:t>Kelips</a:t>
            </a:r>
            <a:endParaRPr lang="en-US" dirty="0"/>
          </a:p>
          <a:p>
            <a:pPr marL="1349191" lvl="1" indent="-714278">
              <a:buFont typeface="+mj-lt"/>
              <a:buAutoNum type="arabicPeriod"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under peer failures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2897191" y="2528891"/>
            <a:ext cx="3427411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90800" y="542449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463057" y="2088508"/>
            <a:ext cx="338544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69928" y="1946276"/>
            <a:ext cx="138565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408739" y="403860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816600" y="5400675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196681" y="6001607"/>
            <a:ext cx="2939166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Helvetica" charset="0"/>
              </a:rPr>
              <a:t>File </a:t>
            </a:r>
            <a:r>
              <a:rPr lang="en-US" sz="1500" dirty="0" err="1"/>
              <a:t>cnn.com</a:t>
            </a:r>
            <a:r>
              <a:rPr lang="en-US" sz="1500" dirty="0"/>
              <a:t>/</a:t>
            </a:r>
            <a:r>
              <a:rPr lang="en-US" sz="1500" dirty="0" err="1"/>
              <a:t>index.html</a:t>
            </a:r>
            <a:r>
              <a:rPr lang="en-US" dirty="0">
                <a:latin typeface="Helvetica" charset="0"/>
              </a:rPr>
              <a:t> with </a:t>
            </a:r>
          </a:p>
          <a:p>
            <a:r>
              <a:rPr lang="en-US" dirty="0">
                <a:latin typeface="Helvetica" charset="0"/>
              </a:rPr>
              <a:t>key </a:t>
            </a:r>
            <a:r>
              <a:rPr lang="en-US" dirty="0">
                <a:solidFill>
                  <a:srgbClr val="00BE00"/>
                </a:solidFill>
                <a:latin typeface="Helvetica" charset="0"/>
              </a:rPr>
              <a:t>K42 </a:t>
            </a:r>
            <a:r>
              <a:rPr lang="en-US" dirty="0">
                <a:latin typeface="Helvetica" charset="0"/>
              </a:rPr>
              <a:t>stored here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6553200" y="5410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0" y="4038600"/>
            <a:ext cx="2819400" cy="1143000"/>
          </a:xfrm>
          <a:prstGeom prst="cloudCallout">
            <a:avLst>
              <a:gd name="adj1" fmla="val 38005"/>
              <a:gd name="adj2" fmla="val 686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pPr algn="ctr"/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3352800" y="3048000"/>
            <a:ext cx="2438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5791200" y="3124200"/>
            <a:ext cx="76200" cy="2286000"/>
          </a:xfrm>
          <a:custGeom>
            <a:avLst/>
            <a:gdLst>
              <a:gd name="T0" fmla="*/ 2147483647 w 456"/>
              <a:gd name="T1" fmla="*/ 2147483647 h 584"/>
              <a:gd name="T2" fmla="*/ 2147483647 w 456"/>
              <a:gd name="T3" fmla="*/ 2147483647 h 584"/>
              <a:gd name="T4" fmla="*/ 2147483647 w 456"/>
              <a:gd name="T5" fmla="*/ 2147483647 h 584"/>
              <a:gd name="T6" fmla="*/ 2147483647 w 456"/>
              <a:gd name="T7" fmla="*/ 2147483647 h 584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584"/>
              <a:gd name="T14" fmla="*/ 456 w 456"/>
              <a:gd name="T15" fmla="*/ 584 h 5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584">
                <a:moveTo>
                  <a:pt x="456" y="8"/>
                </a:moveTo>
                <a:cubicBezTo>
                  <a:pt x="372" y="4"/>
                  <a:pt x="288" y="0"/>
                  <a:pt x="216" y="56"/>
                </a:cubicBezTo>
                <a:cubicBezTo>
                  <a:pt x="144" y="112"/>
                  <a:pt x="48" y="256"/>
                  <a:pt x="24" y="344"/>
                </a:cubicBezTo>
                <a:cubicBezTo>
                  <a:pt x="0" y="432"/>
                  <a:pt x="36" y="508"/>
                  <a:pt x="72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6400803" y="3657600"/>
            <a:ext cx="800209" cy="110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66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520281" y="1828800"/>
            <a:ext cx="5120481" cy="6463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One solution: maintain </a:t>
            </a:r>
            <a:r>
              <a:rPr lang="en-US" sz="1800" i="1" dirty="0"/>
              <a:t>r</a:t>
            </a:r>
            <a:r>
              <a:rPr lang="en-US" sz="1800" dirty="0"/>
              <a:t> multiple </a:t>
            </a:r>
            <a:r>
              <a:rPr lang="en-US" sz="1800" i="1" dirty="0"/>
              <a:t>successor</a:t>
            </a:r>
            <a:r>
              <a:rPr lang="en-US" sz="1800" dirty="0"/>
              <a:t> entries</a:t>
            </a:r>
          </a:p>
          <a:p>
            <a:pPr eaLnBrk="1" hangingPunct="1"/>
            <a:r>
              <a:rPr lang="en-US" sz="1800" dirty="0"/>
              <a:t>	In case of failure, use successor entries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362200" y="2451101"/>
            <a:ext cx="897742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1981200" y="3581400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943600" y="2438400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-17307" y="4114801"/>
            <a:ext cx="3022290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/>
              <a:t>Who has </a:t>
            </a:r>
            <a:r>
              <a:rPr lang="en-US" sz="1500"/>
              <a:t>cnn.com/index.html</a:t>
            </a:r>
            <a:r>
              <a:rPr lang="en-US"/>
              <a:t>?</a:t>
            </a:r>
          </a:p>
          <a:p>
            <a:pPr algn="ctr" eaLnBrk="1" hangingPunct="1"/>
            <a:r>
              <a:rPr lang="en-US"/>
              <a:t>(hashes to K42)</a:t>
            </a:r>
          </a:p>
        </p:txBody>
      </p:sp>
      <p:pic>
        <p:nvPicPr>
          <p:cNvPr id="24" name="Picture 2" descr="Y:\Graphics_Main\CSRA\CSRA-V-2013-8\development\PublicDomain_Clipart\sign-post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37" y="5144365"/>
            <a:ext cx="1375823" cy="136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Y:\Graphics_Main\CSRA\CSRA-V-2013-8\development\PublicDomain_Clipart\thinking-man-silhouette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40916" y="5753970"/>
            <a:ext cx="397896" cy="10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5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under peer failures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981200"/>
            <a:ext cx="8229600" cy="4114800"/>
          </a:xfrm>
          <a:prstGeom prst="rect">
            <a:avLst/>
          </a:prstGeom>
        </p:spPr>
        <p:txBody>
          <a:bodyPr vert="horz" lIns="126983" tIns="63491" rIns="126983" bIns="63491" rtlCol="0">
            <a:normAutofit/>
          </a:bodyPr>
          <a:lstStyle>
            <a:lvl1pPr marL="476185" indent="-476185" algn="l" defTabSz="12698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1031735" indent="-396821" algn="l" defTabSz="12698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587284" indent="-317457" algn="l" defTabSz="12698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2222198" indent="-317457" algn="l" defTabSz="12698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857111" indent="-317457" algn="l" defTabSz="12698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3492025" indent="-317457" algn="l" defTabSz="12698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6939" indent="-317457" algn="l" defTabSz="12698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1852" indent="-317457" algn="l" defTabSz="12698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96766" indent="-317457" algn="l" defTabSz="12698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Times New Roman" charset="0"/>
                <a:ea typeface="ＭＳ Ｐゴシック" charset="0"/>
              </a:rPr>
              <a:t>Choosing </a:t>
            </a:r>
            <a:r>
              <a:rPr lang="en-US" i="1" smtClean="0">
                <a:latin typeface="Times New Roman" charset="0"/>
                <a:ea typeface="ＭＳ Ｐゴシック" charset="0"/>
              </a:rPr>
              <a:t>r=2log(N)</a:t>
            </a:r>
            <a:r>
              <a:rPr lang="en-US" smtClean="0">
                <a:latin typeface="Times New Roman" charset="0"/>
                <a:ea typeface="ＭＳ Ｐゴシック" charset="0"/>
              </a:rPr>
              <a:t> suffices to maintain </a:t>
            </a:r>
            <a:r>
              <a:rPr lang="en-US" i="1" smtClean="0">
                <a:latin typeface="Times New Roman" charset="0"/>
                <a:ea typeface="ＭＳ Ｐゴシック" charset="0"/>
              </a:rPr>
              <a:t>lookup correctness</a:t>
            </a:r>
            <a:r>
              <a:rPr lang="en-US" smtClean="0">
                <a:latin typeface="Times New Roman" charset="0"/>
                <a:ea typeface="ＭＳ Ｐゴシック" charset="0"/>
              </a:rPr>
              <a:t> w.h.p.(i.e., ring connected)</a:t>
            </a:r>
          </a:p>
          <a:p>
            <a:pPr lvl="1"/>
            <a:r>
              <a:rPr lang="en-US" smtClean="0">
                <a:latin typeface="Times New Roman" charset="0"/>
                <a:ea typeface="ＭＳ Ｐゴシック" charset="0"/>
              </a:rPr>
              <a:t>Say 50% of nodes fail</a:t>
            </a:r>
          </a:p>
          <a:p>
            <a:pPr lvl="1"/>
            <a:r>
              <a:rPr lang="en-US" smtClean="0">
                <a:latin typeface="Times New Roman" charset="0"/>
                <a:ea typeface="ＭＳ Ｐゴシック" charset="0"/>
              </a:rPr>
              <a:t>Pr(at given node, at least one successor alive)=</a:t>
            </a:r>
          </a:p>
          <a:p>
            <a:pPr lvl="1"/>
            <a:endParaRPr lang="en-US" smtClean="0">
              <a:latin typeface="Times New Roman" charset="0"/>
              <a:ea typeface="ＭＳ Ｐゴシック" charset="0"/>
            </a:endParaRPr>
          </a:p>
          <a:p>
            <a:pPr lvl="1"/>
            <a:endParaRPr lang="en-US" smtClean="0">
              <a:latin typeface="Times New Roman" charset="0"/>
              <a:ea typeface="ＭＳ Ｐゴシック" charset="0"/>
            </a:endParaRPr>
          </a:p>
          <a:p>
            <a:pPr lvl="1"/>
            <a:r>
              <a:rPr lang="en-US" smtClean="0">
                <a:latin typeface="Times New Roman" charset="0"/>
                <a:ea typeface="ＭＳ Ｐゴシック" charset="0"/>
              </a:rPr>
              <a:t>Pr(above is true at all alive nodes)=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218475"/>
              </p:ext>
            </p:extLst>
          </p:nvPr>
        </p:nvGraphicFramePr>
        <p:xfrm>
          <a:off x="5410200" y="3962400"/>
          <a:ext cx="24384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2" name="Equation" r:id="rId4" imgW="1256755" imgH="393529" progId="Equation.3">
                  <p:embed/>
                </p:oleObj>
              </mc:Choice>
              <mc:Fallback>
                <p:oleObj name="Equation" r:id="rId4" imgW="125675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962400"/>
                        <a:ext cx="24384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382616"/>
              </p:ext>
            </p:extLst>
          </p:nvPr>
        </p:nvGraphicFramePr>
        <p:xfrm>
          <a:off x="5222875" y="5486400"/>
          <a:ext cx="2660650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3" name="Equation" r:id="rId6" imgW="1371600" imgH="419100" progId="Equation.3">
                  <p:embed/>
                </p:oleObj>
              </mc:Choice>
              <mc:Fallback>
                <p:oleObj name="Equation" r:id="rId6" imgW="1371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75" y="5486400"/>
                        <a:ext cx="2660650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83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under peer failures (2)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2897191" y="2528891"/>
            <a:ext cx="3427411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90800" y="542449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463057" y="2088508"/>
            <a:ext cx="338544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69928" y="1946276"/>
            <a:ext cx="138565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408739" y="403860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816600" y="5400675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968081" y="5943600"/>
            <a:ext cx="2939166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Helvetica" charset="0"/>
              </a:rPr>
              <a:t>File </a:t>
            </a:r>
            <a:r>
              <a:rPr lang="en-US" sz="1500" dirty="0" err="1"/>
              <a:t>cnn.com</a:t>
            </a:r>
            <a:r>
              <a:rPr lang="en-US" sz="1500" dirty="0"/>
              <a:t>/</a:t>
            </a:r>
            <a:r>
              <a:rPr lang="en-US" sz="1500" dirty="0" err="1"/>
              <a:t>index.html</a:t>
            </a:r>
            <a:r>
              <a:rPr lang="en-US" dirty="0">
                <a:latin typeface="Helvetica" charset="0"/>
              </a:rPr>
              <a:t> with </a:t>
            </a:r>
          </a:p>
          <a:p>
            <a:r>
              <a:rPr lang="en-US" dirty="0">
                <a:latin typeface="Helvetica" charset="0"/>
              </a:rPr>
              <a:t>key </a:t>
            </a:r>
            <a:r>
              <a:rPr lang="en-US" dirty="0">
                <a:solidFill>
                  <a:srgbClr val="00BE00"/>
                </a:solidFill>
                <a:latin typeface="Helvetica" charset="0"/>
              </a:rPr>
              <a:t>K42 </a:t>
            </a:r>
            <a:r>
              <a:rPr lang="en-US" dirty="0">
                <a:latin typeface="Helvetica" charset="0"/>
              </a:rPr>
              <a:t>stored here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6553200" y="5410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0" y="4038600"/>
            <a:ext cx="2819400" cy="1143000"/>
          </a:xfrm>
          <a:prstGeom prst="cloudCallout">
            <a:avLst>
              <a:gd name="adj1" fmla="val 38005"/>
              <a:gd name="adj2" fmla="val 686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pPr algn="ctr"/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3352800" y="3048000"/>
            <a:ext cx="2438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5689600" y="3124200"/>
            <a:ext cx="635000" cy="1143000"/>
          </a:xfrm>
          <a:custGeom>
            <a:avLst/>
            <a:gdLst>
              <a:gd name="T0" fmla="*/ 2147483647 w 448"/>
              <a:gd name="T1" fmla="*/ 0 h 720"/>
              <a:gd name="T2" fmla="*/ 2147483647 w 448"/>
              <a:gd name="T3" fmla="*/ 2147483647 h 720"/>
              <a:gd name="T4" fmla="*/ 2147483647 w 448"/>
              <a:gd name="T5" fmla="*/ 2147483647 h 720"/>
              <a:gd name="T6" fmla="*/ 2147483647 w 448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720"/>
              <a:gd name="T14" fmla="*/ 448 w 4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720">
                <a:moveTo>
                  <a:pt x="64" y="0"/>
                </a:moveTo>
                <a:cubicBezTo>
                  <a:pt x="32" y="72"/>
                  <a:pt x="0" y="144"/>
                  <a:pt x="16" y="240"/>
                </a:cubicBezTo>
                <a:cubicBezTo>
                  <a:pt x="32" y="336"/>
                  <a:pt x="88" y="496"/>
                  <a:pt x="160" y="576"/>
                </a:cubicBezTo>
                <a:cubicBezTo>
                  <a:pt x="232" y="656"/>
                  <a:pt x="400" y="696"/>
                  <a:pt x="448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8" name="Freeform 15"/>
          <p:cNvSpPr>
            <a:spLocks/>
          </p:cNvSpPr>
          <p:nvPr/>
        </p:nvSpPr>
        <p:spPr bwMode="auto">
          <a:xfrm>
            <a:off x="5676901" y="4267200"/>
            <a:ext cx="647700" cy="1066800"/>
          </a:xfrm>
          <a:custGeom>
            <a:avLst/>
            <a:gdLst>
              <a:gd name="T0" fmla="*/ 2147483647 w 456"/>
              <a:gd name="T1" fmla="*/ 2147483647 h 584"/>
              <a:gd name="T2" fmla="*/ 2147483647 w 456"/>
              <a:gd name="T3" fmla="*/ 2147483647 h 584"/>
              <a:gd name="T4" fmla="*/ 2147483647 w 456"/>
              <a:gd name="T5" fmla="*/ 2147483647 h 584"/>
              <a:gd name="T6" fmla="*/ 2147483647 w 456"/>
              <a:gd name="T7" fmla="*/ 2147483647 h 584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584"/>
              <a:gd name="T14" fmla="*/ 456 w 456"/>
              <a:gd name="T15" fmla="*/ 584 h 5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584">
                <a:moveTo>
                  <a:pt x="456" y="8"/>
                </a:moveTo>
                <a:cubicBezTo>
                  <a:pt x="372" y="4"/>
                  <a:pt x="288" y="0"/>
                  <a:pt x="216" y="56"/>
                </a:cubicBezTo>
                <a:cubicBezTo>
                  <a:pt x="144" y="112"/>
                  <a:pt x="48" y="256"/>
                  <a:pt x="24" y="344"/>
                </a:cubicBezTo>
                <a:cubicBezTo>
                  <a:pt x="0" y="432"/>
                  <a:pt x="36" y="508"/>
                  <a:pt x="72" y="58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791203" y="5029200"/>
            <a:ext cx="800209" cy="110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66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641978" y="4384676"/>
            <a:ext cx="406922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X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6873081" y="1981200"/>
            <a:ext cx="1859844" cy="8309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Lookup fails </a:t>
            </a:r>
          </a:p>
          <a:p>
            <a:pPr algn="ctr" eaLnBrk="1" hangingPunct="1"/>
            <a:r>
              <a:rPr lang="en-US" dirty="0"/>
              <a:t>(N45 is dead)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362200" y="2451101"/>
            <a:ext cx="897742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1981200" y="3581400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943600" y="2438400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-17307" y="4114801"/>
            <a:ext cx="3022290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/>
              <a:t>Who has </a:t>
            </a:r>
            <a:r>
              <a:rPr lang="en-US" sz="1500"/>
              <a:t>cnn.com/index.html</a:t>
            </a:r>
            <a:r>
              <a:rPr lang="en-US"/>
              <a:t>?</a:t>
            </a:r>
          </a:p>
          <a:p>
            <a:pPr algn="ctr" eaLnBrk="1" hangingPunct="1"/>
            <a:r>
              <a:rPr lang="en-US"/>
              <a:t>(hashes to K42)</a:t>
            </a:r>
          </a:p>
        </p:txBody>
      </p:sp>
      <p:pic>
        <p:nvPicPr>
          <p:cNvPr id="26" name="Picture 2" descr="Y:\Graphics_Main\CSRA\CSRA-V-2013-8\development\PublicDomain_Clipart\sign-post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37" y="5144365"/>
            <a:ext cx="1375823" cy="136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Y:\Graphics_Main\CSRA\CSRA-V-2013-8\development\PublicDomain_Clipart\thinking-man-silhouette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40916" y="5753970"/>
            <a:ext cx="397896" cy="10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0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under peer failures (2)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2897191" y="2528891"/>
            <a:ext cx="3427411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90800" y="542449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463057" y="2088508"/>
            <a:ext cx="338544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69928" y="1946276"/>
            <a:ext cx="138565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408739" y="403860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816600" y="5400675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958681" y="5943600"/>
            <a:ext cx="2939166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Helvetica" charset="0"/>
              </a:rPr>
              <a:t>File </a:t>
            </a:r>
            <a:r>
              <a:rPr lang="en-US" sz="1500" dirty="0" err="1"/>
              <a:t>cnn.com</a:t>
            </a:r>
            <a:r>
              <a:rPr lang="en-US" sz="1500" dirty="0"/>
              <a:t>/</a:t>
            </a:r>
            <a:r>
              <a:rPr lang="en-US" sz="1500" dirty="0" err="1"/>
              <a:t>index.html</a:t>
            </a:r>
            <a:r>
              <a:rPr lang="en-US" dirty="0">
                <a:latin typeface="Helvetica" charset="0"/>
              </a:rPr>
              <a:t> with </a:t>
            </a:r>
          </a:p>
          <a:p>
            <a:r>
              <a:rPr lang="en-US" dirty="0">
                <a:latin typeface="Helvetica" charset="0"/>
              </a:rPr>
              <a:t>key </a:t>
            </a:r>
            <a:r>
              <a:rPr lang="en-US" dirty="0">
                <a:solidFill>
                  <a:srgbClr val="00BE00"/>
                </a:solidFill>
                <a:latin typeface="Helvetica" charset="0"/>
              </a:rPr>
              <a:t>K42 </a:t>
            </a:r>
            <a:r>
              <a:rPr lang="en-US" dirty="0">
                <a:latin typeface="Helvetica" charset="0"/>
              </a:rPr>
              <a:t>stored here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6553200" y="5410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0" y="4038600"/>
            <a:ext cx="2819400" cy="1143000"/>
          </a:xfrm>
          <a:prstGeom prst="cloudCallout">
            <a:avLst>
              <a:gd name="adj1" fmla="val 38005"/>
              <a:gd name="adj2" fmla="val 686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pPr algn="ctr"/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3352800" y="3048000"/>
            <a:ext cx="2438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5791203" y="5029200"/>
            <a:ext cx="800209" cy="110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66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224881" y="1828800"/>
            <a:ext cx="6553200" cy="338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600" dirty="0"/>
              <a:t>One solution: replicate file/key at </a:t>
            </a:r>
            <a:r>
              <a:rPr lang="en-US" sz="1600" i="1" dirty="0"/>
              <a:t>r</a:t>
            </a:r>
            <a:r>
              <a:rPr lang="en-US" sz="1600" dirty="0"/>
              <a:t> successors and predecessors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362200" y="2451101"/>
            <a:ext cx="897742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981200" y="3581400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943600" y="2438400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22" name="Freeform 19"/>
          <p:cNvSpPr>
            <a:spLocks/>
          </p:cNvSpPr>
          <p:nvPr/>
        </p:nvSpPr>
        <p:spPr bwMode="auto">
          <a:xfrm>
            <a:off x="5689600" y="3124200"/>
            <a:ext cx="635000" cy="1143000"/>
          </a:xfrm>
          <a:custGeom>
            <a:avLst/>
            <a:gdLst>
              <a:gd name="T0" fmla="*/ 2147483647 w 448"/>
              <a:gd name="T1" fmla="*/ 0 h 720"/>
              <a:gd name="T2" fmla="*/ 2147483647 w 448"/>
              <a:gd name="T3" fmla="*/ 2147483647 h 720"/>
              <a:gd name="T4" fmla="*/ 2147483647 w 448"/>
              <a:gd name="T5" fmla="*/ 2147483647 h 720"/>
              <a:gd name="T6" fmla="*/ 2147483647 w 448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720"/>
              <a:gd name="T14" fmla="*/ 448 w 4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720">
                <a:moveTo>
                  <a:pt x="64" y="0"/>
                </a:moveTo>
                <a:cubicBezTo>
                  <a:pt x="32" y="72"/>
                  <a:pt x="0" y="144"/>
                  <a:pt x="16" y="240"/>
                </a:cubicBezTo>
                <a:cubicBezTo>
                  <a:pt x="32" y="336"/>
                  <a:pt x="88" y="496"/>
                  <a:pt x="160" y="576"/>
                </a:cubicBezTo>
                <a:cubicBezTo>
                  <a:pt x="232" y="656"/>
                  <a:pt x="400" y="696"/>
                  <a:pt x="448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6415881" y="4800600"/>
            <a:ext cx="2152292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BE00"/>
                </a:solidFill>
                <a:latin typeface="Helvetica" charset="0"/>
              </a:rPr>
              <a:t>K42 </a:t>
            </a:r>
            <a:r>
              <a:rPr lang="en-US" dirty="0">
                <a:latin typeface="Helvetica" charset="0"/>
              </a:rPr>
              <a:t>replicated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71628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3886202" y="6248400"/>
            <a:ext cx="2152292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BE00"/>
                </a:solidFill>
                <a:latin typeface="Helvetica" charset="0"/>
              </a:rPr>
              <a:t>K42 </a:t>
            </a:r>
            <a:r>
              <a:rPr lang="en-US">
                <a:latin typeface="Helvetica" charset="0"/>
              </a:rPr>
              <a:t>replicated</a:t>
            </a: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352800" y="5943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-17307" y="4114801"/>
            <a:ext cx="3022290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/>
              <a:t>Who has </a:t>
            </a:r>
            <a:r>
              <a:rPr lang="en-US" sz="1500"/>
              <a:t>cnn.com/index.html</a:t>
            </a:r>
            <a:r>
              <a:rPr lang="en-US"/>
              <a:t>?</a:t>
            </a:r>
          </a:p>
          <a:p>
            <a:pPr algn="ctr" eaLnBrk="1" hangingPunct="1"/>
            <a:r>
              <a:rPr lang="en-US"/>
              <a:t>(hashes to K42)</a:t>
            </a:r>
          </a:p>
        </p:txBody>
      </p:sp>
      <p:pic>
        <p:nvPicPr>
          <p:cNvPr id="28" name="Picture 2" descr="Y:\Graphics_Main\CSRA\CSRA-V-2013-8\development\PublicDomain_Clipart\sign-post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37" y="5144365"/>
            <a:ext cx="1375823" cy="136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Y:\Graphics_Main\CSRA\CSRA-V-2013-8\development\PublicDomain_Clipart\thinking-man-silhouette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40916" y="5753970"/>
            <a:ext cx="397896" cy="10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52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deal with dynamic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charset="0"/>
              <a:buChar char="ü"/>
            </a:pPr>
            <a:r>
              <a:rPr lang="en-US" sz="1800" dirty="0">
                <a:latin typeface="Times New Roman" charset="0"/>
                <a:ea typeface="ＭＳ Ｐゴシック" charset="0"/>
              </a:rPr>
              <a:t>Peers fail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New peers join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Peers leave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latin typeface="Times New Roman" charset="0"/>
                <a:ea typeface="ＭＳ Ｐゴシック" charset="0"/>
              </a:rPr>
              <a:t>P2P systems have a high rate of </a:t>
            </a:r>
            <a:r>
              <a:rPr lang="en-US" sz="1400" i="1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churn </a:t>
            </a:r>
            <a:r>
              <a:rPr lang="en-US" sz="1400" dirty="0">
                <a:latin typeface="Times New Roman" charset="0"/>
                <a:ea typeface="ＭＳ Ｐゴシック" charset="0"/>
              </a:rPr>
              <a:t>(node join, leave and failure)</a:t>
            </a:r>
          </a:p>
          <a:p>
            <a:pPr lvl="2">
              <a:lnSpc>
                <a:spcPct val="120000"/>
              </a:lnSpc>
            </a:pPr>
            <a:r>
              <a:rPr lang="en-US" sz="1400" dirty="0">
                <a:latin typeface="Times New Roman" charset="0"/>
                <a:ea typeface="ＭＳ Ｐゴシック" charset="0"/>
              </a:rPr>
              <a:t>25% per hour in </a:t>
            </a:r>
            <a:r>
              <a:rPr lang="en-US" sz="1400" dirty="0" err="1">
                <a:latin typeface="Times New Roman" charset="0"/>
                <a:ea typeface="ＭＳ Ｐゴシック" charset="0"/>
              </a:rPr>
              <a:t>Overnet</a:t>
            </a:r>
            <a:r>
              <a:rPr lang="en-US" sz="1400" dirty="0">
                <a:latin typeface="Times New Roman" charset="0"/>
                <a:ea typeface="ＭＳ Ｐゴシック" charset="0"/>
              </a:rPr>
              <a:t> (</a:t>
            </a:r>
            <a:r>
              <a:rPr lang="en-US" sz="1400" dirty="0" err="1">
                <a:latin typeface="Times New Roman" charset="0"/>
                <a:ea typeface="ＭＳ Ｐゴシック" charset="0"/>
              </a:rPr>
              <a:t>eDonkey</a:t>
            </a:r>
            <a:r>
              <a:rPr lang="en-US" sz="1400" dirty="0">
                <a:latin typeface="Times New Roman" charset="0"/>
                <a:ea typeface="ＭＳ Ｐゴシック" charset="0"/>
              </a:rPr>
              <a:t>)</a:t>
            </a:r>
          </a:p>
          <a:p>
            <a:pPr lvl="2">
              <a:lnSpc>
                <a:spcPct val="120000"/>
              </a:lnSpc>
            </a:pPr>
            <a:r>
              <a:rPr lang="en-US" sz="1400" dirty="0">
                <a:latin typeface="Times New Roman" charset="0"/>
                <a:ea typeface="ＭＳ Ｐゴシック" charset="0"/>
              </a:rPr>
              <a:t>100% per hour in Gnutella</a:t>
            </a:r>
          </a:p>
          <a:p>
            <a:pPr lvl="2">
              <a:lnSpc>
                <a:spcPct val="120000"/>
              </a:lnSpc>
            </a:pPr>
            <a:r>
              <a:rPr lang="en-US" sz="1400" dirty="0">
                <a:latin typeface="Times New Roman" charset="0"/>
                <a:ea typeface="ＭＳ Ｐゴシック" charset="0"/>
              </a:rPr>
              <a:t>Lower in managed </a:t>
            </a:r>
            <a:r>
              <a:rPr lang="en-US" sz="1400" dirty="0" smtClean="0">
                <a:latin typeface="Times New Roman" charset="0"/>
                <a:ea typeface="ＭＳ Ｐゴシック" charset="0"/>
              </a:rPr>
              <a:t>clusters</a:t>
            </a:r>
          </a:p>
          <a:p>
            <a:pPr lvl="2">
              <a:lnSpc>
                <a:spcPct val="120000"/>
              </a:lnSpc>
            </a:pPr>
            <a:r>
              <a:rPr lang="en-US" sz="1400" dirty="0" smtClean="0">
                <a:latin typeface="Times New Roman" charset="0"/>
                <a:ea typeface="ＭＳ Ｐゴシック" charset="0"/>
              </a:rPr>
              <a:t>Common </a:t>
            </a:r>
            <a:r>
              <a:rPr lang="en-US" sz="1400" dirty="0">
                <a:latin typeface="Times New Roman" charset="0"/>
                <a:ea typeface="ＭＳ Ｐゴシック" charset="0"/>
              </a:rPr>
              <a:t>feature in all distributed systems, including wide-area (e.g., </a:t>
            </a:r>
            <a:r>
              <a:rPr lang="en-US" sz="1400" dirty="0" err="1">
                <a:latin typeface="Times New Roman" charset="0"/>
                <a:ea typeface="ＭＳ Ｐゴシック" charset="0"/>
              </a:rPr>
              <a:t>PlanetLab</a:t>
            </a:r>
            <a:r>
              <a:rPr lang="en-US" sz="1400" dirty="0">
                <a:latin typeface="Times New Roman" charset="0"/>
                <a:ea typeface="ＭＳ Ｐゴシック" charset="0"/>
              </a:rPr>
              <a:t>), clusters (e.g., </a:t>
            </a:r>
            <a:r>
              <a:rPr lang="en-US" sz="1400" dirty="0" err="1">
                <a:latin typeface="Times New Roman" charset="0"/>
                <a:ea typeface="ＭＳ Ｐゴシック" charset="0"/>
              </a:rPr>
              <a:t>Emulab</a:t>
            </a:r>
            <a:r>
              <a:rPr lang="en-US" sz="1400" dirty="0">
                <a:latin typeface="Times New Roman" charset="0"/>
                <a:ea typeface="ＭＳ Ｐゴシック" charset="0"/>
              </a:rPr>
              <a:t>), clouds (e.g., </a:t>
            </a:r>
            <a:r>
              <a:rPr lang="en-US" sz="1400" dirty="0" smtClean="0">
                <a:latin typeface="Times New Roman" charset="0"/>
                <a:ea typeface="ＭＳ Ｐゴシック" charset="0"/>
              </a:rPr>
              <a:t>AWS)</a:t>
            </a:r>
            <a:r>
              <a:rPr lang="en-US" sz="1400" dirty="0">
                <a:latin typeface="Times New Roman" charset="0"/>
                <a:ea typeface="ＭＳ Ｐゴシック" charset="0"/>
              </a:rPr>
              <a:t>, etc.</a:t>
            </a:r>
          </a:p>
          <a:p>
            <a:pPr>
              <a:lnSpc>
                <a:spcPct val="120000"/>
              </a:lnSpc>
              <a:buNone/>
            </a:pPr>
            <a:endParaRPr lang="en-US" sz="18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800" dirty="0">
                <a:latin typeface="Times New Roman" charset="0"/>
                <a:ea typeface="ＭＳ Ｐゴシック" charset="0"/>
              </a:rPr>
              <a:t>So, all the time, need to:</a:t>
            </a:r>
          </a:p>
          <a:p>
            <a:pPr>
              <a:lnSpc>
                <a:spcPct val="120000"/>
              </a:lnSpc>
              <a:buNone/>
            </a:pPr>
            <a:r>
              <a:rPr lang="en-US" sz="1800" dirty="0">
                <a:latin typeface="Times New Roman" charset="0"/>
                <a:ea typeface="ＭＳ Ｐゴシック" charset="0"/>
                <a:sym typeface="Wingdings" charset="0"/>
              </a:rPr>
              <a:t> </a:t>
            </a:r>
            <a:r>
              <a:rPr lang="en-US" sz="1800" dirty="0">
                <a:latin typeface="Times New Roman" charset="0"/>
                <a:ea typeface="ＭＳ Ｐゴシック" charset="0"/>
              </a:rPr>
              <a:t>Need to update 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successor</a:t>
            </a:r>
            <a:r>
              <a:rPr lang="en-US" sz="1800" dirty="0">
                <a:latin typeface="Times New Roman" charset="0"/>
                <a:ea typeface="ＭＳ Ｐゴシック" charset="0"/>
              </a:rPr>
              <a:t>s and 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finger</a:t>
            </a:r>
            <a:r>
              <a:rPr lang="en-US" sz="1800" dirty="0">
                <a:latin typeface="Times New Roman" charset="0"/>
                <a:ea typeface="ＭＳ Ｐゴシック" charset="0"/>
              </a:rPr>
              <a:t>s, and copy keys</a:t>
            </a:r>
          </a:p>
          <a:p>
            <a:pPr>
              <a:lnSpc>
                <a:spcPct val="120000"/>
              </a:lnSpc>
              <a:buNone/>
            </a:pPr>
            <a:endParaRPr lang="en-US" sz="18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2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4075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peers joining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2683672" y="3278191"/>
            <a:ext cx="3427411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377281" y="617379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249538" y="2837810"/>
            <a:ext cx="338544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6409" y="2695575"/>
            <a:ext cx="138565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195220" y="4787901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603081" y="6149976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148681" y="3200400"/>
            <a:ext cx="897742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767681" y="4330700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730081" y="3187700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644481" y="5626101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Helvetica" charset="0"/>
              </a:rPr>
              <a:t>N40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843881" y="1752600"/>
            <a:ext cx="5584634" cy="1200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Introducer directs N40 to N45 (and N32)</a:t>
            </a:r>
          </a:p>
          <a:p>
            <a:pPr eaLnBrk="1" hangingPunct="1"/>
            <a:r>
              <a:rPr lang="en-US" sz="1800" dirty="0"/>
              <a:t>N32 updates successor to N40</a:t>
            </a:r>
          </a:p>
          <a:p>
            <a:pPr eaLnBrk="1" hangingPunct="1"/>
            <a:r>
              <a:rPr lang="en-US" sz="1800" dirty="0"/>
              <a:t>N40 initializes successor to N45, and </a:t>
            </a:r>
            <a:r>
              <a:rPr lang="en-US" sz="1800" dirty="0" err="1"/>
              <a:t>inits</a:t>
            </a:r>
            <a:r>
              <a:rPr lang="en-US" sz="1800" dirty="0"/>
              <a:t> fingers from it</a:t>
            </a:r>
          </a:p>
          <a:p>
            <a:pPr eaLnBrk="1" hangingPunct="1"/>
            <a:r>
              <a:rPr lang="en-US" sz="1800" i="1" dirty="0"/>
              <a:t>N40 periodically talks to neighbors to update finger table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568281" y="3352800"/>
            <a:ext cx="1312469" cy="107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600" b="1" i="1" dirty="0"/>
              <a:t>Stabilization </a:t>
            </a:r>
          </a:p>
          <a:p>
            <a:pPr eaLnBrk="1" hangingPunct="1"/>
            <a:r>
              <a:rPr lang="en-US" sz="1600" b="1" i="1" dirty="0"/>
              <a:t>Protocol</a:t>
            </a:r>
          </a:p>
          <a:p>
            <a:pPr eaLnBrk="1" hangingPunct="1"/>
            <a:r>
              <a:rPr lang="en-US" sz="1600" b="1" i="1" dirty="0"/>
              <a:t>(followed by</a:t>
            </a:r>
          </a:p>
          <a:p>
            <a:pPr eaLnBrk="1" hangingPunct="1"/>
            <a:r>
              <a:rPr lang="en-US" sz="1600" b="1" i="1" dirty="0"/>
              <a:t>all nodes)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6796881" y="2895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peers joining (2)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758281" y="3200400"/>
            <a:ext cx="3427411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451890" y="6095999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324147" y="2760019"/>
            <a:ext cx="338544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31018" y="2617784"/>
            <a:ext cx="138565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269829" y="471011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677690" y="6072185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223290" y="3122609"/>
            <a:ext cx="897742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842290" y="4252909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804690" y="3109909"/>
            <a:ext cx="749264" cy="4616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719090" y="5548310"/>
            <a:ext cx="749264" cy="461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Helvetica" charset="0"/>
              </a:rPr>
              <a:t>N40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539081" y="1905000"/>
            <a:ext cx="6249167" cy="8309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N40 may need to copy some files/keys from N45</a:t>
            </a:r>
          </a:p>
          <a:p>
            <a:pPr algn="ctr" eaLnBrk="1" hangingPunct="1"/>
            <a:r>
              <a:rPr lang="en-US" dirty="0"/>
              <a:t>(files with </a:t>
            </a:r>
            <a:r>
              <a:rPr lang="en-US" dirty="0" err="1"/>
              <a:t>fileid</a:t>
            </a:r>
            <a:r>
              <a:rPr lang="en-US" dirty="0"/>
              <a:t> between 32 and 40)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6855618" y="6288085"/>
            <a:ext cx="132168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33CC33"/>
                </a:solidFill>
              </a:rPr>
              <a:t>K34,K38</a:t>
            </a:r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6414290" y="6018209"/>
            <a:ext cx="558800" cy="533400"/>
          </a:xfrm>
          <a:custGeom>
            <a:avLst/>
            <a:gdLst>
              <a:gd name="T0" fmla="*/ 0 w 352"/>
              <a:gd name="T1" fmla="*/ 2147483647 h 336"/>
              <a:gd name="T2" fmla="*/ 2147483647 w 352"/>
              <a:gd name="T3" fmla="*/ 2147483647 h 336"/>
              <a:gd name="T4" fmla="*/ 2147483647 w 352"/>
              <a:gd name="T5" fmla="*/ 2147483647 h 336"/>
              <a:gd name="T6" fmla="*/ 2147483647 w 352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352"/>
              <a:gd name="T13" fmla="*/ 0 h 336"/>
              <a:gd name="T14" fmla="*/ 352 w 352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" h="336">
                <a:moveTo>
                  <a:pt x="0" y="336"/>
                </a:moveTo>
                <a:cubicBezTo>
                  <a:pt x="92" y="328"/>
                  <a:pt x="184" y="320"/>
                  <a:pt x="240" y="288"/>
                </a:cubicBezTo>
                <a:cubicBezTo>
                  <a:pt x="296" y="256"/>
                  <a:pt x="320" y="192"/>
                  <a:pt x="336" y="144"/>
                </a:cubicBezTo>
                <a:cubicBezTo>
                  <a:pt x="352" y="96"/>
                  <a:pt x="344" y="48"/>
                  <a:pt x="336" y="0"/>
                </a:cubicBezTo>
              </a:path>
            </a:pathLst>
          </a:custGeom>
          <a:noFill/>
          <a:ln w="9525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peers joining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A new peer affects </a:t>
            </a:r>
            <a:r>
              <a:rPr lang="en-US" sz="3900" i="1" dirty="0">
                <a:latin typeface="Times New Roman" charset="0"/>
                <a:ea typeface="ＭＳ Ｐゴシック" charset="0"/>
              </a:rPr>
              <a:t>O(log(N)) </a:t>
            </a:r>
            <a:r>
              <a:rPr lang="en-US" sz="3900" dirty="0">
                <a:latin typeface="Times New Roman" charset="0"/>
                <a:ea typeface="ＭＳ Ｐゴシック" charset="0"/>
              </a:rPr>
              <a:t>other finger entries in the system, on average [Why?]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Number of messages per peer join= </a:t>
            </a:r>
            <a:r>
              <a:rPr lang="en-US" sz="3900" i="1" dirty="0">
                <a:latin typeface="Times New Roman" charset="0"/>
                <a:ea typeface="ＭＳ Ｐゴシック" charset="0"/>
              </a:rPr>
              <a:t>O(log(N)*log(N)) </a:t>
            </a:r>
          </a:p>
          <a:p>
            <a:pPr>
              <a:lnSpc>
                <a:spcPct val="110000"/>
              </a:lnSpc>
            </a:pPr>
            <a:endParaRPr lang="en-US" sz="3900" i="1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Similar set of operations for dealing with peers leaving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For dealing with failures, also need </a:t>
            </a:r>
            <a:r>
              <a:rPr lang="en-US" sz="3300" i="1" dirty="0">
                <a:latin typeface="Times New Roman" charset="0"/>
                <a:ea typeface="ＭＳ Ｐゴシック" charset="0"/>
              </a:rPr>
              <a:t>failure detectors</a:t>
            </a:r>
            <a:r>
              <a:rPr lang="en-US" sz="3300" dirty="0">
                <a:latin typeface="Times New Roman" charset="0"/>
                <a:ea typeface="ＭＳ Ｐゴシック" charset="0"/>
              </a:rPr>
              <a:t> (we</a:t>
            </a:r>
            <a:r>
              <a:rPr lang="ja-JP" altLang="en-US" sz="3300" dirty="0">
                <a:latin typeface="Times New Roman" charset="0"/>
                <a:ea typeface="ＭＳ Ｐゴシック" charset="0"/>
              </a:rPr>
              <a:t>’</a:t>
            </a:r>
            <a:r>
              <a:rPr lang="en-US" altLang="ja-JP" sz="3300" dirty="0" err="1">
                <a:latin typeface="Times New Roman" charset="0"/>
                <a:ea typeface="ＭＳ Ｐゴシック" charset="0"/>
              </a:rPr>
              <a:t>ll</a:t>
            </a:r>
            <a:r>
              <a:rPr lang="en-US" altLang="ja-JP" sz="3300" dirty="0">
                <a:latin typeface="Times New Roman" charset="0"/>
                <a:ea typeface="ＭＳ Ｐゴシック" charset="0"/>
              </a:rPr>
              <a:t> see these later in the course!)</a:t>
            </a:r>
          </a:p>
          <a:p>
            <a:pPr>
              <a:lnSpc>
                <a:spcPct val="110000"/>
              </a:lnSpc>
            </a:pPr>
            <a:endParaRPr lang="en-US" sz="3900" i="1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Stabilization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Times New Roman" charset="0"/>
                <a:ea typeface="ＭＳ Ｐゴシック" charset="0"/>
              </a:rPr>
              <a:t>Concurrent peer joins, leaves, failures might cause </a:t>
            </a:r>
            <a:r>
              <a:rPr lang="en-US" sz="2400" dirty="0" err="1">
                <a:latin typeface="Times New Roman" charset="0"/>
                <a:ea typeface="ＭＳ Ｐゴシック" charset="0"/>
              </a:rPr>
              <a:t>loopiness</a:t>
            </a:r>
            <a:r>
              <a:rPr lang="en-US" sz="2400" dirty="0">
                <a:latin typeface="Times New Roman" charset="0"/>
                <a:ea typeface="ＭＳ Ｐゴシック" charset="0"/>
              </a:rPr>
              <a:t> of pointers, and failure of lookups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Times New Roman" charset="0"/>
                <a:ea typeface="ＭＳ Ｐゴシック" charset="0"/>
              </a:rPr>
              <a:t>Chord peers periodically run a </a:t>
            </a:r>
            <a:r>
              <a:rPr lang="en-US" sz="2000" i="1" dirty="0">
                <a:latin typeface="Times New Roman" charset="0"/>
                <a:ea typeface="ＭＳ Ｐゴシック" charset="0"/>
              </a:rPr>
              <a:t>stabilization </a:t>
            </a:r>
            <a:r>
              <a:rPr lang="en-US" sz="2000" dirty="0">
                <a:latin typeface="Times New Roman" charset="0"/>
                <a:ea typeface="ＭＳ Ｐゴシック" charset="0"/>
              </a:rPr>
              <a:t>algorithm that checks and updates pointers and keys 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Times New Roman" charset="0"/>
                <a:ea typeface="ＭＳ Ｐゴシック" charset="0"/>
              </a:rPr>
              <a:t>Ensures </a:t>
            </a:r>
            <a:r>
              <a:rPr lang="en-US" sz="2000" i="1" dirty="0">
                <a:latin typeface="Times New Roman" charset="0"/>
                <a:ea typeface="ＭＳ Ｐゴシック" charset="0"/>
              </a:rPr>
              <a:t>non-</a:t>
            </a:r>
            <a:r>
              <a:rPr lang="en-US" sz="2000" i="1" dirty="0" err="1">
                <a:latin typeface="Times New Roman" charset="0"/>
                <a:ea typeface="ＭＳ Ｐゴシック" charset="0"/>
              </a:rPr>
              <a:t>loopiness</a:t>
            </a:r>
            <a:r>
              <a:rPr lang="en-US" sz="2000" dirty="0">
                <a:latin typeface="Times New Roman" charset="0"/>
                <a:ea typeface="ＭＳ Ｐゴシック" charset="0"/>
              </a:rPr>
              <a:t> of fingers, eventual success of lookups and </a:t>
            </a:r>
            <a:r>
              <a:rPr lang="en-US" sz="2000" i="1" dirty="0">
                <a:latin typeface="Times New Roman" charset="0"/>
                <a:ea typeface="ＭＳ Ｐゴシック" charset="0"/>
              </a:rPr>
              <a:t>O(log(N)) </a:t>
            </a:r>
            <a:r>
              <a:rPr lang="en-US" sz="2000" dirty="0">
                <a:latin typeface="Times New Roman" charset="0"/>
                <a:ea typeface="ＭＳ Ｐゴシック" charset="0"/>
              </a:rPr>
              <a:t>lookups </a:t>
            </a:r>
            <a:r>
              <a:rPr lang="en-US" sz="2000" dirty="0" err="1">
                <a:latin typeface="Times New Roman" charset="0"/>
                <a:ea typeface="ＭＳ Ｐゴシック" charset="0"/>
              </a:rPr>
              <a:t>w.h.p</a:t>
            </a:r>
            <a:r>
              <a:rPr lang="en-US" sz="2000" dirty="0">
                <a:latin typeface="Times New Roman" charset="0"/>
                <a:ea typeface="ＭＳ Ｐゴシック" charset="0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Times New Roman" charset="0"/>
                <a:ea typeface="ＭＳ Ｐゴシック" charset="0"/>
              </a:rPr>
              <a:t>Each stabilization round at a peer involves a constant number of messages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Times New Roman" charset="0"/>
                <a:ea typeface="ＭＳ Ｐゴシック" charset="0"/>
              </a:rPr>
              <a:t>Strong stability takes              stabilization </a:t>
            </a:r>
            <a:r>
              <a:rPr lang="en-US" sz="2000" dirty="0" smtClean="0">
                <a:latin typeface="Times New Roman" charset="0"/>
                <a:ea typeface="ＭＳ Ｐゴシック" charset="0"/>
              </a:rPr>
              <a:t>rounds</a:t>
            </a:r>
            <a:endParaRPr lang="en-US" sz="2000" dirty="0">
              <a:latin typeface="Times New Roman" charset="0"/>
              <a:ea typeface="ＭＳ Ｐゴシック" charset="0"/>
            </a:endParaRP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Times New Roman" charset="0"/>
                <a:ea typeface="ＭＳ Ｐゴシック" charset="0"/>
              </a:rPr>
              <a:t>For more see [</a:t>
            </a:r>
            <a:r>
              <a:rPr lang="en-US" sz="2000" dirty="0" err="1">
                <a:latin typeface="Times New Roman" charset="0"/>
                <a:ea typeface="ＭＳ Ｐゴシック" charset="0"/>
              </a:rPr>
              <a:t>TechReport</a:t>
            </a:r>
            <a:r>
              <a:rPr lang="en-US" sz="2000" dirty="0">
                <a:latin typeface="Times New Roman" charset="0"/>
                <a:ea typeface="ＭＳ Ｐゴシック" charset="0"/>
              </a:rPr>
              <a:t> on Chord webpage]</a:t>
            </a:r>
          </a:p>
          <a:p>
            <a:pPr lvl="1">
              <a:lnSpc>
                <a:spcPct val="110000"/>
              </a:lnSpc>
            </a:pPr>
            <a:endParaRPr lang="en-US" sz="2000" dirty="0">
              <a:latin typeface="Times New Roman" charset="0"/>
              <a:ea typeface="ＭＳ Ｐゴシック" charset="0"/>
            </a:endParaRPr>
          </a:p>
          <a:p>
            <a:pPr lvl="1">
              <a:lnSpc>
                <a:spcPct val="110000"/>
              </a:lnSpc>
            </a:pPr>
            <a:endParaRPr lang="en-US" sz="2000" dirty="0">
              <a:latin typeface="Times New Roman" charset="0"/>
              <a:ea typeface="ＭＳ Ｐゴシック" charset="0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281012"/>
              </p:ext>
            </p:extLst>
          </p:nvPr>
        </p:nvGraphicFramePr>
        <p:xfrm>
          <a:off x="3912826" y="5093855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1" name="Equation" r:id="rId4" imgW="457200" imgH="228600" progId="Equation.3">
                  <p:embed/>
                </p:oleObj>
              </mc:Choice>
              <mc:Fallback>
                <p:oleObj name="Equation" r:id="rId4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2826" y="5093855"/>
                        <a:ext cx="91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50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Times New Roman" charset="0"/>
                <a:ea typeface="ＭＳ Ｐゴシック" charset="0"/>
              </a:rPr>
              <a:t>When nodes are constantly joining, leaving, failing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Significant effect to consider: traces from the </a:t>
            </a:r>
            <a:r>
              <a:rPr lang="en-US" sz="1800" dirty="0" err="1">
                <a:latin typeface="Times New Roman" charset="0"/>
                <a:ea typeface="ＭＳ Ｐゴシック" charset="0"/>
              </a:rPr>
              <a:t>Overnet</a:t>
            </a:r>
            <a:r>
              <a:rPr lang="en-US" sz="1800" dirty="0">
                <a:latin typeface="Times New Roman" charset="0"/>
                <a:ea typeface="ＭＳ Ｐゴシック" charset="0"/>
              </a:rPr>
              <a:t> system show 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hourly</a:t>
            </a:r>
            <a:r>
              <a:rPr lang="en-US" sz="1800" dirty="0">
                <a:latin typeface="Times New Roman" charset="0"/>
                <a:ea typeface="ＭＳ Ｐゴシック" charset="0"/>
              </a:rPr>
              <a:t> peer turnover rates (</a:t>
            </a:r>
            <a:r>
              <a:rPr lang="en-US" sz="1800" b="1" i="1" dirty="0">
                <a:latin typeface="Times New Roman" charset="0"/>
                <a:ea typeface="ＭＳ Ｐゴシック" charset="0"/>
              </a:rPr>
              <a:t>churn</a:t>
            </a:r>
            <a:r>
              <a:rPr lang="en-US" sz="1800" dirty="0">
                <a:latin typeface="Times New Roman" charset="0"/>
                <a:ea typeface="ＭＳ Ｐゴシック" charset="0"/>
              </a:rPr>
              <a:t>) could be 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25-100% </a:t>
            </a:r>
            <a:r>
              <a:rPr lang="en-US" sz="1800" dirty="0">
                <a:latin typeface="Times New Roman" charset="0"/>
                <a:ea typeface="ＭＳ Ｐゴシック" charset="0"/>
              </a:rPr>
              <a:t>of total number of nodes in system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Leads to excessive (unnecessary) key copying (remember that keys are replicated)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Stabilization algorithm may need to consume more bandwidth to keep up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Main issue is that files are replicated, while it might be sufficient to replicate only meta information about files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Times New Roman" charset="0"/>
                <a:ea typeface="ＭＳ Ｐゴシック" charset="0"/>
              </a:rPr>
              <a:t>Alternatives</a:t>
            </a:r>
          </a:p>
          <a:p>
            <a:pPr lvl="2">
              <a:lnSpc>
                <a:spcPct val="110000"/>
              </a:lnSpc>
            </a:pPr>
            <a:r>
              <a:rPr lang="en-US" sz="1400" dirty="0">
                <a:latin typeface="Times New Roman" charset="0"/>
                <a:ea typeface="ＭＳ Ｐゴシック" charset="0"/>
              </a:rPr>
              <a:t>Introduce a level of indirection (any p2p system)</a:t>
            </a:r>
          </a:p>
          <a:p>
            <a:pPr lvl="2">
              <a:lnSpc>
                <a:spcPct val="110000"/>
              </a:lnSpc>
            </a:pPr>
            <a:r>
              <a:rPr lang="en-US" sz="1400" dirty="0">
                <a:latin typeface="Times New Roman" charset="0"/>
                <a:ea typeface="ＭＳ Ｐゴシック" charset="0"/>
              </a:rPr>
              <a:t>Replicate metadata more, e.g., </a:t>
            </a:r>
            <a:r>
              <a:rPr lang="en-US" sz="1400" dirty="0" err="1">
                <a:latin typeface="Times New Roman" charset="0"/>
                <a:ea typeface="ＭＳ Ｐゴシック" charset="0"/>
              </a:rPr>
              <a:t>Kelips</a:t>
            </a:r>
            <a:r>
              <a:rPr lang="en-US" sz="1400" dirty="0">
                <a:latin typeface="Times New Roman" charset="0"/>
                <a:ea typeface="ＭＳ Ｐゴシック" charset="0"/>
              </a:rPr>
              <a:t> (later in this </a:t>
            </a:r>
            <a:r>
              <a:rPr lang="en-US" sz="1400" dirty="0" smtClean="0">
                <a:latin typeface="Times New Roman" charset="0"/>
                <a:ea typeface="ＭＳ Ｐゴシック" charset="0"/>
              </a:rPr>
              <a:t>lecture)</a:t>
            </a:r>
            <a:endParaRPr lang="en-US" sz="14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4549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Napster Structure</a:t>
            </a:r>
          </a:p>
        </p:txBody>
      </p:sp>
      <p:grpSp>
        <p:nvGrpSpPr>
          <p:cNvPr id="166" name="Group 7"/>
          <p:cNvGrpSpPr>
            <a:grpSpLocks/>
          </p:cNvGrpSpPr>
          <p:nvPr/>
        </p:nvGrpSpPr>
        <p:grpSpPr bwMode="auto">
          <a:xfrm>
            <a:off x="2933541" y="3556001"/>
            <a:ext cx="373380" cy="461434"/>
            <a:chOff x="2256" y="1864"/>
            <a:chExt cx="336" cy="436"/>
          </a:xfrm>
        </p:grpSpPr>
        <p:sp>
          <p:nvSpPr>
            <p:cNvPr id="167" name="Oval 4"/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Text Box 5"/>
            <p:cNvSpPr txBox="1">
              <a:spLocks noChangeArrowheads="1"/>
            </p:cNvSpPr>
            <p:nvPr/>
          </p:nvSpPr>
          <p:spPr bwMode="auto">
            <a:xfrm>
              <a:off x="2258" y="1864"/>
              <a:ext cx="32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169" name="Group 8"/>
          <p:cNvGrpSpPr>
            <a:grpSpLocks/>
          </p:cNvGrpSpPr>
          <p:nvPr/>
        </p:nvGrpSpPr>
        <p:grpSpPr bwMode="auto">
          <a:xfrm>
            <a:off x="3200239" y="4013201"/>
            <a:ext cx="396716" cy="461434"/>
            <a:chOff x="2256" y="1864"/>
            <a:chExt cx="357" cy="436"/>
          </a:xfrm>
        </p:grpSpPr>
        <p:sp>
          <p:nvSpPr>
            <p:cNvPr id="170" name="Oval 9"/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Text Box 10"/>
            <p:cNvSpPr txBox="1">
              <a:spLocks noChangeArrowheads="1"/>
            </p:cNvSpPr>
            <p:nvPr/>
          </p:nvSpPr>
          <p:spPr bwMode="auto">
            <a:xfrm>
              <a:off x="2293" y="1864"/>
              <a:ext cx="32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172" name="Group 11"/>
          <p:cNvGrpSpPr>
            <a:grpSpLocks/>
          </p:cNvGrpSpPr>
          <p:nvPr/>
        </p:nvGrpSpPr>
        <p:grpSpPr bwMode="auto">
          <a:xfrm>
            <a:off x="3520281" y="3556001"/>
            <a:ext cx="373380" cy="461434"/>
            <a:chOff x="2256" y="1864"/>
            <a:chExt cx="336" cy="436"/>
          </a:xfrm>
        </p:grpSpPr>
        <p:sp>
          <p:nvSpPr>
            <p:cNvPr id="173" name="Oval 12"/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Text Box 13"/>
            <p:cNvSpPr txBox="1">
              <a:spLocks noChangeArrowheads="1"/>
            </p:cNvSpPr>
            <p:nvPr/>
          </p:nvSpPr>
          <p:spPr bwMode="auto">
            <a:xfrm>
              <a:off x="2256" y="1864"/>
              <a:ext cx="32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175" name="Group 17"/>
          <p:cNvGrpSpPr>
            <a:grpSpLocks/>
          </p:cNvGrpSpPr>
          <p:nvPr/>
        </p:nvGrpSpPr>
        <p:grpSpPr bwMode="auto">
          <a:xfrm>
            <a:off x="2880202" y="5765801"/>
            <a:ext cx="381159" cy="461434"/>
            <a:chOff x="1584" y="3096"/>
            <a:chExt cx="343" cy="436"/>
          </a:xfrm>
        </p:grpSpPr>
        <p:sp>
          <p:nvSpPr>
            <p:cNvPr id="176" name="Oval 15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Text Box 16"/>
            <p:cNvSpPr txBox="1">
              <a:spLocks noChangeArrowheads="1"/>
            </p:cNvSpPr>
            <p:nvPr/>
          </p:nvSpPr>
          <p:spPr bwMode="auto">
            <a:xfrm>
              <a:off x="1611" y="3096"/>
              <a:ext cx="31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178" name="Group 18"/>
          <p:cNvGrpSpPr>
            <a:grpSpLocks/>
          </p:cNvGrpSpPr>
          <p:nvPr/>
        </p:nvGrpSpPr>
        <p:grpSpPr bwMode="auto">
          <a:xfrm>
            <a:off x="1440020" y="4699001"/>
            <a:ext cx="374491" cy="461434"/>
            <a:chOff x="1584" y="3048"/>
            <a:chExt cx="337" cy="436"/>
          </a:xfrm>
        </p:grpSpPr>
        <p:sp>
          <p:nvSpPr>
            <p:cNvPr id="179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Text Box 20"/>
            <p:cNvSpPr txBox="1">
              <a:spLocks noChangeArrowheads="1"/>
            </p:cNvSpPr>
            <p:nvPr/>
          </p:nvSpPr>
          <p:spPr bwMode="auto">
            <a:xfrm>
              <a:off x="1605" y="3048"/>
              <a:ext cx="31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184" name="Group 24"/>
          <p:cNvGrpSpPr>
            <a:grpSpLocks/>
          </p:cNvGrpSpPr>
          <p:nvPr/>
        </p:nvGrpSpPr>
        <p:grpSpPr bwMode="auto">
          <a:xfrm>
            <a:off x="2133441" y="5461001"/>
            <a:ext cx="373380" cy="461434"/>
            <a:chOff x="1584" y="3088"/>
            <a:chExt cx="336" cy="436"/>
          </a:xfrm>
        </p:grpSpPr>
        <p:sp>
          <p:nvSpPr>
            <p:cNvPr id="185" name="Oval 25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Text Box 26"/>
            <p:cNvSpPr txBox="1">
              <a:spLocks noChangeArrowheads="1"/>
            </p:cNvSpPr>
            <p:nvPr/>
          </p:nvSpPr>
          <p:spPr bwMode="auto">
            <a:xfrm>
              <a:off x="1598" y="3088"/>
              <a:ext cx="31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187" name="Group 27"/>
          <p:cNvGrpSpPr>
            <a:grpSpLocks/>
          </p:cNvGrpSpPr>
          <p:nvPr/>
        </p:nvGrpSpPr>
        <p:grpSpPr bwMode="auto">
          <a:xfrm>
            <a:off x="3733641" y="5765794"/>
            <a:ext cx="373380" cy="461433"/>
            <a:chOff x="1584" y="3096"/>
            <a:chExt cx="336" cy="436"/>
          </a:xfrm>
        </p:grpSpPr>
        <p:sp>
          <p:nvSpPr>
            <p:cNvPr id="188" name="Oval 28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Text Box 29"/>
            <p:cNvSpPr txBox="1">
              <a:spLocks noChangeArrowheads="1"/>
            </p:cNvSpPr>
            <p:nvPr/>
          </p:nvSpPr>
          <p:spPr bwMode="auto">
            <a:xfrm>
              <a:off x="1598" y="3096"/>
              <a:ext cx="31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349081" y="4699000"/>
            <a:ext cx="381000" cy="461434"/>
            <a:chOff x="5349081" y="4724400"/>
            <a:chExt cx="381000" cy="461434"/>
          </a:xfrm>
        </p:grpSpPr>
        <p:sp>
          <p:nvSpPr>
            <p:cNvPr id="191" name="Oval 31"/>
            <p:cNvSpPr>
              <a:spLocks noChangeArrowheads="1"/>
            </p:cNvSpPr>
            <p:nvPr/>
          </p:nvSpPr>
          <p:spPr bwMode="auto">
            <a:xfrm>
              <a:off x="5349081" y="4804833"/>
              <a:ext cx="373380" cy="304800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Text Box 32"/>
            <p:cNvSpPr txBox="1">
              <a:spLocks noChangeArrowheads="1"/>
            </p:cNvSpPr>
            <p:nvPr/>
          </p:nvSpPr>
          <p:spPr bwMode="auto">
            <a:xfrm>
              <a:off x="5378926" y="4724400"/>
              <a:ext cx="351155" cy="461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193" name="Line 33"/>
          <p:cNvSpPr>
            <a:spLocks noChangeShapeType="1"/>
          </p:cNvSpPr>
          <p:nvPr/>
        </p:nvSpPr>
        <p:spPr bwMode="auto">
          <a:xfrm>
            <a:off x="3200241" y="3962400"/>
            <a:ext cx="106680" cy="152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4" name="Line 34"/>
          <p:cNvSpPr>
            <a:spLocks noChangeShapeType="1"/>
          </p:cNvSpPr>
          <p:nvPr/>
        </p:nvSpPr>
        <p:spPr bwMode="auto">
          <a:xfrm flipH="1">
            <a:off x="3466941" y="3928533"/>
            <a:ext cx="160020" cy="20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5" name="Line 35"/>
          <p:cNvSpPr>
            <a:spLocks noChangeShapeType="1"/>
          </p:cNvSpPr>
          <p:nvPr/>
        </p:nvSpPr>
        <p:spPr bwMode="auto">
          <a:xfrm flipH="1">
            <a:off x="3306921" y="3860800"/>
            <a:ext cx="21336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6" name="Line 36"/>
          <p:cNvSpPr>
            <a:spLocks noChangeShapeType="1"/>
          </p:cNvSpPr>
          <p:nvPr/>
        </p:nvSpPr>
        <p:spPr bwMode="auto">
          <a:xfrm flipH="1">
            <a:off x="1760061" y="3962400"/>
            <a:ext cx="1280160" cy="965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7" name="Line 37"/>
          <p:cNvSpPr>
            <a:spLocks noChangeShapeType="1"/>
          </p:cNvSpPr>
          <p:nvPr/>
        </p:nvSpPr>
        <p:spPr bwMode="auto">
          <a:xfrm flipH="1">
            <a:off x="2453481" y="4419600"/>
            <a:ext cx="853440" cy="1168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8" name="Line 38"/>
          <p:cNvSpPr>
            <a:spLocks noChangeShapeType="1"/>
          </p:cNvSpPr>
          <p:nvPr/>
        </p:nvSpPr>
        <p:spPr bwMode="auto">
          <a:xfrm>
            <a:off x="3840321" y="3911600"/>
            <a:ext cx="1546860" cy="965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9" name="Line 39"/>
          <p:cNvSpPr>
            <a:spLocks noChangeShapeType="1"/>
          </p:cNvSpPr>
          <p:nvPr/>
        </p:nvSpPr>
        <p:spPr bwMode="auto">
          <a:xfrm>
            <a:off x="3786981" y="3962400"/>
            <a:ext cx="1066800" cy="162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0" name="Line 40"/>
          <p:cNvSpPr>
            <a:spLocks noChangeShapeType="1"/>
          </p:cNvSpPr>
          <p:nvPr/>
        </p:nvSpPr>
        <p:spPr bwMode="auto">
          <a:xfrm>
            <a:off x="3733641" y="3962400"/>
            <a:ext cx="160020" cy="187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1" name="Line 41"/>
          <p:cNvSpPr>
            <a:spLocks noChangeShapeType="1"/>
          </p:cNvSpPr>
          <p:nvPr/>
        </p:nvSpPr>
        <p:spPr bwMode="auto">
          <a:xfrm flipH="1">
            <a:off x="3146901" y="4419600"/>
            <a:ext cx="266700" cy="1422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2" name="Oval 42"/>
          <p:cNvSpPr>
            <a:spLocks noChangeArrowheads="1"/>
          </p:cNvSpPr>
          <p:nvPr/>
        </p:nvSpPr>
        <p:spPr bwMode="auto">
          <a:xfrm>
            <a:off x="2826861" y="3454400"/>
            <a:ext cx="1226820" cy="1066800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62700" tIns="31350" rIns="62700" bIns="3135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3" name="Text Box 44"/>
          <p:cNvSpPr txBox="1">
            <a:spLocks noChangeArrowheads="1"/>
          </p:cNvSpPr>
          <p:nvPr/>
        </p:nvSpPr>
        <p:spPr bwMode="auto">
          <a:xfrm>
            <a:off x="91281" y="3962400"/>
            <a:ext cx="2118155" cy="80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Client machines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kumimoji="0" lang="ja-JP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kumimoji="0" lang="en-US" altLang="ja-JP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Peers</a:t>
            </a:r>
            <a:r>
              <a:rPr kumimoji="0" lang="ja-JP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kumimoji="0" lang="en-US" altLang="ja-JP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" name="Text Box 45"/>
          <p:cNvSpPr txBox="1">
            <a:spLocks noChangeArrowheads="1"/>
          </p:cNvSpPr>
          <p:nvPr/>
        </p:nvSpPr>
        <p:spPr bwMode="auto">
          <a:xfrm>
            <a:off x="548481" y="3124200"/>
            <a:ext cx="1866900" cy="80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napster.com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Servers</a:t>
            </a:r>
          </a:p>
        </p:txBody>
      </p:sp>
      <p:sp>
        <p:nvSpPr>
          <p:cNvPr id="205" name="Text Box 46"/>
          <p:cNvSpPr txBox="1">
            <a:spLocks noChangeArrowheads="1"/>
          </p:cNvSpPr>
          <p:nvPr/>
        </p:nvSpPr>
        <p:spPr bwMode="auto">
          <a:xfrm>
            <a:off x="1855629" y="2948517"/>
            <a:ext cx="126625" cy="43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6" name="Text Box 47"/>
          <p:cNvSpPr txBox="1">
            <a:spLocks noChangeArrowheads="1"/>
          </p:cNvSpPr>
          <p:nvPr/>
        </p:nvSpPr>
        <p:spPr bwMode="auto">
          <a:xfrm>
            <a:off x="5120481" y="5638800"/>
            <a:ext cx="2114098" cy="80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Store their own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files</a:t>
            </a:r>
          </a:p>
        </p:txBody>
      </p:sp>
      <p:sp>
        <p:nvSpPr>
          <p:cNvPr id="207" name="Text Box 48"/>
          <p:cNvSpPr txBox="1">
            <a:spLocks noChangeArrowheads="1"/>
          </p:cNvSpPr>
          <p:nvPr/>
        </p:nvSpPr>
        <p:spPr bwMode="auto">
          <a:xfrm>
            <a:off x="1005681" y="2286000"/>
            <a:ext cx="3752767" cy="117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Store a directory, i.e.,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filenames with peer pointers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8" name="Line 49"/>
          <p:cNvSpPr>
            <a:spLocks noChangeShapeType="1"/>
          </p:cNvSpPr>
          <p:nvPr/>
        </p:nvSpPr>
        <p:spPr bwMode="auto">
          <a:xfrm flipV="1">
            <a:off x="3840321" y="3352800"/>
            <a:ext cx="800100" cy="406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9" name="Line 50"/>
          <p:cNvSpPr>
            <a:spLocks noChangeShapeType="1"/>
          </p:cNvSpPr>
          <p:nvPr/>
        </p:nvSpPr>
        <p:spPr bwMode="auto">
          <a:xfrm>
            <a:off x="5653881" y="4978400"/>
            <a:ext cx="320040" cy="660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0" name="Rectangle 51"/>
          <p:cNvSpPr>
            <a:spLocks noChangeArrowheads="1"/>
          </p:cNvSpPr>
          <p:nvPr/>
        </p:nvSpPr>
        <p:spPr bwMode="auto">
          <a:xfrm>
            <a:off x="4891881" y="1828800"/>
            <a:ext cx="2080260" cy="1320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62700" tIns="31350" rIns="62700" bIns="3135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1" name="Text Box 52"/>
          <p:cNvSpPr txBox="1">
            <a:spLocks noChangeArrowheads="1"/>
          </p:cNvSpPr>
          <p:nvPr/>
        </p:nvSpPr>
        <p:spPr bwMode="auto">
          <a:xfrm>
            <a:off x="4921884" y="1778000"/>
            <a:ext cx="2056127" cy="34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Filename  Info about</a:t>
            </a:r>
          </a:p>
        </p:txBody>
      </p:sp>
      <p:sp>
        <p:nvSpPr>
          <p:cNvPr id="212" name="Line 53"/>
          <p:cNvSpPr>
            <a:spLocks noChangeShapeType="1"/>
          </p:cNvSpPr>
          <p:nvPr/>
        </p:nvSpPr>
        <p:spPr bwMode="auto">
          <a:xfrm>
            <a:off x="5882004" y="1828800"/>
            <a:ext cx="0" cy="1320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3" name="Line 54"/>
          <p:cNvSpPr>
            <a:spLocks noChangeShapeType="1"/>
          </p:cNvSpPr>
          <p:nvPr/>
        </p:nvSpPr>
        <p:spPr bwMode="auto">
          <a:xfrm>
            <a:off x="4891881" y="2133600"/>
            <a:ext cx="208026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4" name="Line 55"/>
          <p:cNvSpPr>
            <a:spLocks noChangeShapeType="1"/>
          </p:cNvSpPr>
          <p:nvPr/>
        </p:nvSpPr>
        <p:spPr bwMode="auto">
          <a:xfrm>
            <a:off x="4891881" y="2387600"/>
            <a:ext cx="208026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5" name="Line 56"/>
          <p:cNvSpPr>
            <a:spLocks noChangeShapeType="1"/>
          </p:cNvSpPr>
          <p:nvPr/>
        </p:nvSpPr>
        <p:spPr bwMode="auto">
          <a:xfrm>
            <a:off x="4901882" y="2844800"/>
            <a:ext cx="208026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6" name="Text Box 57"/>
          <p:cNvSpPr txBox="1">
            <a:spLocks noChangeArrowheads="1"/>
          </p:cNvSpPr>
          <p:nvPr/>
        </p:nvSpPr>
        <p:spPr bwMode="auto">
          <a:xfrm>
            <a:off x="4852987" y="2336800"/>
            <a:ext cx="2182394" cy="57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PennyLane.mp3   Beatles, @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	  128.84.92.23:1006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                          …..</a:t>
            </a:r>
          </a:p>
        </p:txBody>
      </p:sp>
      <p:grpSp>
        <p:nvGrpSpPr>
          <p:cNvPr id="55" name="Group 27"/>
          <p:cNvGrpSpPr>
            <a:grpSpLocks/>
          </p:cNvGrpSpPr>
          <p:nvPr/>
        </p:nvGrpSpPr>
        <p:grpSpPr bwMode="auto">
          <a:xfrm>
            <a:off x="4739481" y="5486400"/>
            <a:ext cx="373380" cy="461433"/>
            <a:chOff x="1584" y="3096"/>
            <a:chExt cx="336" cy="436"/>
          </a:xfrm>
        </p:grpSpPr>
        <p:sp>
          <p:nvSpPr>
            <p:cNvPr id="56" name="Oval 28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Text Box 29"/>
            <p:cNvSpPr txBox="1">
              <a:spLocks noChangeArrowheads="1"/>
            </p:cNvSpPr>
            <p:nvPr/>
          </p:nvSpPr>
          <p:spPr bwMode="auto">
            <a:xfrm>
              <a:off x="1598" y="3096"/>
              <a:ext cx="31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28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</a:rPr>
              <a:t>Hash can get non-uniform </a:t>
            </a:r>
            <a:r>
              <a:rPr lang="en-US" sz="2400" dirty="0">
                <a:latin typeface="Times New Roman" charset="0"/>
                <a:ea typeface="ＭＳ Ｐゴシック" charset="0"/>
                <a:sym typeface="Wingdings" charset="0"/>
              </a:rPr>
              <a:t> Bad load balancing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sym typeface="Wingdings" charset="0"/>
              </a:rPr>
              <a:t>Treat each node as multiple virtual nodes behaving independently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sym typeface="Wingdings" charset="0"/>
              </a:rPr>
              <a:t>Each joins the system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sym typeface="Wingdings" charset="0"/>
              </a:rPr>
              <a:t>Reduces variance of load imbalance</a:t>
            </a:r>
            <a:endParaRPr lang="en-US" sz="2400" dirty="0">
              <a:latin typeface="Times New Roman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imes New Roman" charset="0"/>
              <a:ea typeface="ＭＳ Ｐゴシック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62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 Wrap</a:t>
            </a:r>
            <a:r>
              <a:rPr lang="en-US" dirty="0"/>
              <a:t>-up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Virtual Ring and Consistent Hashing used in Cassandra, </a:t>
            </a:r>
            <a:r>
              <a:rPr lang="en-US" sz="3900" dirty="0" err="1" smtClean="0">
                <a:latin typeface="Times New Roman" charset="0"/>
                <a:ea typeface="ＭＳ Ｐゴシック" charset="0"/>
              </a:rPr>
              <a:t>Riak</a:t>
            </a:r>
            <a:r>
              <a:rPr lang="en-US" sz="3900" dirty="0" smtClean="0">
                <a:latin typeface="Times New Roman" charset="0"/>
                <a:ea typeface="ＭＳ Ｐゴシック" charset="0"/>
              </a:rPr>
              <a:t>, </a:t>
            </a:r>
            <a:r>
              <a:rPr lang="en-US" sz="3900" dirty="0" err="1">
                <a:latin typeface="Times New Roman" charset="0"/>
                <a:ea typeface="ＭＳ Ｐゴシック" charset="0"/>
              </a:rPr>
              <a:t>Voldemort</a:t>
            </a:r>
            <a:r>
              <a:rPr lang="en-US" sz="3900" dirty="0" smtClean="0">
                <a:latin typeface="Times New Roman" charset="0"/>
                <a:ea typeface="ＭＳ Ｐゴシック" charset="0"/>
              </a:rPr>
              <a:t>, </a:t>
            </a:r>
            <a:r>
              <a:rPr lang="en-US" sz="3900" dirty="0" err="1" smtClean="0">
                <a:latin typeface="Times New Roman" charset="0"/>
                <a:ea typeface="ＭＳ Ｐゴシック" charset="0"/>
              </a:rPr>
              <a:t>DynamoDB</a:t>
            </a:r>
            <a:r>
              <a:rPr lang="en-US" sz="3900" dirty="0" smtClean="0">
                <a:latin typeface="Times New Roman" charset="0"/>
                <a:ea typeface="ＭＳ Ｐゴシック" charset="0"/>
              </a:rPr>
              <a:t>, </a:t>
            </a:r>
            <a:r>
              <a:rPr lang="en-US" sz="3900" dirty="0">
                <a:latin typeface="Times New Roman" charset="0"/>
                <a:ea typeface="ＭＳ Ｐゴシック" charset="0"/>
              </a:rPr>
              <a:t>and other key-value stores</a:t>
            </a:r>
            <a:endParaRPr lang="en-US" sz="3300" dirty="0">
              <a:latin typeface="Times New Roman" charset="0"/>
              <a:ea typeface="ＭＳ Ｐゴシック" charset="0"/>
            </a:endParaRPr>
          </a:p>
          <a:p>
            <a:pPr lvl="1">
              <a:lnSpc>
                <a:spcPct val="110000"/>
              </a:lnSpc>
            </a:pPr>
            <a:endParaRPr lang="en-US" sz="33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Current status of Chord project: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File systems (</a:t>
            </a:r>
            <a:r>
              <a:rPr lang="en-US" sz="3300" dirty="0" err="1">
                <a:latin typeface="Times New Roman" charset="0"/>
                <a:ea typeface="ＭＳ Ｐゴシック" charset="0"/>
              </a:rPr>
              <a:t>CFS,Ivy</a:t>
            </a:r>
            <a:r>
              <a:rPr lang="en-US" sz="3300" dirty="0">
                <a:latin typeface="Times New Roman" charset="0"/>
                <a:ea typeface="ＭＳ Ｐゴシック" charset="0"/>
              </a:rPr>
              <a:t>) built on top of Chord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DNS lookup service built on top of Chord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Internet Indirection Infrastructure (I3) project at UCB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Spawned research on many interesting issues about p2p systems</a:t>
            </a:r>
          </a:p>
          <a:p>
            <a:pPr lvl="1">
              <a:lnSpc>
                <a:spcPct val="110000"/>
              </a:lnSpc>
              <a:buNone/>
            </a:pPr>
            <a:endParaRPr lang="en-US" dirty="0">
              <a:latin typeface="Courier New" charset="0"/>
              <a:ea typeface="ＭＳ Ｐゴシック" charset="0"/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u="sng" dirty="0">
                <a:latin typeface="Courier New" charset="0"/>
                <a:ea typeface="ＭＳ Ｐゴシック" charset="0"/>
              </a:rPr>
              <a:t>http://</a:t>
            </a:r>
            <a:r>
              <a:rPr lang="en-US" u="sng" dirty="0" err="1">
                <a:latin typeface="Courier New" charset="0"/>
                <a:ea typeface="ＭＳ Ｐゴシック" charset="0"/>
              </a:rPr>
              <a:t>www.pdos.lcs.mit.edu</a:t>
            </a:r>
            <a:r>
              <a:rPr lang="en-US" u="sng" dirty="0">
                <a:latin typeface="Courier New" charset="0"/>
                <a:ea typeface="ＭＳ Ｐゴシック" charset="0"/>
              </a:rPr>
              <a:t>/chord/</a:t>
            </a:r>
          </a:p>
          <a:p>
            <a:pPr>
              <a:lnSpc>
                <a:spcPct val="110000"/>
              </a:lnSpc>
            </a:pPr>
            <a:endParaRPr lang="en-US" sz="39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pitchFamily="-84" charset="-128"/>
              </a:rPr>
              <a:t>Designed by Anthony </a:t>
            </a:r>
            <a:r>
              <a:rPr lang="en-US" dirty="0" err="1" smtClean="0">
                <a:ea typeface="ＭＳ Ｐゴシック" pitchFamily="-84" charset="-128"/>
              </a:rPr>
              <a:t>Rowstron</a:t>
            </a:r>
            <a:r>
              <a:rPr lang="en-US" dirty="0" smtClean="0">
                <a:ea typeface="ＭＳ Ｐゴシック" pitchFamily="-84" charset="-128"/>
              </a:rPr>
              <a:t> (Microsoft Research) </a:t>
            </a:r>
            <a:r>
              <a:rPr lang="en-US" dirty="0">
                <a:ea typeface="ＭＳ Ｐゴシック" pitchFamily="-84" charset="-128"/>
              </a:rPr>
              <a:t>and </a:t>
            </a:r>
            <a:r>
              <a:rPr lang="en-US" dirty="0" smtClean="0">
                <a:ea typeface="ＭＳ Ｐゴシック" pitchFamily="-84" charset="-128"/>
              </a:rPr>
              <a:t>Peter </a:t>
            </a:r>
            <a:r>
              <a:rPr lang="en-US" dirty="0" err="1" smtClean="0">
                <a:ea typeface="ＭＳ Ｐゴシック" pitchFamily="-84" charset="-128"/>
              </a:rPr>
              <a:t>Druschel</a:t>
            </a:r>
            <a:r>
              <a:rPr lang="en-US" dirty="0" smtClean="0">
                <a:ea typeface="ＭＳ Ｐゴシック" pitchFamily="-84" charset="-128"/>
              </a:rPr>
              <a:t> (Rice University)</a:t>
            </a:r>
            <a:endParaRPr lang="en-US" dirty="0">
              <a:ea typeface="ＭＳ Ｐゴシック" pitchFamily="-84" charset="-128"/>
            </a:endParaRPr>
          </a:p>
          <a:p>
            <a:pPr>
              <a:defRPr/>
            </a:pPr>
            <a:r>
              <a:rPr lang="en-US" dirty="0">
                <a:ea typeface="ＭＳ Ｐゴシック" pitchFamily="-84" charset="-128"/>
              </a:rPr>
              <a:t>Assigns ids to nodes, just like Chord </a:t>
            </a:r>
            <a:r>
              <a:rPr lang="en-US" dirty="0" smtClean="0">
                <a:ea typeface="ＭＳ Ｐゴシック" pitchFamily="-84" charset="-128"/>
              </a:rPr>
              <a:t>(using a virtual ring</a:t>
            </a:r>
            <a:r>
              <a:rPr lang="en-US" dirty="0">
                <a:ea typeface="ＭＳ Ｐゴシック" pitchFamily="-84" charset="-128"/>
              </a:rPr>
              <a:t>)</a:t>
            </a:r>
          </a:p>
          <a:p>
            <a:pPr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ＭＳ Ｐゴシック" pitchFamily="-84" charset="-128"/>
              </a:rPr>
              <a:t>Leaf Set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ＭＳ Ｐゴシック" pitchFamily="-84" charset="-128"/>
              </a:rPr>
              <a:t> </a:t>
            </a:r>
            <a:r>
              <a:rPr lang="en-US" dirty="0">
                <a:ea typeface="ＭＳ Ｐゴシック" pitchFamily="-84" charset="-128"/>
              </a:rPr>
              <a:t>- Each node knows its successor(s) and predecessor(s)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Pastry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charset="0"/>
                <a:ea typeface="ＭＳ Ｐゴシック" charset="0"/>
              </a:rPr>
              <a:t>Routing tables </a:t>
            </a:r>
            <a:r>
              <a:rPr lang="en-US" dirty="0">
                <a:latin typeface="Times New Roman" charset="0"/>
                <a:ea typeface="ＭＳ Ｐゴシック" charset="0"/>
              </a:rPr>
              <a:t>based on </a:t>
            </a:r>
            <a:r>
              <a:rPr lang="en-US" b="1" u="sng" dirty="0">
                <a:latin typeface="Times New Roman" charset="0"/>
                <a:ea typeface="ＭＳ Ｐゴシック" charset="0"/>
              </a:rPr>
              <a:t>prefix matching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Think of a hypercube</a:t>
            </a:r>
          </a:p>
          <a:p>
            <a:r>
              <a:rPr lang="en-US" dirty="0">
                <a:latin typeface="Times New Roman" charset="0"/>
                <a:ea typeface="ＭＳ Ｐゴシック" charset="0"/>
              </a:rPr>
              <a:t>Routing is thus based on prefix matching, and is thus log(N)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And hops are short (in the underlying network)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Pastry </a:t>
            </a:r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a peer with id 01110100101. It maintains a neighbor peer with an id matching each of the following prefixes (* = bit different from this peer’s corresponding bit):</a:t>
            </a:r>
          </a:p>
          <a:p>
            <a:pPr lvl="1"/>
            <a:r>
              <a:rPr lang="en-US" smtClean="0"/>
              <a:t>*</a:t>
            </a:r>
          </a:p>
          <a:p>
            <a:pPr lvl="1"/>
            <a:r>
              <a:rPr lang="en-US" dirty="0" smtClean="0"/>
              <a:t>0*</a:t>
            </a:r>
          </a:p>
          <a:p>
            <a:pPr lvl="1"/>
            <a:r>
              <a:rPr lang="en-US" dirty="0"/>
              <a:t>0</a:t>
            </a:r>
            <a:r>
              <a:rPr lang="en-US" dirty="0" smtClean="0"/>
              <a:t>1*</a:t>
            </a:r>
          </a:p>
          <a:p>
            <a:pPr lvl="1"/>
            <a:r>
              <a:rPr lang="en-US" dirty="0" smtClean="0"/>
              <a:t>011*</a:t>
            </a:r>
          </a:p>
          <a:p>
            <a:pPr lvl="1"/>
            <a:r>
              <a:rPr lang="en-US" dirty="0" smtClean="0"/>
              <a:t>… 0111010010*</a:t>
            </a:r>
          </a:p>
          <a:p>
            <a:r>
              <a:rPr lang="en-US" dirty="0" smtClean="0"/>
              <a:t>When it needs to route to a peer, say 011101</a:t>
            </a:r>
            <a:r>
              <a:rPr lang="en-US" u="sng" dirty="0" smtClean="0"/>
              <a:t>1</a:t>
            </a:r>
            <a:r>
              <a:rPr lang="en-US" dirty="0" smtClean="0"/>
              <a:t>1001, it starts by forwarding to a neighbor with the largest matching prefix, i.e., 011101*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8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Pastry </a:t>
            </a:r>
            <a:r>
              <a:rPr lang="en-US" dirty="0" smtClean="0"/>
              <a:t>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each prefix, say 011*, among all potential neighbors with the matching prefix, the neighbor with the shortest round-trip-time is selected</a:t>
            </a:r>
          </a:p>
          <a:p>
            <a:r>
              <a:rPr lang="en-US" dirty="0" smtClean="0"/>
              <a:t>Since shorter prefixes have many more candidates (spread out throughout the Internet), the neighbors for shorter prefixes are likely to be closer than the neighbors for longer prefixes</a:t>
            </a:r>
          </a:p>
          <a:p>
            <a:r>
              <a:rPr lang="en-US" dirty="0" smtClean="0">
                <a:latin typeface="Times New Roman" charset="0"/>
                <a:ea typeface="ＭＳ Ｐゴシック" charset="0"/>
              </a:rPr>
              <a:t>Thus, in the prefix routing, early </a:t>
            </a:r>
            <a:r>
              <a:rPr lang="en-US" dirty="0">
                <a:latin typeface="Times New Roman" charset="0"/>
                <a:ea typeface="ＭＳ Ｐゴシック" charset="0"/>
              </a:rPr>
              <a:t>hops are short and later hops are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longer</a:t>
            </a:r>
          </a:p>
          <a:p>
            <a:r>
              <a:rPr lang="en-US" dirty="0" smtClean="0">
                <a:latin typeface="Times New Roman" charset="0"/>
                <a:ea typeface="ＭＳ Ｐゴシック" charset="0"/>
              </a:rPr>
              <a:t>Yet overall </a:t>
            </a:r>
            <a:r>
              <a:rPr lang="en-US" dirty="0">
                <a:latin typeface="Times New Roman" charset="0"/>
                <a:ea typeface="ＭＳ Ｐゴシック" charset="0"/>
              </a:rPr>
              <a:t>“stretch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”, </a:t>
            </a:r>
            <a:r>
              <a:rPr lang="en-US" dirty="0">
                <a:latin typeface="Times New Roman" charset="0"/>
                <a:ea typeface="ＭＳ Ｐゴシック" charset="0"/>
              </a:rPr>
              <a:t>compared to direct Internet path, stays short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5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Chord and Pastry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</a:rPr>
              <a:t>Chord and Pastry protocols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More structured than Gnutella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Black box lookup algorithms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Churn handling can get complex</a:t>
            </a:r>
          </a:p>
          <a:p>
            <a:pPr lvl="1"/>
            <a:r>
              <a:rPr lang="en-US" i="1" dirty="0">
                <a:latin typeface="Times New Roman" charset="0"/>
                <a:ea typeface="ＭＳ Ｐゴシック" charset="0"/>
              </a:rPr>
              <a:t>O(log(N)) </a:t>
            </a:r>
            <a:r>
              <a:rPr lang="en-US" dirty="0">
                <a:latin typeface="Times New Roman" charset="0"/>
                <a:ea typeface="ＭＳ Ｐゴシック" charset="0"/>
              </a:rPr>
              <a:t>memory and lookup cost</a:t>
            </a:r>
            <a:endParaRPr lang="en-US" i="1" dirty="0">
              <a:latin typeface="Times New Roman" charset="0"/>
              <a:ea typeface="ＭＳ Ｐゴシック" charset="0"/>
            </a:endParaRPr>
          </a:p>
          <a:p>
            <a:pPr lvl="2"/>
            <a:r>
              <a:rPr lang="en-US" i="1" dirty="0">
                <a:latin typeface="Times New Roman" charset="0"/>
                <a:ea typeface="ＭＳ Ｐゴシック" charset="0"/>
              </a:rPr>
              <a:t>O(log(N)) </a:t>
            </a:r>
            <a:r>
              <a:rPr lang="en-US" dirty="0">
                <a:latin typeface="Times New Roman" charset="0"/>
                <a:ea typeface="ＭＳ Ｐゴシック" charset="0"/>
              </a:rPr>
              <a:t>lookup hops may be high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Can we reduce the number of hops?</a:t>
            </a:r>
          </a:p>
          <a:p>
            <a:pPr lvl="2"/>
            <a:endParaRPr lang="en-US" i="1" dirty="0">
              <a:latin typeface="Times New Roman" charset="0"/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0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Kelips</a:t>
            </a:r>
            <a:r>
              <a:rPr lang="en-US" dirty="0"/>
              <a:t> – A 1 hop Lookup DHT</a:t>
            </a:r>
          </a:p>
        </p:txBody>
      </p:sp>
      <p:sp>
        <p:nvSpPr>
          <p:cNvPr id="43" name="Content Placeholder 7"/>
          <p:cNvSpPr>
            <a:spLocks noGrp="1"/>
          </p:cNvSpPr>
          <p:nvPr>
            <p:ph idx="1"/>
          </p:nvPr>
        </p:nvSpPr>
        <p:spPr>
          <a:xfrm>
            <a:off x="167481" y="1905000"/>
            <a:ext cx="3886200" cy="4572000"/>
          </a:xfrm>
        </p:spPr>
        <p:txBody>
          <a:bodyPr/>
          <a:lstStyle/>
          <a:p>
            <a:r>
              <a:rPr lang="en-US" sz="2800" dirty="0">
                <a:latin typeface="Times New Roman" charset="0"/>
                <a:ea typeface="ＭＳ Ｐゴシック" charset="0"/>
              </a:rPr>
              <a:t>k</a:t>
            </a:r>
            <a:r>
              <a:rPr lang="en-US" sz="2800" dirty="0" smtClean="0">
                <a:latin typeface="Times New Roman" charset="0"/>
                <a:ea typeface="ＭＳ Ｐゴシック" charset="0"/>
              </a:rPr>
              <a:t> </a:t>
            </a:r>
            <a:r>
              <a:rPr lang="ja-JP" altLang="en-US" sz="2800" dirty="0">
                <a:latin typeface="Times New Roman" charset="0"/>
                <a:ea typeface="ＭＳ Ｐゴシック" charset="0"/>
              </a:rPr>
              <a:t>“</a:t>
            </a:r>
            <a:r>
              <a:rPr lang="en-US" altLang="ja-JP" sz="2800" dirty="0">
                <a:latin typeface="Times New Roman" charset="0"/>
                <a:ea typeface="ＭＳ Ｐゴシック" charset="0"/>
              </a:rPr>
              <a:t>affinity groups</a:t>
            </a:r>
            <a:r>
              <a:rPr lang="ja-JP" altLang="en-US" sz="2800" dirty="0">
                <a:latin typeface="Times New Roman" charset="0"/>
                <a:ea typeface="ＭＳ Ｐゴシック" charset="0"/>
              </a:rPr>
              <a:t>”</a:t>
            </a:r>
            <a:endParaRPr lang="en-US" altLang="ja-JP" sz="2800" dirty="0">
              <a:latin typeface="Times New Roman" charset="0"/>
              <a:ea typeface="ＭＳ Ｐゴシック" charset="0"/>
            </a:endParaRPr>
          </a:p>
          <a:p>
            <a:pPr lvl="1"/>
            <a:r>
              <a:rPr lang="en-US" sz="2300" dirty="0">
                <a:latin typeface="Times New Roman" charset="0"/>
                <a:ea typeface="ＭＳ Ｐゴシック" charset="0"/>
              </a:rPr>
              <a:t>k</a:t>
            </a:r>
            <a:r>
              <a:rPr lang="en-US" sz="2300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2300" dirty="0">
                <a:latin typeface="Times New Roman" charset="0"/>
                <a:ea typeface="ＭＳ Ｐゴシック" charset="0"/>
              </a:rPr>
              <a:t>~ </a:t>
            </a:r>
            <a:r>
              <a:rPr lang="en-US" altLang="zh-CN" sz="2300" dirty="0">
                <a:latin typeface="Times New Roman" charset="0"/>
                <a:ea typeface="ヒラギノ角ゴ Pro W3" charset="0"/>
                <a:cs typeface="Arial" charset="0"/>
              </a:rPr>
              <a:t>√ </a:t>
            </a:r>
            <a:r>
              <a:rPr lang="en-US" sz="2300" dirty="0">
                <a:latin typeface="Times New Roman" charset="0"/>
                <a:ea typeface="ＭＳ Ｐゴシック" charset="0"/>
              </a:rPr>
              <a:t>N</a:t>
            </a:r>
          </a:p>
          <a:p>
            <a:r>
              <a:rPr lang="en-US" sz="2800" dirty="0">
                <a:latin typeface="Times New Roman" charset="0"/>
                <a:ea typeface="ＭＳ Ｐゴシック" charset="0"/>
              </a:rPr>
              <a:t>Each node hashed to a </a:t>
            </a:r>
            <a:r>
              <a:rPr lang="en-US" sz="2800" dirty="0" smtClean="0">
                <a:latin typeface="Times New Roman" charset="0"/>
                <a:ea typeface="ＭＳ Ｐゴシック" charset="0"/>
              </a:rPr>
              <a:t>group (hash mod k)</a:t>
            </a:r>
            <a:endParaRPr lang="en-US" sz="2800" dirty="0">
              <a:latin typeface="Times New Roman" charset="0"/>
              <a:ea typeface="ＭＳ Ｐゴシック" charset="0"/>
            </a:endParaRPr>
          </a:p>
          <a:p>
            <a:r>
              <a:rPr lang="en-US" sz="2800" dirty="0">
                <a:latin typeface="Times New Roman" charset="0"/>
                <a:ea typeface="ＭＳ Ｐゴシック" charset="0"/>
              </a:rPr>
              <a:t>Node</a:t>
            </a:r>
            <a:r>
              <a:rPr lang="ja-JP" altLang="en-US" sz="2800" dirty="0">
                <a:latin typeface="Times New Roman" charset="0"/>
                <a:ea typeface="ＭＳ Ｐゴシック" charset="0"/>
              </a:rPr>
              <a:t>’</a:t>
            </a:r>
            <a:r>
              <a:rPr lang="en-US" altLang="ja-JP" sz="2800" dirty="0">
                <a:latin typeface="Times New Roman" charset="0"/>
                <a:ea typeface="ＭＳ Ｐゴシック" charset="0"/>
              </a:rPr>
              <a:t>s neighbors</a:t>
            </a:r>
          </a:p>
          <a:p>
            <a:pPr lvl="1"/>
            <a:r>
              <a:rPr lang="en-US" sz="2000" dirty="0">
                <a:latin typeface="Times New Roman" charset="0"/>
                <a:ea typeface="ＭＳ Ｐゴシック" charset="0"/>
              </a:rPr>
              <a:t>(Almost) all other nodes in its own affinity group</a:t>
            </a:r>
          </a:p>
          <a:p>
            <a:pPr lvl="1"/>
            <a:r>
              <a:rPr lang="en-US" sz="2000" dirty="0">
                <a:latin typeface="Times New Roman" charset="0"/>
                <a:ea typeface="ＭＳ Ｐゴシック" charset="0"/>
              </a:rPr>
              <a:t>One contact node per foreign affinity group</a:t>
            </a:r>
          </a:p>
          <a:p>
            <a:endParaRPr lang="en-US" sz="2800" dirty="0">
              <a:latin typeface="Times New Roman" charset="0"/>
              <a:ea typeface="ＭＳ Ｐゴシック" charset="0"/>
            </a:endParaRPr>
          </a:p>
          <a:p>
            <a:pPr lvl="1"/>
            <a:endParaRPr lang="en-US" sz="2300" dirty="0">
              <a:latin typeface="Times New Roman" charset="0"/>
              <a:ea typeface="ＭＳ Ｐゴシック" charset="0"/>
            </a:endParaRPr>
          </a:p>
        </p:txBody>
      </p:sp>
      <p:grpSp>
        <p:nvGrpSpPr>
          <p:cNvPr id="45" name="Group 3"/>
          <p:cNvGrpSpPr>
            <a:grpSpLocks/>
          </p:cNvGrpSpPr>
          <p:nvPr/>
        </p:nvGrpSpPr>
        <p:grpSpPr bwMode="auto">
          <a:xfrm>
            <a:off x="3894930" y="2068515"/>
            <a:ext cx="4138613" cy="4740275"/>
            <a:chOff x="545" y="1063"/>
            <a:chExt cx="2607" cy="2986"/>
          </a:xfrm>
        </p:grpSpPr>
        <p:grpSp>
          <p:nvGrpSpPr>
            <p:cNvPr id="46" name="Group 4"/>
            <p:cNvGrpSpPr>
              <a:grpSpLocks/>
            </p:cNvGrpSpPr>
            <p:nvPr/>
          </p:nvGrpSpPr>
          <p:grpSpPr bwMode="auto">
            <a:xfrm>
              <a:off x="545" y="1063"/>
              <a:ext cx="2607" cy="2986"/>
              <a:chOff x="545" y="1063"/>
              <a:chExt cx="2607" cy="2986"/>
            </a:xfrm>
          </p:grpSpPr>
          <p:sp>
            <p:nvSpPr>
              <p:cNvPr id="49" name="Text Box 5"/>
              <p:cNvSpPr txBox="1">
                <a:spLocks noChangeArrowheads="1"/>
              </p:cNvSpPr>
              <p:nvPr/>
            </p:nvSpPr>
            <p:spPr bwMode="auto">
              <a:xfrm>
                <a:off x="2064" y="3252"/>
                <a:ext cx="375" cy="4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3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…</a:t>
                </a:r>
                <a:endParaRPr kumimoji="0" lang="ru-RU" sz="3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0" name="Text Box 6"/>
              <p:cNvSpPr txBox="1">
                <a:spLocks noChangeArrowheads="1"/>
              </p:cNvSpPr>
              <p:nvPr/>
            </p:nvSpPr>
            <p:spPr bwMode="auto">
              <a:xfrm>
                <a:off x="545" y="3642"/>
                <a:ext cx="747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Affinity</a:t>
                </a:r>
                <a:endParaRPr kumimoji="0" 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Group # 0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1" name="Text Box 7"/>
              <p:cNvSpPr txBox="1">
                <a:spLocks noChangeArrowheads="1"/>
              </p:cNvSpPr>
              <p:nvPr/>
            </p:nvSpPr>
            <p:spPr bwMode="auto">
              <a:xfrm>
                <a:off x="1461" y="3456"/>
                <a:ext cx="349" cy="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# 1</a:t>
                </a:r>
                <a:endParaRPr kumimoji="0" lang="ru-RU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" name="Text Box 8"/>
              <p:cNvSpPr txBox="1">
                <a:spLocks noChangeArrowheads="1"/>
              </p:cNvSpPr>
              <p:nvPr/>
            </p:nvSpPr>
            <p:spPr bwMode="auto">
              <a:xfrm>
                <a:off x="2613" y="3648"/>
                <a:ext cx="53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# k-1</a:t>
                </a:r>
                <a:endParaRPr kumimoji="0" lang="ru-RU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3" name="Rectangle 9"/>
              <p:cNvSpPr>
                <a:spLocks noChangeArrowheads="1"/>
              </p:cNvSpPr>
              <p:nvPr/>
            </p:nvSpPr>
            <p:spPr bwMode="auto">
              <a:xfrm>
                <a:off x="612" y="1063"/>
                <a:ext cx="590" cy="254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/>
            </p:nvSpPr>
            <p:spPr bwMode="auto">
              <a:xfrm>
                <a:off x="1364" y="1063"/>
                <a:ext cx="590" cy="254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/>
            </p:nvSpPr>
            <p:spPr bwMode="auto">
              <a:xfrm>
                <a:off x="2562" y="1063"/>
                <a:ext cx="590" cy="254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Rectangle 12"/>
              <p:cNvSpPr>
                <a:spLocks noChangeArrowheads="1"/>
              </p:cNvSpPr>
              <p:nvPr/>
            </p:nvSpPr>
            <p:spPr bwMode="auto">
              <a:xfrm>
                <a:off x="703" y="1199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Rectangle 13"/>
              <p:cNvSpPr>
                <a:spLocks noChangeArrowheads="1"/>
              </p:cNvSpPr>
              <p:nvPr/>
            </p:nvSpPr>
            <p:spPr bwMode="auto">
              <a:xfrm>
                <a:off x="839" y="1517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Rectangle 14"/>
              <p:cNvSpPr>
                <a:spLocks noChangeArrowheads="1"/>
              </p:cNvSpPr>
              <p:nvPr/>
            </p:nvSpPr>
            <p:spPr bwMode="auto">
              <a:xfrm>
                <a:off x="839" y="1834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Rectangle 15"/>
              <p:cNvSpPr>
                <a:spLocks noChangeArrowheads="1"/>
              </p:cNvSpPr>
              <p:nvPr/>
            </p:nvSpPr>
            <p:spPr bwMode="auto">
              <a:xfrm>
                <a:off x="748" y="2469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Rectangle 16"/>
              <p:cNvSpPr>
                <a:spLocks noChangeArrowheads="1"/>
              </p:cNvSpPr>
              <p:nvPr/>
            </p:nvSpPr>
            <p:spPr bwMode="auto">
              <a:xfrm>
                <a:off x="930" y="2878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Rectangle 17"/>
              <p:cNvSpPr>
                <a:spLocks noChangeArrowheads="1"/>
              </p:cNvSpPr>
              <p:nvPr/>
            </p:nvSpPr>
            <p:spPr bwMode="auto">
              <a:xfrm>
                <a:off x="1655" y="1335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Rectangle 18"/>
              <p:cNvSpPr>
                <a:spLocks noChangeArrowheads="1"/>
              </p:cNvSpPr>
              <p:nvPr/>
            </p:nvSpPr>
            <p:spPr bwMode="auto">
              <a:xfrm>
                <a:off x="1429" y="1653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Rectangle 19"/>
              <p:cNvSpPr>
                <a:spLocks noChangeArrowheads="1"/>
              </p:cNvSpPr>
              <p:nvPr/>
            </p:nvSpPr>
            <p:spPr bwMode="auto">
              <a:xfrm>
                <a:off x="1610" y="2243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Rectangle 20"/>
              <p:cNvSpPr>
                <a:spLocks noChangeArrowheads="1"/>
              </p:cNvSpPr>
              <p:nvPr/>
            </p:nvSpPr>
            <p:spPr bwMode="auto">
              <a:xfrm>
                <a:off x="1519" y="3150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Rectangle 21"/>
              <p:cNvSpPr>
                <a:spLocks noChangeArrowheads="1"/>
              </p:cNvSpPr>
              <p:nvPr/>
            </p:nvSpPr>
            <p:spPr bwMode="auto">
              <a:xfrm>
                <a:off x="2699" y="1245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Rectangle 22"/>
              <p:cNvSpPr>
                <a:spLocks noChangeArrowheads="1"/>
              </p:cNvSpPr>
              <p:nvPr/>
            </p:nvSpPr>
            <p:spPr bwMode="auto">
              <a:xfrm>
                <a:off x="2880" y="1517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Rectangle 23"/>
              <p:cNvSpPr>
                <a:spLocks noChangeArrowheads="1"/>
              </p:cNvSpPr>
              <p:nvPr/>
            </p:nvSpPr>
            <p:spPr bwMode="auto">
              <a:xfrm>
                <a:off x="2653" y="1789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Rectangle 24"/>
              <p:cNvSpPr>
                <a:spLocks noChangeArrowheads="1"/>
              </p:cNvSpPr>
              <p:nvPr/>
            </p:nvSpPr>
            <p:spPr bwMode="auto">
              <a:xfrm>
                <a:off x="2653" y="2106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Rectangle 25"/>
              <p:cNvSpPr>
                <a:spLocks noChangeArrowheads="1"/>
              </p:cNvSpPr>
              <p:nvPr/>
            </p:nvSpPr>
            <p:spPr bwMode="auto">
              <a:xfrm>
                <a:off x="2925" y="3331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Rectangle 26"/>
              <p:cNvSpPr>
                <a:spLocks noChangeArrowheads="1"/>
              </p:cNvSpPr>
              <p:nvPr/>
            </p:nvSpPr>
            <p:spPr bwMode="auto">
              <a:xfrm>
                <a:off x="2880" y="2651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Text Box 27"/>
              <p:cNvSpPr txBox="1">
                <a:spLocks noChangeArrowheads="1"/>
              </p:cNvSpPr>
              <p:nvPr/>
            </p:nvSpPr>
            <p:spPr bwMode="auto">
              <a:xfrm>
                <a:off x="612" y="2242"/>
                <a:ext cx="35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129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" name="Text Box 28"/>
              <p:cNvSpPr txBox="1">
                <a:spLocks noChangeArrowheads="1"/>
              </p:cNvSpPr>
              <p:nvPr/>
            </p:nvSpPr>
            <p:spPr bwMode="auto">
              <a:xfrm>
                <a:off x="793" y="2968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30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3" name="Text Box 29"/>
              <p:cNvSpPr txBox="1">
                <a:spLocks noChangeArrowheads="1"/>
              </p:cNvSpPr>
              <p:nvPr/>
            </p:nvSpPr>
            <p:spPr bwMode="auto">
              <a:xfrm>
                <a:off x="1519" y="1131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15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Text Box 30"/>
              <p:cNvSpPr txBox="1">
                <a:spLocks noChangeArrowheads="1"/>
              </p:cNvSpPr>
              <p:nvPr/>
            </p:nvSpPr>
            <p:spPr bwMode="auto">
              <a:xfrm>
                <a:off x="1474" y="2016"/>
                <a:ext cx="35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160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5" name="Text Box 31"/>
              <p:cNvSpPr txBox="1">
                <a:spLocks noChangeArrowheads="1"/>
              </p:cNvSpPr>
              <p:nvPr/>
            </p:nvSpPr>
            <p:spPr bwMode="auto">
              <a:xfrm>
                <a:off x="2835" y="1298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76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7" name="Text Box 32"/>
            <p:cNvSpPr txBox="1">
              <a:spLocks noChangeArrowheads="1"/>
            </p:cNvSpPr>
            <p:nvPr/>
          </p:nvSpPr>
          <p:spPr bwMode="auto">
            <a:xfrm>
              <a:off x="2744" y="1842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18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2752" y="2432"/>
              <a:ext cx="3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167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cxnSp>
        <p:nvCxnSpPr>
          <p:cNvPr id="76" name="Straight Arrow Connector 75"/>
          <p:cNvCxnSpPr>
            <a:cxnSpLocks noChangeShapeType="1"/>
          </p:cNvCxnSpPr>
          <p:nvPr/>
        </p:nvCxnSpPr>
        <p:spPr bwMode="auto">
          <a:xfrm flipH="1" flipV="1">
            <a:off x="5730081" y="2716214"/>
            <a:ext cx="36513" cy="1333500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7" name="Straight Arrow Connector 76"/>
          <p:cNvCxnSpPr>
            <a:cxnSpLocks noChangeShapeType="1"/>
            <a:stCxn id="63" idx="3"/>
            <a:endCxn id="62" idx="2"/>
          </p:cNvCxnSpPr>
          <p:nvPr/>
        </p:nvCxnSpPr>
        <p:spPr bwMode="auto">
          <a:xfrm flipH="1" flipV="1">
            <a:off x="5406231" y="3221040"/>
            <a:ext cx="395289" cy="828675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8" name="Straight Arrow Connector 77"/>
          <p:cNvCxnSpPr>
            <a:cxnSpLocks noChangeShapeType="1"/>
            <a:stCxn id="63" idx="3"/>
            <a:endCxn id="64" idx="0"/>
          </p:cNvCxnSpPr>
          <p:nvPr/>
        </p:nvCxnSpPr>
        <p:spPr bwMode="auto">
          <a:xfrm flipH="1">
            <a:off x="5549105" y="4049716"/>
            <a:ext cx="252413" cy="1331913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9" name="Straight Arrow Connector 78"/>
          <p:cNvCxnSpPr>
            <a:cxnSpLocks noChangeShapeType="1"/>
            <a:stCxn id="63" idx="1"/>
            <a:endCxn id="59" idx="3"/>
          </p:cNvCxnSpPr>
          <p:nvPr/>
        </p:nvCxnSpPr>
        <p:spPr bwMode="auto">
          <a:xfrm flipH="1">
            <a:off x="4433092" y="4049717"/>
            <a:ext cx="1152526" cy="358775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0" name="Straight Arrow Connector 79"/>
          <p:cNvCxnSpPr>
            <a:cxnSpLocks noChangeShapeType="1"/>
            <a:stCxn id="63" idx="3"/>
            <a:endCxn id="70" idx="1"/>
          </p:cNvCxnSpPr>
          <p:nvPr/>
        </p:nvCxnSpPr>
        <p:spPr bwMode="auto">
          <a:xfrm>
            <a:off x="5801520" y="4049714"/>
            <a:ext cx="1800226" cy="647700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2783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Kelips</a:t>
            </a:r>
            <a:r>
              <a:rPr lang="en-US" dirty="0"/>
              <a:t> Files and Metadata</a:t>
            </a:r>
          </a:p>
        </p:txBody>
      </p:sp>
      <p:sp>
        <p:nvSpPr>
          <p:cNvPr id="46" name="Content Placeholder 7"/>
          <p:cNvSpPr>
            <a:spLocks noGrp="1"/>
          </p:cNvSpPr>
          <p:nvPr>
            <p:ph idx="1"/>
          </p:nvPr>
        </p:nvSpPr>
        <p:spPr>
          <a:xfrm>
            <a:off x="319881" y="1828800"/>
            <a:ext cx="3729039" cy="45720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Times New Roman" charset="0"/>
                <a:ea typeface="ＭＳ Ｐゴシック" charset="0"/>
              </a:rPr>
              <a:t>File can be stored at any (few) node(s)</a:t>
            </a:r>
          </a:p>
          <a:p>
            <a:r>
              <a:rPr lang="en-US" sz="2800" dirty="0">
                <a:latin typeface="Times New Roman" charset="0"/>
                <a:ea typeface="ＭＳ Ｐゴシック" charset="0"/>
              </a:rPr>
              <a:t>Decouple file replication/location (outside </a:t>
            </a:r>
            <a:r>
              <a:rPr lang="en-US" sz="2800" dirty="0" err="1">
                <a:latin typeface="Times New Roman" charset="0"/>
                <a:ea typeface="ＭＳ Ｐゴシック" charset="0"/>
              </a:rPr>
              <a:t>Kelips</a:t>
            </a:r>
            <a:r>
              <a:rPr lang="en-US" sz="2800" dirty="0">
                <a:latin typeface="Times New Roman" charset="0"/>
                <a:ea typeface="ＭＳ Ｐゴシック" charset="0"/>
              </a:rPr>
              <a:t>) from file querying (in </a:t>
            </a:r>
            <a:r>
              <a:rPr lang="en-US" sz="2800" dirty="0" err="1">
                <a:latin typeface="Times New Roman" charset="0"/>
                <a:ea typeface="ＭＳ Ｐゴシック" charset="0"/>
              </a:rPr>
              <a:t>Kelips</a:t>
            </a:r>
            <a:r>
              <a:rPr lang="en-US" sz="2800" dirty="0">
                <a:latin typeface="Times New Roman" charset="0"/>
                <a:ea typeface="ＭＳ Ｐゴシック" charset="0"/>
              </a:rPr>
              <a:t>)</a:t>
            </a:r>
          </a:p>
          <a:p>
            <a:r>
              <a:rPr lang="en-US" sz="2800" dirty="0">
                <a:latin typeface="Times New Roman" charset="0"/>
                <a:ea typeface="ＭＳ Ｐゴシック" charset="0"/>
              </a:rPr>
              <a:t>Each filename hashed to a group</a:t>
            </a:r>
          </a:p>
          <a:p>
            <a:pPr lvl="1"/>
            <a:r>
              <a:rPr lang="en-US" sz="2000" dirty="0">
                <a:latin typeface="Times New Roman" charset="0"/>
                <a:ea typeface="ＭＳ Ｐゴシック" charset="0"/>
              </a:rPr>
              <a:t>All nodes in the group replicate </a:t>
            </a:r>
            <a:r>
              <a:rPr lang="en-US" sz="2000" dirty="0" smtClean="0">
                <a:latin typeface="Times New Roman" charset="0"/>
                <a:ea typeface="ＭＳ Ｐゴシック" charset="0"/>
              </a:rPr>
              <a:t>pointer information, i.e., &lt;</a:t>
            </a:r>
            <a:r>
              <a:rPr lang="en-US" sz="2000" dirty="0">
                <a:latin typeface="Times New Roman" charset="0"/>
                <a:ea typeface="ＭＳ Ｐゴシック" charset="0"/>
              </a:rPr>
              <a:t>filename, file location&gt; </a:t>
            </a:r>
            <a:endParaRPr lang="en-US" sz="2000" dirty="0" smtClean="0">
              <a:latin typeface="Times New Roman" charset="0"/>
              <a:ea typeface="ＭＳ Ｐゴシック" charset="0"/>
            </a:endParaRPr>
          </a:p>
          <a:p>
            <a:pPr lvl="1"/>
            <a:r>
              <a:rPr lang="en-US" sz="2000" dirty="0" smtClean="0">
                <a:latin typeface="Times New Roman" charset="0"/>
                <a:ea typeface="ＭＳ Ｐゴシック" charset="0"/>
              </a:rPr>
              <a:t>Spread </a:t>
            </a:r>
            <a:r>
              <a:rPr lang="en-US" sz="2000" smtClean="0">
                <a:latin typeface="Times New Roman" charset="0"/>
                <a:ea typeface="ＭＳ Ｐゴシック" charset="0"/>
              </a:rPr>
              <a:t>using gossip</a:t>
            </a:r>
            <a:endParaRPr lang="en-US" sz="2000" dirty="0">
              <a:latin typeface="Times New Roman" charset="0"/>
              <a:ea typeface="ＭＳ Ｐゴシック" charset="0"/>
            </a:endParaRPr>
          </a:p>
          <a:p>
            <a:pPr lvl="1"/>
            <a:r>
              <a:rPr lang="en-US" sz="2000" dirty="0">
                <a:latin typeface="Times New Roman" charset="0"/>
                <a:ea typeface="ＭＳ Ｐゴシック" charset="0"/>
              </a:rPr>
              <a:t>Affinity group </a:t>
            </a:r>
            <a:r>
              <a:rPr lang="en-US" sz="2000" u="sng" dirty="0">
                <a:latin typeface="Times New Roman" charset="0"/>
                <a:ea typeface="ＭＳ Ｐゴシック" charset="0"/>
              </a:rPr>
              <a:t>does not </a:t>
            </a:r>
            <a:r>
              <a:rPr lang="en-US" sz="2000" dirty="0">
                <a:latin typeface="Times New Roman" charset="0"/>
                <a:ea typeface="ＭＳ Ｐゴシック" charset="0"/>
              </a:rPr>
              <a:t>store files</a:t>
            </a:r>
          </a:p>
          <a:p>
            <a:endParaRPr lang="en-US" sz="2800" dirty="0">
              <a:latin typeface="Times New Roman" charset="0"/>
              <a:ea typeface="ＭＳ Ｐゴシック" charset="0"/>
            </a:endParaRPr>
          </a:p>
          <a:p>
            <a:pPr lvl="1"/>
            <a:endParaRPr lang="en-US" sz="23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47" name="Slide Number Placeholder 3"/>
          <p:cNvSpPr txBox="1">
            <a:spLocks/>
          </p:cNvSpPr>
          <p:nvPr/>
        </p:nvSpPr>
        <p:spPr bwMode="auto">
          <a:xfrm>
            <a:off x="6415879" y="70421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18" indent="-285738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2950" indent="-22859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130" indent="-22859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310" indent="-22859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490" indent="-228590" algn="l" defTabSz="457180" rtl="0" eaLnBrk="0" fontAlgn="base" latinLnBrk="0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670" indent="-228590" algn="l" defTabSz="457180" rtl="0" eaLnBrk="0" fontAlgn="base" latinLnBrk="0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8850" indent="-228590" algn="l" defTabSz="457180" rtl="0" eaLnBrk="0" fontAlgn="base" latinLnBrk="0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030" indent="-228590" algn="l" defTabSz="457180" rtl="0" eaLnBrk="0" fontAlgn="base" latinLnBrk="0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ADE63A-BE0A-4C41-BFE2-B70D5F67B73C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8" name="Group 3"/>
          <p:cNvGrpSpPr>
            <a:grpSpLocks/>
          </p:cNvGrpSpPr>
          <p:nvPr/>
        </p:nvGrpSpPr>
        <p:grpSpPr bwMode="auto">
          <a:xfrm>
            <a:off x="3520280" y="2481265"/>
            <a:ext cx="4665663" cy="4416425"/>
            <a:chOff x="213" y="1063"/>
            <a:chExt cx="2939" cy="2782"/>
          </a:xfrm>
        </p:grpSpPr>
        <p:grpSp>
          <p:nvGrpSpPr>
            <p:cNvPr id="49" name="Group 4"/>
            <p:cNvGrpSpPr>
              <a:grpSpLocks/>
            </p:cNvGrpSpPr>
            <p:nvPr/>
          </p:nvGrpSpPr>
          <p:grpSpPr bwMode="auto">
            <a:xfrm>
              <a:off x="213" y="1063"/>
              <a:ext cx="2939" cy="2782"/>
              <a:chOff x="213" y="1063"/>
              <a:chExt cx="2939" cy="2782"/>
            </a:xfrm>
          </p:grpSpPr>
          <p:sp>
            <p:nvSpPr>
              <p:cNvPr id="52" name="Text Box 5"/>
              <p:cNvSpPr txBox="1">
                <a:spLocks noChangeArrowheads="1"/>
              </p:cNvSpPr>
              <p:nvPr/>
            </p:nvSpPr>
            <p:spPr bwMode="auto">
              <a:xfrm>
                <a:off x="2064" y="3252"/>
                <a:ext cx="375" cy="4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3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…</a:t>
                </a:r>
                <a:endParaRPr kumimoji="0" lang="ru-RU" sz="3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3" name="Text Box 6"/>
              <p:cNvSpPr txBox="1">
                <a:spLocks noChangeArrowheads="1"/>
              </p:cNvSpPr>
              <p:nvPr/>
            </p:nvSpPr>
            <p:spPr bwMode="auto">
              <a:xfrm>
                <a:off x="213" y="3607"/>
                <a:ext cx="120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6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Affinity</a:t>
                </a:r>
                <a:r>
                  <a:rPr lang="de-DE" sz="1600" b="1" kern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:r>
                  <a:rPr kumimoji="0" lang="de-DE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Group </a:t>
                </a:r>
                <a:r>
                  <a:rPr kumimoji="0" lang="de-DE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# 0</a:t>
                </a:r>
                <a:endParaRPr kumimoji="0" lang="ru-RU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4" name="Text Box 7"/>
              <p:cNvSpPr txBox="1">
                <a:spLocks noChangeArrowheads="1"/>
              </p:cNvSpPr>
              <p:nvPr/>
            </p:nvSpPr>
            <p:spPr bwMode="auto">
              <a:xfrm>
                <a:off x="1461" y="3332"/>
                <a:ext cx="349" cy="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# 1</a:t>
                </a:r>
                <a:endParaRPr kumimoji="0" lang="ru-RU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" name="Text Box 8"/>
              <p:cNvSpPr txBox="1">
                <a:spLocks noChangeArrowheads="1"/>
              </p:cNvSpPr>
              <p:nvPr/>
            </p:nvSpPr>
            <p:spPr bwMode="auto">
              <a:xfrm>
                <a:off x="2613" y="3554"/>
                <a:ext cx="53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# k-1</a:t>
                </a:r>
                <a:endParaRPr kumimoji="0" lang="ru-RU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6" name="Rectangle 9"/>
              <p:cNvSpPr>
                <a:spLocks noChangeArrowheads="1"/>
              </p:cNvSpPr>
              <p:nvPr/>
            </p:nvSpPr>
            <p:spPr bwMode="auto">
              <a:xfrm>
                <a:off x="612" y="1063"/>
                <a:ext cx="590" cy="254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Rectangle 10"/>
              <p:cNvSpPr>
                <a:spLocks noChangeArrowheads="1"/>
              </p:cNvSpPr>
              <p:nvPr/>
            </p:nvSpPr>
            <p:spPr bwMode="auto">
              <a:xfrm>
                <a:off x="1364" y="1063"/>
                <a:ext cx="590" cy="254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Rectangle 11"/>
              <p:cNvSpPr>
                <a:spLocks noChangeArrowheads="1"/>
              </p:cNvSpPr>
              <p:nvPr/>
            </p:nvSpPr>
            <p:spPr bwMode="auto">
              <a:xfrm>
                <a:off x="2562" y="1063"/>
                <a:ext cx="590" cy="254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Rectangle 12"/>
              <p:cNvSpPr>
                <a:spLocks noChangeArrowheads="1"/>
              </p:cNvSpPr>
              <p:nvPr/>
            </p:nvSpPr>
            <p:spPr bwMode="auto">
              <a:xfrm>
                <a:off x="703" y="1199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Rectangle 13"/>
              <p:cNvSpPr>
                <a:spLocks noChangeArrowheads="1"/>
              </p:cNvSpPr>
              <p:nvPr/>
            </p:nvSpPr>
            <p:spPr bwMode="auto">
              <a:xfrm>
                <a:off x="839" y="1517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Rectangle 14"/>
              <p:cNvSpPr>
                <a:spLocks noChangeArrowheads="1"/>
              </p:cNvSpPr>
              <p:nvPr/>
            </p:nvSpPr>
            <p:spPr bwMode="auto">
              <a:xfrm>
                <a:off x="839" y="1834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748" y="2469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Rectangle 16"/>
              <p:cNvSpPr>
                <a:spLocks noChangeArrowheads="1"/>
              </p:cNvSpPr>
              <p:nvPr/>
            </p:nvSpPr>
            <p:spPr bwMode="auto">
              <a:xfrm>
                <a:off x="930" y="2878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Rectangle 17"/>
              <p:cNvSpPr>
                <a:spLocks noChangeArrowheads="1"/>
              </p:cNvSpPr>
              <p:nvPr/>
            </p:nvSpPr>
            <p:spPr bwMode="auto">
              <a:xfrm>
                <a:off x="1655" y="1335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Rectangle 18"/>
              <p:cNvSpPr>
                <a:spLocks noChangeArrowheads="1"/>
              </p:cNvSpPr>
              <p:nvPr/>
            </p:nvSpPr>
            <p:spPr bwMode="auto">
              <a:xfrm>
                <a:off x="1429" y="1653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Rectangle 19"/>
              <p:cNvSpPr>
                <a:spLocks noChangeArrowheads="1"/>
              </p:cNvSpPr>
              <p:nvPr/>
            </p:nvSpPr>
            <p:spPr bwMode="auto">
              <a:xfrm>
                <a:off x="1610" y="2243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Rectangle 20"/>
              <p:cNvSpPr>
                <a:spLocks noChangeArrowheads="1"/>
              </p:cNvSpPr>
              <p:nvPr/>
            </p:nvSpPr>
            <p:spPr bwMode="auto">
              <a:xfrm>
                <a:off x="1519" y="3150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Rectangle 21"/>
              <p:cNvSpPr>
                <a:spLocks noChangeArrowheads="1"/>
              </p:cNvSpPr>
              <p:nvPr/>
            </p:nvSpPr>
            <p:spPr bwMode="auto">
              <a:xfrm>
                <a:off x="2699" y="1245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Rectangle 22"/>
              <p:cNvSpPr>
                <a:spLocks noChangeArrowheads="1"/>
              </p:cNvSpPr>
              <p:nvPr/>
            </p:nvSpPr>
            <p:spPr bwMode="auto">
              <a:xfrm>
                <a:off x="2880" y="1517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Rectangle 23"/>
              <p:cNvSpPr>
                <a:spLocks noChangeArrowheads="1"/>
              </p:cNvSpPr>
              <p:nvPr/>
            </p:nvSpPr>
            <p:spPr bwMode="auto">
              <a:xfrm>
                <a:off x="2653" y="1789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Rectangle 24"/>
              <p:cNvSpPr>
                <a:spLocks noChangeArrowheads="1"/>
              </p:cNvSpPr>
              <p:nvPr/>
            </p:nvSpPr>
            <p:spPr bwMode="auto">
              <a:xfrm>
                <a:off x="2653" y="2106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Rectangle 25"/>
              <p:cNvSpPr>
                <a:spLocks noChangeArrowheads="1"/>
              </p:cNvSpPr>
              <p:nvPr/>
            </p:nvSpPr>
            <p:spPr bwMode="auto">
              <a:xfrm>
                <a:off x="2925" y="3331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Rectangle 26"/>
              <p:cNvSpPr>
                <a:spLocks noChangeArrowheads="1"/>
              </p:cNvSpPr>
              <p:nvPr/>
            </p:nvSpPr>
            <p:spPr bwMode="auto">
              <a:xfrm>
                <a:off x="2880" y="2651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Text Box 27"/>
              <p:cNvSpPr txBox="1">
                <a:spLocks noChangeArrowheads="1"/>
              </p:cNvSpPr>
              <p:nvPr/>
            </p:nvSpPr>
            <p:spPr bwMode="auto">
              <a:xfrm>
                <a:off x="612" y="2242"/>
                <a:ext cx="35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129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5" name="Text Box 28"/>
              <p:cNvSpPr txBox="1">
                <a:spLocks noChangeArrowheads="1"/>
              </p:cNvSpPr>
              <p:nvPr/>
            </p:nvSpPr>
            <p:spPr bwMode="auto">
              <a:xfrm>
                <a:off x="793" y="2968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30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6" name="Text Box 29"/>
              <p:cNvSpPr txBox="1">
                <a:spLocks noChangeArrowheads="1"/>
              </p:cNvSpPr>
              <p:nvPr/>
            </p:nvSpPr>
            <p:spPr bwMode="auto">
              <a:xfrm>
                <a:off x="1519" y="1131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15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7" name="Text Box 30"/>
              <p:cNvSpPr txBox="1">
                <a:spLocks noChangeArrowheads="1"/>
              </p:cNvSpPr>
              <p:nvPr/>
            </p:nvSpPr>
            <p:spPr bwMode="auto">
              <a:xfrm>
                <a:off x="1474" y="2016"/>
                <a:ext cx="35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160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8" name="Text Box 31"/>
              <p:cNvSpPr txBox="1">
                <a:spLocks noChangeArrowheads="1"/>
              </p:cNvSpPr>
              <p:nvPr/>
            </p:nvSpPr>
            <p:spPr bwMode="auto">
              <a:xfrm>
                <a:off x="2835" y="1298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76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2744" y="1842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18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2752" y="2432"/>
              <a:ext cx="3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167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 flipH="1" flipV="1">
            <a:off x="5882481" y="3128964"/>
            <a:ext cx="36513" cy="1333500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0" name="Straight Arrow Connector 79"/>
          <p:cNvCxnSpPr>
            <a:cxnSpLocks noChangeShapeType="1"/>
            <a:stCxn id="66" idx="3"/>
            <a:endCxn id="65" idx="2"/>
          </p:cNvCxnSpPr>
          <p:nvPr/>
        </p:nvCxnSpPr>
        <p:spPr bwMode="auto">
          <a:xfrm flipH="1" flipV="1">
            <a:off x="5558631" y="3633790"/>
            <a:ext cx="395289" cy="828675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1" name="Straight Arrow Connector 80"/>
          <p:cNvCxnSpPr>
            <a:cxnSpLocks noChangeShapeType="1"/>
            <a:stCxn id="66" idx="3"/>
            <a:endCxn id="67" idx="0"/>
          </p:cNvCxnSpPr>
          <p:nvPr/>
        </p:nvCxnSpPr>
        <p:spPr bwMode="auto">
          <a:xfrm flipH="1">
            <a:off x="5701505" y="4462466"/>
            <a:ext cx="252413" cy="1331913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" name="Straight Arrow Connector 81"/>
          <p:cNvCxnSpPr>
            <a:cxnSpLocks noChangeShapeType="1"/>
            <a:stCxn id="66" idx="1"/>
            <a:endCxn id="62" idx="3"/>
          </p:cNvCxnSpPr>
          <p:nvPr/>
        </p:nvCxnSpPr>
        <p:spPr bwMode="auto">
          <a:xfrm flipH="1">
            <a:off x="4585492" y="4462467"/>
            <a:ext cx="1152526" cy="358775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3" name="Straight Arrow Connector 82"/>
          <p:cNvCxnSpPr>
            <a:cxnSpLocks noChangeShapeType="1"/>
            <a:stCxn id="66" idx="3"/>
            <a:endCxn id="73" idx="1"/>
          </p:cNvCxnSpPr>
          <p:nvPr/>
        </p:nvCxnSpPr>
        <p:spPr bwMode="auto">
          <a:xfrm>
            <a:off x="5953920" y="4462464"/>
            <a:ext cx="1800226" cy="647700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7022306" y="2252667"/>
            <a:ext cx="1476376" cy="4491038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lIns="91435" tIns="45718" rIns="91435" bIns="4571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4358481" y="1752600"/>
            <a:ext cx="2300620" cy="64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8" rIns="91435" bIns="45718">
            <a:spAutoFit/>
          </a:bodyPr>
          <a:lstStyle/>
          <a:p>
            <a:pPr marL="285738" indent="-285738">
              <a:buFont typeface="Arial" pitchFamily="34" charset="0"/>
              <a:buChar char="•"/>
              <a:defRPr/>
            </a:pPr>
            <a:r>
              <a:rPr lang="de-DE" sz="1200" dirty="0">
                <a:latin typeface="Times New Roman" pitchFamily="18" charset="0"/>
                <a:ea typeface="ＭＳ Ｐゴシック" pitchFamily="-84" charset="-128"/>
                <a:cs typeface="Arial" pitchFamily="34" charset="0"/>
              </a:rPr>
              <a:t>PennyLane.mp3 hashes to k-1</a:t>
            </a:r>
          </a:p>
          <a:p>
            <a:pPr marL="285738" indent="-285738">
              <a:buFont typeface="Arial" pitchFamily="34" charset="0"/>
              <a:buChar char="•"/>
              <a:defRPr/>
            </a:pPr>
            <a:r>
              <a:rPr lang="de-DE" sz="1200" dirty="0">
                <a:latin typeface="Times New Roman" pitchFamily="18" charset="0"/>
                <a:ea typeface="ＭＳ Ｐゴシック" pitchFamily="-84" charset="-128"/>
                <a:cs typeface="Arial" pitchFamily="34" charset="0"/>
              </a:rPr>
              <a:t>Everyone in this group stores </a:t>
            </a:r>
          </a:p>
          <a:p>
            <a:pPr>
              <a:defRPr/>
            </a:pPr>
            <a:r>
              <a:rPr lang="de-DE" sz="1200" dirty="0">
                <a:latin typeface="Times New Roman" pitchFamily="18" charset="0"/>
                <a:ea typeface="ＭＳ Ｐゴシック" pitchFamily="-84" charset="-128"/>
                <a:cs typeface="Arial" pitchFamily="34" charset="0"/>
              </a:rPr>
              <a:t>&lt;PennyLane.mp3, who-has-file&gt;</a:t>
            </a:r>
            <a:endParaRPr lang="ru-RU" sz="1200" dirty="0">
              <a:latin typeface="Times New Roman" pitchFamily="18" charset="0"/>
              <a:ea typeface="ＭＳ Ｐゴシック" pitchFamily="-84" charset="-128"/>
              <a:cs typeface="Arial" pitchFamily="34" charset="0"/>
            </a:endParaRPr>
          </a:p>
        </p:txBody>
      </p:sp>
      <p:cxnSp>
        <p:nvCxnSpPr>
          <p:cNvPr id="86" name="Straight Connector 85"/>
          <p:cNvCxnSpPr>
            <a:cxnSpLocks noChangeShapeType="1"/>
          </p:cNvCxnSpPr>
          <p:nvPr/>
        </p:nvCxnSpPr>
        <p:spPr bwMode="auto">
          <a:xfrm flipH="1" flipV="1">
            <a:off x="6854030" y="2274891"/>
            <a:ext cx="647700" cy="119063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930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Kelips</a:t>
            </a:r>
            <a:r>
              <a:rPr lang="en-US" dirty="0"/>
              <a:t> Lookup</a:t>
            </a:r>
          </a:p>
        </p:txBody>
      </p:sp>
      <p:sp>
        <p:nvSpPr>
          <p:cNvPr id="46" name="Content Placeholder 7"/>
          <p:cNvSpPr>
            <a:spLocks noGrp="1"/>
          </p:cNvSpPr>
          <p:nvPr>
            <p:ph idx="1"/>
          </p:nvPr>
        </p:nvSpPr>
        <p:spPr>
          <a:xfrm>
            <a:off x="167481" y="1752600"/>
            <a:ext cx="3729039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2300" dirty="0">
                <a:latin typeface="Times New Roman" charset="0"/>
                <a:ea typeface="ＭＳ Ｐゴシック" charset="0"/>
              </a:rPr>
              <a:t>Lookup</a:t>
            </a:r>
          </a:p>
          <a:p>
            <a:pPr lvl="1"/>
            <a:r>
              <a:rPr lang="en-US" sz="2000" dirty="0">
                <a:latin typeface="Times New Roman" charset="0"/>
                <a:ea typeface="ＭＳ Ｐゴシック" charset="0"/>
              </a:rPr>
              <a:t>Find file affinity group</a:t>
            </a:r>
          </a:p>
          <a:p>
            <a:pPr lvl="1"/>
            <a:r>
              <a:rPr lang="en-US" sz="2000" dirty="0">
                <a:latin typeface="Times New Roman" charset="0"/>
                <a:ea typeface="ＭＳ Ｐゴシック" charset="0"/>
              </a:rPr>
              <a:t>Go to your contact for the file affinity group</a:t>
            </a:r>
          </a:p>
          <a:p>
            <a:pPr lvl="1"/>
            <a:r>
              <a:rPr lang="en-US" sz="2000" dirty="0">
                <a:latin typeface="Times New Roman" charset="0"/>
                <a:ea typeface="ＭＳ Ｐゴシック" charset="0"/>
              </a:rPr>
              <a:t>Failing that try another of your neighbors to find a contact</a:t>
            </a:r>
          </a:p>
          <a:p>
            <a:r>
              <a:rPr lang="en-US" sz="2300" dirty="0">
                <a:latin typeface="Times New Roman" charset="0"/>
                <a:ea typeface="ＭＳ Ｐゴシック" charset="0"/>
              </a:rPr>
              <a:t>Lookup = 1 hop (or a few)</a:t>
            </a:r>
          </a:p>
          <a:p>
            <a:pPr lvl="1">
              <a:buFontTx/>
              <a:buChar char="•"/>
            </a:pPr>
            <a:r>
              <a:rPr lang="en-US" sz="2300" dirty="0">
                <a:latin typeface="Times New Roman" charset="0"/>
                <a:ea typeface="ＭＳ Ｐゴシック" charset="0"/>
              </a:rPr>
              <a:t>Memory cost O(</a:t>
            </a:r>
            <a:r>
              <a:rPr lang="en-US" altLang="zh-CN" sz="2000" dirty="0">
                <a:latin typeface="Times New Roman" charset="0"/>
                <a:ea typeface="ヒラギノ角ゴ Pro W3" charset="0"/>
                <a:cs typeface="Arial" charset="0"/>
              </a:rPr>
              <a:t>√ </a:t>
            </a:r>
            <a:r>
              <a:rPr lang="en-US" sz="2000" dirty="0">
                <a:latin typeface="Times New Roman" charset="0"/>
                <a:ea typeface="ＭＳ Ｐゴシック" charset="0"/>
              </a:rPr>
              <a:t>N)</a:t>
            </a:r>
          </a:p>
          <a:p>
            <a:pPr marL="742918" lvl="2" indent="-342886"/>
            <a:r>
              <a:rPr lang="en-US" dirty="0">
                <a:latin typeface="Times New Roman" charset="0"/>
                <a:ea typeface="ＭＳ Ｐゴシック" charset="0"/>
              </a:rPr>
              <a:t>1.93 MB for 100K nodes, 10M files</a:t>
            </a:r>
          </a:p>
          <a:p>
            <a:pPr marL="742918" lvl="2" indent="-342886"/>
            <a:r>
              <a:rPr lang="en-US" dirty="0">
                <a:latin typeface="Times New Roman" charset="0"/>
                <a:ea typeface="ＭＳ Ｐゴシック" charset="0"/>
              </a:rPr>
              <a:t>Fits in RAM of most workstations/laptops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today (COTS machines)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endParaRPr lang="en-US" sz="2300" dirty="0">
              <a:latin typeface="Times New Roman" charset="0"/>
              <a:ea typeface="ＭＳ Ｐゴシック" charset="0"/>
            </a:endParaRPr>
          </a:p>
          <a:p>
            <a:pPr lvl="1"/>
            <a:endParaRPr lang="en-US" sz="20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47" name="Slide Number Placeholder 3"/>
          <p:cNvSpPr txBox="1">
            <a:spLocks/>
          </p:cNvSpPr>
          <p:nvPr/>
        </p:nvSpPr>
        <p:spPr bwMode="auto">
          <a:xfrm>
            <a:off x="6263479" y="7086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18" indent="-285738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2950" indent="-22859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130" indent="-22859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310" indent="-22859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490" indent="-228590" algn="l" defTabSz="457180" rtl="0" eaLnBrk="0" fontAlgn="base" latinLnBrk="0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670" indent="-228590" algn="l" defTabSz="457180" rtl="0" eaLnBrk="0" fontAlgn="base" latinLnBrk="0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8850" indent="-228590" algn="l" defTabSz="457180" rtl="0" eaLnBrk="0" fontAlgn="base" latinLnBrk="0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030" indent="-228590" algn="l" defTabSz="457180" rtl="0" eaLnBrk="0" fontAlgn="base" latinLnBrk="0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8880A5-8740-9747-A50C-E80CBE96EFDF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8" name="Group 3"/>
          <p:cNvGrpSpPr>
            <a:grpSpLocks/>
          </p:cNvGrpSpPr>
          <p:nvPr/>
        </p:nvGrpSpPr>
        <p:grpSpPr bwMode="auto">
          <a:xfrm>
            <a:off x="3672680" y="2525715"/>
            <a:ext cx="4360863" cy="4413250"/>
            <a:chOff x="405" y="1063"/>
            <a:chExt cx="2747" cy="2780"/>
          </a:xfrm>
        </p:grpSpPr>
        <p:grpSp>
          <p:nvGrpSpPr>
            <p:cNvPr id="49" name="Group 4"/>
            <p:cNvGrpSpPr>
              <a:grpSpLocks/>
            </p:cNvGrpSpPr>
            <p:nvPr/>
          </p:nvGrpSpPr>
          <p:grpSpPr bwMode="auto">
            <a:xfrm>
              <a:off x="405" y="1063"/>
              <a:ext cx="2747" cy="2780"/>
              <a:chOff x="405" y="1063"/>
              <a:chExt cx="2747" cy="2780"/>
            </a:xfrm>
          </p:grpSpPr>
          <p:sp>
            <p:nvSpPr>
              <p:cNvPr id="52" name="Text Box 5"/>
              <p:cNvSpPr txBox="1">
                <a:spLocks noChangeArrowheads="1"/>
              </p:cNvSpPr>
              <p:nvPr/>
            </p:nvSpPr>
            <p:spPr bwMode="auto">
              <a:xfrm>
                <a:off x="2064" y="3252"/>
                <a:ext cx="375" cy="4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3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…</a:t>
                </a:r>
                <a:endParaRPr kumimoji="0" lang="ru-RU" sz="3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3" name="Text Box 6"/>
              <p:cNvSpPr txBox="1">
                <a:spLocks noChangeArrowheads="1"/>
              </p:cNvSpPr>
              <p:nvPr/>
            </p:nvSpPr>
            <p:spPr bwMode="auto">
              <a:xfrm>
                <a:off x="405" y="3598"/>
                <a:ext cx="170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Affinity</a:t>
                </a:r>
                <a:r>
                  <a:rPr lang="de-DE" sz="1400" b="1" kern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:r>
                  <a:rPr kumimoji="0" lang="de-DE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Group </a:t>
                </a:r>
                <a:r>
                  <a:rPr kumimoji="0" lang="de-DE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# 0</a:t>
                </a:r>
                <a:endParaRPr kumimoji="0" lang="ru-RU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4" name="Text Box 7"/>
              <p:cNvSpPr txBox="1">
                <a:spLocks noChangeArrowheads="1"/>
              </p:cNvSpPr>
              <p:nvPr/>
            </p:nvSpPr>
            <p:spPr bwMode="auto">
              <a:xfrm>
                <a:off x="1461" y="3336"/>
                <a:ext cx="349" cy="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# 1</a:t>
                </a:r>
                <a:endParaRPr kumimoji="0" lang="ru-RU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" name="Text Box 8"/>
              <p:cNvSpPr txBox="1">
                <a:spLocks noChangeArrowheads="1"/>
              </p:cNvSpPr>
              <p:nvPr/>
            </p:nvSpPr>
            <p:spPr bwMode="auto">
              <a:xfrm>
                <a:off x="2565" y="3552"/>
                <a:ext cx="53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3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# k-1</a:t>
                </a:r>
                <a:endParaRPr kumimoji="0" lang="ru-RU" sz="2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6" name="Rectangle 9"/>
              <p:cNvSpPr>
                <a:spLocks noChangeArrowheads="1"/>
              </p:cNvSpPr>
              <p:nvPr/>
            </p:nvSpPr>
            <p:spPr bwMode="auto">
              <a:xfrm>
                <a:off x="612" y="1063"/>
                <a:ext cx="590" cy="254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Rectangle 10"/>
              <p:cNvSpPr>
                <a:spLocks noChangeArrowheads="1"/>
              </p:cNvSpPr>
              <p:nvPr/>
            </p:nvSpPr>
            <p:spPr bwMode="auto">
              <a:xfrm>
                <a:off x="1364" y="1063"/>
                <a:ext cx="590" cy="254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Rectangle 11"/>
              <p:cNvSpPr>
                <a:spLocks noChangeArrowheads="1"/>
              </p:cNvSpPr>
              <p:nvPr/>
            </p:nvSpPr>
            <p:spPr bwMode="auto">
              <a:xfrm>
                <a:off x="2562" y="1063"/>
                <a:ext cx="590" cy="254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Rectangle 12"/>
              <p:cNvSpPr>
                <a:spLocks noChangeArrowheads="1"/>
              </p:cNvSpPr>
              <p:nvPr/>
            </p:nvSpPr>
            <p:spPr bwMode="auto">
              <a:xfrm>
                <a:off x="703" y="1199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Rectangle 13"/>
              <p:cNvSpPr>
                <a:spLocks noChangeArrowheads="1"/>
              </p:cNvSpPr>
              <p:nvPr/>
            </p:nvSpPr>
            <p:spPr bwMode="auto">
              <a:xfrm>
                <a:off x="839" y="1517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Rectangle 14"/>
              <p:cNvSpPr>
                <a:spLocks noChangeArrowheads="1"/>
              </p:cNvSpPr>
              <p:nvPr/>
            </p:nvSpPr>
            <p:spPr bwMode="auto">
              <a:xfrm>
                <a:off x="839" y="1834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748" y="2469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Rectangle 16"/>
              <p:cNvSpPr>
                <a:spLocks noChangeArrowheads="1"/>
              </p:cNvSpPr>
              <p:nvPr/>
            </p:nvSpPr>
            <p:spPr bwMode="auto">
              <a:xfrm>
                <a:off x="930" y="2878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Rectangle 17"/>
              <p:cNvSpPr>
                <a:spLocks noChangeArrowheads="1"/>
              </p:cNvSpPr>
              <p:nvPr/>
            </p:nvSpPr>
            <p:spPr bwMode="auto">
              <a:xfrm>
                <a:off x="1655" y="1335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Rectangle 18"/>
              <p:cNvSpPr>
                <a:spLocks noChangeArrowheads="1"/>
              </p:cNvSpPr>
              <p:nvPr/>
            </p:nvSpPr>
            <p:spPr bwMode="auto">
              <a:xfrm>
                <a:off x="1429" y="1653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Rectangle 19"/>
              <p:cNvSpPr>
                <a:spLocks noChangeArrowheads="1"/>
              </p:cNvSpPr>
              <p:nvPr/>
            </p:nvSpPr>
            <p:spPr bwMode="auto">
              <a:xfrm>
                <a:off x="1610" y="2243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Rectangle 20"/>
              <p:cNvSpPr>
                <a:spLocks noChangeArrowheads="1"/>
              </p:cNvSpPr>
              <p:nvPr/>
            </p:nvSpPr>
            <p:spPr bwMode="auto">
              <a:xfrm>
                <a:off x="1519" y="3150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Rectangle 21"/>
              <p:cNvSpPr>
                <a:spLocks noChangeArrowheads="1"/>
              </p:cNvSpPr>
              <p:nvPr/>
            </p:nvSpPr>
            <p:spPr bwMode="auto">
              <a:xfrm>
                <a:off x="2699" y="1245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Rectangle 22"/>
              <p:cNvSpPr>
                <a:spLocks noChangeArrowheads="1"/>
              </p:cNvSpPr>
              <p:nvPr/>
            </p:nvSpPr>
            <p:spPr bwMode="auto">
              <a:xfrm>
                <a:off x="2880" y="1517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Rectangle 23"/>
              <p:cNvSpPr>
                <a:spLocks noChangeArrowheads="1"/>
              </p:cNvSpPr>
              <p:nvPr/>
            </p:nvSpPr>
            <p:spPr bwMode="auto">
              <a:xfrm>
                <a:off x="2653" y="1789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Rectangle 24"/>
              <p:cNvSpPr>
                <a:spLocks noChangeArrowheads="1"/>
              </p:cNvSpPr>
              <p:nvPr/>
            </p:nvSpPr>
            <p:spPr bwMode="auto">
              <a:xfrm>
                <a:off x="2653" y="2106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Rectangle 25"/>
              <p:cNvSpPr>
                <a:spLocks noChangeArrowheads="1"/>
              </p:cNvSpPr>
              <p:nvPr/>
            </p:nvSpPr>
            <p:spPr bwMode="auto">
              <a:xfrm>
                <a:off x="2925" y="3331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Rectangle 26"/>
              <p:cNvSpPr>
                <a:spLocks noChangeArrowheads="1"/>
              </p:cNvSpPr>
              <p:nvPr/>
            </p:nvSpPr>
            <p:spPr bwMode="auto">
              <a:xfrm>
                <a:off x="2880" y="2651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Text Box 27"/>
              <p:cNvSpPr txBox="1">
                <a:spLocks noChangeArrowheads="1"/>
              </p:cNvSpPr>
              <p:nvPr/>
            </p:nvSpPr>
            <p:spPr bwMode="auto">
              <a:xfrm>
                <a:off x="612" y="2242"/>
                <a:ext cx="35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129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5" name="Text Box 28"/>
              <p:cNvSpPr txBox="1">
                <a:spLocks noChangeArrowheads="1"/>
              </p:cNvSpPr>
              <p:nvPr/>
            </p:nvSpPr>
            <p:spPr bwMode="auto">
              <a:xfrm>
                <a:off x="793" y="2968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30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6" name="Text Box 29"/>
              <p:cNvSpPr txBox="1">
                <a:spLocks noChangeArrowheads="1"/>
              </p:cNvSpPr>
              <p:nvPr/>
            </p:nvSpPr>
            <p:spPr bwMode="auto">
              <a:xfrm>
                <a:off x="1519" y="1131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15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7" name="Text Box 30"/>
              <p:cNvSpPr txBox="1">
                <a:spLocks noChangeArrowheads="1"/>
              </p:cNvSpPr>
              <p:nvPr/>
            </p:nvSpPr>
            <p:spPr bwMode="auto">
              <a:xfrm>
                <a:off x="1474" y="2016"/>
                <a:ext cx="35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160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8" name="Text Box 31"/>
              <p:cNvSpPr txBox="1">
                <a:spLocks noChangeArrowheads="1"/>
              </p:cNvSpPr>
              <p:nvPr/>
            </p:nvSpPr>
            <p:spPr bwMode="auto">
              <a:xfrm>
                <a:off x="2835" y="1298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76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2744" y="1842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18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2752" y="2432"/>
              <a:ext cx="3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167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 flipH="1" flipV="1">
            <a:off x="5730081" y="3173414"/>
            <a:ext cx="36513" cy="1333500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0" name="Straight Arrow Connector 79"/>
          <p:cNvCxnSpPr>
            <a:cxnSpLocks noChangeShapeType="1"/>
            <a:stCxn id="66" idx="3"/>
            <a:endCxn id="65" idx="2"/>
          </p:cNvCxnSpPr>
          <p:nvPr/>
        </p:nvCxnSpPr>
        <p:spPr bwMode="auto">
          <a:xfrm flipH="1" flipV="1">
            <a:off x="5406231" y="3678240"/>
            <a:ext cx="395289" cy="828675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1" name="Straight Arrow Connector 80"/>
          <p:cNvCxnSpPr>
            <a:cxnSpLocks noChangeShapeType="1"/>
            <a:stCxn id="66" idx="3"/>
            <a:endCxn id="67" idx="0"/>
          </p:cNvCxnSpPr>
          <p:nvPr/>
        </p:nvCxnSpPr>
        <p:spPr bwMode="auto">
          <a:xfrm flipH="1">
            <a:off x="5549105" y="4506916"/>
            <a:ext cx="252413" cy="1331913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" name="Straight Arrow Connector 81"/>
          <p:cNvCxnSpPr>
            <a:cxnSpLocks noChangeShapeType="1"/>
            <a:stCxn id="66" idx="1"/>
            <a:endCxn id="62" idx="3"/>
          </p:cNvCxnSpPr>
          <p:nvPr/>
        </p:nvCxnSpPr>
        <p:spPr bwMode="auto">
          <a:xfrm flipH="1">
            <a:off x="4433092" y="4506917"/>
            <a:ext cx="1152526" cy="358775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3" name="Straight Arrow Connector 82"/>
          <p:cNvCxnSpPr>
            <a:cxnSpLocks noChangeShapeType="1"/>
            <a:stCxn id="66" idx="3"/>
            <a:endCxn id="73" idx="1"/>
          </p:cNvCxnSpPr>
          <p:nvPr/>
        </p:nvCxnSpPr>
        <p:spPr bwMode="auto">
          <a:xfrm>
            <a:off x="5801520" y="4506914"/>
            <a:ext cx="1800226" cy="647700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6869906" y="2297117"/>
            <a:ext cx="1476376" cy="4491038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lIns="91435" tIns="45718" rIns="91435" bIns="4571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4434681" y="1828800"/>
            <a:ext cx="2300620" cy="64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8" rIns="91435" bIns="45718">
            <a:spAutoFit/>
          </a:bodyPr>
          <a:lstStyle/>
          <a:p>
            <a:pPr marL="285738" indent="-285738">
              <a:buFont typeface="Arial" pitchFamily="34" charset="0"/>
              <a:buChar char="•"/>
              <a:defRPr/>
            </a:pPr>
            <a:r>
              <a:rPr lang="de-DE" sz="1200" dirty="0">
                <a:latin typeface="Times New Roman" pitchFamily="18" charset="0"/>
                <a:ea typeface="ＭＳ Ｐゴシック" pitchFamily="-84" charset="-128"/>
                <a:cs typeface="Arial" pitchFamily="34" charset="0"/>
              </a:rPr>
              <a:t>PennyLane.mp3 hashes to k-1</a:t>
            </a:r>
          </a:p>
          <a:p>
            <a:pPr marL="285738" indent="-285738">
              <a:buFont typeface="Arial" pitchFamily="34" charset="0"/>
              <a:buChar char="•"/>
              <a:defRPr/>
            </a:pPr>
            <a:r>
              <a:rPr lang="de-DE" sz="1200" dirty="0">
                <a:latin typeface="Times New Roman" pitchFamily="18" charset="0"/>
                <a:ea typeface="ＭＳ Ｐゴシック" pitchFamily="-84" charset="-128"/>
                <a:cs typeface="Arial" pitchFamily="34" charset="0"/>
              </a:rPr>
              <a:t>Everyone in this group stores </a:t>
            </a:r>
          </a:p>
          <a:p>
            <a:pPr>
              <a:defRPr/>
            </a:pPr>
            <a:r>
              <a:rPr lang="de-DE" sz="1200" dirty="0">
                <a:latin typeface="Times New Roman" pitchFamily="18" charset="0"/>
                <a:ea typeface="ＭＳ Ｐゴシック" pitchFamily="-84" charset="-128"/>
                <a:cs typeface="Arial" pitchFamily="34" charset="0"/>
              </a:rPr>
              <a:t>&lt;PennyLane.mp3, who-has-file&gt;</a:t>
            </a:r>
            <a:endParaRPr lang="ru-RU" sz="1200" dirty="0">
              <a:latin typeface="Times New Roman" pitchFamily="18" charset="0"/>
              <a:ea typeface="ＭＳ Ｐゴシック" pitchFamily="-84" charset="-128"/>
              <a:cs typeface="Arial" pitchFamily="34" charset="0"/>
            </a:endParaRPr>
          </a:p>
        </p:txBody>
      </p:sp>
      <p:cxnSp>
        <p:nvCxnSpPr>
          <p:cNvPr id="86" name="Straight Connector 85"/>
          <p:cNvCxnSpPr>
            <a:cxnSpLocks noChangeShapeType="1"/>
          </p:cNvCxnSpPr>
          <p:nvPr/>
        </p:nvCxnSpPr>
        <p:spPr bwMode="auto">
          <a:xfrm flipH="1" flipV="1">
            <a:off x="6701630" y="2319341"/>
            <a:ext cx="647700" cy="119063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6768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Napster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Client</a:t>
            </a:r>
          </a:p>
          <a:p>
            <a:r>
              <a:rPr lang="en-US" dirty="0"/>
              <a:t>Connect to a Napster server</a:t>
            </a:r>
          </a:p>
          <a:p>
            <a:pPr lvl="1"/>
            <a:r>
              <a:rPr lang="en-US" dirty="0"/>
              <a:t>Upload list of music files that you want to share</a:t>
            </a:r>
          </a:p>
          <a:p>
            <a:pPr lvl="1"/>
            <a:r>
              <a:rPr lang="en-US" dirty="0"/>
              <a:t>Server maintains list of &lt;filename, </a:t>
            </a:r>
            <a:r>
              <a:rPr lang="en-US" dirty="0" err="1"/>
              <a:t>ip_address</a:t>
            </a:r>
            <a:r>
              <a:rPr lang="en-US" dirty="0"/>
              <a:t>, </a:t>
            </a:r>
            <a:r>
              <a:rPr lang="en-US" dirty="0" err="1"/>
              <a:t>portnum</a:t>
            </a:r>
            <a:r>
              <a:rPr lang="en-US" dirty="0"/>
              <a:t>&gt; tuples. </a:t>
            </a:r>
            <a:r>
              <a:rPr lang="en-US" b="1" dirty="0"/>
              <a:t>Server stores no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2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Kelips</a:t>
            </a:r>
            <a:r>
              <a:rPr lang="en-US" dirty="0"/>
              <a:t> Soft State</a:t>
            </a:r>
          </a:p>
        </p:txBody>
      </p:sp>
      <p:sp>
        <p:nvSpPr>
          <p:cNvPr id="87" name="Content Placeholder 7"/>
          <p:cNvSpPr>
            <a:spLocks noGrp="1"/>
          </p:cNvSpPr>
          <p:nvPr>
            <p:ph idx="1"/>
          </p:nvPr>
        </p:nvSpPr>
        <p:spPr>
          <a:xfrm>
            <a:off x="167481" y="1752600"/>
            <a:ext cx="3729039" cy="4572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charset="0"/>
                <a:ea typeface="ＭＳ Ｐゴシック" charset="0"/>
              </a:rPr>
              <a:t>Membership lists </a:t>
            </a:r>
          </a:p>
          <a:p>
            <a:pPr lvl="1"/>
            <a:r>
              <a:rPr lang="en-US" sz="2000" dirty="0">
                <a:latin typeface="Times New Roman" charset="0"/>
                <a:ea typeface="ＭＳ Ｐゴシック" charset="0"/>
              </a:rPr>
              <a:t>Gossip-based membership</a:t>
            </a:r>
          </a:p>
          <a:p>
            <a:pPr lvl="1"/>
            <a:r>
              <a:rPr lang="en-US" sz="2000" dirty="0">
                <a:latin typeface="Times New Roman" charset="0"/>
                <a:ea typeface="ＭＳ Ｐゴシック" charset="0"/>
              </a:rPr>
              <a:t>Within each affinity group</a:t>
            </a:r>
          </a:p>
          <a:p>
            <a:pPr lvl="1"/>
            <a:r>
              <a:rPr lang="en-US" sz="2000" dirty="0">
                <a:latin typeface="Times New Roman" charset="0"/>
                <a:ea typeface="ＭＳ Ｐゴシック" charset="0"/>
              </a:rPr>
              <a:t>And also across affinity groups</a:t>
            </a:r>
          </a:p>
          <a:p>
            <a:pPr lvl="1"/>
            <a:r>
              <a:rPr lang="en-US" sz="2000" i="1" dirty="0">
                <a:latin typeface="Times New Roman" charset="0"/>
                <a:ea typeface="ＭＳ Ｐゴシック" charset="0"/>
              </a:rPr>
              <a:t>O(log(N)) </a:t>
            </a:r>
            <a:r>
              <a:rPr lang="en-US" sz="2000" dirty="0" smtClean="0">
                <a:latin typeface="Times New Roman" charset="0"/>
                <a:ea typeface="ＭＳ Ｐゴシック" charset="0"/>
              </a:rPr>
              <a:t>dissemination time</a:t>
            </a:r>
            <a:endParaRPr lang="en-US" sz="2000" dirty="0">
              <a:latin typeface="Times New Roman" charset="0"/>
              <a:ea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</a:rPr>
              <a:t>File metadata</a:t>
            </a:r>
          </a:p>
          <a:p>
            <a:pPr lvl="1"/>
            <a:r>
              <a:rPr lang="en-US" sz="2000" dirty="0">
                <a:latin typeface="Times New Roman" charset="0"/>
                <a:ea typeface="ＭＳ Ｐゴシック" charset="0"/>
              </a:rPr>
              <a:t>Needs to be periodically refreshed from source node</a:t>
            </a:r>
          </a:p>
          <a:p>
            <a:pPr lvl="1"/>
            <a:r>
              <a:rPr lang="en-US" sz="2000" dirty="0">
                <a:latin typeface="Times New Roman" charset="0"/>
                <a:ea typeface="ＭＳ Ｐゴシック" charset="0"/>
              </a:rPr>
              <a:t>Times out</a:t>
            </a:r>
          </a:p>
          <a:p>
            <a:pPr lvl="1"/>
            <a:endParaRPr lang="en-US" sz="1800" dirty="0">
              <a:latin typeface="Times New Roman" charset="0"/>
              <a:ea typeface="ＭＳ Ｐゴシック" charset="0"/>
            </a:endParaRPr>
          </a:p>
          <a:p>
            <a:endParaRPr lang="en-US" sz="20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88" name="Slide Number Placeholder 3"/>
          <p:cNvSpPr txBox="1">
            <a:spLocks/>
          </p:cNvSpPr>
          <p:nvPr/>
        </p:nvSpPr>
        <p:spPr bwMode="auto">
          <a:xfrm>
            <a:off x="6269830" y="692308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18" indent="-285738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2950" indent="-22859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130" indent="-22859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310" indent="-22859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490" indent="-228590" algn="l" defTabSz="457180" rtl="0" eaLnBrk="0" fontAlgn="base" latinLnBrk="0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670" indent="-228590" algn="l" defTabSz="457180" rtl="0" eaLnBrk="0" fontAlgn="base" latinLnBrk="0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8850" indent="-228590" algn="l" defTabSz="457180" rtl="0" eaLnBrk="0" fontAlgn="base" latinLnBrk="0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030" indent="-228590" algn="l" defTabSz="457180" rtl="0" eaLnBrk="0" fontAlgn="base" latinLnBrk="0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EDDB87-B355-8349-8D6F-C73FC6784255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89" name="Group 3"/>
          <p:cNvGrpSpPr>
            <a:grpSpLocks/>
          </p:cNvGrpSpPr>
          <p:nvPr/>
        </p:nvGrpSpPr>
        <p:grpSpPr bwMode="auto">
          <a:xfrm>
            <a:off x="3748881" y="2362200"/>
            <a:ext cx="4352926" cy="4495800"/>
            <a:chOff x="449" y="1063"/>
            <a:chExt cx="2742" cy="2832"/>
          </a:xfrm>
        </p:grpSpPr>
        <p:grpSp>
          <p:nvGrpSpPr>
            <p:cNvPr id="90" name="Group 4"/>
            <p:cNvGrpSpPr>
              <a:grpSpLocks/>
            </p:cNvGrpSpPr>
            <p:nvPr/>
          </p:nvGrpSpPr>
          <p:grpSpPr bwMode="auto">
            <a:xfrm>
              <a:off x="449" y="1063"/>
              <a:ext cx="2742" cy="2832"/>
              <a:chOff x="449" y="1063"/>
              <a:chExt cx="2742" cy="2832"/>
            </a:xfrm>
          </p:grpSpPr>
          <p:sp>
            <p:nvSpPr>
              <p:cNvPr id="93" name="Text Box 5"/>
              <p:cNvSpPr txBox="1">
                <a:spLocks noChangeArrowheads="1"/>
              </p:cNvSpPr>
              <p:nvPr/>
            </p:nvSpPr>
            <p:spPr bwMode="auto">
              <a:xfrm>
                <a:off x="2064" y="3252"/>
                <a:ext cx="375" cy="4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3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…</a:t>
                </a:r>
                <a:endParaRPr kumimoji="0" lang="ru-RU" sz="3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4" name="Text Box 6"/>
              <p:cNvSpPr txBox="1">
                <a:spLocks noChangeArrowheads="1"/>
              </p:cNvSpPr>
              <p:nvPr/>
            </p:nvSpPr>
            <p:spPr bwMode="auto">
              <a:xfrm>
                <a:off x="449" y="3607"/>
                <a:ext cx="101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Affinity</a:t>
                </a:r>
                <a:r>
                  <a:rPr lang="de-DE" sz="1400" b="1" kern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:r>
                  <a:rPr kumimoji="0" lang="de-DE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Group </a:t>
                </a:r>
                <a:r>
                  <a:rPr kumimoji="0" lang="de-DE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# 0</a:t>
                </a:r>
                <a:endParaRPr kumimoji="0" lang="ru-RU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5" name="Text Box 7"/>
              <p:cNvSpPr txBox="1">
                <a:spLocks noChangeArrowheads="1"/>
              </p:cNvSpPr>
              <p:nvPr/>
            </p:nvSpPr>
            <p:spPr bwMode="auto">
              <a:xfrm>
                <a:off x="1457" y="3391"/>
                <a:ext cx="349" cy="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3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# 1</a:t>
                </a:r>
                <a:endParaRPr kumimoji="0" lang="ru-RU" sz="2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6" name="Text Box 8"/>
              <p:cNvSpPr txBox="1">
                <a:spLocks noChangeArrowheads="1"/>
              </p:cNvSpPr>
              <p:nvPr/>
            </p:nvSpPr>
            <p:spPr bwMode="auto">
              <a:xfrm>
                <a:off x="2657" y="3604"/>
                <a:ext cx="53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3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# k-1</a:t>
                </a:r>
                <a:endParaRPr kumimoji="0" lang="ru-RU" sz="2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7" name="Rectangle 9"/>
              <p:cNvSpPr>
                <a:spLocks noChangeArrowheads="1"/>
              </p:cNvSpPr>
              <p:nvPr/>
            </p:nvSpPr>
            <p:spPr bwMode="auto">
              <a:xfrm>
                <a:off x="612" y="1063"/>
                <a:ext cx="590" cy="254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" name="Rectangle 10"/>
              <p:cNvSpPr>
                <a:spLocks noChangeArrowheads="1"/>
              </p:cNvSpPr>
              <p:nvPr/>
            </p:nvSpPr>
            <p:spPr bwMode="auto">
              <a:xfrm>
                <a:off x="1364" y="1063"/>
                <a:ext cx="590" cy="254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Rectangle 11"/>
              <p:cNvSpPr>
                <a:spLocks noChangeArrowheads="1"/>
              </p:cNvSpPr>
              <p:nvPr/>
            </p:nvSpPr>
            <p:spPr bwMode="auto">
              <a:xfrm>
                <a:off x="2562" y="1063"/>
                <a:ext cx="590" cy="254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Rectangle 12"/>
              <p:cNvSpPr>
                <a:spLocks noChangeArrowheads="1"/>
              </p:cNvSpPr>
              <p:nvPr/>
            </p:nvSpPr>
            <p:spPr bwMode="auto">
              <a:xfrm>
                <a:off x="703" y="1199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Rectangle 13"/>
              <p:cNvSpPr>
                <a:spLocks noChangeArrowheads="1"/>
              </p:cNvSpPr>
              <p:nvPr/>
            </p:nvSpPr>
            <p:spPr bwMode="auto">
              <a:xfrm>
                <a:off x="839" y="1517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Rectangle 14"/>
              <p:cNvSpPr>
                <a:spLocks noChangeArrowheads="1"/>
              </p:cNvSpPr>
              <p:nvPr/>
            </p:nvSpPr>
            <p:spPr bwMode="auto">
              <a:xfrm>
                <a:off x="839" y="1834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Rectangle 15"/>
              <p:cNvSpPr>
                <a:spLocks noChangeArrowheads="1"/>
              </p:cNvSpPr>
              <p:nvPr/>
            </p:nvSpPr>
            <p:spPr bwMode="auto">
              <a:xfrm>
                <a:off x="748" y="2469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" name="Rectangle 16"/>
              <p:cNvSpPr>
                <a:spLocks noChangeArrowheads="1"/>
              </p:cNvSpPr>
              <p:nvPr/>
            </p:nvSpPr>
            <p:spPr bwMode="auto">
              <a:xfrm>
                <a:off x="930" y="2878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Rectangle 17"/>
              <p:cNvSpPr>
                <a:spLocks noChangeArrowheads="1"/>
              </p:cNvSpPr>
              <p:nvPr/>
            </p:nvSpPr>
            <p:spPr bwMode="auto">
              <a:xfrm>
                <a:off x="1655" y="1335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1429" y="1653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Rectangle 19"/>
              <p:cNvSpPr>
                <a:spLocks noChangeArrowheads="1"/>
              </p:cNvSpPr>
              <p:nvPr/>
            </p:nvSpPr>
            <p:spPr bwMode="auto">
              <a:xfrm>
                <a:off x="1610" y="2243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Rectangle 20"/>
              <p:cNvSpPr>
                <a:spLocks noChangeArrowheads="1"/>
              </p:cNvSpPr>
              <p:nvPr/>
            </p:nvSpPr>
            <p:spPr bwMode="auto">
              <a:xfrm>
                <a:off x="1519" y="3150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Rectangle 21"/>
              <p:cNvSpPr>
                <a:spLocks noChangeArrowheads="1"/>
              </p:cNvSpPr>
              <p:nvPr/>
            </p:nvSpPr>
            <p:spPr bwMode="auto">
              <a:xfrm>
                <a:off x="2699" y="1245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Rectangle 22"/>
              <p:cNvSpPr>
                <a:spLocks noChangeArrowheads="1"/>
              </p:cNvSpPr>
              <p:nvPr/>
            </p:nvSpPr>
            <p:spPr bwMode="auto">
              <a:xfrm>
                <a:off x="2880" y="1517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" name="Rectangle 23"/>
              <p:cNvSpPr>
                <a:spLocks noChangeArrowheads="1"/>
              </p:cNvSpPr>
              <p:nvPr/>
            </p:nvSpPr>
            <p:spPr bwMode="auto">
              <a:xfrm>
                <a:off x="2653" y="1789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Rectangle 24"/>
              <p:cNvSpPr>
                <a:spLocks noChangeArrowheads="1"/>
              </p:cNvSpPr>
              <p:nvPr/>
            </p:nvSpPr>
            <p:spPr bwMode="auto">
              <a:xfrm>
                <a:off x="2653" y="2106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" name="Rectangle 25"/>
              <p:cNvSpPr>
                <a:spLocks noChangeArrowheads="1"/>
              </p:cNvSpPr>
              <p:nvPr/>
            </p:nvSpPr>
            <p:spPr bwMode="auto">
              <a:xfrm>
                <a:off x="2925" y="3331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Rectangle 26"/>
              <p:cNvSpPr>
                <a:spLocks noChangeArrowheads="1"/>
              </p:cNvSpPr>
              <p:nvPr/>
            </p:nvSpPr>
            <p:spPr bwMode="auto">
              <a:xfrm>
                <a:off x="2880" y="2651"/>
                <a:ext cx="136" cy="136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Text Box 27"/>
              <p:cNvSpPr txBox="1">
                <a:spLocks noChangeArrowheads="1"/>
              </p:cNvSpPr>
              <p:nvPr/>
            </p:nvSpPr>
            <p:spPr bwMode="auto">
              <a:xfrm>
                <a:off x="612" y="2242"/>
                <a:ext cx="35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129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16" name="Text Box 28"/>
              <p:cNvSpPr txBox="1">
                <a:spLocks noChangeArrowheads="1"/>
              </p:cNvSpPr>
              <p:nvPr/>
            </p:nvSpPr>
            <p:spPr bwMode="auto">
              <a:xfrm>
                <a:off x="793" y="2968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30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17" name="Text Box 29"/>
              <p:cNvSpPr txBox="1">
                <a:spLocks noChangeArrowheads="1"/>
              </p:cNvSpPr>
              <p:nvPr/>
            </p:nvSpPr>
            <p:spPr bwMode="auto">
              <a:xfrm>
                <a:off x="1519" y="1131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15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18" name="Text Box 30"/>
              <p:cNvSpPr txBox="1">
                <a:spLocks noChangeArrowheads="1"/>
              </p:cNvSpPr>
              <p:nvPr/>
            </p:nvSpPr>
            <p:spPr bwMode="auto">
              <a:xfrm>
                <a:off x="1474" y="2016"/>
                <a:ext cx="35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160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19" name="Text Box 31"/>
              <p:cNvSpPr txBox="1">
                <a:spLocks noChangeArrowheads="1"/>
              </p:cNvSpPr>
              <p:nvPr/>
            </p:nvSpPr>
            <p:spPr bwMode="auto">
              <a:xfrm>
                <a:off x="2835" y="1298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76</a:t>
                </a:r>
                <a:endParaRPr kumimoji="0" lang="ru-RU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91" name="Text Box 32"/>
            <p:cNvSpPr txBox="1">
              <a:spLocks noChangeArrowheads="1"/>
            </p:cNvSpPr>
            <p:nvPr/>
          </p:nvSpPr>
          <p:spPr bwMode="auto">
            <a:xfrm>
              <a:off x="2744" y="1842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18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2" name="Text Box 33"/>
            <p:cNvSpPr txBox="1">
              <a:spLocks noChangeArrowheads="1"/>
            </p:cNvSpPr>
            <p:nvPr/>
          </p:nvSpPr>
          <p:spPr bwMode="auto">
            <a:xfrm>
              <a:off x="2752" y="2432"/>
              <a:ext cx="3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167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cxnSp>
        <p:nvCxnSpPr>
          <p:cNvPr id="120" name="Straight Arrow Connector 119"/>
          <p:cNvCxnSpPr>
            <a:cxnSpLocks noChangeShapeType="1"/>
          </p:cNvCxnSpPr>
          <p:nvPr/>
        </p:nvCxnSpPr>
        <p:spPr bwMode="auto">
          <a:xfrm flipH="1" flipV="1">
            <a:off x="5736432" y="3009899"/>
            <a:ext cx="36513" cy="1333500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1" name="Straight Arrow Connector 120"/>
          <p:cNvCxnSpPr>
            <a:cxnSpLocks noChangeShapeType="1"/>
            <a:stCxn id="107" idx="3"/>
            <a:endCxn id="106" idx="2"/>
          </p:cNvCxnSpPr>
          <p:nvPr/>
        </p:nvCxnSpPr>
        <p:spPr bwMode="auto">
          <a:xfrm flipH="1" flipV="1">
            <a:off x="5412582" y="3514725"/>
            <a:ext cx="395289" cy="828675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2" name="Straight Arrow Connector 121"/>
          <p:cNvCxnSpPr>
            <a:cxnSpLocks noChangeShapeType="1"/>
            <a:stCxn id="107" idx="3"/>
            <a:endCxn id="108" idx="0"/>
          </p:cNvCxnSpPr>
          <p:nvPr/>
        </p:nvCxnSpPr>
        <p:spPr bwMode="auto">
          <a:xfrm flipH="1">
            <a:off x="5555456" y="4343401"/>
            <a:ext cx="252413" cy="1331913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" name="Straight Arrow Connector 122"/>
          <p:cNvCxnSpPr>
            <a:cxnSpLocks noChangeShapeType="1"/>
            <a:stCxn id="107" idx="1"/>
            <a:endCxn id="103" idx="3"/>
          </p:cNvCxnSpPr>
          <p:nvPr/>
        </p:nvCxnSpPr>
        <p:spPr bwMode="auto">
          <a:xfrm flipH="1">
            <a:off x="4439443" y="4343402"/>
            <a:ext cx="1152526" cy="358775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4" name="Straight Arrow Connector 123"/>
          <p:cNvCxnSpPr>
            <a:cxnSpLocks noChangeShapeType="1"/>
            <a:stCxn id="107" idx="3"/>
            <a:endCxn id="114" idx="1"/>
          </p:cNvCxnSpPr>
          <p:nvPr/>
        </p:nvCxnSpPr>
        <p:spPr bwMode="auto">
          <a:xfrm>
            <a:off x="5807871" y="4343399"/>
            <a:ext cx="1800226" cy="647700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5" name="Oval 124"/>
          <p:cNvSpPr>
            <a:spLocks noChangeArrowheads="1"/>
          </p:cNvSpPr>
          <p:nvPr/>
        </p:nvSpPr>
        <p:spPr bwMode="auto">
          <a:xfrm>
            <a:off x="6876257" y="2133602"/>
            <a:ext cx="1476376" cy="4491038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lIns="91435" tIns="45718" rIns="91435" bIns="4571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26" name="Text Box 8"/>
          <p:cNvSpPr txBox="1">
            <a:spLocks noChangeArrowheads="1"/>
          </p:cNvSpPr>
          <p:nvPr/>
        </p:nvSpPr>
        <p:spPr bwMode="auto">
          <a:xfrm>
            <a:off x="4358481" y="1676400"/>
            <a:ext cx="2300620" cy="64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8" rIns="91435" bIns="45718">
            <a:spAutoFit/>
          </a:bodyPr>
          <a:lstStyle/>
          <a:p>
            <a:pPr marL="285738" indent="-285738">
              <a:buFont typeface="Arial" pitchFamily="34" charset="0"/>
              <a:buChar char="•"/>
              <a:defRPr/>
            </a:pPr>
            <a:r>
              <a:rPr lang="de-DE" sz="1200" dirty="0">
                <a:latin typeface="Times New Roman" pitchFamily="18" charset="0"/>
                <a:ea typeface="ＭＳ Ｐゴシック" pitchFamily="-84" charset="-128"/>
                <a:cs typeface="Arial" pitchFamily="34" charset="0"/>
              </a:rPr>
              <a:t>PennyLane.mp3 hashes to k-1</a:t>
            </a:r>
          </a:p>
          <a:p>
            <a:pPr marL="285738" indent="-285738">
              <a:buFont typeface="Arial" pitchFamily="34" charset="0"/>
              <a:buChar char="•"/>
              <a:defRPr/>
            </a:pPr>
            <a:r>
              <a:rPr lang="de-DE" sz="1200" dirty="0">
                <a:latin typeface="Times New Roman" pitchFamily="18" charset="0"/>
                <a:ea typeface="ＭＳ Ｐゴシック" pitchFamily="-84" charset="-128"/>
                <a:cs typeface="Arial" pitchFamily="34" charset="0"/>
              </a:rPr>
              <a:t>Everyone in this group stores </a:t>
            </a:r>
          </a:p>
          <a:p>
            <a:pPr>
              <a:defRPr/>
            </a:pPr>
            <a:r>
              <a:rPr lang="de-DE" sz="1200" dirty="0">
                <a:latin typeface="Times New Roman" pitchFamily="18" charset="0"/>
                <a:ea typeface="ＭＳ Ｐゴシック" pitchFamily="-84" charset="-128"/>
                <a:cs typeface="Arial" pitchFamily="34" charset="0"/>
              </a:rPr>
              <a:t>&lt;PennyLane.mp3, who-has-file&gt;</a:t>
            </a:r>
            <a:endParaRPr lang="ru-RU" sz="1200" dirty="0">
              <a:latin typeface="Times New Roman" pitchFamily="18" charset="0"/>
              <a:ea typeface="ＭＳ Ｐゴシック" pitchFamily="-84" charset="-128"/>
              <a:cs typeface="Arial" pitchFamily="34" charset="0"/>
            </a:endParaRPr>
          </a:p>
        </p:txBody>
      </p:sp>
      <p:cxnSp>
        <p:nvCxnSpPr>
          <p:cNvPr id="127" name="Straight Connector 126"/>
          <p:cNvCxnSpPr>
            <a:cxnSpLocks noChangeShapeType="1"/>
          </p:cNvCxnSpPr>
          <p:nvPr/>
        </p:nvCxnSpPr>
        <p:spPr bwMode="auto">
          <a:xfrm flipH="1" flipV="1">
            <a:off x="6707981" y="2155826"/>
            <a:ext cx="647700" cy="119063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7790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Chord vs. Pastry vs. </a:t>
            </a:r>
            <a:r>
              <a:rPr lang="en-US" dirty="0" err="1"/>
              <a:t>Kelips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</a:rPr>
              <a:t>Range of tradeoffs available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Memory vs. lookup cost vs. background bandwidth (to keep neighbors fresh)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Studied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Widely-deployed P2P Systems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/>
              <a:t>Napster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/>
              <a:t>Gnutella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 err="1"/>
              <a:t>Fasttrack</a:t>
            </a:r>
            <a:r>
              <a:rPr lang="en-US" dirty="0"/>
              <a:t> (</a:t>
            </a:r>
            <a:r>
              <a:rPr lang="en-US" dirty="0" err="1"/>
              <a:t>Kazaa</a:t>
            </a:r>
            <a:r>
              <a:rPr lang="en-US" dirty="0"/>
              <a:t>, </a:t>
            </a:r>
            <a:r>
              <a:rPr lang="en-US" dirty="0" err="1"/>
              <a:t>Kazaalite</a:t>
            </a:r>
            <a:r>
              <a:rPr lang="en-US" dirty="0"/>
              <a:t>, </a:t>
            </a:r>
            <a:r>
              <a:rPr lang="en-US" dirty="0" err="1"/>
              <a:t>Grokster</a:t>
            </a:r>
            <a:r>
              <a:rPr lang="en-US" dirty="0"/>
              <a:t>)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 err="1"/>
              <a:t>BitTorrent</a:t>
            </a:r>
            <a:endParaRPr lang="en-US" dirty="0"/>
          </a:p>
          <a:p>
            <a:pPr marL="793642" indent="-714278">
              <a:defRPr/>
            </a:pPr>
            <a:r>
              <a:rPr lang="en-US" dirty="0"/>
              <a:t>P2P Systems with Provable Properties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/>
              <a:t>Chord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/>
              <a:t>Pastry </a:t>
            </a:r>
          </a:p>
          <a:p>
            <a:pPr marL="1349191" lvl="1" indent="-714278">
              <a:buFont typeface="+mj-lt"/>
              <a:buAutoNum type="arabicPeriod"/>
              <a:defRPr/>
            </a:pPr>
            <a:r>
              <a:rPr lang="en-US" dirty="0" err="1"/>
              <a:t>Kelips</a:t>
            </a:r>
            <a:endParaRPr lang="en-US" dirty="0"/>
          </a:p>
          <a:p>
            <a:pPr marL="1349191" lvl="1" indent="-714278">
              <a:buFont typeface="+mj-lt"/>
              <a:buAutoNum type="arabicPeriod"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6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Today is last day to sign up for all presenters/scribers</a:t>
            </a:r>
          </a:p>
          <a:p>
            <a:pPr>
              <a:defRPr/>
            </a:pPr>
            <a:r>
              <a:rPr lang="en-US" dirty="0" smtClean="0"/>
              <a:t>All </a:t>
            </a:r>
            <a:r>
              <a:rPr lang="en-US" smtClean="0"/>
              <a:t>presentation slots open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3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Napster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3900" dirty="0" smtClean="0">
                <a:latin typeface="Times New Roman" charset="0"/>
                <a:ea typeface="ＭＳ Ｐゴシック" charset="0"/>
              </a:rPr>
              <a:t>Client (</a:t>
            </a:r>
            <a:r>
              <a:rPr lang="en-US" sz="3900" dirty="0">
                <a:latin typeface="Times New Roman" charset="0"/>
                <a:ea typeface="ＭＳ Ｐゴシック" charset="0"/>
              </a:rPr>
              <a:t>contd.)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Search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Send server keywords to search with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(Server searches its list with the keywords)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Server returns a list of hosts - &lt;</a:t>
            </a:r>
            <a:r>
              <a:rPr lang="en-US" sz="3300" dirty="0" err="1">
                <a:latin typeface="Times New Roman" charset="0"/>
                <a:ea typeface="ＭＳ Ｐゴシック" charset="0"/>
              </a:rPr>
              <a:t>ip_address</a:t>
            </a:r>
            <a:r>
              <a:rPr lang="en-US" sz="3300" dirty="0">
                <a:latin typeface="Times New Roman" charset="0"/>
                <a:ea typeface="ＭＳ Ｐゴシック" charset="0"/>
              </a:rPr>
              <a:t>, </a:t>
            </a:r>
            <a:r>
              <a:rPr lang="en-US" sz="3300" dirty="0" err="1">
                <a:latin typeface="Times New Roman" charset="0"/>
                <a:ea typeface="ＭＳ Ｐゴシック" charset="0"/>
              </a:rPr>
              <a:t>portnum</a:t>
            </a:r>
            <a:r>
              <a:rPr lang="en-US" sz="3300" dirty="0">
                <a:latin typeface="Times New Roman" charset="0"/>
                <a:ea typeface="ＭＳ Ｐゴシック" charset="0"/>
              </a:rPr>
              <a:t>&gt; tuples - to client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Client pings each host in the list to find transfer rates 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Client fetches file from best host</a:t>
            </a:r>
          </a:p>
          <a:p>
            <a:pPr>
              <a:lnSpc>
                <a:spcPct val="110000"/>
              </a:lnSpc>
            </a:pPr>
            <a:r>
              <a:rPr lang="en-US" sz="3900" dirty="0">
                <a:latin typeface="Times New Roman" charset="0"/>
                <a:ea typeface="ＭＳ Ｐゴシック" charset="0"/>
              </a:rPr>
              <a:t>All communication uses TCP (Transmission Control Protocol)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charset="0"/>
                <a:ea typeface="ＭＳ Ｐゴシック" charset="0"/>
              </a:rPr>
              <a:t>Reliable and ordered networking protocol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5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Napster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91281" y="3657600"/>
            <a:ext cx="2118155" cy="80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Client machines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kumimoji="0" lang="ja-JP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kumimoji="0" lang="en-US" altLang="ja-JP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Peers</a:t>
            </a:r>
            <a:r>
              <a:rPr kumimoji="0" lang="ja-JP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kumimoji="0" lang="en-US" altLang="ja-JP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Text Box 45"/>
          <p:cNvSpPr txBox="1">
            <a:spLocks noChangeArrowheads="1"/>
          </p:cNvSpPr>
          <p:nvPr/>
        </p:nvSpPr>
        <p:spPr bwMode="auto">
          <a:xfrm>
            <a:off x="548481" y="2819400"/>
            <a:ext cx="1866900" cy="80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napster.com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Servers</a:t>
            </a:r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1855629" y="2643717"/>
            <a:ext cx="126625" cy="43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5806281" y="5715000"/>
            <a:ext cx="1293581" cy="49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Store their own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files</a:t>
            </a:r>
          </a:p>
        </p:txBody>
      </p:sp>
      <p:sp>
        <p:nvSpPr>
          <p:cNvPr id="46" name="Text Box 48"/>
          <p:cNvSpPr txBox="1">
            <a:spLocks noChangeArrowheads="1"/>
          </p:cNvSpPr>
          <p:nvPr/>
        </p:nvSpPr>
        <p:spPr bwMode="auto">
          <a:xfrm>
            <a:off x="4815681" y="2514600"/>
            <a:ext cx="1966058" cy="61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800" i="1" dirty="0"/>
              <a:t>Store peer pointers </a:t>
            </a:r>
          </a:p>
          <a:p>
            <a:pPr algn="ctr" eaLnBrk="1" hangingPunct="1"/>
            <a:r>
              <a:rPr lang="en-US" sz="1800" i="1" dirty="0"/>
              <a:t>for all files</a:t>
            </a:r>
          </a:p>
        </p:txBody>
      </p:sp>
      <p:sp>
        <p:nvSpPr>
          <p:cNvPr id="158" name="Text Box 51"/>
          <p:cNvSpPr txBox="1">
            <a:spLocks noChangeArrowheads="1"/>
          </p:cNvSpPr>
          <p:nvPr/>
        </p:nvSpPr>
        <p:spPr bwMode="auto">
          <a:xfrm>
            <a:off x="1920081" y="1981200"/>
            <a:ext cx="5248106" cy="34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6600"/>
                </a:solidFill>
              </a:rPr>
              <a:t>2. All servers search their lists (</a:t>
            </a:r>
            <a:r>
              <a:rPr lang="en-US" sz="1800" u="sng" dirty="0">
                <a:solidFill>
                  <a:srgbClr val="FF6600"/>
                </a:solidFill>
              </a:rPr>
              <a:t>ternary tree</a:t>
            </a:r>
            <a:r>
              <a:rPr lang="en-US" sz="1800" dirty="0">
                <a:solidFill>
                  <a:srgbClr val="FF6600"/>
                </a:solidFill>
              </a:rPr>
              <a:t> </a:t>
            </a:r>
            <a:r>
              <a:rPr lang="en-US" sz="1800" dirty="0" smtClean="0">
                <a:solidFill>
                  <a:srgbClr val="FF6600"/>
                </a:solidFill>
              </a:rPr>
              <a:t>algorithm)</a:t>
            </a:r>
            <a:endParaRPr lang="en-US" sz="1800" dirty="0">
              <a:solidFill>
                <a:srgbClr val="FF6600"/>
              </a:solidFill>
            </a:endParaRPr>
          </a:p>
        </p:txBody>
      </p:sp>
      <p:sp>
        <p:nvSpPr>
          <p:cNvPr id="159" name="Text Box 56"/>
          <p:cNvSpPr txBox="1">
            <a:spLocks noChangeArrowheads="1"/>
          </p:cNvSpPr>
          <p:nvPr/>
        </p:nvSpPr>
        <p:spPr bwMode="auto">
          <a:xfrm>
            <a:off x="1843881" y="6019800"/>
            <a:ext cx="3486519" cy="43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6600"/>
                </a:solidFill>
              </a:rPr>
              <a:t>5. download from best host</a:t>
            </a:r>
          </a:p>
        </p:txBody>
      </p:sp>
      <p:sp>
        <p:nvSpPr>
          <p:cNvPr id="160" name="Text Box 54"/>
          <p:cNvSpPr txBox="1">
            <a:spLocks noChangeArrowheads="1"/>
          </p:cNvSpPr>
          <p:nvPr/>
        </p:nvSpPr>
        <p:spPr bwMode="auto">
          <a:xfrm>
            <a:off x="5882481" y="4648200"/>
            <a:ext cx="2357404" cy="43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6600"/>
                </a:solidFill>
              </a:rPr>
              <a:t>4. ping candidates</a:t>
            </a:r>
          </a:p>
        </p:txBody>
      </p:sp>
      <p:sp>
        <p:nvSpPr>
          <p:cNvPr id="161" name="Text Box 49"/>
          <p:cNvSpPr txBox="1">
            <a:spLocks noChangeArrowheads="1"/>
          </p:cNvSpPr>
          <p:nvPr/>
        </p:nvSpPr>
        <p:spPr bwMode="auto">
          <a:xfrm>
            <a:off x="3139281" y="4572000"/>
            <a:ext cx="1614111" cy="43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6600"/>
                </a:solidFill>
              </a:rPr>
              <a:t>3. Response</a:t>
            </a:r>
          </a:p>
        </p:txBody>
      </p:sp>
      <p:sp>
        <p:nvSpPr>
          <p:cNvPr id="162" name="Text Box 50"/>
          <p:cNvSpPr txBox="1">
            <a:spLocks noChangeArrowheads="1"/>
          </p:cNvSpPr>
          <p:nvPr/>
        </p:nvSpPr>
        <p:spPr bwMode="auto">
          <a:xfrm>
            <a:off x="4510881" y="3657600"/>
            <a:ext cx="1203843" cy="43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6600"/>
                </a:solidFill>
              </a:rPr>
              <a:t>1. Query</a:t>
            </a:r>
          </a:p>
        </p:txBody>
      </p:sp>
      <p:grpSp>
        <p:nvGrpSpPr>
          <p:cNvPr id="52" name="Group 7"/>
          <p:cNvGrpSpPr>
            <a:grpSpLocks/>
          </p:cNvGrpSpPr>
          <p:nvPr/>
        </p:nvGrpSpPr>
        <p:grpSpPr bwMode="auto">
          <a:xfrm>
            <a:off x="2933541" y="3479801"/>
            <a:ext cx="373380" cy="461434"/>
            <a:chOff x="2256" y="1864"/>
            <a:chExt cx="336" cy="436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2258" y="1864"/>
              <a:ext cx="32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5" name="Group 8"/>
          <p:cNvGrpSpPr>
            <a:grpSpLocks/>
          </p:cNvGrpSpPr>
          <p:nvPr/>
        </p:nvGrpSpPr>
        <p:grpSpPr bwMode="auto">
          <a:xfrm>
            <a:off x="3200239" y="3937001"/>
            <a:ext cx="396716" cy="461434"/>
            <a:chOff x="2256" y="1864"/>
            <a:chExt cx="357" cy="436"/>
          </a:xfrm>
        </p:grpSpPr>
        <p:sp>
          <p:nvSpPr>
            <p:cNvPr id="56" name="Oval 9"/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Text Box 10"/>
            <p:cNvSpPr txBox="1">
              <a:spLocks noChangeArrowheads="1"/>
            </p:cNvSpPr>
            <p:nvPr/>
          </p:nvSpPr>
          <p:spPr bwMode="auto">
            <a:xfrm>
              <a:off x="2293" y="1864"/>
              <a:ext cx="32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8" name="Group 11"/>
          <p:cNvGrpSpPr>
            <a:grpSpLocks/>
          </p:cNvGrpSpPr>
          <p:nvPr/>
        </p:nvGrpSpPr>
        <p:grpSpPr bwMode="auto">
          <a:xfrm>
            <a:off x="3520281" y="3479801"/>
            <a:ext cx="373380" cy="461434"/>
            <a:chOff x="2256" y="1864"/>
            <a:chExt cx="336" cy="436"/>
          </a:xfrm>
        </p:grpSpPr>
        <p:sp>
          <p:nvSpPr>
            <p:cNvPr id="59" name="Oval 12"/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13"/>
            <p:cNvSpPr txBox="1">
              <a:spLocks noChangeArrowheads="1"/>
            </p:cNvSpPr>
            <p:nvPr/>
          </p:nvSpPr>
          <p:spPr bwMode="auto">
            <a:xfrm>
              <a:off x="2256" y="1864"/>
              <a:ext cx="32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1" name="Group 17"/>
          <p:cNvGrpSpPr>
            <a:grpSpLocks/>
          </p:cNvGrpSpPr>
          <p:nvPr/>
        </p:nvGrpSpPr>
        <p:grpSpPr bwMode="auto">
          <a:xfrm>
            <a:off x="2880202" y="5689601"/>
            <a:ext cx="381159" cy="461434"/>
            <a:chOff x="1584" y="3096"/>
            <a:chExt cx="343" cy="436"/>
          </a:xfrm>
        </p:grpSpPr>
        <p:sp>
          <p:nvSpPr>
            <p:cNvPr id="62" name="Oval 15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Text Box 16"/>
            <p:cNvSpPr txBox="1">
              <a:spLocks noChangeArrowheads="1"/>
            </p:cNvSpPr>
            <p:nvPr/>
          </p:nvSpPr>
          <p:spPr bwMode="auto">
            <a:xfrm>
              <a:off x="1611" y="3096"/>
              <a:ext cx="31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64" name="Group 18"/>
          <p:cNvGrpSpPr>
            <a:grpSpLocks/>
          </p:cNvGrpSpPr>
          <p:nvPr/>
        </p:nvGrpSpPr>
        <p:grpSpPr bwMode="auto">
          <a:xfrm>
            <a:off x="1440020" y="4622801"/>
            <a:ext cx="374491" cy="461434"/>
            <a:chOff x="1584" y="3048"/>
            <a:chExt cx="337" cy="436"/>
          </a:xfrm>
        </p:grpSpPr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Text Box 20"/>
            <p:cNvSpPr txBox="1">
              <a:spLocks noChangeArrowheads="1"/>
            </p:cNvSpPr>
            <p:nvPr/>
          </p:nvSpPr>
          <p:spPr bwMode="auto">
            <a:xfrm>
              <a:off x="1605" y="3048"/>
              <a:ext cx="31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67" name="Group 24"/>
          <p:cNvGrpSpPr>
            <a:grpSpLocks/>
          </p:cNvGrpSpPr>
          <p:nvPr/>
        </p:nvGrpSpPr>
        <p:grpSpPr bwMode="auto">
          <a:xfrm>
            <a:off x="2133441" y="5384801"/>
            <a:ext cx="373380" cy="461434"/>
            <a:chOff x="1584" y="3088"/>
            <a:chExt cx="336" cy="436"/>
          </a:xfrm>
        </p:grpSpPr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26"/>
            <p:cNvSpPr txBox="1">
              <a:spLocks noChangeArrowheads="1"/>
            </p:cNvSpPr>
            <p:nvPr/>
          </p:nvSpPr>
          <p:spPr bwMode="auto">
            <a:xfrm>
              <a:off x="1598" y="3088"/>
              <a:ext cx="31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70" name="Group 27"/>
          <p:cNvGrpSpPr>
            <a:grpSpLocks/>
          </p:cNvGrpSpPr>
          <p:nvPr/>
        </p:nvGrpSpPr>
        <p:grpSpPr bwMode="auto">
          <a:xfrm>
            <a:off x="3733641" y="5689594"/>
            <a:ext cx="373380" cy="461433"/>
            <a:chOff x="1584" y="3096"/>
            <a:chExt cx="336" cy="436"/>
          </a:xfrm>
        </p:grpSpPr>
        <p:sp>
          <p:nvSpPr>
            <p:cNvPr id="71" name="Oval 28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Text Box 29"/>
            <p:cNvSpPr txBox="1">
              <a:spLocks noChangeArrowheads="1"/>
            </p:cNvSpPr>
            <p:nvPr/>
          </p:nvSpPr>
          <p:spPr bwMode="auto">
            <a:xfrm>
              <a:off x="1598" y="3096"/>
              <a:ext cx="31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349081" y="4622800"/>
            <a:ext cx="381000" cy="461434"/>
            <a:chOff x="5349081" y="4724400"/>
            <a:chExt cx="381000" cy="461434"/>
          </a:xfrm>
        </p:grpSpPr>
        <p:sp>
          <p:nvSpPr>
            <p:cNvPr id="74" name="Oval 31"/>
            <p:cNvSpPr>
              <a:spLocks noChangeArrowheads="1"/>
            </p:cNvSpPr>
            <p:nvPr/>
          </p:nvSpPr>
          <p:spPr bwMode="auto">
            <a:xfrm>
              <a:off x="5349081" y="4804833"/>
              <a:ext cx="373380" cy="304800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Text Box 32"/>
            <p:cNvSpPr txBox="1">
              <a:spLocks noChangeArrowheads="1"/>
            </p:cNvSpPr>
            <p:nvPr/>
          </p:nvSpPr>
          <p:spPr bwMode="auto">
            <a:xfrm>
              <a:off x="5378926" y="4724400"/>
              <a:ext cx="351155" cy="461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76" name="Line 33"/>
          <p:cNvSpPr>
            <a:spLocks noChangeShapeType="1"/>
          </p:cNvSpPr>
          <p:nvPr/>
        </p:nvSpPr>
        <p:spPr bwMode="auto">
          <a:xfrm>
            <a:off x="3200241" y="3886200"/>
            <a:ext cx="106680" cy="152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7" name="Line 34"/>
          <p:cNvSpPr>
            <a:spLocks noChangeShapeType="1"/>
          </p:cNvSpPr>
          <p:nvPr/>
        </p:nvSpPr>
        <p:spPr bwMode="auto">
          <a:xfrm flipH="1">
            <a:off x="3466941" y="3852333"/>
            <a:ext cx="160020" cy="20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Line 35"/>
          <p:cNvSpPr>
            <a:spLocks noChangeShapeType="1"/>
          </p:cNvSpPr>
          <p:nvPr/>
        </p:nvSpPr>
        <p:spPr bwMode="auto">
          <a:xfrm flipH="1">
            <a:off x="3306921" y="3784600"/>
            <a:ext cx="21336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Line 36"/>
          <p:cNvSpPr>
            <a:spLocks noChangeShapeType="1"/>
          </p:cNvSpPr>
          <p:nvPr/>
        </p:nvSpPr>
        <p:spPr bwMode="auto">
          <a:xfrm flipH="1">
            <a:off x="1760061" y="3886200"/>
            <a:ext cx="1280160" cy="965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Line 37"/>
          <p:cNvSpPr>
            <a:spLocks noChangeShapeType="1"/>
          </p:cNvSpPr>
          <p:nvPr/>
        </p:nvSpPr>
        <p:spPr bwMode="auto">
          <a:xfrm flipH="1">
            <a:off x="2453481" y="4343400"/>
            <a:ext cx="853440" cy="1168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Line 38"/>
          <p:cNvSpPr>
            <a:spLocks noChangeShapeType="1"/>
          </p:cNvSpPr>
          <p:nvPr/>
        </p:nvSpPr>
        <p:spPr bwMode="auto">
          <a:xfrm>
            <a:off x="3840321" y="3835400"/>
            <a:ext cx="1546860" cy="965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Line 39"/>
          <p:cNvSpPr>
            <a:spLocks noChangeShapeType="1"/>
          </p:cNvSpPr>
          <p:nvPr/>
        </p:nvSpPr>
        <p:spPr bwMode="auto">
          <a:xfrm>
            <a:off x="3786981" y="3886200"/>
            <a:ext cx="1066800" cy="162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Line 40"/>
          <p:cNvSpPr>
            <a:spLocks noChangeShapeType="1"/>
          </p:cNvSpPr>
          <p:nvPr/>
        </p:nvSpPr>
        <p:spPr bwMode="auto">
          <a:xfrm>
            <a:off x="3733641" y="3886200"/>
            <a:ext cx="160020" cy="187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Line 41"/>
          <p:cNvSpPr>
            <a:spLocks noChangeShapeType="1"/>
          </p:cNvSpPr>
          <p:nvPr/>
        </p:nvSpPr>
        <p:spPr bwMode="auto">
          <a:xfrm flipH="1">
            <a:off x="3146901" y="4343400"/>
            <a:ext cx="266700" cy="1422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val 42"/>
          <p:cNvSpPr>
            <a:spLocks noChangeArrowheads="1"/>
          </p:cNvSpPr>
          <p:nvPr/>
        </p:nvSpPr>
        <p:spPr bwMode="auto">
          <a:xfrm>
            <a:off x="2826861" y="3378200"/>
            <a:ext cx="1226820" cy="1066800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62700" tIns="31350" rIns="62700" bIns="3135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Line 49"/>
          <p:cNvSpPr>
            <a:spLocks noChangeShapeType="1"/>
          </p:cNvSpPr>
          <p:nvPr/>
        </p:nvSpPr>
        <p:spPr bwMode="auto">
          <a:xfrm flipV="1">
            <a:off x="3840321" y="3276600"/>
            <a:ext cx="800100" cy="406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Line 50"/>
          <p:cNvSpPr>
            <a:spLocks noChangeShapeType="1"/>
          </p:cNvSpPr>
          <p:nvPr/>
        </p:nvSpPr>
        <p:spPr bwMode="auto">
          <a:xfrm>
            <a:off x="5653881" y="4902200"/>
            <a:ext cx="320040" cy="660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2700" tIns="31350" rIns="62700" bIns="313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8" name="Group 27"/>
          <p:cNvGrpSpPr>
            <a:grpSpLocks/>
          </p:cNvGrpSpPr>
          <p:nvPr/>
        </p:nvGrpSpPr>
        <p:grpSpPr bwMode="auto">
          <a:xfrm>
            <a:off x="4739481" y="5410200"/>
            <a:ext cx="373380" cy="461433"/>
            <a:chOff x="1584" y="3096"/>
            <a:chExt cx="336" cy="436"/>
          </a:xfrm>
        </p:grpSpPr>
        <p:sp>
          <p:nvSpPr>
            <p:cNvPr id="89" name="Oval 28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Text Box 29"/>
            <p:cNvSpPr txBox="1">
              <a:spLocks noChangeArrowheads="1"/>
            </p:cNvSpPr>
            <p:nvPr/>
          </p:nvSpPr>
          <p:spPr bwMode="auto">
            <a:xfrm>
              <a:off x="1598" y="3096"/>
              <a:ext cx="31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 flipH="1" flipV="1">
            <a:off x="4282281" y="3886200"/>
            <a:ext cx="609600" cy="3810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358481" y="4267200"/>
            <a:ext cx="609600" cy="3810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70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P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8">
      <a:majorFont>
        <a:latin typeface="Akzidenz-Grotesk Extended BQ"/>
        <a:ea typeface=""/>
        <a:cs typeface=""/>
      </a:majorFont>
      <a:minorFont>
        <a:latin typeface="Akzidenz-Grotesk BQ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1853</TotalTime>
  <Words>3793</Words>
  <Application>Microsoft Macintosh PowerPoint</Application>
  <PresentationFormat>Custom</PresentationFormat>
  <Paragraphs>878</Paragraphs>
  <Slides>73</Slides>
  <Notes>73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6" baseType="lpstr">
      <vt:lpstr>Akzidenz-Grotesk BQ</vt:lpstr>
      <vt:lpstr>Akzidenz-Grotesk Extended BQ</vt:lpstr>
      <vt:lpstr>Calibri</vt:lpstr>
      <vt:lpstr>Courier New</vt:lpstr>
      <vt:lpstr>Helvetica</vt:lpstr>
      <vt:lpstr>ＭＳ Ｐゴシック</vt:lpstr>
      <vt:lpstr>Times New Roman</vt:lpstr>
      <vt:lpstr>Whitney-BlackSC</vt:lpstr>
      <vt:lpstr>Wingdings</vt:lpstr>
      <vt:lpstr>ヒラギノ角ゴ Pro W3</vt:lpstr>
      <vt:lpstr>Arial</vt:lpstr>
      <vt:lpstr>HPP-template</vt:lpstr>
      <vt:lpstr>Equation</vt:lpstr>
      <vt:lpstr>PowerPoint Presentation</vt:lpstr>
      <vt:lpstr>Why Study Peer to Peer Systems?</vt:lpstr>
      <vt:lpstr>Why Study Peer to Peer Systems?</vt:lpstr>
      <vt:lpstr>A Brief History</vt:lpstr>
      <vt:lpstr>What We Will Study</vt:lpstr>
      <vt:lpstr>Napster Structure</vt:lpstr>
      <vt:lpstr>Napster Operations</vt:lpstr>
      <vt:lpstr>Napster Operations</vt:lpstr>
      <vt:lpstr>Napster Search</vt:lpstr>
      <vt:lpstr>Joining a P2P system</vt:lpstr>
      <vt:lpstr>Problems</vt:lpstr>
      <vt:lpstr>Gnutella</vt:lpstr>
      <vt:lpstr>Gnutella</vt:lpstr>
      <vt:lpstr>How do I search for my Beatles file?</vt:lpstr>
      <vt:lpstr>How do I search for my Beatles file?</vt:lpstr>
      <vt:lpstr>How do I search for my Beatles file?</vt:lpstr>
      <vt:lpstr>Gnutella Search</vt:lpstr>
      <vt:lpstr>Gnutella Search</vt:lpstr>
      <vt:lpstr>Gnutella Search</vt:lpstr>
      <vt:lpstr>Avoiding excessive traffic</vt:lpstr>
      <vt:lpstr>After receiving QueryHit messages</vt:lpstr>
      <vt:lpstr>After receiving QueryHit messages (2)</vt:lpstr>
      <vt:lpstr>Dealing with Firewalls</vt:lpstr>
      <vt:lpstr>Dealing with Firewalls</vt:lpstr>
      <vt:lpstr>Dealing with Firewalls</vt:lpstr>
      <vt:lpstr>Ping-Pong</vt:lpstr>
      <vt:lpstr>Gnutella Summary</vt:lpstr>
      <vt:lpstr>Problems</vt:lpstr>
      <vt:lpstr>Problems (contd.)</vt:lpstr>
      <vt:lpstr>FastTrack</vt:lpstr>
      <vt:lpstr>A FastTrack-like System</vt:lpstr>
      <vt:lpstr>FastTrack (contd.)</vt:lpstr>
      <vt:lpstr>BitTorrent</vt:lpstr>
      <vt:lpstr>BitTorrent (2)</vt:lpstr>
      <vt:lpstr>DHT=Distributed Hash Table</vt:lpstr>
      <vt:lpstr>Comparative Performance</vt:lpstr>
      <vt:lpstr>Comparative Performance</vt:lpstr>
      <vt:lpstr>Chord</vt:lpstr>
      <vt:lpstr>Ring of peers</vt:lpstr>
      <vt:lpstr>Peer pointers (1): successors</vt:lpstr>
      <vt:lpstr>Peer pointers (2): finger tables</vt:lpstr>
      <vt:lpstr>What about the files?</vt:lpstr>
      <vt:lpstr>Mapping Files</vt:lpstr>
      <vt:lpstr>Search</vt:lpstr>
      <vt:lpstr>Search</vt:lpstr>
      <vt:lpstr>Search</vt:lpstr>
      <vt:lpstr>Analysis</vt:lpstr>
      <vt:lpstr>Analysis (contd.)</vt:lpstr>
      <vt:lpstr>Search under peer failures</vt:lpstr>
      <vt:lpstr>Search under peer failures</vt:lpstr>
      <vt:lpstr>Search under peer failures</vt:lpstr>
      <vt:lpstr>Search under peer failures (2)</vt:lpstr>
      <vt:lpstr>Search under peer failures (2)</vt:lpstr>
      <vt:lpstr>Need to deal with dynamic changes</vt:lpstr>
      <vt:lpstr>New peers joining</vt:lpstr>
      <vt:lpstr>New peers joining (2)</vt:lpstr>
      <vt:lpstr>New peers joining (3)</vt:lpstr>
      <vt:lpstr>Stabilization Protocol</vt:lpstr>
      <vt:lpstr>Churn</vt:lpstr>
      <vt:lpstr>Virtual Nodes</vt:lpstr>
      <vt:lpstr>Chord Wrap-up Notes</vt:lpstr>
      <vt:lpstr>Pastry</vt:lpstr>
      <vt:lpstr>Pastry Neighbors</vt:lpstr>
      <vt:lpstr>Pastry Routing</vt:lpstr>
      <vt:lpstr>Pastry Locality</vt:lpstr>
      <vt:lpstr>Summary of Chord and Pastry</vt:lpstr>
      <vt:lpstr>Kelips – A 1 hop Lookup DHT</vt:lpstr>
      <vt:lpstr>Kelips Files and Metadata</vt:lpstr>
      <vt:lpstr>Kelips Lookup</vt:lpstr>
      <vt:lpstr>Kelips Soft State</vt:lpstr>
      <vt:lpstr>Chord vs. Pastry vs. Kelips </vt:lpstr>
      <vt:lpstr>What We Have Studied</vt:lpstr>
      <vt:lpstr>Announcements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Calianno, Vincent Luke</dc:creator>
  <cp:lastModifiedBy>Gupta, Indranil</cp:lastModifiedBy>
  <cp:revision>133</cp:revision>
  <dcterms:created xsi:type="dcterms:W3CDTF">2012-12-19T21:49:48Z</dcterms:created>
  <dcterms:modified xsi:type="dcterms:W3CDTF">2017-01-31T19:28:01Z</dcterms:modified>
</cp:coreProperties>
</file>