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264" r:id="rId4"/>
    <p:sldId id="259" r:id="rId5"/>
    <p:sldId id="263" r:id="rId6"/>
    <p:sldId id="260" r:id="rId7"/>
    <p:sldId id="261" r:id="rId8"/>
    <p:sldId id="262" r:id="rId9"/>
    <p:sldId id="257" r:id="rId10"/>
    <p:sldId id="270" r:id="rId11"/>
    <p:sldId id="294" r:id="rId12"/>
    <p:sldId id="271" r:id="rId13"/>
    <p:sldId id="265" r:id="rId14"/>
    <p:sldId id="266" r:id="rId15"/>
    <p:sldId id="267" r:id="rId16"/>
    <p:sldId id="272" r:id="rId17"/>
    <p:sldId id="273" r:id="rId18"/>
    <p:sldId id="274" r:id="rId19"/>
    <p:sldId id="280" r:id="rId20"/>
    <p:sldId id="275" r:id="rId21"/>
    <p:sldId id="276" r:id="rId22"/>
    <p:sldId id="277" r:id="rId23"/>
    <p:sldId id="278" r:id="rId24"/>
    <p:sldId id="269" r:id="rId25"/>
    <p:sldId id="297" r:id="rId26"/>
    <p:sldId id="299" r:id="rId27"/>
    <p:sldId id="298" r:id="rId28"/>
    <p:sldId id="279" r:id="rId29"/>
    <p:sldId id="284" r:id="rId30"/>
    <p:sldId id="285" r:id="rId31"/>
    <p:sldId id="286" r:id="rId32"/>
    <p:sldId id="287" r:id="rId33"/>
    <p:sldId id="288" r:id="rId34"/>
    <p:sldId id="289" r:id="rId35"/>
    <p:sldId id="290" r:id="rId36"/>
    <p:sldId id="291" r:id="rId37"/>
    <p:sldId id="292" r:id="rId38"/>
    <p:sldId id="296" r:id="rId39"/>
    <p:sldId id="295" r:id="rId40"/>
    <p:sldId id="29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17-02-13T15:27:59.31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50BCE19A-F061-4162-B30F-355960FA817C}" emma:medium="tactile" emma:mode="ink">
          <msink:context xmlns:msink="http://schemas.microsoft.com/ink/2010/main" type="writingRegion" rotatedBoundingBox="6392,9101 6407,9101 6407,9116 6392,9116"/>
        </emma:interpretation>
      </emma:emma>
    </inkml:annotationXML>
    <inkml:traceGroup>
      <inkml:annotationXML>
        <emma:emma xmlns:emma="http://www.w3.org/2003/04/emma" version="1.0">
          <emma:interpretation id="{2727BFEA-739A-4794-9D71-8B16A7AFB39C}" emma:medium="tactile" emma:mode="ink">
            <msink:context xmlns:msink="http://schemas.microsoft.com/ink/2010/main" type="paragraph" rotatedBoundingBox="6392,9101 6407,9101 6407,9116 6392,9116" alignmentLevel="1"/>
          </emma:interpretation>
        </emma:emma>
      </inkml:annotationXML>
      <inkml:traceGroup>
        <inkml:annotationXML>
          <emma:emma xmlns:emma="http://www.w3.org/2003/04/emma" version="1.0">
            <emma:interpretation id="{A6D324A4-A752-4732-80C8-1398B7BC16B8}" emma:medium="tactile" emma:mode="ink">
              <msink:context xmlns:msink="http://schemas.microsoft.com/ink/2010/main" type="line" rotatedBoundingBox="6392,9101 6407,9101 6407,9116 6392,9116"/>
            </emma:interpretation>
          </emma:emma>
        </inkml:annotationXML>
        <inkml:traceGroup>
          <inkml:annotationXML>
            <emma:emma xmlns:emma="http://www.w3.org/2003/04/emma" version="1.0">
              <emma:interpretation id="{8B3F117C-66A3-4AD3-9599-B0D70BE2206A}" emma:medium="tactile" emma:mode="ink">
                <msink:context xmlns:msink="http://schemas.microsoft.com/ink/2010/main" type="inkWord" rotatedBoundingBox="6392,9101 6407,9101 6407,9116 6392,9116"/>
              </emma:interpretation>
              <emma:one-of disjunction-type="recognition" id="oneOf0">
                <emma:interpretation id="interp0" emma:lang="" emma:confidence="0">
                  <emma:literal>.</emma:literal>
                </emma:interpretation>
                <emma:interpretation id="interp1" emma:lang="" emma:confidence="0">
                  <emma:literal>v</emma:literal>
                </emma:interpretation>
                <emma:interpretation id="interp2" emma:lang="" emma:confidence="0">
                  <emma:literal>}</emma:literal>
                </emma:interpretation>
                <emma:interpretation id="interp3" emma:lang="" emma:confidence="0">
                  <emma:literal>w</emma:literal>
                </emma:interpretation>
                <emma:interpretation id="interp4" emma:lang="" emma:confidence="0">
                  <emma:literal>3</emma:literal>
                </emma:interpretation>
              </emma:one-of>
            </emma:emma>
          </inkml:annotationXML>
          <inkml:trace contextRef="#ctx0" brushRef="#br0">0 0 0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17-02-13T15:28:02.087"/>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FFAC216-9218-4A7B-91A9-5F2512140F69}" emma:medium="tactile" emma:mode="ink">
          <msink:context xmlns:msink="http://schemas.microsoft.com/ink/2010/main" type="writingRegion" rotatedBoundingBox="11853,5884 11868,5884 11868,5899 11853,5899"/>
        </emma:interpretation>
      </emma:emma>
    </inkml:annotationXML>
    <inkml:traceGroup>
      <inkml:annotationXML>
        <emma:emma xmlns:emma="http://www.w3.org/2003/04/emma" version="1.0">
          <emma:interpretation id="{95B12071-54B3-4A6D-A3B4-26F55C6987E7}" emma:medium="tactile" emma:mode="ink">
            <msink:context xmlns:msink="http://schemas.microsoft.com/ink/2010/main" type="paragraph" rotatedBoundingBox="11853,5884 11868,5884 11868,5899 11853,5899" alignmentLevel="1"/>
          </emma:interpretation>
        </emma:emma>
      </inkml:annotationXML>
      <inkml:traceGroup>
        <inkml:annotationXML>
          <emma:emma xmlns:emma="http://www.w3.org/2003/04/emma" version="1.0">
            <emma:interpretation id="{1712818B-A796-4FB6-8709-11C7399E357E}" emma:medium="tactile" emma:mode="ink">
              <msink:context xmlns:msink="http://schemas.microsoft.com/ink/2010/main" type="line" rotatedBoundingBox="11853,5884 11868,5884 11868,5899 11853,5899"/>
            </emma:interpretation>
          </emma:emma>
        </inkml:annotationXML>
        <inkml:traceGroup>
          <inkml:annotationXML>
            <emma:emma xmlns:emma="http://www.w3.org/2003/04/emma" version="1.0">
              <emma:interpretation id="{67A72764-C086-4921-8485-DF35735570F7}" emma:medium="tactile" emma:mode="ink">
                <msink:context xmlns:msink="http://schemas.microsoft.com/ink/2010/main" type="inkWord" rotatedBoundingBox="11853,5884 11868,5884 11868,5899 11853,5899"/>
              </emma:interpretation>
              <emma:one-of disjunction-type="recognition" id="oneOf0">
                <emma:interpretation id="interp0" emma:lang="" emma:confidence="0">
                  <emma:literal>t</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r</emma:literal>
                </emma:interpretation>
                <emma:interpretation id="interp4" emma:lang="" emma:confidence="0">
                  <emma:literal>f</emma:literal>
                </emma:interpretation>
              </emma:one-of>
            </emma:emma>
          </inkml:annotationXML>
          <inkml:trace contextRef="#ctx0" brushRef="#br0">0 0 0</inkml:trace>
          <inkml:trace contextRef="#ctx0" brushRef="#br0" timeOffset="-192.1315">0 0 0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E071A-8A59-4094-B8DE-41E38BC26CFC}" type="datetimeFigureOut">
              <a:rPr lang="en-US" smtClean="0"/>
              <a:t>2/13/2017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F02B1-F4E7-475E-ADC4-5BE44C3EED0A}" type="slidenum">
              <a:rPr lang="en-US" smtClean="0"/>
              <a:t>‹#›</a:t>
            </a:fld>
            <a:endParaRPr lang="en-US"/>
          </a:p>
        </p:txBody>
      </p:sp>
    </p:spTree>
    <p:extLst>
      <p:ext uri="{BB962C8B-B14F-4D97-AF65-F5344CB8AC3E}">
        <p14:creationId xmlns:p14="http://schemas.microsoft.com/office/powerpoint/2010/main" val="3865318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F02B1-F4E7-475E-ADC4-5BE44C3EED0A}" type="slidenum">
              <a:rPr lang="en-US" smtClean="0"/>
              <a:t>23</a:t>
            </a:fld>
            <a:endParaRPr lang="en-US"/>
          </a:p>
        </p:txBody>
      </p:sp>
    </p:spTree>
    <p:extLst>
      <p:ext uri="{BB962C8B-B14F-4D97-AF65-F5344CB8AC3E}">
        <p14:creationId xmlns:p14="http://schemas.microsoft.com/office/powerpoint/2010/main" val="3238808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EF5CFC-CD9A-4ADD-9E1C-AA8B37567547}" type="slidenum">
              <a:rPr lang="en-US" smtClean="0"/>
              <a:t>30</a:t>
            </a:fld>
            <a:endParaRPr lang="en-US"/>
          </a:p>
        </p:txBody>
      </p:sp>
    </p:spTree>
    <p:extLst>
      <p:ext uri="{BB962C8B-B14F-4D97-AF65-F5344CB8AC3E}">
        <p14:creationId xmlns:p14="http://schemas.microsoft.com/office/powerpoint/2010/main" val="2539613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https://developer.apple.com/library/ios/documentation/general/conceptual/CocoaEncyclopedia/Introduction/Introduction.html </a:t>
            </a:r>
            <a:endParaRPr lang="en-US" dirty="0"/>
          </a:p>
        </p:txBody>
      </p:sp>
      <p:sp>
        <p:nvSpPr>
          <p:cNvPr id="4" name="Slide Number Placeholder 3"/>
          <p:cNvSpPr>
            <a:spLocks noGrp="1"/>
          </p:cNvSpPr>
          <p:nvPr>
            <p:ph type="sldNum" sz="quarter" idx="10"/>
          </p:nvPr>
        </p:nvSpPr>
        <p:spPr/>
        <p:txBody>
          <a:bodyPr/>
          <a:lstStyle/>
          <a:p>
            <a:fld id="{91EF5CFC-CD9A-4ADD-9E1C-AA8B37567547}" type="slidenum">
              <a:rPr lang="en-US" smtClean="0"/>
              <a:t>33</a:t>
            </a:fld>
            <a:endParaRPr lang="en-US"/>
          </a:p>
        </p:txBody>
      </p:sp>
    </p:spTree>
    <p:extLst>
      <p:ext uri="{BB962C8B-B14F-4D97-AF65-F5344CB8AC3E}">
        <p14:creationId xmlns:p14="http://schemas.microsoft.com/office/powerpoint/2010/main" val="2953868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EF5CFC-CD9A-4ADD-9E1C-AA8B37567547}" type="slidenum">
              <a:rPr lang="en-US" smtClean="0"/>
              <a:t>36</a:t>
            </a:fld>
            <a:endParaRPr lang="en-US"/>
          </a:p>
        </p:txBody>
      </p:sp>
    </p:spTree>
    <p:extLst>
      <p:ext uri="{BB962C8B-B14F-4D97-AF65-F5344CB8AC3E}">
        <p14:creationId xmlns:p14="http://schemas.microsoft.com/office/powerpoint/2010/main" val="334790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3AB7CE-6DF5-499E-8BE3-A53C950AF51D}"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DE3F6-FB09-4076-A640-D9C312BC26AB}" type="slidenum">
              <a:rPr lang="en-US" smtClean="0"/>
              <a:t>‹#›</a:t>
            </a:fld>
            <a:endParaRPr lang="en-US"/>
          </a:p>
        </p:txBody>
      </p:sp>
    </p:spTree>
    <p:extLst>
      <p:ext uri="{BB962C8B-B14F-4D97-AF65-F5344CB8AC3E}">
        <p14:creationId xmlns:p14="http://schemas.microsoft.com/office/powerpoint/2010/main" val="2251880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3AB7CE-6DF5-499E-8BE3-A53C950AF51D}"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DE3F6-FB09-4076-A640-D9C312BC26AB}" type="slidenum">
              <a:rPr lang="en-US" smtClean="0"/>
              <a:t>‹#›</a:t>
            </a:fld>
            <a:endParaRPr lang="en-US"/>
          </a:p>
        </p:txBody>
      </p:sp>
    </p:spTree>
    <p:extLst>
      <p:ext uri="{BB962C8B-B14F-4D97-AF65-F5344CB8AC3E}">
        <p14:creationId xmlns:p14="http://schemas.microsoft.com/office/powerpoint/2010/main" val="415527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3AB7CE-6DF5-499E-8BE3-A53C950AF51D}"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DE3F6-FB09-4076-A640-D9C312BC26AB}" type="slidenum">
              <a:rPr lang="en-US" smtClean="0"/>
              <a:t>‹#›</a:t>
            </a:fld>
            <a:endParaRPr lang="en-US"/>
          </a:p>
        </p:txBody>
      </p:sp>
    </p:spTree>
    <p:extLst>
      <p:ext uri="{BB962C8B-B14F-4D97-AF65-F5344CB8AC3E}">
        <p14:creationId xmlns:p14="http://schemas.microsoft.com/office/powerpoint/2010/main" val="160061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3AB7CE-6DF5-499E-8BE3-A53C950AF51D}"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DE3F6-FB09-4076-A640-D9C312BC26AB}" type="slidenum">
              <a:rPr lang="en-US" smtClean="0"/>
              <a:t>‹#›</a:t>
            </a:fld>
            <a:endParaRPr lang="en-US"/>
          </a:p>
        </p:txBody>
      </p:sp>
    </p:spTree>
    <p:extLst>
      <p:ext uri="{BB962C8B-B14F-4D97-AF65-F5344CB8AC3E}">
        <p14:creationId xmlns:p14="http://schemas.microsoft.com/office/powerpoint/2010/main" val="81033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3AB7CE-6DF5-499E-8BE3-A53C950AF51D}"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DE3F6-FB09-4076-A640-D9C312BC26AB}" type="slidenum">
              <a:rPr lang="en-US" smtClean="0"/>
              <a:t>‹#›</a:t>
            </a:fld>
            <a:endParaRPr lang="en-US"/>
          </a:p>
        </p:txBody>
      </p:sp>
    </p:spTree>
    <p:extLst>
      <p:ext uri="{BB962C8B-B14F-4D97-AF65-F5344CB8AC3E}">
        <p14:creationId xmlns:p14="http://schemas.microsoft.com/office/powerpoint/2010/main" val="328879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3AB7CE-6DF5-499E-8BE3-A53C950AF51D}"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DE3F6-FB09-4076-A640-D9C312BC26AB}" type="slidenum">
              <a:rPr lang="en-US" smtClean="0"/>
              <a:t>‹#›</a:t>
            </a:fld>
            <a:endParaRPr lang="en-US"/>
          </a:p>
        </p:txBody>
      </p:sp>
    </p:spTree>
    <p:extLst>
      <p:ext uri="{BB962C8B-B14F-4D97-AF65-F5344CB8AC3E}">
        <p14:creationId xmlns:p14="http://schemas.microsoft.com/office/powerpoint/2010/main" val="15193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3AB7CE-6DF5-499E-8BE3-A53C950AF51D}" type="datetimeFigureOut">
              <a:rPr lang="en-US" smtClean="0"/>
              <a:t>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ADE3F6-FB09-4076-A640-D9C312BC26AB}" type="slidenum">
              <a:rPr lang="en-US" smtClean="0"/>
              <a:t>‹#›</a:t>
            </a:fld>
            <a:endParaRPr lang="en-US"/>
          </a:p>
        </p:txBody>
      </p:sp>
    </p:spTree>
    <p:extLst>
      <p:ext uri="{BB962C8B-B14F-4D97-AF65-F5344CB8AC3E}">
        <p14:creationId xmlns:p14="http://schemas.microsoft.com/office/powerpoint/2010/main" val="188058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3AB7CE-6DF5-499E-8BE3-A53C950AF51D}" type="datetimeFigureOut">
              <a:rPr lang="en-US" smtClean="0"/>
              <a:t>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ADE3F6-FB09-4076-A640-D9C312BC26AB}" type="slidenum">
              <a:rPr lang="en-US" smtClean="0"/>
              <a:t>‹#›</a:t>
            </a:fld>
            <a:endParaRPr lang="en-US"/>
          </a:p>
        </p:txBody>
      </p:sp>
    </p:spTree>
    <p:extLst>
      <p:ext uri="{BB962C8B-B14F-4D97-AF65-F5344CB8AC3E}">
        <p14:creationId xmlns:p14="http://schemas.microsoft.com/office/powerpoint/2010/main" val="188137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AB7CE-6DF5-499E-8BE3-A53C950AF51D}" type="datetimeFigureOut">
              <a:rPr lang="en-US" smtClean="0"/>
              <a:t>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ADE3F6-FB09-4076-A640-D9C312BC26AB}" type="slidenum">
              <a:rPr lang="en-US" smtClean="0"/>
              <a:t>‹#›</a:t>
            </a:fld>
            <a:endParaRPr lang="en-US"/>
          </a:p>
        </p:txBody>
      </p:sp>
    </p:spTree>
    <p:extLst>
      <p:ext uri="{BB962C8B-B14F-4D97-AF65-F5344CB8AC3E}">
        <p14:creationId xmlns:p14="http://schemas.microsoft.com/office/powerpoint/2010/main" val="2170906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3AB7CE-6DF5-499E-8BE3-A53C950AF51D}"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DE3F6-FB09-4076-A640-D9C312BC26AB}" type="slidenum">
              <a:rPr lang="en-US" smtClean="0"/>
              <a:t>‹#›</a:t>
            </a:fld>
            <a:endParaRPr lang="en-US"/>
          </a:p>
        </p:txBody>
      </p:sp>
    </p:spTree>
    <p:extLst>
      <p:ext uri="{BB962C8B-B14F-4D97-AF65-F5344CB8AC3E}">
        <p14:creationId xmlns:p14="http://schemas.microsoft.com/office/powerpoint/2010/main" val="363924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3AB7CE-6DF5-499E-8BE3-A53C950AF51D}"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DE3F6-FB09-4076-A640-D9C312BC26AB}" type="slidenum">
              <a:rPr lang="en-US" smtClean="0"/>
              <a:t>‹#›</a:t>
            </a:fld>
            <a:endParaRPr lang="en-US"/>
          </a:p>
        </p:txBody>
      </p:sp>
    </p:spTree>
    <p:extLst>
      <p:ext uri="{BB962C8B-B14F-4D97-AF65-F5344CB8AC3E}">
        <p14:creationId xmlns:p14="http://schemas.microsoft.com/office/powerpoint/2010/main" val="95636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AB7CE-6DF5-499E-8BE3-A53C950AF51D}" type="datetimeFigureOut">
              <a:rPr lang="en-US" smtClean="0"/>
              <a:t>2/13/2017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DE3F6-FB09-4076-A640-D9C312BC26AB}" type="slidenum">
              <a:rPr lang="en-US" smtClean="0"/>
              <a:t>‹#›</a:t>
            </a:fld>
            <a:endParaRPr lang="en-US"/>
          </a:p>
        </p:txBody>
      </p:sp>
    </p:spTree>
    <p:extLst>
      <p:ext uri="{BB962C8B-B14F-4D97-AF65-F5344CB8AC3E}">
        <p14:creationId xmlns:p14="http://schemas.microsoft.com/office/powerpoint/2010/main" val="117713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iki.illinois.edu/wiki/display/cs411sp17/Team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iki.illinois.edu/wiki/display/cs411sp17/Tools+and+Resourc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projectdemo411.web.engr.illinois.edu/"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3" Type="http://schemas.openxmlformats.org/officeDocument/2006/relationships/hyperlink" Target="http://www.appcoda.com/hello-world-app-using-xcode-5-xib/" TargetMode="External"/><Relationship Id="rId2" Type="http://schemas.openxmlformats.org/officeDocument/2006/relationships/hyperlink" Target="http://www.tutorialspoint.com/ios/" TargetMode="Externa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hyperlink" Target="http://www.appcoda.com/hello-world-build-your-first-iphone-app/"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developer.android.com/training/basics/firstapp/index.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netid.web.engr.illinois.edu/" TargetMode="External"/><Relationship Id="rId2" Type="http://schemas.openxmlformats.org/officeDocument/2006/relationships/hyperlink" Target="https://webhost.engr.illinois.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yourgroupname.web.engr.illinois.edu/" TargetMode="External"/><Relationship Id="rId2" Type="http://schemas.openxmlformats.org/officeDocument/2006/relationships/hyperlink" Target="https://my.engr.illinois.edu/getcpane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ebhost.engr.illinois.edu/" TargetMode="Externa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3946"/>
            <a:ext cx="9144000" cy="1941325"/>
          </a:xfrm>
        </p:spPr>
        <p:txBody>
          <a:bodyPr>
            <a:normAutofit/>
          </a:bodyPr>
          <a:lstStyle/>
          <a:p>
            <a:r>
              <a:rPr lang="en-US" sz="4800" b="1" dirty="0">
                <a:latin typeface="Times New Roman" pitchFamily="18" charset="0"/>
                <a:cs typeface="Times New Roman" pitchFamily="18" charset="0"/>
              </a:rPr>
              <a:t>Working with </a:t>
            </a:r>
            <a:r>
              <a:rPr lang="en-US" sz="4800" b="1" dirty="0" err="1" smtClean="0">
                <a:latin typeface="Times New Roman" pitchFamily="18" charset="0"/>
                <a:cs typeface="Times New Roman" pitchFamily="18" charset="0"/>
              </a:rPr>
              <a:t>cPanel</a:t>
            </a:r>
            <a:r>
              <a:rPr lang="en-US" sz="4800" b="1" dirty="0" smtClean="0">
                <a:latin typeface="Times New Roman" pitchFamily="18" charset="0"/>
                <a:cs typeface="Times New Roman" pitchFamily="18" charset="0"/>
              </a:rPr>
              <a:t>, SQL </a:t>
            </a:r>
            <a:r>
              <a:rPr lang="en-US" sz="4800" b="1" dirty="0">
                <a:latin typeface="Times New Roman" pitchFamily="18" charset="0"/>
                <a:cs typeface="Times New Roman" pitchFamily="18" charset="0"/>
              </a:rPr>
              <a:t>and PHP Programming</a:t>
            </a:r>
            <a:endParaRPr lang="en-US" sz="4800" dirty="0"/>
          </a:p>
        </p:txBody>
      </p:sp>
      <p:sp>
        <p:nvSpPr>
          <p:cNvPr id="3" name="Subtitle 2"/>
          <p:cNvSpPr>
            <a:spLocks noGrp="1"/>
          </p:cNvSpPr>
          <p:nvPr>
            <p:ph type="subTitle" idx="1"/>
          </p:nvPr>
        </p:nvSpPr>
        <p:spPr/>
        <p:txBody>
          <a:bodyPr/>
          <a:lstStyle/>
          <a:p>
            <a:r>
              <a:rPr lang="en-US" b="1" dirty="0">
                <a:latin typeface="Times New Roman" pitchFamily="18" charset="0"/>
                <a:cs typeface="Times New Roman" pitchFamily="18" charset="0"/>
              </a:rPr>
              <a:t>Khuram Shahzad</a:t>
            </a:r>
          </a:p>
          <a:p>
            <a:r>
              <a:rPr lang="en-US" b="1" dirty="0" smtClean="0">
                <a:solidFill>
                  <a:srgbClr val="FF0000"/>
                </a:solidFill>
                <a:latin typeface="Times New Roman" pitchFamily="18" charset="0"/>
                <a:cs typeface="Times New Roman" pitchFamily="18" charset="0"/>
              </a:rPr>
              <a:t>02/13/2017</a:t>
            </a:r>
            <a:endParaRPr lang="en-US" b="1" dirty="0">
              <a:solidFill>
                <a:srgbClr val="FF0000"/>
              </a:solidFill>
              <a:latin typeface="Times New Roman" pitchFamily="18" charset="0"/>
              <a:cs typeface="Times New Roman" pitchFamily="18" charset="0"/>
            </a:endParaRPr>
          </a:p>
          <a:p>
            <a:r>
              <a:rPr lang="en-US" b="1" dirty="0">
                <a:latin typeface="Times New Roman" pitchFamily="18" charset="0"/>
                <a:cs typeface="Times New Roman" pitchFamily="18" charset="0"/>
              </a:rPr>
              <a:t>CS 411 Spring </a:t>
            </a:r>
            <a:r>
              <a:rPr lang="en-US" b="1" dirty="0" smtClean="0">
                <a:latin typeface="Times New Roman" pitchFamily="18" charset="0"/>
                <a:cs typeface="Times New Roman" pitchFamily="18" charset="0"/>
              </a:rPr>
              <a:t>2017</a:t>
            </a:r>
            <a:endParaRPr lang="en-US" b="1" dirty="0">
              <a:latin typeface="Times New Roman" pitchFamily="18" charset="0"/>
              <a:cs typeface="Times New Roman" pitchFamily="18" charset="0"/>
            </a:endParaRPr>
          </a:p>
          <a:p>
            <a:endParaRPr lang="en-US" dirty="0"/>
          </a:p>
        </p:txBody>
      </p:sp>
      <p:pic>
        <p:nvPicPr>
          <p:cNvPr id="4" name="Picture 2" descr="C:\Users\shahzad2\Documents\My Box Files\_Spring 2014 Semester\CS 411 SP14\CS 411 Tutorial Feb 2014\Images\ilhomemasth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349875"/>
            <a:ext cx="7010400" cy="1095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90800" y="799197"/>
            <a:ext cx="6781800" cy="769441"/>
          </a:xfrm>
          <a:prstGeom prst="rect">
            <a:avLst/>
          </a:prstGeom>
          <a:noFill/>
        </p:spPr>
        <p:txBody>
          <a:bodyPr wrap="square" rtlCol="0">
            <a:spAutoFit/>
          </a:bodyPr>
          <a:lstStyle/>
          <a:p>
            <a:r>
              <a:rPr lang="en-US" sz="4400" b="1" dirty="0" smtClean="0">
                <a:latin typeface="Times New Roman" pitchFamily="18" charset="0"/>
                <a:cs typeface="Times New Roman" pitchFamily="18" charset="0"/>
              </a:rPr>
              <a:t>		Project Track 1</a:t>
            </a:r>
            <a:endParaRPr lang="en-US"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1014862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Tools inside </a:t>
            </a:r>
            <a:r>
              <a:rPr lang="en-US" b="1" dirty="0" err="1" smtClean="0">
                <a:latin typeface="Times New Roman" pitchFamily="18" charset="0"/>
                <a:cs typeface="Times New Roman" pitchFamily="18" charset="0"/>
              </a:rPr>
              <a:t>cPanel</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969818" y="2185843"/>
            <a:ext cx="5597237" cy="2427720"/>
          </a:xfrm>
        </p:spPr>
        <p:txBody>
          <a:bodyPr>
            <a:normAutofit/>
          </a:bodyPr>
          <a:lstStyle/>
          <a:p>
            <a:pPr>
              <a:buFont typeface="Wingdings" pitchFamily="2" charset="2"/>
              <a:buChar char="Ø"/>
            </a:pPr>
            <a:r>
              <a:rPr lang="en-US" dirty="0" smtClean="0">
                <a:latin typeface="Times New Roman" pitchFamily="18" charset="0"/>
                <a:cs typeface="Times New Roman" pitchFamily="18" charset="0"/>
              </a:rPr>
              <a:t>MySQL ® Databases</a:t>
            </a:r>
          </a:p>
          <a:p>
            <a:pPr>
              <a:buFont typeface="Wingdings" pitchFamily="2" charset="2"/>
              <a:buChar char="Ø"/>
            </a:pPr>
            <a:r>
              <a:rPr lang="en-US" dirty="0" err="1" smtClean="0">
                <a:latin typeface="Times New Roman" pitchFamily="18" charset="0"/>
                <a:cs typeface="Times New Roman" pitchFamily="18" charset="0"/>
              </a:rPr>
              <a:t>phpMyAdmin</a:t>
            </a: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File Manager</a:t>
            </a:r>
          </a:p>
          <a:p>
            <a:pPr lvl="1">
              <a:buFont typeface="Wingdings" pitchFamily="2" charset="2"/>
              <a:buChar char="Ø"/>
            </a:pPr>
            <a:r>
              <a:rPr lang="en-US" dirty="0" smtClean="0">
                <a:latin typeface="Times New Roman" pitchFamily="18" charset="0"/>
                <a:cs typeface="Times New Roman" pitchFamily="18" charset="0"/>
              </a:rPr>
              <a:t>PHP/HTML</a:t>
            </a:r>
          </a:p>
        </p:txBody>
      </p:sp>
    </p:spTree>
    <p:extLst>
      <p:ext uri="{BB962C8B-B14F-4D97-AF65-F5344CB8AC3E}">
        <p14:creationId xmlns:p14="http://schemas.microsoft.com/office/powerpoint/2010/main" val="196722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Interactive Session Files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b="1" dirty="0" smtClean="0">
                <a:latin typeface="Times New Roman" panose="02020603050405020304" pitchFamily="18" charset="0"/>
                <a:cs typeface="Times New Roman" panose="02020603050405020304" pitchFamily="18" charset="0"/>
              </a:rPr>
              <a:t>Download the Project Demo Files from the following link:</a:t>
            </a:r>
          </a:p>
          <a:p>
            <a:pPr marL="0" indent="0">
              <a:buNone/>
            </a:pPr>
            <a:endParaRPr lang="en-US"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hlinkClick r:id="rId2"/>
              </a:rPr>
              <a:t>https://</a:t>
            </a:r>
            <a:r>
              <a:rPr lang="en-US" dirty="0" smtClean="0">
                <a:latin typeface="Times New Roman" panose="02020603050405020304" pitchFamily="18" charset="0"/>
                <a:cs typeface="Times New Roman" panose="02020603050405020304" pitchFamily="18" charset="0"/>
                <a:hlinkClick r:id="rId2"/>
              </a:rPr>
              <a:t>wiki.illinois.edu/wiki/display/cs411sp17/Team0</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Unzip the folder and you should have the following files: </a:t>
            </a:r>
          </a:p>
          <a:p>
            <a:pPr lvl="1"/>
            <a:r>
              <a:rPr lang="en-US" dirty="0" smtClean="0">
                <a:latin typeface="Times New Roman" panose="02020603050405020304" pitchFamily="18" charset="0"/>
                <a:cs typeface="Times New Roman" panose="02020603050405020304" pitchFamily="18" charset="0"/>
              </a:rPr>
              <a:t>Index.html</a:t>
            </a:r>
          </a:p>
          <a:p>
            <a:pPr lvl="1"/>
            <a:r>
              <a:rPr lang="en-US" dirty="0" err="1" smtClean="0">
                <a:latin typeface="Times New Roman" panose="02020603050405020304" pitchFamily="18" charset="0"/>
                <a:cs typeface="Times New Roman" panose="02020603050405020304" pitchFamily="18" charset="0"/>
              </a:rPr>
              <a:t>search_genes.php</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Gene.csv</a:t>
            </a:r>
          </a:p>
          <a:p>
            <a:pPr lvl="1"/>
            <a:r>
              <a:rPr lang="en-US" dirty="0" smtClean="0">
                <a:latin typeface="Times New Roman" panose="02020603050405020304" pitchFamily="18" charset="0"/>
                <a:cs typeface="Times New Roman" panose="02020603050405020304" pitchFamily="18" charset="0"/>
              </a:rPr>
              <a:t>arabidop1.png</a:t>
            </a:r>
          </a:p>
          <a:p>
            <a:pPr lvl="1"/>
            <a:r>
              <a:rPr lang="en-US" dirty="0" smtClean="0">
                <a:latin typeface="Times New Roman" panose="02020603050405020304" pitchFamily="18" charset="0"/>
                <a:cs typeface="Times New Roman" panose="02020603050405020304" pitchFamily="18" charset="0"/>
              </a:rPr>
              <a:t>projectdemo411_cs411.sql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329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Tools inside </a:t>
            </a:r>
            <a:r>
              <a:rPr lang="en-US" b="1" dirty="0" err="1" smtClean="0">
                <a:latin typeface="Times New Roman" pitchFamily="18" charset="0"/>
                <a:cs typeface="Times New Roman" pitchFamily="18" charset="0"/>
              </a:rPr>
              <a:t>cPanel</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969818" y="2185843"/>
            <a:ext cx="5597237" cy="2427720"/>
          </a:xfrm>
        </p:spPr>
        <p:txBody>
          <a:bodyPr>
            <a:normAutofit/>
          </a:bodyPr>
          <a:lstStyle/>
          <a:p>
            <a:pPr>
              <a:buFont typeface="Wingdings" pitchFamily="2" charset="2"/>
              <a:buChar char="Ø"/>
            </a:pPr>
            <a:r>
              <a:rPr lang="en-US" dirty="0" smtClean="0">
                <a:solidFill>
                  <a:srgbClr val="FF0000"/>
                </a:solidFill>
                <a:latin typeface="Times New Roman" pitchFamily="18" charset="0"/>
                <a:cs typeface="Times New Roman" pitchFamily="18" charset="0"/>
              </a:rPr>
              <a:t>MySQL ® Databases</a:t>
            </a:r>
          </a:p>
          <a:p>
            <a:pPr>
              <a:buFont typeface="Wingdings" pitchFamily="2" charset="2"/>
              <a:buChar char="Ø"/>
            </a:pPr>
            <a:r>
              <a:rPr lang="en-US" dirty="0" err="1" smtClean="0">
                <a:latin typeface="Times New Roman" pitchFamily="18" charset="0"/>
                <a:cs typeface="Times New Roman" pitchFamily="18" charset="0"/>
              </a:rPr>
              <a:t>phpMyAdmin</a:t>
            </a: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File Manager</a:t>
            </a:r>
          </a:p>
          <a:p>
            <a:pPr lvl="1">
              <a:buFont typeface="Wingdings" pitchFamily="2" charset="2"/>
              <a:buChar char="Ø"/>
            </a:pPr>
            <a:r>
              <a:rPr lang="en-US" dirty="0" smtClean="0">
                <a:latin typeface="Times New Roman" pitchFamily="18" charset="0"/>
                <a:cs typeface="Times New Roman" pitchFamily="18" charset="0"/>
              </a:rPr>
              <a:t>PHP/HTML</a:t>
            </a:r>
          </a:p>
        </p:txBody>
      </p:sp>
    </p:spTree>
    <p:extLst>
      <p:ext uri="{BB962C8B-B14F-4D97-AF65-F5344CB8AC3E}">
        <p14:creationId xmlns:p14="http://schemas.microsoft.com/office/powerpoint/2010/main" val="259755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MySQL ® Databases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Create a database named “cs411” </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588" y="2483906"/>
            <a:ext cx="8377237" cy="4120842"/>
          </a:xfrm>
          <a:prstGeom prst="rect">
            <a:avLst/>
          </a:prstGeom>
        </p:spPr>
      </p:pic>
    </p:spTree>
    <p:extLst>
      <p:ext uri="{BB962C8B-B14F-4D97-AF65-F5344CB8AC3E}">
        <p14:creationId xmlns:p14="http://schemas.microsoft.com/office/powerpoint/2010/main" val="3286179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Add a new user </a:t>
            </a:r>
            <a:r>
              <a:rPr lang="en-US" dirty="0">
                <a:latin typeface="Times New Roman" panose="02020603050405020304" pitchFamily="18" charset="0"/>
                <a:cs typeface="Times New Roman" panose="02020603050405020304" pitchFamily="18" charset="0"/>
              </a:rPr>
              <a:t>“cs411” and </a:t>
            </a:r>
            <a:r>
              <a:rPr lang="en-US" dirty="0" smtClean="0">
                <a:latin typeface="Times New Roman" panose="02020603050405020304" pitchFamily="18" charset="0"/>
                <a:cs typeface="Times New Roman" panose="02020603050405020304" pitchFamily="18" charset="0"/>
              </a:rPr>
              <a:t>password </a:t>
            </a:r>
            <a:r>
              <a:rPr lang="en-US" dirty="0">
                <a:latin typeface="Times New Roman" panose="02020603050405020304" pitchFamily="18" charset="0"/>
                <a:cs typeface="Times New Roman" panose="02020603050405020304" pitchFamily="18" charset="0"/>
              </a:rPr>
              <a:t>“cs411”</a:t>
            </a:r>
          </a:p>
          <a:p>
            <a:endParaRPr lang="en-US" dirty="0"/>
          </a:p>
        </p:txBody>
      </p:sp>
      <p:sp>
        <p:nvSpPr>
          <p:cNvPr id="4" name="Title 1"/>
          <p:cNvSpPr>
            <a:spLocks noGrp="1"/>
          </p:cNvSpPr>
          <p:nvPr>
            <p:ph type="title"/>
          </p:nvPr>
        </p:nvSpPr>
        <p:spPr>
          <a:xfrm>
            <a:off x="838200" y="365125"/>
            <a:ext cx="10515600" cy="1325563"/>
          </a:xfrm>
        </p:spPr>
        <p:txBody>
          <a:bodyPr/>
          <a:lstStyle/>
          <a:p>
            <a:r>
              <a:rPr lang="en-US" b="1" dirty="0" smtClean="0">
                <a:latin typeface="Times New Roman" panose="02020603050405020304" pitchFamily="18" charset="0"/>
                <a:cs typeface="Times New Roman" panose="02020603050405020304" pitchFamily="18" charset="0"/>
              </a:rPr>
              <a:t>MySQL ® Databases</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974" y="2394284"/>
            <a:ext cx="7743826" cy="4231943"/>
          </a:xfrm>
          <a:prstGeom prst="rect">
            <a:avLst/>
          </a:prstGeom>
        </p:spPr>
      </p:pic>
    </p:spTree>
    <p:extLst>
      <p:ext uri="{BB962C8B-B14F-4D97-AF65-F5344CB8AC3E}">
        <p14:creationId xmlns:p14="http://schemas.microsoft.com/office/powerpoint/2010/main" val="4071249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Add user to your database </a:t>
            </a:r>
            <a:r>
              <a:rPr lang="en-US" dirty="0" smtClean="0">
                <a:latin typeface="Times New Roman" panose="02020603050405020304" pitchFamily="18" charset="0"/>
                <a:cs typeface="Times New Roman" panose="02020603050405020304" pitchFamily="18" charset="0"/>
              </a:rPr>
              <a:t>&amp;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Check </a:t>
            </a:r>
            <a:r>
              <a:rPr lang="en-US" dirty="0">
                <a:latin typeface="Times New Roman" panose="02020603050405020304" pitchFamily="18" charset="0"/>
                <a:cs typeface="Times New Roman" panose="02020603050405020304" pitchFamily="18" charset="0"/>
              </a:rPr>
              <a:t>all </a:t>
            </a:r>
            <a:r>
              <a:rPr lang="en-US" dirty="0" smtClean="0">
                <a:latin typeface="Times New Roman" panose="02020603050405020304" pitchFamily="18" charset="0"/>
                <a:cs typeface="Times New Roman" panose="02020603050405020304" pitchFamily="18" charset="0"/>
              </a:rPr>
              <a:t>privileges</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Title 1"/>
          <p:cNvSpPr>
            <a:spLocks noGrp="1"/>
          </p:cNvSpPr>
          <p:nvPr>
            <p:ph type="title"/>
          </p:nvPr>
        </p:nvSpPr>
        <p:spPr>
          <a:xfrm>
            <a:off x="838200" y="365125"/>
            <a:ext cx="10515600" cy="1325563"/>
          </a:xfrm>
        </p:spPr>
        <p:txBody>
          <a:bodyPr/>
          <a:lstStyle/>
          <a:p>
            <a:r>
              <a:rPr lang="en-US" b="1" dirty="0" smtClean="0">
                <a:latin typeface="Times New Roman" panose="02020603050405020304" pitchFamily="18" charset="0"/>
                <a:cs typeface="Times New Roman" panose="02020603050405020304" pitchFamily="18" charset="0"/>
              </a:rPr>
              <a:t>MySQL ® Databases</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37940"/>
            <a:ext cx="4819650" cy="25336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444" y="1027906"/>
            <a:ext cx="4705350" cy="5076825"/>
          </a:xfrm>
          <a:prstGeom prst="rect">
            <a:avLst/>
          </a:prstGeom>
        </p:spPr>
      </p:pic>
    </p:spTree>
    <p:extLst>
      <p:ext uri="{BB962C8B-B14F-4D97-AF65-F5344CB8AC3E}">
        <p14:creationId xmlns:p14="http://schemas.microsoft.com/office/powerpoint/2010/main" val="2774106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Tools inside </a:t>
            </a:r>
            <a:r>
              <a:rPr lang="en-US" b="1" dirty="0" err="1" smtClean="0">
                <a:latin typeface="Times New Roman" pitchFamily="18" charset="0"/>
                <a:cs typeface="Times New Roman" pitchFamily="18" charset="0"/>
              </a:rPr>
              <a:t>cPanel</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969818" y="2185843"/>
            <a:ext cx="5597237" cy="2427720"/>
          </a:xfrm>
        </p:spPr>
        <p:txBody>
          <a:bodyPr>
            <a:normAutofit/>
          </a:bodyPr>
          <a:lstStyle/>
          <a:p>
            <a:pPr>
              <a:buFont typeface="Wingdings" pitchFamily="2" charset="2"/>
              <a:buChar char="Ø"/>
            </a:pPr>
            <a:r>
              <a:rPr lang="en-US" dirty="0" smtClean="0">
                <a:latin typeface="Times New Roman" pitchFamily="18" charset="0"/>
                <a:cs typeface="Times New Roman" pitchFamily="18" charset="0"/>
              </a:rPr>
              <a:t>MySQL ® Databases</a:t>
            </a:r>
          </a:p>
          <a:p>
            <a:pPr>
              <a:buFont typeface="Wingdings" pitchFamily="2" charset="2"/>
              <a:buChar char="Ø"/>
            </a:pPr>
            <a:r>
              <a:rPr lang="en-US" dirty="0" err="1" smtClean="0">
                <a:solidFill>
                  <a:srgbClr val="FF0000"/>
                </a:solidFill>
                <a:latin typeface="Times New Roman" pitchFamily="18" charset="0"/>
                <a:cs typeface="Times New Roman" pitchFamily="18" charset="0"/>
              </a:rPr>
              <a:t>phpMyAdmin</a:t>
            </a:r>
            <a:endParaRPr lang="en-US" dirty="0" smtClean="0">
              <a:solidFill>
                <a:srgbClr val="FF0000"/>
              </a:solidFill>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File Manager</a:t>
            </a:r>
          </a:p>
          <a:p>
            <a:pPr lvl="1">
              <a:buFont typeface="Wingdings" pitchFamily="2" charset="2"/>
              <a:buChar char="Ø"/>
            </a:pPr>
            <a:r>
              <a:rPr lang="en-US" dirty="0" smtClean="0">
                <a:latin typeface="Times New Roman" pitchFamily="18" charset="0"/>
                <a:cs typeface="Times New Roman" pitchFamily="18" charset="0"/>
              </a:rPr>
              <a:t>PHP/HTML</a:t>
            </a:r>
          </a:p>
        </p:txBody>
      </p:sp>
    </p:spTree>
    <p:extLst>
      <p:ext uri="{BB962C8B-B14F-4D97-AF65-F5344CB8AC3E}">
        <p14:creationId xmlns:p14="http://schemas.microsoft.com/office/powerpoint/2010/main" val="139760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b="1" dirty="0" err="1" smtClean="0">
                <a:latin typeface="Times New Roman" pitchFamily="18" charset="0"/>
                <a:cs typeface="Times New Roman" pitchFamily="18" charset="0"/>
              </a:rPr>
              <a:t>phpMyAdmin</a:t>
            </a:r>
            <a:endParaRPr lang="en-US" b="1"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70" y="1417637"/>
            <a:ext cx="7790778" cy="3263153"/>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61182" y="2673927"/>
            <a:ext cx="5352351" cy="4154751"/>
          </a:xfrm>
        </p:spPr>
      </p:pic>
      <p:sp>
        <p:nvSpPr>
          <p:cNvPr id="7" name="Content Placeholder 2"/>
          <p:cNvSpPr txBox="1">
            <a:spLocks/>
          </p:cNvSpPr>
          <p:nvPr/>
        </p:nvSpPr>
        <p:spPr>
          <a:xfrm>
            <a:off x="457200" y="4991146"/>
            <a:ext cx="5306292" cy="152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latin typeface="Times New Roman" panose="02020603050405020304" pitchFamily="18" charset="0"/>
                <a:cs typeface="Times New Roman" panose="02020603050405020304" pitchFamily="18" charset="0"/>
              </a:rPr>
              <a:t>Two ways to create a table</a:t>
            </a:r>
          </a:p>
          <a:p>
            <a:pPr lvl="1"/>
            <a:r>
              <a:rPr lang="en-US" sz="2800" dirty="0" smtClean="0">
                <a:latin typeface="Times New Roman" panose="02020603050405020304" pitchFamily="18" charset="0"/>
                <a:cs typeface="Times New Roman" panose="02020603050405020304" pitchFamily="18" charset="0"/>
              </a:rPr>
              <a:t>Structure</a:t>
            </a:r>
          </a:p>
          <a:p>
            <a:pPr lvl="1"/>
            <a:r>
              <a:rPr lang="en-US" sz="2800" dirty="0" smtClean="0">
                <a:latin typeface="Times New Roman" panose="02020603050405020304" pitchFamily="18" charset="0"/>
                <a:cs typeface="Times New Roman" panose="02020603050405020304" pitchFamily="18" charset="0"/>
              </a:rPr>
              <a:t>SQL</a:t>
            </a:r>
            <a:endParaRPr lang="en-US" sz="2800" dirty="0">
              <a:latin typeface="Times New Roman" panose="02020603050405020304" pitchFamily="18" charset="0"/>
              <a:cs typeface="Times New Roman" panose="02020603050405020304" pitchFamily="18" charset="0"/>
            </a:endParaRPr>
          </a:p>
        </p:txBody>
      </p:sp>
      <p:sp>
        <p:nvSpPr>
          <p:cNvPr id="8" name="Rectangle 7"/>
          <p:cNvSpPr/>
          <p:nvPr/>
        </p:nvSpPr>
        <p:spPr>
          <a:xfrm>
            <a:off x="8378531" y="124975"/>
            <a:ext cx="3408218" cy="2585323"/>
          </a:xfrm>
          <a:prstGeom prst="rect">
            <a:avLst/>
          </a:prstGeom>
        </p:spPr>
        <p:txBody>
          <a:bodyPr wrap="square">
            <a:spAutoFit/>
          </a:bodyPr>
          <a:lstStyle/>
          <a:p>
            <a:r>
              <a:rPr lang="en-US" dirty="0" smtClean="0">
                <a:solidFill>
                  <a:schemeClr val="accent1">
                    <a:lumMod val="75000"/>
                  </a:schemeClr>
                </a:solidFill>
                <a:latin typeface="Times New Roman" panose="02020603050405020304" pitchFamily="18" charset="0"/>
                <a:cs typeface="Times New Roman" panose="02020603050405020304" pitchFamily="18" charset="0"/>
              </a:rPr>
              <a:t>INT</a:t>
            </a:r>
          </a:p>
          <a:p>
            <a:r>
              <a:rPr lang="en-US" dirty="0">
                <a:solidFill>
                  <a:schemeClr val="accent1">
                    <a:lumMod val="75000"/>
                  </a:schemeClr>
                </a:solidFill>
                <a:latin typeface="Times New Roman" panose="02020603050405020304" pitchFamily="18" charset="0"/>
                <a:cs typeface="Times New Roman" panose="02020603050405020304" pitchFamily="18" charset="0"/>
              </a:rPr>
              <a:t>CHAR</a:t>
            </a:r>
          </a:p>
          <a:p>
            <a:r>
              <a:rPr lang="en-US" dirty="0">
                <a:solidFill>
                  <a:schemeClr val="accent1">
                    <a:lumMod val="75000"/>
                  </a:schemeClr>
                </a:solidFill>
                <a:latin typeface="Times New Roman" panose="02020603050405020304" pitchFamily="18" charset="0"/>
                <a:cs typeface="Times New Roman" panose="02020603050405020304" pitchFamily="18" charset="0"/>
              </a:rPr>
              <a:t>VARCHAR(N</a:t>
            </a:r>
            <a:r>
              <a:rPr lang="en-US" dirty="0" smtClean="0">
                <a:solidFill>
                  <a:schemeClr val="accent1">
                    <a:lumMod val="75000"/>
                  </a:schemeClr>
                </a:solidFill>
                <a:latin typeface="Times New Roman" panose="02020603050405020304" pitchFamily="18" charset="0"/>
                <a:cs typeface="Times New Roman" panose="02020603050405020304" pitchFamily="18" charset="0"/>
              </a:rPr>
              <a:t>) </a:t>
            </a:r>
          </a:p>
          <a:p>
            <a:r>
              <a:rPr lang="en-US" dirty="0" smtClean="0">
                <a:solidFill>
                  <a:schemeClr val="accent1">
                    <a:lumMod val="75000"/>
                  </a:schemeClr>
                </a:solidFill>
                <a:latin typeface="Times New Roman" panose="02020603050405020304" pitchFamily="18" charset="0"/>
                <a:cs typeface="Times New Roman" panose="02020603050405020304" pitchFamily="18" charset="0"/>
              </a:rPr>
              <a:t>TEXT</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dirty="0" smtClean="0">
                <a:solidFill>
                  <a:schemeClr val="accent1">
                    <a:lumMod val="75000"/>
                  </a:schemeClr>
                </a:solidFill>
                <a:latin typeface="Times New Roman" panose="02020603050405020304" pitchFamily="18" charset="0"/>
                <a:cs typeface="Times New Roman" panose="02020603050405020304" pitchFamily="18" charset="0"/>
              </a:rPr>
              <a:t>BOOLEAN </a:t>
            </a:r>
            <a:r>
              <a:rPr lang="en-US" dirty="0" smtClean="0">
                <a:latin typeface="Times New Roman" panose="02020603050405020304" pitchFamily="18" charset="0"/>
                <a:cs typeface="Times New Roman" panose="02020603050405020304" pitchFamily="18" charset="0"/>
              </a:rPr>
              <a:t>(true, false, unknown)</a:t>
            </a:r>
          </a:p>
          <a:p>
            <a:r>
              <a:rPr lang="en-US" dirty="0" smtClean="0">
                <a:solidFill>
                  <a:schemeClr val="accent1">
                    <a:lumMod val="75000"/>
                  </a:schemeClr>
                </a:solidFill>
                <a:latin typeface="Times New Roman" panose="02020603050405020304" pitchFamily="18" charset="0"/>
                <a:cs typeface="Times New Roman" panose="02020603050405020304" pitchFamily="18" charset="0"/>
              </a:rPr>
              <a:t>FLOAT or REAL</a:t>
            </a:r>
          </a:p>
          <a:p>
            <a:r>
              <a:rPr lang="en-US" dirty="0" smtClean="0">
                <a:solidFill>
                  <a:schemeClr val="accent1">
                    <a:lumMod val="75000"/>
                  </a:schemeClr>
                </a:solidFill>
                <a:latin typeface="Times New Roman" panose="02020603050405020304" pitchFamily="18" charset="0"/>
                <a:cs typeface="Times New Roman" panose="02020603050405020304" pitchFamily="18" charset="0"/>
              </a:rPr>
              <a:t>DECIMAL (</a:t>
            </a:r>
            <a:r>
              <a:rPr lang="en-US" dirty="0" err="1" smtClean="0">
                <a:solidFill>
                  <a:schemeClr val="accent1">
                    <a:lumMod val="75000"/>
                  </a:schemeClr>
                </a:solidFill>
                <a:latin typeface="Times New Roman" panose="02020603050405020304" pitchFamily="18" charset="0"/>
                <a:cs typeface="Times New Roman" panose="02020603050405020304" pitchFamily="18" charset="0"/>
              </a:rPr>
              <a:t>m,n</a:t>
            </a:r>
            <a:r>
              <a:rPr lang="en-US" dirty="0" smtClean="0">
                <a:solidFill>
                  <a:schemeClr val="accent1">
                    <a:lumMod val="75000"/>
                  </a:schemeClr>
                </a:solidFill>
                <a:latin typeface="Times New Roman" panose="02020603050405020304" pitchFamily="18" charset="0"/>
                <a:cs typeface="Times New Roman" panose="02020603050405020304" pitchFamily="18" charset="0"/>
              </a:rPr>
              <a:t>)</a:t>
            </a:r>
          </a:p>
          <a:p>
            <a:r>
              <a:rPr lang="en-US" dirty="0" smtClean="0">
                <a:solidFill>
                  <a:schemeClr val="accent1">
                    <a:lumMod val="75000"/>
                  </a:schemeClr>
                </a:solidFill>
                <a:latin typeface="Times New Roman" panose="02020603050405020304" pitchFamily="18" charset="0"/>
                <a:cs typeface="Times New Roman" panose="02020603050405020304" pitchFamily="18" charset="0"/>
              </a:rPr>
              <a:t>DATE</a:t>
            </a:r>
          </a:p>
          <a:p>
            <a:r>
              <a:rPr lang="en-US" dirty="0" smtClean="0">
                <a:solidFill>
                  <a:schemeClr val="accent1">
                    <a:lumMod val="75000"/>
                  </a:schemeClr>
                </a:solidFill>
                <a:latin typeface="Times New Roman" panose="02020603050405020304" pitchFamily="18" charset="0"/>
                <a:cs typeface="Times New Roman" panose="02020603050405020304" pitchFamily="18" charset="0"/>
              </a:rPr>
              <a:t>TIME</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68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18422"/>
            <a:ext cx="10515600" cy="4351338"/>
          </a:xfrm>
        </p:spPr>
        <p:txBody>
          <a:bodyPr/>
          <a:lstStyle/>
          <a:p>
            <a:r>
              <a:rPr lang="en-US" dirty="0" smtClean="0">
                <a:latin typeface="Times New Roman" panose="02020603050405020304" pitchFamily="18" charset="0"/>
                <a:cs typeface="Times New Roman" panose="02020603050405020304" pitchFamily="18" charset="0"/>
              </a:rPr>
              <a:t>Input Data</a:t>
            </a:r>
          </a:p>
          <a:p>
            <a:pPr marL="457200" lvl="1" indent="0">
              <a:buNone/>
            </a:pPr>
            <a:r>
              <a:rPr lang="en-US" b="1" dirty="0" smtClean="0">
                <a:latin typeface="Times New Roman" panose="02020603050405020304" pitchFamily="18" charset="0"/>
                <a:cs typeface="Times New Roman" panose="02020603050405020304" pitchFamily="18" charset="0"/>
              </a:rPr>
              <a:t>Several methods</a:t>
            </a:r>
          </a:p>
          <a:p>
            <a:pPr lvl="1"/>
            <a:r>
              <a:rPr lang="en-US" dirty="0" smtClean="0">
                <a:latin typeface="Times New Roman" panose="02020603050405020304" pitchFamily="18" charset="0"/>
                <a:cs typeface="Times New Roman" panose="02020603050405020304" pitchFamily="18" charset="0"/>
              </a:rPr>
              <a:t>User Input</a:t>
            </a:r>
          </a:p>
          <a:p>
            <a:pPr lvl="1"/>
            <a:r>
              <a:rPr lang="en-US" dirty="0" smtClean="0">
                <a:latin typeface="Times New Roman" panose="02020603050405020304" pitchFamily="18" charset="0"/>
                <a:cs typeface="Times New Roman" panose="02020603050405020304" pitchFamily="18" charset="0"/>
              </a:rPr>
              <a:t>Crawl</a:t>
            </a:r>
          </a:p>
          <a:p>
            <a:pPr lvl="1"/>
            <a:r>
              <a:rPr lang="en-US" dirty="0" smtClean="0">
                <a:latin typeface="Times New Roman" panose="02020603050405020304" pitchFamily="18" charset="0"/>
                <a:cs typeface="Times New Roman" panose="02020603050405020304" pitchFamily="18" charset="0"/>
              </a:rPr>
              <a:t>Import using CSV files</a:t>
            </a:r>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457200" y="274638"/>
            <a:ext cx="8229600" cy="1143000"/>
          </a:xfrm>
        </p:spPr>
        <p:txBody>
          <a:bodyPr/>
          <a:lstStyle/>
          <a:p>
            <a:r>
              <a:rPr lang="en-US" b="1" dirty="0" err="1" smtClean="0">
                <a:latin typeface="Times New Roman" pitchFamily="18" charset="0"/>
                <a:cs typeface="Times New Roman" pitchFamily="18" charset="0"/>
              </a:rPr>
              <a:t>phpMyAdmin</a:t>
            </a:r>
            <a:endParaRPr lang="en-US" b="1" dirty="0">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136" y="720631"/>
            <a:ext cx="7768955" cy="5572591"/>
          </a:xfrm>
          <a:prstGeom prst="rect">
            <a:avLst/>
          </a:prstGeom>
        </p:spPr>
      </p:pic>
    </p:spTree>
    <p:extLst>
      <p:ext uri="{BB962C8B-B14F-4D97-AF65-F5344CB8AC3E}">
        <p14:creationId xmlns:p14="http://schemas.microsoft.com/office/powerpoint/2010/main" val="1462701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Tools inside </a:t>
            </a:r>
            <a:r>
              <a:rPr lang="en-US" b="1" dirty="0" err="1" smtClean="0">
                <a:latin typeface="Times New Roman" pitchFamily="18" charset="0"/>
                <a:cs typeface="Times New Roman" pitchFamily="18" charset="0"/>
              </a:rPr>
              <a:t>cPanel</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969818" y="2185843"/>
            <a:ext cx="5597237" cy="2427720"/>
          </a:xfrm>
        </p:spPr>
        <p:txBody>
          <a:bodyPr>
            <a:normAutofit/>
          </a:bodyPr>
          <a:lstStyle/>
          <a:p>
            <a:pPr>
              <a:buFont typeface="Wingdings" pitchFamily="2" charset="2"/>
              <a:buChar char="Ø"/>
            </a:pPr>
            <a:r>
              <a:rPr lang="en-US" dirty="0" smtClean="0">
                <a:latin typeface="Times New Roman" pitchFamily="18" charset="0"/>
                <a:cs typeface="Times New Roman" pitchFamily="18" charset="0"/>
              </a:rPr>
              <a:t>MySQL ® Databases</a:t>
            </a:r>
          </a:p>
          <a:p>
            <a:pPr>
              <a:buFont typeface="Wingdings" pitchFamily="2" charset="2"/>
              <a:buChar char="Ø"/>
            </a:pPr>
            <a:r>
              <a:rPr lang="en-US" dirty="0" err="1" smtClean="0">
                <a:latin typeface="Times New Roman" pitchFamily="18" charset="0"/>
                <a:cs typeface="Times New Roman" pitchFamily="18" charset="0"/>
              </a:rPr>
              <a:t>phpMyAdmin</a:t>
            </a:r>
            <a:endParaRPr lang="en-US" dirty="0" smtClean="0">
              <a:latin typeface="Times New Roman" pitchFamily="18" charset="0"/>
              <a:cs typeface="Times New Roman" pitchFamily="18" charset="0"/>
            </a:endParaRPr>
          </a:p>
          <a:p>
            <a:pPr>
              <a:buFont typeface="Wingdings" pitchFamily="2" charset="2"/>
              <a:buChar char="Ø"/>
            </a:pPr>
            <a:r>
              <a:rPr lang="en-US" dirty="0" smtClean="0">
                <a:solidFill>
                  <a:srgbClr val="FF0000"/>
                </a:solidFill>
                <a:latin typeface="Times New Roman" pitchFamily="18" charset="0"/>
                <a:cs typeface="Times New Roman" pitchFamily="18" charset="0"/>
              </a:rPr>
              <a:t>File Manager</a:t>
            </a:r>
          </a:p>
          <a:p>
            <a:pPr lvl="1">
              <a:buFont typeface="Wingdings" pitchFamily="2" charset="2"/>
              <a:buChar char="Ø"/>
            </a:pPr>
            <a:r>
              <a:rPr lang="en-US" dirty="0" smtClean="0">
                <a:solidFill>
                  <a:srgbClr val="FF0000"/>
                </a:solidFill>
                <a:latin typeface="Times New Roman" pitchFamily="18" charset="0"/>
                <a:cs typeface="Times New Roman" pitchFamily="18" charset="0"/>
              </a:rPr>
              <a:t>PHP/HTML</a:t>
            </a:r>
          </a:p>
        </p:txBody>
      </p:sp>
    </p:spTree>
    <p:extLst>
      <p:ext uri="{BB962C8B-B14F-4D97-AF65-F5344CB8AC3E}">
        <p14:creationId xmlns:p14="http://schemas.microsoft.com/office/powerpoint/2010/main" val="258923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0" y="2133601"/>
            <a:ext cx="7086600" cy="3382963"/>
          </a:xfrm>
        </p:spPr>
        <p:txBody>
          <a:bodyPr>
            <a:normAutofit/>
          </a:bodyPr>
          <a:lstStyle/>
          <a:p>
            <a:pPr>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cPanel</a:t>
            </a:r>
            <a:endParaRPr lang="en-US" sz="4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 PHP Programming</a:t>
            </a:r>
          </a:p>
          <a:p>
            <a:pPr>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 Mobile App Development</a:t>
            </a:r>
          </a:p>
        </p:txBody>
      </p:sp>
      <p:pic>
        <p:nvPicPr>
          <p:cNvPr id="4" name="Picture 2" descr="C:\Users\shahzad2\Documents\My Box Files\_Spring 2014 Semester\CS 411 SP14\CS 411 Tutorial Feb 2014\Images\ilhomemasth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349875"/>
            <a:ext cx="7010400" cy="10953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90800" y="799197"/>
            <a:ext cx="6781800" cy="769441"/>
          </a:xfrm>
          <a:prstGeom prst="rect">
            <a:avLst/>
          </a:prstGeom>
          <a:noFill/>
        </p:spPr>
        <p:txBody>
          <a:bodyPr wrap="square" rtlCol="0">
            <a:spAutoFit/>
          </a:bodyPr>
          <a:lstStyle/>
          <a:p>
            <a:r>
              <a:rPr lang="en-US" sz="4400" b="1" dirty="0" smtClean="0">
                <a:latin typeface="Times New Roman" pitchFamily="18" charset="0"/>
                <a:cs typeface="Times New Roman" pitchFamily="18" charset="0"/>
              </a:rPr>
              <a:t>		Project Track 1</a:t>
            </a:r>
            <a:endParaRPr lang="en-US"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3346926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File Manager</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745012" cy="4723386"/>
          </a:xfrm>
        </p:spPr>
      </p:pic>
    </p:spTree>
    <p:extLst>
      <p:ext uri="{BB962C8B-B14F-4D97-AF65-F5344CB8AC3E}">
        <p14:creationId xmlns:p14="http://schemas.microsoft.com/office/powerpoint/2010/main" val="3040928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lstStyle/>
          <a:p>
            <a:r>
              <a:rPr lang="en-US" b="1" dirty="0" smtClean="0">
                <a:latin typeface="Times New Roman" panose="02020603050405020304" pitchFamily="18" charset="0"/>
                <a:cs typeface="Times New Roman" panose="02020603050405020304" pitchFamily="18" charset="0"/>
              </a:rPr>
              <a:t>File Manager</a:t>
            </a:r>
            <a:endParaRPr lang="en-US" b="1"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632608"/>
            <a:ext cx="10367682" cy="4898617"/>
          </a:xfrm>
        </p:spPr>
      </p:pic>
    </p:spTree>
    <p:extLst>
      <p:ext uri="{BB962C8B-B14F-4D97-AF65-F5344CB8AC3E}">
        <p14:creationId xmlns:p14="http://schemas.microsoft.com/office/powerpoint/2010/main" val="3249348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090" y="1813171"/>
            <a:ext cx="10515600" cy="3766645"/>
          </a:xfrm>
        </p:spPr>
      </p:pic>
      <p:sp>
        <p:nvSpPr>
          <p:cNvPr id="4" name="Title 1"/>
          <p:cNvSpPr>
            <a:spLocks noGrp="1"/>
          </p:cNvSpPr>
          <p:nvPr>
            <p:ph type="title"/>
          </p:nvPr>
        </p:nvSpPr>
        <p:spPr>
          <a:xfrm>
            <a:off x="838200" y="365125"/>
            <a:ext cx="10515600" cy="1325563"/>
          </a:xfrm>
        </p:spPr>
        <p:txBody>
          <a:bodyPr/>
          <a:lstStyle/>
          <a:p>
            <a:r>
              <a:rPr lang="en-US" b="1" dirty="0" smtClean="0">
                <a:latin typeface="Times New Roman" panose="02020603050405020304" pitchFamily="18" charset="0"/>
                <a:cs typeface="Times New Roman" panose="02020603050405020304" pitchFamily="18" charset="0"/>
              </a:rPr>
              <a:t>File Manager</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3164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017" y="2037521"/>
            <a:ext cx="11155965" cy="4351338"/>
          </a:xfrm>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localhost: ‘webhost.engr.illinois.edu’,</a:t>
            </a:r>
          </a:p>
          <a:p>
            <a:r>
              <a:rPr lang="en-US" dirty="0" smtClean="0">
                <a:latin typeface="Times New Roman" panose="02020603050405020304" pitchFamily="18" charset="0"/>
                <a:cs typeface="Times New Roman" panose="02020603050405020304" pitchFamily="18" charset="0"/>
              </a:rPr>
              <a:t>username: ‘projectdemo411_cs411’,</a:t>
            </a:r>
          </a:p>
          <a:p>
            <a:r>
              <a:rPr lang="en-US" dirty="0" smtClean="0">
                <a:latin typeface="Times New Roman" panose="02020603050405020304" pitchFamily="18" charset="0"/>
                <a:cs typeface="Times New Roman" panose="02020603050405020304" pitchFamily="18" charset="0"/>
              </a:rPr>
              <a:t>password: ‘cs411’,</a:t>
            </a:r>
          </a:p>
          <a:p>
            <a:pPr marL="0" indent="0">
              <a:buNone/>
            </a:pPr>
            <a:r>
              <a:rPr lang="en-US" dirty="0" smtClean="0">
                <a:latin typeface="Times New Roman" panose="02020603050405020304" pitchFamily="18" charset="0"/>
                <a:cs typeface="Times New Roman" panose="02020603050405020304" pitchFamily="18" charset="0"/>
              </a:rPr>
              <a:t>----------------------------------------------------</a:t>
            </a:r>
          </a:p>
          <a:p>
            <a:pPr marL="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$link = </a:t>
            </a:r>
            <a:r>
              <a:rPr lang="en-US" b="1" dirty="0" err="1" smtClean="0">
                <a:solidFill>
                  <a:schemeClr val="accent1">
                    <a:lumMod val="75000"/>
                  </a:schemeClr>
                </a:solidFill>
                <a:latin typeface="Times New Roman" panose="02020603050405020304" pitchFamily="18" charset="0"/>
                <a:cs typeface="Times New Roman" panose="02020603050405020304" pitchFamily="18" charset="0"/>
              </a:rPr>
              <a:t>mysql_connect</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('webhost.engr.illinois.edu', '</a:t>
            </a:r>
            <a:r>
              <a:rPr lang="en-US" b="1" dirty="0" smtClean="0">
                <a:solidFill>
                  <a:srgbClr val="FF0000"/>
                </a:solidFill>
                <a:latin typeface="Times New Roman" panose="02020603050405020304" pitchFamily="18" charset="0"/>
                <a:cs typeface="Times New Roman" panose="02020603050405020304" pitchFamily="18" charset="0"/>
              </a:rPr>
              <a:t>projectdemo411_cs411</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cs411</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	if (!$link) {</a:t>
            </a:r>
          </a:p>
          <a:p>
            <a:pPr marL="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		die('Could not connect: ' . </a:t>
            </a:r>
            <a:r>
              <a:rPr lang="en-US" b="1" dirty="0" err="1" smtClean="0">
                <a:solidFill>
                  <a:schemeClr val="accent1">
                    <a:lumMod val="75000"/>
                  </a:schemeClr>
                </a:solidFill>
                <a:latin typeface="Times New Roman" panose="02020603050405020304" pitchFamily="18" charset="0"/>
                <a:cs typeface="Times New Roman" panose="02020603050405020304" pitchFamily="18" charset="0"/>
              </a:rPr>
              <a:t>mysql_error</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	}</a:t>
            </a:r>
          </a:p>
          <a:p>
            <a:pPr marL="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75000"/>
                  </a:schemeClr>
                </a:solidFill>
                <a:latin typeface="Times New Roman" panose="02020603050405020304" pitchFamily="18" charset="0"/>
                <a:cs typeface="Times New Roman" panose="02020603050405020304" pitchFamily="18" charset="0"/>
              </a:rPr>
              <a:t>mysql_select_db</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a:t>
            </a:r>
            <a:r>
              <a:rPr lang="en-US" b="1" dirty="0" smtClean="0">
                <a:solidFill>
                  <a:srgbClr val="FF0000"/>
                </a:solidFill>
                <a:latin typeface="Times New Roman" panose="02020603050405020304" pitchFamily="18" charset="0"/>
                <a:cs typeface="Times New Roman" panose="02020603050405020304" pitchFamily="18" charset="0"/>
              </a:rPr>
              <a:t>projectdemo411_cs411</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r>
              <a:rPr lang="en-US" b="1" dirty="0" err="1" smtClean="0">
                <a:solidFill>
                  <a:schemeClr val="accent1">
                    <a:lumMod val="75000"/>
                  </a:schemeClr>
                </a:solidFill>
                <a:latin typeface="Times New Roman" panose="02020603050405020304" pitchFamily="18" charset="0"/>
                <a:cs typeface="Times New Roman" panose="02020603050405020304" pitchFamily="18" charset="0"/>
              </a:rPr>
              <a:t>mysql_close</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($link);</a:t>
            </a:r>
          </a:p>
          <a:p>
            <a:pPr marL="0" indent="0">
              <a:buNone/>
            </a:pPr>
            <a:endParaRPr lang="en-US" b="1" dirty="0" smtClean="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838200" y="365125"/>
            <a:ext cx="10515600" cy="1325563"/>
          </a:xfrm>
        </p:spPr>
        <p:txBody>
          <a:bodyPr/>
          <a:lstStyle/>
          <a:p>
            <a:r>
              <a:rPr lang="en-US" b="1" dirty="0" smtClean="0">
                <a:latin typeface="Times New Roman" panose="02020603050405020304" pitchFamily="18" charset="0"/>
                <a:cs typeface="Times New Roman" panose="02020603050405020304" pitchFamily="18" charset="0"/>
              </a:rPr>
              <a:t>File Manager</a:t>
            </a:r>
            <a:endParaRPr lang="en-US" b="1" dirty="0">
              <a:latin typeface="Times New Roman" panose="02020603050405020304" pitchFamily="18" charset="0"/>
              <a:cs typeface="Times New Roman" panose="02020603050405020304" pitchFamily="18" charset="0"/>
            </a:endParaRPr>
          </a:p>
        </p:txBody>
      </p:sp>
      <p:sp>
        <p:nvSpPr>
          <p:cNvPr id="2" name="Rectangle 1"/>
          <p:cNvSpPr/>
          <p:nvPr/>
        </p:nvSpPr>
        <p:spPr>
          <a:xfrm>
            <a:off x="4266469" y="1279329"/>
            <a:ext cx="4663456" cy="584775"/>
          </a:xfrm>
          <a:prstGeom prst="rect">
            <a:avLst/>
          </a:prstGeom>
        </p:spPr>
        <p:txBody>
          <a:bodyPr wrap="none">
            <a:spAutoFit/>
          </a:bodyPr>
          <a:lstStyle/>
          <a:p>
            <a:r>
              <a:rPr lang="en-US" sz="3200" b="1" dirty="0">
                <a:solidFill>
                  <a:schemeClr val="accent1">
                    <a:lumMod val="75000"/>
                  </a:schemeClr>
                </a:solidFill>
                <a:latin typeface="Times New Roman" pitchFamily="18" charset="0"/>
                <a:cs typeface="Times New Roman" pitchFamily="18" charset="0"/>
              </a:rPr>
              <a:t>Connecting to a Database</a:t>
            </a:r>
            <a:endParaRPr lang="en-US" sz="3200" b="1" dirty="0">
              <a:solidFill>
                <a:schemeClr val="accent1">
                  <a:lumMod val="75000"/>
                </a:schemeClr>
              </a:solidFill>
            </a:endParaRPr>
          </a:p>
        </p:txBody>
      </p:sp>
    </p:spTree>
    <p:extLst>
      <p:ext uri="{BB962C8B-B14F-4D97-AF65-F5344CB8AC3E}">
        <p14:creationId xmlns:p14="http://schemas.microsoft.com/office/powerpoint/2010/main" val="111127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Execute different SQL Commands in </a:t>
            </a:r>
            <a:r>
              <a:rPr lang="en-US" dirty="0" err="1">
                <a:latin typeface="Times New Roman" pitchFamily="18" charset="0"/>
                <a:cs typeface="Times New Roman" pitchFamily="18" charset="0"/>
              </a:rPr>
              <a:t>phpMyAdmin</a:t>
            </a:r>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457200" y="274638"/>
            <a:ext cx="8229600" cy="1143000"/>
          </a:xfrm>
        </p:spPr>
        <p:txBody>
          <a:bodyPr/>
          <a:lstStyle/>
          <a:p>
            <a:r>
              <a:rPr lang="en-US" b="1" dirty="0" smtClean="0">
                <a:latin typeface="Times New Roman" pitchFamily="18" charset="0"/>
                <a:cs typeface="Times New Roman" pitchFamily="18" charset="0"/>
              </a:rPr>
              <a:t>SQL COMMANDS</a:t>
            </a:r>
            <a:endParaRPr lang="en-US" b="1"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183" y="2501711"/>
            <a:ext cx="9098111" cy="3253629"/>
          </a:xfrm>
          <a:prstGeom prst="rect">
            <a:avLst/>
          </a:prstGeom>
        </p:spPr>
      </p:pic>
    </p:spTree>
    <p:extLst>
      <p:ext uri="{BB962C8B-B14F-4D97-AF65-F5344CB8AC3E}">
        <p14:creationId xmlns:p14="http://schemas.microsoft.com/office/powerpoint/2010/main" val="3698332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417638"/>
            <a:ext cx="8229600" cy="838200"/>
          </a:xfrm>
        </p:spPr>
        <p:txBody>
          <a:bodyPr>
            <a:normAutofit/>
          </a:bodyPr>
          <a:lstStyle/>
          <a:p>
            <a:r>
              <a:rPr lang="en-US" sz="2800" b="1" dirty="0">
                <a:latin typeface="Times New Roman" pitchFamily="18" charset="0"/>
                <a:cs typeface="Times New Roman" pitchFamily="18" charset="0"/>
              </a:rPr>
              <a:t>Creating Web Pages</a:t>
            </a:r>
          </a:p>
        </p:txBody>
      </p:sp>
      <p:sp>
        <p:nvSpPr>
          <p:cNvPr id="3" name="Content Placeholder 2"/>
          <p:cNvSpPr>
            <a:spLocks noGrp="1"/>
          </p:cNvSpPr>
          <p:nvPr>
            <p:ph idx="1"/>
          </p:nvPr>
        </p:nvSpPr>
        <p:spPr>
          <a:xfrm>
            <a:off x="2133600" y="2438400"/>
            <a:ext cx="8077200" cy="3886200"/>
          </a:xfrm>
        </p:spPr>
        <p:txBody>
          <a:bodyPr>
            <a:normAutofit/>
          </a:bodyPr>
          <a:lstStyle/>
          <a:p>
            <a:r>
              <a:rPr lang="en-US" dirty="0" smtClean="0">
                <a:latin typeface="Times New Roman" pitchFamily="18" charset="0"/>
                <a:cs typeface="Times New Roman" pitchFamily="18" charset="0"/>
              </a:rPr>
              <a:t>Now we know that our database is ready!</a:t>
            </a:r>
          </a:p>
          <a:p>
            <a:r>
              <a:rPr lang="en-US" dirty="0" smtClean="0">
                <a:latin typeface="Times New Roman" pitchFamily="18" charset="0"/>
                <a:cs typeface="Times New Roman" pitchFamily="18" charset="0"/>
              </a:rPr>
              <a:t>Its time to make our schema as a functional unit by creating server side and client side scripting</a:t>
            </a:r>
          </a:p>
          <a:p>
            <a:r>
              <a:rPr lang="en-US" dirty="0" smtClean="0">
                <a:latin typeface="Times New Roman" pitchFamily="18" charset="0"/>
                <a:cs typeface="Times New Roman" pitchFamily="18" charset="0"/>
              </a:rPr>
              <a:t>Scripting ...</a:t>
            </a:r>
          </a:p>
          <a:p>
            <a:pPr lvl="1"/>
            <a:r>
              <a:rPr lang="en-US" dirty="0">
                <a:latin typeface="Times New Roman" pitchFamily="18" charset="0"/>
                <a:cs typeface="Times New Roman" pitchFamily="18" charset="0"/>
              </a:rPr>
              <a:t>Client-Side Scripting (HTML, </a:t>
            </a:r>
            <a:r>
              <a:rPr lang="en-US" dirty="0" err="1">
                <a:latin typeface="Times New Roman" pitchFamily="18" charset="0"/>
                <a:cs typeface="Times New Roman" pitchFamily="18" charset="0"/>
              </a:rPr>
              <a:t>Javascript</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Server-Side </a:t>
            </a:r>
            <a:r>
              <a:rPr lang="en-US" dirty="0">
                <a:latin typeface="Times New Roman" pitchFamily="18" charset="0"/>
                <a:cs typeface="Times New Roman" pitchFamily="18" charset="0"/>
              </a:rPr>
              <a:t>Scripting (PHP, Django, JSP...)</a:t>
            </a:r>
          </a:p>
          <a:p>
            <a:pPr lvl="2"/>
            <a:endParaRPr lang="en-US" dirty="0">
              <a:latin typeface="Times New Roman" pitchFamily="18" charset="0"/>
              <a:cs typeface="Times New Roman" pitchFamily="18" charset="0"/>
            </a:endParaRPr>
          </a:p>
          <a:p>
            <a:r>
              <a:rPr lang="en-US" sz="2000" dirty="0">
                <a:latin typeface="Times New Roman" pitchFamily="18" charset="0"/>
                <a:cs typeface="Times New Roman" pitchFamily="18" charset="0"/>
                <a:hlinkClick r:id="rId2"/>
              </a:rPr>
              <a:t>https://</a:t>
            </a:r>
            <a:r>
              <a:rPr lang="en-US" sz="2000" dirty="0" smtClean="0">
                <a:latin typeface="Times New Roman" pitchFamily="18" charset="0"/>
                <a:cs typeface="Times New Roman" pitchFamily="18" charset="0"/>
                <a:hlinkClick r:id="rId2"/>
              </a:rPr>
              <a:t>wiki.illinois.edu/wiki/display/cs411sp17/Tools+and+Resources</a:t>
            </a: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4"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Times New Roman" pitchFamily="18" charset="0"/>
                <a:cs typeface="Times New Roman" pitchFamily="18" charset="0"/>
              </a:rPr>
              <a:t>PHP/HTML</a:t>
            </a:r>
          </a:p>
        </p:txBody>
      </p:sp>
    </p:spTree>
    <p:extLst>
      <p:ext uri="{BB962C8B-B14F-4D97-AF65-F5344CB8AC3E}">
        <p14:creationId xmlns:p14="http://schemas.microsoft.com/office/powerpoint/2010/main" val="26574537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0" y="2431474"/>
            <a:ext cx="7772400" cy="3687763"/>
          </a:xfrm>
        </p:spPr>
        <p:txBody>
          <a:bodyPr>
            <a:normAutofit lnSpcReduction="10000"/>
          </a:bodyPr>
          <a:lstStyle/>
          <a:p>
            <a:r>
              <a:rPr lang="en-US" dirty="0">
                <a:latin typeface="Times New Roman" panose="02020603050405020304" pitchFamily="18" charset="0"/>
                <a:cs typeface="Times New Roman" panose="02020603050405020304" pitchFamily="18" charset="0"/>
              </a:rPr>
              <a:t>Hyper Text Markup Language (HTML)</a:t>
            </a:r>
          </a:p>
          <a:p>
            <a:r>
              <a:rPr lang="en-US" dirty="0">
                <a:latin typeface="Times New Roman" panose="02020603050405020304" pitchFamily="18" charset="0"/>
                <a:cs typeface="Times New Roman" panose="02020603050405020304" pitchFamily="18" charset="0"/>
              </a:rPr>
              <a:t>It is not a programming language, rather it is a markup language</a:t>
            </a:r>
          </a:p>
          <a:p>
            <a:r>
              <a:rPr lang="en-US" dirty="0">
                <a:latin typeface="Times New Roman" panose="02020603050405020304" pitchFamily="18" charset="0"/>
                <a:cs typeface="Times New Roman" panose="02020603050405020304" pitchFamily="18" charset="0"/>
              </a:rPr>
              <a:t>It uses markup tags e.g., </a:t>
            </a:r>
          </a:p>
          <a:p>
            <a:pPr lvl="1"/>
            <a:r>
              <a:rPr lang="en-US" dirty="0">
                <a:latin typeface="Times New Roman" panose="02020603050405020304" pitchFamily="18" charset="0"/>
                <a:cs typeface="Times New Roman" panose="02020603050405020304" pitchFamily="18" charset="0"/>
              </a:rPr>
              <a:t>&lt;html&gt; your text&lt;/html&gt;. </a:t>
            </a:r>
          </a:p>
          <a:p>
            <a:endParaRPr lang="en-US" dirty="0" smtClean="0">
              <a:latin typeface="Times New Roman" panose="02020603050405020304" pitchFamily="18" charset="0"/>
              <a:cs typeface="Times New Roman" panose="02020603050405020304" pitchFamily="18" charset="0"/>
            </a:endParaRPr>
          </a:p>
          <a:p>
            <a:r>
              <a:rPr lang="en-US" dirty="0" smtClean="0">
                <a:solidFill>
                  <a:schemeClr val="accent1">
                    <a:lumMod val="75000"/>
                  </a:schemeClr>
                </a:solidFill>
                <a:latin typeface="Times New Roman" panose="02020603050405020304" pitchFamily="18" charset="0"/>
                <a:cs typeface="Times New Roman" panose="02020603050405020304" pitchFamily="18" charset="0"/>
              </a:rPr>
              <a:t>Check </a:t>
            </a:r>
            <a:r>
              <a:rPr lang="en-US" dirty="0">
                <a:solidFill>
                  <a:schemeClr val="accent1">
                    <a:lumMod val="75000"/>
                  </a:schemeClr>
                </a:solidFill>
                <a:latin typeface="Times New Roman" panose="02020603050405020304" pitchFamily="18" charset="0"/>
                <a:cs typeface="Times New Roman" panose="02020603050405020304" pitchFamily="18" charset="0"/>
              </a:rPr>
              <a:t>the file “index.html” provided.</a:t>
            </a:r>
          </a:p>
          <a:p>
            <a:pPr marL="0" indent="0">
              <a:buNone/>
            </a:pPr>
            <a:r>
              <a:rPr lang="en-US" dirty="0">
                <a:latin typeface="Times New Roman" panose="02020603050405020304" pitchFamily="18" charset="0"/>
                <a:cs typeface="Times New Roman" panose="02020603050405020304" pitchFamily="18" charset="0"/>
              </a:rPr>
              <a:t> </a:t>
            </a:r>
          </a:p>
        </p:txBody>
      </p:sp>
      <p:sp>
        <p:nvSpPr>
          <p:cNvPr id="6" name="Title 1"/>
          <p:cNvSpPr txBox="1">
            <a:spLocks/>
          </p:cNvSpPr>
          <p:nvPr/>
        </p:nvSpPr>
        <p:spPr>
          <a:xfrm>
            <a:off x="2057400" y="1417638"/>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latin typeface="Times New Roman" pitchFamily="18" charset="0"/>
                <a:cs typeface="Times New Roman" pitchFamily="18" charset="0"/>
              </a:rPr>
              <a:t>HTML</a:t>
            </a:r>
          </a:p>
        </p:txBody>
      </p:sp>
      <p:sp>
        <p:nvSpPr>
          <p:cNvPr id="7"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Times New Roman" pitchFamily="18" charset="0"/>
                <a:cs typeface="Times New Roman" pitchFamily="18" charset="0"/>
              </a:rPr>
              <a:t>PHP/HTML</a:t>
            </a:r>
          </a:p>
        </p:txBody>
      </p:sp>
    </p:spTree>
    <p:extLst>
      <p:ext uri="{BB962C8B-B14F-4D97-AF65-F5344CB8AC3E}">
        <p14:creationId xmlns:p14="http://schemas.microsoft.com/office/powerpoint/2010/main" val="3971025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2260246"/>
            <a:ext cx="7467600" cy="4369154"/>
          </a:xfrm>
        </p:spPr>
        <p:txBody>
          <a:bodyPr>
            <a:noAutofit/>
          </a:bodyPr>
          <a:lstStyle/>
          <a:p>
            <a:r>
              <a:rPr lang="en-US" sz="2400" dirty="0">
                <a:latin typeface="Times New Roman" panose="02020603050405020304" pitchFamily="18" charset="0"/>
                <a:cs typeface="Times New Roman" panose="02020603050405020304" pitchFamily="18" charset="0"/>
              </a:rPr>
              <a:t>PHP (recursive acronym for PHP: Hypertext Preprocessor)</a:t>
            </a:r>
          </a:p>
          <a:p>
            <a:r>
              <a:rPr lang="en-US" sz="2400" dirty="0">
                <a:latin typeface="Times New Roman" panose="02020603050405020304" pitchFamily="18" charset="0"/>
                <a:cs typeface="Times New Roman" panose="02020603050405020304" pitchFamily="18" charset="0"/>
              </a:rPr>
              <a:t>It is a server side scripting language </a:t>
            </a:r>
          </a:p>
          <a:p>
            <a:pPr lvl="1"/>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php</a:t>
            </a:r>
            <a:r>
              <a:rPr lang="en-US" dirty="0">
                <a:latin typeface="Times New Roman" panose="02020603050405020304" pitchFamily="18" charset="0"/>
                <a:cs typeface="Times New Roman" panose="02020603050405020304" pitchFamily="18" charset="0"/>
              </a:rPr>
              <a:t>   Your text…  ?&gt;</a:t>
            </a:r>
          </a:p>
          <a:p>
            <a:r>
              <a:rPr lang="en-US" sz="2400" dirty="0">
                <a:latin typeface="Times New Roman" panose="02020603050405020304" pitchFamily="18" charset="0"/>
                <a:cs typeface="Times New Roman" panose="02020603050405020304" pitchFamily="18" charset="0"/>
              </a:rPr>
              <a:t>Can also be embedded </a:t>
            </a:r>
            <a:r>
              <a:rPr lang="en-US" sz="2400" dirty="0" smtClean="0">
                <a:latin typeface="Times New Roman" panose="02020603050405020304" pitchFamily="18" charset="0"/>
                <a:cs typeface="Times New Roman" panose="02020603050405020304" pitchFamily="18" charset="0"/>
              </a:rPr>
              <a:t>inside </a:t>
            </a:r>
            <a:r>
              <a:rPr lang="en-US" sz="2400" dirty="0">
                <a:latin typeface="Times New Roman" panose="02020603050405020304" pitchFamily="18" charset="0"/>
                <a:cs typeface="Times New Roman" panose="02020603050405020304" pitchFamily="18" charset="0"/>
              </a:rPr>
              <a:t>html </a:t>
            </a:r>
          </a:p>
          <a:p>
            <a:pPr marL="800100" lvl="2" indent="0">
              <a:buNone/>
            </a:pPr>
            <a:r>
              <a:rPr lang="en-US" sz="1800" dirty="0">
                <a:latin typeface="Times New Roman" panose="02020603050405020304" pitchFamily="18" charset="0"/>
                <a:cs typeface="Times New Roman" panose="02020603050405020304" pitchFamily="18" charset="0"/>
              </a:rPr>
              <a:t>&lt;html&gt; </a:t>
            </a:r>
          </a:p>
          <a:p>
            <a:pPr marL="800100" lvl="2" indent="0">
              <a:buNone/>
            </a:pPr>
            <a:r>
              <a:rPr lang="en-US" sz="1800" dirty="0">
                <a:latin typeface="Times New Roman" panose="02020603050405020304" pitchFamily="18" charset="0"/>
                <a:cs typeface="Times New Roman" panose="02020603050405020304" pitchFamily="18" charset="0"/>
              </a:rPr>
              <a:t>&lt;? </a:t>
            </a:r>
            <a:r>
              <a:rPr lang="en-US" sz="1800" dirty="0" err="1">
                <a:latin typeface="Times New Roman" panose="02020603050405020304" pitchFamily="18" charset="0"/>
                <a:cs typeface="Times New Roman" panose="02020603050405020304" pitchFamily="18" charset="0"/>
              </a:rPr>
              <a:t>Php</a:t>
            </a:r>
            <a:r>
              <a:rPr lang="en-US" sz="1800" dirty="0">
                <a:latin typeface="Times New Roman" panose="02020603050405020304" pitchFamily="18" charset="0"/>
                <a:cs typeface="Times New Roman" panose="02020603050405020304" pitchFamily="18" charset="0"/>
              </a:rPr>
              <a:t>    </a:t>
            </a:r>
          </a:p>
          <a:p>
            <a:pPr marL="800100" lvl="2" indent="0">
              <a:buNone/>
            </a:pPr>
            <a:r>
              <a:rPr lang="en-US" sz="1800" dirty="0">
                <a:latin typeface="Times New Roman" panose="02020603050405020304" pitchFamily="18" charset="0"/>
                <a:cs typeface="Times New Roman" panose="02020603050405020304" pitchFamily="18" charset="0"/>
              </a:rPr>
              <a:t>Echo “Hello World”; </a:t>
            </a:r>
          </a:p>
          <a:p>
            <a:pPr marL="800100" lvl="2" indent="0">
              <a:buNone/>
            </a:pPr>
            <a:r>
              <a:rPr lang="en-US" sz="1800" dirty="0">
                <a:latin typeface="Times New Roman" panose="02020603050405020304" pitchFamily="18" charset="0"/>
                <a:cs typeface="Times New Roman" panose="02020603050405020304" pitchFamily="18" charset="0"/>
              </a:rPr>
              <a:t>?&gt;</a:t>
            </a:r>
          </a:p>
          <a:p>
            <a:pPr marL="800100" lvl="2" indent="0">
              <a:buNone/>
            </a:pPr>
            <a:r>
              <a:rPr lang="en-US" sz="1800" dirty="0">
                <a:latin typeface="Times New Roman" panose="02020603050405020304" pitchFamily="18" charset="0"/>
                <a:cs typeface="Times New Roman" panose="02020603050405020304" pitchFamily="18" charset="0"/>
              </a:rPr>
              <a:t>&lt;/html&gt; </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Check the file “</a:t>
            </a:r>
            <a:r>
              <a:rPr lang="en-US" sz="2400" dirty="0" err="1">
                <a:solidFill>
                  <a:schemeClr val="accent1">
                    <a:lumMod val="75000"/>
                  </a:schemeClr>
                </a:solidFill>
                <a:latin typeface="Times New Roman" panose="02020603050405020304" pitchFamily="18" charset="0"/>
                <a:cs typeface="Times New Roman" panose="02020603050405020304" pitchFamily="18" charset="0"/>
              </a:rPr>
              <a:t>search_genes.php</a:t>
            </a:r>
            <a:r>
              <a:rPr lang="en-US" sz="2400" dirty="0">
                <a:solidFill>
                  <a:schemeClr val="accent1">
                    <a:lumMod val="75000"/>
                  </a:schemeClr>
                </a:solidFill>
                <a:latin typeface="Times New Roman" panose="02020603050405020304" pitchFamily="18" charset="0"/>
                <a:cs typeface="Times New Roman" panose="02020603050405020304" pitchFamily="18" charset="0"/>
              </a:rPr>
              <a:t>” provided.</a:t>
            </a:r>
          </a:p>
        </p:txBody>
      </p:sp>
      <p:sp>
        <p:nvSpPr>
          <p:cNvPr id="6"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Times New Roman" pitchFamily="18" charset="0"/>
                <a:cs typeface="Times New Roman" pitchFamily="18" charset="0"/>
              </a:rPr>
              <a:t>PHP/HTML</a:t>
            </a:r>
          </a:p>
        </p:txBody>
      </p:sp>
      <p:sp>
        <p:nvSpPr>
          <p:cNvPr id="9" name="Title 1"/>
          <p:cNvSpPr txBox="1">
            <a:spLocks/>
          </p:cNvSpPr>
          <p:nvPr/>
        </p:nvSpPr>
        <p:spPr>
          <a:xfrm>
            <a:off x="2057400" y="1417638"/>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latin typeface="Times New Roman" pitchFamily="18" charset="0"/>
                <a:cs typeface="Times New Roman" pitchFamily="18" charset="0"/>
              </a:rPr>
              <a:t>PHP</a:t>
            </a:r>
          </a:p>
        </p:txBody>
      </p:sp>
    </p:spTree>
    <p:extLst>
      <p:ext uri="{BB962C8B-B14F-4D97-AF65-F5344CB8AC3E}">
        <p14:creationId xmlns:p14="http://schemas.microsoft.com/office/powerpoint/2010/main" val="516096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URL Access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hlinkClick r:id="rId2"/>
            </a:endParaRPr>
          </a:p>
          <a:p>
            <a:r>
              <a:rPr lang="en-US" dirty="0" smtClean="0">
                <a:latin typeface="Times New Roman" panose="02020603050405020304" pitchFamily="18" charset="0"/>
                <a:cs typeface="Times New Roman" panose="02020603050405020304" pitchFamily="18" charset="0"/>
                <a:hlinkClick r:id="rId2"/>
              </a:rPr>
              <a:t>http://shahzad2.web.engr.illinois.edu/</a:t>
            </a:r>
            <a:endParaRPr lang="en-US" dirty="0">
              <a:latin typeface="Times New Roman" panose="02020603050405020304" pitchFamily="18" charset="0"/>
              <a:cs typeface="Times New Roman" panose="02020603050405020304" pitchFamily="18" charset="0"/>
              <a:hlinkClick r:id="rId2"/>
            </a:endParaRPr>
          </a:p>
          <a:p>
            <a:endParaRPr lang="en-US" dirty="0" smtClean="0">
              <a:latin typeface="Times New Roman" panose="02020603050405020304" pitchFamily="18" charset="0"/>
              <a:cs typeface="Times New Roman" panose="02020603050405020304" pitchFamily="18" charset="0"/>
              <a:hlinkClick r:id="rId2"/>
            </a:endParaRPr>
          </a:p>
          <a:p>
            <a:r>
              <a:rPr lang="en-US" dirty="0" smtClean="0">
                <a:latin typeface="Times New Roman" panose="02020603050405020304" pitchFamily="18" charset="0"/>
                <a:cs typeface="Times New Roman" panose="02020603050405020304" pitchFamily="18" charset="0"/>
                <a:hlinkClick r:id="rId2"/>
              </a:rPr>
              <a:t>http://projectdemo411.web.engr.illinois.edu/</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1563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372906" y="255616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Mobile App Development</a:t>
            </a:r>
            <a:endParaRPr lang="en-US" b="1" dirty="0"/>
          </a:p>
        </p:txBody>
      </p:sp>
      <p:sp>
        <p:nvSpPr>
          <p:cNvPr id="3" name="Title 1"/>
          <p:cNvSpPr txBox="1">
            <a:spLocks/>
          </p:cNvSpPr>
          <p:nvPr/>
        </p:nvSpPr>
        <p:spPr>
          <a:xfrm>
            <a:off x="2161309" y="401781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Basic Intro</a:t>
            </a:r>
            <a:endParaRPr lang="en-US" b="1" dirty="0"/>
          </a:p>
        </p:txBody>
      </p:sp>
    </p:spTree>
    <p:extLst>
      <p:ext uri="{BB962C8B-B14F-4D97-AF65-F5344CB8AC3E}">
        <p14:creationId xmlns:p14="http://schemas.microsoft.com/office/powerpoint/2010/main" val="3070687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Important Note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3368" y="1690688"/>
            <a:ext cx="11315701" cy="4898652"/>
          </a:xfrm>
        </p:spPr>
        <p:txBody>
          <a:bodyPr>
            <a:noAutofit/>
          </a:bodyPr>
          <a:lstStyle/>
          <a:p>
            <a:r>
              <a:rPr lang="en-US" sz="3200" dirty="0" smtClean="0">
                <a:latin typeface="Times New Roman" panose="02020603050405020304" pitchFamily="18" charset="0"/>
                <a:cs typeface="Times New Roman" panose="02020603050405020304" pitchFamily="18" charset="0"/>
              </a:rPr>
              <a:t>Since this is a DB course, our focus is on databases.</a:t>
            </a:r>
          </a:p>
          <a:p>
            <a:r>
              <a:rPr lang="en-US" sz="3200" dirty="0" smtClean="0">
                <a:latin typeface="Times New Roman" panose="02020603050405020304" pitchFamily="18" charset="0"/>
                <a:cs typeface="Times New Roman" panose="02020603050405020304" pitchFamily="18" charset="0"/>
              </a:rPr>
              <a:t>So, learning how to do hands-on SQL programming is very important. </a:t>
            </a:r>
          </a:p>
          <a:p>
            <a:r>
              <a:rPr lang="en-US" sz="3200" dirty="0" smtClean="0">
                <a:latin typeface="Times New Roman" panose="02020603050405020304" pitchFamily="18" charset="0"/>
                <a:cs typeface="Times New Roman" panose="02020603050405020304" pitchFamily="18" charset="0"/>
              </a:rPr>
              <a:t>We do not restrict what tools students can use, the tools must not mask interactions with databases. </a:t>
            </a:r>
          </a:p>
          <a:p>
            <a:r>
              <a:rPr lang="en-US" sz="3200" dirty="0" smtClean="0">
                <a:latin typeface="Times New Roman" panose="02020603050405020304" pitchFamily="18" charset="0"/>
                <a:cs typeface="Times New Roman" panose="02020603050405020304" pitchFamily="18" charset="0"/>
              </a:rPr>
              <a:t>For example, PHP does not mask the interactions with databases as students still need to construct actual SQL commands. </a:t>
            </a:r>
          </a:p>
          <a:p>
            <a:r>
              <a:rPr lang="en-US" sz="3200" dirty="0" smtClean="0">
                <a:latin typeface="Times New Roman" panose="02020603050405020304" pitchFamily="18" charset="0"/>
                <a:cs typeface="Times New Roman" panose="02020603050405020304" pitchFamily="18" charset="0"/>
              </a:rPr>
              <a:t>On the other hand, tools such as Hibernate and </a:t>
            </a:r>
            <a:r>
              <a:rPr lang="en-US" sz="3200" dirty="0" err="1" smtClean="0">
                <a:latin typeface="Times New Roman" panose="02020603050405020304" pitchFamily="18" charset="0"/>
                <a:cs typeface="Times New Roman" panose="02020603050405020304" pitchFamily="18" charset="0"/>
              </a:rPr>
              <a:t>Linq</a:t>
            </a:r>
            <a:r>
              <a:rPr lang="en-US" sz="3200" dirty="0" smtClean="0">
                <a:latin typeface="Times New Roman" panose="02020603050405020304" pitchFamily="18" charset="0"/>
                <a:cs typeface="Times New Roman" panose="02020603050405020304" pitchFamily="18" charset="0"/>
              </a:rPr>
              <a:t> are not allowed.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362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Mobile App Development</a:t>
            </a:r>
            <a:endParaRPr lang="en-US" b="1"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Different types of Mobile application development platforms</a:t>
            </a:r>
          </a:p>
          <a:p>
            <a:r>
              <a:rPr lang="en-US" dirty="0" smtClean="0">
                <a:latin typeface="Times New Roman" panose="02020603050405020304" pitchFamily="18" charset="0"/>
                <a:cs typeface="Times New Roman" panose="02020603050405020304" pitchFamily="18" charset="0"/>
              </a:rPr>
              <a:t>Most commonly used ones are </a:t>
            </a:r>
          </a:p>
          <a:p>
            <a:pPr marL="457200" lvl="1" indent="0">
              <a:buNone/>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026" name="Picture 2" descr="http://pcbunny.co.za/wp-content/uploads/2012/01/iOS-Operating-System-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8156" y="4954588"/>
            <a:ext cx="1978025" cy="9890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atic.giantbomb.com/uploads/original/15/157771/2312719-a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1" y="4585495"/>
            <a:ext cx="2054225" cy="15406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05100" y="3342382"/>
            <a:ext cx="2464136" cy="1077218"/>
          </a:xfrm>
          <a:prstGeom prst="rect">
            <a:avLst/>
          </a:prstGeom>
          <a:noFill/>
        </p:spPr>
        <p:txBody>
          <a:bodyPr wrap="none" rtlCol="0">
            <a:spAutoFit/>
          </a:bodyPr>
          <a:lstStyle/>
          <a:p>
            <a:pPr algn="ctr"/>
            <a:r>
              <a:rPr lang="en-US" sz="3200" dirty="0" err="1">
                <a:latin typeface="Times New Roman" panose="02020603050405020304" pitchFamily="18" charset="0"/>
                <a:cs typeface="Times New Roman" panose="02020603050405020304" pitchFamily="18" charset="0"/>
              </a:rPr>
              <a:t>iOS</a:t>
            </a:r>
            <a:r>
              <a:rPr lang="en-US" sz="3200" dirty="0">
                <a:latin typeface="Times New Roman" panose="02020603050405020304" pitchFamily="18" charset="0"/>
                <a:cs typeface="Times New Roman" panose="02020603050405020304" pitchFamily="18" charset="0"/>
              </a:rPr>
              <a:t> </a:t>
            </a:r>
          </a:p>
          <a:p>
            <a:pPr algn="ctr"/>
            <a:r>
              <a:rPr lang="en-US" sz="3200" dirty="0">
                <a:latin typeface="Times New Roman" panose="02020603050405020304" pitchFamily="18" charset="0"/>
                <a:cs typeface="Times New Roman" panose="02020603050405020304" pitchFamily="18" charset="0"/>
              </a:rPr>
              <a:t>(Objective-C)</a:t>
            </a:r>
          </a:p>
        </p:txBody>
      </p:sp>
      <p:sp>
        <p:nvSpPr>
          <p:cNvPr id="5" name="Rectangle 4"/>
          <p:cNvSpPr/>
          <p:nvPr/>
        </p:nvSpPr>
        <p:spPr>
          <a:xfrm>
            <a:off x="7315201" y="3276600"/>
            <a:ext cx="2226893" cy="1077218"/>
          </a:xfrm>
          <a:prstGeom prst="rect">
            <a:avLst/>
          </a:prstGeom>
        </p:spPr>
        <p:txBody>
          <a:bodyPr wrap="none">
            <a:spAutoFit/>
          </a:bodyPr>
          <a:lstStyle/>
          <a:p>
            <a:pPr algn="ctr"/>
            <a:r>
              <a:rPr lang="en-US" sz="3200" dirty="0">
                <a:latin typeface="Times New Roman" panose="02020603050405020304" pitchFamily="18" charset="0"/>
                <a:cs typeface="Times New Roman" panose="02020603050405020304" pitchFamily="18" charset="0"/>
              </a:rPr>
              <a:t>Android </a:t>
            </a:r>
          </a:p>
          <a:p>
            <a:pPr algn="ctr"/>
            <a:r>
              <a:rPr lang="en-US" sz="3200" dirty="0">
                <a:latin typeface="Times New Roman" panose="02020603050405020304" pitchFamily="18" charset="0"/>
                <a:cs typeface="Times New Roman" panose="02020603050405020304" pitchFamily="18" charset="0"/>
              </a:rPr>
              <a:t>(Java based)</a:t>
            </a:r>
          </a:p>
        </p:txBody>
      </p:sp>
    </p:spTree>
    <p:extLst>
      <p:ext uri="{BB962C8B-B14F-4D97-AF65-F5344CB8AC3E}">
        <p14:creationId xmlns:p14="http://schemas.microsoft.com/office/powerpoint/2010/main" val="36632098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Mobile App Development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b="1" dirty="0" err="1" smtClean="0">
                <a:latin typeface="Times New Roman" panose="02020603050405020304" pitchFamily="18" charset="0"/>
                <a:ea typeface="Tahoma" panose="020B0604030504040204" pitchFamily="34" charset="0"/>
                <a:cs typeface="Times New Roman" panose="02020603050405020304" pitchFamily="18" charset="0"/>
              </a:rPr>
              <a:t>iOS</a:t>
            </a:r>
            <a:r>
              <a:rPr lang="en-US" b="1" dirty="0" smtClean="0">
                <a:latin typeface="Times New Roman" panose="02020603050405020304" pitchFamily="18" charset="0"/>
                <a:ea typeface="Tahoma" panose="020B0604030504040204" pitchFamily="34" charset="0"/>
                <a:cs typeface="Times New Roman" panose="02020603050405020304" pitchFamily="18" charset="0"/>
              </a:rPr>
              <a:t> (initially iPhone OS)</a:t>
            </a:r>
          </a:p>
          <a:p>
            <a:endParaRPr lang="en-US" dirty="0">
              <a:latin typeface="Times New Roman" panose="02020603050405020304" pitchFamily="18" charset="0"/>
              <a:ea typeface="Tahoma" panose="020B0604030504040204" pitchFamily="34" charset="0"/>
              <a:cs typeface="Times New Roman" panose="02020603050405020304" pitchFamily="18" charset="0"/>
            </a:endParaRPr>
          </a:p>
          <a:p>
            <a:r>
              <a:rPr lang="en-US" dirty="0">
                <a:latin typeface="Times New Roman" panose="02020603050405020304" pitchFamily="18" charset="0"/>
                <a:ea typeface="Tahoma" panose="020B0604030504040204" pitchFamily="34" charset="0"/>
                <a:cs typeface="Times New Roman" panose="02020603050405020304" pitchFamily="18" charset="0"/>
              </a:rPr>
              <a:t>The language used to develop software for </a:t>
            </a:r>
            <a:r>
              <a:rPr lang="en-US" dirty="0" err="1">
                <a:latin typeface="Times New Roman" panose="02020603050405020304" pitchFamily="18" charset="0"/>
                <a:ea typeface="Tahoma" panose="020B0604030504040204" pitchFamily="34" charset="0"/>
                <a:cs typeface="Times New Roman" panose="02020603050405020304" pitchFamily="18" charset="0"/>
              </a:rPr>
              <a:t>iOS</a:t>
            </a:r>
            <a:r>
              <a:rPr lang="en-US" dirty="0">
                <a:latin typeface="Times New Roman" panose="02020603050405020304" pitchFamily="18" charset="0"/>
                <a:ea typeface="Tahoma" panose="020B0604030504040204" pitchFamily="34" charset="0"/>
                <a:cs typeface="Times New Roman" panose="02020603050405020304" pitchFamily="18" charset="0"/>
              </a:rPr>
              <a:t> is Objective-C.</a:t>
            </a:r>
          </a:p>
          <a:p>
            <a:pPr lvl="1"/>
            <a:r>
              <a:rPr lang="en-US" dirty="0">
                <a:latin typeface="Times New Roman" panose="02020603050405020304" pitchFamily="18" charset="0"/>
                <a:ea typeface="Tahoma" panose="020B0604030504040204" pitchFamily="34" charset="0"/>
                <a:cs typeface="Times New Roman" panose="02020603050405020304" pitchFamily="18" charset="0"/>
              </a:rPr>
              <a:t>general-purpose, OOP language that adds Smalltalk-style messaging to the C </a:t>
            </a:r>
          </a:p>
          <a:p>
            <a:r>
              <a:rPr lang="en-US" dirty="0">
                <a:latin typeface="Times New Roman" panose="02020603050405020304" pitchFamily="18" charset="0"/>
                <a:ea typeface="Tahoma" panose="020B0604030504040204" pitchFamily="34" charset="0"/>
                <a:cs typeface="Times New Roman" panose="02020603050405020304" pitchFamily="18" charset="0"/>
              </a:rPr>
              <a:t>The </a:t>
            </a:r>
            <a:r>
              <a:rPr lang="en-US" dirty="0" err="1">
                <a:latin typeface="Times New Roman" panose="02020603050405020304" pitchFamily="18" charset="0"/>
                <a:ea typeface="Tahoma" panose="020B0604030504040204" pitchFamily="34" charset="0"/>
                <a:cs typeface="Times New Roman" panose="02020603050405020304" pitchFamily="18" charset="0"/>
              </a:rPr>
              <a:t>iOS</a:t>
            </a:r>
            <a:r>
              <a:rPr lang="en-US" dirty="0">
                <a:latin typeface="Times New Roman" panose="02020603050405020304" pitchFamily="18" charset="0"/>
                <a:ea typeface="Tahoma" panose="020B0604030504040204" pitchFamily="34" charset="0"/>
                <a:cs typeface="Times New Roman" panose="02020603050405020304" pitchFamily="18" charset="0"/>
              </a:rPr>
              <a:t> SDK is the software development kit that allows application programs to utilize classes and frameworks provided by the SDK. </a:t>
            </a:r>
          </a:p>
          <a:p>
            <a:pPr lvl="1"/>
            <a:r>
              <a:rPr lang="en-US" dirty="0" err="1">
                <a:latin typeface="Times New Roman" panose="02020603050405020304" pitchFamily="18" charset="0"/>
                <a:ea typeface="Tahoma" panose="020B0604030504040204" pitchFamily="34" charset="0"/>
                <a:cs typeface="Times New Roman" panose="02020603050405020304" pitchFamily="18" charset="0"/>
              </a:rPr>
              <a:t>Xcode</a:t>
            </a:r>
            <a:r>
              <a:rPr lang="en-US" dirty="0">
                <a:latin typeface="Times New Roman" panose="02020603050405020304" pitchFamily="18" charset="0"/>
                <a:ea typeface="Tahoma" panose="020B0604030504040204" pitchFamily="34" charset="0"/>
                <a:cs typeface="Times New Roman" panose="02020603050405020304" pitchFamily="18" charset="0"/>
              </a:rPr>
              <a:t> is the </a:t>
            </a:r>
            <a:r>
              <a:rPr lang="en-US" dirty="0">
                <a:latin typeface="Times New Roman" panose="02020603050405020304" pitchFamily="18" charset="0"/>
                <a:cs typeface="Times New Roman" panose="02020603050405020304" pitchFamily="18" charset="0"/>
              </a:rPr>
              <a:t>integrated development environment (</a:t>
            </a:r>
            <a:r>
              <a:rPr lang="en-US" dirty="0">
                <a:latin typeface="Times New Roman" panose="02020603050405020304" pitchFamily="18" charset="0"/>
                <a:ea typeface="Tahoma" panose="020B0604030504040204" pitchFamily="34" charset="0"/>
                <a:cs typeface="Times New Roman" panose="02020603050405020304" pitchFamily="18" charset="0"/>
              </a:rPr>
              <a:t>IDE) for </a:t>
            </a:r>
            <a:r>
              <a:rPr lang="en-US" dirty="0" err="1">
                <a:latin typeface="Times New Roman" panose="02020603050405020304" pitchFamily="18" charset="0"/>
                <a:ea typeface="Tahoma" panose="020B0604030504040204" pitchFamily="34" charset="0"/>
                <a:cs typeface="Times New Roman" panose="02020603050405020304" pitchFamily="18" charset="0"/>
              </a:rPr>
              <a:t>iOS</a:t>
            </a:r>
            <a:r>
              <a:rPr lang="en-US" dirty="0">
                <a:latin typeface="Times New Roman" panose="02020603050405020304" pitchFamily="18" charset="0"/>
                <a:ea typeface="Tahoma" panose="020B0604030504040204" pitchFamily="34" charset="0"/>
                <a:cs typeface="Times New Roman" panose="02020603050405020304" pitchFamily="18" charset="0"/>
              </a:rPr>
              <a:t> programming.</a:t>
            </a:r>
          </a:p>
          <a:p>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2" descr="http://pcbunny.co.za/wp-content/uploads/2012/01/iOS-Operating-System-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3776" y="1200944"/>
            <a:ext cx="1597025" cy="79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619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Mobile App Development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5964" y="1999457"/>
            <a:ext cx="10072254" cy="4525963"/>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MVC is the </a:t>
            </a:r>
            <a:r>
              <a:rPr lang="en-US" b="1" dirty="0" smtClean="0">
                <a:latin typeface="Times New Roman" panose="02020603050405020304" pitchFamily="18" charset="0"/>
                <a:cs typeface="Times New Roman" panose="02020603050405020304" pitchFamily="18" charset="0"/>
              </a:rPr>
              <a:t>basic paradigm </a:t>
            </a:r>
            <a:r>
              <a:rPr lang="en-US" b="1" dirty="0">
                <a:latin typeface="Times New Roman" panose="02020603050405020304" pitchFamily="18" charset="0"/>
                <a:cs typeface="Times New Roman" panose="02020603050405020304" pitchFamily="18" charset="0"/>
              </a:rPr>
              <a:t>of </a:t>
            </a:r>
            <a:r>
              <a:rPr lang="en-US" b="1" dirty="0" err="1">
                <a:latin typeface="Times New Roman" panose="02020603050405020304" pitchFamily="18" charset="0"/>
                <a:cs typeface="Times New Roman" panose="02020603050405020304" pitchFamily="18" charset="0"/>
              </a:rPr>
              <a:t>iOS</a:t>
            </a:r>
            <a:r>
              <a:rPr lang="en-US" b="1" dirty="0">
                <a:latin typeface="Times New Roman" panose="02020603050405020304" pitchFamily="18" charset="0"/>
                <a:cs typeface="Times New Roman" panose="02020603050405020304" pitchFamily="18" charset="0"/>
              </a:rPr>
              <a:t> programming</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M</a:t>
            </a:r>
            <a:r>
              <a:rPr lang="en-US" b="1" dirty="0" smtClean="0">
                <a:latin typeface="Times New Roman" panose="02020603050405020304" pitchFamily="18" charset="0"/>
                <a:cs typeface="Times New Roman" panose="02020603050405020304" pitchFamily="18" charset="0"/>
              </a:rPr>
              <a:t>odel</a:t>
            </a:r>
            <a:r>
              <a:rPr lang="en-US" dirty="0" smtClean="0">
                <a:latin typeface="Times New Roman" panose="02020603050405020304" pitchFamily="18" charset="0"/>
                <a:cs typeface="Times New Roman" panose="02020603050405020304" pitchFamily="18" charset="0"/>
              </a:rPr>
              <a:t> </a:t>
            </a:r>
          </a:p>
          <a:p>
            <a:pPr lvl="1" algn="just"/>
            <a:r>
              <a:rPr lang="en-US" dirty="0" smtClean="0">
                <a:latin typeface="Times New Roman" panose="02020603050405020304" pitchFamily="18" charset="0"/>
                <a:cs typeface="Times New Roman" panose="02020603050405020304" pitchFamily="18" charset="0"/>
              </a:rPr>
              <a:t>It is </a:t>
            </a:r>
            <a:r>
              <a:rPr lang="en-US" dirty="0">
                <a:latin typeface="Times New Roman" panose="02020603050405020304" pitchFamily="18" charset="0"/>
                <a:cs typeface="Times New Roman" panose="02020603050405020304" pitchFamily="18" charset="0"/>
              </a:rPr>
              <a:t>responsible to manage the data; it stores and retrieves entities used by an application, usually from a </a:t>
            </a:r>
            <a:r>
              <a:rPr lang="en-US" dirty="0" smtClean="0">
                <a:latin typeface="Times New Roman" panose="02020603050405020304" pitchFamily="18" charset="0"/>
                <a:cs typeface="Times New Roman" panose="02020603050405020304" pitchFamily="18" charset="0"/>
              </a:rPr>
              <a:t>database.</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V</a:t>
            </a:r>
            <a:r>
              <a:rPr lang="en-US" b="1" dirty="0" smtClean="0">
                <a:latin typeface="Times New Roman" panose="02020603050405020304" pitchFamily="18" charset="0"/>
                <a:cs typeface="Times New Roman" panose="02020603050405020304" pitchFamily="18" charset="0"/>
              </a:rPr>
              <a:t>iew </a:t>
            </a:r>
          </a:p>
          <a:p>
            <a:pPr lvl="1" algn="just"/>
            <a:r>
              <a:rPr lang="en-US" dirty="0" smtClean="0">
                <a:latin typeface="Times New Roman" panose="02020603050405020304" pitchFamily="18" charset="0"/>
                <a:cs typeface="Times New Roman" panose="02020603050405020304" pitchFamily="18" charset="0"/>
              </a:rPr>
              <a:t>It</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responsible to display the data provided by the model in a specific </a:t>
            </a:r>
            <a:r>
              <a:rPr lang="en-US" dirty="0" smtClean="0">
                <a:latin typeface="Times New Roman" panose="02020603050405020304" pitchFamily="18" charset="0"/>
                <a:cs typeface="Times New Roman" panose="02020603050405020304" pitchFamily="18" charset="0"/>
              </a:rPr>
              <a:t>format.</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a:t>
            </a:r>
            <a:r>
              <a:rPr lang="en-US" b="1" dirty="0" smtClean="0">
                <a:latin typeface="Times New Roman" panose="02020603050405020304" pitchFamily="18" charset="0"/>
                <a:cs typeface="Times New Roman" panose="02020603050405020304" pitchFamily="18" charset="0"/>
              </a:rPr>
              <a:t>ontroller</a:t>
            </a:r>
            <a:r>
              <a:rPr lang="en-US" dirty="0" smtClean="0">
                <a:latin typeface="Times New Roman" panose="02020603050405020304" pitchFamily="18" charset="0"/>
                <a:cs typeface="Times New Roman" panose="02020603050405020304" pitchFamily="18" charset="0"/>
              </a:rPr>
              <a:t> </a:t>
            </a:r>
          </a:p>
          <a:p>
            <a:pPr lvl="1" algn="just"/>
            <a:r>
              <a:rPr lang="en-US" dirty="0" smtClean="0">
                <a:latin typeface="Times New Roman" panose="02020603050405020304" pitchFamily="18" charset="0"/>
                <a:cs typeface="Times New Roman" panose="02020603050405020304" pitchFamily="18" charset="0"/>
              </a:rPr>
              <a:t>It handles </a:t>
            </a:r>
            <a:r>
              <a:rPr lang="en-US" dirty="0">
                <a:latin typeface="Times New Roman" panose="02020603050405020304" pitchFamily="18" charset="0"/>
                <a:cs typeface="Times New Roman" panose="02020603050405020304" pitchFamily="18" charset="0"/>
              </a:rPr>
              <a:t>the model and view layers to work together. The controller receives a request from the client, invokes the model to perform the requested operations and sends the data to the View. The view formats the data to be presented to the user, in a web application as an html output.</a:t>
            </a:r>
          </a:p>
        </p:txBody>
      </p:sp>
      <p:pic>
        <p:nvPicPr>
          <p:cNvPr id="5" name="Picture 2" descr="http://pcbunny.co.za/wp-content/uploads/2012/01/iOS-Operating-System-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3776" y="1200944"/>
            <a:ext cx="1597025" cy="79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8484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Mobile App Development</a:t>
            </a:r>
            <a:endParaRPr lang="en-US" b="1" dirty="0"/>
          </a:p>
        </p:txBody>
      </p:sp>
      <p:pic>
        <p:nvPicPr>
          <p:cNvPr id="2050" name="Picture 2" descr="../Art/controller_obje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288" y="2162311"/>
            <a:ext cx="7239000" cy="40390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pcbunny.co.za/wp-content/uploads/2012/01/iOS-Operating-System-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3776" y="1200944"/>
            <a:ext cx="1597025" cy="79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424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Mobile App Development</a:t>
            </a:r>
            <a:endParaRPr lang="en-US" b="1" dirty="0"/>
          </a:p>
        </p:txBody>
      </p:sp>
      <p:sp>
        <p:nvSpPr>
          <p:cNvPr id="3" name="Content Placeholder 2"/>
          <p:cNvSpPr>
            <a:spLocks noGrp="1"/>
          </p:cNvSpPr>
          <p:nvPr>
            <p:ph idx="1"/>
          </p:nvPr>
        </p:nvSpPr>
        <p:spPr/>
        <p:txBody>
          <a:bodyPr>
            <a:noAutofit/>
          </a:bodyPr>
          <a:lstStyle/>
          <a:p>
            <a:r>
              <a:rPr lang="en-US" sz="2400" b="1" u="sng" dirty="0">
                <a:latin typeface="Times New Roman" panose="02020603050405020304" pitchFamily="18" charset="0"/>
                <a:cs typeface="Times New Roman" panose="02020603050405020304" pitchFamily="18" charset="0"/>
              </a:rPr>
              <a:t>References</a:t>
            </a:r>
          </a:p>
          <a:p>
            <a:endParaRPr lang="en-US" sz="2400" dirty="0">
              <a:latin typeface="Times New Roman" panose="02020603050405020304" pitchFamily="18" charset="0"/>
              <a:cs typeface="Times New Roman" panose="02020603050405020304" pitchFamily="18" charset="0"/>
              <a:hlinkClick r:id="rId2"/>
            </a:endParaRPr>
          </a:p>
          <a:p>
            <a:r>
              <a:rPr lang="en-US" sz="2400" dirty="0">
                <a:latin typeface="Times New Roman" panose="02020603050405020304" pitchFamily="18" charset="0"/>
                <a:cs typeface="Times New Roman" panose="02020603050405020304" pitchFamily="18" charset="0"/>
                <a:hlinkClick r:id="rId2"/>
              </a:rPr>
              <a:t>http://www.tutorialspoint.com/ios/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hlinkClick r:id="rId3"/>
            </a:endParaRPr>
          </a:p>
          <a:p>
            <a:r>
              <a:rPr lang="en-US" sz="2400" dirty="0">
                <a:latin typeface="Times New Roman" panose="02020603050405020304" pitchFamily="18" charset="0"/>
                <a:cs typeface="Times New Roman" panose="02020603050405020304" pitchFamily="18" charset="0"/>
                <a:hlinkClick r:id="rId4"/>
              </a:rPr>
              <a:t>http://www.appcoda.com/hello-world-build-your-first-iphone-app/</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3"/>
              </a:rPr>
              <a:t>http://www.appcoda.com/hello-world-app-using-xcode-5-xib/</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4"/>
              </a:rPr>
              <a:t>https://developer.apple.com/library/ios/documentation/general/conceptual/CocoaEncyclopedia/Introduction/Introduction.html</a:t>
            </a:r>
          </a:p>
          <a:p>
            <a:endParaRPr lang="en-US" sz="2400" dirty="0">
              <a:latin typeface="Times New Roman" panose="02020603050405020304" pitchFamily="18" charset="0"/>
              <a:cs typeface="Times New Roman" panose="02020603050405020304" pitchFamily="18" charset="0"/>
            </a:endParaRPr>
          </a:p>
        </p:txBody>
      </p:sp>
      <p:pic>
        <p:nvPicPr>
          <p:cNvPr id="5" name="Picture 2" descr="http://pcbunny.co.za/wp-content/uploads/2012/01/iOS-Operating-System-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3776" y="1200944"/>
            <a:ext cx="1597025" cy="79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260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Mobile App Development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4846" y="2035754"/>
            <a:ext cx="8229600" cy="4525963"/>
          </a:xfrm>
        </p:spPr>
        <p:txBody>
          <a:bodyPr/>
          <a:lstStyle/>
          <a:p>
            <a:r>
              <a:rPr lang="en-US" b="1" dirty="0" smtClean="0">
                <a:latin typeface="Times New Roman" panose="02020603050405020304" pitchFamily="18" charset="0"/>
                <a:cs typeface="Times New Roman" panose="02020603050405020304" pitchFamily="18" charset="0"/>
              </a:rPr>
              <a:t>Android</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 operating system based on the Linux kernel</a:t>
            </a:r>
          </a:p>
          <a:p>
            <a:pPr lvl="1"/>
            <a:r>
              <a:rPr lang="en-US" dirty="0" smtClean="0">
                <a:latin typeface="Times New Roman" panose="02020603050405020304" pitchFamily="18" charset="0"/>
                <a:cs typeface="Times New Roman" panose="02020603050405020304" pitchFamily="18" charset="0"/>
              </a:rPr>
              <a:t>Initially </a:t>
            </a:r>
            <a:r>
              <a:rPr lang="en-US" dirty="0">
                <a:latin typeface="Times New Roman" panose="02020603050405020304" pitchFamily="18" charset="0"/>
                <a:cs typeface="Times New Roman" panose="02020603050405020304" pitchFamily="18" charset="0"/>
              </a:rPr>
              <a:t>developed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touchscreen mobile devices such as smartphones and tablet computers.</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Android SDK is required for the app development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ADT </a:t>
            </a:r>
            <a:r>
              <a:rPr lang="en-US" dirty="0">
                <a:latin typeface="Times New Roman" panose="02020603050405020304" pitchFamily="18" charset="0"/>
                <a:cs typeface="Times New Roman" panose="02020603050405020304" pitchFamily="18" charset="0"/>
              </a:rPr>
              <a:t>plugin for Eclipse (if you use the Eclipse IDE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Picture 6" descr="http://static.giantbomb.com/uploads/original/15/157771/2312719-a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1104900"/>
            <a:ext cx="1752600"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8150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static.giantbomb.com/uploads/original/15/157771/2312719-a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1104900"/>
            <a:ext cx="175260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Development process for Android applic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1" y="34716"/>
            <a:ext cx="4634175" cy="68087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5473" y="5243946"/>
            <a:ext cx="2944092" cy="1200329"/>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General Workflow for Android applications.</a:t>
            </a:r>
          </a:p>
        </p:txBody>
      </p:sp>
    </p:spTree>
    <p:extLst>
      <p:ext uri="{BB962C8B-B14F-4D97-AF65-F5344CB8AC3E}">
        <p14:creationId xmlns:p14="http://schemas.microsoft.com/office/powerpoint/2010/main" val="38766908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Mobile App Development</a:t>
            </a:r>
          </a:p>
        </p:txBody>
      </p:sp>
      <p:sp>
        <p:nvSpPr>
          <p:cNvPr id="3" name="Content Placeholder 2"/>
          <p:cNvSpPr>
            <a:spLocks noGrp="1"/>
          </p:cNvSpPr>
          <p:nvPr>
            <p:ph idx="1"/>
          </p:nvPr>
        </p:nvSpPr>
        <p:spPr/>
        <p:txBody>
          <a:bodyPr>
            <a:normAutofit/>
          </a:bodyPr>
          <a:lstStyle/>
          <a:p>
            <a:r>
              <a:rPr lang="en-US" b="1" u="sng" dirty="0" smtClean="0">
                <a:latin typeface="Times New Roman" panose="02020603050405020304" pitchFamily="18" charset="0"/>
                <a:cs typeface="Times New Roman" panose="02020603050405020304" pitchFamily="18" charset="0"/>
              </a:rPr>
              <a:t>Reference</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2"/>
              </a:rPr>
              <a:t>https</a:t>
            </a:r>
            <a:r>
              <a:rPr lang="en-US" dirty="0">
                <a:latin typeface="Times New Roman" panose="02020603050405020304" pitchFamily="18" charset="0"/>
                <a:cs typeface="Times New Roman" panose="02020603050405020304" pitchFamily="18" charset="0"/>
                <a:hlinkClick r:id="rId2"/>
              </a:rPr>
              <a:t>://</a:t>
            </a:r>
            <a:r>
              <a:rPr lang="en-US" dirty="0" smtClean="0">
                <a:latin typeface="Times New Roman" panose="02020603050405020304" pitchFamily="18" charset="0"/>
                <a:cs typeface="Times New Roman" panose="02020603050405020304" pitchFamily="18" charset="0"/>
                <a:hlinkClick r:id="rId2"/>
              </a:rPr>
              <a:t>developer.android.com/training/basics/firstapp/index.html</a:t>
            </a:r>
            <a:r>
              <a:rPr lang="en-US"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6" descr="http://static.giantbomb.com/uploads/original/15/157771/2312719-a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1104900"/>
            <a:ext cx="1752600"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8175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Project Track 1</a:t>
            </a:r>
            <a:endParaRPr lang="en-US" b="1" dirty="0">
              <a:latin typeface="Times New Roman" panose="02020603050405020304" pitchFamily="18" charset="0"/>
              <a:cs typeface="Times New Roman" panose="02020603050405020304" pitchFamily="18" charset="0"/>
            </a:endParaRPr>
          </a:p>
        </p:txBody>
      </p:sp>
      <p:sp>
        <p:nvSpPr>
          <p:cNvPr id="4" name="Shape 100"/>
          <p:cNvSpPr>
            <a:spLocks noGrp="1"/>
          </p:cNvSpPr>
          <p:nvPr>
            <p:ph idx="1"/>
          </p:nvPr>
        </p:nvSpPr>
        <p:spPr>
          <a:xfrm>
            <a:off x="838200" y="1825624"/>
            <a:ext cx="10515600" cy="4700681"/>
          </a:xfrm>
          <a:prstGeom prst="rect">
            <a:avLst/>
          </a:prstGeom>
        </p:spPr>
        <p:txBody>
          <a:bodyPr>
            <a:normAutofit/>
          </a:bodyPr>
          <a:lstStyle/>
          <a:p>
            <a:pPr marL="261257" lvl="0" indent="-261257">
              <a:buClr>
                <a:srgbClr val="FF0000"/>
              </a:buClr>
              <a:defRPr sz="1800"/>
            </a:pPr>
            <a:r>
              <a:rPr sz="3200" b="1" strike="sngStrike" dirty="0">
                <a:solidFill>
                  <a:srgbClr val="FF0000"/>
                </a:solidFill>
                <a:latin typeface="Times New Roman" panose="02020603050405020304" pitchFamily="18" charset="0"/>
                <a:cs typeface="Times New Roman" panose="02020603050405020304" pitchFamily="18" charset="0"/>
              </a:rPr>
              <a:t>Stage 0: Group Formation: Feb 6, </a:t>
            </a:r>
            <a:r>
              <a:rPr sz="3200" b="1" strike="sngStrike" dirty="0" smtClean="0">
                <a:solidFill>
                  <a:srgbClr val="FF0000"/>
                </a:solidFill>
                <a:latin typeface="Times New Roman" panose="02020603050405020304" pitchFamily="18" charset="0"/>
                <a:cs typeface="Times New Roman" panose="02020603050405020304" pitchFamily="18" charset="0"/>
              </a:rPr>
              <a:t>2017</a:t>
            </a:r>
          </a:p>
          <a:p>
            <a:pPr marL="261257" lvl="0" indent="-261257">
              <a:defRPr sz="1800"/>
            </a:pPr>
            <a:endParaRPr lang="en-US" sz="3200" dirty="0" smtClean="0">
              <a:latin typeface="Times New Roman" panose="02020603050405020304" pitchFamily="18" charset="0"/>
              <a:cs typeface="Times New Roman" panose="02020603050405020304" pitchFamily="18" charset="0"/>
            </a:endParaRPr>
          </a:p>
          <a:p>
            <a:pPr marL="261257" lvl="0" indent="-261257">
              <a:defRPr sz="1800"/>
            </a:pPr>
            <a:r>
              <a:rPr sz="3200" b="1" dirty="0" smtClean="0">
                <a:latin typeface="Times New Roman" panose="02020603050405020304" pitchFamily="18" charset="0"/>
                <a:cs typeface="Times New Roman" panose="02020603050405020304" pitchFamily="18" charset="0"/>
              </a:rPr>
              <a:t>Stage 1: Functional Description and ER Design (Feb 20)</a:t>
            </a:r>
          </a:p>
          <a:p>
            <a:pPr marL="261257" lvl="0" indent="-261257">
              <a:defRPr sz="1800"/>
            </a:pPr>
            <a:r>
              <a:rPr sz="3200" dirty="0" smtClean="0">
                <a:latin typeface="Times New Roman" panose="02020603050405020304" pitchFamily="18" charset="0"/>
                <a:cs typeface="Times New Roman" panose="02020603050405020304" pitchFamily="18" charset="0"/>
              </a:rPr>
              <a:t>Stage </a:t>
            </a:r>
            <a:r>
              <a:rPr sz="3200" dirty="0">
                <a:latin typeface="Times New Roman" panose="02020603050405020304" pitchFamily="18" charset="0"/>
                <a:cs typeface="Times New Roman" panose="02020603050405020304" pitchFamily="18" charset="0"/>
              </a:rPr>
              <a:t>2: Development Plan (Feb 27)</a:t>
            </a:r>
          </a:p>
          <a:p>
            <a:pPr marL="261257" lvl="0" indent="-261257">
              <a:defRPr sz="1800"/>
            </a:pPr>
            <a:r>
              <a:rPr sz="3200" dirty="0">
                <a:latin typeface="Times New Roman" panose="02020603050405020304" pitchFamily="18" charset="0"/>
                <a:cs typeface="Times New Roman" panose="02020603050405020304" pitchFamily="18" charset="0"/>
              </a:rPr>
              <a:t>Stage 3: Setup Development Environment (March 01)</a:t>
            </a:r>
          </a:p>
          <a:p>
            <a:pPr marL="261257" lvl="0" indent="-261257">
              <a:defRPr sz="1800"/>
            </a:pPr>
            <a:r>
              <a:rPr sz="3200" dirty="0">
                <a:latin typeface="Times New Roman" panose="02020603050405020304" pitchFamily="18" charset="0"/>
                <a:cs typeface="Times New Roman" panose="02020603050405020304" pitchFamily="18" charset="0"/>
              </a:rPr>
              <a:t>Stage 4: Initial </a:t>
            </a:r>
            <a:r>
              <a:rPr sz="3200" dirty="0" smtClean="0">
                <a:latin typeface="Times New Roman" panose="02020603050405020304" pitchFamily="18" charset="0"/>
                <a:cs typeface="Times New Roman" panose="02020603050405020304" pitchFamily="18" charset="0"/>
              </a:rPr>
              <a:t>Demo</a:t>
            </a:r>
            <a:r>
              <a:rPr lang="en-US" sz="3200" dirty="0" smtClean="0">
                <a:latin typeface="Times New Roman" panose="02020603050405020304" pitchFamily="18" charset="0"/>
                <a:cs typeface="Times New Roman" panose="02020603050405020304" pitchFamily="18" charset="0"/>
              </a:rPr>
              <a:t> + Advanced SQL Queries</a:t>
            </a:r>
            <a:r>
              <a:rPr sz="3200" dirty="0" smtClean="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(March 13-15, Before spring </a:t>
            </a:r>
            <a:r>
              <a:rPr sz="3200" dirty="0" smtClean="0">
                <a:latin typeface="Times New Roman" panose="02020603050405020304" pitchFamily="18" charset="0"/>
                <a:cs typeface="Times New Roman" panose="02020603050405020304" pitchFamily="18" charset="0"/>
              </a:rPr>
              <a:t>break</a:t>
            </a:r>
            <a:r>
              <a:rPr lang="en-US" sz="3200" dirty="0" smtClean="0">
                <a:latin typeface="Times New Roman" panose="02020603050405020304" pitchFamily="18" charset="0"/>
                <a:cs typeface="Times New Roman" panose="02020603050405020304" pitchFamily="18" charset="0"/>
              </a:rPr>
              <a:t>s</a:t>
            </a:r>
            <a:r>
              <a:rPr sz="3200" dirty="0" smtClean="0">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a:p>
            <a:pPr marL="261257" lvl="0" indent="-261257">
              <a:defRPr sz="1800"/>
            </a:pPr>
            <a:r>
              <a:rPr sz="3200" dirty="0" smtClean="0">
                <a:latin typeface="Times New Roman" panose="02020603050405020304" pitchFamily="18" charset="0"/>
                <a:cs typeface="Times New Roman" panose="02020603050405020304" pitchFamily="18" charset="0"/>
              </a:rPr>
              <a:t>Stage 5: </a:t>
            </a:r>
            <a:r>
              <a:rPr sz="3200" dirty="0">
                <a:latin typeface="Times New Roman" panose="02020603050405020304" pitchFamily="18" charset="0"/>
                <a:cs typeface="Times New Roman" panose="02020603050405020304" pitchFamily="18" charset="0"/>
              </a:rPr>
              <a:t>Final Demo and Report (April 17-19)</a:t>
            </a:r>
          </a:p>
        </p:txBody>
      </p:sp>
    </p:spTree>
    <p:extLst>
      <p:ext uri="{BB962C8B-B14F-4D97-AF65-F5344CB8AC3E}">
        <p14:creationId xmlns:p14="http://schemas.microsoft.com/office/powerpoint/2010/main" val="24185819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61257" lvl="0" indent="-261257">
              <a:buClr>
                <a:srgbClr val="FF0000"/>
              </a:buClr>
              <a:defRPr sz="1800"/>
            </a:pPr>
            <a:r>
              <a:rPr lang="en-US" sz="3200" b="1" strike="sngStrike" dirty="0">
                <a:solidFill>
                  <a:srgbClr val="FF0000"/>
                </a:solidFill>
                <a:latin typeface="Times New Roman" panose="02020603050405020304" pitchFamily="18" charset="0"/>
                <a:cs typeface="Times New Roman" panose="02020603050405020304" pitchFamily="18" charset="0"/>
              </a:rPr>
              <a:t>Stage 0: Survey Teams Formation: Feb 6, 2017</a:t>
            </a:r>
          </a:p>
          <a:p>
            <a:pPr marL="261257" lvl="0" indent="-261257">
              <a:defRPr sz="1800"/>
            </a:pPr>
            <a:endParaRPr lang="en-US" sz="3200" dirty="0">
              <a:latin typeface="Times New Roman" panose="02020603050405020304" pitchFamily="18" charset="0"/>
              <a:cs typeface="Times New Roman" panose="02020603050405020304" pitchFamily="18" charset="0"/>
            </a:endParaRPr>
          </a:p>
          <a:p>
            <a:pPr marL="261257" lvl="0" indent="-261257">
              <a:defRPr sz="1800"/>
            </a:pPr>
            <a:r>
              <a:rPr lang="en-US" sz="3200" b="1" dirty="0">
                <a:latin typeface="Times New Roman" panose="02020603050405020304" pitchFamily="18" charset="0"/>
                <a:cs typeface="Times New Roman" panose="02020603050405020304" pitchFamily="18" charset="0"/>
              </a:rPr>
              <a:t>Stage 1: Survey Proposal Submission(Feb </a:t>
            </a:r>
            <a:r>
              <a:rPr lang="en-US" sz="3200" b="1" dirty="0" smtClean="0">
                <a:latin typeface="Times New Roman" panose="02020603050405020304" pitchFamily="18" charset="0"/>
                <a:cs typeface="Times New Roman" panose="02020603050405020304" pitchFamily="18" charset="0"/>
              </a:rPr>
              <a:t>27)</a:t>
            </a:r>
            <a:endParaRPr lang="en-US" sz="3200" b="1" dirty="0">
              <a:latin typeface="Times New Roman" panose="02020603050405020304" pitchFamily="18" charset="0"/>
              <a:cs typeface="Times New Roman" panose="02020603050405020304" pitchFamily="18" charset="0"/>
            </a:endParaRPr>
          </a:p>
          <a:p>
            <a:pPr marL="261257" lvl="0" indent="-261257">
              <a:defRPr sz="1800"/>
            </a:pPr>
            <a:r>
              <a:rPr lang="en-US" sz="3200" dirty="0">
                <a:latin typeface="Times New Roman" panose="02020603050405020304" pitchFamily="18" charset="0"/>
                <a:cs typeface="Times New Roman" panose="02020603050405020304" pitchFamily="18" charset="0"/>
              </a:rPr>
              <a:t>Stage 2: Survey Final Draft Submission </a:t>
            </a:r>
            <a:r>
              <a:rPr lang="en-US" sz="3200" dirty="0" smtClean="0">
                <a:latin typeface="Times New Roman" panose="02020603050405020304" pitchFamily="18" charset="0"/>
                <a:cs typeface="Times New Roman" panose="02020603050405020304" pitchFamily="18" charset="0"/>
              </a:rPr>
              <a:t>(April </a:t>
            </a:r>
            <a:r>
              <a:rPr lang="en-US" sz="3200" dirty="0" smtClean="0">
                <a:latin typeface="Times New Roman" panose="02020603050405020304" pitchFamily="18" charset="0"/>
                <a:cs typeface="Times New Roman" panose="02020603050405020304" pitchFamily="18" charset="0"/>
              </a:rPr>
              <a:t>20)</a:t>
            </a:r>
            <a:endParaRPr lang="en-US" sz="3200" dirty="0">
              <a:latin typeface="Times New Roman" panose="02020603050405020304" pitchFamily="18" charset="0"/>
              <a:cs typeface="Times New Roman" panose="02020603050405020304" pitchFamily="18" charset="0"/>
            </a:endParaRPr>
          </a:p>
          <a:p>
            <a:pPr marL="0" indent="0">
              <a:buNone/>
            </a:pPr>
            <a:endParaRPr lang="en-US" sz="4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838200" y="365125"/>
            <a:ext cx="10515600" cy="1325563"/>
          </a:xfrm>
        </p:spPr>
        <p:txBody>
          <a:bodyPr/>
          <a:lstStyle/>
          <a:p>
            <a:r>
              <a:rPr lang="en-US" b="1" dirty="0" smtClean="0">
                <a:latin typeface="Times New Roman" panose="02020603050405020304" pitchFamily="18" charset="0"/>
                <a:cs typeface="Times New Roman" panose="02020603050405020304" pitchFamily="18" charset="0"/>
              </a:rPr>
              <a:t>Project Track 2</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301120" y="3276600"/>
              <a:ext cx="360" cy="360"/>
            </p14:xfrm>
          </p:contentPart>
        </mc:Choice>
        <mc:Fallback xmlns="">
          <p:pic>
            <p:nvPicPr>
              <p:cNvPr id="5" name="Ink 4"/>
              <p:cNvPicPr/>
              <p:nvPr/>
            </p:nvPicPr>
            <p:blipFill>
              <a:blip r:embed="rId3"/>
              <a:stretch>
                <a:fillRect/>
              </a:stretch>
            </p:blipFill>
            <p:spPr>
              <a:xfrm>
                <a:off x="2289240" y="326472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4267080" y="2118480"/>
              <a:ext cx="360" cy="360"/>
            </p14:xfrm>
          </p:contentPart>
        </mc:Choice>
        <mc:Fallback xmlns="">
          <p:pic>
            <p:nvPicPr>
              <p:cNvPr id="8" name="Ink 7"/>
              <p:cNvPicPr/>
              <p:nvPr/>
            </p:nvPicPr>
            <p:blipFill>
              <a:blip r:embed="rId5"/>
              <a:stretch>
                <a:fillRect/>
              </a:stretch>
            </p:blipFill>
            <p:spPr>
              <a:xfrm>
                <a:off x="4255200" y="2106600"/>
                <a:ext cx="24120" cy="24120"/>
              </a:xfrm>
              <a:prstGeom prst="rect">
                <a:avLst/>
              </a:prstGeom>
            </p:spPr>
          </p:pic>
        </mc:Fallback>
      </mc:AlternateContent>
    </p:spTree>
    <p:extLst>
      <p:ext uri="{BB962C8B-B14F-4D97-AF65-F5344CB8AC3E}">
        <p14:creationId xmlns:p14="http://schemas.microsoft.com/office/powerpoint/2010/main" val="3203287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err="1" smtClean="0">
                <a:latin typeface="Times New Roman" panose="02020603050405020304" pitchFamily="18" charset="0"/>
                <a:cs typeface="Times New Roman" panose="02020603050405020304" pitchFamily="18" charset="0"/>
              </a:rPr>
              <a:t>cPanel</a:t>
            </a:r>
            <a:endParaRPr lang="en-US" sz="5400"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481" y="1943419"/>
            <a:ext cx="4067575" cy="102082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479" y="3127631"/>
            <a:ext cx="2781580" cy="127349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256" y="4993103"/>
            <a:ext cx="5086350" cy="108585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8922" y="3001237"/>
            <a:ext cx="4943475" cy="1228725"/>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92750" y="4974053"/>
            <a:ext cx="3800475" cy="1104900"/>
          </a:xfrm>
          <a:prstGeom prst="rect">
            <a:avLst/>
          </a:prstGeom>
        </p:spPr>
      </p:pic>
    </p:spTree>
    <p:extLst>
      <p:ext uri="{BB962C8B-B14F-4D97-AF65-F5344CB8AC3E}">
        <p14:creationId xmlns:p14="http://schemas.microsoft.com/office/powerpoint/2010/main" val="3770318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0" y="2971800"/>
            <a:ext cx="7467600" cy="1219200"/>
          </a:xfrm>
        </p:spPr>
        <p:txBody>
          <a:bodyPr/>
          <a:lstStyle/>
          <a:p>
            <a:pPr marL="0" indent="0">
              <a:buNone/>
            </a:pPr>
            <a:r>
              <a:rPr lang="en-US" sz="4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Times New Roman" pitchFamily="18" charset="0"/>
                <a:cs typeface="Times New Roman" pitchFamily="18" charset="0"/>
              </a:rPr>
              <a:t> Good luck for your Projects</a:t>
            </a:r>
            <a:endParaRPr lang="en-US" dirty="0">
              <a:latin typeface="Times New Roman" pitchFamily="18" charset="0"/>
              <a:cs typeface="Times New Roman" pitchFamily="18" charset="0"/>
            </a:endParaRPr>
          </a:p>
        </p:txBody>
      </p:sp>
      <p:sp>
        <p:nvSpPr>
          <p:cNvPr id="4" name="Rectangle 3"/>
          <p:cNvSpPr/>
          <p:nvPr/>
        </p:nvSpPr>
        <p:spPr>
          <a:xfrm>
            <a:off x="4931229" y="842665"/>
            <a:ext cx="2416046" cy="923330"/>
          </a:xfrm>
          <a:prstGeom prst="rect">
            <a:avLst/>
          </a:prstGeom>
          <a:noFill/>
        </p:spPr>
        <p:txBody>
          <a:bodyPr wrap="none" lIns="91440" tIns="45720" rIns="91440" bIns="45720">
            <a:spAutoFit/>
          </a:bodyPr>
          <a:lstStyle/>
          <a:p>
            <a:pPr algn="ct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Thanks</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6" name="Rectangle 5"/>
          <p:cNvSpPr/>
          <p:nvPr/>
        </p:nvSpPr>
        <p:spPr>
          <a:xfrm>
            <a:off x="5800057" y="2028654"/>
            <a:ext cx="67839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&amp;</a:t>
            </a:r>
          </a:p>
        </p:txBody>
      </p:sp>
      <p:pic>
        <p:nvPicPr>
          <p:cNvPr id="5" name="Picture 2" descr="C:\Users\shahzad2\Documents\My Box Files\_Spring 2014 Semester\CS 411 SP14\CS 411 Tutorial Feb 2014\Images\ilhomemasth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349875"/>
            <a:ext cx="7010400"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26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0" end="0"/>
                                            </p:txEl>
                                          </p:spTgt>
                                        </p:tgtEl>
                                      </p:cBhvr>
                                    </p:animEffec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2000" fill="hold"/>
                                        <p:tgtEl>
                                          <p:spTgt spid="3"/>
                                        </p:tgtEl>
                                        <p:attrNameLst>
                                          <p:attrName>fillcolor</p:attrName>
                                        </p:attrNameLst>
                                      </p:cBhvr>
                                      <p:to>
                                        <a:schemeClr val="accent2"/>
                                      </p:to>
                                    </p:animClr>
                                    <p:set>
                                      <p:cBhvr>
                                        <p:cTn id="24" dur="2000" fill="hold"/>
                                        <p:tgtEl>
                                          <p:spTgt spid="3"/>
                                        </p:tgtEl>
                                        <p:attrNameLst>
                                          <p:attrName>fill.type</p:attrName>
                                        </p:attrNameLst>
                                      </p:cBhvr>
                                      <p:to>
                                        <p:strVal val="solid"/>
                                      </p:to>
                                    </p:set>
                                    <p:set>
                                      <p:cBhvr>
                                        <p:cTn id="25" dur="2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How to access </a:t>
            </a:r>
            <a:r>
              <a:rPr lang="en-US" b="1" dirty="0" err="1" smtClean="0">
                <a:latin typeface="Times New Roman" panose="02020603050405020304" pitchFamily="18" charset="0"/>
                <a:cs typeface="Times New Roman" panose="02020603050405020304" pitchFamily="18" charset="0"/>
              </a:rPr>
              <a:t>cPanel</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727575"/>
          </a:xfrm>
        </p:spPr>
        <p:txBody>
          <a:bodyPr>
            <a:normAutofit fontScale="92500" lnSpcReduction="10000"/>
          </a:bodyPr>
          <a:lstStyle/>
          <a:p>
            <a:r>
              <a:rPr lang="en-US" b="1" dirty="0" smtClean="0">
                <a:latin typeface="Times New Roman" panose="02020603050405020304" pitchFamily="18" charset="0"/>
                <a:cs typeface="Times New Roman" panose="02020603050405020304" pitchFamily="18" charset="0"/>
              </a:rPr>
              <a:t>Go to the Tools and Resources Page</a:t>
            </a:r>
            <a:endParaRPr lang="en-US" b="1" dirty="0" smtClean="0">
              <a:latin typeface="Times New Roman" panose="02020603050405020304" pitchFamily="18" charset="0"/>
              <a:cs typeface="Times New Roman" panose="02020603050405020304" pitchFamily="18" charset="0"/>
              <a:hlinkClick r:id="rId2"/>
            </a:endParaRPr>
          </a:p>
          <a:p>
            <a:pPr lvl="1"/>
            <a:r>
              <a:rPr lang="en-US" dirty="0" smtClean="0">
                <a:latin typeface="Times New Roman" panose="02020603050405020304" pitchFamily="18" charset="0"/>
                <a:cs typeface="Times New Roman" panose="02020603050405020304" pitchFamily="18" charset="0"/>
                <a:hlinkClick r:id="rId2"/>
              </a:rPr>
              <a:t>https://wiki.illinois.edu/wiki/display/cs411sp17/Technical+Resources+for+Project+Track+1</a:t>
            </a:r>
          </a:p>
          <a:p>
            <a:pPr lvl="1"/>
            <a:endParaRPr lang="en-US" dirty="0">
              <a:latin typeface="Times New Roman" panose="02020603050405020304" pitchFamily="18" charset="0"/>
              <a:cs typeface="Times New Roman" panose="02020603050405020304" pitchFamily="18" charset="0"/>
              <a:hlinkClick r:id="rId2"/>
            </a:endParaRPr>
          </a:p>
          <a:p>
            <a:r>
              <a:rPr lang="en-US" b="1" dirty="0" smtClean="0">
                <a:latin typeface="Times New Roman" panose="02020603050405020304" pitchFamily="18" charset="0"/>
                <a:cs typeface="Times New Roman" panose="02020603050405020304" pitchFamily="18" charset="0"/>
              </a:rPr>
              <a:t>Follow the instructions carefully to create an account</a:t>
            </a:r>
          </a:p>
          <a:p>
            <a:pPr lvl="1"/>
            <a:r>
              <a:rPr lang="en-US" b="1" dirty="0" smtClean="0">
                <a:latin typeface="Times New Roman" panose="02020603050405020304" pitchFamily="18" charset="0"/>
                <a:cs typeface="Times New Roman" panose="02020603050405020304" pitchFamily="18" charset="0"/>
              </a:rPr>
              <a:t>Personal account: </a:t>
            </a:r>
          </a:p>
          <a:p>
            <a:pPr lvl="1"/>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Your personal web hosting account is created automatically the first time you login to (if your EWS account is active): </a:t>
            </a:r>
            <a:endParaRPr lang="en-US" dirty="0">
              <a:latin typeface="Times New Roman" panose="02020603050405020304" pitchFamily="18" charset="0"/>
              <a:cs typeface="Times New Roman" panose="02020603050405020304" pitchFamily="18" charset="0"/>
            </a:endParaRPr>
          </a:p>
          <a:p>
            <a:pPr lvl="2"/>
            <a:r>
              <a:rPr lang="en-US" dirty="0" smtClean="0">
                <a:latin typeface="Times New Roman" panose="02020603050405020304" pitchFamily="18" charset="0"/>
                <a:cs typeface="Times New Roman" panose="02020603050405020304" pitchFamily="18" charset="0"/>
                <a:hlinkClick r:id="rId2"/>
              </a:rPr>
              <a:t>https://webhost.engr.illinois.edu</a:t>
            </a: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Once your are logged in, your personal URL will be</a:t>
            </a:r>
          </a:p>
          <a:p>
            <a:pPr lvl="2"/>
            <a:r>
              <a:rPr lang="en-US" dirty="0" smtClean="0">
                <a:latin typeface="Times New Roman" panose="02020603050405020304" pitchFamily="18" charset="0"/>
                <a:cs typeface="Times New Roman" panose="02020603050405020304" pitchFamily="18" charset="0"/>
                <a:hlinkClick r:id="rId3"/>
              </a:rPr>
              <a:t>http://netid.web.engr.illinois.edu</a:t>
            </a:r>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16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b="1" dirty="0" smtClean="0">
                <a:latin typeface="Times New Roman" panose="02020603050405020304" pitchFamily="18" charset="0"/>
                <a:cs typeface="Times New Roman" panose="02020603050405020304" pitchFamily="18" charset="0"/>
              </a:rPr>
              <a:t>Group account:</a:t>
            </a:r>
          </a:p>
          <a:p>
            <a:pPr lvl="1"/>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Visit the following URL and fill out the form</a:t>
            </a:r>
          </a:p>
          <a:p>
            <a:pPr lvl="2"/>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2"/>
              </a:rPr>
              <a:t>https</a:t>
            </a:r>
            <a:r>
              <a:rPr lang="en-US" dirty="0">
                <a:latin typeface="Times New Roman" panose="02020603050405020304" pitchFamily="18" charset="0"/>
                <a:cs typeface="Times New Roman" panose="02020603050405020304" pitchFamily="18" charset="0"/>
                <a:hlinkClick r:id="rId2"/>
              </a:rPr>
              <a:t>://</a:t>
            </a:r>
            <a:r>
              <a:rPr lang="en-US" dirty="0" smtClean="0">
                <a:latin typeface="Times New Roman" panose="02020603050405020304" pitchFamily="18" charset="0"/>
                <a:cs typeface="Times New Roman" panose="02020603050405020304" pitchFamily="18" charset="0"/>
                <a:hlinkClick r:id="rId2"/>
              </a:rPr>
              <a:t>my.engr.illinois.edu/getcpanel </a:t>
            </a:r>
            <a:r>
              <a:rPr lang="en-US" dirty="0" smtClean="0">
                <a:latin typeface="Times New Roman" panose="02020603050405020304" pitchFamily="18" charset="0"/>
                <a:cs typeface="Times New Roman" panose="02020603050405020304" pitchFamily="18" charset="0"/>
              </a:rPr>
              <a:t> (~15 Minutes time for an account creation)</a:t>
            </a:r>
            <a:endParaRPr lang="en-US" dirty="0" smtClean="0">
              <a:latin typeface="Times New Roman" panose="02020603050405020304" pitchFamily="18" charset="0"/>
              <a:cs typeface="Times New Roman" panose="02020603050405020304" pitchFamily="18" charset="0"/>
              <a:hlinkClick r:id="rId2"/>
            </a:endParaRPr>
          </a:p>
          <a:p>
            <a:pPr lvl="1"/>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Group URL (</a:t>
            </a:r>
            <a:r>
              <a:rPr lang="en-US" dirty="0" err="1" smtClean="0">
                <a:latin typeface="Times New Roman" panose="02020603050405020304" pitchFamily="18" charset="0"/>
                <a:cs typeface="Times New Roman" panose="02020603050405020304" pitchFamily="18" charset="0"/>
              </a:rPr>
              <a:t>YourGroupName</a:t>
            </a:r>
            <a:r>
              <a:rPr lang="en-US" dirty="0" smtClean="0">
                <a:latin typeface="Times New Roman" panose="02020603050405020304" pitchFamily="18" charset="0"/>
                <a:cs typeface="Times New Roman" panose="02020603050405020304" pitchFamily="18" charset="0"/>
              </a:rPr>
              <a:t> must be 9-14 characters long)</a:t>
            </a:r>
          </a:p>
          <a:p>
            <a:pPr lvl="2"/>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a:rPr>
              <a:t>http://YourGroupName.web.engr.illinois.edu</a:t>
            </a:r>
            <a:r>
              <a:rPr lang="en-US" dirty="0" smtClean="0">
                <a:latin typeface="Times New Roman" panose="02020603050405020304" pitchFamily="18" charset="0"/>
                <a:cs typeface="Times New Roman" panose="02020603050405020304" pitchFamily="18" charset="0"/>
              </a:rPr>
              <a:t> </a:t>
            </a:r>
          </a:p>
          <a:p>
            <a:pPr lvl="1"/>
            <a:endParaRPr lang="en-US" b="1" dirty="0" smtClean="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You will need personal account to login into the group account </a:t>
            </a:r>
            <a:endParaRPr lang="en-US" b="1"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838200" y="365125"/>
            <a:ext cx="10515600" cy="1325563"/>
          </a:xfrm>
        </p:spPr>
        <p:txBody>
          <a:bodyPr/>
          <a:lstStyle/>
          <a:p>
            <a:r>
              <a:rPr lang="en-US" b="1" dirty="0" smtClean="0">
                <a:latin typeface="Times New Roman" panose="02020603050405020304" pitchFamily="18" charset="0"/>
                <a:cs typeface="Times New Roman" panose="02020603050405020304" pitchFamily="18" charset="0"/>
              </a:rPr>
              <a:t>How to access </a:t>
            </a:r>
            <a:r>
              <a:rPr lang="en-US" b="1" dirty="0" err="1" smtClean="0">
                <a:latin typeface="Times New Roman" panose="02020603050405020304" pitchFamily="18" charset="0"/>
                <a:cs typeface="Times New Roman" panose="02020603050405020304" pitchFamily="18" charset="0"/>
              </a:rPr>
              <a:t>cPanel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6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lstStyle/>
          <a:p>
            <a:r>
              <a:rPr lang="en-US" b="1" dirty="0" smtClean="0">
                <a:latin typeface="Times New Roman" panose="02020603050405020304" pitchFamily="18" charset="0"/>
                <a:cs typeface="Times New Roman" panose="02020603050405020304" pitchFamily="18" charset="0"/>
              </a:rPr>
              <a:t>How to access </a:t>
            </a:r>
            <a:r>
              <a:rPr lang="en-US" b="1" dirty="0" err="1" smtClean="0">
                <a:latin typeface="Times New Roman" panose="02020603050405020304" pitchFamily="18" charset="0"/>
                <a:cs typeface="Times New Roman" panose="02020603050405020304" pitchFamily="18" charset="0"/>
              </a:rPr>
              <a:t>cPanel</a:t>
            </a:r>
            <a:endParaRPr lang="en-US" b="1" dirty="0">
              <a:latin typeface="Times New Roman" panose="02020603050405020304" pitchFamily="18" charset="0"/>
              <a:cs typeface="Times New Roman" panose="02020603050405020304" pitchFamily="18" charset="0"/>
            </a:endParaRPr>
          </a:p>
        </p:txBody>
      </p:sp>
      <p:sp>
        <p:nvSpPr>
          <p:cNvPr id="6" name="Rectangle 5"/>
          <p:cNvSpPr/>
          <p:nvPr/>
        </p:nvSpPr>
        <p:spPr>
          <a:xfrm>
            <a:off x="838200" y="5240060"/>
            <a:ext cx="5490882" cy="523220"/>
          </a:xfrm>
          <a:prstGeom prst="rect">
            <a:avLst/>
          </a:prstGeom>
        </p:spPr>
        <p:txBody>
          <a:bodyPr wrap="square">
            <a:spAutoFit/>
          </a:bodyPr>
          <a:lstStyle/>
          <a:p>
            <a:r>
              <a:rPr lang="en-US" sz="2800" b="1" dirty="0" smtClean="0">
                <a:hlinkClick r:id="rId2"/>
              </a:rPr>
              <a:t>https://webhost.engr.illinois.edu</a:t>
            </a:r>
            <a:endParaRPr lang="en-US" sz="2800" b="1"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991" y="2242638"/>
            <a:ext cx="5361454" cy="133578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443" y="1896140"/>
            <a:ext cx="4171950" cy="2124075"/>
          </a:xfrm>
          <a:prstGeom prst="rect">
            <a:avLst/>
          </a:prstGeom>
        </p:spPr>
      </p:pic>
    </p:spTree>
    <p:extLst>
      <p:ext uri="{BB962C8B-B14F-4D97-AF65-F5344CB8AC3E}">
        <p14:creationId xmlns:p14="http://schemas.microsoft.com/office/powerpoint/2010/main" val="1244298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186" y="292700"/>
            <a:ext cx="5051789" cy="1325563"/>
          </a:xfrm>
        </p:spPr>
        <p:txBody>
          <a:bodyPr/>
          <a:lstStyle/>
          <a:p>
            <a:r>
              <a:rPr lang="en-US" dirty="0" smtClean="0">
                <a:latin typeface="Times New Roman" panose="02020603050405020304" pitchFamily="18" charset="0"/>
                <a:cs typeface="Times New Roman" panose="02020603050405020304" pitchFamily="18" charset="0"/>
              </a:rPr>
              <a:t>Personal Account Preview</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705" y="0"/>
            <a:ext cx="5637354" cy="596456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725" y="1689881"/>
            <a:ext cx="6118772" cy="5024687"/>
          </a:xfrm>
          <a:prstGeom prst="rect">
            <a:avLst/>
          </a:prstGeom>
        </p:spPr>
      </p:pic>
    </p:spTree>
    <p:extLst>
      <p:ext uri="{BB962C8B-B14F-4D97-AF65-F5344CB8AC3E}">
        <p14:creationId xmlns:p14="http://schemas.microsoft.com/office/powerpoint/2010/main" val="614801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8772"/>
            <a:ext cx="10515600" cy="4305044"/>
          </a:xfrm>
        </p:spPr>
      </p:pic>
      <p:sp>
        <p:nvSpPr>
          <p:cNvPr id="5" name="Title 1"/>
          <p:cNvSpPr>
            <a:spLocks noGrp="1"/>
          </p:cNvSpPr>
          <p:nvPr>
            <p:ph type="title"/>
          </p:nvPr>
        </p:nvSpPr>
        <p:spPr>
          <a:xfrm>
            <a:off x="6638186" y="292700"/>
            <a:ext cx="5051789" cy="1325563"/>
          </a:xfrm>
        </p:spPr>
        <p:txBody>
          <a:bodyPr/>
          <a:lstStyle/>
          <a:p>
            <a:r>
              <a:rPr lang="en-US" dirty="0" smtClean="0">
                <a:latin typeface="Times New Roman" panose="02020603050405020304" pitchFamily="18" charset="0"/>
                <a:cs typeface="Times New Roman" panose="02020603050405020304" pitchFamily="18" charset="0"/>
              </a:rPr>
              <a:t>Group Account Preview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844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969</Words>
  <Application>Microsoft Office PowerPoint</Application>
  <PresentationFormat>Widescreen</PresentationFormat>
  <Paragraphs>224</Paragraphs>
  <Slides>40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Tahoma</vt:lpstr>
      <vt:lpstr>Times New Roman</vt:lpstr>
      <vt:lpstr>Wingdings</vt:lpstr>
      <vt:lpstr>Office Theme</vt:lpstr>
      <vt:lpstr>Working with cPanel, SQL and PHP Programming</vt:lpstr>
      <vt:lpstr>PowerPoint Presentation</vt:lpstr>
      <vt:lpstr>Important Note</vt:lpstr>
      <vt:lpstr>cPanel</vt:lpstr>
      <vt:lpstr>How to access cPanel</vt:lpstr>
      <vt:lpstr>How to access cPanel</vt:lpstr>
      <vt:lpstr>How to access cPanel</vt:lpstr>
      <vt:lpstr>Personal Account Preview</vt:lpstr>
      <vt:lpstr>Group Account Preview</vt:lpstr>
      <vt:lpstr>Tools inside cPanel</vt:lpstr>
      <vt:lpstr>Interactive Session Files</vt:lpstr>
      <vt:lpstr>Tools inside cPanel</vt:lpstr>
      <vt:lpstr>MySQL ® Databases</vt:lpstr>
      <vt:lpstr>MySQL ® Databases</vt:lpstr>
      <vt:lpstr>MySQL ® Databases</vt:lpstr>
      <vt:lpstr>Tools inside cPanel</vt:lpstr>
      <vt:lpstr>phpMyAdmin</vt:lpstr>
      <vt:lpstr>phpMyAdmin</vt:lpstr>
      <vt:lpstr>Tools inside cPanel</vt:lpstr>
      <vt:lpstr>File Manager</vt:lpstr>
      <vt:lpstr>File Manager</vt:lpstr>
      <vt:lpstr>File Manager</vt:lpstr>
      <vt:lpstr>File Manager</vt:lpstr>
      <vt:lpstr>SQL COMMANDS</vt:lpstr>
      <vt:lpstr>Creating Web Pages</vt:lpstr>
      <vt:lpstr>PowerPoint Presentation</vt:lpstr>
      <vt:lpstr>PowerPoint Presentation</vt:lpstr>
      <vt:lpstr>URL Access</vt:lpstr>
      <vt:lpstr>PowerPoint Presentation</vt:lpstr>
      <vt:lpstr>Mobile App Development</vt:lpstr>
      <vt:lpstr>Mobile App Development</vt:lpstr>
      <vt:lpstr>Mobile App Development</vt:lpstr>
      <vt:lpstr>Mobile App Development</vt:lpstr>
      <vt:lpstr>Mobile App Development</vt:lpstr>
      <vt:lpstr>Mobile App Development</vt:lpstr>
      <vt:lpstr>PowerPoint Presentation</vt:lpstr>
      <vt:lpstr>Mobile App Development</vt:lpstr>
      <vt:lpstr>Project Track 1</vt:lpstr>
      <vt:lpstr>Project Track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cPanel and PHP Programming</dc:title>
  <dc:creator>Khuram Shahzad</dc:creator>
  <cp:lastModifiedBy>Khuram Shahzad</cp:lastModifiedBy>
  <cp:revision>101</cp:revision>
  <dcterms:created xsi:type="dcterms:W3CDTF">2017-02-11T11:06:11Z</dcterms:created>
  <dcterms:modified xsi:type="dcterms:W3CDTF">2017-02-13T16:00:23Z</dcterms:modified>
</cp:coreProperties>
</file>