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1"/>
  </p:sldMasterIdLst>
  <p:notesMasterIdLst>
    <p:notesMasterId r:id="rId54"/>
  </p:notesMasterIdLst>
  <p:handoutMasterIdLst>
    <p:handoutMasterId r:id="rId55"/>
  </p:handoutMasterIdLst>
  <p:sldIdLst>
    <p:sldId id="257" r:id="rId2"/>
    <p:sldId id="324" r:id="rId3"/>
    <p:sldId id="359" r:id="rId4"/>
    <p:sldId id="323" r:id="rId5"/>
    <p:sldId id="398" r:id="rId6"/>
    <p:sldId id="393" r:id="rId7"/>
    <p:sldId id="395" r:id="rId8"/>
    <p:sldId id="409" r:id="rId9"/>
    <p:sldId id="389" r:id="rId10"/>
    <p:sldId id="399" r:id="rId11"/>
    <p:sldId id="328" r:id="rId12"/>
    <p:sldId id="354" r:id="rId13"/>
    <p:sldId id="313" r:id="rId14"/>
    <p:sldId id="360" r:id="rId15"/>
    <p:sldId id="361" r:id="rId16"/>
    <p:sldId id="362" r:id="rId17"/>
    <p:sldId id="400" r:id="rId18"/>
    <p:sldId id="363" r:id="rId19"/>
    <p:sldId id="364" r:id="rId20"/>
    <p:sldId id="411" r:id="rId21"/>
    <p:sldId id="366" r:id="rId22"/>
    <p:sldId id="367" r:id="rId23"/>
    <p:sldId id="355" r:id="rId24"/>
    <p:sldId id="401" r:id="rId25"/>
    <p:sldId id="357" r:id="rId26"/>
    <p:sldId id="358" r:id="rId27"/>
    <p:sldId id="402" r:id="rId28"/>
    <p:sldId id="356" r:id="rId29"/>
    <p:sldId id="410" r:id="rId30"/>
    <p:sldId id="392" r:id="rId31"/>
    <p:sldId id="403" r:id="rId32"/>
    <p:sldId id="404" r:id="rId33"/>
    <p:sldId id="405" r:id="rId34"/>
    <p:sldId id="338" r:id="rId35"/>
    <p:sldId id="340" r:id="rId36"/>
    <p:sldId id="407" r:id="rId37"/>
    <p:sldId id="341" r:id="rId38"/>
    <p:sldId id="344" r:id="rId39"/>
    <p:sldId id="408" r:id="rId40"/>
    <p:sldId id="368" r:id="rId41"/>
    <p:sldId id="385" r:id="rId42"/>
    <p:sldId id="369" r:id="rId43"/>
    <p:sldId id="345" r:id="rId44"/>
    <p:sldId id="339" r:id="rId45"/>
    <p:sldId id="390" r:id="rId46"/>
    <p:sldId id="347" r:id="rId47"/>
    <p:sldId id="348" r:id="rId48"/>
    <p:sldId id="349" r:id="rId49"/>
    <p:sldId id="305" r:id="rId50"/>
    <p:sldId id="337" r:id="rId51"/>
    <p:sldId id="334" r:id="rId52"/>
    <p:sldId id="370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EBEB"/>
    <a:srgbClr val="FF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>
      <p:cViewPr varScale="1">
        <p:scale>
          <a:sx n="106" d="100"/>
          <a:sy n="106" d="100"/>
        </p:scale>
        <p:origin x="-728" y="-104"/>
      </p:cViewPr>
      <p:guideLst>
        <p:guide orient="horz" pos="33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76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6" tIns="48323" rIns="96646" bIns="48323" numCol="1" anchor="ctr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6" tIns="48323" rIns="96646" bIns="4832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15BEADCC-3131-4244-8B08-BAC8AD5A0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5080" tIns="47540" rIns="95080" bIns="47540" numCol="1" anchor="ctr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5080" tIns="47540" rIns="95080" bIns="47540" numCol="1" anchor="ctr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6025" y="709613"/>
            <a:ext cx="4833938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2000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5080" tIns="47540" rIns="95080" bIns="475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5080" tIns="47540" rIns="95080" bIns="47540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5080" tIns="47540" rIns="95080" bIns="4754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4F6F12C4-20DD-C848-9576-12CE65E4A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0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ED1AE25-8DDF-1F49-B43B-5BDF6E77DB8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08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analogy: deciding on data structures and their details,</a:t>
            </a:r>
            <a:r>
              <a:rPr lang="en-US" baseline="0" dirty="0" smtClean="0"/>
              <a:t> for a software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F12C4-20DD-C848-9576-12CE65E4AF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cases: either bob or </a:t>
            </a:r>
            <a:r>
              <a:rPr lang="en-US" dirty="0" err="1" smtClean="0"/>
              <a:t>alice</a:t>
            </a:r>
            <a:r>
              <a:rPr lang="en-US" dirty="0" smtClean="0"/>
              <a:t> are able to withdraw but not both</a:t>
            </a:r>
          </a:p>
          <a:p>
            <a:r>
              <a:rPr lang="en-US" dirty="0" smtClean="0"/>
              <a:t>Bad cases: interleaving of transactions, withdrawing</a:t>
            </a:r>
            <a:r>
              <a:rPr lang="en-US" baseline="0" dirty="0" smtClean="0"/>
              <a:t> more than what’s there in the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F12C4-20DD-C848-9576-12CE65E4AF9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6263-1A82-0A43-B021-BDC3DF5BEB1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BE22-C87D-5E4C-8EE6-2D22800A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0D65C-42A4-4746-9C31-14441C57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BEFAB-8E89-AF47-A938-4B83B9A968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350D4-00E0-4C44-AA2A-FD3B160E4A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1EB78-4549-4545-A796-559C2A99F2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D79FD-C354-D54E-B7CC-0303AF14DE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1EC6C-7051-944D-97F1-401C7B8605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0092E-9980-1E4E-90EF-6CEF762AFB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3A969-FC9C-304B-A151-B5C9EEE3A1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06B6F-C6BA-174E-84AD-759ED5EAE6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165FD-00BC-744A-81E4-40EDD54CE4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cites.illinois.edu/wiki/display/cs411sp17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85775"/>
            <a:ext cx="9144000" cy="2701925"/>
          </a:xfrm>
          <a:noFill/>
        </p:spPr>
        <p:txBody>
          <a:bodyPr lIns="92075" tIns="46038" rIns="92075" bIns="46038" anchor="b"/>
          <a:lstStyle/>
          <a:p>
            <a:pPr>
              <a:lnSpc>
                <a:spcPct val="95000"/>
              </a:lnSpc>
            </a:pPr>
            <a:r>
              <a:rPr lang="en-US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CS411</a:t>
            </a:r>
            <a:br>
              <a:rPr lang="en-US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Database Systems</a:t>
            </a:r>
            <a:endParaRPr lang="en-US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2220913"/>
          </a:xfrm>
          <a:noFill/>
        </p:spPr>
        <p:txBody>
          <a:bodyPr lIns="92075" tIns="46038" rIns="92075" bIns="46038"/>
          <a:lstStyle/>
          <a:p>
            <a:pPr algn="ctr">
              <a:lnSpc>
                <a:spcPct val="60000"/>
              </a:lnSpc>
              <a:buFont typeface="Wingdings" charset="0"/>
              <a:buNone/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01: Introduction</a:t>
            </a:r>
          </a:p>
          <a:p>
            <a:pPr algn="ctr">
              <a:lnSpc>
                <a:spcPct val="60000"/>
              </a:lnSpc>
              <a:buFont typeface="Wingdings" charset="0"/>
              <a:buNone/>
            </a:pPr>
            <a:r>
              <a:rPr lang="en-US" sz="3400" b="1" dirty="0" smtClean="0">
                <a:solidFill>
                  <a:schemeClr val="folHlink"/>
                </a:solidFill>
                <a:ea typeface="ＭＳ Ｐゴシック" charset="0"/>
                <a:cs typeface="ＭＳ Ｐゴシック" charset="0"/>
              </a:rPr>
              <a:t>Aditya Parameswaran</a:t>
            </a:r>
            <a:endParaRPr lang="en-US" sz="3400" dirty="0" smtClean="0">
              <a:solidFill>
                <a:schemeClr val="folHlink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advTm="1433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CS411: All about “Databases”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DBMS </a:t>
            </a:r>
            <a:r>
              <a:rPr lang="en-US" dirty="0" smtClean="0"/>
              <a:t>(Data Base Management System</a:t>
            </a:r>
            <a:r>
              <a:rPr lang="en-US" dirty="0" smtClean="0"/>
              <a:t>) = Database Systems = Databases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System to manage, maintain, query, interact with, transact with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loosely, database systems are used for “data management”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CS411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Goals: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Two Perspectives of DBMS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User perspective</a:t>
            </a:r>
          </a:p>
          <a:p>
            <a:pPr lvl="1"/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how to use a database system?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conceptual data modeling, the relational and other data models, database schema design, relational algebra, and the SQL query language.</a:t>
            </a: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Systems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perspective</a:t>
            </a:r>
          </a:p>
          <a:p>
            <a:pPr lvl="1"/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how to design and implement a database system?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representation, indexing, query optimization and processing, transaction processing, concurrency control, and crash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recovery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NOT COMPLETE: very high-level view of implementation; CS511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68E115-2DA0-4743-9831-6CA8A33EDFE3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11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Prerequisites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15400" cy="5410200"/>
          </a:xfrm>
        </p:spPr>
        <p:txBody>
          <a:bodyPr/>
          <a:lstStyle/>
          <a:p>
            <a:r>
              <a:rPr lang="en-US" sz="2800" dirty="0">
                <a:latin typeface="+mj-lt"/>
                <a:ea typeface="ＭＳ Ｐゴシック" charset="0"/>
                <a:cs typeface="ＭＳ Ｐゴシック" charset="0"/>
              </a:rPr>
              <a:t>Must have data structure and </a:t>
            </a:r>
            <a:r>
              <a:rPr lang="en-US" sz="2800" dirty="0" smtClean="0">
                <a:latin typeface="+mj-lt"/>
                <a:ea typeface="ＭＳ Ｐゴシック" charset="0"/>
                <a:cs typeface="ＭＳ Ｐゴシック" charset="0"/>
              </a:rPr>
              <a:t>algorithms </a:t>
            </a:r>
            <a:r>
              <a:rPr lang="en-US" sz="2800" dirty="0">
                <a:latin typeface="+mj-lt"/>
                <a:ea typeface="ＭＳ Ｐゴシック" charset="0"/>
                <a:cs typeface="ＭＳ Ｐゴシック" charset="0"/>
              </a:rPr>
              <a:t>background</a:t>
            </a:r>
          </a:p>
          <a:p>
            <a:pPr lvl="1"/>
            <a:r>
              <a:rPr lang="en-US" sz="2400" dirty="0">
                <a:latin typeface="+mj-lt"/>
                <a:ea typeface="ＭＳ Ｐゴシック" charset="0"/>
              </a:rPr>
              <a:t>CS 225 or </a:t>
            </a:r>
            <a:r>
              <a:rPr lang="en-US" sz="2400" dirty="0" smtClean="0">
                <a:latin typeface="+mj-lt"/>
                <a:ea typeface="ＭＳ Ｐゴシック" charset="0"/>
              </a:rPr>
              <a:t>equivalent assumed</a:t>
            </a:r>
            <a:endParaRPr lang="en-US" sz="2400" dirty="0">
              <a:latin typeface="+mj-lt"/>
              <a:ea typeface="ＭＳ Ｐゴシック" charset="0"/>
            </a:endParaRPr>
          </a:p>
          <a:p>
            <a:endParaRPr lang="en-US" sz="2600" dirty="0">
              <a:latin typeface="+mj-lt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+mj-lt"/>
                <a:ea typeface="ＭＳ Ｐゴシック" charset="0"/>
                <a:cs typeface="ＭＳ Ｐゴシック" charset="0"/>
              </a:rPr>
              <a:t>Good programming skills</a:t>
            </a:r>
          </a:p>
          <a:p>
            <a:pPr lvl="1"/>
            <a:r>
              <a:rPr lang="en-US" sz="2400" dirty="0">
                <a:latin typeface="+mj-lt"/>
                <a:ea typeface="ＭＳ Ｐゴシック" charset="0"/>
              </a:rPr>
              <a:t>P</a:t>
            </a:r>
            <a:r>
              <a:rPr lang="en-US" sz="2400" dirty="0" smtClean="0">
                <a:latin typeface="+mj-lt"/>
                <a:ea typeface="ＭＳ Ｐゴシック" charset="0"/>
              </a:rPr>
              <a:t>roject </a:t>
            </a:r>
            <a:r>
              <a:rPr lang="en-US" sz="2400" dirty="0">
                <a:latin typeface="+mj-lt"/>
                <a:ea typeface="ＭＳ Ｐゴシック" charset="0"/>
              </a:rPr>
              <a:t>will require </a:t>
            </a:r>
            <a:r>
              <a:rPr lang="en-US" sz="2400" b="1" dirty="0">
                <a:latin typeface="+mj-lt"/>
                <a:ea typeface="ＭＳ Ｐゴシック" charset="0"/>
              </a:rPr>
              <a:t>lots</a:t>
            </a:r>
            <a:r>
              <a:rPr lang="en-US" sz="2400" dirty="0">
                <a:latin typeface="+mj-lt"/>
                <a:ea typeface="ＭＳ Ｐゴシック" charset="0"/>
              </a:rPr>
              <a:t> of programming</a:t>
            </a:r>
          </a:p>
          <a:p>
            <a:pPr lvl="1"/>
            <a:r>
              <a:rPr lang="en-US" sz="2400" dirty="0">
                <a:latin typeface="+mj-lt"/>
                <a:ea typeface="ＭＳ Ｐゴシック" charset="0"/>
              </a:rPr>
              <a:t>N</a:t>
            </a:r>
            <a:r>
              <a:rPr lang="en-US" sz="2400" dirty="0" smtClean="0">
                <a:latin typeface="+mj-lt"/>
                <a:ea typeface="ＭＳ Ｐゴシック" charset="0"/>
              </a:rPr>
              <a:t>eed </a:t>
            </a:r>
            <a:r>
              <a:rPr lang="en-US" sz="2400" dirty="0">
                <a:latin typeface="+mj-lt"/>
                <a:ea typeface="ＭＳ Ｐゴシック" charset="0"/>
              </a:rPr>
              <a:t>C++, </a:t>
            </a:r>
            <a:r>
              <a:rPr lang="en-US" sz="2400" dirty="0" smtClean="0">
                <a:latin typeface="+mj-lt"/>
                <a:ea typeface="ＭＳ Ｐゴシック" charset="0"/>
              </a:rPr>
              <a:t>Java, Python, or PHP </a:t>
            </a:r>
            <a:r>
              <a:rPr lang="en-US" sz="2400" dirty="0">
                <a:latin typeface="+mj-lt"/>
                <a:ea typeface="ＭＳ Ｐゴシック" charset="0"/>
              </a:rPr>
              <a:t>… to </a:t>
            </a:r>
            <a:r>
              <a:rPr lang="en-US" sz="2400" dirty="0" smtClean="0">
                <a:latin typeface="+mj-lt"/>
                <a:ea typeface="ＭＳ Ｐゴシック" charset="0"/>
              </a:rPr>
              <a:t>communicate w/ the </a:t>
            </a:r>
            <a:r>
              <a:rPr lang="en-US" sz="2400" dirty="0">
                <a:latin typeface="+mj-lt"/>
                <a:ea typeface="ＭＳ Ｐゴシック" charset="0"/>
              </a:rPr>
              <a:t>DB</a:t>
            </a:r>
          </a:p>
          <a:p>
            <a:pPr lvl="1"/>
            <a:r>
              <a:rPr lang="en-US" sz="2400" dirty="0" smtClean="0">
                <a:latin typeface="+mj-lt"/>
                <a:ea typeface="ＭＳ Ｐゴシック" charset="0"/>
              </a:rPr>
              <a:t>Your </a:t>
            </a:r>
            <a:r>
              <a:rPr lang="en-US" sz="2400" dirty="0">
                <a:latin typeface="+mj-lt"/>
                <a:ea typeface="ＭＳ Ｐゴシック" charset="0"/>
              </a:rPr>
              <a:t>project group picks the </a:t>
            </a:r>
            <a:r>
              <a:rPr lang="en-US" sz="2400" dirty="0" smtClean="0">
                <a:latin typeface="+mj-lt"/>
                <a:ea typeface="ＭＳ Ｐゴシック" charset="0"/>
              </a:rPr>
              <a:t>language</a:t>
            </a:r>
          </a:p>
          <a:p>
            <a:pPr lvl="1"/>
            <a:r>
              <a:rPr lang="en-US" sz="2400" dirty="0" smtClean="0">
                <a:latin typeface="+mj-lt"/>
                <a:ea typeface="ＭＳ Ｐゴシック" charset="0"/>
              </a:rPr>
              <a:t>We cannot help with detailed debugging for your language</a:t>
            </a:r>
            <a:r>
              <a:rPr lang="en-US" sz="2400" dirty="0">
                <a:latin typeface="+mj-lt"/>
                <a:ea typeface="ＭＳ Ｐゴシック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ＭＳ Ｐゴシック" charset="0"/>
              </a:rPr>
              <a:t>(i.e., pick wisely)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CS411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A9D3A4-D9C7-D143-8A71-2A4A58F7D6FC}" type="slidenum">
              <a:rPr lang="en-US" sz="1400">
                <a:solidFill>
                  <a:schemeClr val="accent1"/>
                </a:solidFill>
                <a:latin typeface="+mj-lt"/>
              </a:rPr>
              <a:pPr/>
              <a:t>12</a:t>
            </a:fld>
            <a:endParaRPr lang="en-US" sz="140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Textbook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Calibri" charset="0"/>
                <a:ea typeface="Calibri" charset="0"/>
                <a:cs typeface="Calibri" charset="0"/>
              </a:rPr>
              <a:t>Textbook: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>
                <a:solidFill>
                  <a:schemeClr val="folHlink"/>
                </a:solidFill>
                <a:latin typeface="Calibri" charset="0"/>
                <a:ea typeface="Calibri" charset="0"/>
                <a:cs typeface="Calibri" charset="0"/>
              </a:rPr>
              <a:t>Database Systems: The Complete Book</a:t>
            </a:r>
            <a:r>
              <a:rPr lang="en-US" sz="2400" dirty="0">
                <a:solidFill>
                  <a:schemeClr val="folHlink"/>
                </a:solidFill>
                <a:latin typeface="Calibri" charset="0"/>
                <a:ea typeface="Calibri" charset="0"/>
                <a:cs typeface="Calibri" charset="0"/>
              </a:rPr>
              <a:t>, 2/e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by Hector Garcia-Molina, Jeffrey D. Ullman, and Jennifer D.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Widom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smtClean="0">
                <a:latin typeface="Calibri" charset="0"/>
                <a:ea typeface="Calibri" charset="0"/>
                <a:cs typeface="Calibri" charset="0"/>
              </a:rPr>
              <a:t>	All readings will come from this book.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dirty="0" smtClean="0">
                <a:latin typeface="Calibri" charset="0"/>
                <a:ea typeface="Calibri" charset="0"/>
                <a:cs typeface="Calibri" charset="0"/>
              </a:rPr>
              <a:t>(Looks intimidating, but it’s not very dense</a:t>
            </a:r>
            <a:r>
              <a:rPr lang="is-IS" sz="2500" dirty="0" smtClean="0">
                <a:latin typeface="Calibri" charset="0"/>
                <a:ea typeface="Calibri" charset="0"/>
                <a:cs typeface="Calibri" charset="0"/>
              </a:rPr>
              <a:t>…)</a:t>
            </a:r>
            <a:endParaRPr lang="en-US" sz="25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80000"/>
              </a:lnSpc>
            </a:pPr>
            <a:endParaRPr lang="en-US" sz="25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500" dirty="0" smtClean="0">
                <a:latin typeface="Calibri" charset="0"/>
                <a:ea typeface="Calibri" charset="0"/>
                <a:cs typeface="Calibri" charset="0"/>
              </a:rPr>
              <a:t>Good </a:t>
            </a:r>
            <a:r>
              <a:rPr lang="en-US" sz="2500" dirty="0">
                <a:latin typeface="Calibri" charset="0"/>
                <a:ea typeface="Calibri" charset="0"/>
                <a:cs typeface="Calibri" charset="0"/>
              </a:rPr>
              <a:t>references: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Database Management Systems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by Raghu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Ramakrishnan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an Johannes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Gehrke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McGraw-Hill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Database System Concepts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by Abraham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Silberschatz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Henry F.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Korth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and S.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Sudarshan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McGraw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Hill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F7CD82-55FE-984C-8841-C318381710B7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13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653" name="Picture 4" descr="0131873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079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Course Format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For all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students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wo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75-min lectures / week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5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assignments planned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project (significant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2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Several stages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 midterm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(in class) and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 final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exam (may be in class)</a:t>
            </a:r>
          </a:p>
          <a:p>
            <a:pPr lvl="2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Cheat sheet allowed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Graduate students: 4 credits option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write a survey paper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6227A98-A82C-D343-AE22-A2EDDB866A4F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14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Lectures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Lecture slides will be posted shortly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before 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lecture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Are meant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to complement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text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Last year’s slides are already up (our slides will be similar)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Lectures are important for guiding your reading of textbook (and will be covered in exams and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homeworks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so please attend lectures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or watch videos regularly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A14332-7E98-424A-91C4-8FB5E88DCB38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15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Homework Assignments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Mostly paper-based, some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light programming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ubmit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through Compass.</a:t>
            </a:r>
          </a:p>
          <a:p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No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late homework will be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accepted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Late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= missing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OK to submit partial work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See details on course web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page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5C055B-5962-5E46-BCF1-C6F8EDBBA573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16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Project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Build a </a:t>
            </a:r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Web-based Database-driven Application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select an database application that needs a database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design and build it from start to finish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your choice of topic: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	useful, realistic, database-driven, web-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based, fun!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Easy strategy to pick projects: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ick your favorite web company, re-implement a tiny version of it!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 tiny Amazon: managing and selling inventories of books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 tiny Facebook: keeping track of all your posts, likes, and friendships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 tiny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AirBnB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: matching home-owners to visitors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Hopefully you’ll take away the fact that all web-based companies (or all companies) require databases at their core.</a:t>
            </a:r>
          </a:p>
          <a:p>
            <a:pPr>
              <a:lnSpc>
                <a:spcPct val="90000"/>
              </a:lnSpc>
            </a:pPr>
            <a:endParaRPr lang="en-US" sz="21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EDD4D8-26E1-C44E-99ED-622FC88E066B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17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1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Project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Team work (3-4): </a:t>
            </a:r>
            <a:r>
              <a:rPr lang="en-US" sz="2800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not lower!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Significant amount of programming (we will provide 3 tutorials)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Will be done in stages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you will submit some work at the end of each stage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You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ill show a demo at the end of the semester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EDD4D8-26E1-C44E-99ED-622FC88E066B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18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Project Groups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Project will be done in group of 3-4 students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learn how to work in a group: valuable skills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may also use project group as study partners 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fulfills your curricular requirements for project-based activities!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Try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form groups as soon as possible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can start by posting requests on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piazza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specially important for online students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There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be a deadline soon for forming groups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if you have not formed groups by then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 will help assign you to groups</a:t>
            </a: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Grading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all members receive same grade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if someone drops out, the rest pick up the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work (sorry!)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13B14E-94DD-104D-B15F-23D9EDFD5C7E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19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>
                <a:latin typeface="+mn-lt"/>
                <a:ea typeface="ＭＳ Ｐゴシック" charset="0"/>
                <a:cs typeface="ＭＳ Ｐゴシック" charset="0"/>
              </a:rPr>
              <a:t>Welcome to CS411</a:t>
            </a:r>
            <a:endParaRPr kumimoji="0" lang="en-US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Web site: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sz="2600" dirty="0" smtClean="0">
                <a:ea typeface="ＭＳ Ｐゴシック" charset="0"/>
                <a:cs typeface="ＭＳ Ｐゴシック" charset="0"/>
                <a:hlinkClick r:id="rId2"/>
              </a:rPr>
              <a:t>https://wiki.cites.illinois.edu/wiki/display/cs411sp17/</a:t>
            </a:r>
            <a:endParaRPr lang="en-US" sz="2600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tiny.cc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/411sp17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Announcements, syllabus, policies, schedule, …</a:t>
            </a:r>
            <a:endParaRPr kumimoji="0"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kumimoji="0"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 dirty="0">
                <a:ea typeface="ＭＳ Ｐゴシック" charset="0"/>
                <a:cs typeface="ＭＳ Ｐゴシック" charset="0"/>
              </a:rPr>
              <a:t>Please read the class syllabus, policies, and lecture </a:t>
            </a:r>
            <a:r>
              <a:rPr kumimoji="0" lang="en-US" dirty="0" smtClean="0">
                <a:ea typeface="ＭＳ Ｐゴシック" charset="0"/>
                <a:cs typeface="ＭＳ Ｐゴシック" charset="0"/>
              </a:rPr>
              <a:t>schedule </a:t>
            </a:r>
            <a:r>
              <a:rPr kumimoji="0" lang="en-US" dirty="0" smtClean="0">
                <a:ea typeface="ＭＳ Ｐゴシック" charset="0"/>
                <a:cs typeface="ＭＳ Ｐゴシック" charset="0"/>
              </a:rPr>
              <a:t>(very tentative</a:t>
            </a:r>
            <a:r>
              <a:rPr kumimoji="0" lang="en-US" dirty="0" smtClean="0">
                <a:ea typeface="ＭＳ Ｐゴシック" charset="0"/>
                <a:cs typeface="ＭＳ Ｐゴシック" charset="0"/>
              </a:rPr>
              <a:t>)</a:t>
            </a:r>
            <a:endParaRPr kumimoji="0"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CS411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86646AA-C471-9A4C-AB30-11D07E95B619}" type="slidenum">
              <a:rPr lang="en-US" sz="1400">
                <a:solidFill>
                  <a:schemeClr val="accent1"/>
                </a:solidFill>
                <a:latin typeface="+mn-lt"/>
              </a:rPr>
              <a:pPr/>
              <a:t>2</a:t>
            </a:fld>
            <a:endParaRPr lang="en-US" sz="140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Credit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for Graduate students</a:t>
            </a:r>
          </a:p>
          <a:p>
            <a:r>
              <a:rPr lang="en-US" dirty="0" smtClean="0"/>
              <a:t>Read and summarize the literature on a specific topic</a:t>
            </a:r>
          </a:p>
          <a:p>
            <a:pPr lvl="1"/>
            <a:r>
              <a:rPr lang="en-US" dirty="0" smtClean="0"/>
              <a:t>This time, selected from a small list of topics</a:t>
            </a:r>
          </a:p>
          <a:p>
            <a:r>
              <a:rPr lang="en-US" dirty="0" smtClean="0"/>
              <a:t>Submit a survey report +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Midterm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final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Midterm in class; final may also be in class.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Check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dates and make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sure that you have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no conflict!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Will post these in a few days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generally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no makeup exams unless exceptional cases (see policy page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77570C-B146-8B4A-AAF9-83206BA3FB63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21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Tentative Grading Breakdown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Homework: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25%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Project: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30%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Midterm: 20%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Final: 25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%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For 4 Credit students: 90% = the total of everything above, 10% =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Survey Project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56C3F4-7AFB-BC41-8A0C-E5C23CC1AE68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22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3800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IMPORTANT: Communications and Contacting </a:t>
            </a:r>
            <a:r>
              <a:rPr lang="en-US" sz="3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the </a:t>
            </a:r>
            <a:r>
              <a:rPr lang="en-US" sz="3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Staff</a:t>
            </a:r>
            <a:endParaRPr lang="en-US" sz="38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07963"/>
            <a:ext cx="8794750" cy="727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Communications: From us to you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5410200"/>
          </a:xfrm>
        </p:spPr>
        <p:txBody>
          <a:bodyPr/>
          <a:lstStyle/>
          <a:p>
            <a:pPr>
              <a:lnSpc>
                <a:spcPct val="70000"/>
              </a:lnSpc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Website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ja-JP" altLang="en-US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altLang="ja-JP" dirty="0" smtClean="0">
                <a:latin typeface="Calibri" charset="0"/>
                <a:ea typeface="Calibri" charset="0"/>
                <a:cs typeface="Calibri" charset="0"/>
              </a:rPr>
              <a:t>Announcements</a:t>
            </a:r>
            <a:r>
              <a:rPr lang="ja-JP" altLang="en-US" dirty="0" smtClean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altLang="ja-JP" dirty="0" smtClean="0">
                <a:latin typeface="Calibri" charset="0"/>
                <a:ea typeface="Calibri" charset="0"/>
                <a:cs typeface="Calibri" charset="0"/>
              </a:rPr>
              <a:t> page</a:t>
            </a:r>
            <a:br>
              <a:rPr lang="en-US" altLang="ja-JP" dirty="0" smtClean="0">
                <a:latin typeface="Calibri" charset="0"/>
                <a:ea typeface="Calibri" charset="0"/>
                <a:cs typeface="Calibri" charset="0"/>
              </a:rPr>
            </a:br>
            <a:endParaRPr lang="en-US" altLang="ja-JP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70000"/>
              </a:lnSpc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Piazza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lvl="1">
              <a:lnSpc>
                <a:spcPct val="7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Signup link: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piazza.com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illinois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/spring2017/cs411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itally important!</a:t>
            </a:r>
          </a:p>
          <a:p>
            <a:pPr lvl="1">
              <a:lnSpc>
                <a:spcPct val="70000"/>
              </a:lnSpc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make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sure to check it regularly for questions/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clarifications</a:t>
            </a:r>
          </a:p>
          <a:p>
            <a:pPr lvl="1">
              <a:lnSpc>
                <a:spcPct val="70000"/>
              </a:lnSpc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announcements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will appear here and the course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website</a:t>
            </a:r>
          </a:p>
          <a:p>
            <a:pPr lvl="1">
              <a:lnSpc>
                <a:spcPct val="7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Enable “notifications”</a:t>
            </a:r>
          </a:p>
          <a:p>
            <a:pPr marL="952500" lvl="1" indent="-495300">
              <a:lnSpc>
                <a:spcPct val="70000"/>
              </a:lnSpc>
            </a:pPr>
            <a:endParaRPr lang="en-US" sz="22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lnSpc>
                <a:spcPct val="70000"/>
              </a:lnSpc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61CA7F-30A3-F144-99E2-FE27903C3091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24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9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07963"/>
            <a:ext cx="8794750" cy="727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Communications: From You to Us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We’re a LARGE class (200ish) students.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you have a question/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problem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952500" lvl="1" indent="-495300">
              <a:lnSpc>
                <a:spcPct val="110000"/>
              </a:lnSpc>
              <a:buFontTx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talk to people in your group first</a:t>
            </a:r>
          </a:p>
          <a:p>
            <a:pPr marL="952500" lvl="1" indent="-495300">
              <a:lnSpc>
                <a:spcPct val="110000"/>
              </a:lnSpc>
              <a:buFontTx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post your question on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piazza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952500" lvl="1" indent="-495300">
              <a:lnSpc>
                <a:spcPct val="110000"/>
              </a:lnSpc>
              <a:buFontTx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 it is of a sensitive nature, post your question 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>privately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to piazza </a:t>
            </a:r>
          </a:p>
          <a:p>
            <a:pPr marL="952500" lvl="1" indent="-495300">
              <a:lnSpc>
                <a:spcPct val="110000"/>
              </a:lnSpc>
              <a:buFontTx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 it is pertinent only to one TA, and of a sensitive nature, then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mail the TA</a:t>
            </a:r>
          </a:p>
          <a:p>
            <a:pPr marL="952500" lvl="1" indent="-495300">
              <a:lnSpc>
                <a:spcPct val="110000"/>
              </a:lnSpc>
              <a:buFontTx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 it is sensitive &amp; not easily conveyed electronically, then go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to office hours to talk to TA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instructor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952500" lvl="1" indent="-495300">
              <a:lnSpc>
                <a:spcPct val="110000"/>
              </a:lnSpc>
              <a:buFontTx/>
              <a:buAutoNum type="arabicPeriod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(I get 100+ emails a day and I often take weeks to respond to email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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so unless you have a sensitive matter that no one else can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address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…  very very rare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61CA7F-30A3-F144-99E2-FE27903C3091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25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Piazza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Designed for you and your peers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to communicate and help one another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please do not post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solutions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TAs will monitor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relatively regularly and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try their best to help with your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questions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But don’t expect responses in &lt;24 hours. 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There will be many questions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not be able to answer all of them timely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manner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Don’t wait until the last minute to ask!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good for more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complex questions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-- come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to office hours or email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B60FBCC-56C5-F749-9847-B6327ACC99A9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26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Piazza: Incentivizing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it’s hard for us to be present 24x7 on Piazza, we want to incentivize the students who diligently answer other’s questions</a:t>
            </a:r>
          </a:p>
          <a:p>
            <a:r>
              <a:rPr lang="en-US" dirty="0" smtClean="0"/>
              <a:t>Up to </a:t>
            </a:r>
            <a:r>
              <a:rPr lang="en-US" dirty="0" smtClean="0">
                <a:solidFill>
                  <a:srgbClr val="0000FF"/>
                </a:solidFill>
              </a:rPr>
              <a:t>3% bonus credit </a:t>
            </a:r>
            <a:r>
              <a:rPr lang="en-US" dirty="0" smtClean="0"/>
              <a:t>for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Office Hours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991600" cy="5486400"/>
          </a:xfrm>
        </p:spPr>
        <p:txBody>
          <a:bodyPr/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For any complex questions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clarifications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Team has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office hours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six times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week, at least one each day of the week.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Mine: right after class on Monday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See course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website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schedule</a:t>
            </a:r>
          </a:p>
          <a:p>
            <a:pPr lvl="1">
              <a:buFontTx/>
              <a:buNone/>
            </a:pPr>
            <a:endParaRPr lang="en-US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A92D69-6F85-9F44-AD9F-0AAC02031D6A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28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IMPORTANT: Registration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get 2-3 emails a day about registration/wait-list questions.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b="1" dirty="0" smtClean="0"/>
              <a:t>do not handle </a:t>
            </a:r>
            <a:r>
              <a:rPr lang="en-US" dirty="0" smtClean="0"/>
              <a:t>any registration requests </a:t>
            </a:r>
            <a:r>
              <a:rPr lang="mr-IN" dirty="0" smtClean="0"/>
              <a:t>–</a:t>
            </a:r>
            <a:r>
              <a:rPr lang="en-US" dirty="0" smtClean="0"/>
              <a:t> completely handled by the CS Academic office.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See: </a:t>
            </a:r>
            <a:r>
              <a:rPr lang="en-US" b="1" dirty="0" err="1" smtClean="0">
                <a:solidFill>
                  <a:srgbClr val="0000FF"/>
                </a:solidFill>
              </a:rPr>
              <a:t>tiny.cc</a:t>
            </a:r>
            <a:r>
              <a:rPr lang="en-US" b="1" dirty="0" smtClean="0">
                <a:solidFill>
                  <a:srgbClr val="0000FF"/>
                </a:solidFill>
              </a:rPr>
              <a:t>/411faq first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Then follow communication guidelines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Teaching </a:t>
            </a:r>
            <a:r>
              <a:rPr lang="en-US" dirty="0" smtClean="0">
                <a:latin typeface="+mn-lt"/>
                <a:ea typeface="ＭＳ Ｐゴシック" charset="0"/>
                <a:cs typeface="ＭＳ Ｐゴシック" charset="0"/>
              </a:rPr>
              <a:t>Staff: TAs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ea typeface="ＭＳ Ｐゴシック" charset="0"/>
                <a:cs typeface="ＭＳ Ｐゴシック" charset="0"/>
              </a:rPr>
              <a:t>Aditi</a:t>
            </a:r>
            <a:r>
              <a:rPr lang="en-US" sz="25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ea typeface="ＭＳ Ｐゴシック" charset="0"/>
                <a:cs typeface="ＭＳ Ｐゴシック" charset="0"/>
              </a:rPr>
              <a:t>Adhikari</a:t>
            </a:r>
            <a:r>
              <a:rPr lang="en-US" sz="2500" dirty="0" smtClean="0">
                <a:ea typeface="ＭＳ Ｐゴシック" charset="0"/>
                <a:cs typeface="ＭＳ Ｐゴシック" charset="0"/>
              </a:rPr>
              <a:t> (Homework/Exams, Online section)</a:t>
            </a:r>
            <a:endParaRPr lang="en-US" sz="25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500" dirty="0">
              <a:ea typeface="ＭＳ Ｐゴシック" charset="0"/>
              <a:cs typeface="ＭＳ Ｐゴシック" charset="0"/>
            </a:endParaRPr>
          </a:p>
          <a:p>
            <a:r>
              <a:rPr lang="en-US" sz="2500" dirty="0" err="1" smtClean="0">
                <a:ea typeface="ＭＳ Ｐゴシック" charset="0"/>
                <a:cs typeface="ＭＳ Ｐゴシック" charset="0"/>
              </a:rPr>
              <a:t>Pramod</a:t>
            </a:r>
            <a:r>
              <a:rPr lang="en-US" sz="25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ea typeface="ＭＳ Ｐゴシック" charset="0"/>
                <a:cs typeface="ＭＳ Ｐゴシック" charset="0"/>
              </a:rPr>
              <a:t>Srinivasan</a:t>
            </a:r>
            <a:r>
              <a:rPr lang="en-US" sz="2500" dirty="0" smtClean="0">
                <a:ea typeface="ＭＳ Ｐゴシック" charset="0"/>
                <a:cs typeface="ＭＳ Ｐゴシック" charset="0"/>
              </a:rPr>
              <a:t> (Homework/Exams)</a:t>
            </a:r>
          </a:p>
          <a:p>
            <a:endParaRPr lang="en-US" sz="250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500" dirty="0" err="1" smtClean="0">
                <a:ea typeface="ＭＳ Ｐゴシック" charset="0"/>
                <a:cs typeface="ＭＳ Ｐゴシック" charset="0"/>
              </a:rPr>
              <a:t>Vipul</a:t>
            </a:r>
            <a:r>
              <a:rPr lang="en-US" sz="25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ea typeface="ＭＳ Ｐゴシック" charset="0"/>
                <a:cs typeface="ＭＳ Ｐゴシック" charset="0"/>
              </a:rPr>
              <a:t>Venkataraman</a:t>
            </a:r>
            <a:r>
              <a:rPr lang="en-US" sz="2500" dirty="0" smtClean="0">
                <a:ea typeface="ＭＳ Ｐゴシック" charset="0"/>
                <a:cs typeface="ＭＳ Ｐゴシック" charset="0"/>
              </a:rPr>
              <a:t> (Homework/Exams)</a:t>
            </a:r>
            <a:endParaRPr lang="en-US" sz="2500" dirty="0">
              <a:ea typeface="ＭＳ Ｐゴシック" charset="0"/>
              <a:cs typeface="ＭＳ Ｐゴシック" charset="0"/>
            </a:endParaRPr>
          </a:p>
          <a:p>
            <a:endParaRPr lang="en-US" sz="25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 err="1" smtClean="0">
                <a:ea typeface="ＭＳ Ｐゴシック" charset="0"/>
                <a:cs typeface="ＭＳ Ｐゴシック" charset="0"/>
              </a:rPr>
              <a:t>Khuram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  <a:cs typeface="ＭＳ Ｐゴシック" charset="0"/>
              </a:rPr>
              <a:t>Shahzad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(Project, 4 Credit Section)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endParaRPr lang="en-US" sz="2500" dirty="0">
              <a:ea typeface="ＭＳ Ｐゴシック" charset="0"/>
              <a:cs typeface="ＭＳ Ｐゴシック" charset="0"/>
            </a:endParaRPr>
          </a:p>
          <a:p>
            <a:r>
              <a:rPr lang="en-US" sz="2500" dirty="0" smtClean="0">
                <a:ea typeface="ＭＳ Ｐゴシック" charset="0"/>
                <a:cs typeface="ＭＳ Ｐゴシック" charset="0"/>
              </a:rPr>
              <a:t>Joey Cao (Project)</a:t>
            </a:r>
          </a:p>
          <a:p>
            <a:pPr marL="0" indent="0">
              <a:buNone/>
            </a:pPr>
            <a:endParaRPr lang="en-US" sz="2500" dirty="0"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>
              <a:ea typeface="ＭＳ Ｐゴシック" charset="0"/>
            </a:endParaRPr>
          </a:p>
          <a:p>
            <a:pPr lvl="1"/>
            <a:endParaRPr lang="en-US" sz="2800" dirty="0">
              <a:ea typeface="ＭＳ Ｐゴシック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CS411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4BDA12-0685-BC42-AB40-0F3122CAF053}" type="slidenum">
              <a:rPr lang="en-US" sz="1400">
                <a:solidFill>
                  <a:schemeClr val="accent1"/>
                </a:solidFill>
                <a:latin typeface="+mn-lt"/>
              </a:rPr>
              <a:pPr/>
              <a:t>3</a:t>
            </a:fld>
            <a:endParaRPr lang="en-US" sz="140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Onto databases now!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Task: Build a Banking </a:t>
            </a:r>
            <a:br>
              <a:rPr lang="en-US" dirty="0" smtClean="0"/>
            </a:br>
            <a:r>
              <a:rPr lang="en-US" dirty="0" smtClean="0"/>
              <a:t>System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Manage customers, accounts, joint accounts, transfers, transactions, interest rates.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say I implement this system using C++ or Java, without using a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like a designer: what aspects do we need to worry about?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to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with lots of data</a:t>
            </a:r>
          </a:p>
          <a:p>
            <a:r>
              <a:rPr lang="en-US" dirty="0" smtClean="0"/>
              <a:t>Be fast</a:t>
            </a:r>
          </a:p>
          <a:p>
            <a:r>
              <a:rPr lang="en-US" dirty="0" smtClean="0"/>
              <a:t>Don’t lose information</a:t>
            </a:r>
          </a:p>
          <a:p>
            <a:r>
              <a:rPr lang="en-US" dirty="0" smtClean="0"/>
              <a:t>Allow multiple users</a:t>
            </a:r>
          </a:p>
          <a:p>
            <a:r>
              <a:rPr lang="en-US" dirty="0" smtClean="0"/>
              <a:t>Stay consistent</a:t>
            </a:r>
          </a:p>
          <a:p>
            <a:r>
              <a:rPr lang="en-US" dirty="0" smtClean="0"/>
              <a:t>Easy to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Abstract out all of the data management functionality into a separate layer</a:t>
            </a:r>
          </a:p>
          <a:p>
            <a:r>
              <a:rPr lang="en-US" dirty="0" smtClean="0"/>
              <a:t>Many applications can access it</a:t>
            </a:r>
          </a:p>
          <a:p>
            <a:r>
              <a:rPr lang="en-US" dirty="0" smtClean="0"/>
              <a:t>Turns out this “separate layer” keeps turning up in many many many scenarios</a:t>
            </a:r>
          </a:p>
          <a:p>
            <a:r>
              <a:rPr lang="en-US" dirty="0" smtClean="0"/>
              <a:t>Makes sense to abstract it 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7BDDA-2D40-0B40-8630-CE086B98C6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86400" y="3810000"/>
            <a:ext cx="190500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905000"/>
            <a:ext cx="1676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Teller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600200"/>
            <a:ext cx="1676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E-banking application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4876800" y="2895600"/>
            <a:ext cx="9144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6400800" y="2590800"/>
            <a:ext cx="5334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67600" y="2819400"/>
            <a:ext cx="1676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phone application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6934200" y="3810000"/>
            <a:ext cx="1371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7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Database Management System (DBMS)?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for providing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SAFE, MULTI-USER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 of and access to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DCF7E6-5741-7248-999F-1F50504189A9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34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Example: Banking system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 = information on accounts, customers, balances, current interest rates, transaction histories, etc. 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many TBs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at a minimum for big banks, more if keep history of all transactions,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more if keep images of checks -&gt; Far too big for memory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EA7041-1FDC-6C49-9677-864BDA2A4AF6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35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295400"/>
            <a:ext cx="8745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for providing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SAFE, MULTI-USER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 of and access to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Example: Banking system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 data outlives programs that operate on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it, even on 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system shutdown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ower failure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So simply can’t store these things in memory, we have to rely on stable storage (disk, flash)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EA7041-1FDC-6C49-9677-864BDA2A4AF6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36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45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for providing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SAFE, MULTI-USER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 of and access to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025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MULTI-USER Access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MULTI-USER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: many people/programs accessing same database, or even same data, simultaneously -&gt; Need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controls </a:t>
            </a:r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Alice @ ATM1: withdraw $100 from account #002 	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get balance from database;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if balance &gt;= 100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	then balance := balance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100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;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// dispense cash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 update balance in database;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Bob @ ATM2: withdraw $50 from account #002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get balance from database;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if balance &gt;= 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	then balance := balance - 50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; // dispense cash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 update balance in database;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Initial balance =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100. What’s the ideal case? What could go wrong?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7488C1-45DB-C24D-88BE-F9761B517B1D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37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745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for providing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SAFE, MULTI-USER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 of and access to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DBMS: More Requirements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from system failures. E.g., money should not disappear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or appear from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 account, due to a power failure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!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  Bob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@ ATM2: withdraw $50 from account #002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get balance from database;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if balance &gt;= 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		then balance := balance - 50; // dispense cash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  update balance in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database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from malicious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users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C7019B-71DF-0A4C-A7E3-9C6689B7EB5F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38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745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for providing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SAFE, MULTI-USER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 of and access to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2" name="Left Arrow 1"/>
          <p:cNvSpPr/>
          <p:nvPr/>
        </p:nvSpPr>
        <p:spPr>
          <a:xfrm>
            <a:off x="7620000" y="4267200"/>
            <a:ext cx="304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1000" y="381000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Power failure right here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DBMS: More Requirements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simple commands to debit account, get balance, write statement, transfer funds, etc. 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also unpredicted queries should be easy </a:t>
            </a:r>
          </a:p>
          <a:p>
            <a:pPr lvl="1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shouldn’t require complex 100s of lines of code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don't search all files in order to get balance of one account, get all accounts with low balances, get large transactions, etc.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C7019B-71DF-0A4C-A7E3-9C6689B7EB5F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39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745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for providing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SAFE, MULTI-USER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 of and access to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629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ＭＳ Ｐゴシック" charset="0"/>
                <a:cs typeface="ＭＳ Ｐゴシック" charset="0"/>
              </a:rPr>
              <a:t>Teaching Staff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Aditya Parameswaran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Assistant Professor of Computer Science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	twitter: @</a:t>
            </a:r>
            <a:r>
              <a:rPr lang="en-US" sz="2800" dirty="0" err="1" smtClean="0">
                <a:ea typeface="ＭＳ Ｐゴシック" charset="0"/>
                <a:cs typeface="ＭＳ Ｐゴシック" charset="0"/>
              </a:rPr>
              <a:t>adityagp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 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web: data-</a:t>
            </a:r>
            <a:r>
              <a:rPr lang="en-US" sz="2800" dirty="0" err="1" smtClean="0">
                <a:ea typeface="ＭＳ Ｐゴシック" charset="0"/>
                <a:cs typeface="ＭＳ Ｐゴシック" charset="0"/>
              </a:rPr>
              <a:t>people.cs.illinois.edu</a:t>
            </a:r>
            <a:endParaRPr lang="en-US" sz="280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Research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interests: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 charset="0"/>
              </a:rPr>
              <a:t>Interactive (“Human-in-the-loop”) Data Analytics</a:t>
            </a:r>
          </a:p>
          <a:p>
            <a:pPr>
              <a:lnSpc>
                <a:spcPct val="80000"/>
              </a:lnSpc>
            </a:pPr>
            <a:endParaRPr lang="en-US" sz="2800" dirty="0" smtClean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ea typeface="ＭＳ Ｐゴシック" charset="0"/>
              </a:rPr>
              <a:t>Second</a:t>
            </a:r>
            <a:r>
              <a:rPr lang="en-US" sz="2800" strike="sngStrike" dirty="0" err="1" smtClean="0">
                <a:ea typeface="ＭＳ Ｐゴシック" charset="0"/>
              </a:rPr>
              <a:t>First</a:t>
            </a:r>
            <a:r>
              <a:rPr lang="en-US" sz="2800" dirty="0" smtClean="0">
                <a:ea typeface="ＭＳ Ｐゴシック" charset="0"/>
              </a:rPr>
              <a:t> time I’m teaching this class!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 charset="0"/>
              </a:rPr>
              <a:t>Bound to be hiccups</a:t>
            </a:r>
            <a:r>
              <a:rPr lang="is-IS" sz="2400" dirty="0" smtClean="0">
                <a:ea typeface="ＭＳ Ｐゴシック" charset="0"/>
              </a:rPr>
              <a:t>… </a:t>
            </a:r>
          </a:p>
          <a:p>
            <a:pPr lvl="1">
              <a:lnSpc>
                <a:spcPct val="80000"/>
              </a:lnSpc>
            </a:pPr>
            <a:r>
              <a:rPr lang="is-IS" sz="2400" dirty="0" smtClean="0">
                <a:ea typeface="ＭＳ Ｐゴシック" charset="0"/>
              </a:rPr>
              <a:t>We’ll figure it out as we go along.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CS411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665245-37B7-4C4B-B954-10B3A0263775}" type="slidenum">
              <a:rPr lang="en-US" sz="1400">
                <a:solidFill>
                  <a:schemeClr val="accent1"/>
                </a:solidFill>
                <a:latin typeface="+mn-lt"/>
              </a:rPr>
              <a:pPr/>
              <a:t>4</a:t>
            </a:fld>
            <a:endParaRPr lang="en-US" sz="140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Why Direct Implementation Won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sz="3200" dirty="0" smtClean="0">
                <a:ea typeface="ＭＳ Ｐゴシック" charset="0"/>
                <a:cs typeface="ＭＳ Ｐゴシック" charset="0"/>
              </a:rPr>
              <a:t>Work </a:t>
            </a:r>
            <a:br>
              <a:rPr lang="en-US" altLang="ja-JP" sz="3200" dirty="0" smtClean="0">
                <a:ea typeface="ＭＳ Ｐゴシック" charset="0"/>
                <a:cs typeface="ＭＳ Ｐゴシック" charset="0"/>
              </a:rPr>
            </a:br>
            <a:r>
              <a:rPr lang="en-US" altLang="ja-JP" sz="3200" dirty="0" smtClean="0">
                <a:ea typeface="ＭＳ Ｐゴシック" charset="0"/>
                <a:cs typeface="ＭＳ Ｐゴシック" charset="0"/>
              </a:rPr>
              <a:t>/ is Super Hard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Early DBMS evolved from file systems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Provided storage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MASSIVE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amounts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PERSISTENT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data, to some extent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SAFE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when system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crashes, no guarantees on how program may behave: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we may lose data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Does not intrinsically support fast access to data whose location in file is not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known: will need to write custom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CS411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C88D9EC-E84D-CC47-842D-B1F2FBC97D7B}" type="slidenum">
              <a:rPr lang="en-US" sz="1400">
                <a:solidFill>
                  <a:schemeClr val="accent1"/>
                </a:solidFill>
                <a:latin typeface="Tahoma" charset="0"/>
              </a:rPr>
              <a:pPr/>
              <a:t>40</a:t>
            </a:fld>
            <a:endParaRPr lang="en-US" sz="1400">
              <a:solidFill>
                <a:schemeClr val="accent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Why Direct Implementation Won</a:t>
            </a:r>
            <a:r>
              <a:rPr lang="ja-JP" altLang="en-US" sz="3200" dirty="0">
                <a:latin typeface="Calibri" charset="0"/>
                <a:ea typeface="Calibri" charset="0"/>
                <a:cs typeface="Calibri" charset="0"/>
              </a:rPr>
              <a:t>’</a:t>
            </a:r>
            <a:r>
              <a:rPr lang="en-US" altLang="ja-JP" sz="3200" dirty="0">
                <a:latin typeface="Calibri" charset="0"/>
                <a:ea typeface="Calibri" charset="0"/>
                <a:cs typeface="Calibri" charset="0"/>
              </a:rPr>
              <a:t>t Work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CONVENIENT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need to write a new C++/Java program for every new query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small changes to structure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entails changing file formats; need to rewrite virtually all applications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MULTI-USER ACCESS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limited protection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need to worry about interfering with other users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CD3194-19EE-A54E-97C5-EBD70903092E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41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525963"/>
          </a:xfrm>
        </p:spPr>
        <p:txBody>
          <a:bodyPr/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	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That</a:t>
            </a:r>
            <a:r>
              <a:rPr lang="ja-JP" altLang="en-US" dirty="0" smtClean="0">
                <a:latin typeface="Calibri" charset="0"/>
                <a:ea typeface="Calibri" charset="0"/>
                <a:cs typeface="Calibri" charset="0"/>
              </a:rPr>
              <a:t>’</a:t>
            </a:r>
            <a:r>
              <a:rPr lang="en-US" altLang="ja-JP" dirty="0" smtClean="0">
                <a:latin typeface="Calibri" charset="0"/>
                <a:ea typeface="Calibri" charset="0"/>
                <a:cs typeface="Calibri" charset="0"/>
              </a:rPr>
              <a:t>s </a:t>
            </a: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why the notion of DBMS was invented!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3D74AD-1806-6D4F-A5C0-ACCBD2AC6603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42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DBMS: A Software System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Buy, install, set up for particular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application or applications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Major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vendors: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Oracle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IBM (DB2)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Microsoft (SQL Server, Access)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Sybase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Open source: </a:t>
            </a:r>
          </a:p>
          <a:p>
            <a:pPr lvl="1"/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Postgres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MySQL</a:t>
            </a:r>
          </a:p>
          <a:p>
            <a:pPr lvl="1"/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Sqlite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0"/>
              <a:buChar char="Ø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ll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are "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relational” DBMS</a:t>
            </a:r>
          </a:p>
          <a:p>
            <a:pPr lvl="1">
              <a:buFont typeface="Arial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0"/>
              <a:buChar char="Ø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68E37FE-D7A5-5E42-AB7E-1508BE95F0FD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43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DBMS Examples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familiar use: many Web sites rely heavily on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DBMS's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And many non-Web examples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20A45B-9F3F-9646-A8D5-04F92648714A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44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CS411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31E309-66B6-2948-9BFB-F60AC459E421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45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4276" name="Picture 5" descr="Screen shot 2012-08-27 at 2.0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4364038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3581400"/>
            <a:ext cx="2514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Pretty complex piece of software!!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Data Model and Schemas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Defining the data 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model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of the database: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conceptual structuring of data stored in database 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E.g., data is set of records, each with student-ID, name, address, courses, photo 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E.g., data is graph where nodes represent cities, edges represent airline routes 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Schema versus data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schema describes how data is to be structured, defined at set-up time, rarely changes (also called "metadata")</a:t>
            </a:r>
          </a:p>
          <a:p>
            <a:pPr lvl="1"/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data is actual "instance" of database, changes rapidly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DB774A1-A0FC-A545-9659-0FD249076CA7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46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DDL and DML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Data definition language (DDL)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commands for setting up schema of database </a:t>
            </a: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Data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manipulation language (DML)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Commands to manipulate data in database: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RETRIEVE, INSERT, DELETE, MODIFY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Also called "query language"</a:t>
            </a:r>
          </a:p>
          <a:p>
            <a:pPr marL="0" indent="0"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Common relational language for both: SQL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(Structured Query Language)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D7C7E-E155-4F43-8387-039D6A1735F9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47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People / Roles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DBMS application designer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set up schema, loads data, …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Primarily DDL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DBMS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user: queries/modifies data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Primarily DML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DBMS administrator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user management, performance tuning, …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DBMS implementer: builds systems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E87D3E-C2B2-7642-AA8C-3B41C0296134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48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First ½ Topics: User Perspective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Entity-Relationship Model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Relational Model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Relational Database Design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Relational Algebra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SQL and DBMS Functionalities: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SQL Programming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Queries and Updates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Indexes and Views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Constraints and Triggers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6325CB-E1E9-4549-BFF6-F72FA8A0F1AD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49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593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That is: interacting with “BIG DATA” </a:t>
            </a:r>
            <a:endParaRPr lang="en-US" sz="3600" i="1" dirty="0"/>
          </a:p>
          <a:p>
            <a:pPr>
              <a:lnSpc>
                <a:spcPct val="200000"/>
              </a:lnSpc>
            </a:pPr>
            <a:r>
              <a:rPr lang="en-US" dirty="0" smtClean="0"/>
              <a:t>Data Manipulation					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Visualization					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Collaboration					</a:t>
            </a:r>
          </a:p>
        </p:txBody>
      </p:sp>
      <p:pic>
        <p:nvPicPr>
          <p:cNvPr id="5" name="Picture 4" descr="dataspread-fiver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800"/>
            <a:ext cx="2434974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724400"/>
            <a:ext cx="2514600" cy="785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429000"/>
            <a:ext cx="2514600" cy="11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Second ½ Topics: System Perspective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Storage and Representation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Indexing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Query Execution and Optimization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latin typeface="Calibri" charset="0"/>
                <a:ea typeface="Calibri" charset="0"/>
                <a:cs typeface="Calibri" charset="0"/>
              </a:rPr>
              <a:t>Transaction Management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charset="0"/>
              <a:buNone/>
            </a:pP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D32C88-5088-7648-86C6-868A714FDD5D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50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How to Get the Most out of CS411?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Read and think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before/after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class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eadings are there for a reason</a:t>
            </a:r>
            <a:endParaRPr lang="en-US" dirty="0">
              <a:latin typeface="+mj-lt"/>
              <a:ea typeface="ＭＳ Ｐゴシック" charset="0"/>
            </a:endParaRP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discuss assignments </a:t>
            </a:r>
            <a:r>
              <a:rPr lang="en-US" dirty="0" smtClean="0">
                <a:latin typeface="+mj-lt"/>
                <a:ea typeface="ＭＳ Ｐゴシック" charset="0"/>
              </a:rPr>
              <a:t>w/ others but </a:t>
            </a:r>
            <a:r>
              <a:rPr lang="en-US" dirty="0">
                <a:latin typeface="+mj-lt"/>
                <a:ea typeface="ＭＳ Ｐゴシック" charset="0"/>
              </a:rPr>
              <a:t>write your own solution!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Use lectures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as a guide</a:t>
            </a:r>
          </a:p>
          <a:p>
            <a:pPr lvl="1"/>
            <a:r>
              <a:rPr lang="en-US" dirty="0" smtClean="0">
                <a:latin typeface="+mj-lt"/>
                <a:ea typeface="ＭＳ Ｐゴシック" charset="0"/>
              </a:rPr>
              <a:t>a </a:t>
            </a:r>
            <a:r>
              <a:rPr lang="en-US" dirty="0">
                <a:latin typeface="+mj-lt"/>
                <a:ea typeface="ＭＳ Ｐゴシック" charset="0"/>
              </a:rPr>
              <a:t>roadmap for </a:t>
            </a:r>
            <a:r>
              <a:rPr lang="en-US" dirty="0" smtClean="0">
                <a:latin typeface="+mj-lt"/>
                <a:ea typeface="ＭＳ Ｐゴシック" charset="0"/>
              </a:rPr>
              <a:t>what’</a:t>
            </a:r>
            <a:r>
              <a:rPr lang="en-US" altLang="ja-JP" dirty="0" smtClean="0">
                <a:latin typeface="+mj-lt"/>
                <a:ea typeface="ＭＳ Ｐゴシック" charset="0"/>
              </a:rPr>
              <a:t>s </a:t>
            </a:r>
            <a:r>
              <a:rPr lang="en-US" altLang="ja-JP" dirty="0">
                <a:latin typeface="+mj-lt"/>
                <a:ea typeface="ＭＳ Ｐゴシック" charset="0"/>
              </a:rPr>
              <a:t>important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lectures are </a:t>
            </a:r>
            <a:r>
              <a:rPr lang="en-US" b="1" dirty="0">
                <a:latin typeface="+mj-lt"/>
                <a:ea typeface="ＭＳ Ｐゴシック" charset="0"/>
              </a:rPr>
              <a:t>starting</a:t>
            </a:r>
            <a:r>
              <a:rPr lang="en-US" dirty="0">
                <a:latin typeface="+mj-lt"/>
                <a:ea typeface="ＭＳ Ｐゴシック" charset="0"/>
              </a:rPr>
              <a:t> points– they do not cover everything you should read </a:t>
            </a:r>
          </a:p>
          <a:p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CS411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756C34-355A-9943-AD56-7F43DB5B39B0}" type="slidenum">
              <a:rPr lang="en-US" sz="1400">
                <a:solidFill>
                  <a:schemeClr val="accent1"/>
                </a:solidFill>
                <a:latin typeface="Tahoma" charset="0"/>
              </a:rPr>
              <a:pPr/>
              <a:t>51</a:t>
            </a:fld>
            <a:endParaRPr lang="en-US" sz="1400">
              <a:solidFill>
                <a:schemeClr val="accent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Questions?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CS411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4CC8F0-1328-354C-9185-DA8F5A4072DA}" type="slidenum">
              <a:rPr lang="en-US" sz="140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/>
              <a:t>52</a:t>
            </a:fld>
            <a:endParaRPr lang="en-US" sz="140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to the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875" y="1676400"/>
            <a:ext cx="399934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Spreadsheets suck:</a:t>
            </a:r>
          </a:p>
          <a:p>
            <a:r>
              <a:rPr lang="en-US" dirty="0" smtClean="0"/>
              <a:t>Can’t scale</a:t>
            </a:r>
          </a:p>
          <a:p>
            <a:r>
              <a:rPr lang="en-US" dirty="0" smtClean="0"/>
              <a:t>Can’t express sophisticated operations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we bring spreadsheets to the big data era?</a:t>
            </a:r>
            <a:endParaRPr lang="en-US" dirty="0"/>
          </a:p>
        </p:txBody>
      </p:sp>
      <p:pic>
        <p:nvPicPr>
          <p:cNvPr id="5" name="Picture 4" descr="I_DataSpread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21" y="615756"/>
            <a:ext cx="4982963" cy="3369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0" y="3042103"/>
            <a:ext cx="5021251" cy="32062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457199" y="4669411"/>
            <a:ext cx="1371601" cy="359789"/>
          </a:xfrm>
          <a:prstGeom prst="wedgeRoundRectCallout">
            <a:avLst>
              <a:gd name="adj1" fmla="val -58892"/>
              <a:gd name="adj2" fmla="val 7476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1224560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2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5-17 at 7.10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64042"/>
            <a:ext cx="4572000" cy="4468259"/>
          </a:xfrm>
          <a:prstGeom prst="rect">
            <a:avLst/>
          </a:prstGeom>
        </p:spPr>
      </p:pic>
      <p:pic>
        <p:nvPicPr>
          <p:cNvPr id="10" name="Picture 9" descr="Screen Shot 2015-05-17 at 7.10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042"/>
            <a:ext cx="4572000" cy="44756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367582" y="3151662"/>
            <a:ext cx="4672444" cy="2187347"/>
          </a:xfrm>
          <a:prstGeom prst="roundRect">
            <a:avLst/>
          </a:prstGeom>
          <a:ln w="76200" cmpd="sng">
            <a:solidFill>
              <a:srgbClr val="91001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Too much data = too </a:t>
            </a:r>
            <a:r>
              <a:rPr lang="en-US" sz="2400" b="1" dirty="0"/>
              <a:t>m</a:t>
            </a:r>
            <a:r>
              <a:rPr lang="en-US" sz="2400" b="1" dirty="0" smtClean="0"/>
              <a:t>any visualizations!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Often boils down to looking at each pertinent one until desired insights are found.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Data Visualizations to the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5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519" y="871833"/>
            <a:ext cx="865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3200400"/>
            <a:ext cx="8794750" cy="935038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Coming back to the course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CS411</a:t>
            </a:r>
            <a:endParaRPr 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D88733-754E-114E-BB08-63A4590C134B}" type="slidenum">
              <a:rPr lang="en-US" sz="1400">
                <a:solidFill>
                  <a:schemeClr val="accent1"/>
                </a:solidFill>
                <a:latin typeface="Tahoma" charset="0"/>
              </a:rPr>
              <a:pPr/>
              <a:t>9</a:t>
            </a:fld>
            <a:endParaRPr lang="en-US" sz="1400">
              <a:solidFill>
                <a:schemeClr val="accent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6976</TotalTime>
  <Words>2282</Words>
  <Application>Microsoft Macintosh PowerPoint</Application>
  <PresentationFormat>On-screen Show (4:3)</PresentationFormat>
  <Paragraphs>480</Paragraphs>
  <Slides>52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CS411 Database Systems</vt:lpstr>
      <vt:lpstr>Welcome to CS411</vt:lpstr>
      <vt:lpstr>Teaching Staff: TAs</vt:lpstr>
      <vt:lpstr>Teaching Staff</vt:lpstr>
      <vt:lpstr>Interactive Data Analytics</vt:lpstr>
      <vt:lpstr>Data Manipulation to the People</vt:lpstr>
      <vt:lpstr>Data Visualizations to the People</vt:lpstr>
      <vt:lpstr>Overview</vt:lpstr>
      <vt:lpstr>Coming back to the course ...</vt:lpstr>
      <vt:lpstr>CS411: All about “Databases”</vt:lpstr>
      <vt:lpstr>CS411 Goals: Two Perspectives of DBMS</vt:lpstr>
      <vt:lpstr>Prerequisites</vt:lpstr>
      <vt:lpstr>Textbook</vt:lpstr>
      <vt:lpstr>Course Format</vt:lpstr>
      <vt:lpstr>Lectures</vt:lpstr>
      <vt:lpstr>Homework Assignments</vt:lpstr>
      <vt:lpstr>Project </vt:lpstr>
      <vt:lpstr>Project </vt:lpstr>
      <vt:lpstr>Project Groups</vt:lpstr>
      <vt:lpstr>Four Credit Version</vt:lpstr>
      <vt:lpstr>Exams</vt:lpstr>
      <vt:lpstr>Tentative Grading Breakdown</vt:lpstr>
      <vt:lpstr> IMPORTANT: Communications and Contacting the Staff</vt:lpstr>
      <vt:lpstr>Communications: From us to you</vt:lpstr>
      <vt:lpstr>Communications: From You to Us</vt:lpstr>
      <vt:lpstr>Piazza</vt:lpstr>
      <vt:lpstr>Piazza: Incentivizing Participation</vt:lpstr>
      <vt:lpstr>Office Hours</vt:lpstr>
      <vt:lpstr>IMPORTANT: Registration Questions</vt:lpstr>
      <vt:lpstr>Onto databases now!</vt:lpstr>
      <vt:lpstr>Task: Build a Banking  System from Scratch</vt:lpstr>
      <vt:lpstr>Aspects to worry about</vt:lpstr>
      <vt:lpstr>The Database Approach</vt:lpstr>
      <vt:lpstr>Database Management System (DBMS)?</vt:lpstr>
      <vt:lpstr>Example: Banking system</vt:lpstr>
      <vt:lpstr>Example: Banking system</vt:lpstr>
      <vt:lpstr>MULTI-USER Access</vt:lpstr>
      <vt:lpstr>DBMS: More Requirements</vt:lpstr>
      <vt:lpstr>DBMS: More Requirements</vt:lpstr>
      <vt:lpstr>Why Direct Implementation Won’t Work  / is Super Hard</vt:lpstr>
      <vt:lpstr>Why Direct Implementation Won’t Work</vt:lpstr>
      <vt:lpstr>PowerPoint Presentation</vt:lpstr>
      <vt:lpstr>DBMS: A Software System</vt:lpstr>
      <vt:lpstr>DBMS Examples</vt:lpstr>
      <vt:lpstr>DBMS Architecture</vt:lpstr>
      <vt:lpstr>Data Model and Schemas</vt:lpstr>
      <vt:lpstr>DDL and DML</vt:lpstr>
      <vt:lpstr>People / Roles</vt:lpstr>
      <vt:lpstr>First ½ Topics: User Perspective</vt:lpstr>
      <vt:lpstr>Second ½ Topics: System Perspective</vt:lpstr>
      <vt:lpstr>How to Get the Most out of CS411?</vt:lpstr>
      <vt:lpstr>Questions?</vt:lpstr>
    </vt:vector>
  </TitlesOfParts>
  <Manager/>
  <Company>UIUC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CS411</dc:title>
  <dc:subject/>
  <dc:creator>Saurabh Sinha</dc:creator>
  <cp:keywords/>
  <dc:description/>
  <cp:lastModifiedBy>Aditya Parameswaran</cp:lastModifiedBy>
  <cp:revision>531</cp:revision>
  <cp:lastPrinted>2010-08-24T03:05:00Z</cp:lastPrinted>
  <dcterms:created xsi:type="dcterms:W3CDTF">2010-08-24T02:48:49Z</dcterms:created>
  <dcterms:modified xsi:type="dcterms:W3CDTF">2017-01-18T13:59:03Z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75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kcchang@cs.uiuc.edu</vt:lpwstr>
  </property>
  <property fmtid="{D5CDD505-2E9C-101B-9397-08002B2CF9AE}" pid="8" name="HomePage">
    <vt:lpwstr>http://www-faculty.cs.uiuc.edu/~kcchang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C:\Kevin@WIN</vt:lpwstr>
  </property>
</Properties>
</file>