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44"/>
  </p:notesMasterIdLst>
  <p:handoutMasterIdLst>
    <p:handoutMasterId r:id="rId45"/>
  </p:handoutMasterIdLst>
  <p:sldIdLst>
    <p:sldId id="720" r:id="rId2"/>
    <p:sldId id="862" r:id="rId3"/>
    <p:sldId id="846" r:id="rId4"/>
    <p:sldId id="722" r:id="rId5"/>
    <p:sldId id="723" r:id="rId6"/>
    <p:sldId id="788" r:id="rId7"/>
    <p:sldId id="730" r:id="rId8"/>
    <p:sldId id="724" r:id="rId9"/>
    <p:sldId id="725" r:id="rId10"/>
    <p:sldId id="726" r:id="rId11"/>
    <p:sldId id="847" r:id="rId12"/>
    <p:sldId id="727" r:id="rId13"/>
    <p:sldId id="729" r:id="rId14"/>
    <p:sldId id="731" r:id="rId15"/>
    <p:sldId id="732" r:id="rId16"/>
    <p:sldId id="848" r:id="rId17"/>
    <p:sldId id="734" r:id="rId18"/>
    <p:sldId id="790" r:id="rId19"/>
    <p:sldId id="735" r:id="rId20"/>
    <p:sldId id="849" r:id="rId21"/>
    <p:sldId id="850" r:id="rId22"/>
    <p:sldId id="798" r:id="rId23"/>
    <p:sldId id="852" r:id="rId24"/>
    <p:sldId id="799" r:id="rId25"/>
    <p:sldId id="800" r:id="rId26"/>
    <p:sldId id="747" r:id="rId27"/>
    <p:sldId id="748" r:id="rId28"/>
    <p:sldId id="749" r:id="rId29"/>
    <p:sldId id="853" r:id="rId30"/>
    <p:sldId id="801" r:id="rId31"/>
    <p:sldId id="854" r:id="rId32"/>
    <p:sldId id="828" r:id="rId33"/>
    <p:sldId id="855" r:id="rId34"/>
    <p:sldId id="856" r:id="rId35"/>
    <p:sldId id="744" r:id="rId36"/>
    <p:sldId id="857" r:id="rId37"/>
    <p:sldId id="858" r:id="rId38"/>
    <p:sldId id="859" r:id="rId39"/>
    <p:sldId id="860" r:id="rId40"/>
    <p:sldId id="861" r:id="rId41"/>
    <p:sldId id="804" r:id="rId42"/>
    <p:sldId id="752" r:id="rId43"/>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0099"/>
    <a:srgbClr val="000099"/>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82338"/>
  </p:normalViewPr>
  <p:slideViewPr>
    <p:cSldViewPr>
      <p:cViewPr>
        <p:scale>
          <a:sx n="90" d="100"/>
          <a:sy n="90" d="100"/>
        </p:scale>
        <p:origin x="-336"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lvl1pPr defTabSz="965200">
              <a:defRPr sz="1200"/>
            </a:lvl1pPr>
          </a:lstStyle>
          <a:p>
            <a:endParaRPr lang="en-US"/>
          </a:p>
        </p:txBody>
      </p:sp>
      <p:sp>
        <p:nvSpPr>
          <p:cNvPr id="2048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lvl1pPr algn="r" defTabSz="965200">
              <a:defRPr sz="1200"/>
            </a:lvl1pPr>
          </a:lstStyle>
          <a:p>
            <a:endParaRPr lang="en-US"/>
          </a:p>
        </p:txBody>
      </p:sp>
      <p:sp>
        <p:nvSpPr>
          <p:cNvPr id="2048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567" tIns="48283" rIns="96567" bIns="48283" numCol="1" anchor="b" anchorCtr="0" compatLnSpc="1">
            <a:prstTxWarp prst="textNoShape">
              <a:avLst/>
            </a:prstTxWarp>
          </a:bodyPr>
          <a:lstStyle>
            <a:lvl1pPr defTabSz="965200">
              <a:defRPr sz="1200"/>
            </a:lvl1pPr>
          </a:lstStyle>
          <a:p>
            <a:endParaRPr lang="en-US"/>
          </a:p>
        </p:txBody>
      </p:sp>
      <p:sp>
        <p:nvSpPr>
          <p:cNvPr id="2048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567" tIns="48283" rIns="96567" bIns="48283" numCol="1" anchor="b" anchorCtr="0" compatLnSpc="1">
            <a:prstTxWarp prst="textNoShape">
              <a:avLst/>
            </a:prstTxWarp>
          </a:bodyPr>
          <a:lstStyle>
            <a:lvl1pPr algn="r" defTabSz="965200">
              <a:defRPr sz="1200"/>
            </a:lvl1pPr>
          </a:lstStyle>
          <a:p>
            <a:fld id="{A0DE4312-AA71-5B4C-BA19-EDDC44B3D72B}" type="slidenum">
              <a:rPr lang="en-US"/>
              <a:pPr/>
              <a:t>‹#›</a:t>
            </a:fld>
            <a:endParaRPr lang="en-US"/>
          </a:p>
        </p:txBody>
      </p:sp>
    </p:spTree>
    <p:extLst>
      <p:ext uri="{BB962C8B-B14F-4D97-AF65-F5344CB8AC3E}">
        <p14:creationId xmlns:p14="http://schemas.microsoft.com/office/powerpoint/2010/main" val="897279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lvl1pPr defTabSz="965200">
              <a:defRPr sz="1200"/>
            </a:lvl1pPr>
          </a:lstStyle>
          <a:p>
            <a:endParaRPr lang="en-US"/>
          </a:p>
        </p:txBody>
      </p:sp>
      <p:sp>
        <p:nvSpPr>
          <p:cNvPr id="430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lvl1pPr algn="r" defTabSz="965200">
              <a:defRPr sz="1200"/>
            </a:lvl1pPr>
          </a:lstStyle>
          <a:p>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3" name="Rectangle 5"/>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6567" tIns="48283" rIns="96567" bIns="482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567" tIns="48283" rIns="96567" bIns="48283" numCol="1" anchor="b" anchorCtr="0" compatLnSpc="1">
            <a:prstTxWarp prst="textNoShape">
              <a:avLst/>
            </a:prstTxWarp>
          </a:bodyPr>
          <a:lstStyle>
            <a:lvl1pPr defTabSz="965200">
              <a:defRPr sz="1200"/>
            </a:lvl1pPr>
          </a:lstStyle>
          <a:p>
            <a:endParaRPr lang="en-US"/>
          </a:p>
        </p:txBody>
      </p:sp>
      <p:sp>
        <p:nvSpPr>
          <p:cNvPr id="430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567" tIns="48283" rIns="96567" bIns="48283" numCol="1" anchor="b" anchorCtr="0" compatLnSpc="1">
            <a:prstTxWarp prst="textNoShape">
              <a:avLst/>
            </a:prstTxWarp>
          </a:bodyPr>
          <a:lstStyle>
            <a:lvl1pPr algn="r" defTabSz="965200">
              <a:defRPr sz="1200"/>
            </a:lvl1pPr>
          </a:lstStyle>
          <a:p>
            <a:fld id="{2DAE528F-5C0B-2547-9422-88817F595131}" type="slidenum">
              <a:rPr lang="en-US"/>
              <a:pPr/>
              <a:t>‹#›</a:t>
            </a:fld>
            <a:endParaRPr lang="en-US"/>
          </a:p>
        </p:txBody>
      </p:sp>
    </p:spTree>
    <p:extLst>
      <p:ext uri="{BB962C8B-B14F-4D97-AF65-F5344CB8AC3E}">
        <p14:creationId xmlns:p14="http://schemas.microsoft.com/office/powerpoint/2010/main" val="1458628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93557227-292E-A54A-BC57-4FD492D4891C}" type="slidenum">
              <a:rPr lang="en-US" sz="1200"/>
              <a:pPr/>
              <a:t>1</a:t>
            </a:fld>
            <a:endParaRPr lang="en-US" sz="1200"/>
          </a:p>
        </p:txBody>
      </p:sp>
      <p:sp>
        <p:nvSpPr>
          <p:cNvPr id="16386" name="Rectangle 2"/>
          <p:cNvSpPr>
            <a:spLocks noGrp="1" noRot="1" noChangeAspect="1" noChangeArrowheads="1" noTextEdit="1"/>
          </p:cNvSpPr>
          <p:nvPr>
            <p:ph type="sldImg"/>
          </p:nvPr>
        </p:nvSpPr>
        <p:spPr>
          <a:xfrm>
            <a:off x="1216025" y="709613"/>
            <a:ext cx="4833938" cy="3625850"/>
          </a:xfrm>
          <a:ln/>
        </p:spPr>
      </p:sp>
      <p:sp>
        <p:nvSpPr>
          <p:cNvPr id="16387" name="Rectangle 3"/>
          <p:cNvSpPr>
            <a:spLocks noGrp="1" noChangeArrowheads="1"/>
          </p:cNvSpPr>
          <p:nvPr>
            <p:ph type="body" idx="1"/>
          </p:nvPr>
        </p:nvSpPr>
        <p:spPr>
          <a:xfrm>
            <a:off x="957263" y="4572000"/>
            <a:ext cx="5346700" cy="4333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66A7C313-B4BB-DD44-9E21-F46AEC867A00}" type="slidenum">
              <a:rPr lang="en-US" sz="1200"/>
              <a:pPr/>
              <a:t>5</a:t>
            </a:fld>
            <a:endParaRPr lang="en-US" sz="12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DF667F76-0775-FA41-9E8C-BECF82F55A19}" type="slidenum">
              <a:rPr lang="en-US" sz="1200"/>
              <a:pPr/>
              <a:t>15</a:t>
            </a:fld>
            <a:endParaRPr lang="en-US" sz="120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19E2C16-B7CA-924D-9B06-2926505F91E3}" type="slidenum">
              <a:rPr lang="en-US" sz="1200"/>
              <a:pPr/>
              <a:t>37</a:t>
            </a:fld>
            <a:endParaRPr 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Combining:</a:t>
            </a:r>
          </a:p>
          <a:p>
            <a:r>
              <a:rPr lang="en-US">
                <a:ea typeface="ＭＳ Ｐゴシック" charset="0"/>
                <a:cs typeface="ＭＳ Ｐゴシック" charset="0"/>
              </a:rPr>
              <a:t>X -&gt; Y =&gt; XZ -&gt; YZ (augmentation)</a:t>
            </a:r>
          </a:p>
          <a:p>
            <a:r>
              <a:rPr lang="en-US">
                <a:ea typeface="ＭＳ Ｐゴシック" charset="0"/>
                <a:cs typeface="ＭＳ Ｐゴシック" charset="0"/>
              </a:rPr>
              <a:t>X -&gt; Z =&gt; X -&gt; XZ (augmentation)</a:t>
            </a:r>
          </a:p>
          <a:p>
            <a:r>
              <a:rPr lang="en-US">
                <a:ea typeface="ＭＳ Ｐゴシック" charset="0"/>
                <a:cs typeface="ＭＳ Ｐゴシック" charset="0"/>
              </a:rPr>
              <a:t>Therefore, X-&gt; YZ  (transitivity)</a:t>
            </a:r>
          </a:p>
          <a:p>
            <a:r>
              <a:rPr lang="en-US">
                <a:ea typeface="ＭＳ Ｐゴシック" charset="0"/>
                <a:cs typeface="ＭＳ Ｐゴシック" charset="0"/>
              </a:rPr>
              <a:t>Splitting: </a:t>
            </a:r>
          </a:p>
          <a:p>
            <a:r>
              <a:rPr lang="en-US">
                <a:ea typeface="ＭＳ Ｐゴシック" charset="0"/>
                <a:cs typeface="ＭＳ Ｐゴシック" charset="0"/>
              </a:rPr>
              <a:t>X-&gt;YZ. But YZ -&gt; Y (reflexivity). Therefore X -&gt; Y (transitivity)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19E2C16-B7CA-924D-9B06-2926505F91E3}" type="slidenum">
              <a:rPr lang="en-US" sz="1200"/>
              <a:pPr/>
              <a:t>38</a:t>
            </a:fld>
            <a:endParaRPr 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Combining:</a:t>
            </a:r>
          </a:p>
          <a:p>
            <a:r>
              <a:rPr lang="en-US">
                <a:ea typeface="ＭＳ Ｐゴシック" charset="0"/>
                <a:cs typeface="ＭＳ Ｐゴシック" charset="0"/>
              </a:rPr>
              <a:t>X -&gt; Y =&gt; XZ -&gt; YZ (augmentation)</a:t>
            </a:r>
          </a:p>
          <a:p>
            <a:r>
              <a:rPr lang="en-US">
                <a:ea typeface="ＭＳ Ｐゴシック" charset="0"/>
                <a:cs typeface="ＭＳ Ｐゴシック" charset="0"/>
              </a:rPr>
              <a:t>X -&gt; Z =&gt; X -&gt; XZ (augmentation)</a:t>
            </a:r>
          </a:p>
          <a:p>
            <a:r>
              <a:rPr lang="en-US">
                <a:ea typeface="ＭＳ Ｐゴシック" charset="0"/>
                <a:cs typeface="ＭＳ Ｐゴシック" charset="0"/>
              </a:rPr>
              <a:t>Therefore, X-&gt; YZ  (transitivity)</a:t>
            </a:r>
          </a:p>
          <a:p>
            <a:r>
              <a:rPr lang="en-US">
                <a:ea typeface="ＭＳ Ｐゴシック" charset="0"/>
                <a:cs typeface="ＭＳ Ｐゴシック" charset="0"/>
              </a:rPr>
              <a:t>Splitting: </a:t>
            </a:r>
          </a:p>
          <a:p>
            <a:r>
              <a:rPr lang="en-US">
                <a:ea typeface="ＭＳ Ｐゴシック" charset="0"/>
                <a:cs typeface="ＭＳ Ｐゴシック" charset="0"/>
              </a:rPr>
              <a:t>X-&gt;YZ. But YZ -&gt; Y (reflexivity). Therefore X -&gt; Y (transitivity)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0"/>
                <a:cs typeface="ＭＳ Ｐゴシック" charset="0"/>
              </a:defRPr>
            </a:lvl1pPr>
            <a:lvl2pPr marL="742950" indent="-285750" defTabSz="965200">
              <a:defRPr sz="2400">
                <a:solidFill>
                  <a:schemeClr val="tx1"/>
                </a:solidFill>
                <a:latin typeface="Times New Roman" charset="0"/>
                <a:ea typeface="ＭＳ Ｐゴシック" charset="0"/>
              </a:defRPr>
            </a:lvl2pPr>
            <a:lvl3pPr marL="1143000" indent="-228600" defTabSz="965200">
              <a:defRPr sz="2400">
                <a:solidFill>
                  <a:schemeClr val="tx1"/>
                </a:solidFill>
                <a:latin typeface="Times New Roman" charset="0"/>
                <a:ea typeface="ＭＳ Ｐゴシック" charset="0"/>
              </a:defRPr>
            </a:lvl3pPr>
            <a:lvl4pPr marL="1600200" indent="-228600" defTabSz="965200">
              <a:defRPr sz="2400">
                <a:solidFill>
                  <a:schemeClr val="tx1"/>
                </a:solidFill>
                <a:latin typeface="Times New Roman" charset="0"/>
                <a:ea typeface="ＭＳ Ｐゴシック" charset="0"/>
              </a:defRPr>
            </a:lvl4pPr>
            <a:lvl5pPr marL="2057400" indent="-228600" defTabSz="96520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19E2C16-B7CA-924D-9B06-2926505F91E3}" type="slidenum">
              <a:rPr lang="en-US" sz="1200"/>
              <a:pPr/>
              <a:t>39</a:t>
            </a:fld>
            <a:endParaRPr 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Combining:</a:t>
            </a:r>
          </a:p>
          <a:p>
            <a:r>
              <a:rPr lang="en-US">
                <a:ea typeface="ＭＳ Ｐゴシック" charset="0"/>
                <a:cs typeface="ＭＳ Ｐゴシック" charset="0"/>
              </a:rPr>
              <a:t>X -&gt; Y =&gt; XZ -&gt; YZ (augmentation)</a:t>
            </a:r>
          </a:p>
          <a:p>
            <a:r>
              <a:rPr lang="en-US">
                <a:ea typeface="ＭＳ Ｐゴシック" charset="0"/>
                <a:cs typeface="ＭＳ Ｐゴシック" charset="0"/>
              </a:rPr>
              <a:t>X -&gt; Z =&gt; X -&gt; XZ (augmentation)</a:t>
            </a:r>
          </a:p>
          <a:p>
            <a:r>
              <a:rPr lang="en-US">
                <a:ea typeface="ＭＳ Ｐゴシック" charset="0"/>
                <a:cs typeface="ＭＳ Ｐゴシック" charset="0"/>
              </a:rPr>
              <a:t>Therefore, X-&gt; YZ  (transitivity)</a:t>
            </a:r>
          </a:p>
          <a:p>
            <a:r>
              <a:rPr lang="en-US">
                <a:ea typeface="ＭＳ Ｐゴシック" charset="0"/>
                <a:cs typeface="ＭＳ Ｐゴシック" charset="0"/>
              </a:rPr>
              <a:t>Splitting: </a:t>
            </a:r>
          </a:p>
          <a:p>
            <a:r>
              <a:rPr lang="en-US">
                <a:ea typeface="ＭＳ Ｐゴシック" charset="0"/>
                <a:cs typeface="ＭＳ Ｐゴシック" charset="0"/>
              </a:rPr>
              <a:t>X-&gt;YZ. But YZ -&gt; Y (reflexivity). Therefore X -&gt; Y (transitivity)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F618D02-D0D8-2B4D-88C3-B25147AF0302}" type="slidenum">
              <a:rPr lang="en-US"/>
              <a:pPr/>
              <a:t>‹#›</a:t>
            </a:fld>
            <a:endParaRPr lang="en-US"/>
          </a:p>
        </p:txBody>
      </p:sp>
    </p:spTree>
    <p:extLst>
      <p:ext uri="{BB962C8B-B14F-4D97-AF65-F5344CB8AC3E}">
        <p14:creationId xmlns:p14="http://schemas.microsoft.com/office/powerpoint/2010/main" val="416433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4BC303E-8764-2043-A670-169805292061}" type="slidenum">
              <a:rPr lang="en-US"/>
              <a:pPr/>
              <a:t>‹#›</a:t>
            </a:fld>
            <a:endParaRPr lang="en-US"/>
          </a:p>
        </p:txBody>
      </p:sp>
    </p:spTree>
    <p:extLst>
      <p:ext uri="{BB962C8B-B14F-4D97-AF65-F5344CB8AC3E}">
        <p14:creationId xmlns:p14="http://schemas.microsoft.com/office/powerpoint/2010/main" val="106506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3627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F5D0EEC-84D5-D542-BE21-E36A83CA28F7}" type="slidenum">
              <a:rPr lang="en-US"/>
              <a:pPr/>
              <a:t>‹#›</a:t>
            </a:fld>
            <a:endParaRPr lang="en-US"/>
          </a:p>
        </p:txBody>
      </p:sp>
    </p:spTree>
    <p:extLst>
      <p:ext uri="{BB962C8B-B14F-4D97-AF65-F5344CB8AC3E}">
        <p14:creationId xmlns:p14="http://schemas.microsoft.com/office/powerpoint/2010/main" val="259539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8537F79-1973-1F42-97F2-F8AFAB874EE7}" type="slidenum">
              <a:rPr lang="en-US"/>
              <a:pPr/>
              <a:t>‹#›</a:t>
            </a:fld>
            <a:endParaRPr lang="en-US"/>
          </a:p>
        </p:txBody>
      </p:sp>
    </p:spTree>
    <p:extLst>
      <p:ext uri="{BB962C8B-B14F-4D97-AF65-F5344CB8AC3E}">
        <p14:creationId xmlns:p14="http://schemas.microsoft.com/office/powerpoint/2010/main" val="319584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0C4CB6E-7C7C-5A4D-B94D-CF6D41F0805F}" type="slidenum">
              <a:rPr lang="en-US"/>
              <a:pPr/>
              <a:t>‹#›</a:t>
            </a:fld>
            <a:endParaRPr lang="en-US"/>
          </a:p>
        </p:txBody>
      </p:sp>
    </p:spTree>
    <p:extLst>
      <p:ext uri="{BB962C8B-B14F-4D97-AF65-F5344CB8AC3E}">
        <p14:creationId xmlns:p14="http://schemas.microsoft.com/office/powerpoint/2010/main" val="204162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906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9906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889EDB8-A3E1-9240-807E-E397115A9EB8}" type="slidenum">
              <a:rPr lang="en-US"/>
              <a:pPr/>
              <a:t>‹#›</a:t>
            </a:fld>
            <a:endParaRPr lang="en-US"/>
          </a:p>
        </p:txBody>
      </p:sp>
    </p:spTree>
    <p:extLst>
      <p:ext uri="{BB962C8B-B14F-4D97-AF65-F5344CB8AC3E}">
        <p14:creationId xmlns:p14="http://schemas.microsoft.com/office/powerpoint/2010/main" val="367709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18D148D-E323-EF44-BA89-6A9CE7111A59}" type="slidenum">
              <a:rPr lang="en-US"/>
              <a:pPr/>
              <a:t>‹#›</a:t>
            </a:fld>
            <a:endParaRPr lang="en-US"/>
          </a:p>
        </p:txBody>
      </p:sp>
    </p:spTree>
    <p:extLst>
      <p:ext uri="{BB962C8B-B14F-4D97-AF65-F5344CB8AC3E}">
        <p14:creationId xmlns:p14="http://schemas.microsoft.com/office/powerpoint/2010/main" val="277500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9247E2F-69B1-FD46-9FAD-F2E13B2114EB}" type="slidenum">
              <a:rPr lang="en-US"/>
              <a:pPr/>
              <a:t>‹#›</a:t>
            </a:fld>
            <a:endParaRPr lang="en-US"/>
          </a:p>
        </p:txBody>
      </p:sp>
    </p:spTree>
    <p:extLst>
      <p:ext uri="{BB962C8B-B14F-4D97-AF65-F5344CB8AC3E}">
        <p14:creationId xmlns:p14="http://schemas.microsoft.com/office/powerpoint/2010/main" val="221632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812FA8F1-986C-CF48-A5C7-77E0091D3CB8}" type="slidenum">
              <a:rPr lang="en-US"/>
              <a:pPr/>
              <a:t>‹#›</a:t>
            </a:fld>
            <a:endParaRPr lang="en-US"/>
          </a:p>
        </p:txBody>
      </p:sp>
    </p:spTree>
    <p:extLst>
      <p:ext uri="{BB962C8B-B14F-4D97-AF65-F5344CB8AC3E}">
        <p14:creationId xmlns:p14="http://schemas.microsoft.com/office/powerpoint/2010/main" val="119742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7C9610-64C6-6B4D-ACAE-BD6F38C28713}" type="slidenum">
              <a:rPr lang="en-US"/>
              <a:pPr/>
              <a:t>‹#›</a:t>
            </a:fld>
            <a:endParaRPr lang="en-US"/>
          </a:p>
        </p:txBody>
      </p:sp>
    </p:spTree>
    <p:extLst>
      <p:ext uri="{BB962C8B-B14F-4D97-AF65-F5344CB8AC3E}">
        <p14:creationId xmlns:p14="http://schemas.microsoft.com/office/powerpoint/2010/main" val="171837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4458048-37C7-B042-94A0-CBFD9F5B9E41}" type="slidenum">
              <a:rPr lang="en-US"/>
              <a:pPr/>
              <a:t>‹#›</a:t>
            </a:fld>
            <a:endParaRPr lang="en-US"/>
          </a:p>
        </p:txBody>
      </p:sp>
    </p:spTree>
    <p:extLst>
      <p:ext uri="{BB962C8B-B14F-4D97-AF65-F5344CB8AC3E}">
        <p14:creationId xmlns:p14="http://schemas.microsoft.com/office/powerpoint/2010/main" val="7823729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68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CSE544: Principles of Databases</a:t>
            </a:r>
          </a:p>
        </p:txBody>
      </p:sp>
      <p:sp>
        <p:nvSpPr>
          <p:cNvPr id="1027" name="Rectangle 3"/>
          <p:cNvSpPr>
            <a:spLocks noGrp="1" noChangeArrowheads="1"/>
          </p:cNvSpPr>
          <p:nvPr>
            <p:ph type="body" idx="1"/>
          </p:nvPr>
        </p:nvSpPr>
        <p:spPr bwMode="auto">
          <a:xfrm>
            <a:off x="152400" y="9906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94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3994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39942"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840ED54-5688-4742-A453-13E98D5265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ctr" rtl="0" eaLnBrk="0" fontAlgn="base" hangingPunct="0">
        <a:spcBef>
          <a:spcPct val="0"/>
        </a:spcBef>
        <a:spcAft>
          <a:spcPct val="0"/>
        </a:spcAft>
        <a:defRPr sz="4000">
          <a:solidFill>
            <a:srgbClr val="000099"/>
          </a:solidFill>
          <a:latin typeface="+mj-lt"/>
          <a:ea typeface="ＭＳ Ｐゴシック" charset="-128"/>
          <a:cs typeface="ＭＳ Ｐゴシック" charset="-128"/>
        </a:defRPr>
      </a:lvl1pPr>
      <a:lvl2pPr algn="ctr" rtl="0" eaLnBrk="0" fontAlgn="base" hangingPunct="0">
        <a:spcBef>
          <a:spcPct val="0"/>
        </a:spcBef>
        <a:spcAft>
          <a:spcPct val="0"/>
        </a:spcAft>
        <a:defRPr sz="4000">
          <a:solidFill>
            <a:srgbClr val="000099"/>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000">
          <a:solidFill>
            <a:srgbClr val="000099"/>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000">
          <a:solidFill>
            <a:srgbClr val="000099"/>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000">
          <a:solidFill>
            <a:srgbClr val="000099"/>
          </a:solidFill>
          <a:latin typeface="Times New Roman" charset="0"/>
          <a:ea typeface="ＭＳ Ｐゴシック" charset="-128"/>
          <a:cs typeface="ＭＳ Ｐゴシック" charset="-128"/>
        </a:defRPr>
      </a:lvl5pPr>
      <a:lvl6pPr marL="457200" algn="ctr" rtl="0" eaLnBrk="0" fontAlgn="base" hangingPunct="0">
        <a:spcBef>
          <a:spcPct val="0"/>
        </a:spcBef>
        <a:spcAft>
          <a:spcPct val="0"/>
        </a:spcAft>
        <a:defRPr sz="4000">
          <a:solidFill>
            <a:srgbClr val="000099"/>
          </a:solidFill>
          <a:latin typeface="Times New Roman" charset="0"/>
        </a:defRPr>
      </a:lvl6pPr>
      <a:lvl7pPr marL="914400" algn="ctr" rtl="0" eaLnBrk="0" fontAlgn="base" hangingPunct="0">
        <a:spcBef>
          <a:spcPct val="0"/>
        </a:spcBef>
        <a:spcAft>
          <a:spcPct val="0"/>
        </a:spcAft>
        <a:defRPr sz="4000">
          <a:solidFill>
            <a:srgbClr val="000099"/>
          </a:solidFill>
          <a:latin typeface="Times New Roman" charset="0"/>
        </a:defRPr>
      </a:lvl7pPr>
      <a:lvl8pPr marL="1371600" algn="ctr" rtl="0" eaLnBrk="0" fontAlgn="base" hangingPunct="0">
        <a:spcBef>
          <a:spcPct val="0"/>
        </a:spcBef>
        <a:spcAft>
          <a:spcPct val="0"/>
        </a:spcAft>
        <a:defRPr sz="4000">
          <a:solidFill>
            <a:srgbClr val="000099"/>
          </a:solidFill>
          <a:latin typeface="Times New Roman" charset="0"/>
        </a:defRPr>
      </a:lvl8pPr>
      <a:lvl9pPr marL="1828800" algn="ctr" rtl="0" eaLnBrk="0" fontAlgn="base" hangingPunct="0">
        <a:spcBef>
          <a:spcPct val="0"/>
        </a:spcBef>
        <a:spcAft>
          <a:spcPct val="0"/>
        </a:spcAft>
        <a:defRPr sz="4000">
          <a:solidFill>
            <a:srgbClr val="000099"/>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E1AC0990-D60E-5849-855F-96C176126E89}" type="slidenum">
              <a:rPr lang="en-US" sz="1400"/>
              <a:pPr/>
              <a:t>1</a:t>
            </a:fld>
            <a:endParaRPr lang="en-US" sz="1400"/>
          </a:p>
        </p:txBody>
      </p:sp>
      <p:sp>
        <p:nvSpPr>
          <p:cNvPr id="15362" name="Rectangle 2"/>
          <p:cNvSpPr>
            <a:spLocks noGrp="1" noChangeArrowheads="1"/>
          </p:cNvSpPr>
          <p:nvPr>
            <p:ph type="ctrTitle"/>
          </p:nvPr>
        </p:nvSpPr>
        <p:spPr>
          <a:xfrm>
            <a:off x="0" y="485775"/>
            <a:ext cx="9144000" cy="2701925"/>
          </a:xfrm>
          <a:noFill/>
        </p:spPr>
        <p:txBody>
          <a:bodyPr lIns="92075" tIns="46038" rIns="92075" bIns="46038" anchor="b"/>
          <a:lstStyle/>
          <a:p>
            <a:pPr>
              <a:lnSpc>
                <a:spcPct val="95000"/>
              </a:lnSpc>
            </a:pPr>
            <a:r>
              <a:rPr lang="en-US">
                <a:solidFill>
                  <a:schemeClr val="tx1"/>
                </a:solidFill>
                <a:latin typeface="Times New Roman" charset="0"/>
                <a:ea typeface="ＭＳ Ｐゴシック" charset="0"/>
                <a:cs typeface="ＭＳ Ｐゴシック" charset="0"/>
              </a:rPr>
              <a:t>CS411</a:t>
            </a:r>
            <a:br>
              <a:rPr lang="en-US">
                <a:solidFill>
                  <a:schemeClr val="tx1"/>
                </a:solidFill>
                <a:latin typeface="Times New Roman" charset="0"/>
                <a:ea typeface="ＭＳ Ｐゴシック" charset="0"/>
                <a:cs typeface="ＭＳ Ｐゴシック" charset="0"/>
              </a:rPr>
            </a:br>
            <a:r>
              <a:rPr lang="en-US">
                <a:solidFill>
                  <a:schemeClr val="tx1"/>
                </a:solidFill>
                <a:latin typeface="Times New Roman" charset="0"/>
                <a:ea typeface="ＭＳ Ｐゴシック" charset="0"/>
                <a:cs typeface="ＭＳ Ｐゴシック" charset="0"/>
              </a:rPr>
              <a:t>Database Systems</a:t>
            </a:r>
            <a:endParaRPr lang="en-US">
              <a:latin typeface="Times New Roman" charset="0"/>
              <a:ea typeface="ＭＳ Ｐゴシック" charset="0"/>
              <a:cs typeface="ＭＳ Ｐゴシック" charset="0"/>
            </a:endParaRPr>
          </a:p>
        </p:txBody>
      </p:sp>
      <p:sp>
        <p:nvSpPr>
          <p:cNvPr id="15363" name="Rectangle 6"/>
          <p:cNvSpPr>
            <a:spLocks noGrp="1" noChangeArrowheads="1"/>
          </p:cNvSpPr>
          <p:nvPr>
            <p:ph type="subTitle" idx="1"/>
          </p:nvPr>
        </p:nvSpPr>
        <p:spPr>
          <a:xfrm>
            <a:off x="1371600" y="4343400"/>
            <a:ext cx="6400800" cy="1752600"/>
          </a:xfrm>
        </p:spPr>
        <p:txBody>
          <a:bodyPr/>
          <a:lstStyle/>
          <a:p>
            <a:r>
              <a:rPr lang="en-US" sz="3600">
                <a:latin typeface="Times New Roman" charset="0"/>
                <a:ea typeface="ＭＳ Ｐゴシック" charset="0"/>
                <a:cs typeface="ＭＳ Ｐゴシック" charset="0"/>
              </a:rPr>
              <a:t>05: Relational Schema Design</a:t>
            </a:r>
          </a:p>
          <a:p>
            <a:r>
              <a:rPr lang="en-US" sz="3600">
                <a:latin typeface="Times New Roman" charset="0"/>
                <a:ea typeface="ＭＳ Ｐゴシック" charset="0"/>
                <a:cs typeface="ＭＳ Ｐゴシック" charset="0"/>
              </a:rPr>
              <a:t>Ch. 3.1-3.5,</a:t>
            </a:r>
          </a:p>
          <a:p>
            <a:r>
              <a:rPr lang="en-US" sz="3600">
                <a:latin typeface="Times New Roman" charset="0"/>
                <a:ea typeface="ＭＳ Ｐゴシック" charset="0"/>
                <a:cs typeface="ＭＳ Ｐゴシック" charset="0"/>
              </a:rPr>
              <a:t> except  3.4.2 - 3.4.3 </a:t>
            </a:r>
            <a:r>
              <a:rPr lang="da-DK" sz="3600">
                <a:latin typeface="Times New Roman" charset="0"/>
                <a:ea typeface="ＭＳ Ｐゴシック" charset="0"/>
                <a:cs typeface="ＭＳ Ｐゴシック" charset="0"/>
              </a:rPr>
              <a:t>and 3.5.3.	</a:t>
            </a:r>
          </a:p>
          <a:p>
            <a:endParaRPr lang="en-US" sz="3600">
              <a:latin typeface="Times New Roman" charset="0"/>
              <a:ea typeface="ＭＳ Ｐゴシック" charset="0"/>
              <a:cs typeface="ＭＳ Ｐゴシック" charset="0"/>
            </a:endParaRPr>
          </a:p>
          <a:p>
            <a:endParaRPr lang="en-US" sz="3600">
              <a:latin typeface="Times New Roman" charset="0"/>
              <a:ea typeface="ＭＳ Ｐゴシック" charset="0"/>
              <a:cs typeface="ＭＳ Ｐゴシック" charset="0"/>
            </a:endParaRPr>
          </a:p>
        </p:txBody>
      </p:sp>
    </p:spTree>
  </p:cSld>
  <p:clrMapOvr>
    <a:masterClrMapping/>
  </p:clrMapOvr>
  <p:transition xmlns:p14="http://schemas.microsoft.com/office/powerpoint/2010/main" advTm="14336"/>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C16AD67D-8629-4F4A-A3C1-5325D084F42E}" type="slidenum">
              <a:rPr lang="en-US" sz="1400"/>
              <a:pPr/>
              <a:t>10</a:t>
            </a:fld>
            <a:endParaRPr lang="en-US" sz="1400"/>
          </a:p>
        </p:txBody>
      </p:sp>
      <p:sp>
        <p:nvSpPr>
          <p:cNvPr id="24578"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Normal Forms</a:t>
            </a:r>
          </a:p>
        </p:txBody>
      </p:sp>
      <p:sp>
        <p:nvSpPr>
          <p:cNvPr id="24580" name="Rectangle 3"/>
          <p:cNvSpPr>
            <a:spLocks noGrp="1" noChangeArrowheads="1"/>
          </p:cNvSpPr>
          <p:nvPr>
            <p:ph type="body" idx="1"/>
          </p:nvPr>
        </p:nvSpPr>
        <p:spPr/>
        <p:txBody>
          <a:bodyPr/>
          <a:lstStyle/>
          <a:p>
            <a:r>
              <a:rPr lang="en-US" dirty="0">
                <a:latin typeface="Times New Roman" charset="0"/>
                <a:ea typeface="ＭＳ Ｐゴシック" charset="0"/>
                <a:cs typeface="ＭＳ Ｐゴシック" charset="0"/>
              </a:rPr>
              <a:t>DB gurus have developed many </a:t>
            </a:r>
            <a:r>
              <a:rPr lang="ja-JP" altLang="en-US" dirty="0">
                <a:latin typeface="Times New Roman" charset="0"/>
                <a:ea typeface="ＭＳ Ｐゴシック" charset="0"/>
                <a:cs typeface="ＭＳ Ｐゴシック" charset="0"/>
              </a:rPr>
              <a:t>“</a:t>
            </a:r>
            <a:r>
              <a:rPr lang="en-US" altLang="ja-JP" b="1" dirty="0">
                <a:latin typeface="Times New Roman" charset="0"/>
                <a:ea typeface="ＭＳ Ｐゴシック" charset="0"/>
                <a:cs typeface="ＭＳ Ｐゴシック" charset="0"/>
              </a:rPr>
              <a:t>normal forms</a:t>
            </a:r>
            <a:r>
              <a:rPr lang="ja-JP" altLang="en-US" dirty="0">
                <a:latin typeface="Times New Roman" charset="0"/>
                <a:ea typeface="ＭＳ Ｐゴシック" charset="0"/>
                <a:cs typeface="ＭＳ Ｐゴシック" charset="0"/>
              </a:rPr>
              <a:t>”</a:t>
            </a:r>
            <a:endParaRPr lang="en-US" altLang="ja-JP" dirty="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These are basically schemas obeying certain rules</a:t>
            </a:r>
          </a:p>
          <a:p>
            <a:pPr lvl="1"/>
            <a:r>
              <a:rPr lang="en-US" dirty="0" smtClean="0">
                <a:latin typeface="Times New Roman" charset="0"/>
                <a:ea typeface="ＭＳ Ｐゴシック" charset="0"/>
                <a:cs typeface="ＭＳ Ｐゴシック" charset="0"/>
              </a:rPr>
              <a:t>Converting a schema that doesn’t obey rules to one that does is called “</a:t>
            </a:r>
            <a:r>
              <a:rPr lang="en-US" b="1" dirty="0" smtClean="0">
                <a:latin typeface="Times New Roman" charset="0"/>
                <a:ea typeface="ＭＳ Ｐゴシック" charset="0"/>
                <a:cs typeface="ＭＳ Ｐゴシック" charset="0"/>
              </a:rPr>
              <a:t>normalization</a:t>
            </a:r>
            <a:r>
              <a:rPr lang="en-US" dirty="0" smtClean="0">
                <a:latin typeface="Times New Roman" charset="0"/>
                <a:ea typeface="ＭＳ Ｐゴシック" charset="0"/>
                <a:cs typeface="ＭＳ Ｐゴシック" charset="0"/>
              </a:rPr>
              <a:t>”</a:t>
            </a:r>
          </a:p>
          <a:p>
            <a:pPr lvl="1"/>
            <a:r>
              <a:rPr lang="en-US" dirty="0" smtClean="0">
                <a:latin typeface="Times New Roman" charset="0"/>
                <a:ea typeface="ＭＳ Ｐゴシック" charset="0"/>
                <a:cs typeface="ＭＳ Ｐゴシック" charset="0"/>
              </a:rPr>
              <a:t>This typically involves some kind of decomposition into smaller tables, just like we saw earlier. </a:t>
            </a:r>
          </a:p>
          <a:p>
            <a:pPr lvl="1"/>
            <a:endParaRPr lang="en-US" dirty="0">
              <a:latin typeface="Times New Roman" charset="0"/>
              <a:ea typeface="ＭＳ Ｐゴシック" charset="0"/>
              <a:cs typeface="ＭＳ Ｐゴシック" charset="0"/>
            </a:endParaRPr>
          </a:p>
          <a:p>
            <a:pPr lvl="1"/>
            <a:r>
              <a:rPr lang="en-US" dirty="0" smtClean="0">
                <a:latin typeface="Times New Roman" charset="0"/>
                <a:ea typeface="ＭＳ Ｐゴシック" charset="0"/>
                <a:cs typeface="ＭＳ Ｐゴシック" charset="0"/>
              </a:rPr>
              <a:t>(the opposite: grouping tables together, is called “</a:t>
            </a:r>
            <a:r>
              <a:rPr lang="en-US" b="1" dirty="0" err="1" smtClean="0">
                <a:latin typeface="Times New Roman" charset="0"/>
                <a:ea typeface="ＭＳ Ｐゴシック" charset="0"/>
                <a:cs typeface="ＭＳ Ｐゴシック" charset="0"/>
              </a:rPr>
              <a:t>denormalization</a:t>
            </a:r>
            <a:r>
              <a:rPr lang="en-US" dirty="0" smtClean="0">
                <a:latin typeface="Times New Roman" charset="0"/>
                <a:ea typeface="ＭＳ Ｐゴシック" charset="0"/>
                <a:cs typeface="ＭＳ Ｐゴシック" charset="0"/>
              </a:rPr>
              <a:t>”)</a:t>
            </a:r>
            <a:endParaRPr lang="en-US" dirty="0">
              <a:latin typeface="Times New Roman"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C16AD67D-8629-4F4A-A3C1-5325D084F42E}" type="slidenum">
              <a:rPr lang="en-US" sz="1400"/>
              <a:pPr/>
              <a:t>11</a:t>
            </a:fld>
            <a:endParaRPr lang="en-US" sz="1400"/>
          </a:p>
        </p:txBody>
      </p:sp>
      <p:sp>
        <p:nvSpPr>
          <p:cNvPr id="24578"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Normal Forms</a:t>
            </a:r>
          </a:p>
        </p:txBody>
      </p:sp>
      <p:sp>
        <p:nvSpPr>
          <p:cNvPr id="24580" name="Rectangle 3"/>
          <p:cNvSpPr>
            <a:spLocks noGrp="1" noChangeArrowheads="1"/>
          </p:cNvSpPr>
          <p:nvPr>
            <p:ph type="body" idx="1"/>
          </p:nvPr>
        </p:nvSpPr>
        <p:spPr/>
        <p:txBody>
          <a:bodyPr/>
          <a:lstStyle/>
          <a:p>
            <a:r>
              <a:rPr lang="en-US" dirty="0">
                <a:latin typeface="Times New Roman" charset="0"/>
                <a:ea typeface="ＭＳ Ｐゴシック" charset="0"/>
                <a:cs typeface="ＭＳ Ｐゴシック" charset="0"/>
              </a:rPr>
              <a:t>DB gurus have developed many </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normal forms</a:t>
            </a:r>
            <a:r>
              <a:rPr lang="ja-JP" altLang="en-US" dirty="0">
                <a:latin typeface="Times New Roman" charset="0"/>
                <a:ea typeface="ＭＳ Ｐゴシック" charset="0"/>
                <a:cs typeface="ＭＳ Ｐゴシック" charset="0"/>
              </a:rPr>
              <a:t>”</a:t>
            </a:r>
            <a:endParaRPr lang="en-US" altLang="ja-JP"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Most important ones</a:t>
            </a:r>
          </a:p>
          <a:p>
            <a:pPr lvl="1"/>
            <a:r>
              <a:rPr lang="en-US" dirty="0">
                <a:latin typeface="Times New Roman" charset="0"/>
                <a:ea typeface="ＭＳ Ｐゴシック" charset="0"/>
              </a:rPr>
              <a:t>Boyce-</a:t>
            </a:r>
            <a:r>
              <a:rPr lang="en-US" dirty="0" err="1">
                <a:latin typeface="Times New Roman" charset="0"/>
                <a:ea typeface="ＭＳ Ｐゴシック" charset="0"/>
              </a:rPr>
              <a:t>Codd</a:t>
            </a:r>
            <a:r>
              <a:rPr lang="en-US" dirty="0">
                <a:latin typeface="Times New Roman" charset="0"/>
                <a:ea typeface="ＭＳ Ｐゴシック" charset="0"/>
              </a:rPr>
              <a:t>, 3rd, and 4th normal forms</a:t>
            </a:r>
          </a:p>
          <a:p>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If </a:t>
            </a:r>
            <a:r>
              <a:rPr lang="en-US" dirty="0">
                <a:latin typeface="Times New Roman" charset="0"/>
                <a:ea typeface="ＭＳ Ｐゴシック" charset="0"/>
                <a:cs typeface="ＭＳ Ｐゴシック" charset="0"/>
              </a:rPr>
              <a:t>R* is in one of these forms, then R* is guaranteed to achieve certain good properties</a:t>
            </a:r>
          </a:p>
          <a:p>
            <a:pPr lvl="1"/>
            <a:r>
              <a:rPr lang="en-US" dirty="0">
                <a:latin typeface="Times New Roman" charset="0"/>
                <a:ea typeface="ＭＳ Ｐゴシック" charset="0"/>
              </a:rPr>
              <a:t>e.g., if R* is in Boyce-</a:t>
            </a:r>
            <a:r>
              <a:rPr lang="en-US" dirty="0" err="1">
                <a:latin typeface="Times New Roman" charset="0"/>
                <a:ea typeface="ＭＳ Ｐゴシック" charset="0"/>
              </a:rPr>
              <a:t>Codd</a:t>
            </a:r>
            <a:r>
              <a:rPr lang="en-US" dirty="0">
                <a:latin typeface="Times New Roman" charset="0"/>
                <a:ea typeface="ＭＳ Ｐゴシック" charset="0"/>
              </a:rPr>
              <a:t> NF, it is guaranteed to not have certain types of </a:t>
            </a:r>
            <a:r>
              <a:rPr lang="en-US" dirty="0" smtClean="0">
                <a:latin typeface="Times New Roman" charset="0"/>
                <a:ea typeface="ＭＳ Ｐゴシック" charset="0"/>
              </a:rPr>
              <a:t>redundancies</a:t>
            </a:r>
            <a:endParaRPr lang="en-US" dirty="0">
              <a:latin typeface="Times New Roman" charset="0"/>
              <a:ea typeface="ＭＳ Ｐゴシック" charset="0"/>
            </a:endParaRPr>
          </a:p>
          <a:p>
            <a:r>
              <a:rPr lang="en-US" dirty="0">
                <a:latin typeface="Times New Roman" charset="0"/>
                <a:ea typeface="ＭＳ Ｐゴシック" charset="0"/>
                <a:cs typeface="ＭＳ Ｐゴシック" charset="0"/>
              </a:rPr>
              <a:t>DB gurus have also developed algorithms to transform R into R* </a:t>
            </a:r>
            <a:r>
              <a:rPr lang="en-US" dirty="0" smtClean="0">
                <a:latin typeface="Times New Roman" charset="0"/>
                <a:ea typeface="ＭＳ Ｐゴシック" charset="0"/>
                <a:cs typeface="ＭＳ Ｐゴシック" charset="0"/>
              </a:rPr>
              <a:t>in these </a:t>
            </a:r>
            <a:r>
              <a:rPr lang="en-US" dirty="0">
                <a:latin typeface="Times New Roman" charset="0"/>
                <a:ea typeface="ＭＳ Ｐゴシック" charset="0"/>
                <a:cs typeface="ＭＳ Ｐゴシック" charset="0"/>
              </a:rPr>
              <a:t>normal forms</a:t>
            </a:r>
          </a:p>
        </p:txBody>
      </p:sp>
    </p:spTree>
    <p:extLst>
      <p:ext uri="{BB962C8B-B14F-4D97-AF65-F5344CB8AC3E}">
        <p14:creationId xmlns:p14="http://schemas.microsoft.com/office/powerpoint/2010/main" val="1632949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798C3580-C73F-FE45-A143-93EF3389FE0E}" type="slidenum">
              <a:rPr lang="en-US" sz="1400"/>
              <a:pPr/>
              <a:t>12</a:t>
            </a:fld>
            <a:endParaRPr lang="en-US" sz="1400"/>
          </a:p>
        </p:txBody>
      </p:sp>
      <p:sp>
        <p:nvSpPr>
          <p:cNvPr id="25602"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Normal Forms (cont.)</a:t>
            </a:r>
          </a:p>
        </p:txBody>
      </p:sp>
      <p:sp>
        <p:nvSpPr>
          <p:cNvPr id="25604" name="Rectangle 3"/>
          <p:cNvSpPr>
            <a:spLocks noGrp="1" noChangeArrowheads="1"/>
          </p:cNvSpPr>
          <p:nvPr>
            <p:ph type="body" idx="1"/>
          </p:nvPr>
        </p:nvSpPr>
        <p:spPr/>
        <p:txBody>
          <a:bodyPr/>
          <a:lstStyle/>
          <a:p>
            <a:r>
              <a:rPr lang="en-US" dirty="0" smtClean="0">
                <a:latin typeface="Times New Roman" charset="0"/>
                <a:ea typeface="ＭＳ Ｐゴシック" charset="0"/>
                <a:cs typeface="ＭＳ Ｐゴシック" charset="0"/>
              </a:rPr>
              <a:t>There are also trade</a:t>
            </a:r>
            <a:r>
              <a:rPr lang="en-US" dirty="0">
                <a:latin typeface="Times New Roman" charset="0"/>
                <a:ea typeface="ＭＳ Ｐゴシック" charset="0"/>
                <a:cs typeface="ＭＳ Ｐゴシック" charset="0"/>
              </a:rPr>
              <a:t>-offs among normal forms</a:t>
            </a:r>
          </a:p>
          <a:p>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Thus</a:t>
            </a:r>
            <a:r>
              <a:rPr lang="en-US" dirty="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our goal is to:</a:t>
            </a:r>
            <a:endParaRPr lang="en-US" dirty="0">
              <a:latin typeface="Times New Roman" charset="0"/>
              <a:ea typeface="ＭＳ Ｐゴシック" charset="0"/>
              <a:cs typeface="ＭＳ Ｐゴシック" charset="0"/>
            </a:endParaRPr>
          </a:p>
          <a:p>
            <a:pPr lvl="1"/>
            <a:r>
              <a:rPr lang="en-US" dirty="0">
                <a:latin typeface="Times New Roman" charset="0"/>
                <a:ea typeface="ＭＳ Ｐゴシック" charset="0"/>
              </a:rPr>
              <a:t>learn these forms</a:t>
            </a:r>
          </a:p>
          <a:p>
            <a:pPr lvl="1"/>
            <a:r>
              <a:rPr lang="en-US" dirty="0">
                <a:latin typeface="Times New Roman" charset="0"/>
                <a:ea typeface="ＭＳ Ｐゴシック" charset="0"/>
              </a:rPr>
              <a:t>transform R into R* in one of these forms</a:t>
            </a:r>
          </a:p>
          <a:p>
            <a:pPr lvl="1"/>
            <a:r>
              <a:rPr lang="en-US" dirty="0">
                <a:latin typeface="Times New Roman" charset="0"/>
                <a:ea typeface="ＭＳ Ｐゴシック" charset="0"/>
              </a:rPr>
              <a:t>carefully evaluate the trade-offs</a:t>
            </a:r>
          </a:p>
          <a:p>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To </a:t>
            </a:r>
            <a:r>
              <a:rPr lang="en-US" dirty="0">
                <a:latin typeface="Times New Roman" charset="0"/>
                <a:ea typeface="ＭＳ Ｐゴシック" charset="0"/>
                <a:cs typeface="ＭＳ Ｐゴシック" charset="0"/>
              </a:rPr>
              <a:t>understand these normal forms </a:t>
            </a:r>
            <a:r>
              <a:rPr lang="en-US" dirty="0" smtClean="0">
                <a:latin typeface="Times New Roman" charset="0"/>
                <a:ea typeface="ＭＳ Ｐゴシック" charset="0"/>
                <a:cs typeface="ＭＳ Ｐゴシック" charset="0"/>
              </a:rPr>
              <a:t>we’</a:t>
            </a:r>
            <a:r>
              <a:rPr lang="en-US" altLang="ja-JP" dirty="0" smtClean="0">
                <a:latin typeface="Times New Roman" charset="0"/>
                <a:ea typeface="ＭＳ Ｐゴシック" charset="0"/>
                <a:cs typeface="ＭＳ Ｐゴシック" charset="0"/>
              </a:rPr>
              <a:t>ll </a:t>
            </a:r>
            <a:r>
              <a:rPr lang="en-US" altLang="ja-JP" dirty="0">
                <a:latin typeface="Times New Roman" charset="0"/>
                <a:ea typeface="ＭＳ Ｐゴシック" charset="0"/>
                <a:cs typeface="ＭＳ Ｐゴシック" charset="0"/>
              </a:rPr>
              <a:t>need to understand certain types of constraints</a:t>
            </a:r>
          </a:p>
          <a:p>
            <a:pPr lvl="1"/>
            <a:r>
              <a:rPr lang="en-US" dirty="0">
                <a:latin typeface="Times New Roman" charset="0"/>
                <a:ea typeface="ＭＳ Ｐゴシック" charset="0"/>
              </a:rPr>
              <a:t>functional dependencies and keys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DC379D65-ABB1-704C-92C8-59F00B7F3AC4}" type="slidenum">
              <a:rPr lang="en-US" sz="1400"/>
              <a:pPr/>
              <a:t>13</a:t>
            </a:fld>
            <a:endParaRPr lang="en-US" sz="1400"/>
          </a:p>
        </p:txBody>
      </p:sp>
      <p:sp>
        <p:nvSpPr>
          <p:cNvPr id="26626" name="Rectangle 2"/>
          <p:cNvSpPr>
            <a:spLocks noGrp="1" noChangeArrowheads="1"/>
          </p:cNvSpPr>
          <p:nvPr>
            <p:ph type="ctrTitle"/>
          </p:nvPr>
        </p:nvSpPr>
        <p:spPr>
          <a:xfrm>
            <a:off x="685800" y="2286000"/>
            <a:ext cx="7772400" cy="1143000"/>
          </a:xfrm>
        </p:spPr>
        <p:txBody>
          <a:bodyPr/>
          <a:lstStyle/>
          <a:p>
            <a:r>
              <a:rPr lang="en-US">
                <a:solidFill>
                  <a:srgbClr val="FF0000"/>
                </a:solidFill>
                <a:latin typeface="Times New Roman" charset="0"/>
                <a:ea typeface="ＭＳ Ｐゴシック" charset="0"/>
                <a:cs typeface="ＭＳ Ｐゴシック" charset="0"/>
              </a:rPr>
              <a:t>Functional Dependencies and Keys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FEA571AE-C781-194B-97AC-81622968D47E}" type="slidenum">
              <a:rPr lang="en-US" sz="1400"/>
              <a:pPr/>
              <a:t>14</a:t>
            </a:fld>
            <a:endParaRPr lang="en-US" sz="1400"/>
          </a:p>
        </p:txBody>
      </p:sp>
      <p:sp>
        <p:nvSpPr>
          <p:cNvPr id="2765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Functional Dependencies</a:t>
            </a:r>
          </a:p>
        </p:txBody>
      </p:sp>
      <p:sp>
        <p:nvSpPr>
          <p:cNvPr id="27651" name="Rectangle 3"/>
          <p:cNvSpPr>
            <a:spLocks noGrp="1" noChangeArrowheads="1"/>
          </p:cNvSpPr>
          <p:nvPr>
            <p:ph type="body" idx="1"/>
          </p:nvPr>
        </p:nvSpPr>
        <p:spPr/>
        <p:txBody>
          <a:bodyPr/>
          <a:lstStyle/>
          <a:p>
            <a:r>
              <a:rPr lang="en-US" dirty="0">
                <a:latin typeface="Times New Roman" charset="0"/>
                <a:ea typeface="ＭＳ Ｐゴシック" charset="0"/>
                <a:cs typeface="ＭＳ Ｐゴシック" charset="0"/>
              </a:rPr>
              <a:t>A form of constraint (hence, part of the schema)</a:t>
            </a:r>
          </a:p>
          <a:p>
            <a:r>
              <a:rPr lang="en-US" dirty="0">
                <a:latin typeface="Times New Roman" charset="0"/>
                <a:ea typeface="ＭＳ Ｐゴシック" charset="0"/>
                <a:cs typeface="ＭＳ Ｐゴシック" charset="0"/>
              </a:rPr>
              <a:t>Finding them is part of the database design</a:t>
            </a:r>
          </a:p>
          <a:p>
            <a:r>
              <a:rPr lang="en-US" dirty="0">
                <a:latin typeface="Times New Roman" charset="0"/>
                <a:ea typeface="ＭＳ Ｐゴシック" charset="0"/>
                <a:cs typeface="ＭＳ Ｐゴシック" charset="0"/>
              </a:rPr>
              <a:t>Used heavily in schema </a:t>
            </a:r>
            <a:r>
              <a:rPr lang="en-US" dirty="0" smtClean="0">
                <a:latin typeface="Times New Roman" charset="0"/>
                <a:ea typeface="ＭＳ Ｐゴシック" charset="0"/>
                <a:cs typeface="ＭＳ Ｐゴシック" charset="0"/>
              </a:rPr>
              <a:t>refinement</a:t>
            </a:r>
          </a:p>
          <a:p>
            <a:r>
              <a:rPr lang="en-US" dirty="0">
                <a:latin typeface="Times New Roman" charset="0"/>
                <a:ea typeface="ＭＳ Ｐゴシック" charset="0"/>
                <a:cs typeface="ＭＳ Ｐゴシック" charset="0"/>
              </a:rPr>
              <a:t>Holds for ALL instances!</a:t>
            </a:r>
          </a:p>
          <a:p>
            <a:pPr marL="3657600" lvl="8" indent="0">
              <a:buNone/>
            </a:pPr>
            <a:r>
              <a:rPr lang="en-US" i="1" dirty="0" smtClean="0">
                <a:latin typeface="Times New Roman" charset="0"/>
                <a:ea typeface="ＭＳ Ｐゴシック" charset="0"/>
                <a:cs typeface="ＭＳ Ｐゴシック" charset="0"/>
              </a:rPr>
              <a:t>Where have we seen this before?</a:t>
            </a:r>
            <a:endParaRPr lang="en-US" i="1" dirty="0">
              <a:latin typeface="Times New Roman" charset="0"/>
              <a:ea typeface="ＭＳ Ｐゴシック" charset="0"/>
              <a:cs typeface="ＭＳ Ｐゴシック" charset="0"/>
            </a:endParaRPr>
          </a:p>
        </p:txBody>
      </p:sp>
      <p:sp>
        <p:nvSpPr>
          <p:cNvPr id="27652" name="Text Box 4"/>
          <p:cNvSpPr txBox="1">
            <a:spLocks noChangeArrowheads="1"/>
          </p:cNvSpPr>
          <p:nvPr/>
        </p:nvSpPr>
        <p:spPr bwMode="auto">
          <a:xfrm>
            <a:off x="688975" y="31797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endParaRPr lang="en-US" sz="2000"/>
          </a:p>
        </p:txBody>
      </p:sp>
      <p:sp>
        <p:nvSpPr>
          <p:cNvPr id="27653" name="Text Box 5"/>
          <p:cNvSpPr txBox="1">
            <a:spLocks noChangeArrowheads="1"/>
          </p:cNvSpPr>
          <p:nvPr/>
        </p:nvSpPr>
        <p:spPr bwMode="auto">
          <a:xfrm>
            <a:off x="533400" y="3276600"/>
            <a:ext cx="5715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solidFill>
                  <a:schemeClr val="accent2"/>
                </a:solidFill>
              </a:rPr>
              <a:t>Definition:</a:t>
            </a:r>
            <a:endParaRPr lang="en-US" sz="2400" dirty="0"/>
          </a:p>
          <a:p>
            <a:endParaRPr lang="en-US" sz="2400" dirty="0"/>
          </a:p>
          <a:p>
            <a:r>
              <a:rPr lang="en-US" sz="2400" dirty="0"/>
              <a:t>               If two tuples agree on the attributes </a:t>
            </a:r>
          </a:p>
        </p:txBody>
      </p:sp>
      <p:sp>
        <p:nvSpPr>
          <p:cNvPr id="27654" name="Text Box 6"/>
          <p:cNvSpPr txBox="1">
            <a:spLocks noChangeArrowheads="1"/>
          </p:cNvSpPr>
          <p:nvPr/>
        </p:nvSpPr>
        <p:spPr bwMode="auto">
          <a:xfrm>
            <a:off x="2228850" y="5908675"/>
            <a:ext cx="176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A , A , … A </a:t>
            </a:r>
          </a:p>
        </p:txBody>
      </p:sp>
      <p:sp>
        <p:nvSpPr>
          <p:cNvPr id="27655" name="Text Box 7"/>
          <p:cNvSpPr txBox="1">
            <a:spLocks noChangeArrowheads="1"/>
          </p:cNvSpPr>
          <p:nvPr/>
        </p:nvSpPr>
        <p:spPr bwMode="auto">
          <a:xfrm>
            <a:off x="2397125" y="61102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1</a:t>
            </a:r>
          </a:p>
        </p:txBody>
      </p:sp>
      <p:sp>
        <p:nvSpPr>
          <p:cNvPr id="27656" name="Text Box 8"/>
          <p:cNvSpPr txBox="1">
            <a:spLocks noChangeArrowheads="1"/>
          </p:cNvSpPr>
          <p:nvPr/>
        </p:nvSpPr>
        <p:spPr bwMode="auto">
          <a:xfrm>
            <a:off x="2854325" y="61102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2</a:t>
            </a:r>
          </a:p>
        </p:txBody>
      </p:sp>
      <p:sp>
        <p:nvSpPr>
          <p:cNvPr id="27657" name="Text Box 9"/>
          <p:cNvSpPr txBox="1">
            <a:spLocks noChangeArrowheads="1"/>
          </p:cNvSpPr>
          <p:nvPr/>
        </p:nvSpPr>
        <p:spPr bwMode="auto">
          <a:xfrm>
            <a:off x="3692525" y="61102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n</a:t>
            </a:r>
          </a:p>
        </p:txBody>
      </p:sp>
      <p:sp>
        <p:nvSpPr>
          <p:cNvPr id="27658" name="Text Box 10"/>
          <p:cNvSpPr txBox="1">
            <a:spLocks noChangeArrowheads="1"/>
          </p:cNvSpPr>
          <p:nvPr/>
        </p:nvSpPr>
        <p:spPr bwMode="auto">
          <a:xfrm>
            <a:off x="1619250" y="4841875"/>
            <a:ext cx="539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 then they must also agree on the attributes</a:t>
            </a:r>
          </a:p>
        </p:txBody>
      </p:sp>
      <p:sp>
        <p:nvSpPr>
          <p:cNvPr id="27659" name="Text Box 11"/>
          <p:cNvSpPr txBox="1">
            <a:spLocks noChangeArrowheads="1"/>
          </p:cNvSpPr>
          <p:nvPr/>
        </p:nvSpPr>
        <p:spPr bwMode="auto">
          <a:xfrm>
            <a:off x="1847850" y="52990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B , B , … B </a:t>
            </a:r>
          </a:p>
        </p:txBody>
      </p:sp>
      <p:sp>
        <p:nvSpPr>
          <p:cNvPr id="27660" name="Text Box 12"/>
          <p:cNvSpPr txBox="1">
            <a:spLocks noChangeArrowheads="1"/>
          </p:cNvSpPr>
          <p:nvPr/>
        </p:nvSpPr>
        <p:spPr bwMode="auto">
          <a:xfrm>
            <a:off x="2016125" y="54864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1</a:t>
            </a:r>
          </a:p>
        </p:txBody>
      </p:sp>
      <p:sp>
        <p:nvSpPr>
          <p:cNvPr id="27661" name="Text Box 13"/>
          <p:cNvSpPr txBox="1">
            <a:spLocks noChangeArrowheads="1"/>
          </p:cNvSpPr>
          <p:nvPr/>
        </p:nvSpPr>
        <p:spPr bwMode="auto">
          <a:xfrm>
            <a:off x="2473325" y="54864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2</a:t>
            </a:r>
          </a:p>
        </p:txBody>
      </p:sp>
      <p:sp>
        <p:nvSpPr>
          <p:cNvPr id="27662" name="Text Box 14"/>
          <p:cNvSpPr txBox="1">
            <a:spLocks noChangeArrowheads="1"/>
          </p:cNvSpPr>
          <p:nvPr/>
        </p:nvSpPr>
        <p:spPr bwMode="auto">
          <a:xfrm>
            <a:off x="3311525" y="5486400"/>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dirty="0"/>
              <a:t>m</a:t>
            </a:r>
          </a:p>
        </p:txBody>
      </p:sp>
      <p:sp>
        <p:nvSpPr>
          <p:cNvPr id="27663" name="Text Box 15"/>
          <p:cNvSpPr txBox="1">
            <a:spLocks noChangeArrowheads="1"/>
          </p:cNvSpPr>
          <p:nvPr/>
        </p:nvSpPr>
        <p:spPr bwMode="auto">
          <a:xfrm>
            <a:off x="688975" y="587375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solidFill>
                  <a:schemeClr val="accent2"/>
                </a:solidFill>
              </a:rPr>
              <a:t>Formally:</a:t>
            </a:r>
            <a:r>
              <a:rPr lang="en-US" sz="2400" dirty="0"/>
              <a:t>  </a:t>
            </a:r>
          </a:p>
        </p:txBody>
      </p:sp>
      <p:sp>
        <p:nvSpPr>
          <p:cNvPr id="27664" name="Line 16"/>
          <p:cNvSpPr>
            <a:spLocks noChangeShapeType="1"/>
          </p:cNvSpPr>
          <p:nvPr/>
        </p:nvSpPr>
        <p:spPr bwMode="auto">
          <a:xfrm>
            <a:off x="3981450" y="613727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5" name="Text Box 17"/>
          <p:cNvSpPr txBox="1">
            <a:spLocks noChangeArrowheads="1"/>
          </p:cNvSpPr>
          <p:nvPr/>
        </p:nvSpPr>
        <p:spPr bwMode="auto">
          <a:xfrm>
            <a:off x="1847850" y="4308475"/>
            <a:ext cx="176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A , A , … A </a:t>
            </a:r>
          </a:p>
        </p:txBody>
      </p:sp>
      <p:sp>
        <p:nvSpPr>
          <p:cNvPr id="27666" name="Text Box 18"/>
          <p:cNvSpPr txBox="1">
            <a:spLocks noChangeArrowheads="1"/>
          </p:cNvSpPr>
          <p:nvPr/>
        </p:nvSpPr>
        <p:spPr bwMode="auto">
          <a:xfrm>
            <a:off x="2016125" y="45100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1</a:t>
            </a:r>
          </a:p>
        </p:txBody>
      </p:sp>
      <p:sp>
        <p:nvSpPr>
          <p:cNvPr id="27667" name="Text Box 19"/>
          <p:cNvSpPr txBox="1">
            <a:spLocks noChangeArrowheads="1"/>
          </p:cNvSpPr>
          <p:nvPr/>
        </p:nvSpPr>
        <p:spPr bwMode="auto">
          <a:xfrm>
            <a:off x="2473325" y="45100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2</a:t>
            </a:r>
          </a:p>
        </p:txBody>
      </p:sp>
      <p:sp>
        <p:nvSpPr>
          <p:cNvPr id="27668" name="Text Box 20"/>
          <p:cNvSpPr txBox="1">
            <a:spLocks noChangeArrowheads="1"/>
          </p:cNvSpPr>
          <p:nvPr/>
        </p:nvSpPr>
        <p:spPr bwMode="auto">
          <a:xfrm>
            <a:off x="3311525" y="45100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n</a:t>
            </a:r>
          </a:p>
        </p:txBody>
      </p:sp>
      <p:sp>
        <p:nvSpPr>
          <p:cNvPr id="27669" name="Text Box 21"/>
          <p:cNvSpPr txBox="1">
            <a:spLocks noChangeArrowheads="1"/>
          </p:cNvSpPr>
          <p:nvPr/>
        </p:nvSpPr>
        <p:spPr bwMode="auto">
          <a:xfrm>
            <a:off x="4895850" y="59086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B , B , … B </a:t>
            </a:r>
          </a:p>
        </p:txBody>
      </p:sp>
      <p:sp>
        <p:nvSpPr>
          <p:cNvPr id="27670" name="Text Box 22"/>
          <p:cNvSpPr txBox="1">
            <a:spLocks noChangeArrowheads="1"/>
          </p:cNvSpPr>
          <p:nvPr/>
        </p:nvSpPr>
        <p:spPr bwMode="auto">
          <a:xfrm>
            <a:off x="5064125" y="6096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1</a:t>
            </a:r>
          </a:p>
        </p:txBody>
      </p:sp>
      <p:sp>
        <p:nvSpPr>
          <p:cNvPr id="27671" name="Text Box 23"/>
          <p:cNvSpPr txBox="1">
            <a:spLocks noChangeArrowheads="1"/>
          </p:cNvSpPr>
          <p:nvPr/>
        </p:nvSpPr>
        <p:spPr bwMode="auto">
          <a:xfrm>
            <a:off x="5521325" y="6096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2</a:t>
            </a:r>
          </a:p>
        </p:txBody>
      </p:sp>
      <p:sp>
        <p:nvSpPr>
          <p:cNvPr id="27672" name="Text Box 24"/>
          <p:cNvSpPr txBox="1">
            <a:spLocks noChangeArrowheads="1"/>
          </p:cNvSpPr>
          <p:nvPr/>
        </p:nvSpPr>
        <p:spPr bwMode="auto">
          <a:xfrm>
            <a:off x="6359525" y="6096000"/>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a:t>m</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77190949-EBC0-3A44-B448-48F680919026}" type="slidenum">
              <a:rPr lang="en-US" sz="1400"/>
              <a:pPr/>
              <a:t>15</a:t>
            </a:fld>
            <a:endParaRPr lang="en-US" sz="1400"/>
          </a:p>
        </p:txBody>
      </p:sp>
      <p:sp>
        <p:nvSpPr>
          <p:cNvPr id="28674"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Examples</a:t>
            </a:r>
          </a:p>
        </p:txBody>
      </p:sp>
      <p:sp>
        <p:nvSpPr>
          <p:cNvPr id="28675" name="Rectangle 3"/>
          <p:cNvSpPr>
            <a:spLocks noGrp="1" noChangeArrowheads="1"/>
          </p:cNvSpPr>
          <p:nvPr>
            <p:ph type="body" idx="1"/>
          </p:nvPr>
        </p:nvSpPr>
        <p:spPr/>
        <p:txBody>
          <a:bodyPr/>
          <a:lstStyle/>
          <a:p>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r>
              <a:rPr lang="en-US" dirty="0" err="1">
                <a:latin typeface="Times New Roman" charset="0"/>
                <a:ea typeface="ＭＳ Ｐゴシック" charset="0"/>
                <a:cs typeface="ＭＳ Ｐゴシック" charset="0"/>
              </a:rPr>
              <a:t>EmpID</a:t>
            </a:r>
            <a:r>
              <a:rPr lang="en-US" dirty="0">
                <a:latin typeface="Times New Roman" charset="0"/>
                <a:ea typeface="ＭＳ Ｐゴシック" charset="0"/>
                <a:cs typeface="ＭＳ Ｐゴシック" charset="0"/>
              </a:rPr>
              <a:t>         Name, Phone, Position</a:t>
            </a:r>
          </a:p>
          <a:p>
            <a:r>
              <a:rPr lang="en-US" dirty="0">
                <a:latin typeface="Times New Roman" charset="0"/>
                <a:ea typeface="ＭＳ Ｐゴシック" charset="0"/>
                <a:cs typeface="ＭＳ Ｐゴシック" charset="0"/>
              </a:rPr>
              <a:t>Position        Phone</a:t>
            </a:r>
          </a:p>
          <a:p>
            <a:r>
              <a:rPr lang="en-US" dirty="0">
                <a:solidFill>
                  <a:srgbClr val="FF7C80"/>
                </a:solidFill>
                <a:latin typeface="Times New Roman" charset="0"/>
                <a:ea typeface="ＭＳ Ｐゴシック" charset="0"/>
                <a:cs typeface="ＭＳ Ｐゴシック" charset="0"/>
              </a:rPr>
              <a:t>but  Phone         </a:t>
            </a:r>
            <a:r>
              <a:rPr lang="en-US" dirty="0" smtClean="0">
                <a:solidFill>
                  <a:srgbClr val="FF7C80"/>
                </a:solidFill>
                <a:latin typeface="Times New Roman" charset="0"/>
                <a:ea typeface="ＭＳ Ｐゴシック" charset="0"/>
                <a:cs typeface="ＭＳ Ｐゴシック" charset="0"/>
              </a:rPr>
              <a:t>Position: why?</a:t>
            </a:r>
            <a:endParaRPr lang="en-US" dirty="0">
              <a:solidFill>
                <a:srgbClr val="FF7C80"/>
              </a:solidFill>
              <a:latin typeface="Times New Roman" charset="0"/>
              <a:ea typeface="ＭＳ Ｐゴシック" charset="0"/>
              <a:cs typeface="ＭＳ Ｐゴシック" charset="0"/>
            </a:endParaRPr>
          </a:p>
        </p:txBody>
      </p:sp>
      <p:sp>
        <p:nvSpPr>
          <p:cNvPr id="28676" name="Line 4"/>
          <p:cNvSpPr>
            <a:spLocks noChangeShapeType="1"/>
          </p:cNvSpPr>
          <p:nvPr/>
        </p:nvSpPr>
        <p:spPr bwMode="auto">
          <a:xfrm>
            <a:off x="1981200" y="4800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77" name="Line 5"/>
          <p:cNvSpPr>
            <a:spLocks noChangeShapeType="1"/>
          </p:cNvSpPr>
          <p:nvPr/>
        </p:nvSpPr>
        <p:spPr bwMode="auto">
          <a:xfrm>
            <a:off x="2057400" y="5410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78" name="Line 6"/>
          <p:cNvSpPr>
            <a:spLocks noChangeShapeType="1"/>
          </p:cNvSpPr>
          <p:nvPr/>
        </p:nvSpPr>
        <p:spPr bwMode="auto">
          <a:xfrm>
            <a:off x="2514600" y="6019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79" name="Line 7"/>
          <p:cNvSpPr>
            <a:spLocks noChangeShapeType="1"/>
          </p:cNvSpPr>
          <p:nvPr/>
        </p:nvSpPr>
        <p:spPr bwMode="auto">
          <a:xfrm>
            <a:off x="2590800" y="5867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0" name="Rectangle 8"/>
          <p:cNvSpPr>
            <a:spLocks noChangeArrowheads="1"/>
          </p:cNvSpPr>
          <p:nvPr/>
        </p:nvSpPr>
        <p:spPr bwMode="auto">
          <a:xfrm>
            <a:off x="1892300" y="1754188"/>
            <a:ext cx="13557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EmpID</a:t>
            </a:r>
            <a:endParaRPr lang="en-US" sz="900"/>
          </a:p>
          <a:p>
            <a:endParaRPr lang="en-US" sz="2000"/>
          </a:p>
        </p:txBody>
      </p:sp>
      <p:sp>
        <p:nvSpPr>
          <p:cNvPr id="28681" name="Rectangle 9"/>
          <p:cNvSpPr>
            <a:spLocks noChangeArrowheads="1"/>
          </p:cNvSpPr>
          <p:nvPr/>
        </p:nvSpPr>
        <p:spPr bwMode="auto">
          <a:xfrm>
            <a:off x="1831975" y="1754188"/>
            <a:ext cx="1476375" cy="411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682" name="Rectangle 10"/>
          <p:cNvSpPr>
            <a:spLocks noChangeArrowheads="1"/>
          </p:cNvSpPr>
          <p:nvPr/>
        </p:nvSpPr>
        <p:spPr bwMode="auto">
          <a:xfrm>
            <a:off x="3368675" y="1754188"/>
            <a:ext cx="11572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Name</a:t>
            </a:r>
            <a:endParaRPr lang="en-US" sz="900"/>
          </a:p>
          <a:p>
            <a:endParaRPr lang="en-US" sz="2000"/>
          </a:p>
        </p:txBody>
      </p:sp>
      <p:sp>
        <p:nvSpPr>
          <p:cNvPr id="28683" name="Rectangle 11"/>
          <p:cNvSpPr>
            <a:spLocks noChangeArrowheads="1"/>
          </p:cNvSpPr>
          <p:nvPr/>
        </p:nvSpPr>
        <p:spPr bwMode="auto">
          <a:xfrm>
            <a:off x="3308350" y="1754188"/>
            <a:ext cx="1277938" cy="411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684" name="Rectangle 12"/>
          <p:cNvSpPr>
            <a:spLocks noChangeArrowheads="1"/>
          </p:cNvSpPr>
          <p:nvPr/>
        </p:nvSpPr>
        <p:spPr bwMode="auto">
          <a:xfrm>
            <a:off x="4646613" y="1754188"/>
            <a:ext cx="11969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Phone</a:t>
            </a:r>
            <a:endParaRPr lang="en-US" sz="900"/>
          </a:p>
          <a:p>
            <a:endParaRPr lang="en-US" sz="2000"/>
          </a:p>
        </p:txBody>
      </p:sp>
      <p:sp>
        <p:nvSpPr>
          <p:cNvPr id="28685" name="Rectangle 13"/>
          <p:cNvSpPr>
            <a:spLocks noChangeArrowheads="1"/>
          </p:cNvSpPr>
          <p:nvPr/>
        </p:nvSpPr>
        <p:spPr bwMode="auto">
          <a:xfrm>
            <a:off x="4586288" y="1754188"/>
            <a:ext cx="1317625" cy="411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686" name="Rectangle 14"/>
          <p:cNvSpPr>
            <a:spLocks noChangeArrowheads="1"/>
          </p:cNvSpPr>
          <p:nvPr/>
        </p:nvSpPr>
        <p:spPr bwMode="auto">
          <a:xfrm>
            <a:off x="5964238" y="1754188"/>
            <a:ext cx="15160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Position</a:t>
            </a:r>
            <a:endParaRPr lang="en-US" sz="900"/>
          </a:p>
          <a:p>
            <a:endParaRPr lang="en-US" sz="2000"/>
          </a:p>
        </p:txBody>
      </p:sp>
      <p:sp>
        <p:nvSpPr>
          <p:cNvPr id="28687" name="Rectangle 15"/>
          <p:cNvSpPr>
            <a:spLocks noChangeArrowheads="1"/>
          </p:cNvSpPr>
          <p:nvPr/>
        </p:nvSpPr>
        <p:spPr bwMode="auto">
          <a:xfrm>
            <a:off x="5903913" y="1754188"/>
            <a:ext cx="1636712" cy="411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688" name="Rectangle 16"/>
          <p:cNvSpPr>
            <a:spLocks noChangeArrowheads="1"/>
          </p:cNvSpPr>
          <p:nvPr/>
        </p:nvSpPr>
        <p:spPr bwMode="auto">
          <a:xfrm>
            <a:off x="1892300" y="2165350"/>
            <a:ext cx="13557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E0045</a:t>
            </a:r>
            <a:endParaRPr lang="en-US" sz="900"/>
          </a:p>
          <a:p>
            <a:endParaRPr lang="en-US" sz="2000"/>
          </a:p>
        </p:txBody>
      </p:sp>
      <p:sp>
        <p:nvSpPr>
          <p:cNvPr id="28689" name="Rectangle 17"/>
          <p:cNvSpPr>
            <a:spLocks noChangeArrowheads="1"/>
          </p:cNvSpPr>
          <p:nvPr/>
        </p:nvSpPr>
        <p:spPr bwMode="auto">
          <a:xfrm>
            <a:off x="1831975" y="2165350"/>
            <a:ext cx="1476375" cy="4111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690" name="Rectangle 18"/>
          <p:cNvSpPr>
            <a:spLocks noChangeArrowheads="1"/>
          </p:cNvSpPr>
          <p:nvPr/>
        </p:nvSpPr>
        <p:spPr bwMode="auto">
          <a:xfrm>
            <a:off x="3368675" y="2165350"/>
            <a:ext cx="11572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Smith</a:t>
            </a:r>
            <a:endParaRPr lang="en-US" sz="900"/>
          </a:p>
          <a:p>
            <a:endParaRPr lang="en-US" sz="2000"/>
          </a:p>
        </p:txBody>
      </p:sp>
      <p:sp>
        <p:nvSpPr>
          <p:cNvPr id="28691" name="Rectangle 19"/>
          <p:cNvSpPr>
            <a:spLocks noChangeArrowheads="1"/>
          </p:cNvSpPr>
          <p:nvPr/>
        </p:nvSpPr>
        <p:spPr bwMode="auto">
          <a:xfrm>
            <a:off x="3308350" y="2165350"/>
            <a:ext cx="1277938" cy="4111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692" name="Rectangle 20"/>
          <p:cNvSpPr>
            <a:spLocks noChangeArrowheads="1"/>
          </p:cNvSpPr>
          <p:nvPr/>
        </p:nvSpPr>
        <p:spPr bwMode="auto">
          <a:xfrm>
            <a:off x="4646613" y="2165350"/>
            <a:ext cx="11969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1234</a:t>
            </a:r>
            <a:endParaRPr lang="en-US" sz="900"/>
          </a:p>
          <a:p>
            <a:endParaRPr lang="en-US" sz="2000"/>
          </a:p>
        </p:txBody>
      </p:sp>
      <p:sp>
        <p:nvSpPr>
          <p:cNvPr id="28693" name="Rectangle 21"/>
          <p:cNvSpPr>
            <a:spLocks noChangeArrowheads="1"/>
          </p:cNvSpPr>
          <p:nvPr/>
        </p:nvSpPr>
        <p:spPr bwMode="auto">
          <a:xfrm>
            <a:off x="4586288" y="2165350"/>
            <a:ext cx="1317625" cy="4111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694" name="Rectangle 22"/>
          <p:cNvSpPr>
            <a:spLocks noChangeArrowheads="1"/>
          </p:cNvSpPr>
          <p:nvPr/>
        </p:nvSpPr>
        <p:spPr bwMode="auto">
          <a:xfrm>
            <a:off x="5964238" y="2165350"/>
            <a:ext cx="15160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Clerk</a:t>
            </a:r>
            <a:endParaRPr lang="en-US" sz="900"/>
          </a:p>
          <a:p>
            <a:endParaRPr lang="en-US" sz="2000"/>
          </a:p>
        </p:txBody>
      </p:sp>
      <p:sp>
        <p:nvSpPr>
          <p:cNvPr id="28695" name="Rectangle 23"/>
          <p:cNvSpPr>
            <a:spLocks noChangeArrowheads="1"/>
          </p:cNvSpPr>
          <p:nvPr/>
        </p:nvSpPr>
        <p:spPr bwMode="auto">
          <a:xfrm>
            <a:off x="5903913" y="2165350"/>
            <a:ext cx="1636712" cy="4111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696" name="Rectangle 24"/>
          <p:cNvSpPr>
            <a:spLocks noChangeArrowheads="1"/>
          </p:cNvSpPr>
          <p:nvPr/>
        </p:nvSpPr>
        <p:spPr bwMode="auto">
          <a:xfrm>
            <a:off x="1892300" y="2576513"/>
            <a:ext cx="13557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E1847</a:t>
            </a:r>
            <a:endParaRPr lang="en-US" sz="900"/>
          </a:p>
          <a:p>
            <a:endParaRPr lang="en-US" sz="2000"/>
          </a:p>
        </p:txBody>
      </p:sp>
      <p:sp>
        <p:nvSpPr>
          <p:cNvPr id="28697" name="Rectangle 25"/>
          <p:cNvSpPr>
            <a:spLocks noChangeArrowheads="1"/>
          </p:cNvSpPr>
          <p:nvPr/>
        </p:nvSpPr>
        <p:spPr bwMode="auto">
          <a:xfrm>
            <a:off x="1831975" y="2576513"/>
            <a:ext cx="1476375" cy="409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698" name="Rectangle 26"/>
          <p:cNvSpPr>
            <a:spLocks noChangeArrowheads="1"/>
          </p:cNvSpPr>
          <p:nvPr/>
        </p:nvSpPr>
        <p:spPr bwMode="auto">
          <a:xfrm>
            <a:off x="3368675" y="2576513"/>
            <a:ext cx="11572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John</a:t>
            </a:r>
            <a:endParaRPr lang="en-US" sz="900"/>
          </a:p>
          <a:p>
            <a:endParaRPr lang="en-US" sz="2000"/>
          </a:p>
        </p:txBody>
      </p:sp>
      <p:sp>
        <p:nvSpPr>
          <p:cNvPr id="28699" name="Rectangle 27"/>
          <p:cNvSpPr>
            <a:spLocks noChangeArrowheads="1"/>
          </p:cNvSpPr>
          <p:nvPr/>
        </p:nvSpPr>
        <p:spPr bwMode="auto">
          <a:xfrm>
            <a:off x="3308350" y="2576513"/>
            <a:ext cx="1277938" cy="409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00" name="Rectangle 28"/>
          <p:cNvSpPr>
            <a:spLocks noChangeArrowheads="1"/>
          </p:cNvSpPr>
          <p:nvPr/>
        </p:nvSpPr>
        <p:spPr bwMode="auto">
          <a:xfrm>
            <a:off x="4646613" y="2576513"/>
            <a:ext cx="1196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9876</a:t>
            </a:r>
            <a:endParaRPr lang="en-US" sz="900"/>
          </a:p>
          <a:p>
            <a:endParaRPr lang="en-US" sz="2000"/>
          </a:p>
        </p:txBody>
      </p:sp>
      <p:sp>
        <p:nvSpPr>
          <p:cNvPr id="28701" name="Rectangle 29"/>
          <p:cNvSpPr>
            <a:spLocks noChangeArrowheads="1"/>
          </p:cNvSpPr>
          <p:nvPr/>
        </p:nvSpPr>
        <p:spPr bwMode="auto">
          <a:xfrm>
            <a:off x="4586288" y="2576513"/>
            <a:ext cx="1317625" cy="409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02" name="Rectangle 30"/>
          <p:cNvSpPr>
            <a:spLocks noChangeArrowheads="1"/>
          </p:cNvSpPr>
          <p:nvPr/>
        </p:nvSpPr>
        <p:spPr bwMode="auto">
          <a:xfrm>
            <a:off x="5964238" y="2576513"/>
            <a:ext cx="15160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Salesrep</a:t>
            </a:r>
            <a:endParaRPr lang="en-US" sz="900"/>
          </a:p>
          <a:p>
            <a:endParaRPr lang="en-US" sz="2000"/>
          </a:p>
        </p:txBody>
      </p:sp>
      <p:sp>
        <p:nvSpPr>
          <p:cNvPr id="28703" name="Rectangle 31"/>
          <p:cNvSpPr>
            <a:spLocks noChangeArrowheads="1"/>
          </p:cNvSpPr>
          <p:nvPr/>
        </p:nvSpPr>
        <p:spPr bwMode="auto">
          <a:xfrm>
            <a:off x="5903913" y="2576513"/>
            <a:ext cx="1636712" cy="409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04" name="Rectangle 32"/>
          <p:cNvSpPr>
            <a:spLocks noChangeArrowheads="1"/>
          </p:cNvSpPr>
          <p:nvPr/>
        </p:nvSpPr>
        <p:spPr bwMode="auto">
          <a:xfrm>
            <a:off x="1892300" y="2986088"/>
            <a:ext cx="13557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E1111</a:t>
            </a:r>
            <a:endParaRPr lang="en-US" sz="900"/>
          </a:p>
          <a:p>
            <a:endParaRPr lang="en-US" sz="2000"/>
          </a:p>
        </p:txBody>
      </p:sp>
      <p:sp>
        <p:nvSpPr>
          <p:cNvPr id="28705" name="Rectangle 33"/>
          <p:cNvSpPr>
            <a:spLocks noChangeArrowheads="1"/>
          </p:cNvSpPr>
          <p:nvPr/>
        </p:nvSpPr>
        <p:spPr bwMode="auto">
          <a:xfrm>
            <a:off x="1831975" y="2986088"/>
            <a:ext cx="1476375" cy="41116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06" name="Rectangle 34"/>
          <p:cNvSpPr>
            <a:spLocks noChangeArrowheads="1"/>
          </p:cNvSpPr>
          <p:nvPr/>
        </p:nvSpPr>
        <p:spPr bwMode="auto">
          <a:xfrm>
            <a:off x="3368675" y="2986088"/>
            <a:ext cx="11572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Smith</a:t>
            </a:r>
            <a:endParaRPr lang="en-US" sz="900"/>
          </a:p>
          <a:p>
            <a:endParaRPr lang="en-US" sz="2000"/>
          </a:p>
        </p:txBody>
      </p:sp>
      <p:sp>
        <p:nvSpPr>
          <p:cNvPr id="28707" name="Rectangle 35"/>
          <p:cNvSpPr>
            <a:spLocks noChangeArrowheads="1"/>
          </p:cNvSpPr>
          <p:nvPr/>
        </p:nvSpPr>
        <p:spPr bwMode="auto">
          <a:xfrm>
            <a:off x="3308350" y="2986088"/>
            <a:ext cx="1277938" cy="41116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08" name="Rectangle 36"/>
          <p:cNvSpPr>
            <a:spLocks noChangeArrowheads="1"/>
          </p:cNvSpPr>
          <p:nvPr/>
        </p:nvSpPr>
        <p:spPr bwMode="auto">
          <a:xfrm>
            <a:off x="4646613" y="2986088"/>
            <a:ext cx="11969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9876</a:t>
            </a:r>
            <a:endParaRPr lang="en-US" sz="900"/>
          </a:p>
          <a:p>
            <a:endParaRPr lang="en-US" sz="2000"/>
          </a:p>
        </p:txBody>
      </p:sp>
      <p:sp>
        <p:nvSpPr>
          <p:cNvPr id="28709" name="Rectangle 37"/>
          <p:cNvSpPr>
            <a:spLocks noChangeArrowheads="1"/>
          </p:cNvSpPr>
          <p:nvPr/>
        </p:nvSpPr>
        <p:spPr bwMode="auto">
          <a:xfrm>
            <a:off x="4586288" y="2986088"/>
            <a:ext cx="1317625" cy="41116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10" name="Rectangle 38"/>
          <p:cNvSpPr>
            <a:spLocks noChangeArrowheads="1"/>
          </p:cNvSpPr>
          <p:nvPr/>
        </p:nvSpPr>
        <p:spPr bwMode="auto">
          <a:xfrm>
            <a:off x="5964238" y="2986088"/>
            <a:ext cx="15160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Salesrep</a:t>
            </a:r>
            <a:endParaRPr lang="en-US" sz="900"/>
          </a:p>
          <a:p>
            <a:endParaRPr lang="en-US" sz="2000"/>
          </a:p>
        </p:txBody>
      </p:sp>
      <p:sp>
        <p:nvSpPr>
          <p:cNvPr id="28711" name="Rectangle 39"/>
          <p:cNvSpPr>
            <a:spLocks noChangeArrowheads="1"/>
          </p:cNvSpPr>
          <p:nvPr/>
        </p:nvSpPr>
        <p:spPr bwMode="auto">
          <a:xfrm>
            <a:off x="5903913" y="2986088"/>
            <a:ext cx="1636712" cy="41116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12" name="Rectangle 40"/>
          <p:cNvSpPr>
            <a:spLocks noChangeArrowheads="1"/>
          </p:cNvSpPr>
          <p:nvPr/>
        </p:nvSpPr>
        <p:spPr bwMode="auto">
          <a:xfrm>
            <a:off x="1892300" y="3397250"/>
            <a:ext cx="13557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E9999</a:t>
            </a:r>
            <a:endParaRPr lang="en-US" sz="900"/>
          </a:p>
          <a:p>
            <a:endParaRPr lang="en-US" sz="2000"/>
          </a:p>
        </p:txBody>
      </p:sp>
      <p:sp>
        <p:nvSpPr>
          <p:cNvPr id="28713" name="Rectangle 41"/>
          <p:cNvSpPr>
            <a:spLocks noChangeArrowheads="1"/>
          </p:cNvSpPr>
          <p:nvPr/>
        </p:nvSpPr>
        <p:spPr bwMode="auto">
          <a:xfrm>
            <a:off x="1831975" y="3397250"/>
            <a:ext cx="1476375" cy="4111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14" name="Rectangle 42"/>
          <p:cNvSpPr>
            <a:spLocks noChangeArrowheads="1"/>
          </p:cNvSpPr>
          <p:nvPr/>
        </p:nvSpPr>
        <p:spPr bwMode="auto">
          <a:xfrm>
            <a:off x="3368675" y="3397250"/>
            <a:ext cx="11572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Mary</a:t>
            </a:r>
            <a:endParaRPr lang="en-US" sz="900"/>
          </a:p>
          <a:p>
            <a:endParaRPr lang="en-US" sz="2000"/>
          </a:p>
        </p:txBody>
      </p:sp>
      <p:sp>
        <p:nvSpPr>
          <p:cNvPr id="28715" name="Rectangle 43"/>
          <p:cNvSpPr>
            <a:spLocks noChangeArrowheads="1"/>
          </p:cNvSpPr>
          <p:nvPr/>
        </p:nvSpPr>
        <p:spPr bwMode="auto">
          <a:xfrm>
            <a:off x="3308350" y="3397250"/>
            <a:ext cx="1277938" cy="4111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16" name="Rectangle 44"/>
          <p:cNvSpPr>
            <a:spLocks noChangeArrowheads="1"/>
          </p:cNvSpPr>
          <p:nvPr/>
        </p:nvSpPr>
        <p:spPr bwMode="auto">
          <a:xfrm>
            <a:off x="4646613" y="3397250"/>
            <a:ext cx="11969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1234</a:t>
            </a:r>
            <a:endParaRPr lang="en-US" sz="900"/>
          </a:p>
          <a:p>
            <a:endParaRPr lang="en-US" sz="2000"/>
          </a:p>
        </p:txBody>
      </p:sp>
      <p:sp>
        <p:nvSpPr>
          <p:cNvPr id="28717" name="Rectangle 45"/>
          <p:cNvSpPr>
            <a:spLocks noChangeArrowheads="1"/>
          </p:cNvSpPr>
          <p:nvPr/>
        </p:nvSpPr>
        <p:spPr bwMode="auto">
          <a:xfrm>
            <a:off x="4586288" y="3397250"/>
            <a:ext cx="1317625" cy="4111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18" name="Rectangle 46"/>
          <p:cNvSpPr>
            <a:spLocks noChangeArrowheads="1"/>
          </p:cNvSpPr>
          <p:nvPr/>
        </p:nvSpPr>
        <p:spPr bwMode="auto">
          <a:xfrm>
            <a:off x="5964238" y="3397250"/>
            <a:ext cx="15160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a:t>Lawyer</a:t>
            </a:r>
            <a:endParaRPr lang="en-US" sz="900"/>
          </a:p>
          <a:p>
            <a:endParaRPr lang="en-US" sz="2000"/>
          </a:p>
        </p:txBody>
      </p:sp>
      <p:sp>
        <p:nvSpPr>
          <p:cNvPr id="28719" name="Rectangle 47"/>
          <p:cNvSpPr>
            <a:spLocks noChangeArrowheads="1"/>
          </p:cNvSpPr>
          <p:nvPr/>
        </p:nvSpPr>
        <p:spPr bwMode="auto">
          <a:xfrm>
            <a:off x="5903913" y="3397250"/>
            <a:ext cx="1636712" cy="4111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
        <p:nvSpPr>
          <p:cNvPr id="28720" name="Rectangle 48"/>
          <p:cNvSpPr>
            <a:spLocks noChangeArrowheads="1"/>
          </p:cNvSpPr>
          <p:nvPr/>
        </p:nvSpPr>
        <p:spPr bwMode="auto">
          <a:xfrm>
            <a:off x="1828800" y="1752600"/>
            <a:ext cx="5715000" cy="2057400"/>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FontTx/>
              <a:buChar char="•"/>
            </a:pP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FD actually means</a:t>
            </a:r>
            <a:endParaRPr lang="en-US" dirty="0"/>
          </a:p>
        </p:txBody>
      </p:sp>
      <p:sp>
        <p:nvSpPr>
          <p:cNvPr id="3" name="Content Placeholder 2"/>
          <p:cNvSpPr>
            <a:spLocks noGrp="1"/>
          </p:cNvSpPr>
          <p:nvPr>
            <p:ph idx="1"/>
          </p:nvPr>
        </p:nvSpPr>
        <p:spPr/>
        <p:txBody>
          <a:bodyPr/>
          <a:lstStyle/>
          <a:p>
            <a:r>
              <a:rPr lang="en-US" dirty="0" smtClean="0"/>
              <a:t>Knowing FD: A </a:t>
            </a:r>
            <a:r>
              <a:rPr lang="en-US" dirty="0" smtClean="0">
                <a:sym typeface="Wingdings"/>
              </a:rPr>
              <a:t></a:t>
            </a:r>
            <a:r>
              <a:rPr lang="en-US" dirty="0" smtClean="0"/>
              <a:t> B holds in R(A, B, C) means that</a:t>
            </a:r>
          </a:p>
          <a:p>
            <a:pPr lvl="1"/>
            <a:r>
              <a:rPr lang="en-US" dirty="0" smtClean="0"/>
              <a:t>For ALL valid instances R(A, B, C): </a:t>
            </a:r>
          </a:p>
          <a:p>
            <a:pPr lvl="2"/>
            <a:r>
              <a:rPr lang="en-US" dirty="0" smtClean="0"/>
              <a:t>A determines B </a:t>
            </a:r>
          </a:p>
          <a:p>
            <a:pPr lvl="2"/>
            <a:r>
              <a:rPr lang="en-US" dirty="0" smtClean="0"/>
              <a:t>Or, if two tuples share A, then they share the same B</a:t>
            </a:r>
          </a:p>
          <a:p>
            <a:pPr lvl="1"/>
            <a:r>
              <a:rPr lang="en-US" dirty="0" smtClean="0"/>
              <a:t>This is the property of the “world”</a:t>
            </a:r>
          </a:p>
          <a:p>
            <a:r>
              <a:rPr lang="en-US" dirty="0" smtClean="0"/>
              <a:t>Conversely, if: A /</a:t>
            </a:r>
            <a:r>
              <a:rPr lang="en-US" dirty="0" smtClean="0">
                <a:sym typeface="Wingdings"/>
              </a:rPr>
              <a:t></a:t>
            </a:r>
            <a:r>
              <a:rPr lang="en-US" dirty="0" smtClean="0"/>
              <a:t> B, then there is no guarantee that the “A determines B” property holds in a given instance (though it might).</a:t>
            </a:r>
          </a:p>
          <a:p>
            <a:pPr lvl="1"/>
            <a:r>
              <a:rPr lang="en-US" dirty="0" smtClean="0"/>
              <a:t>Trivially, it holds when you have only one tuple.</a:t>
            </a:r>
            <a:endParaRPr lang="en-US" dirty="0"/>
          </a:p>
        </p:txBody>
      </p:sp>
      <p:sp>
        <p:nvSpPr>
          <p:cNvPr id="4" name="Slide Number Placeholder 3"/>
          <p:cNvSpPr>
            <a:spLocks noGrp="1"/>
          </p:cNvSpPr>
          <p:nvPr>
            <p:ph type="sldNum" sz="quarter" idx="12"/>
          </p:nvPr>
        </p:nvSpPr>
        <p:spPr/>
        <p:txBody>
          <a:bodyPr/>
          <a:lstStyle/>
          <a:p>
            <a:fld id="{D8537F79-1973-1F42-97F2-F8AFAB874EE7}" type="slidenum">
              <a:rPr lang="en-US" smtClean="0"/>
              <a:pPr/>
              <a:t>16</a:t>
            </a:fld>
            <a:endParaRPr lang="en-US"/>
          </a:p>
        </p:txBody>
      </p:sp>
    </p:spTree>
    <p:extLst>
      <p:ext uri="{BB962C8B-B14F-4D97-AF65-F5344CB8AC3E}">
        <p14:creationId xmlns:p14="http://schemas.microsoft.com/office/powerpoint/2010/main" val="1365472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FCE6046B-DCE2-1043-8CAB-4452E0B39107}" type="slidenum">
              <a:rPr lang="en-US" sz="1400"/>
              <a:pPr/>
              <a:t>17</a:t>
            </a:fld>
            <a:endParaRPr lang="en-US" sz="1400"/>
          </a:p>
        </p:txBody>
      </p:sp>
      <p:sp>
        <p:nvSpPr>
          <p:cNvPr id="30722" name="Rectangle 2"/>
          <p:cNvSpPr>
            <a:spLocks noGrp="1" noChangeArrowheads="1"/>
          </p:cNvSpPr>
          <p:nvPr>
            <p:ph type="title"/>
          </p:nvPr>
        </p:nvSpPr>
        <p:spPr>
          <a:xfrm>
            <a:off x="228600" y="152400"/>
            <a:ext cx="8686800" cy="457200"/>
          </a:xfrm>
        </p:spPr>
        <p:txBody>
          <a:bodyPr/>
          <a:lstStyle/>
          <a:p>
            <a:r>
              <a:rPr lang="en-US">
                <a:latin typeface="Times New Roman" charset="0"/>
                <a:ea typeface="ＭＳ Ｐゴシック" charset="0"/>
                <a:cs typeface="ＭＳ Ｐゴシック" charset="0"/>
              </a:rPr>
              <a:t>More examples</a:t>
            </a:r>
          </a:p>
        </p:txBody>
      </p:sp>
      <p:sp>
        <p:nvSpPr>
          <p:cNvPr id="30723" name="Text Box 8"/>
          <p:cNvSpPr txBox="1">
            <a:spLocks noChangeArrowheads="1"/>
          </p:cNvSpPr>
          <p:nvPr/>
        </p:nvSpPr>
        <p:spPr bwMode="auto">
          <a:xfrm>
            <a:off x="741363" y="60023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spcBef>
                <a:spcPct val="50000"/>
              </a:spcBef>
            </a:pPr>
            <a:r>
              <a:rPr lang="en-US" sz="2400"/>
              <a:t>   </a:t>
            </a:r>
          </a:p>
        </p:txBody>
      </p:sp>
      <p:sp>
        <p:nvSpPr>
          <p:cNvPr id="30724" name="Text Box 9"/>
          <p:cNvSpPr txBox="1">
            <a:spLocks noChangeArrowheads="1"/>
          </p:cNvSpPr>
          <p:nvPr/>
        </p:nvSpPr>
        <p:spPr bwMode="auto">
          <a:xfrm>
            <a:off x="1295400" y="1752600"/>
            <a:ext cx="6629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endParaRPr lang="en-US" sz="2400" dirty="0">
              <a:solidFill>
                <a:schemeClr val="accent2"/>
              </a:solidFill>
            </a:endParaRPr>
          </a:p>
          <a:p>
            <a:r>
              <a:rPr lang="en-US" sz="2400" dirty="0">
                <a:solidFill>
                  <a:schemeClr val="accent2"/>
                </a:solidFill>
              </a:rPr>
              <a:t>Product</a:t>
            </a:r>
            <a:r>
              <a:rPr lang="en-US" sz="2400" dirty="0"/>
              <a:t>:    </a:t>
            </a:r>
            <a:r>
              <a:rPr lang="en-US" sz="2400" dirty="0" smtClean="0"/>
              <a:t>name</a:t>
            </a:r>
            <a:r>
              <a:rPr lang="en-US" sz="2400" dirty="0"/>
              <a:t>, manufacturer         price</a:t>
            </a:r>
          </a:p>
          <a:p>
            <a:r>
              <a:rPr lang="en-US" sz="2400" dirty="0">
                <a:solidFill>
                  <a:schemeClr val="accent2"/>
                </a:solidFill>
              </a:rPr>
              <a:t>Person:</a:t>
            </a:r>
            <a:r>
              <a:rPr lang="en-US" sz="2400" dirty="0"/>
              <a:t>      </a:t>
            </a:r>
            <a:r>
              <a:rPr lang="en-US" sz="2400" dirty="0" err="1"/>
              <a:t>ssn</a:t>
            </a:r>
            <a:r>
              <a:rPr lang="en-US" sz="2400" dirty="0"/>
              <a:t>           name, age</a:t>
            </a:r>
          </a:p>
          <a:p>
            <a:r>
              <a:rPr lang="en-US" sz="2400" dirty="0">
                <a:solidFill>
                  <a:schemeClr val="accent2"/>
                </a:solidFill>
              </a:rPr>
              <a:t>Company:</a:t>
            </a:r>
            <a:r>
              <a:rPr lang="en-US" sz="2400" dirty="0"/>
              <a:t> </a:t>
            </a:r>
            <a:r>
              <a:rPr lang="en-US" sz="2400" dirty="0" smtClean="0"/>
              <a:t>name       </a:t>
            </a:r>
            <a:r>
              <a:rPr lang="en-US" sz="2400" dirty="0"/>
              <a:t>stock price, president</a:t>
            </a:r>
          </a:p>
        </p:txBody>
      </p:sp>
      <p:sp>
        <p:nvSpPr>
          <p:cNvPr id="30725" name="Line 10"/>
          <p:cNvSpPr>
            <a:spLocks noChangeShapeType="1"/>
          </p:cNvSpPr>
          <p:nvPr/>
        </p:nvSpPr>
        <p:spPr bwMode="auto">
          <a:xfrm>
            <a:off x="5410200" y="24384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6" name="Line 11"/>
          <p:cNvSpPr>
            <a:spLocks noChangeShapeType="1"/>
          </p:cNvSpPr>
          <p:nvPr/>
        </p:nvSpPr>
        <p:spPr bwMode="auto">
          <a:xfrm>
            <a:off x="3429000" y="2743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7" name="Line 12"/>
          <p:cNvSpPr>
            <a:spLocks noChangeShapeType="1"/>
          </p:cNvSpPr>
          <p:nvPr/>
        </p:nvSpPr>
        <p:spPr bwMode="auto">
          <a:xfrm>
            <a:off x="3581400" y="3124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758DFB6-0D9A-D44A-A222-166A443B1EC6}" type="slidenum">
              <a:rPr lang="en-US" sz="1400"/>
              <a:pPr/>
              <a:t>18</a:t>
            </a:fld>
            <a:endParaRPr lang="en-US" sz="1400"/>
          </a:p>
        </p:txBody>
      </p:sp>
      <p:sp>
        <p:nvSpPr>
          <p:cNvPr id="31746" name="Rectangle 2"/>
          <p:cNvSpPr>
            <a:spLocks noGrp="1" noChangeArrowheads="1"/>
          </p:cNvSpPr>
          <p:nvPr>
            <p:ph type="title"/>
          </p:nvPr>
        </p:nvSpPr>
        <p:spPr>
          <a:xfrm>
            <a:off x="152400" y="152400"/>
            <a:ext cx="8991600" cy="685800"/>
          </a:xfrm>
        </p:spPr>
        <p:txBody>
          <a:bodyPr/>
          <a:lstStyle/>
          <a:p>
            <a:r>
              <a:rPr lang="en-US" sz="3600">
                <a:latin typeface="Times New Roman" charset="0"/>
                <a:ea typeface="ＭＳ Ｐゴシック" charset="0"/>
                <a:cs typeface="ＭＳ Ｐゴシック" charset="0"/>
              </a:rPr>
              <a:t>Q: From this, can you conclude phone </a:t>
            </a:r>
            <a:r>
              <a:rPr lang="en-US" sz="3600">
                <a:latin typeface="Times New Roman" charset="0"/>
                <a:ea typeface="ＭＳ Ｐゴシック" charset="0"/>
                <a:cs typeface="ＭＳ Ｐゴシック" charset="0"/>
                <a:sym typeface="Wingdings" charset="0"/>
              </a:rPr>
              <a:t> SSN?</a:t>
            </a:r>
            <a:endParaRPr lang="en-US" sz="3600">
              <a:latin typeface="Times New Roman" charset="0"/>
              <a:ea typeface="ＭＳ Ｐゴシック" charset="0"/>
              <a:cs typeface="ＭＳ Ｐゴシック" charset="0"/>
            </a:endParaRPr>
          </a:p>
        </p:txBody>
      </p:sp>
      <p:sp>
        <p:nvSpPr>
          <p:cNvPr id="31747" name="Text Box 4"/>
          <p:cNvSpPr txBox="1">
            <a:spLocks noChangeArrowheads="1"/>
          </p:cNvSpPr>
          <p:nvPr/>
        </p:nvSpPr>
        <p:spPr bwMode="auto">
          <a:xfrm>
            <a:off x="1828800" y="914400"/>
            <a:ext cx="448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SSN                         Phone Number</a:t>
            </a:r>
            <a:endParaRPr lang="en-US" sz="2400"/>
          </a:p>
        </p:txBody>
      </p:sp>
      <p:sp>
        <p:nvSpPr>
          <p:cNvPr id="31748" name="Line 5"/>
          <p:cNvSpPr>
            <a:spLocks noChangeShapeType="1"/>
          </p:cNvSpPr>
          <p:nvPr/>
        </p:nvSpPr>
        <p:spPr bwMode="auto">
          <a:xfrm>
            <a:off x="1514475" y="1447800"/>
            <a:ext cx="495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49" name="Text Box 6"/>
          <p:cNvSpPr txBox="1">
            <a:spLocks noChangeArrowheads="1"/>
          </p:cNvSpPr>
          <p:nvPr/>
        </p:nvSpPr>
        <p:spPr bwMode="auto">
          <a:xfrm>
            <a:off x="1590675" y="1447800"/>
            <a:ext cx="473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123-321-99               (201)  555-1234</a:t>
            </a:r>
          </a:p>
        </p:txBody>
      </p:sp>
      <p:sp>
        <p:nvSpPr>
          <p:cNvPr id="31750" name="Text Box 7"/>
          <p:cNvSpPr txBox="1">
            <a:spLocks noChangeArrowheads="1"/>
          </p:cNvSpPr>
          <p:nvPr/>
        </p:nvSpPr>
        <p:spPr bwMode="auto">
          <a:xfrm>
            <a:off x="1590675" y="1905000"/>
            <a:ext cx="5975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123-321-99               (206)  572-4312</a:t>
            </a:r>
          </a:p>
          <a:p>
            <a:r>
              <a:rPr lang="en-US" sz="2400"/>
              <a:t>909-438-44               (908)  464-0028</a:t>
            </a:r>
          </a:p>
          <a:p>
            <a:r>
              <a:rPr lang="en-US" sz="2400"/>
              <a:t>909-438-44               (212)  555-4000</a:t>
            </a:r>
          </a:p>
        </p:txBody>
      </p:sp>
      <p:sp>
        <p:nvSpPr>
          <p:cNvPr id="31751" name="Line 8"/>
          <p:cNvSpPr>
            <a:spLocks noChangeShapeType="1"/>
          </p:cNvSpPr>
          <p:nvPr/>
        </p:nvSpPr>
        <p:spPr bwMode="auto">
          <a:xfrm>
            <a:off x="3419475" y="10668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extBox 1"/>
          <p:cNvSpPr txBox="1">
            <a:spLocks noChangeArrowheads="1"/>
          </p:cNvSpPr>
          <p:nvPr/>
        </p:nvSpPr>
        <p:spPr bwMode="auto">
          <a:xfrm>
            <a:off x="381000" y="3429000"/>
            <a:ext cx="830580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marL="342900" indent="-342900">
              <a:spcBef>
                <a:spcPct val="20000"/>
              </a:spcBef>
              <a:buFontTx/>
              <a:buChar char="•"/>
            </a:pPr>
            <a:r>
              <a:rPr lang="en-US" sz="2400" dirty="0"/>
              <a:t>No, you cannot. </a:t>
            </a:r>
            <a:r>
              <a:rPr lang="en-US" sz="2400" dirty="0" smtClean="0"/>
              <a:t>Like we discussed, this is a property of the world, not of the current data</a:t>
            </a:r>
            <a:endParaRPr lang="en-US" sz="2400" dirty="0"/>
          </a:p>
          <a:p>
            <a:pPr marL="342900" indent="-342900">
              <a:spcBef>
                <a:spcPct val="20000"/>
              </a:spcBef>
              <a:buFontTx/>
              <a:buChar char="•"/>
            </a:pPr>
            <a:r>
              <a:rPr lang="en-US" sz="2400" dirty="0"/>
              <a:t>In general, you cannot conclude from a given instance of a table that an FD is true. An FD is not an observation made from a table’s current tuples, it is an assertion that must always be respected.</a:t>
            </a:r>
          </a:p>
          <a:p>
            <a:pPr marL="342900" indent="-342900">
              <a:spcBef>
                <a:spcPct val="20000"/>
              </a:spcBef>
              <a:buFontTx/>
              <a:buChar char="•"/>
            </a:pPr>
            <a:r>
              <a:rPr lang="en-US" sz="2400" dirty="0"/>
              <a:t>You can however check if a given FD </a:t>
            </a:r>
            <a:r>
              <a:rPr lang="en-US" sz="2400" b="1" i="1" dirty="0"/>
              <a:t>is violated</a:t>
            </a:r>
            <a:r>
              <a:rPr lang="en-US" sz="2400" dirty="0"/>
              <a:t> by the table instance.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1FDFB6D-482E-344D-A48A-C37B4A1D55CC}" type="slidenum">
              <a:rPr lang="en-US" sz="1400"/>
              <a:pPr/>
              <a:t>19</a:t>
            </a:fld>
            <a:endParaRPr lang="en-US" sz="1400"/>
          </a:p>
        </p:txBody>
      </p:sp>
      <p:sp>
        <p:nvSpPr>
          <p:cNvPr id="3277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Keys are a type of FD</a:t>
            </a:r>
          </a:p>
        </p:txBody>
      </p:sp>
      <p:sp>
        <p:nvSpPr>
          <p:cNvPr id="33796" name="Rectangle 3"/>
          <p:cNvSpPr>
            <a:spLocks noGrp="1" noChangeArrowheads="1"/>
          </p:cNvSpPr>
          <p:nvPr>
            <p:ph type="body" idx="1"/>
          </p:nvPr>
        </p:nvSpPr>
        <p:spPr/>
        <p:txBody>
          <a:bodyPr/>
          <a:lstStyle/>
          <a:p>
            <a:r>
              <a:rPr lang="en-US" dirty="0" smtClean="0">
                <a:latin typeface="Times New Roman" charset="0"/>
                <a:ea typeface="ＭＳ Ｐゴシック" charset="0"/>
                <a:cs typeface="ＭＳ Ｐゴシック" charset="0"/>
              </a:rPr>
              <a:t>Key </a:t>
            </a:r>
            <a:r>
              <a:rPr lang="en-US" dirty="0">
                <a:latin typeface="Times New Roman" charset="0"/>
                <a:ea typeface="ＭＳ Ｐゴシック" charset="0"/>
                <a:cs typeface="ＭＳ Ｐゴシック" charset="0"/>
              </a:rPr>
              <a:t>of a relation R is a set of attributes that</a:t>
            </a:r>
          </a:p>
          <a:p>
            <a:pPr lvl="1"/>
            <a:r>
              <a:rPr lang="en-US" dirty="0">
                <a:latin typeface="Times New Roman" charset="0"/>
                <a:ea typeface="ＭＳ Ｐゴシック" charset="0"/>
              </a:rPr>
              <a:t>functionally determines all attributes of R</a:t>
            </a:r>
          </a:p>
          <a:p>
            <a:pPr lvl="1"/>
            <a:r>
              <a:rPr lang="en-US" dirty="0">
                <a:latin typeface="Times New Roman" charset="0"/>
                <a:ea typeface="ＭＳ Ｐゴシック" charset="0"/>
              </a:rPr>
              <a:t>none of its subsets determines all attributes of </a:t>
            </a:r>
            <a:r>
              <a:rPr lang="en-US" dirty="0" smtClean="0">
                <a:latin typeface="Times New Roman" charset="0"/>
                <a:ea typeface="ＭＳ Ｐゴシック" charset="0"/>
              </a:rPr>
              <a:t>R</a:t>
            </a:r>
          </a:p>
          <a:p>
            <a:r>
              <a:rPr lang="en-US" dirty="0" smtClean="0">
                <a:latin typeface="Times New Roman" charset="0"/>
                <a:ea typeface="ＭＳ Ｐゴシック" charset="0"/>
              </a:rPr>
              <a:t>There could be many keys of a relation</a:t>
            </a:r>
          </a:p>
          <a:p>
            <a:pPr lvl="1"/>
            <a:r>
              <a:rPr lang="en-US" dirty="0" smtClean="0">
                <a:latin typeface="Times New Roman" charset="0"/>
                <a:ea typeface="ＭＳ Ｐゴシック" charset="0"/>
              </a:rPr>
              <a:t>Student (UIN, email, </a:t>
            </a:r>
            <a:r>
              <a:rPr lang="en-US" dirty="0" err="1" smtClean="0">
                <a:latin typeface="Times New Roman" charset="0"/>
                <a:ea typeface="ＭＳ Ｐゴシック" charset="0"/>
              </a:rPr>
              <a:t>dept</a:t>
            </a:r>
            <a:r>
              <a:rPr lang="en-US" dirty="0" smtClean="0">
                <a:latin typeface="Times New Roman" charset="0"/>
                <a:ea typeface="ＭＳ Ｐゴシック" charset="0"/>
              </a:rPr>
              <a:t>, age)</a:t>
            </a:r>
          </a:p>
          <a:p>
            <a:pPr lvl="1"/>
            <a:r>
              <a:rPr lang="en-US" dirty="0" smtClean="0">
                <a:latin typeface="Times New Roman" charset="0"/>
                <a:ea typeface="ＭＳ Ｐゴシック" charset="0"/>
              </a:rPr>
              <a:t>UIN </a:t>
            </a:r>
            <a:r>
              <a:rPr lang="en-US" dirty="0" smtClean="0">
                <a:latin typeface="Times New Roman" charset="0"/>
                <a:ea typeface="ＭＳ Ｐゴシック" charset="0"/>
                <a:sym typeface="Wingdings"/>
              </a:rPr>
              <a:t> UIN, email, </a:t>
            </a:r>
            <a:r>
              <a:rPr lang="en-US" dirty="0" err="1" smtClean="0">
                <a:latin typeface="Times New Roman" charset="0"/>
                <a:ea typeface="ＭＳ Ｐゴシック" charset="0"/>
                <a:sym typeface="Wingdings"/>
              </a:rPr>
              <a:t>dept</a:t>
            </a:r>
            <a:r>
              <a:rPr lang="en-US" dirty="0" smtClean="0">
                <a:latin typeface="Times New Roman" charset="0"/>
                <a:ea typeface="ＭＳ Ｐゴシック" charset="0"/>
                <a:sym typeface="Wingdings"/>
              </a:rPr>
              <a:t>, age</a:t>
            </a:r>
          </a:p>
          <a:p>
            <a:pPr lvl="1"/>
            <a:r>
              <a:rPr lang="en-US" dirty="0">
                <a:latin typeface="Times New Roman" charset="0"/>
                <a:ea typeface="ＭＳ Ｐゴシック" charset="0"/>
                <a:sym typeface="Wingdings"/>
              </a:rPr>
              <a:t>e</a:t>
            </a:r>
            <a:r>
              <a:rPr lang="en-US" dirty="0" smtClean="0">
                <a:latin typeface="Times New Roman" charset="0"/>
                <a:ea typeface="ＭＳ Ｐゴシック" charset="0"/>
                <a:sym typeface="Wingdings"/>
              </a:rPr>
              <a:t>mail  UIN, email, </a:t>
            </a:r>
            <a:r>
              <a:rPr lang="en-US" dirty="0" err="1" smtClean="0">
                <a:latin typeface="Times New Roman" charset="0"/>
                <a:ea typeface="ＭＳ Ｐゴシック" charset="0"/>
                <a:sym typeface="Wingdings"/>
              </a:rPr>
              <a:t>dept</a:t>
            </a:r>
            <a:r>
              <a:rPr lang="en-US" dirty="0" smtClean="0">
                <a:latin typeface="Times New Roman" charset="0"/>
                <a:ea typeface="ＭＳ Ｐゴシック" charset="0"/>
                <a:sym typeface="Wingdings"/>
              </a:rPr>
              <a:t>, age</a:t>
            </a:r>
            <a:endParaRPr lang="en-US" dirty="0">
              <a:latin typeface="Times New Roman" charset="0"/>
              <a:ea typeface="ＭＳ Ｐゴシック" charset="0"/>
            </a:endParaRPr>
          </a:p>
          <a:p>
            <a:r>
              <a:rPr lang="en-US" dirty="0" err="1" smtClean="0">
                <a:latin typeface="Times New Roman" charset="0"/>
                <a:ea typeface="ＭＳ Ｐゴシック" charset="0"/>
                <a:cs typeface="ＭＳ Ｐゴシック" charset="0"/>
              </a:rPr>
              <a:t>Superkey</a:t>
            </a:r>
            <a:endParaRPr lang="en-US" dirty="0" smtClean="0">
              <a:latin typeface="Times New Roman" charset="0"/>
              <a:ea typeface="ＭＳ Ｐゴシック" charset="0"/>
              <a:cs typeface="ＭＳ Ｐゴシック" charset="0"/>
            </a:endParaRPr>
          </a:p>
          <a:p>
            <a:pPr lvl="1"/>
            <a:r>
              <a:rPr lang="en-US" dirty="0" smtClean="0">
                <a:latin typeface="Times New Roman" charset="0"/>
                <a:ea typeface="ＭＳ Ｐゴシック" charset="0"/>
                <a:cs typeface="ＭＳ Ｐゴシック" charset="0"/>
              </a:rPr>
              <a:t>“Superset” of key</a:t>
            </a:r>
            <a:endParaRPr lang="en-US" dirty="0">
              <a:latin typeface="Times New Roman" charset="0"/>
              <a:ea typeface="ＭＳ Ｐゴシック" charset="0"/>
              <a:cs typeface="ＭＳ Ｐゴシック" charset="0"/>
            </a:endParaRPr>
          </a:p>
          <a:p>
            <a:pPr lvl="1"/>
            <a:r>
              <a:rPr lang="en-US" dirty="0">
                <a:latin typeface="Times New Roman" charset="0"/>
                <a:ea typeface="ＭＳ Ｐゴシック" charset="0"/>
              </a:rPr>
              <a:t>a set of attributes that contains a </a:t>
            </a:r>
            <a:r>
              <a:rPr lang="en-US" dirty="0" smtClean="0">
                <a:latin typeface="Times New Roman" charset="0"/>
                <a:ea typeface="ＭＳ Ｐゴシック" charset="0"/>
              </a:rPr>
              <a:t>key</a:t>
            </a:r>
          </a:p>
          <a:p>
            <a:pPr lvl="1"/>
            <a:r>
              <a:rPr lang="en-US" i="1" dirty="0" smtClean="0">
                <a:latin typeface="Times New Roman" charset="0"/>
                <a:ea typeface="ＭＳ Ｐゴシック" charset="0"/>
              </a:rPr>
              <a:t>Any examples for student?</a:t>
            </a:r>
            <a:endParaRPr lang="en-US" i="1" dirty="0" smtClean="0">
              <a:latin typeface="Times New Roman" charset="0"/>
              <a:ea typeface="ＭＳ Ｐゴシック" charset="0"/>
            </a:endParaRPr>
          </a:p>
          <a:p>
            <a:pPr marL="0" indent="0">
              <a:buNone/>
            </a:pPr>
            <a:endParaRPr lang="en-US" dirty="0">
              <a:latin typeface="Times New Roman"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6">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HW1 due today </a:t>
            </a:r>
          </a:p>
          <a:p>
            <a:r>
              <a:rPr lang="en-US" dirty="0" smtClean="0"/>
              <a:t>Stage 1 of project due today</a:t>
            </a:r>
          </a:p>
          <a:p>
            <a:r>
              <a:rPr lang="en-US" dirty="0" smtClean="0"/>
              <a:t>HW2 out today</a:t>
            </a:r>
          </a:p>
          <a:p>
            <a:r>
              <a:rPr lang="en-US" dirty="0" smtClean="0"/>
              <a:t>We aren’t seeing as much activity on piazza as last year: remember that there’s a substantial bonus for answering questions on piazza </a:t>
            </a:r>
            <a:r>
              <a:rPr lang="mr-IN" dirty="0" smtClean="0"/>
              <a:t>–</a:t>
            </a:r>
            <a:r>
              <a:rPr lang="en-US" dirty="0" smtClean="0"/>
              <a:t> made a difference of a grade for </a:t>
            </a:r>
            <a:r>
              <a:rPr lang="en-US" smtClean="0"/>
              <a:t>many students.</a:t>
            </a:r>
            <a:endParaRPr lang="en-US" dirty="0" smtClean="0"/>
          </a:p>
        </p:txBody>
      </p:sp>
      <p:sp>
        <p:nvSpPr>
          <p:cNvPr id="4" name="Slide Number Placeholder 3"/>
          <p:cNvSpPr>
            <a:spLocks noGrp="1"/>
          </p:cNvSpPr>
          <p:nvPr>
            <p:ph type="sldNum" sz="quarter" idx="12"/>
          </p:nvPr>
        </p:nvSpPr>
        <p:spPr/>
        <p:txBody>
          <a:bodyPr/>
          <a:lstStyle/>
          <a:p>
            <a:fld id="{D8537F79-1973-1F42-97F2-F8AFAB874EE7}" type="slidenum">
              <a:rPr lang="en-US" smtClean="0"/>
              <a:pPr/>
              <a:t>2</a:t>
            </a:fld>
            <a:endParaRPr lang="en-US"/>
          </a:p>
        </p:txBody>
      </p:sp>
    </p:spTree>
    <p:extLst>
      <p:ext uri="{BB962C8B-B14F-4D97-AF65-F5344CB8AC3E}">
        <p14:creationId xmlns:p14="http://schemas.microsoft.com/office/powerpoint/2010/main" val="73021709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many FDs</a:t>
            </a:r>
            <a:r>
              <a:rPr lang="is-IS" dirty="0" smtClean="0"/>
              <a:t>…</a:t>
            </a:r>
            <a:endParaRPr lang="en-US" dirty="0"/>
          </a:p>
        </p:txBody>
      </p:sp>
      <p:sp>
        <p:nvSpPr>
          <p:cNvPr id="3" name="Content Placeholder 2"/>
          <p:cNvSpPr>
            <a:spLocks noGrp="1"/>
          </p:cNvSpPr>
          <p:nvPr>
            <p:ph idx="1"/>
          </p:nvPr>
        </p:nvSpPr>
        <p:spPr/>
        <p:txBody>
          <a:bodyPr/>
          <a:lstStyle/>
          <a:p>
            <a:r>
              <a:rPr lang="en-US" dirty="0" err="1" smtClean="0"/>
              <a:t>MovieInfo</a:t>
            </a:r>
            <a:r>
              <a:rPr lang="en-US" dirty="0" smtClean="0"/>
              <a:t> (name, year, actor, director, studio)</a:t>
            </a:r>
          </a:p>
          <a:p>
            <a:pPr lvl="1"/>
            <a:r>
              <a:rPr lang="en-US" dirty="0" smtClean="0"/>
              <a:t>Same movie can be remade multiple years, but a name, year pair uniquely determines a movie</a:t>
            </a:r>
          </a:p>
          <a:p>
            <a:pPr lvl="1"/>
            <a:r>
              <a:rPr lang="en-US" dirty="0" smtClean="0"/>
              <a:t>A movie has a single director/studio but many actors</a:t>
            </a:r>
          </a:p>
          <a:p>
            <a:pPr lvl="2"/>
            <a:r>
              <a:rPr lang="en-US" dirty="0" smtClean="0"/>
              <a:t>Name, year </a:t>
            </a:r>
            <a:r>
              <a:rPr lang="en-US" dirty="0" smtClean="0">
                <a:sym typeface="Wingdings"/>
              </a:rPr>
              <a:t> director, studio</a:t>
            </a:r>
          </a:p>
          <a:p>
            <a:pPr lvl="2"/>
            <a:r>
              <a:rPr lang="en-US" dirty="0" smtClean="0">
                <a:sym typeface="Wingdings"/>
              </a:rPr>
              <a:t>Name, year  director; Name, year  studio</a:t>
            </a:r>
          </a:p>
          <a:p>
            <a:pPr lvl="2"/>
            <a:r>
              <a:rPr lang="en-US" dirty="0" smtClean="0">
                <a:sym typeface="Wingdings"/>
              </a:rPr>
              <a:t>Name, year / actor</a:t>
            </a:r>
          </a:p>
          <a:p>
            <a:pPr lvl="1"/>
            <a:r>
              <a:rPr lang="en-US" dirty="0" smtClean="0">
                <a:sym typeface="Wingdings"/>
              </a:rPr>
              <a:t>A director works only with a single studio</a:t>
            </a:r>
          </a:p>
          <a:p>
            <a:pPr lvl="2"/>
            <a:r>
              <a:rPr lang="en-US" dirty="0" smtClean="0">
                <a:sym typeface="Wingdings"/>
              </a:rPr>
              <a:t>Director  studio</a:t>
            </a:r>
          </a:p>
          <a:p>
            <a:pPr lvl="1"/>
            <a:r>
              <a:rPr lang="en-US" dirty="0" smtClean="0">
                <a:sym typeface="Wingdings"/>
              </a:rPr>
              <a:t>An actor works on a given movie only once (never for remakes), but may work for many movies in a year</a:t>
            </a:r>
          </a:p>
          <a:p>
            <a:pPr lvl="2"/>
            <a:r>
              <a:rPr lang="en-US" dirty="0" smtClean="0">
                <a:sym typeface="Wingdings"/>
              </a:rPr>
              <a:t>Actor, name  year; actor, year / name</a:t>
            </a:r>
          </a:p>
          <a:p>
            <a:pPr lvl="1"/>
            <a:endParaRPr lang="en-US" dirty="0" smtClean="0">
              <a:sym typeface="Wingdings"/>
            </a:endParaRPr>
          </a:p>
          <a:p>
            <a:pPr lvl="2"/>
            <a:endParaRPr lang="en-US" dirty="0"/>
          </a:p>
        </p:txBody>
      </p:sp>
      <p:sp>
        <p:nvSpPr>
          <p:cNvPr id="4" name="Slide Number Placeholder 3"/>
          <p:cNvSpPr>
            <a:spLocks noGrp="1"/>
          </p:cNvSpPr>
          <p:nvPr>
            <p:ph type="sldNum" sz="quarter" idx="12"/>
          </p:nvPr>
        </p:nvSpPr>
        <p:spPr/>
        <p:txBody>
          <a:bodyPr/>
          <a:lstStyle/>
          <a:p>
            <a:fld id="{D8537F79-1973-1F42-97F2-F8AFAB874EE7}" type="slidenum">
              <a:rPr lang="en-US" smtClean="0"/>
              <a:pPr/>
              <a:t>20</a:t>
            </a:fld>
            <a:endParaRPr lang="en-US"/>
          </a:p>
        </p:txBody>
      </p:sp>
    </p:spTree>
    <p:extLst>
      <p:ext uri="{BB962C8B-B14F-4D97-AF65-F5344CB8AC3E}">
        <p14:creationId xmlns:p14="http://schemas.microsoft.com/office/powerpoint/2010/main" val="3705101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many FDs</a:t>
            </a:r>
            <a:r>
              <a:rPr lang="is-IS" dirty="0" smtClean="0"/>
              <a:t>…</a:t>
            </a:r>
            <a:endParaRPr lang="en-US" dirty="0"/>
          </a:p>
        </p:txBody>
      </p:sp>
      <p:sp>
        <p:nvSpPr>
          <p:cNvPr id="3" name="Content Placeholder 2"/>
          <p:cNvSpPr>
            <a:spLocks noGrp="1"/>
          </p:cNvSpPr>
          <p:nvPr>
            <p:ph idx="1"/>
          </p:nvPr>
        </p:nvSpPr>
        <p:spPr/>
        <p:txBody>
          <a:bodyPr/>
          <a:lstStyle/>
          <a:p>
            <a:r>
              <a:rPr lang="en-US" dirty="0" err="1" smtClean="0"/>
              <a:t>MovieInfo</a:t>
            </a:r>
            <a:r>
              <a:rPr lang="en-US" dirty="0" smtClean="0"/>
              <a:t> (name, year, actor, director, studio)</a:t>
            </a:r>
          </a:p>
          <a:p>
            <a:pPr lvl="2"/>
            <a:r>
              <a:rPr lang="en-US" dirty="0" smtClean="0"/>
              <a:t>Name, year </a:t>
            </a:r>
            <a:r>
              <a:rPr lang="en-US" dirty="0" smtClean="0">
                <a:sym typeface="Wingdings"/>
              </a:rPr>
              <a:t> director, studio</a:t>
            </a:r>
          </a:p>
          <a:p>
            <a:pPr lvl="2"/>
            <a:r>
              <a:rPr lang="en-US" dirty="0" smtClean="0">
                <a:sym typeface="Wingdings"/>
              </a:rPr>
              <a:t>Name, year  director</a:t>
            </a:r>
          </a:p>
          <a:p>
            <a:pPr lvl="2"/>
            <a:r>
              <a:rPr lang="en-US" dirty="0" smtClean="0">
                <a:sym typeface="Wingdings"/>
              </a:rPr>
              <a:t>Name, year  studio</a:t>
            </a:r>
          </a:p>
          <a:p>
            <a:pPr lvl="2"/>
            <a:r>
              <a:rPr lang="en-US" dirty="0" smtClean="0">
                <a:sym typeface="Wingdings"/>
              </a:rPr>
              <a:t>Director  studio</a:t>
            </a:r>
          </a:p>
          <a:p>
            <a:pPr lvl="2"/>
            <a:r>
              <a:rPr lang="en-US" dirty="0" smtClean="0">
                <a:sym typeface="Wingdings"/>
              </a:rPr>
              <a:t>Actor, name  year</a:t>
            </a:r>
          </a:p>
          <a:p>
            <a:pPr lvl="2"/>
            <a:r>
              <a:rPr lang="is-IS" dirty="0" smtClean="0">
                <a:sym typeface="Wingdings"/>
              </a:rPr>
              <a:t>…</a:t>
            </a:r>
          </a:p>
          <a:p>
            <a:pPr lvl="2"/>
            <a:r>
              <a:rPr lang="is-IS" dirty="0" smtClean="0">
                <a:sym typeface="Wingdings"/>
              </a:rPr>
              <a:t>Actor, name, year  director, studio</a:t>
            </a:r>
          </a:p>
          <a:p>
            <a:pPr lvl="2"/>
            <a:r>
              <a:rPr lang="is-IS" dirty="0" smtClean="0">
                <a:sym typeface="Wingdings"/>
              </a:rPr>
              <a:t>Director, actor, name  studio, year</a:t>
            </a:r>
          </a:p>
          <a:p>
            <a:pPr lvl="2"/>
            <a:r>
              <a:rPr lang="en-US" dirty="0" smtClean="0">
                <a:sym typeface="Wingdings"/>
              </a:rPr>
              <a:t>Director, name, year  studio</a:t>
            </a:r>
          </a:p>
          <a:p>
            <a:pPr lvl="2"/>
            <a:r>
              <a:rPr lang="en-US" dirty="0" smtClean="0">
                <a:sym typeface="Wingdings"/>
              </a:rPr>
              <a:t>Studio, actor, name  year</a:t>
            </a:r>
          </a:p>
          <a:p>
            <a:pPr lvl="2"/>
            <a:r>
              <a:rPr lang="is-IS" dirty="0" smtClean="0">
                <a:sym typeface="Wingdings"/>
              </a:rPr>
              <a:t>…</a:t>
            </a:r>
            <a:endParaRPr lang="en-US" dirty="0" smtClean="0">
              <a:sym typeface="Wingdings"/>
            </a:endParaRPr>
          </a:p>
          <a:p>
            <a:pPr lvl="2"/>
            <a:endParaRPr lang="en-US" dirty="0"/>
          </a:p>
        </p:txBody>
      </p:sp>
      <p:sp>
        <p:nvSpPr>
          <p:cNvPr id="4" name="Slide Number Placeholder 3"/>
          <p:cNvSpPr>
            <a:spLocks noGrp="1"/>
          </p:cNvSpPr>
          <p:nvPr>
            <p:ph type="sldNum" sz="quarter" idx="12"/>
          </p:nvPr>
        </p:nvSpPr>
        <p:spPr/>
        <p:txBody>
          <a:bodyPr/>
          <a:lstStyle/>
          <a:p>
            <a:fld id="{D8537F79-1973-1F42-97F2-F8AFAB874EE7}" type="slidenum">
              <a:rPr lang="en-US" smtClean="0"/>
              <a:pPr/>
              <a:t>21</a:t>
            </a:fld>
            <a:endParaRPr lang="en-US"/>
          </a:p>
        </p:txBody>
      </p:sp>
      <p:sp>
        <p:nvSpPr>
          <p:cNvPr id="5" name="TextBox 4"/>
          <p:cNvSpPr txBox="1"/>
          <p:nvPr/>
        </p:nvSpPr>
        <p:spPr>
          <a:xfrm>
            <a:off x="5943600" y="2209800"/>
            <a:ext cx="2133600" cy="830997"/>
          </a:xfrm>
          <a:prstGeom prst="rect">
            <a:avLst/>
          </a:prstGeom>
          <a:noFill/>
        </p:spPr>
        <p:txBody>
          <a:bodyPr wrap="square" rtlCol="0">
            <a:spAutoFit/>
          </a:bodyPr>
          <a:lstStyle/>
          <a:p>
            <a:r>
              <a:rPr lang="en-US" dirty="0" smtClean="0"/>
              <a:t>Any missing FDs?</a:t>
            </a:r>
            <a:endParaRPr lang="en-US" dirty="0"/>
          </a:p>
        </p:txBody>
      </p:sp>
    </p:spTree>
    <p:extLst>
      <p:ext uri="{BB962C8B-B14F-4D97-AF65-F5344CB8AC3E}">
        <p14:creationId xmlns:p14="http://schemas.microsoft.com/office/powerpoint/2010/main" val="8914032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4"/>
          <p:cNvSpPr>
            <a:spLocks noGrp="1"/>
          </p:cNvSpPr>
          <p:nvPr>
            <p:ph type="ctrTitle"/>
          </p:nvPr>
        </p:nvSpPr>
        <p:spPr/>
        <p:txBody>
          <a:bodyPr/>
          <a:lstStyle/>
          <a:p>
            <a:r>
              <a:rPr lang="en-US">
                <a:latin typeface="Times New Roman" charset="0"/>
                <a:ea typeface="ＭＳ Ｐゴシック" charset="0"/>
                <a:cs typeface="ＭＳ Ｐゴシック" charset="0"/>
              </a:rPr>
              <a:t>Rules about Functional Dependencies</a:t>
            </a:r>
          </a:p>
        </p:txBody>
      </p:sp>
      <p:sp>
        <p:nvSpPr>
          <p:cNvPr id="33794" name="Subtitle 5"/>
          <p:cNvSpPr>
            <a:spLocks noGrp="1"/>
          </p:cNvSpPr>
          <p:nvPr>
            <p:ph type="subTitle" idx="1"/>
          </p:nvPr>
        </p:nvSpPr>
        <p:spPr/>
        <p:txBody>
          <a:bodyPr/>
          <a:lstStyle/>
          <a:p>
            <a:endParaRPr lang="en-US">
              <a:latin typeface="Times New Roman" charset="0"/>
              <a:ea typeface="ＭＳ Ｐゴシック" charset="0"/>
              <a:cs typeface="ＭＳ Ｐゴシック" charset="0"/>
            </a:endParaRPr>
          </a:p>
        </p:txBody>
      </p:sp>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B02C151-9589-2441-94CE-A40D8C22F55B}" type="slidenum">
              <a:rPr lang="en-US" sz="1400"/>
              <a:pPr/>
              <a:t>22</a:t>
            </a:fld>
            <a:endParaRPr lang="en-US" sz="140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Rules</a:t>
            </a:r>
            <a:endParaRPr lang="en-US" dirty="0"/>
          </a:p>
        </p:txBody>
      </p:sp>
      <p:sp>
        <p:nvSpPr>
          <p:cNvPr id="3" name="Content Placeholder 2"/>
          <p:cNvSpPr>
            <a:spLocks noGrp="1"/>
          </p:cNvSpPr>
          <p:nvPr>
            <p:ph idx="1"/>
          </p:nvPr>
        </p:nvSpPr>
        <p:spPr/>
        <p:txBody>
          <a:bodyPr/>
          <a:lstStyle/>
          <a:p>
            <a:r>
              <a:rPr lang="en-US" dirty="0" smtClean="0"/>
              <a:t>Two examples of rules</a:t>
            </a:r>
          </a:p>
          <a:p>
            <a:pPr lvl="1"/>
            <a:r>
              <a:rPr lang="en-US" dirty="0" smtClean="0"/>
              <a:t>Splitting/Combination</a:t>
            </a:r>
          </a:p>
          <a:p>
            <a:pPr lvl="1"/>
            <a:r>
              <a:rPr lang="en-US" dirty="0" smtClean="0"/>
              <a:t>Trivial Dependencies</a:t>
            </a:r>
          </a:p>
          <a:p>
            <a:r>
              <a:rPr lang="en-US" dirty="0" smtClean="0"/>
              <a:t>Attribute Closure</a:t>
            </a:r>
          </a:p>
          <a:p>
            <a:pPr lvl="1"/>
            <a:r>
              <a:rPr lang="en-US" dirty="0" smtClean="0"/>
              <a:t>Algorithm</a:t>
            </a:r>
          </a:p>
          <a:p>
            <a:pPr lvl="1"/>
            <a:r>
              <a:rPr lang="en-US" dirty="0" smtClean="0"/>
              <a:t>Uses</a:t>
            </a:r>
          </a:p>
          <a:p>
            <a:r>
              <a:rPr lang="en-US" dirty="0" smtClean="0"/>
              <a:t>FD Closure</a:t>
            </a:r>
          </a:p>
          <a:p>
            <a:pPr lvl="1"/>
            <a:r>
              <a:rPr lang="en-US" dirty="0" smtClean="0"/>
              <a:t>A complete set of rules:</a:t>
            </a:r>
          </a:p>
          <a:p>
            <a:pPr lvl="2"/>
            <a:r>
              <a:rPr lang="en-US" dirty="0" smtClean="0"/>
              <a:t>Armstrong’s axioms</a:t>
            </a:r>
          </a:p>
          <a:p>
            <a:pPr lvl="1"/>
            <a:r>
              <a:rPr lang="en-US" dirty="0" smtClean="0"/>
              <a:t>Algorithm</a:t>
            </a:r>
            <a:endParaRPr lang="en-US" dirty="0"/>
          </a:p>
        </p:txBody>
      </p:sp>
      <p:sp>
        <p:nvSpPr>
          <p:cNvPr id="4" name="Slide Number Placeholder 3"/>
          <p:cNvSpPr>
            <a:spLocks noGrp="1"/>
          </p:cNvSpPr>
          <p:nvPr>
            <p:ph type="sldNum" sz="quarter" idx="12"/>
          </p:nvPr>
        </p:nvSpPr>
        <p:spPr/>
        <p:txBody>
          <a:bodyPr/>
          <a:lstStyle/>
          <a:p>
            <a:fld id="{D8537F79-1973-1F42-97F2-F8AFAB874EE7}" type="slidenum">
              <a:rPr lang="en-US" smtClean="0"/>
              <a:pPr/>
              <a:t>23</a:t>
            </a:fld>
            <a:endParaRPr lang="en-US"/>
          </a:p>
        </p:txBody>
      </p:sp>
    </p:spTree>
    <p:extLst>
      <p:ext uri="{BB962C8B-B14F-4D97-AF65-F5344CB8AC3E}">
        <p14:creationId xmlns:p14="http://schemas.microsoft.com/office/powerpoint/2010/main" val="13806625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Times New Roman" charset="0"/>
                <a:ea typeface="ＭＳ Ｐゴシック" charset="0"/>
                <a:cs typeface="ＭＳ Ｐゴシック" charset="0"/>
              </a:rPr>
              <a:t>The Splitting/Combining Rule</a:t>
            </a:r>
          </a:p>
        </p:txBody>
      </p:sp>
      <p:sp>
        <p:nvSpPr>
          <p:cNvPr id="34818"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A</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A</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...A</a:t>
            </a:r>
            <a:r>
              <a:rPr lang="en-US" baseline="-25000" dirty="0">
                <a:latin typeface="Times New Roman" charset="0"/>
                <a:ea typeface="ＭＳ Ｐゴシック" charset="0"/>
                <a:cs typeface="ＭＳ Ｐゴシック" charset="0"/>
              </a:rPr>
              <a:t>n</a:t>
            </a:r>
            <a:r>
              <a:rPr lang="en-US" dirty="0">
                <a:latin typeface="Times New Roman" charset="0"/>
                <a:ea typeface="ＭＳ Ｐゴシック" charset="0"/>
                <a:cs typeface="ＭＳ Ｐゴシック" charset="0"/>
              </a:rPr>
              <a:t> </a:t>
            </a:r>
            <a:r>
              <a:rPr lang="en-US" dirty="0" smtClean="0">
                <a:latin typeface="Wingdings" charset="0"/>
                <a:ea typeface="ＭＳ Ｐゴシック" charset="0"/>
                <a:cs typeface="ＭＳ Ｐゴシック" charset="0"/>
                <a:sym typeface="Wingdings"/>
              </a:rPr>
              <a:t></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B</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B</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a:t>
            </a:r>
            <a:r>
              <a:rPr lang="en-US" dirty="0" err="1">
                <a:latin typeface="Times New Roman" charset="0"/>
                <a:ea typeface="ＭＳ Ｐゴシック" charset="0"/>
                <a:cs typeface="ＭＳ Ｐゴシック" charset="0"/>
              </a:rPr>
              <a:t>B</a:t>
            </a:r>
            <a:r>
              <a:rPr lang="en-US" baseline="-25000" dirty="0" err="1">
                <a:latin typeface="Times New Roman" charset="0"/>
                <a:ea typeface="ＭＳ Ｐゴシック" charset="0"/>
                <a:cs typeface="ＭＳ Ｐゴシック" charset="0"/>
              </a:rPr>
              <a:t>m</a:t>
            </a:r>
            <a:endParaRPr lang="en-US" baseline="-25000" dirty="0">
              <a:latin typeface="Times New Roman" charset="0"/>
              <a:ea typeface="ＭＳ Ｐゴシック" charset="0"/>
              <a:cs typeface="ＭＳ Ｐゴシック" charset="0"/>
            </a:endParaRPr>
          </a:p>
          <a:p>
            <a:endParaRPr lang="en-US" baseline="-25000"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Equivalent to:</a:t>
            </a:r>
          </a:p>
          <a:p>
            <a:pPr lvl="1">
              <a:buFontTx/>
              <a:buNone/>
            </a:pPr>
            <a:r>
              <a:rPr lang="en-US" dirty="0">
                <a:latin typeface="Times New Roman" charset="0"/>
                <a:ea typeface="ＭＳ Ｐゴシック" charset="0"/>
              </a:rPr>
              <a:t>A</a:t>
            </a:r>
            <a:r>
              <a:rPr lang="en-US" baseline="-25000" dirty="0">
                <a:latin typeface="Times New Roman" charset="0"/>
                <a:ea typeface="ＭＳ Ｐゴシック" charset="0"/>
              </a:rPr>
              <a:t>1</a:t>
            </a:r>
            <a:r>
              <a:rPr lang="en-US" dirty="0">
                <a:latin typeface="Times New Roman" charset="0"/>
                <a:ea typeface="ＭＳ Ｐゴシック" charset="0"/>
              </a:rPr>
              <a:t>A</a:t>
            </a:r>
            <a:r>
              <a:rPr lang="en-US" baseline="-25000" dirty="0">
                <a:latin typeface="Times New Roman" charset="0"/>
                <a:ea typeface="ＭＳ Ｐゴシック" charset="0"/>
              </a:rPr>
              <a:t>2</a:t>
            </a:r>
            <a:r>
              <a:rPr lang="en-US" dirty="0">
                <a:latin typeface="Times New Roman" charset="0"/>
                <a:ea typeface="ＭＳ Ｐゴシック" charset="0"/>
              </a:rPr>
              <a:t>...A</a:t>
            </a:r>
            <a:r>
              <a:rPr lang="en-US" baseline="-25000" dirty="0">
                <a:latin typeface="Times New Roman" charset="0"/>
                <a:ea typeface="ＭＳ Ｐゴシック" charset="0"/>
              </a:rPr>
              <a:t>n</a:t>
            </a:r>
            <a:r>
              <a:rPr lang="en-US" dirty="0">
                <a:latin typeface="Times New Roman" charset="0"/>
                <a:ea typeface="ＭＳ Ｐゴシック" charset="0"/>
              </a:rPr>
              <a:t> </a:t>
            </a:r>
            <a:r>
              <a:rPr lang="en-US" dirty="0" smtClean="0">
                <a:latin typeface="Wingdings" charset="0"/>
                <a:ea typeface="ＭＳ Ｐゴシック" charset="0"/>
                <a:sym typeface="Wingdings"/>
              </a:rPr>
              <a:t></a:t>
            </a:r>
            <a:r>
              <a:rPr lang="en-US" dirty="0" smtClean="0">
                <a:latin typeface="Wingdings" charset="0"/>
                <a:ea typeface="ＭＳ Ｐゴシック" charset="0"/>
              </a:rPr>
              <a:t> </a:t>
            </a:r>
            <a:r>
              <a:rPr lang="en-US" dirty="0">
                <a:latin typeface="Times New Roman" charset="0"/>
                <a:ea typeface="ＭＳ Ｐゴシック" charset="0"/>
              </a:rPr>
              <a:t>B</a:t>
            </a:r>
            <a:r>
              <a:rPr lang="en-US" baseline="-25000" dirty="0">
                <a:latin typeface="Times New Roman" charset="0"/>
                <a:ea typeface="ＭＳ Ｐゴシック" charset="0"/>
              </a:rPr>
              <a:t>1</a:t>
            </a:r>
            <a:r>
              <a:rPr lang="en-US" dirty="0">
                <a:latin typeface="Times New Roman" charset="0"/>
                <a:ea typeface="ＭＳ Ｐゴシック" charset="0"/>
              </a:rPr>
              <a:t>; </a:t>
            </a:r>
          </a:p>
          <a:p>
            <a:pPr lvl="1">
              <a:buFontTx/>
              <a:buNone/>
            </a:pPr>
            <a:r>
              <a:rPr lang="en-US" dirty="0">
                <a:latin typeface="Times New Roman" charset="0"/>
                <a:ea typeface="ＭＳ Ｐゴシック" charset="0"/>
              </a:rPr>
              <a:t>A</a:t>
            </a:r>
            <a:r>
              <a:rPr lang="en-US" baseline="-25000" dirty="0">
                <a:latin typeface="Times New Roman" charset="0"/>
                <a:ea typeface="ＭＳ Ｐゴシック" charset="0"/>
              </a:rPr>
              <a:t>1</a:t>
            </a:r>
            <a:r>
              <a:rPr lang="en-US" dirty="0">
                <a:latin typeface="Times New Roman" charset="0"/>
                <a:ea typeface="ＭＳ Ｐゴシック" charset="0"/>
              </a:rPr>
              <a:t>A</a:t>
            </a:r>
            <a:r>
              <a:rPr lang="en-US" baseline="-25000" dirty="0">
                <a:latin typeface="Times New Roman" charset="0"/>
                <a:ea typeface="ＭＳ Ｐゴシック" charset="0"/>
              </a:rPr>
              <a:t>2</a:t>
            </a:r>
            <a:r>
              <a:rPr lang="en-US" dirty="0">
                <a:latin typeface="Times New Roman" charset="0"/>
                <a:ea typeface="ＭＳ Ｐゴシック" charset="0"/>
              </a:rPr>
              <a:t>...A</a:t>
            </a:r>
            <a:r>
              <a:rPr lang="en-US" baseline="-25000" dirty="0">
                <a:latin typeface="Times New Roman" charset="0"/>
                <a:ea typeface="ＭＳ Ｐゴシック" charset="0"/>
              </a:rPr>
              <a:t>n</a:t>
            </a:r>
            <a:r>
              <a:rPr lang="en-US" dirty="0">
                <a:latin typeface="Times New Roman" charset="0"/>
                <a:ea typeface="ＭＳ Ｐゴシック" charset="0"/>
              </a:rPr>
              <a:t> </a:t>
            </a:r>
            <a:r>
              <a:rPr lang="en-US" dirty="0" smtClean="0">
                <a:latin typeface="Wingdings" charset="0"/>
                <a:ea typeface="ＭＳ Ｐゴシック" charset="0"/>
                <a:sym typeface="Wingdings"/>
              </a:rPr>
              <a:t></a:t>
            </a:r>
            <a:r>
              <a:rPr lang="en-US" dirty="0" smtClean="0">
                <a:latin typeface="Wingdings" charset="0"/>
                <a:ea typeface="ＭＳ Ｐゴシック" charset="0"/>
              </a:rPr>
              <a:t> </a:t>
            </a:r>
            <a:r>
              <a:rPr lang="en-US" dirty="0">
                <a:latin typeface="Times New Roman" charset="0"/>
                <a:ea typeface="ＭＳ Ｐゴシック" charset="0"/>
              </a:rPr>
              <a:t>B</a:t>
            </a:r>
            <a:r>
              <a:rPr lang="en-US" baseline="-25000" dirty="0">
                <a:latin typeface="Times New Roman" charset="0"/>
                <a:ea typeface="ＭＳ Ｐゴシック" charset="0"/>
              </a:rPr>
              <a:t>2</a:t>
            </a:r>
            <a:r>
              <a:rPr lang="en-US" dirty="0">
                <a:latin typeface="Times New Roman" charset="0"/>
                <a:ea typeface="ＭＳ Ｐゴシック" charset="0"/>
              </a:rPr>
              <a:t>; </a:t>
            </a:r>
          </a:p>
          <a:p>
            <a:pPr lvl="1">
              <a:buFontTx/>
              <a:buNone/>
            </a:pPr>
            <a:r>
              <a:rPr lang="en-US" dirty="0">
                <a:latin typeface="Times New Roman" charset="0"/>
                <a:ea typeface="ＭＳ Ｐゴシック" charset="0"/>
              </a:rPr>
              <a:t>…</a:t>
            </a:r>
          </a:p>
          <a:p>
            <a:pPr lvl="1">
              <a:buFontTx/>
              <a:buNone/>
            </a:pPr>
            <a:r>
              <a:rPr lang="en-US" dirty="0">
                <a:latin typeface="Times New Roman" charset="0"/>
                <a:ea typeface="ＭＳ Ｐゴシック" charset="0"/>
              </a:rPr>
              <a:t>A</a:t>
            </a:r>
            <a:r>
              <a:rPr lang="en-US" baseline="-25000" dirty="0">
                <a:latin typeface="Times New Roman" charset="0"/>
                <a:ea typeface="ＭＳ Ｐゴシック" charset="0"/>
              </a:rPr>
              <a:t>1</a:t>
            </a:r>
            <a:r>
              <a:rPr lang="en-US" dirty="0">
                <a:latin typeface="Times New Roman" charset="0"/>
                <a:ea typeface="ＭＳ Ｐゴシック" charset="0"/>
              </a:rPr>
              <a:t>A</a:t>
            </a:r>
            <a:r>
              <a:rPr lang="en-US" baseline="-25000" dirty="0">
                <a:latin typeface="Times New Roman" charset="0"/>
                <a:ea typeface="ＭＳ Ｐゴシック" charset="0"/>
              </a:rPr>
              <a:t>2</a:t>
            </a:r>
            <a:r>
              <a:rPr lang="en-US" dirty="0">
                <a:latin typeface="Times New Roman" charset="0"/>
                <a:ea typeface="ＭＳ Ｐゴシック" charset="0"/>
              </a:rPr>
              <a:t>...A</a:t>
            </a:r>
            <a:r>
              <a:rPr lang="en-US" baseline="-25000" dirty="0">
                <a:latin typeface="Times New Roman" charset="0"/>
                <a:ea typeface="ＭＳ Ｐゴシック" charset="0"/>
              </a:rPr>
              <a:t>n</a:t>
            </a:r>
            <a:r>
              <a:rPr lang="en-US" dirty="0">
                <a:latin typeface="Times New Roman" charset="0"/>
                <a:ea typeface="ＭＳ Ｐゴシック" charset="0"/>
              </a:rPr>
              <a:t> </a:t>
            </a:r>
            <a:r>
              <a:rPr lang="en-US" dirty="0" smtClean="0">
                <a:latin typeface="Wingdings" charset="0"/>
                <a:ea typeface="ＭＳ Ｐゴシック" charset="0"/>
                <a:sym typeface="Wingdings"/>
              </a:rPr>
              <a:t></a:t>
            </a:r>
            <a:r>
              <a:rPr lang="en-US" dirty="0" smtClean="0">
                <a:latin typeface="Wingdings" charset="0"/>
                <a:ea typeface="ＭＳ Ｐゴシック" charset="0"/>
              </a:rPr>
              <a:t> </a:t>
            </a:r>
            <a:r>
              <a:rPr lang="en-US" dirty="0" err="1">
                <a:latin typeface="Times New Roman" charset="0"/>
                <a:ea typeface="ＭＳ Ｐゴシック" charset="0"/>
              </a:rPr>
              <a:t>B</a:t>
            </a:r>
            <a:r>
              <a:rPr lang="en-US" baseline="-25000" dirty="0" err="1">
                <a:latin typeface="Times New Roman" charset="0"/>
                <a:ea typeface="ＭＳ Ｐゴシック" charset="0"/>
              </a:rPr>
              <a:t>m</a:t>
            </a:r>
            <a:endParaRPr lang="en-US" dirty="0">
              <a:latin typeface="Times New Roman" charset="0"/>
              <a:ea typeface="ＭＳ Ｐゴシック" charset="0"/>
            </a:endParaRP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Can replace one for the other.</a:t>
            </a:r>
          </a:p>
          <a:p>
            <a:endParaRPr lang="en-US" dirty="0">
              <a:latin typeface="Times New Roman" charset="0"/>
              <a:ea typeface="ＭＳ Ｐゴシック" charset="0"/>
              <a:cs typeface="ＭＳ Ｐゴシック" charset="0"/>
            </a:endParaRP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4A616996-978C-9D40-9F5A-F676EC39D501}" type="slidenum">
              <a:rPr lang="en-US" sz="1400"/>
              <a:pPr/>
              <a:t>24</a:t>
            </a:fld>
            <a:endParaRPr lang="en-US" sz="140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atin typeface="Times New Roman" charset="0"/>
                <a:ea typeface="ＭＳ Ｐゴシック" charset="0"/>
                <a:cs typeface="ＭＳ Ｐゴシック" charset="0"/>
              </a:rPr>
              <a:t>Trivial Functional Dependencies</a:t>
            </a:r>
          </a:p>
        </p:txBody>
      </p:sp>
      <p:sp>
        <p:nvSpPr>
          <p:cNvPr id="35842"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A</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A</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...A</a:t>
            </a:r>
            <a:r>
              <a:rPr lang="en-US" baseline="-25000" dirty="0">
                <a:latin typeface="Times New Roman" charset="0"/>
                <a:ea typeface="ＭＳ Ｐゴシック" charset="0"/>
                <a:cs typeface="ＭＳ Ｐゴシック" charset="0"/>
              </a:rPr>
              <a:t>n</a:t>
            </a:r>
            <a:r>
              <a:rPr lang="en-US" dirty="0">
                <a:latin typeface="Times New Roman" charset="0"/>
                <a:ea typeface="ＭＳ Ｐゴシック" charset="0"/>
                <a:cs typeface="ＭＳ Ｐゴシック" charset="0"/>
              </a:rPr>
              <a:t> </a:t>
            </a:r>
            <a:r>
              <a:rPr lang="en-US" dirty="0" smtClean="0">
                <a:latin typeface="Wingdings" charset="0"/>
                <a:ea typeface="ＭＳ Ｐゴシック" charset="0"/>
                <a:cs typeface="ＭＳ Ｐゴシック" charset="0"/>
                <a:sym typeface="Wingdings"/>
              </a:rPr>
              <a:t></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A</a:t>
            </a:r>
            <a:r>
              <a:rPr lang="en-US" baseline="-25000" dirty="0">
                <a:latin typeface="Times New Roman" charset="0"/>
                <a:ea typeface="ＭＳ Ｐゴシック" charset="0"/>
                <a:cs typeface="ＭＳ Ｐゴシック" charset="0"/>
              </a:rPr>
              <a:t>1</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In general,</a:t>
            </a:r>
          </a:p>
          <a:p>
            <a:pPr lvl="1">
              <a:buFontTx/>
              <a:buNone/>
            </a:pPr>
            <a:r>
              <a:rPr lang="en-US" dirty="0">
                <a:latin typeface="Times New Roman" charset="0"/>
                <a:ea typeface="ＭＳ Ｐゴシック" charset="0"/>
              </a:rPr>
              <a:t>A</a:t>
            </a:r>
            <a:r>
              <a:rPr lang="en-US" baseline="-25000" dirty="0">
                <a:latin typeface="Times New Roman" charset="0"/>
                <a:ea typeface="ＭＳ Ｐゴシック" charset="0"/>
              </a:rPr>
              <a:t>1</a:t>
            </a:r>
            <a:r>
              <a:rPr lang="en-US" dirty="0">
                <a:latin typeface="Times New Roman" charset="0"/>
                <a:ea typeface="ＭＳ Ｐゴシック" charset="0"/>
              </a:rPr>
              <a:t>A</a:t>
            </a:r>
            <a:r>
              <a:rPr lang="en-US" baseline="-25000" dirty="0">
                <a:latin typeface="Times New Roman" charset="0"/>
                <a:ea typeface="ＭＳ Ｐゴシック" charset="0"/>
              </a:rPr>
              <a:t>2</a:t>
            </a:r>
            <a:r>
              <a:rPr lang="en-US" dirty="0">
                <a:latin typeface="Times New Roman" charset="0"/>
                <a:ea typeface="ＭＳ Ｐゴシック" charset="0"/>
              </a:rPr>
              <a:t>...A</a:t>
            </a:r>
            <a:r>
              <a:rPr lang="en-US" baseline="-25000" dirty="0">
                <a:latin typeface="Times New Roman" charset="0"/>
                <a:ea typeface="ＭＳ Ｐゴシック" charset="0"/>
              </a:rPr>
              <a:t>n</a:t>
            </a:r>
            <a:r>
              <a:rPr lang="en-US" dirty="0">
                <a:latin typeface="Times New Roman" charset="0"/>
                <a:ea typeface="ＭＳ Ｐゴシック" charset="0"/>
              </a:rPr>
              <a:t> </a:t>
            </a:r>
            <a:r>
              <a:rPr lang="en-US" dirty="0" smtClean="0">
                <a:latin typeface="Wingdings" charset="0"/>
                <a:ea typeface="ＭＳ Ｐゴシック" charset="0"/>
                <a:sym typeface="Wingdings"/>
              </a:rPr>
              <a:t></a:t>
            </a:r>
            <a:r>
              <a:rPr lang="en-US" dirty="0" smtClean="0">
                <a:latin typeface="Times New Roman" charset="0"/>
                <a:ea typeface="ＭＳ Ｐゴシック" charset="0"/>
              </a:rPr>
              <a:t> </a:t>
            </a:r>
            <a:r>
              <a:rPr lang="en-US" dirty="0">
                <a:latin typeface="Times New Roman" charset="0"/>
                <a:ea typeface="ＭＳ Ｐゴシック" charset="0"/>
              </a:rPr>
              <a:t>B</a:t>
            </a:r>
            <a:r>
              <a:rPr lang="en-US" baseline="-25000" dirty="0">
                <a:latin typeface="Times New Roman" charset="0"/>
                <a:ea typeface="ＭＳ Ｐゴシック" charset="0"/>
              </a:rPr>
              <a:t>1</a:t>
            </a:r>
            <a:r>
              <a:rPr lang="en-US" dirty="0">
                <a:latin typeface="Times New Roman" charset="0"/>
                <a:ea typeface="ＭＳ Ｐゴシック" charset="0"/>
              </a:rPr>
              <a:t>B</a:t>
            </a:r>
            <a:r>
              <a:rPr lang="en-US" baseline="-25000" dirty="0">
                <a:latin typeface="Times New Roman" charset="0"/>
                <a:ea typeface="ＭＳ Ｐゴシック" charset="0"/>
              </a:rPr>
              <a:t>2</a:t>
            </a:r>
            <a:r>
              <a:rPr lang="en-US" dirty="0">
                <a:latin typeface="Times New Roman" charset="0"/>
                <a:ea typeface="ＭＳ Ｐゴシック" charset="0"/>
              </a:rPr>
              <a:t>…</a:t>
            </a:r>
            <a:r>
              <a:rPr lang="en-US" dirty="0" err="1">
                <a:latin typeface="Times New Roman" charset="0"/>
                <a:ea typeface="ＭＳ Ｐゴシック" charset="0"/>
              </a:rPr>
              <a:t>B</a:t>
            </a:r>
            <a:r>
              <a:rPr lang="en-US" baseline="-25000" dirty="0" err="1">
                <a:latin typeface="Times New Roman" charset="0"/>
                <a:ea typeface="ＭＳ Ｐゴシック" charset="0"/>
              </a:rPr>
              <a:t>m</a:t>
            </a:r>
            <a:endParaRPr lang="en-US" dirty="0">
              <a:latin typeface="Times New Roman" charset="0"/>
              <a:ea typeface="ＭＳ Ｐゴシック" charset="0"/>
            </a:endParaRPr>
          </a:p>
          <a:p>
            <a:pPr lvl="1">
              <a:buFontTx/>
              <a:buNone/>
            </a:pPr>
            <a:endParaRPr lang="en-US" baseline="-25000" dirty="0">
              <a:latin typeface="Times New Roman" charset="0"/>
              <a:ea typeface="ＭＳ Ｐゴシック" charset="0"/>
            </a:endParaRPr>
          </a:p>
          <a:p>
            <a:pPr lvl="1">
              <a:buFontTx/>
              <a:buNone/>
            </a:pPr>
            <a:r>
              <a:rPr lang="en-US" dirty="0">
                <a:latin typeface="Times New Roman" charset="0"/>
                <a:ea typeface="ＭＳ Ｐゴシック" charset="0"/>
              </a:rPr>
              <a:t>if {B</a:t>
            </a:r>
            <a:r>
              <a:rPr lang="en-US" baseline="-25000" dirty="0">
                <a:latin typeface="Times New Roman" charset="0"/>
                <a:ea typeface="ＭＳ Ｐゴシック" charset="0"/>
              </a:rPr>
              <a:t>1</a:t>
            </a:r>
            <a:r>
              <a:rPr lang="en-US" dirty="0">
                <a:latin typeface="Times New Roman" charset="0"/>
                <a:ea typeface="ＭＳ Ｐゴシック" charset="0"/>
              </a:rPr>
              <a:t>B</a:t>
            </a:r>
            <a:r>
              <a:rPr lang="en-US" baseline="-25000" dirty="0">
                <a:latin typeface="Times New Roman" charset="0"/>
                <a:ea typeface="ＭＳ Ｐゴシック" charset="0"/>
              </a:rPr>
              <a:t>2</a:t>
            </a:r>
            <a:r>
              <a:rPr lang="en-US" dirty="0">
                <a:latin typeface="Times New Roman" charset="0"/>
                <a:ea typeface="ＭＳ Ｐゴシック" charset="0"/>
              </a:rPr>
              <a:t>…</a:t>
            </a:r>
            <a:r>
              <a:rPr lang="en-US" dirty="0" err="1">
                <a:latin typeface="Times New Roman" charset="0"/>
                <a:ea typeface="ＭＳ Ｐゴシック" charset="0"/>
              </a:rPr>
              <a:t>B</a:t>
            </a:r>
            <a:r>
              <a:rPr lang="en-US" baseline="-25000" dirty="0" err="1">
                <a:latin typeface="Times New Roman" charset="0"/>
                <a:ea typeface="ＭＳ Ｐゴシック" charset="0"/>
              </a:rPr>
              <a:t>m</a:t>
            </a:r>
            <a:r>
              <a:rPr lang="en-US" dirty="0">
                <a:latin typeface="Times New Roman" charset="0"/>
                <a:ea typeface="ＭＳ Ｐゴシック" charset="0"/>
              </a:rPr>
              <a:t>} ⊆ {A</a:t>
            </a:r>
            <a:r>
              <a:rPr lang="en-US" baseline="-25000" dirty="0">
                <a:latin typeface="Times New Roman" charset="0"/>
                <a:ea typeface="ＭＳ Ｐゴシック" charset="0"/>
              </a:rPr>
              <a:t>1</a:t>
            </a:r>
            <a:r>
              <a:rPr lang="en-US" dirty="0">
                <a:latin typeface="Times New Roman" charset="0"/>
                <a:ea typeface="ＭＳ Ｐゴシック" charset="0"/>
              </a:rPr>
              <a:t>A</a:t>
            </a:r>
            <a:r>
              <a:rPr lang="en-US" baseline="-25000" dirty="0">
                <a:latin typeface="Times New Roman" charset="0"/>
                <a:ea typeface="ＭＳ Ｐゴシック" charset="0"/>
              </a:rPr>
              <a:t>2</a:t>
            </a:r>
            <a:r>
              <a:rPr lang="en-US" dirty="0">
                <a:latin typeface="Times New Roman" charset="0"/>
                <a:ea typeface="ＭＳ Ｐゴシック" charset="0"/>
              </a:rPr>
              <a:t>...A</a:t>
            </a:r>
            <a:r>
              <a:rPr lang="en-US" baseline="-25000" dirty="0">
                <a:latin typeface="Times New Roman" charset="0"/>
                <a:ea typeface="ＭＳ Ｐゴシック" charset="0"/>
              </a:rPr>
              <a:t>n</a:t>
            </a:r>
            <a:r>
              <a:rPr lang="en-US" dirty="0" smtClean="0">
                <a:latin typeface="Times New Roman" charset="0"/>
                <a:ea typeface="ＭＳ Ｐゴシック" charset="0"/>
              </a:rPr>
              <a:t>}</a:t>
            </a:r>
          </a:p>
          <a:p>
            <a:pPr lvl="1">
              <a:buFontTx/>
              <a:buNone/>
            </a:pPr>
            <a:r>
              <a:rPr lang="en-US" dirty="0" smtClean="0">
                <a:latin typeface="Times New Roman" charset="0"/>
                <a:ea typeface="ＭＳ Ｐゴシック" charset="0"/>
              </a:rPr>
              <a:t>Example: name, UIN </a:t>
            </a:r>
            <a:r>
              <a:rPr lang="en-US" dirty="0" smtClean="0">
                <a:latin typeface="Times New Roman" charset="0"/>
                <a:ea typeface="ＭＳ Ｐゴシック" charset="0"/>
                <a:sym typeface="Wingdings"/>
              </a:rPr>
              <a:t> UIN</a:t>
            </a:r>
            <a:endParaRPr lang="en-US" dirty="0">
              <a:latin typeface="Times New Roman" charset="0"/>
              <a:ea typeface="ＭＳ Ｐゴシック" charset="0"/>
            </a:endParaRPr>
          </a:p>
          <a:p>
            <a:pPr lvl="1">
              <a:buFontTx/>
              <a:buNone/>
            </a:pPr>
            <a:endParaRPr lang="en-US" dirty="0">
              <a:latin typeface="Times New Roman" charset="0"/>
              <a:ea typeface="ＭＳ Ｐゴシック" charset="0"/>
            </a:endParaRPr>
          </a:p>
          <a:p>
            <a:pPr lvl="1">
              <a:buFontTx/>
              <a:buNone/>
            </a:pPr>
            <a:r>
              <a:rPr lang="en-US" i="1" dirty="0" smtClean="0">
                <a:latin typeface="Times New Roman" charset="0"/>
                <a:ea typeface="ＭＳ Ｐゴシック" charset="0"/>
              </a:rPr>
              <a:t>Why does this make sense?</a:t>
            </a:r>
            <a:endParaRPr lang="en-US" i="1" dirty="0">
              <a:latin typeface="Times New Roman" charset="0"/>
              <a:ea typeface="ＭＳ Ｐゴシック" charset="0"/>
            </a:endParaRPr>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7A506F95-421B-ED4B-B239-BA2033E25215}" type="slidenum">
              <a:rPr lang="en-US" sz="1400"/>
              <a:pPr/>
              <a:t>25</a:t>
            </a:fld>
            <a:endParaRPr lang="en-US" sz="140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42F07CF4-B294-1E40-A2B5-1BDFE980061B}" type="slidenum">
              <a:rPr lang="en-US" sz="1400"/>
              <a:pPr/>
              <a:t>26</a:t>
            </a:fld>
            <a:endParaRPr lang="en-US" sz="1400"/>
          </a:p>
        </p:txBody>
      </p:sp>
      <p:sp>
        <p:nvSpPr>
          <p:cNvPr id="36866"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Closure of a Set of Attributes</a:t>
            </a:r>
          </a:p>
        </p:txBody>
      </p:sp>
      <p:sp>
        <p:nvSpPr>
          <p:cNvPr id="37892" name="Text Box 3"/>
          <p:cNvSpPr txBox="1">
            <a:spLocks noChangeArrowheads="1"/>
          </p:cNvSpPr>
          <p:nvPr/>
        </p:nvSpPr>
        <p:spPr bwMode="auto">
          <a:xfrm>
            <a:off x="304800" y="1371600"/>
            <a:ext cx="729799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solidFill>
                  <a:schemeClr val="accent2"/>
                </a:solidFill>
              </a:rPr>
              <a:t>Given a set of attributes  {</a:t>
            </a:r>
            <a:r>
              <a:rPr lang="en-US" sz="2400" b="1" i="1" dirty="0">
                <a:solidFill>
                  <a:schemeClr val="accent2"/>
                </a:solidFill>
              </a:rPr>
              <a:t>A1, …, An}</a:t>
            </a:r>
            <a:r>
              <a:rPr lang="en-US" sz="2400" dirty="0">
                <a:solidFill>
                  <a:schemeClr val="accent2"/>
                </a:solidFill>
              </a:rPr>
              <a:t> and a set of </a:t>
            </a:r>
            <a:r>
              <a:rPr lang="en-US" sz="2400" dirty="0" smtClean="0">
                <a:solidFill>
                  <a:schemeClr val="accent2"/>
                </a:solidFill>
              </a:rPr>
              <a:t>FDs </a:t>
            </a:r>
            <a:r>
              <a:rPr lang="en-US" sz="2400" dirty="0">
                <a:solidFill>
                  <a:schemeClr val="accent2"/>
                </a:solidFill>
              </a:rPr>
              <a:t>S.</a:t>
            </a:r>
          </a:p>
          <a:p>
            <a:endParaRPr lang="en-US" sz="2400" dirty="0" smtClean="0">
              <a:solidFill>
                <a:schemeClr val="accent2"/>
              </a:solidFill>
            </a:endParaRPr>
          </a:p>
          <a:p>
            <a:r>
              <a:rPr lang="en-US" sz="2400" dirty="0" smtClean="0">
                <a:solidFill>
                  <a:schemeClr val="accent2"/>
                </a:solidFill>
              </a:rPr>
              <a:t>Problem</a:t>
            </a:r>
            <a:r>
              <a:rPr lang="en-US" sz="2400" dirty="0">
                <a:solidFill>
                  <a:schemeClr val="accent2"/>
                </a:solidFill>
              </a:rPr>
              <a:t>: find all attributes </a:t>
            </a:r>
            <a:r>
              <a:rPr lang="en-US" sz="2400" i="1" dirty="0">
                <a:solidFill>
                  <a:schemeClr val="accent2"/>
                </a:solidFill>
              </a:rPr>
              <a:t>B</a:t>
            </a:r>
            <a:r>
              <a:rPr lang="en-US" sz="2400" dirty="0">
                <a:solidFill>
                  <a:schemeClr val="accent2"/>
                </a:solidFill>
              </a:rPr>
              <a:t> such that:</a:t>
            </a:r>
          </a:p>
          <a:p>
            <a:r>
              <a:rPr lang="en-US" sz="2400" dirty="0">
                <a:solidFill>
                  <a:schemeClr val="accent2"/>
                </a:solidFill>
              </a:rPr>
              <a:t>	</a:t>
            </a:r>
            <a:r>
              <a:rPr lang="en-US" sz="2400" dirty="0" smtClean="0">
                <a:solidFill>
                  <a:schemeClr val="accent2"/>
                </a:solidFill>
              </a:rPr>
              <a:t>for all relations that satisfy S, they also satisfy:</a:t>
            </a:r>
            <a:endParaRPr lang="en-US" sz="2400" dirty="0">
              <a:solidFill>
                <a:schemeClr val="accent2"/>
              </a:solidFill>
            </a:endParaRPr>
          </a:p>
          <a:p>
            <a:r>
              <a:rPr lang="en-US" sz="2400" dirty="0">
                <a:solidFill>
                  <a:schemeClr val="accent2"/>
                </a:solidFill>
              </a:rPr>
              <a:t>	</a:t>
            </a:r>
            <a:r>
              <a:rPr lang="en-US" sz="2400" i="1" dirty="0">
                <a:solidFill>
                  <a:schemeClr val="accent2"/>
                </a:solidFill>
              </a:rPr>
              <a:t>A1, …, An </a:t>
            </a:r>
            <a:r>
              <a:rPr lang="en-US" sz="2400" i="1" dirty="0" smtClean="0">
                <a:solidFill>
                  <a:schemeClr val="accent2"/>
                </a:solidFill>
              </a:rPr>
              <a:t> </a:t>
            </a:r>
            <a:r>
              <a:rPr lang="en-US" sz="2400" i="1" dirty="0" smtClean="0">
                <a:solidFill>
                  <a:schemeClr val="accent2"/>
                </a:solidFill>
                <a:sym typeface="Wingdings"/>
              </a:rPr>
              <a:t></a:t>
            </a:r>
            <a:r>
              <a:rPr lang="en-US" sz="2400" i="1" dirty="0" smtClean="0">
                <a:solidFill>
                  <a:schemeClr val="accent2"/>
                </a:solidFill>
              </a:rPr>
              <a:t>  B</a:t>
            </a:r>
            <a:endParaRPr lang="en-US" sz="2400" i="1" dirty="0">
              <a:solidFill>
                <a:schemeClr val="accent2"/>
              </a:solidFill>
            </a:endParaRPr>
          </a:p>
          <a:p>
            <a:r>
              <a:rPr lang="en-US" sz="2400" dirty="0">
                <a:solidFill>
                  <a:schemeClr val="accent2"/>
                </a:solidFill>
              </a:rPr>
              <a:t> </a:t>
            </a:r>
          </a:p>
        </p:txBody>
      </p:sp>
      <p:sp>
        <p:nvSpPr>
          <p:cNvPr id="37894" name="Text Box 5"/>
          <p:cNvSpPr txBox="1">
            <a:spLocks noChangeArrowheads="1"/>
          </p:cNvSpPr>
          <p:nvPr/>
        </p:nvSpPr>
        <p:spPr bwMode="auto">
          <a:xfrm>
            <a:off x="228600" y="3505200"/>
            <a:ext cx="8509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800" dirty="0"/>
              <a:t>The </a:t>
            </a:r>
            <a:r>
              <a:rPr lang="en-US" sz="2800" b="1" dirty="0"/>
              <a:t>closure</a:t>
            </a:r>
            <a:r>
              <a:rPr lang="en-US" sz="2800" dirty="0"/>
              <a:t> of </a:t>
            </a:r>
            <a:r>
              <a:rPr lang="en-US" sz="2800" i="1" dirty="0"/>
              <a:t>{A1, …, An},</a:t>
            </a:r>
            <a:r>
              <a:rPr lang="en-US" sz="2800" dirty="0"/>
              <a:t> denoted </a:t>
            </a:r>
            <a:r>
              <a:rPr lang="en-US" sz="2800" i="1" dirty="0"/>
              <a:t>{A1, …, An}</a:t>
            </a:r>
            <a:r>
              <a:rPr lang="en-US" sz="2800" dirty="0"/>
              <a:t>  ,</a:t>
            </a:r>
          </a:p>
          <a:p>
            <a:r>
              <a:rPr lang="en-US" sz="2800" dirty="0"/>
              <a:t>is the set of all such attributes </a:t>
            </a:r>
            <a:r>
              <a:rPr lang="en-US" sz="2800" i="1" dirty="0"/>
              <a:t>B</a:t>
            </a:r>
          </a:p>
          <a:p>
            <a:endParaRPr lang="en-US" sz="2800" i="1" dirty="0"/>
          </a:p>
          <a:p>
            <a:r>
              <a:rPr lang="en-US" sz="2800" dirty="0"/>
              <a:t>We will discuss the motivations for attribute closures soon</a:t>
            </a:r>
          </a:p>
        </p:txBody>
      </p:sp>
      <p:sp>
        <p:nvSpPr>
          <p:cNvPr id="36869" name="Text Box 6"/>
          <p:cNvSpPr txBox="1">
            <a:spLocks noChangeArrowheads="1"/>
          </p:cNvSpPr>
          <p:nvPr/>
        </p:nvSpPr>
        <p:spPr bwMode="auto">
          <a:xfrm>
            <a:off x="7307263" y="3505200"/>
            <a:ext cx="31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1800" b="1" dirty="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76AE685C-4842-1543-8962-EDAC92A7EEAA}" type="slidenum">
              <a:rPr lang="en-US" sz="1400"/>
              <a:pPr/>
              <a:t>27</a:t>
            </a:fld>
            <a:endParaRPr lang="en-US" sz="1400"/>
          </a:p>
        </p:txBody>
      </p:sp>
      <p:sp>
        <p:nvSpPr>
          <p:cNvPr id="3789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Algorithm to Compute Closure</a:t>
            </a:r>
          </a:p>
        </p:txBody>
      </p:sp>
      <p:sp>
        <p:nvSpPr>
          <p:cNvPr id="37891" name="Text Box 3"/>
          <p:cNvSpPr txBox="1">
            <a:spLocks noChangeArrowheads="1"/>
          </p:cNvSpPr>
          <p:nvPr/>
        </p:nvSpPr>
        <p:spPr bwMode="auto">
          <a:xfrm>
            <a:off x="738188" y="1295400"/>
            <a:ext cx="7567612" cy="637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Split the FDs in S so that every FD has a single attribute on the right</a:t>
            </a:r>
            <a:r>
              <a:rPr lang="en-US" sz="2400" dirty="0" smtClean="0"/>
              <a:t>. (Simplify the FDs)</a:t>
            </a:r>
            <a:endParaRPr lang="en-US" sz="2400" dirty="0"/>
          </a:p>
          <a:p>
            <a:endParaRPr lang="en-US" sz="2400" dirty="0"/>
          </a:p>
          <a:p>
            <a:r>
              <a:rPr lang="en-US" sz="2400" dirty="0"/>
              <a:t>Start with X={A</a:t>
            </a:r>
            <a:r>
              <a:rPr lang="en-US" sz="2400" baseline="-25000" dirty="0"/>
              <a:t>1</a:t>
            </a:r>
            <a:r>
              <a:rPr lang="en-US" sz="2400" dirty="0"/>
              <a:t>A</a:t>
            </a:r>
            <a:r>
              <a:rPr lang="en-US" sz="2400" baseline="-25000" dirty="0"/>
              <a:t>2</a:t>
            </a:r>
            <a:r>
              <a:rPr lang="en-US" sz="2400" dirty="0"/>
              <a:t>…A</a:t>
            </a:r>
            <a:r>
              <a:rPr lang="en-US" sz="2400" baseline="-25000" dirty="0"/>
              <a:t>n</a:t>
            </a:r>
            <a:r>
              <a:rPr lang="en-US" sz="2400" dirty="0"/>
              <a:t>}.</a:t>
            </a:r>
          </a:p>
          <a:p>
            <a:endParaRPr lang="en-US" sz="2400" dirty="0"/>
          </a:p>
          <a:p>
            <a:r>
              <a:rPr lang="en-US" sz="2400" b="1" dirty="0"/>
              <a:t>Repeat until</a:t>
            </a:r>
            <a:r>
              <a:rPr lang="en-US" sz="2400" dirty="0"/>
              <a:t> X </a:t>
            </a:r>
            <a:r>
              <a:rPr lang="en-US" sz="2400" dirty="0" err="1"/>
              <a:t>doesn</a:t>
            </a:r>
            <a:r>
              <a:rPr lang="ja-JP" altLang="en-US" sz="2400" dirty="0"/>
              <a:t>’</a:t>
            </a:r>
            <a:r>
              <a:rPr lang="en-US" altLang="ja-JP" sz="2400" dirty="0"/>
              <a:t>t change  </a:t>
            </a:r>
            <a:r>
              <a:rPr lang="en-US" altLang="ja-JP" sz="2400" b="1" dirty="0"/>
              <a:t>do</a:t>
            </a:r>
            <a:r>
              <a:rPr lang="en-US" altLang="ja-JP" sz="2400" dirty="0"/>
              <a:t>:</a:t>
            </a:r>
          </a:p>
          <a:p>
            <a:r>
              <a:rPr lang="en-US" sz="2400" dirty="0"/>
              <a:t>	</a:t>
            </a:r>
          </a:p>
          <a:p>
            <a:r>
              <a:rPr lang="en-US" sz="2400" dirty="0"/>
              <a:t>	If (B</a:t>
            </a:r>
            <a:r>
              <a:rPr lang="en-US" sz="2400" baseline="-25000" dirty="0"/>
              <a:t>1</a:t>
            </a:r>
            <a:r>
              <a:rPr lang="en-US" sz="2400" dirty="0"/>
              <a:t>B</a:t>
            </a:r>
            <a:r>
              <a:rPr lang="en-US" sz="2400" baseline="-25000" dirty="0"/>
              <a:t>2</a:t>
            </a:r>
            <a:r>
              <a:rPr lang="en-US" sz="2400" dirty="0"/>
              <a:t>…</a:t>
            </a:r>
            <a:r>
              <a:rPr lang="en-US" sz="2400" dirty="0" err="1" smtClean="0"/>
              <a:t>B</a:t>
            </a:r>
            <a:r>
              <a:rPr lang="en-US" sz="2400" baseline="-25000" dirty="0" err="1" smtClean="0"/>
              <a:t>m</a:t>
            </a:r>
            <a:r>
              <a:rPr lang="en-US" sz="2400" dirty="0" smtClean="0"/>
              <a:t> </a:t>
            </a:r>
            <a:r>
              <a:rPr lang="en-US" sz="2400" dirty="0" smtClean="0">
                <a:sym typeface="Wingdings"/>
              </a:rPr>
              <a:t> </a:t>
            </a:r>
            <a:r>
              <a:rPr lang="en-US" sz="2400" dirty="0" smtClean="0"/>
              <a:t>C</a:t>
            </a:r>
            <a:r>
              <a:rPr lang="en-US" sz="2400" dirty="0"/>
              <a:t>) is in S, </a:t>
            </a:r>
            <a:endParaRPr lang="en-US" sz="2400" dirty="0" smtClean="0"/>
          </a:p>
          <a:p>
            <a:r>
              <a:rPr lang="en-US" sz="2400" dirty="0"/>
              <a:t>	</a:t>
            </a:r>
            <a:r>
              <a:rPr lang="en-US" sz="2400" dirty="0" smtClean="0"/>
              <a:t>such </a:t>
            </a:r>
            <a:r>
              <a:rPr lang="en-US" sz="2400" dirty="0"/>
              <a:t>that B</a:t>
            </a:r>
            <a:r>
              <a:rPr lang="en-US" sz="2400" baseline="-25000" dirty="0"/>
              <a:t>1</a:t>
            </a:r>
            <a:r>
              <a:rPr lang="en-US" sz="2400" dirty="0"/>
              <a:t>,B</a:t>
            </a:r>
            <a:r>
              <a:rPr lang="en-US" sz="2400" baseline="-25000" dirty="0"/>
              <a:t>2</a:t>
            </a:r>
            <a:r>
              <a:rPr lang="en-US" sz="2400" dirty="0"/>
              <a:t>,…</a:t>
            </a:r>
            <a:r>
              <a:rPr lang="en-US" sz="2400" dirty="0" err="1"/>
              <a:t>B</a:t>
            </a:r>
            <a:r>
              <a:rPr lang="en-US" sz="2400" baseline="-25000" dirty="0" err="1"/>
              <a:t>m</a:t>
            </a:r>
            <a:r>
              <a:rPr lang="en-US" sz="2400" dirty="0"/>
              <a:t> 	are in X and C is not in X:</a:t>
            </a:r>
          </a:p>
          <a:p>
            <a:r>
              <a:rPr lang="en-US" sz="2400" dirty="0"/>
              <a:t>		add C to X.</a:t>
            </a:r>
          </a:p>
          <a:p>
            <a:endParaRPr lang="en-US" sz="2400" dirty="0"/>
          </a:p>
          <a:p>
            <a:r>
              <a:rPr lang="en-US" sz="2400" dirty="0" smtClean="0"/>
              <a:t>// X </a:t>
            </a:r>
            <a:r>
              <a:rPr lang="en-US" sz="2400" dirty="0"/>
              <a:t>is now the correct value of {A</a:t>
            </a:r>
            <a:r>
              <a:rPr lang="en-US" sz="2400" baseline="-25000" dirty="0"/>
              <a:t>1</a:t>
            </a:r>
            <a:r>
              <a:rPr lang="en-US" sz="2400" dirty="0"/>
              <a:t>A</a:t>
            </a:r>
            <a:r>
              <a:rPr lang="en-US" sz="2400" baseline="-25000" dirty="0"/>
              <a:t>2</a:t>
            </a:r>
            <a:r>
              <a:rPr lang="en-US" sz="2400" dirty="0"/>
              <a:t>…A</a:t>
            </a:r>
            <a:r>
              <a:rPr lang="en-US" sz="2400" baseline="-25000" dirty="0"/>
              <a:t>n</a:t>
            </a:r>
            <a:r>
              <a:rPr lang="en-US" sz="2400" dirty="0"/>
              <a:t>}</a:t>
            </a:r>
            <a:r>
              <a:rPr lang="en-US" sz="2400" baseline="30000" dirty="0" smtClean="0"/>
              <a:t>+</a:t>
            </a:r>
          </a:p>
          <a:p>
            <a:endParaRPr lang="en-US" sz="2400" baseline="30000" dirty="0" smtClean="0"/>
          </a:p>
          <a:p>
            <a:endParaRPr lang="en-US" sz="2400" baseline="30000" dirty="0"/>
          </a:p>
          <a:p>
            <a:endParaRPr lang="en-US" sz="2400" baseline="30000" dirty="0" smtClean="0"/>
          </a:p>
          <a:p>
            <a:r>
              <a:rPr lang="en-US" sz="2400" i="1" dirty="0" smtClean="0"/>
              <a:t>Why does this algorithm converge?</a:t>
            </a:r>
            <a:endParaRPr lang="en-US" sz="2400" i="1" baseline="30000" dirty="0"/>
          </a:p>
          <a:p>
            <a:endParaRPr lang="en-US" sz="2400" i="1" dirty="0"/>
          </a:p>
          <a:p>
            <a:r>
              <a:rPr lang="en-US" sz="2400" i="1" dirty="0"/>
              <a:t>    </a:t>
            </a:r>
          </a:p>
        </p:txBody>
      </p:sp>
      <p:sp>
        <p:nvSpPr>
          <p:cNvPr id="2" name="Rounded Rectangle 1"/>
          <p:cNvSpPr/>
          <p:nvPr/>
        </p:nvSpPr>
        <p:spPr bwMode="auto">
          <a:xfrm>
            <a:off x="381000" y="1295400"/>
            <a:ext cx="8001000" cy="4724400"/>
          </a:xfrm>
          <a:prstGeom prst="roundRect">
            <a:avLst/>
          </a:prstGeom>
          <a:solidFill>
            <a:schemeClr val="bg2">
              <a:lumMod val="40000"/>
              <a:lumOff val="60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ECE95BF-D468-4C4F-8956-91A32356F4BD}" type="slidenum">
              <a:rPr lang="en-US" sz="1400"/>
              <a:pPr/>
              <a:t>28</a:t>
            </a:fld>
            <a:endParaRPr lang="en-US" sz="1400"/>
          </a:p>
        </p:txBody>
      </p:sp>
      <p:sp>
        <p:nvSpPr>
          <p:cNvPr id="38914"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a:t>
            </a:r>
          </a:p>
        </p:txBody>
      </p:sp>
      <p:sp>
        <p:nvSpPr>
          <p:cNvPr id="39940" name="Text Box 3"/>
          <p:cNvSpPr txBox="1">
            <a:spLocks noChangeArrowheads="1"/>
          </p:cNvSpPr>
          <p:nvPr/>
        </p:nvSpPr>
        <p:spPr bwMode="auto">
          <a:xfrm>
            <a:off x="517525" y="1641475"/>
            <a:ext cx="257043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A   B                C</a:t>
            </a:r>
          </a:p>
          <a:p>
            <a:r>
              <a:rPr lang="en-US" sz="2400" dirty="0"/>
              <a:t>A   D                E</a:t>
            </a:r>
          </a:p>
          <a:p>
            <a:r>
              <a:rPr lang="en-US" sz="2400" dirty="0"/>
              <a:t>     </a:t>
            </a:r>
            <a:r>
              <a:rPr lang="en-US" sz="2400" dirty="0" smtClean="0"/>
              <a:t> B                 </a:t>
            </a:r>
            <a:r>
              <a:rPr lang="en-US" sz="2400" dirty="0"/>
              <a:t>D</a:t>
            </a:r>
          </a:p>
          <a:p>
            <a:r>
              <a:rPr lang="en-US" sz="2400" dirty="0"/>
              <a:t>A   F                 B</a:t>
            </a:r>
          </a:p>
          <a:p>
            <a:endParaRPr lang="en-US" sz="2400" dirty="0"/>
          </a:p>
          <a:p>
            <a:endParaRPr lang="en-US" sz="2400" dirty="0"/>
          </a:p>
          <a:p>
            <a:r>
              <a:rPr lang="en-US" sz="2400" dirty="0"/>
              <a:t>Closure of {A,B}</a:t>
            </a:r>
            <a:r>
              <a:rPr lang="en-US" sz="2400" dirty="0" smtClean="0"/>
              <a:t>:</a:t>
            </a:r>
            <a:endParaRPr lang="en-US" sz="2400" dirty="0"/>
          </a:p>
          <a:p>
            <a:r>
              <a:rPr lang="en-US" sz="2400" dirty="0"/>
              <a:t>Closure of  {A, F}</a:t>
            </a:r>
            <a:r>
              <a:rPr lang="en-US" sz="2400" dirty="0" smtClean="0"/>
              <a:t>:</a:t>
            </a:r>
            <a:endParaRPr lang="en-US" sz="2400" dirty="0"/>
          </a:p>
        </p:txBody>
      </p:sp>
      <p:sp>
        <p:nvSpPr>
          <p:cNvPr id="38916" name="Line 4"/>
          <p:cNvSpPr>
            <a:spLocks noChangeShapeType="1"/>
          </p:cNvSpPr>
          <p:nvPr/>
        </p:nvSpPr>
        <p:spPr bwMode="auto">
          <a:xfrm>
            <a:off x="1447800" y="19050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7" name="Line 5"/>
          <p:cNvSpPr>
            <a:spLocks noChangeShapeType="1"/>
          </p:cNvSpPr>
          <p:nvPr/>
        </p:nvSpPr>
        <p:spPr bwMode="auto">
          <a:xfrm>
            <a:off x="1447800" y="2209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8" name="Line 6"/>
          <p:cNvSpPr>
            <a:spLocks noChangeShapeType="1"/>
          </p:cNvSpPr>
          <p:nvPr/>
        </p:nvSpPr>
        <p:spPr bwMode="auto">
          <a:xfrm>
            <a:off x="1447800" y="2590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9" name="Line 7"/>
          <p:cNvSpPr>
            <a:spLocks noChangeShapeType="1"/>
          </p:cNvSpPr>
          <p:nvPr/>
        </p:nvSpPr>
        <p:spPr bwMode="auto">
          <a:xfrm>
            <a:off x="1447800" y="2971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0" name="TextBox 1"/>
          <p:cNvSpPr txBox="1">
            <a:spLocks noChangeArrowheads="1"/>
          </p:cNvSpPr>
          <p:nvPr/>
        </p:nvSpPr>
        <p:spPr bwMode="auto">
          <a:xfrm>
            <a:off x="533400" y="838200"/>
            <a:ext cx="40068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spcBef>
                <a:spcPct val="20000"/>
              </a:spcBef>
              <a:buFontTx/>
              <a:buChar char="•"/>
            </a:pPr>
            <a:r>
              <a:rPr lang="en-US" sz="2400"/>
              <a:t> Set of attributes A,B,C,D,E,F.</a:t>
            </a:r>
          </a:p>
          <a:p>
            <a:pPr>
              <a:spcBef>
                <a:spcPct val="20000"/>
              </a:spcBef>
              <a:buFontTx/>
              <a:buChar char="•"/>
            </a:pPr>
            <a:r>
              <a:rPr lang="en-US" sz="2400"/>
              <a:t> Functional Dependencies: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ECE95BF-D468-4C4F-8956-91A32356F4BD}" type="slidenum">
              <a:rPr lang="en-US" sz="1400"/>
              <a:pPr/>
              <a:t>29</a:t>
            </a:fld>
            <a:endParaRPr lang="en-US" sz="1400"/>
          </a:p>
        </p:txBody>
      </p:sp>
      <p:sp>
        <p:nvSpPr>
          <p:cNvPr id="38914"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Example</a:t>
            </a:r>
          </a:p>
        </p:txBody>
      </p:sp>
      <p:sp>
        <p:nvSpPr>
          <p:cNvPr id="39940" name="Text Box 3"/>
          <p:cNvSpPr txBox="1">
            <a:spLocks noChangeArrowheads="1"/>
          </p:cNvSpPr>
          <p:nvPr/>
        </p:nvSpPr>
        <p:spPr bwMode="auto">
          <a:xfrm>
            <a:off x="517525" y="1641475"/>
            <a:ext cx="56832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A   B                C</a:t>
            </a:r>
          </a:p>
          <a:p>
            <a:r>
              <a:rPr lang="en-US" sz="2400" dirty="0"/>
              <a:t>A   D                E</a:t>
            </a:r>
          </a:p>
          <a:p>
            <a:r>
              <a:rPr lang="en-US" sz="2400" dirty="0"/>
              <a:t>     </a:t>
            </a:r>
            <a:r>
              <a:rPr lang="en-US" sz="2400" dirty="0" smtClean="0"/>
              <a:t> B                 </a:t>
            </a:r>
            <a:r>
              <a:rPr lang="en-US" sz="2400" dirty="0"/>
              <a:t>D</a:t>
            </a:r>
          </a:p>
          <a:p>
            <a:r>
              <a:rPr lang="en-US" sz="2400" dirty="0"/>
              <a:t>A   F                 B</a:t>
            </a:r>
          </a:p>
          <a:p>
            <a:endParaRPr lang="en-US" sz="2400" dirty="0"/>
          </a:p>
          <a:p>
            <a:endParaRPr lang="en-US" sz="2400" dirty="0"/>
          </a:p>
          <a:p>
            <a:r>
              <a:rPr lang="en-US" sz="2400" dirty="0"/>
              <a:t>Closure of {A,B}:     X = {A, B, C, D, E}</a:t>
            </a:r>
          </a:p>
          <a:p>
            <a:endParaRPr lang="en-US" sz="2400" dirty="0"/>
          </a:p>
          <a:p>
            <a:r>
              <a:rPr lang="en-US" sz="2400" dirty="0"/>
              <a:t>Closure of  {A, F}:    X = {A, F, B, D, C, E}</a:t>
            </a:r>
          </a:p>
        </p:txBody>
      </p:sp>
      <p:sp>
        <p:nvSpPr>
          <p:cNvPr id="38916" name="Line 4"/>
          <p:cNvSpPr>
            <a:spLocks noChangeShapeType="1"/>
          </p:cNvSpPr>
          <p:nvPr/>
        </p:nvSpPr>
        <p:spPr bwMode="auto">
          <a:xfrm>
            <a:off x="1447800" y="19050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7" name="Line 5"/>
          <p:cNvSpPr>
            <a:spLocks noChangeShapeType="1"/>
          </p:cNvSpPr>
          <p:nvPr/>
        </p:nvSpPr>
        <p:spPr bwMode="auto">
          <a:xfrm>
            <a:off x="1447800" y="2209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8" name="Line 6"/>
          <p:cNvSpPr>
            <a:spLocks noChangeShapeType="1"/>
          </p:cNvSpPr>
          <p:nvPr/>
        </p:nvSpPr>
        <p:spPr bwMode="auto">
          <a:xfrm>
            <a:off x="1447800" y="2590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9" name="Line 7"/>
          <p:cNvSpPr>
            <a:spLocks noChangeShapeType="1"/>
          </p:cNvSpPr>
          <p:nvPr/>
        </p:nvSpPr>
        <p:spPr bwMode="auto">
          <a:xfrm>
            <a:off x="1447800" y="2971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0" name="TextBox 1"/>
          <p:cNvSpPr txBox="1">
            <a:spLocks noChangeArrowheads="1"/>
          </p:cNvSpPr>
          <p:nvPr/>
        </p:nvSpPr>
        <p:spPr bwMode="auto">
          <a:xfrm>
            <a:off x="533400" y="838200"/>
            <a:ext cx="40068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spcBef>
                <a:spcPct val="20000"/>
              </a:spcBef>
              <a:buFontTx/>
              <a:buChar char="•"/>
            </a:pPr>
            <a:r>
              <a:rPr lang="en-US" sz="2400"/>
              <a:t> Set of attributes A,B,C,D,E,F.</a:t>
            </a:r>
          </a:p>
          <a:p>
            <a:pPr>
              <a:spcBef>
                <a:spcPct val="20000"/>
              </a:spcBef>
              <a:buFontTx/>
              <a:buChar char="•"/>
            </a:pPr>
            <a:r>
              <a:rPr lang="en-US" sz="2400"/>
              <a:t> Functional Dependencies: </a:t>
            </a:r>
          </a:p>
        </p:txBody>
      </p:sp>
    </p:spTree>
    <p:extLst>
      <p:ext uri="{BB962C8B-B14F-4D97-AF65-F5344CB8AC3E}">
        <p14:creationId xmlns:p14="http://schemas.microsoft.com/office/powerpoint/2010/main" val="9191809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fit in?</a:t>
            </a:r>
            <a:endParaRPr lang="en-US" dirty="0"/>
          </a:p>
        </p:txBody>
      </p:sp>
      <p:sp>
        <p:nvSpPr>
          <p:cNvPr id="3" name="Content Placeholder 2"/>
          <p:cNvSpPr>
            <a:spLocks noGrp="1"/>
          </p:cNvSpPr>
          <p:nvPr>
            <p:ph idx="1"/>
          </p:nvPr>
        </p:nvSpPr>
        <p:spPr>
          <a:xfrm>
            <a:off x="152400" y="990600"/>
            <a:ext cx="8991600" cy="5410200"/>
          </a:xfrm>
        </p:spPr>
        <p:txBody>
          <a:bodyPr/>
          <a:lstStyle/>
          <a:p>
            <a:r>
              <a:rPr lang="en-US" dirty="0" smtClean="0"/>
              <a:t>ER Diagrams: Data Definition</a:t>
            </a:r>
          </a:p>
          <a:p>
            <a:r>
              <a:rPr lang="en-US" dirty="0" smtClean="0"/>
              <a:t>Translation to Relational Schema: Data Definition</a:t>
            </a:r>
          </a:p>
          <a:p>
            <a:r>
              <a:rPr lang="en-US" dirty="0" smtClean="0"/>
              <a:t>Relational Algebra: Data Manipulation</a:t>
            </a:r>
          </a:p>
          <a:p>
            <a:pPr marL="0" indent="0">
              <a:buNone/>
            </a:pPr>
            <a:r>
              <a:rPr lang="en-US" dirty="0" smtClean="0"/>
              <a:t>So now you know how to construct relations, and the basics of querying them</a:t>
            </a:r>
            <a:r>
              <a:rPr lang="is-IS" dirty="0" smtClean="0"/>
              <a:t>…</a:t>
            </a:r>
          </a:p>
          <a:p>
            <a:pPr marL="0" indent="0">
              <a:buNone/>
            </a:pPr>
            <a:endParaRPr lang="is-IS" dirty="0"/>
          </a:p>
          <a:p>
            <a:pPr marL="0" indent="0">
              <a:buNone/>
            </a:pPr>
            <a:r>
              <a:rPr lang="is-IS" dirty="0" smtClean="0"/>
              <a:t>Now, let’s complete the data definition story (before more DM)</a:t>
            </a:r>
          </a:p>
          <a:p>
            <a:r>
              <a:rPr lang="is-IS" dirty="0" smtClean="0"/>
              <a:t>Not sufficient to map the ER to Relational Schema and call it a day... </a:t>
            </a:r>
            <a:r>
              <a:rPr lang="en-US" dirty="0" smtClean="0"/>
              <a:t>H</a:t>
            </a:r>
            <a:r>
              <a:rPr lang="is-IS" dirty="0" smtClean="0"/>
              <a:t>ave some more work to do!</a:t>
            </a:r>
            <a:endParaRPr lang="en-US" dirty="0"/>
          </a:p>
        </p:txBody>
      </p:sp>
      <p:sp>
        <p:nvSpPr>
          <p:cNvPr id="4" name="Slide Number Placeholder 3"/>
          <p:cNvSpPr>
            <a:spLocks noGrp="1"/>
          </p:cNvSpPr>
          <p:nvPr>
            <p:ph type="sldNum" sz="quarter" idx="12"/>
          </p:nvPr>
        </p:nvSpPr>
        <p:spPr/>
        <p:txBody>
          <a:bodyPr/>
          <a:lstStyle/>
          <a:p>
            <a:fld id="{D8537F79-1973-1F42-97F2-F8AFAB874EE7}" type="slidenum">
              <a:rPr lang="en-US" smtClean="0"/>
              <a:pPr/>
              <a:t>3</a:t>
            </a:fld>
            <a:endParaRPr lang="en-US"/>
          </a:p>
        </p:txBody>
      </p:sp>
    </p:spTree>
    <p:extLst>
      <p:ext uri="{BB962C8B-B14F-4D97-AF65-F5344CB8AC3E}">
        <p14:creationId xmlns:p14="http://schemas.microsoft.com/office/powerpoint/2010/main" val="27056186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5"/>
          <p:cNvSpPr>
            <a:spLocks noGrp="1"/>
          </p:cNvSpPr>
          <p:nvPr>
            <p:ph type="title"/>
          </p:nvPr>
        </p:nvSpPr>
        <p:spPr/>
        <p:txBody>
          <a:bodyPr/>
          <a:lstStyle/>
          <a:p>
            <a:r>
              <a:rPr lang="en-US">
                <a:latin typeface="Times New Roman" charset="0"/>
                <a:ea typeface="ＭＳ Ｐゴシック" charset="0"/>
                <a:cs typeface="ＭＳ Ｐゴシック" charset="0"/>
              </a:rPr>
              <a:t>Is this algorithm correct?</a:t>
            </a:r>
          </a:p>
        </p:txBody>
      </p:sp>
      <p:sp>
        <p:nvSpPr>
          <p:cNvPr id="39938" name="Content Placeholder 6"/>
          <p:cNvSpPr>
            <a:spLocks noGrp="1"/>
          </p:cNvSpPr>
          <p:nvPr>
            <p:ph idx="1"/>
          </p:nvPr>
        </p:nvSpPr>
        <p:spPr/>
        <p:txBody>
          <a:bodyPr/>
          <a:lstStyle/>
          <a:p>
            <a:r>
              <a:rPr lang="en-US" dirty="0">
                <a:latin typeface="Times New Roman" charset="0"/>
                <a:ea typeface="ＭＳ Ｐゴシック" charset="0"/>
                <a:cs typeface="ＭＳ Ｐゴシック" charset="0"/>
              </a:rPr>
              <a:t>Yes. See Text (Section 3.2.5) for proof</a:t>
            </a:r>
            <a:r>
              <a:rPr lang="en-US" dirty="0" smtClean="0">
                <a:latin typeface="Times New Roman" charset="0"/>
                <a:ea typeface="ＭＳ Ｐゴシック" charset="0"/>
                <a:cs typeface="ＭＳ Ｐゴシック" charset="0"/>
              </a:rPr>
              <a:t>.</a:t>
            </a:r>
          </a:p>
          <a:p>
            <a:endParaRPr lang="en-US" dirty="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Two parts of proof:</a:t>
            </a:r>
          </a:p>
          <a:p>
            <a:pPr lvl="1"/>
            <a:r>
              <a:rPr lang="en-US" dirty="0" smtClean="0">
                <a:latin typeface="Times New Roman" charset="0"/>
                <a:ea typeface="ＭＳ Ｐゴシック" charset="0"/>
                <a:cs typeface="ＭＳ Ｐゴシック" charset="0"/>
              </a:rPr>
              <a:t>Anything determined to be part of {S}</a:t>
            </a:r>
            <a:r>
              <a:rPr lang="en-US" baseline="30000" dirty="0" smtClean="0">
                <a:latin typeface="Times New Roman" charset="0"/>
                <a:ea typeface="ＭＳ Ｐゴシック" charset="0"/>
                <a:cs typeface="ＭＳ Ｐゴシック" charset="0"/>
              </a:rPr>
              <a:t>+</a:t>
            </a:r>
            <a:r>
              <a:rPr lang="en-US" dirty="0" smtClean="0">
                <a:latin typeface="Times New Roman" charset="0"/>
                <a:ea typeface="ＭＳ Ｐゴシック" charset="0"/>
                <a:cs typeface="ＭＳ Ｐゴシック" charset="0"/>
              </a:rPr>
              <a:t> deserves to be there: </a:t>
            </a:r>
            <a:endParaRPr lang="en-US" dirty="0" smtClean="0">
              <a:latin typeface="Times New Roman" charset="0"/>
              <a:ea typeface="ＭＳ Ｐゴシック" charset="0"/>
              <a:cs typeface="ＭＳ Ｐゴシック" charset="0"/>
            </a:endParaRPr>
          </a:p>
          <a:p>
            <a:pPr lvl="2"/>
            <a:r>
              <a:rPr lang="en-US" i="1" dirty="0" smtClean="0">
                <a:latin typeface="Times New Roman" charset="0"/>
                <a:ea typeface="ＭＳ Ｐゴシック" charset="0"/>
                <a:cs typeface="ＭＳ Ｐゴシック" charset="0"/>
              </a:rPr>
              <a:t>soundness</a:t>
            </a:r>
            <a:endParaRPr lang="en-US" i="1" dirty="0" smtClean="0">
              <a:latin typeface="Times New Roman" charset="0"/>
              <a:ea typeface="ＭＳ Ｐゴシック" charset="0"/>
              <a:cs typeface="ＭＳ Ｐゴシック" charset="0"/>
            </a:endParaRPr>
          </a:p>
          <a:p>
            <a:pPr lvl="1"/>
            <a:r>
              <a:rPr lang="en-US" dirty="0" smtClean="0">
                <a:latin typeface="Times New Roman" charset="0"/>
                <a:ea typeface="ＭＳ Ｐゴシック" charset="0"/>
                <a:cs typeface="ＭＳ Ｐゴシック" charset="0"/>
              </a:rPr>
              <a:t>There’s nothing missing: </a:t>
            </a:r>
            <a:endParaRPr lang="en-US" dirty="0" smtClean="0">
              <a:latin typeface="Times New Roman" charset="0"/>
              <a:ea typeface="ＭＳ Ｐゴシック" charset="0"/>
              <a:cs typeface="ＭＳ Ｐゴシック" charset="0"/>
            </a:endParaRPr>
          </a:p>
          <a:p>
            <a:pPr lvl="2"/>
            <a:r>
              <a:rPr lang="en-US" i="1" dirty="0" smtClean="0">
                <a:latin typeface="Times New Roman" charset="0"/>
                <a:ea typeface="ＭＳ Ｐゴシック" charset="0"/>
                <a:cs typeface="ＭＳ Ｐゴシック" charset="0"/>
              </a:rPr>
              <a:t>completeness</a:t>
            </a:r>
            <a:r>
              <a:rPr lang="en-US" dirty="0" smtClean="0">
                <a:latin typeface="Times New Roman" charset="0"/>
                <a:ea typeface="ＭＳ Ｐゴシック" charset="0"/>
                <a:cs typeface="ＭＳ Ｐゴシック" charset="0"/>
              </a:rPr>
              <a:t> </a:t>
            </a:r>
            <a:endParaRPr lang="en-US" dirty="0">
              <a:latin typeface="Times New Roman" charset="0"/>
              <a:ea typeface="ＭＳ Ｐゴシック" charset="0"/>
              <a:cs typeface="ＭＳ Ｐゴシック" charset="0"/>
            </a:endParaRPr>
          </a:p>
        </p:txBody>
      </p:sp>
      <p:sp>
        <p:nvSpPr>
          <p:cNvPr id="3993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845CFBF5-5EC9-CB47-8CA0-5E255B35BAF6}" type="slidenum">
              <a:rPr lang="en-US" sz="1400"/>
              <a:pPr/>
              <a:t>30</a:t>
            </a:fld>
            <a:endParaRPr lang="en-US" sz="140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0EB2203C-3273-AE41-9026-3473E5407042}" type="slidenum">
              <a:rPr lang="en-US" sz="1400"/>
              <a:pPr/>
              <a:t>31</a:t>
            </a:fld>
            <a:endParaRPr lang="en-US" sz="1400"/>
          </a:p>
        </p:txBody>
      </p:sp>
      <p:sp>
        <p:nvSpPr>
          <p:cNvPr id="40962" name="Rectangle 2"/>
          <p:cNvSpPr>
            <a:spLocks noGrp="1" noChangeArrowheads="1"/>
          </p:cNvSpPr>
          <p:nvPr>
            <p:ph type="title"/>
          </p:nvPr>
        </p:nvSpPr>
        <p:spPr/>
        <p:txBody>
          <a:bodyPr/>
          <a:lstStyle/>
          <a:p>
            <a:r>
              <a:rPr lang="en-US" dirty="0" smtClean="0">
                <a:latin typeface="Times New Roman" charset="0"/>
                <a:ea typeface="ＭＳ Ｐゴシック" charset="0"/>
                <a:cs typeface="ＭＳ Ｐゴシック" charset="0"/>
              </a:rPr>
              <a:t>Uses </a:t>
            </a:r>
            <a:r>
              <a:rPr lang="en-US" dirty="0">
                <a:latin typeface="Times New Roman" charset="0"/>
                <a:ea typeface="ＭＳ Ｐゴシック" charset="0"/>
                <a:cs typeface="ＭＳ Ｐゴシック" charset="0"/>
              </a:rPr>
              <a:t>for Attribute Closure</a:t>
            </a:r>
          </a:p>
        </p:txBody>
      </p:sp>
      <p:sp>
        <p:nvSpPr>
          <p:cNvPr id="41988" name="Rectangle 3"/>
          <p:cNvSpPr>
            <a:spLocks noGrp="1" noChangeArrowheads="1"/>
          </p:cNvSpPr>
          <p:nvPr>
            <p:ph type="body" idx="1"/>
          </p:nvPr>
        </p:nvSpPr>
        <p:spPr/>
        <p:txBody>
          <a:bodyPr/>
          <a:lstStyle/>
          <a:p>
            <a:endParaRPr lang="en-US" dirty="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Use 1: To test </a:t>
            </a:r>
            <a:r>
              <a:rPr lang="en-US" dirty="0">
                <a:latin typeface="Times New Roman" charset="0"/>
                <a:ea typeface="ＭＳ Ｐゴシック" charset="0"/>
                <a:cs typeface="ＭＳ Ｐゴシック" charset="0"/>
              </a:rPr>
              <a:t>if X is a </a:t>
            </a:r>
            <a:r>
              <a:rPr lang="en-US" dirty="0" err="1">
                <a:latin typeface="Times New Roman" charset="0"/>
                <a:ea typeface="ＭＳ Ｐゴシック" charset="0"/>
                <a:cs typeface="ＭＳ Ｐゴシック" charset="0"/>
              </a:rPr>
              <a:t>superkey</a:t>
            </a:r>
            <a:endParaRPr lang="en-US" dirty="0">
              <a:latin typeface="Times New Roman" charset="0"/>
              <a:ea typeface="ＭＳ Ｐゴシック" charset="0"/>
              <a:cs typeface="ＭＳ Ｐゴシック" charset="0"/>
            </a:endParaRPr>
          </a:p>
          <a:p>
            <a:pPr lvl="1"/>
            <a:r>
              <a:rPr lang="en-US" dirty="0" smtClean="0">
                <a:latin typeface="Times New Roman" charset="0"/>
                <a:ea typeface="ＭＳ Ｐゴシック" charset="0"/>
              </a:rPr>
              <a:t>How?</a:t>
            </a:r>
          </a:p>
          <a:p>
            <a:pPr lvl="1"/>
            <a:r>
              <a:rPr lang="en-US" dirty="0" smtClean="0">
                <a:latin typeface="Times New Roman" charset="0"/>
                <a:ea typeface="ＭＳ Ｐゴシック" charset="0"/>
              </a:rPr>
              <a:t>compute </a:t>
            </a:r>
            <a:r>
              <a:rPr lang="en-US" dirty="0">
                <a:latin typeface="Times New Roman" charset="0"/>
                <a:ea typeface="ＭＳ Ｐゴシック" charset="0"/>
              </a:rPr>
              <a:t>X+, and check if X+ contains all </a:t>
            </a:r>
            <a:r>
              <a:rPr lang="en-US" dirty="0" err="1">
                <a:latin typeface="Times New Roman" charset="0"/>
                <a:ea typeface="ＭＳ Ｐゴシック" charset="0"/>
              </a:rPr>
              <a:t>attrs</a:t>
            </a:r>
            <a:r>
              <a:rPr lang="en-US" dirty="0">
                <a:latin typeface="Times New Roman" charset="0"/>
                <a:ea typeface="ＭＳ Ｐゴシック" charset="0"/>
              </a:rPr>
              <a:t> of R</a:t>
            </a:r>
          </a:p>
          <a:p>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Use 2: To check </a:t>
            </a:r>
            <a:r>
              <a:rPr lang="en-US" dirty="0">
                <a:latin typeface="Times New Roman" charset="0"/>
                <a:ea typeface="ＭＳ Ｐゴシック" charset="0"/>
                <a:cs typeface="ＭＳ Ｐゴシック" charset="0"/>
              </a:rPr>
              <a:t>if X </a:t>
            </a:r>
            <a:r>
              <a:rPr lang="en-US" dirty="0" smtClean="0">
                <a:latin typeface="Times New Roman" charset="0"/>
                <a:ea typeface="ＭＳ Ｐゴシック" charset="0"/>
                <a:cs typeface="ＭＳ Ｐゴシック" charset="0"/>
                <a:sym typeface="Wingdings"/>
              </a:rPr>
              <a:t></a:t>
            </a:r>
            <a:r>
              <a:rPr lang="en-US" dirty="0" smtClean="0">
                <a:latin typeface="Times New Roman" charset="0"/>
                <a:ea typeface="ＭＳ Ｐゴシック" charset="0"/>
                <a:cs typeface="ＭＳ Ｐゴシック" charset="0"/>
                <a:sym typeface="Wingdings" charset="0"/>
              </a:rPr>
              <a:t>Y </a:t>
            </a:r>
            <a:r>
              <a:rPr lang="en-US" dirty="0">
                <a:latin typeface="Times New Roman" charset="0"/>
                <a:ea typeface="ＭＳ Ｐゴシック" charset="0"/>
                <a:cs typeface="ＭＳ Ｐゴシック" charset="0"/>
                <a:sym typeface="Wingdings" charset="0"/>
              </a:rPr>
              <a:t>holds</a:t>
            </a:r>
          </a:p>
          <a:p>
            <a:pPr lvl="1"/>
            <a:r>
              <a:rPr lang="en-US" dirty="0" smtClean="0">
                <a:latin typeface="Times New Roman" charset="0"/>
                <a:ea typeface="ＭＳ Ｐゴシック" charset="0"/>
              </a:rPr>
              <a:t>How?</a:t>
            </a:r>
          </a:p>
          <a:p>
            <a:pPr lvl="1"/>
            <a:r>
              <a:rPr lang="en-US" dirty="0" smtClean="0">
                <a:latin typeface="Times New Roman" charset="0"/>
                <a:ea typeface="ＭＳ Ｐゴシック" charset="0"/>
              </a:rPr>
              <a:t>by </a:t>
            </a:r>
            <a:r>
              <a:rPr lang="en-US" dirty="0">
                <a:latin typeface="Times New Roman" charset="0"/>
                <a:ea typeface="ＭＳ Ｐゴシック" charset="0"/>
              </a:rPr>
              <a:t>checking if Y is contained in X+</a:t>
            </a:r>
          </a:p>
        </p:txBody>
      </p:sp>
    </p:spTree>
    <p:extLst>
      <p:ext uri="{BB962C8B-B14F-4D97-AF65-F5344CB8AC3E}">
        <p14:creationId xmlns:p14="http://schemas.microsoft.com/office/powerpoint/2010/main" val="2825641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atin typeface="Times New Roman" charset="0"/>
                <a:ea typeface="ＭＳ Ｐゴシック" charset="0"/>
                <a:cs typeface="ＭＳ Ｐゴシック" charset="0"/>
              </a:rPr>
              <a:t>An exercise</a:t>
            </a:r>
          </a:p>
        </p:txBody>
      </p:sp>
      <p:sp>
        <p:nvSpPr>
          <p:cNvPr id="43011" name="Content Placeholder 2"/>
          <p:cNvSpPr>
            <a:spLocks noGrp="1"/>
          </p:cNvSpPr>
          <p:nvPr>
            <p:ph idx="1"/>
          </p:nvPr>
        </p:nvSpPr>
        <p:spPr/>
        <p:txBody>
          <a:bodyPr/>
          <a:lstStyle/>
          <a:p>
            <a:r>
              <a:rPr lang="en-US">
                <a:latin typeface="Times New Roman" charset="0"/>
                <a:ea typeface="ＭＳ Ｐゴシック" charset="0"/>
                <a:cs typeface="ＭＳ Ｐゴシック" charset="0"/>
              </a:rPr>
              <a:t>Show that each of the following are not valid rules about FD's, by giving example relations that satisfy the given FDs (following the "If"), but not the FD that allegedly follows (after the "then").</a:t>
            </a:r>
          </a:p>
          <a:p>
            <a:pPr>
              <a:buFontTx/>
              <a:buNone/>
            </a:pPr>
            <a:r>
              <a:rPr lang="en-US">
                <a:latin typeface="Times New Roman" charset="0"/>
                <a:ea typeface="ＭＳ Ｐゴシック" charset="0"/>
                <a:cs typeface="ＭＳ Ｐゴシック" charset="0"/>
              </a:rPr>
              <a:t>	(1) If </a:t>
            </a:r>
            <a:r>
              <a:rPr lang="en-US" b="1">
                <a:latin typeface="Times New Roman" charset="0"/>
                <a:ea typeface="ＭＳ Ｐゴシック" charset="0"/>
                <a:cs typeface="ＭＳ Ｐゴシック" charset="0"/>
              </a:rPr>
              <a:t>A --&gt; B then B --&gt; A  </a:t>
            </a:r>
            <a:r>
              <a:rPr lang="en-US">
                <a:latin typeface="Times New Roman" charset="0"/>
                <a:ea typeface="ＭＳ Ｐゴシック" charset="0"/>
                <a:cs typeface="ＭＳ Ｐゴシック" charset="0"/>
              </a:rPr>
              <a:t>(2) If</a:t>
            </a:r>
            <a:r>
              <a:rPr lang="en-US" b="1">
                <a:latin typeface="Times New Roman" charset="0"/>
                <a:ea typeface="ＭＳ Ｐゴシック" charset="0"/>
                <a:cs typeface="ＭＳ Ｐゴシック" charset="0"/>
              </a:rPr>
              <a:t> AB --&gt; C and A --&gt; C then B --&gt; C.</a:t>
            </a:r>
          </a:p>
          <a:p>
            <a:r>
              <a:rPr lang="en-US" b="1">
                <a:latin typeface="Times New Roman" charset="0"/>
                <a:ea typeface="ＭＳ Ｐゴシック" charset="0"/>
                <a:cs typeface="ＭＳ Ｐゴシック" charset="0"/>
              </a:rPr>
              <a:t>(1) A = SSN, B = Name</a:t>
            </a:r>
          </a:p>
          <a:p>
            <a:r>
              <a:rPr lang="en-US" b="1">
                <a:latin typeface="Times New Roman" charset="0"/>
                <a:ea typeface="ＭＳ Ｐゴシック" charset="0"/>
                <a:cs typeface="ＭＳ Ｐゴシック" charset="0"/>
              </a:rPr>
              <a:t>(2) A = SSN, B = Phone, C = Name</a:t>
            </a:r>
            <a:endParaRPr lang="en-US">
              <a:latin typeface="Times New Roman" charset="0"/>
              <a:ea typeface="ＭＳ Ｐゴシック" charset="0"/>
              <a:cs typeface="ＭＳ Ｐゴシック" charset="0"/>
            </a:endParaRP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6858D061-04AF-3646-BB97-AC53BBDAB72D}" type="slidenum">
              <a:rPr lang="en-US" sz="1400"/>
              <a:pPr/>
              <a:t>32</a:t>
            </a:fld>
            <a:endParaRPr lang="en-US" sz="1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6327766-5899-F045-BEC5-4F071CF3549C}" type="slidenum">
              <a:rPr lang="en-US" sz="1400"/>
              <a:pPr/>
              <a:t>33</a:t>
            </a:fld>
            <a:endParaRPr lang="en-US" sz="1400"/>
          </a:p>
        </p:txBody>
      </p:sp>
      <p:sp>
        <p:nvSpPr>
          <p:cNvPr id="4301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Closure of a set of FDs</a:t>
            </a:r>
          </a:p>
        </p:txBody>
      </p:sp>
      <p:sp>
        <p:nvSpPr>
          <p:cNvPr id="43012" name="Rectangle 3"/>
          <p:cNvSpPr>
            <a:spLocks noGrp="1" noChangeArrowheads="1"/>
          </p:cNvSpPr>
          <p:nvPr>
            <p:ph type="body" idx="1"/>
          </p:nvPr>
        </p:nvSpPr>
        <p:spPr/>
        <p:txBody>
          <a:bodyPr/>
          <a:lstStyle/>
          <a:p>
            <a:r>
              <a:rPr lang="en-US" dirty="0">
                <a:latin typeface="Times New Roman" charset="0"/>
                <a:ea typeface="ＭＳ Ｐゴシック" charset="0"/>
                <a:cs typeface="ＭＳ Ｐゴシック" charset="0"/>
              </a:rPr>
              <a:t>Given a relation schema R &amp; a set S of FDs</a:t>
            </a:r>
          </a:p>
          <a:p>
            <a:pPr lvl="1"/>
            <a:r>
              <a:rPr lang="en-US" dirty="0">
                <a:latin typeface="Times New Roman" charset="0"/>
                <a:ea typeface="ＭＳ Ｐゴシック" charset="0"/>
                <a:cs typeface="ＭＳ Ｐゴシック" charset="0"/>
              </a:rPr>
              <a:t>Closure of S: S+ = all FDs logically implied by S</a:t>
            </a:r>
          </a:p>
          <a:p>
            <a:pPr lvl="1"/>
            <a:r>
              <a:rPr lang="en-US" dirty="0" smtClean="0">
                <a:latin typeface="Times New Roman" charset="0"/>
                <a:ea typeface="ＭＳ Ｐゴシック" charset="0"/>
              </a:rPr>
              <a:t>Allows us to answer all questions of the type</a:t>
            </a:r>
          </a:p>
          <a:p>
            <a:pPr lvl="2"/>
            <a:r>
              <a:rPr lang="en-US" dirty="0" smtClean="0">
                <a:latin typeface="Times New Roman" charset="0"/>
                <a:ea typeface="ＭＳ Ｐゴシック" charset="0"/>
              </a:rPr>
              <a:t>is </a:t>
            </a:r>
            <a:r>
              <a:rPr lang="en-US" dirty="0">
                <a:latin typeface="Times New Roman" charset="0"/>
                <a:ea typeface="ＭＳ Ｐゴシック" charset="0"/>
              </a:rPr>
              <a:t>the FD </a:t>
            </a:r>
            <a:r>
              <a:rPr lang="en-US" dirty="0">
                <a:solidFill>
                  <a:srgbClr val="FF0000"/>
                </a:solidFill>
                <a:latin typeface="Times New Roman" charset="0"/>
                <a:ea typeface="ＭＳ Ｐゴシック" charset="0"/>
              </a:rPr>
              <a:t>f</a:t>
            </a:r>
            <a:r>
              <a:rPr lang="en-US" dirty="0">
                <a:latin typeface="Times New Roman" charset="0"/>
                <a:ea typeface="ＭＳ Ｐゴシック" charset="0"/>
              </a:rPr>
              <a:t> logically implied by S? </a:t>
            </a:r>
          </a:p>
          <a:p>
            <a:r>
              <a:rPr lang="en-US" dirty="0">
                <a:latin typeface="Times New Roman" charset="0"/>
                <a:ea typeface="ＭＳ Ｐゴシック" charset="0"/>
                <a:cs typeface="ＭＳ Ｐゴシック" charset="0"/>
              </a:rPr>
              <a:t>Example</a:t>
            </a:r>
          </a:p>
          <a:p>
            <a:pPr lvl="1"/>
            <a:r>
              <a:rPr lang="en-US" dirty="0">
                <a:latin typeface="Times New Roman" charset="0"/>
                <a:ea typeface="ＭＳ Ｐゴシック" charset="0"/>
              </a:rPr>
              <a:t>R = {A,B,C,G,H,I}</a:t>
            </a:r>
          </a:p>
          <a:p>
            <a:pPr lvl="1"/>
            <a:r>
              <a:rPr lang="en-US" dirty="0">
                <a:latin typeface="Times New Roman" charset="0"/>
                <a:ea typeface="ＭＳ Ｐゴシック" charset="0"/>
              </a:rPr>
              <a:t>S = A </a:t>
            </a:r>
            <a:r>
              <a:rPr lang="en-US" dirty="0">
                <a:latin typeface="Times New Roman" charset="0"/>
                <a:ea typeface="ＭＳ Ｐゴシック" charset="0"/>
                <a:sym typeface="Wingdings" charset="0"/>
              </a:rPr>
              <a:t>B; A C; CG  H; CG  I; B  H</a:t>
            </a:r>
          </a:p>
          <a:p>
            <a:pPr lvl="1"/>
            <a:r>
              <a:rPr lang="en-US" dirty="0">
                <a:latin typeface="Times New Roman" charset="0"/>
                <a:ea typeface="ＭＳ Ｐゴシック" charset="0"/>
                <a:sym typeface="Wingdings" charset="0"/>
              </a:rPr>
              <a:t>would A  H be logically implied? </a:t>
            </a:r>
          </a:p>
          <a:p>
            <a:pPr lvl="1"/>
            <a:r>
              <a:rPr lang="en-US" dirty="0">
                <a:latin typeface="Times New Roman" charset="0"/>
                <a:ea typeface="ＭＳ Ｐゴシック" charset="0"/>
                <a:sym typeface="Wingdings" charset="0"/>
              </a:rPr>
              <a:t>yes (you can prove this, using the definition of FD)</a:t>
            </a:r>
          </a:p>
          <a:p>
            <a:r>
              <a:rPr lang="en-US" dirty="0" smtClean="0">
                <a:latin typeface="Times New Roman" charset="0"/>
                <a:ea typeface="ＭＳ Ｐゴシック" charset="0"/>
                <a:cs typeface="ＭＳ Ｐゴシック" charset="0"/>
              </a:rPr>
              <a:t>How </a:t>
            </a:r>
            <a:r>
              <a:rPr lang="en-US" dirty="0">
                <a:latin typeface="Times New Roman" charset="0"/>
                <a:ea typeface="ＭＳ Ｐゴシック" charset="0"/>
                <a:cs typeface="ＭＳ Ｐゴシック" charset="0"/>
              </a:rPr>
              <a:t>to compute S+? </a:t>
            </a:r>
          </a:p>
          <a:p>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996869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dirty="0">
                <a:latin typeface="Times New Roman" charset="0"/>
                <a:ea typeface="ＭＳ Ｐゴシック" charset="0"/>
                <a:cs typeface="ＭＳ Ｐゴシック" charset="0"/>
              </a:rPr>
              <a:t>Computing S</a:t>
            </a:r>
            <a:r>
              <a:rPr lang="en-US" baseline="30000" dirty="0">
                <a:latin typeface="Times New Roman" charset="0"/>
                <a:ea typeface="ＭＳ Ｐゴシック" charset="0"/>
                <a:cs typeface="ＭＳ Ｐゴシック" charset="0"/>
              </a:rPr>
              <a:t>+</a:t>
            </a:r>
          </a:p>
        </p:txBody>
      </p:sp>
      <p:sp>
        <p:nvSpPr>
          <p:cNvPr id="44035" name="Content Placeholder 2"/>
          <p:cNvSpPr>
            <a:spLocks noGrp="1"/>
          </p:cNvSpPr>
          <p:nvPr>
            <p:ph idx="1"/>
          </p:nvPr>
        </p:nvSpPr>
        <p:spPr/>
        <p:txBody>
          <a:bodyPr/>
          <a:lstStyle/>
          <a:p>
            <a:r>
              <a:rPr lang="en-US" dirty="0">
                <a:latin typeface="Times New Roman" charset="0"/>
                <a:ea typeface="ＭＳ Ｐゴシック" charset="0"/>
                <a:cs typeface="ＭＳ Ｐゴシック" charset="0"/>
              </a:rPr>
              <a:t>To check if </a:t>
            </a:r>
            <a:r>
              <a:rPr lang="en-US" dirty="0" smtClean="0">
                <a:latin typeface="Times New Roman" charset="0"/>
                <a:ea typeface="ＭＳ Ｐゴシック" charset="0"/>
                <a:cs typeface="ＭＳ Ｐゴシック" charset="0"/>
              </a:rPr>
              <a:t>a specific A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B is true, we can compute </a:t>
            </a:r>
            <a:r>
              <a:rPr lang="en-US" dirty="0" smtClean="0">
                <a:latin typeface="Times New Roman" charset="0"/>
                <a:ea typeface="ＭＳ Ｐゴシック" charset="0"/>
                <a:cs typeface="ＭＳ Ｐゴシック" charset="0"/>
              </a:rPr>
              <a:t>A</a:t>
            </a:r>
            <a:r>
              <a:rPr lang="en-US" baseline="30000" dirty="0" smtClean="0">
                <a:latin typeface="Times New Roman" charset="0"/>
                <a:ea typeface="ＭＳ Ｐゴシック" charset="0"/>
                <a:cs typeface="ＭＳ Ｐゴシック" charset="0"/>
              </a:rPr>
              <a:t>+</a:t>
            </a:r>
          </a:p>
          <a:p>
            <a:pPr lvl="1"/>
            <a:r>
              <a:rPr lang="en-US" dirty="0" smtClean="0">
                <a:latin typeface="Times New Roman" charset="0"/>
                <a:ea typeface="ＭＳ Ｐゴシック" charset="0"/>
                <a:cs typeface="ＭＳ Ｐゴシック" charset="0"/>
              </a:rPr>
              <a:t>We already have an algorithm for that</a:t>
            </a:r>
            <a:endParaRPr lang="en-US" baseline="30000" dirty="0">
              <a:latin typeface="Times New Roman" charset="0"/>
              <a:ea typeface="ＭＳ Ｐゴシック" charset="0"/>
              <a:cs typeface="ＭＳ Ｐゴシック" charset="0"/>
            </a:endParaRPr>
          </a:p>
          <a:p>
            <a:endParaRPr lang="en-US" baseline="30000"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To compute all A </a:t>
            </a:r>
            <a:r>
              <a:rPr lang="en-US" dirty="0">
                <a:latin typeface="Wingdings" charset="0"/>
                <a:ea typeface="ＭＳ Ｐゴシック" charset="0"/>
                <a:cs typeface="ＭＳ Ｐゴシック" charset="0"/>
              </a:rPr>
              <a:t></a:t>
            </a:r>
            <a:r>
              <a:rPr lang="en-US" dirty="0">
                <a:latin typeface="Times New Roman" charset="0"/>
                <a:ea typeface="ＭＳ Ｐゴシック" charset="0"/>
                <a:cs typeface="ＭＳ Ｐゴシック" charset="0"/>
              </a:rPr>
              <a:t> B implied by S, i.e., to compute the closure of S, we can use a particular </a:t>
            </a:r>
            <a:r>
              <a:rPr lang="en-US" dirty="0" smtClean="0">
                <a:latin typeface="Times New Roman" charset="0"/>
                <a:ea typeface="ＭＳ Ｐゴシック" charset="0"/>
                <a:cs typeface="ＭＳ Ｐゴシック" charset="0"/>
              </a:rPr>
              <a:t>algorithm.</a:t>
            </a:r>
          </a:p>
          <a:p>
            <a:pPr lvl="1"/>
            <a:r>
              <a:rPr lang="en-US" dirty="0" smtClean="0">
                <a:latin typeface="Times New Roman" charset="0"/>
                <a:ea typeface="ＭＳ Ｐゴシック" charset="0"/>
                <a:cs typeface="ＭＳ Ｐゴシック" charset="0"/>
              </a:rPr>
              <a:t>This </a:t>
            </a:r>
            <a:r>
              <a:rPr lang="en-US" dirty="0">
                <a:latin typeface="Times New Roman" charset="0"/>
                <a:ea typeface="ＭＳ Ｐゴシック" charset="0"/>
                <a:cs typeface="ＭＳ Ｐゴシック" charset="0"/>
              </a:rPr>
              <a:t>algorithm depends on the so-called </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Armstrong</a:t>
            </a:r>
            <a:r>
              <a:rPr lang="ja-JP" altLang="en-US" dirty="0">
                <a:latin typeface="Times New Roman" charset="0"/>
                <a:ea typeface="ＭＳ Ｐゴシック" charset="0"/>
                <a:cs typeface="ＭＳ Ｐゴシック" charset="0"/>
              </a:rPr>
              <a:t>’</a:t>
            </a:r>
            <a:r>
              <a:rPr lang="en-US" altLang="ja-JP" dirty="0">
                <a:latin typeface="Times New Roman" charset="0"/>
                <a:ea typeface="ＭＳ Ｐゴシック" charset="0"/>
                <a:cs typeface="ＭＳ Ｐゴシック" charset="0"/>
              </a:rPr>
              <a:t>s axioms</a:t>
            </a:r>
            <a:r>
              <a:rPr lang="ja-JP" altLang="en-US" dirty="0">
                <a:latin typeface="Times New Roman" charset="0"/>
                <a:ea typeface="ＭＳ Ｐゴシック" charset="0"/>
                <a:cs typeface="ＭＳ Ｐゴシック" charset="0"/>
              </a:rPr>
              <a:t>”</a:t>
            </a:r>
            <a:r>
              <a:rPr lang="en-US" altLang="ja-JP" dirty="0" smtClean="0">
                <a:latin typeface="Times New Roman" charset="0"/>
                <a:ea typeface="ＭＳ Ｐゴシック" charset="0"/>
                <a:cs typeface="ＭＳ Ｐゴシック" charset="0"/>
              </a:rPr>
              <a:t>.</a:t>
            </a:r>
          </a:p>
          <a:p>
            <a:pPr lvl="1"/>
            <a:r>
              <a:rPr lang="en-US" dirty="0" smtClean="0">
                <a:latin typeface="Times New Roman" charset="0"/>
                <a:ea typeface="ＭＳ Ｐゴシック" charset="0"/>
                <a:cs typeface="ＭＳ Ｐゴシック" charset="0"/>
              </a:rPr>
              <a:t>These axioms form a </a:t>
            </a:r>
            <a:r>
              <a:rPr lang="en-US" i="1" dirty="0" smtClean="0">
                <a:latin typeface="Times New Roman" charset="0"/>
                <a:ea typeface="ＭＳ Ｐゴシック" charset="0"/>
                <a:cs typeface="ＭＳ Ｐゴシック" charset="0"/>
              </a:rPr>
              <a:t>complete</a:t>
            </a:r>
            <a:r>
              <a:rPr lang="en-US" dirty="0" smtClean="0">
                <a:latin typeface="Times New Roman" charset="0"/>
                <a:ea typeface="ＭＳ Ｐゴシック" charset="0"/>
                <a:cs typeface="ＭＳ Ｐゴシック" charset="0"/>
              </a:rPr>
              <a:t> description of FD rules</a:t>
            </a:r>
            <a:endParaRPr lang="en-US" dirty="0">
              <a:latin typeface="Times New Roman" charset="0"/>
              <a:ea typeface="ＭＳ Ｐゴシック" charset="0"/>
              <a:cs typeface="ＭＳ Ｐゴシック" charset="0"/>
            </a:endParaRPr>
          </a:p>
        </p:txBody>
      </p:sp>
      <p:sp>
        <p:nvSpPr>
          <p:cNvPr id="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1EEB9FDE-9753-7041-BC98-28342ABA9CDC}" type="slidenum">
              <a:rPr lang="en-US" sz="1400"/>
              <a:pPr/>
              <a:t>34</a:t>
            </a:fld>
            <a:endParaRPr lang="en-US" sz="1400"/>
          </a:p>
        </p:txBody>
      </p:sp>
    </p:spTree>
    <p:extLst>
      <p:ext uri="{BB962C8B-B14F-4D97-AF65-F5344CB8AC3E}">
        <p14:creationId xmlns:p14="http://schemas.microsoft.com/office/powerpoint/2010/main" val="2691491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CB1723F6-6347-584C-B97D-B31EFD093097}" type="slidenum">
              <a:rPr lang="en-US" sz="1400"/>
              <a:pPr/>
              <a:t>35</a:t>
            </a:fld>
            <a:endParaRPr lang="en-US" sz="1400"/>
          </a:p>
        </p:txBody>
      </p:sp>
      <p:sp>
        <p:nvSpPr>
          <p:cNvPr id="45058"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Armstrong's Axioms</a:t>
            </a:r>
          </a:p>
        </p:txBody>
      </p:sp>
      <p:sp>
        <p:nvSpPr>
          <p:cNvPr id="45059" name="Rectangle 3"/>
          <p:cNvSpPr>
            <a:spLocks noGrp="1" noChangeArrowheads="1"/>
          </p:cNvSpPr>
          <p:nvPr>
            <p:ph type="body" idx="1"/>
          </p:nvPr>
        </p:nvSpPr>
        <p:spPr/>
        <p:txBody>
          <a:bodyPr/>
          <a:lstStyle/>
          <a:p>
            <a:r>
              <a:rPr lang="en-US">
                <a:latin typeface="Times New Roman" charset="0"/>
                <a:ea typeface="ＭＳ Ｐゴシック" charset="0"/>
                <a:cs typeface="ＭＳ Ｐゴシック" charset="0"/>
              </a:rPr>
              <a:t>Reflexivity rule</a:t>
            </a:r>
          </a:p>
          <a:p>
            <a:pPr lvl="1"/>
            <a:r>
              <a:rPr lang="en-US">
                <a:latin typeface="Times New Roman" charset="0"/>
                <a:ea typeface="ＭＳ Ｐゴシック" charset="0"/>
              </a:rPr>
              <a:t>A1A2...An </a:t>
            </a:r>
            <a:r>
              <a:rPr lang="en-US">
                <a:latin typeface="Times New Roman" charset="0"/>
                <a:ea typeface="ＭＳ Ｐゴシック" charset="0"/>
                <a:sym typeface="Wingdings" charset="0"/>
              </a:rPr>
              <a:t> a subset of A1A2...An</a:t>
            </a:r>
          </a:p>
          <a:p>
            <a:r>
              <a:rPr lang="en-US">
                <a:latin typeface="Times New Roman" charset="0"/>
                <a:ea typeface="ＭＳ Ｐゴシック" charset="0"/>
                <a:cs typeface="ＭＳ Ｐゴシック" charset="0"/>
              </a:rPr>
              <a:t>Augmentation rule</a:t>
            </a:r>
          </a:p>
          <a:p>
            <a:pPr lvl="1"/>
            <a:r>
              <a:rPr lang="en-US">
                <a:latin typeface="Times New Roman" charset="0"/>
                <a:ea typeface="ＭＳ Ｐゴシック" charset="0"/>
              </a:rPr>
              <a:t>A1A2...An </a:t>
            </a:r>
            <a:r>
              <a:rPr lang="en-US">
                <a:latin typeface="Times New Roman" charset="0"/>
                <a:ea typeface="ＭＳ Ｐゴシック" charset="0"/>
                <a:sym typeface="Wingdings" charset="0"/>
              </a:rPr>
              <a:t> B1B2...Bm, then </a:t>
            </a:r>
            <a:br>
              <a:rPr lang="en-US">
                <a:latin typeface="Times New Roman" charset="0"/>
                <a:ea typeface="ＭＳ Ｐゴシック" charset="0"/>
                <a:sym typeface="Wingdings" charset="0"/>
              </a:rPr>
            </a:br>
            <a:r>
              <a:rPr lang="en-US">
                <a:latin typeface="Times New Roman" charset="0"/>
                <a:ea typeface="ＭＳ Ｐゴシック" charset="0"/>
                <a:sym typeface="Wingdings" charset="0"/>
              </a:rPr>
              <a:t>A1A2...An C1C2..Ck  B1B2...Bm C1C2...Ck</a:t>
            </a:r>
          </a:p>
          <a:p>
            <a:r>
              <a:rPr lang="en-US">
                <a:latin typeface="Times New Roman" charset="0"/>
                <a:ea typeface="ＭＳ Ｐゴシック" charset="0"/>
                <a:cs typeface="ＭＳ Ｐゴシック" charset="0"/>
              </a:rPr>
              <a:t>Transitivity rule</a:t>
            </a:r>
          </a:p>
          <a:p>
            <a:pPr lvl="1"/>
            <a:r>
              <a:rPr lang="en-US">
                <a:latin typeface="Times New Roman" charset="0"/>
                <a:ea typeface="ＭＳ Ｐゴシック" charset="0"/>
              </a:rPr>
              <a:t>A1A2...An </a:t>
            </a:r>
            <a:r>
              <a:rPr lang="en-US">
                <a:latin typeface="Times New Roman" charset="0"/>
                <a:ea typeface="ＭＳ Ｐゴシック" charset="0"/>
                <a:sym typeface="Wingdings" charset="0"/>
              </a:rPr>
              <a:t> B1B2...Bm and </a:t>
            </a:r>
            <a:br>
              <a:rPr lang="en-US">
                <a:latin typeface="Times New Roman" charset="0"/>
                <a:ea typeface="ＭＳ Ｐゴシック" charset="0"/>
                <a:sym typeface="Wingdings" charset="0"/>
              </a:rPr>
            </a:br>
            <a:r>
              <a:rPr lang="en-US">
                <a:latin typeface="Times New Roman" charset="0"/>
                <a:ea typeface="ＭＳ Ｐゴシック" charset="0"/>
              </a:rPr>
              <a:t>B1B2...Bm </a:t>
            </a:r>
            <a:r>
              <a:rPr lang="en-US">
                <a:latin typeface="Times New Roman" charset="0"/>
                <a:ea typeface="ＭＳ Ｐゴシック" charset="0"/>
                <a:sym typeface="Wingdings" charset="0"/>
              </a:rPr>
              <a:t> C1C2...Ck, then</a:t>
            </a:r>
            <a:br>
              <a:rPr lang="en-US">
                <a:latin typeface="Times New Roman" charset="0"/>
                <a:ea typeface="ＭＳ Ｐゴシック" charset="0"/>
                <a:sym typeface="Wingdings" charset="0"/>
              </a:rPr>
            </a:br>
            <a:r>
              <a:rPr lang="en-US">
                <a:latin typeface="Times New Roman" charset="0"/>
                <a:ea typeface="ＭＳ Ｐゴシック" charset="0"/>
              </a:rPr>
              <a:t>A1A2...An </a:t>
            </a:r>
            <a:r>
              <a:rPr lang="en-US">
                <a:latin typeface="Times New Roman" charset="0"/>
                <a:ea typeface="ＭＳ Ｐゴシック" charset="0"/>
                <a:sym typeface="Wingdings" charset="0"/>
              </a:rPr>
              <a:t> C1C2...Ck</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1914B2A-AA90-B345-8CD2-07110A38AE3A}" type="slidenum">
              <a:rPr lang="en-US" sz="1400"/>
              <a:pPr/>
              <a:t>36</a:t>
            </a:fld>
            <a:endParaRPr lang="en-US" sz="1400"/>
          </a:p>
        </p:txBody>
      </p:sp>
      <p:sp>
        <p:nvSpPr>
          <p:cNvPr id="46082"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Inferring S+ using Armstrong's Axioms</a:t>
            </a:r>
          </a:p>
        </p:txBody>
      </p:sp>
      <p:sp>
        <p:nvSpPr>
          <p:cNvPr id="46083" name="Rectangle 3"/>
          <p:cNvSpPr>
            <a:spLocks noGrp="1" noChangeArrowheads="1"/>
          </p:cNvSpPr>
          <p:nvPr>
            <p:ph type="body" idx="1"/>
          </p:nvPr>
        </p:nvSpPr>
        <p:spPr>
          <a:xfrm>
            <a:off x="152400" y="990600"/>
            <a:ext cx="8991600" cy="5410200"/>
          </a:xfrm>
        </p:spPr>
        <p:txBody>
          <a:bodyPr/>
          <a:lstStyle/>
          <a:p>
            <a:r>
              <a:rPr lang="en-US" dirty="0">
                <a:latin typeface="Times New Roman" charset="0"/>
                <a:ea typeface="ＭＳ Ｐゴシック" charset="0"/>
                <a:cs typeface="ＭＳ Ｐゴシック" charset="0"/>
                <a:sym typeface="Wingdings" charset="0"/>
              </a:rPr>
              <a:t>S+ = S</a:t>
            </a:r>
          </a:p>
          <a:p>
            <a:r>
              <a:rPr lang="en-US" dirty="0">
                <a:latin typeface="Times New Roman" charset="0"/>
                <a:ea typeface="ＭＳ Ｐゴシック" charset="0"/>
                <a:cs typeface="ＭＳ Ｐゴシック" charset="0"/>
                <a:sym typeface="Wingdings" charset="0"/>
              </a:rPr>
              <a:t>Loop </a:t>
            </a:r>
            <a:r>
              <a:rPr lang="en-US" dirty="0" smtClean="0">
                <a:latin typeface="Times New Roman" charset="0"/>
                <a:ea typeface="ＭＳ Ｐゴシック" charset="0"/>
                <a:cs typeface="ＭＳ Ｐゴシック" charset="0"/>
                <a:sym typeface="Wingdings" charset="0"/>
              </a:rPr>
              <a:t>until </a:t>
            </a:r>
            <a:r>
              <a:rPr lang="en-US" dirty="0">
                <a:latin typeface="Times New Roman" charset="0"/>
                <a:ea typeface="ＭＳ Ｐゴシック" charset="0"/>
                <a:cs typeface="ＭＳ Ｐゴシック" charset="0"/>
                <a:sym typeface="Wingdings" charset="0"/>
              </a:rPr>
              <a:t>S+ does not change any </a:t>
            </a:r>
            <a:r>
              <a:rPr lang="en-US" dirty="0" smtClean="0">
                <a:latin typeface="Times New Roman" charset="0"/>
                <a:ea typeface="ＭＳ Ｐゴシック" charset="0"/>
                <a:cs typeface="ＭＳ Ｐゴシック" charset="0"/>
                <a:sym typeface="Wingdings" charset="0"/>
              </a:rPr>
              <a:t>further</a:t>
            </a:r>
            <a:endParaRPr lang="en-US" dirty="0">
              <a:latin typeface="Times New Roman" charset="0"/>
              <a:ea typeface="ＭＳ Ｐゴシック" charset="0"/>
              <a:cs typeface="ＭＳ Ｐゴシック" charset="0"/>
              <a:sym typeface="Wingdings" charset="0"/>
            </a:endParaRPr>
          </a:p>
          <a:p>
            <a:pPr lvl="1"/>
            <a:r>
              <a:rPr lang="en-US" dirty="0">
                <a:latin typeface="Times New Roman" charset="0"/>
                <a:ea typeface="ＭＳ Ｐゴシック" charset="0"/>
                <a:sym typeface="Wingdings" charset="0"/>
              </a:rPr>
              <a:t>For each f in S+, apply reflexivity &amp;</a:t>
            </a:r>
            <a:r>
              <a:rPr lang="en-US" dirty="0" smtClean="0">
                <a:latin typeface="Times New Roman" charset="0"/>
                <a:ea typeface="ＭＳ Ｐゴシック" charset="0"/>
                <a:sym typeface="Wingdings" charset="0"/>
              </a:rPr>
              <a:t> augmentation </a:t>
            </a:r>
            <a:r>
              <a:rPr lang="en-US" dirty="0">
                <a:latin typeface="Times New Roman" charset="0"/>
                <a:ea typeface="ＭＳ Ｐゴシック" charset="0"/>
                <a:sym typeface="Wingdings" charset="0"/>
              </a:rPr>
              <a:t>rules</a:t>
            </a:r>
          </a:p>
          <a:p>
            <a:pPr lvl="1"/>
            <a:r>
              <a:rPr lang="en-US" dirty="0">
                <a:latin typeface="Times New Roman" charset="0"/>
                <a:ea typeface="ＭＳ Ｐゴシック" charset="0"/>
                <a:sym typeface="Wingdings" charset="0"/>
              </a:rPr>
              <a:t>A</a:t>
            </a:r>
            <a:r>
              <a:rPr lang="en-US" dirty="0" smtClean="0">
                <a:latin typeface="Times New Roman" charset="0"/>
                <a:ea typeface="ＭＳ Ｐゴシック" charset="0"/>
                <a:sym typeface="Wingdings" charset="0"/>
              </a:rPr>
              <a:t>dd </a:t>
            </a:r>
            <a:r>
              <a:rPr lang="en-US" dirty="0">
                <a:latin typeface="Times New Roman" charset="0"/>
                <a:ea typeface="ＭＳ Ｐゴシック" charset="0"/>
                <a:sym typeface="Wingdings" charset="0"/>
              </a:rPr>
              <a:t>the new FDs to S+</a:t>
            </a:r>
          </a:p>
          <a:p>
            <a:pPr lvl="1"/>
            <a:r>
              <a:rPr lang="en-US" dirty="0">
                <a:latin typeface="Times New Roman" charset="0"/>
                <a:ea typeface="ＭＳ Ｐゴシック" charset="0"/>
                <a:sym typeface="Wingdings" charset="0"/>
              </a:rPr>
              <a:t>For each pair of FDs in S+, apply the transitivity rule</a:t>
            </a:r>
          </a:p>
          <a:p>
            <a:pPr lvl="1"/>
            <a:r>
              <a:rPr lang="en-US" dirty="0">
                <a:latin typeface="Times New Roman" charset="0"/>
                <a:ea typeface="ＭＳ Ｐゴシック" charset="0"/>
                <a:sym typeface="Wingdings" charset="0"/>
              </a:rPr>
              <a:t>A</a:t>
            </a:r>
            <a:r>
              <a:rPr lang="en-US" dirty="0" smtClean="0">
                <a:latin typeface="Times New Roman" charset="0"/>
                <a:ea typeface="ＭＳ Ｐゴシック" charset="0"/>
                <a:sym typeface="Wingdings" charset="0"/>
              </a:rPr>
              <a:t>dd </a:t>
            </a:r>
            <a:r>
              <a:rPr lang="en-US" dirty="0">
                <a:latin typeface="Times New Roman" charset="0"/>
                <a:ea typeface="ＭＳ Ｐゴシック" charset="0"/>
                <a:sym typeface="Wingdings" charset="0"/>
              </a:rPr>
              <a:t>the new FD to S</a:t>
            </a:r>
            <a:r>
              <a:rPr lang="en-US" dirty="0" smtClean="0">
                <a:latin typeface="Times New Roman" charset="0"/>
                <a:ea typeface="ＭＳ Ｐゴシック" charset="0"/>
                <a:sym typeface="Wingdings" charset="0"/>
              </a:rPr>
              <a:t>+</a:t>
            </a:r>
          </a:p>
          <a:p>
            <a:pPr lvl="1"/>
            <a:endParaRPr lang="en-US" dirty="0">
              <a:latin typeface="Times New Roman" charset="0"/>
              <a:ea typeface="ＭＳ Ｐゴシック" charset="0"/>
              <a:sym typeface="Wingdings" charset="0"/>
            </a:endParaRPr>
          </a:p>
          <a:p>
            <a:pPr marL="0" indent="0">
              <a:buNone/>
            </a:pPr>
            <a:r>
              <a:rPr lang="en-US" i="1" dirty="0" smtClean="0">
                <a:latin typeface="Times New Roman" charset="0"/>
                <a:ea typeface="ＭＳ Ｐゴシック" charset="0"/>
                <a:sym typeface="Wingdings" charset="0"/>
              </a:rPr>
              <a:t>This procedure could lead to LOTS of rules!!</a:t>
            </a:r>
          </a:p>
          <a:p>
            <a:r>
              <a:rPr lang="en-US" dirty="0" smtClean="0">
                <a:latin typeface="Times New Roman" charset="0"/>
                <a:ea typeface="ＭＳ Ｐゴシック" charset="0"/>
                <a:sym typeface="Wingdings" charset="0"/>
              </a:rPr>
              <a:t>You have n attributes, with one FD valid, A </a:t>
            </a:r>
            <a:r>
              <a:rPr lang="en-US" dirty="0" smtClean="0">
                <a:latin typeface="Times New Roman" charset="0"/>
                <a:ea typeface="ＭＳ Ｐゴシック" charset="0"/>
                <a:sym typeface="Wingdings"/>
              </a:rPr>
              <a:t> B</a:t>
            </a:r>
          </a:p>
          <a:p>
            <a:r>
              <a:rPr lang="en-US" i="1" dirty="0" smtClean="0">
                <a:latin typeface="Times New Roman" charset="0"/>
                <a:ea typeface="ＭＳ Ｐゴシック" charset="0"/>
                <a:sym typeface="Wingdings"/>
              </a:rPr>
              <a:t>Exponential in n. Why?</a:t>
            </a:r>
            <a:endParaRPr lang="en-US" i="1" dirty="0">
              <a:latin typeface="Times New Roman" charset="0"/>
              <a:ea typeface="ＭＳ Ｐゴシック" charset="0"/>
              <a:sym typeface="Wingdings" charset="0"/>
            </a:endParaRPr>
          </a:p>
        </p:txBody>
      </p:sp>
    </p:spTree>
    <p:extLst>
      <p:ext uri="{BB962C8B-B14F-4D97-AF65-F5344CB8AC3E}">
        <p14:creationId xmlns:p14="http://schemas.microsoft.com/office/powerpoint/2010/main" val="271778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A701EF6-739A-AC4E-B05E-56DFECD56BA1}" type="slidenum">
              <a:rPr lang="en-US" sz="1400"/>
              <a:pPr/>
              <a:t>37</a:t>
            </a:fld>
            <a:endParaRPr lang="en-US" sz="1400"/>
          </a:p>
        </p:txBody>
      </p:sp>
      <p:sp>
        <p:nvSpPr>
          <p:cNvPr id="47106" name="Rectangle 2"/>
          <p:cNvSpPr>
            <a:spLocks noGrp="1" noChangeArrowheads="1"/>
          </p:cNvSpPr>
          <p:nvPr>
            <p:ph type="title"/>
          </p:nvPr>
        </p:nvSpPr>
        <p:spPr/>
        <p:txBody>
          <a:bodyPr/>
          <a:lstStyle/>
          <a:p>
            <a:r>
              <a:rPr lang="en-US" dirty="0" smtClean="0">
                <a:latin typeface="Times New Roman" charset="0"/>
                <a:ea typeface="ＭＳ Ｐゴシック" charset="0"/>
                <a:cs typeface="ＭＳ Ｐゴシック" charset="0"/>
              </a:rPr>
              <a:t>Two Simple Rules using Armstrong’s Axioms</a:t>
            </a:r>
            <a:endParaRPr lang="en-US" dirty="0">
              <a:latin typeface="Times New Roman" charset="0"/>
              <a:ea typeface="ＭＳ Ｐゴシック" charset="0"/>
              <a:cs typeface="ＭＳ Ｐゴシック" charset="0"/>
            </a:endParaRPr>
          </a:p>
        </p:txBody>
      </p:sp>
      <p:sp>
        <p:nvSpPr>
          <p:cNvPr id="47107" name="Rectangle 3"/>
          <p:cNvSpPr>
            <a:spLocks noGrp="1" noChangeArrowheads="1"/>
          </p:cNvSpPr>
          <p:nvPr>
            <p:ph type="body" idx="1"/>
          </p:nvPr>
        </p:nvSpPr>
        <p:spPr/>
        <p:txBody>
          <a:bodyPr/>
          <a:lstStyle/>
          <a:p>
            <a:r>
              <a:rPr lang="en-US" dirty="0" smtClean="0">
                <a:latin typeface="Times New Roman" charset="0"/>
                <a:ea typeface="ＭＳ Ｐゴシック" charset="0"/>
                <a:cs typeface="ＭＳ Ｐゴシック" charset="0"/>
              </a:rPr>
              <a:t>Armstrong’s axioms</a:t>
            </a:r>
          </a:p>
          <a:p>
            <a:pPr lvl="1"/>
            <a:r>
              <a:rPr lang="en-US" dirty="0" smtClean="0">
                <a:latin typeface="Times New Roman" charset="0"/>
                <a:ea typeface="ＭＳ Ｐゴシック" charset="0"/>
                <a:cs typeface="ＭＳ Ｐゴシック" charset="0"/>
              </a:rPr>
              <a:t>Reflexivity: A </a:t>
            </a:r>
            <a:r>
              <a:rPr lang="en-US" dirty="0" smtClean="0">
                <a:latin typeface="Times New Roman" charset="0"/>
                <a:ea typeface="ＭＳ Ｐゴシック" charset="0"/>
                <a:cs typeface="ＭＳ Ｐゴシック" charset="0"/>
                <a:sym typeface="Wingdings"/>
              </a:rPr>
              <a:t> subset of A</a:t>
            </a:r>
          </a:p>
          <a:p>
            <a:pPr lvl="1"/>
            <a:r>
              <a:rPr lang="en-US" dirty="0" smtClean="0">
                <a:latin typeface="Times New Roman" charset="0"/>
                <a:ea typeface="ＭＳ Ｐゴシック" charset="0"/>
                <a:cs typeface="ＭＳ Ｐゴシック" charset="0"/>
                <a:sym typeface="Wingdings"/>
              </a:rPr>
              <a:t>Transitivity: A  B, B  C implies A  C</a:t>
            </a:r>
          </a:p>
          <a:p>
            <a:pPr lvl="1"/>
            <a:r>
              <a:rPr lang="en-US" dirty="0" smtClean="0">
                <a:latin typeface="Times New Roman" charset="0"/>
                <a:ea typeface="ＭＳ Ｐゴシック" charset="0"/>
                <a:cs typeface="ＭＳ Ｐゴシック" charset="0"/>
                <a:sym typeface="Wingdings"/>
              </a:rPr>
              <a:t>Augmentation: A  B implies AC  BC</a:t>
            </a:r>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Simple Rules</a:t>
            </a:r>
          </a:p>
          <a:p>
            <a:pPr lvl="1"/>
            <a:r>
              <a:rPr lang="en-US" dirty="0" smtClean="0">
                <a:latin typeface="Times New Roman" charset="0"/>
                <a:ea typeface="ＭＳ Ｐゴシック" charset="0"/>
                <a:cs typeface="ＭＳ Ｐゴシック" charset="0"/>
              </a:rPr>
              <a:t>Trivial rule – same as reflexivity</a:t>
            </a:r>
          </a:p>
          <a:p>
            <a:pPr lvl="1"/>
            <a:r>
              <a:rPr lang="en-US" dirty="0" smtClean="0">
                <a:latin typeface="Times New Roman" charset="0"/>
                <a:ea typeface="ＭＳ Ｐゴシック" charset="0"/>
                <a:cs typeface="ＭＳ Ｐゴシック" charset="0"/>
              </a:rPr>
              <a:t>Combining/splitting rule be expressed as well?</a:t>
            </a:r>
          </a:p>
          <a:p>
            <a:pPr lvl="2"/>
            <a:r>
              <a:rPr lang="en-US" dirty="0" smtClean="0">
                <a:latin typeface="Times New Roman" charset="0"/>
                <a:ea typeface="ＭＳ Ｐゴシック" charset="0"/>
              </a:rPr>
              <a:t>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a:t>
            </a:r>
            <a:r>
              <a:rPr lang="en-US" dirty="0">
                <a:latin typeface="Times New Roman" charset="0"/>
                <a:ea typeface="ＭＳ Ｐゴシック" charset="0"/>
                <a:sym typeface="Wingdings" charset="0"/>
              </a:rPr>
              <a:t>Y and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a:t>
            </a:r>
            <a:r>
              <a:rPr lang="en-US" dirty="0">
                <a:latin typeface="Times New Roman" charset="0"/>
                <a:ea typeface="ＭＳ Ｐゴシック" charset="0"/>
                <a:sym typeface="Wingdings" charset="0"/>
              </a:rPr>
              <a:t>Z, then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YZ</a:t>
            </a:r>
          </a:p>
          <a:p>
            <a:pPr lvl="2"/>
            <a:r>
              <a:rPr lang="en-US" dirty="0" smtClean="0">
                <a:latin typeface="Times New Roman" charset="0"/>
                <a:ea typeface="ＭＳ Ｐゴシック" charset="0"/>
                <a:sym typeface="Wingdings" charset="0"/>
              </a:rPr>
              <a:t>X </a:t>
            </a:r>
            <a:r>
              <a:rPr lang="en-US" dirty="0" smtClean="0">
                <a:latin typeface="Times New Roman" charset="0"/>
                <a:ea typeface="ＭＳ Ｐゴシック" charset="0"/>
                <a:sym typeface="Wingdings"/>
              </a:rPr>
              <a:t> YZ then X  Y </a:t>
            </a:r>
            <a:endParaRPr lang="en-US" dirty="0">
              <a:latin typeface="Times New Roman" charset="0"/>
              <a:ea typeface="ＭＳ Ｐゴシック" charset="0"/>
              <a:sym typeface="Wingdings" charset="0"/>
            </a:endParaRPr>
          </a:p>
          <a:p>
            <a:endParaRPr lang="en-US" dirty="0">
              <a:latin typeface="Times New Roman" charset="0"/>
              <a:ea typeface="ＭＳ Ｐゴシック" charset="0"/>
              <a:cs typeface="ＭＳ Ｐゴシック" charset="0"/>
              <a:sym typeface="Wingdings" charset="0"/>
            </a:endParaRPr>
          </a:p>
        </p:txBody>
      </p:sp>
    </p:spTree>
    <p:extLst>
      <p:ext uri="{BB962C8B-B14F-4D97-AF65-F5344CB8AC3E}">
        <p14:creationId xmlns:p14="http://schemas.microsoft.com/office/powerpoint/2010/main" val="4982804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A701EF6-739A-AC4E-B05E-56DFECD56BA1}" type="slidenum">
              <a:rPr lang="en-US" sz="1400"/>
              <a:pPr/>
              <a:t>38</a:t>
            </a:fld>
            <a:endParaRPr lang="en-US" sz="1400"/>
          </a:p>
        </p:txBody>
      </p:sp>
      <p:sp>
        <p:nvSpPr>
          <p:cNvPr id="47106" name="Rectangle 2"/>
          <p:cNvSpPr>
            <a:spLocks noGrp="1" noChangeArrowheads="1"/>
          </p:cNvSpPr>
          <p:nvPr>
            <p:ph type="title"/>
          </p:nvPr>
        </p:nvSpPr>
        <p:spPr/>
        <p:txBody>
          <a:bodyPr/>
          <a:lstStyle/>
          <a:p>
            <a:r>
              <a:rPr lang="en-US" dirty="0" smtClean="0">
                <a:latin typeface="Times New Roman" charset="0"/>
                <a:ea typeface="ＭＳ Ｐゴシック" charset="0"/>
                <a:cs typeface="ＭＳ Ｐゴシック" charset="0"/>
              </a:rPr>
              <a:t>Two Simple Rules in Armstrong’s Axioms</a:t>
            </a:r>
            <a:endParaRPr lang="en-US" dirty="0">
              <a:latin typeface="Times New Roman" charset="0"/>
              <a:ea typeface="ＭＳ Ｐゴシック" charset="0"/>
              <a:cs typeface="ＭＳ Ｐゴシック" charset="0"/>
            </a:endParaRPr>
          </a:p>
        </p:txBody>
      </p:sp>
      <p:sp>
        <p:nvSpPr>
          <p:cNvPr id="47107" name="Rectangle 3"/>
          <p:cNvSpPr>
            <a:spLocks noGrp="1" noChangeArrowheads="1"/>
          </p:cNvSpPr>
          <p:nvPr>
            <p:ph type="body" idx="1"/>
          </p:nvPr>
        </p:nvSpPr>
        <p:spPr/>
        <p:txBody>
          <a:bodyPr/>
          <a:lstStyle/>
          <a:p>
            <a:r>
              <a:rPr lang="en-US" dirty="0" smtClean="0">
                <a:latin typeface="Times New Roman" charset="0"/>
                <a:ea typeface="ＭＳ Ｐゴシック" charset="0"/>
                <a:cs typeface="ＭＳ Ｐゴシック" charset="0"/>
              </a:rPr>
              <a:t>Armstrong’s axioms</a:t>
            </a:r>
          </a:p>
          <a:p>
            <a:pPr lvl="1"/>
            <a:r>
              <a:rPr lang="en-US" dirty="0" smtClean="0">
                <a:latin typeface="Times New Roman" charset="0"/>
                <a:ea typeface="ＭＳ Ｐゴシック" charset="0"/>
                <a:cs typeface="ＭＳ Ｐゴシック" charset="0"/>
              </a:rPr>
              <a:t>Reflexivity: A </a:t>
            </a:r>
            <a:r>
              <a:rPr lang="en-US" dirty="0" smtClean="0">
                <a:latin typeface="Times New Roman" charset="0"/>
                <a:ea typeface="ＭＳ Ｐゴシック" charset="0"/>
                <a:cs typeface="ＭＳ Ｐゴシック" charset="0"/>
                <a:sym typeface="Wingdings"/>
              </a:rPr>
              <a:t> subset of A</a:t>
            </a:r>
          </a:p>
          <a:p>
            <a:pPr lvl="1"/>
            <a:r>
              <a:rPr lang="en-US" dirty="0" smtClean="0">
                <a:latin typeface="Times New Roman" charset="0"/>
                <a:ea typeface="ＭＳ Ｐゴシック" charset="0"/>
                <a:cs typeface="ＭＳ Ｐゴシック" charset="0"/>
                <a:sym typeface="Wingdings"/>
              </a:rPr>
              <a:t>Transitivity: A  B, B  C implies A  C</a:t>
            </a:r>
          </a:p>
          <a:p>
            <a:pPr lvl="1"/>
            <a:r>
              <a:rPr lang="en-US" dirty="0" smtClean="0">
                <a:latin typeface="Times New Roman" charset="0"/>
                <a:ea typeface="ＭＳ Ｐゴシック" charset="0"/>
                <a:cs typeface="ＭＳ Ｐゴシック" charset="0"/>
                <a:sym typeface="Wingdings"/>
              </a:rPr>
              <a:t>Augmentation: A  B implies AC  BC</a:t>
            </a:r>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Simple Rules</a:t>
            </a:r>
          </a:p>
          <a:p>
            <a:pPr lvl="1"/>
            <a:r>
              <a:rPr lang="en-US" dirty="0" smtClean="0">
                <a:latin typeface="Times New Roman" charset="0"/>
                <a:ea typeface="ＭＳ Ｐゴシック" charset="0"/>
                <a:cs typeface="ＭＳ Ｐゴシック" charset="0"/>
              </a:rPr>
              <a:t>Trivial rule – same as reflexivity</a:t>
            </a:r>
          </a:p>
          <a:p>
            <a:pPr lvl="1"/>
            <a:r>
              <a:rPr lang="en-US" dirty="0" smtClean="0">
                <a:latin typeface="Times New Roman" charset="0"/>
                <a:ea typeface="ＭＳ Ｐゴシック" charset="0"/>
                <a:cs typeface="ＭＳ Ｐゴシック" charset="0"/>
              </a:rPr>
              <a:t>Combining rule be expressed as well?</a:t>
            </a:r>
          </a:p>
          <a:p>
            <a:pPr lvl="2"/>
            <a:r>
              <a:rPr lang="en-US" dirty="0" smtClean="0">
                <a:latin typeface="Times New Roman" charset="0"/>
                <a:ea typeface="ＭＳ Ｐゴシック" charset="0"/>
              </a:rPr>
              <a:t>To show: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a:t>
            </a:r>
            <a:r>
              <a:rPr lang="en-US" dirty="0">
                <a:latin typeface="Times New Roman" charset="0"/>
                <a:ea typeface="ＭＳ Ｐゴシック" charset="0"/>
                <a:sym typeface="Wingdings" charset="0"/>
              </a:rPr>
              <a:t>Y and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Z</a:t>
            </a:r>
            <a:r>
              <a:rPr lang="en-US" dirty="0">
                <a:latin typeface="Times New Roman" charset="0"/>
                <a:ea typeface="ＭＳ Ｐゴシック" charset="0"/>
                <a:sym typeface="Wingdings" charset="0"/>
              </a:rPr>
              <a:t>, then X </a:t>
            </a:r>
            <a:r>
              <a:rPr lang="en-US" dirty="0">
                <a:latin typeface="Times New Roman" charset="0"/>
                <a:ea typeface="ＭＳ Ｐゴシック" charset="0"/>
                <a:sym typeface="Wingdings"/>
              </a:rPr>
              <a:t></a:t>
            </a:r>
            <a:r>
              <a:rPr lang="en-US" dirty="0" smtClean="0">
                <a:latin typeface="Times New Roman" charset="0"/>
                <a:ea typeface="ＭＳ Ｐゴシック" charset="0"/>
                <a:sym typeface="Wingdings" charset="0"/>
              </a:rPr>
              <a:t> YZ</a:t>
            </a:r>
          </a:p>
          <a:p>
            <a:pPr lvl="2"/>
            <a:r>
              <a:rPr lang="en-US" dirty="0" smtClean="0">
                <a:latin typeface="Times New Roman" charset="0"/>
                <a:ea typeface="ＭＳ Ｐゴシック" charset="0"/>
                <a:sym typeface="Wingdings" charset="0"/>
              </a:rPr>
              <a:t>XZ </a:t>
            </a:r>
            <a:r>
              <a:rPr lang="en-US" dirty="0" smtClean="0">
                <a:latin typeface="Times New Roman" charset="0"/>
                <a:ea typeface="ＭＳ Ｐゴシック" charset="0"/>
                <a:sym typeface="Wingdings"/>
              </a:rPr>
              <a:t> YZ (</a:t>
            </a:r>
            <a:r>
              <a:rPr lang="en-US" dirty="0" err="1" smtClean="0">
                <a:latin typeface="Times New Roman" charset="0"/>
                <a:ea typeface="ＭＳ Ｐゴシック" charset="0"/>
                <a:sym typeface="Wingdings"/>
              </a:rPr>
              <a:t>aug</a:t>
            </a:r>
            <a:r>
              <a:rPr lang="en-US" dirty="0" smtClean="0">
                <a:latin typeface="Times New Roman" charset="0"/>
                <a:ea typeface="ＭＳ Ｐゴシック" charset="0"/>
                <a:sym typeface="Wingdings"/>
              </a:rPr>
              <a:t>) and X  XZ (</a:t>
            </a:r>
            <a:r>
              <a:rPr lang="en-US" dirty="0" err="1" smtClean="0">
                <a:latin typeface="Times New Roman" charset="0"/>
                <a:ea typeface="ＭＳ Ｐゴシック" charset="0"/>
                <a:sym typeface="Wingdings"/>
              </a:rPr>
              <a:t>aug</a:t>
            </a:r>
            <a:r>
              <a:rPr lang="en-US" dirty="0" smtClean="0">
                <a:latin typeface="Times New Roman" charset="0"/>
                <a:ea typeface="ＭＳ Ｐゴシック" charset="0"/>
                <a:sym typeface="Wingdings"/>
              </a:rPr>
              <a:t>)</a:t>
            </a:r>
          </a:p>
          <a:p>
            <a:pPr lvl="2"/>
            <a:r>
              <a:rPr lang="en-US" dirty="0" smtClean="0">
                <a:latin typeface="Times New Roman" charset="0"/>
                <a:ea typeface="ＭＳ Ｐゴシック" charset="0"/>
                <a:sym typeface="Wingdings"/>
              </a:rPr>
              <a:t>X  YZ (trans)</a:t>
            </a:r>
            <a:endParaRPr lang="en-US" dirty="0" smtClean="0">
              <a:latin typeface="Times New Roman" charset="0"/>
              <a:ea typeface="ＭＳ Ｐゴシック" charset="0"/>
              <a:sym typeface="Wingdings" charset="0"/>
            </a:endParaRPr>
          </a:p>
          <a:p>
            <a:pPr marL="914400" lvl="2" indent="0">
              <a:buNone/>
            </a:pPr>
            <a:endParaRPr lang="en-US" dirty="0">
              <a:latin typeface="Times New Roman" charset="0"/>
              <a:ea typeface="ＭＳ Ｐゴシック" charset="0"/>
              <a:sym typeface="Wingdings" charset="0"/>
            </a:endParaRPr>
          </a:p>
          <a:p>
            <a:endParaRPr lang="en-US" dirty="0">
              <a:latin typeface="Times New Roman" charset="0"/>
              <a:ea typeface="ＭＳ Ｐゴシック" charset="0"/>
              <a:cs typeface="ＭＳ Ｐゴシック" charset="0"/>
              <a:sym typeface="Wingdings" charset="0"/>
            </a:endParaRPr>
          </a:p>
        </p:txBody>
      </p:sp>
    </p:spTree>
    <p:extLst>
      <p:ext uri="{BB962C8B-B14F-4D97-AF65-F5344CB8AC3E}">
        <p14:creationId xmlns:p14="http://schemas.microsoft.com/office/powerpoint/2010/main" val="44834822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3A701EF6-739A-AC4E-B05E-56DFECD56BA1}" type="slidenum">
              <a:rPr lang="en-US" sz="1400"/>
              <a:pPr/>
              <a:t>39</a:t>
            </a:fld>
            <a:endParaRPr lang="en-US" sz="1400"/>
          </a:p>
        </p:txBody>
      </p:sp>
      <p:sp>
        <p:nvSpPr>
          <p:cNvPr id="47106" name="Rectangle 2"/>
          <p:cNvSpPr>
            <a:spLocks noGrp="1" noChangeArrowheads="1"/>
          </p:cNvSpPr>
          <p:nvPr>
            <p:ph type="title"/>
          </p:nvPr>
        </p:nvSpPr>
        <p:spPr/>
        <p:txBody>
          <a:bodyPr/>
          <a:lstStyle/>
          <a:p>
            <a:r>
              <a:rPr lang="en-US" dirty="0" smtClean="0">
                <a:latin typeface="Times New Roman" charset="0"/>
                <a:ea typeface="ＭＳ Ｐゴシック" charset="0"/>
                <a:cs typeface="ＭＳ Ｐゴシック" charset="0"/>
              </a:rPr>
              <a:t>Two Simple Rules in Armstrong’s Axioms</a:t>
            </a:r>
            <a:endParaRPr lang="en-US" dirty="0">
              <a:latin typeface="Times New Roman" charset="0"/>
              <a:ea typeface="ＭＳ Ｐゴシック" charset="0"/>
              <a:cs typeface="ＭＳ Ｐゴシック" charset="0"/>
            </a:endParaRPr>
          </a:p>
        </p:txBody>
      </p:sp>
      <p:sp>
        <p:nvSpPr>
          <p:cNvPr id="47107" name="Rectangle 3"/>
          <p:cNvSpPr>
            <a:spLocks noGrp="1" noChangeArrowheads="1"/>
          </p:cNvSpPr>
          <p:nvPr>
            <p:ph type="body" idx="1"/>
          </p:nvPr>
        </p:nvSpPr>
        <p:spPr/>
        <p:txBody>
          <a:bodyPr/>
          <a:lstStyle/>
          <a:p>
            <a:r>
              <a:rPr lang="en-US" dirty="0" smtClean="0">
                <a:latin typeface="Times New Roman" charset="0"/>
                <a:ea typeface="ＭＳ Ｐゴシック" charset="0"/>
                <a:cs typeface="ＭＳ Ｐゴシック" charset="0"/>
              </a:rPr>
              <a:t>Armstrong’s axioms</a:t>
            </a:r>
          </a:p>
          <a:p>
            <a:pPr lvl="1"/>
            <a:r>
              <a:rPr lang="en-US" dirty="0" smtClean="0">
                <a:latin typeface="Times New Roman" charset="0"/>
                <a:ea typeface="ＭＳ Ｐゴシック" charset="0"/>
                <a:cs typeface="ＭＳ Ｐゴシック" charset="0"/>
              </a:rPr>
              <a:t>Reflexivity: A </a:t>
            </a:r>
            <a:r>
              <a:rPr lang="en-US" dirty="0" smtClean="0">
                <a:latin typeface="Times New Roman" charset="0"/>
                <a:ea typeface="ＭＳ Ｐゴシック" charset="0"/>
                <a:cs typeface="ＭＳ Ｐゴシック" charset="0"/>
                <a:sym typeface="Wingdings"/>
              </a:rPr>
              <a:t> subset of A</a:t>
            </a:r>
          </a:p>
          <a:p>
            <a:pPr lvl="1"/>
            <a:r>
              <a:rPr lang="en-US" dirty="0" smtClean="0">
                <a:latin typeface="Times New Roman" charset="0"/>
                <a:ea typeface="ＭＳ Ｐゴシック" charset="0"/>
                <a:cs typeface="ＭＳ Ｐゴシック" charset="0"/>
                <a:sym typeface="Wingdings"/>
              </a:rPr>
              <a:t>Transitivity: A  B, B  C implies A  C</a:t>
            </a:r>
          </a:p>
          <a:p>
            <a:pPr lvl="1"/>
            <a:r>
              <a:rPr lang="en-US" dirty="0" smtClean="0">
                <a:latin typeface="Times New Roman" charset="0"/>
                <a:ea typeface="ＭＳ Ｐゴシック" charset="0"/>
                <a:cs typeface="ＭＳ Ｐゴシック" charset="0"/>
                <a:sym typeface="Wingdings"/>
              </a:rPr>
              <a:t>Augmentation: A  B implies AC  BC</a:t>
            </a:r>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Simple Rules</a:t>
            </a:r>
          </a:p>
          <a:p>
            <a:pPr lvl="1"/>
            <a:r>
              <a:rPr lang="en-US" dirty="0" smtClean="0">
                <a:latin typeface="Times New Roman" charset="0"/>
                <a:ea typeface="ＭＳ Ｐゴシック" charset="0"/>
                <a:cs typeface="ＭＳ Ｐゴシック" charset="0"/>
              </a:rPr>
              <a:t>Trivial rule – same as reflexivity</a:t>
            </a:r>
          </a:p>
          <a:p>
            <a:pPr lvl="1"/>
            <a:r>
              <a:rPr lang="en-US" dirty="0" smtClean="0">
                <a:latin typeface="Times New Roman" charset="0"/>
                <a:ea typeface="ＭＳ Ｐゴシック" charset="0"/>
                <a:cs typeface="ＭＳ Ｐゴシック" charset="0"/>
              </a:rPr>
              <a:t>Splitting rule be expressed as well?</a:t>
            </a:r>
          </a:p>
          <a:p>
            <a:pPr lvl="2"/>
            <a:r>
              <a:rPr lang="en-US" dirty="0" smtClean="0">
                <a:latin typeface="Times New Roman" charset="0"/>
                <a:ea typeface="ＭＳ Ｐゴシック" charset="0"/>
                <a:sym typeface="Wingdings" charset="0"/>
              </a:rPr>
              <a:t>To show: X </a:t>
            </a:r>
            <a:r>
              <a:rPr lang="en-US" dirty="0">
                <a:latin typeface="Times New Roman" charset="0"/>
                <a:ea typeface="ＭＳ Ｐゴシック" charset="0"/>
                <a:sym typeface="Wingdings"/>
              </a:rPr>
              <a:t> YZ then X  </a:t>
            </a:r>
            <a:r>
              <a:rPr lang="en-US" dirty="0" smtClean="0">
                <a:latin typeface="Times New Roman" charset="0"/>
                <a:ea typeface="ＭＳ Ｐゴシック" charset="0"/>
                <a:sym typeface="Wingdings"/>
              </a:rPr>
              <a:t>Y</a:t>
            </a:r>
          </a:p>
          <a:p>
            <a:pPr lvl="2"/>
            <a:r>
              <a:rPr lang="en-US" dirty="0" smtClean="0">
                <a:latin typeface="Times New Roman" charset="0"/>
                <a:ea typeface="ＭＳ Ｐゴシック" charset="0"/>
                <a:sym typeface="Wingdings"/>
              </a:rPr>
              <a:t>YZ  Y (reflex); then XY (trans) </a:t>
            </a:r>
            <a:endParaRPr lang="en-US" dirty="0">
              <a:latin typeface="Times New Roman" charset="0"/>
              <a:ea typeface="ＭＳ Ｐゴシック" charset="0"/>
              <a:sym typeface="Wingdings" charset="0"/>
            </a:endParaRPr>
          </a:p>
        </p:txBody>
      </p:sp>
    </p:spTree>
    <p:extLst>
      <p:ext uri="{BB962C8B-B14F-4D97-AF65-F5344CB8AC3E}">
        <p14:creationId xmlns:p14="http://schemas.microsoft.com/office/powerpoint/2010/main" val="29626413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5C45AE27-35BC-E543-A617-67A8745DE2AB}" type="slidenum">
              <a:rPr lang="en-US" sz="1400"/>
              <a:pPr/>
              <a:t>4</a:t>
            </a:fld>
            <a:endParaRPr lang="en-US" sz="1400"/>
          </a:p>
        </p:txBody>
      </p:sp>
      <p:sp>
        <p:nvSpPr>
          <p:cNvPr id="17410" name="Rectangle 2"/>
          <p:cNvSpPr>
            <a:spLocks noGrp="1" noChangeArrowheads="1"/>
          </p:cNvSpPr>
          <p:nvPr>
            <p:ph type="title"/>
          </p:nvPr>
        </p:nvSpPr>
        <p:spPr/>
        <p:txBody>
          <a:bodyPr/>
          <a:lstStyle/>
          <a:p>
            <a:r>
              <a:rPr lang="en-US" dirty="0">
                <a:latin typeface="Times New Roman" charset="0"/>
                <a:ea typeface="ＭＳ Ｐゴシック" charset="0"/>
                <a:cs typeface="ＭＳ Ｐゴシック" charset="0"/>
              </a:rPr>
              <a:t>Motivation</a:t>
            </a:r>
          </a:p>
        </p:txBody>
      </p:sp>
      <p:sp>
        <p:nvSpPr>
          <p:cNvPr id="18436" name="Rectangle 3"/>
          <p:cNvSpPr>
            <a:spLocks noGrp="1" noChangeArrowheads="1"/>
          </p:cNvSpPr>
          <p:nvPr>
            <p:ph type="body" idx="1"/>
          </p:nvPr>
        </p:nvSpPr>
        <p:spPr/>
        <p:txBody>
          <a:bodyPr/>
          <a:lstStyle/>
          <a:p>
            <a:r>
              <a:rPr lang="en-US" dirty="0">
                <a:latin typeface="Times New Roman" charset="0"/>
                <a:ea typeface="ＭＳ Ｐゴシック" charset="0"/>
                <a:cs typeface="ＭＳ Ｐゴシック" charset="0"/>
              </a:rPr>
              <a:t>We have designed ER diagram, and translated it into a relational </a:t>
            </a:r>
            <a:r>
              <a:rPr lang="en-US" dirty="0" err="1">
                <a:latin typeface="Times New Roman" charset="0"/>
                <a:ea typeface="ＭＳ Ｐゴシック" charset="0"/>
                <a:cs typeface="ＭＳ Ｐゴシック" charset="0"/>
              </a:rPr>
              <a:t>db</a:t>
            </a:r>
            <a:r>
              <a:rPr lang="en-US" dirty="0">
                <a:latin typeface="Times New Roman" charset="0"/>
                <a:ea typeface="ＭＳ Ｐゴシック" charset="0"/>
                <a:cs typeface="ＭＳ Ｐゴシック" charset="0"/>
              </a:rPr>
              <a:t> schema R = set of R1, R2, ...</a:t>
            </a:r>
          </a:p>
          <a:p>
            <a:r>
              <a:rPr lang="en-US" dirty="0">
                <a:latin typeface="Times New Roman" charset="0"/>
                <a:ea typeface="ＭＳ Ｐゴシック" charset="0"/>
                <a:cs typeface="ＭＳ Ｐゴシック" charset="0"/>
              </a:rPr>
              <a:t>Now what? </a:t>
            </a:r>
          </a:p>
          <a:p>
            <a:r>
              <a:rPr lang="en-US" dirty="0">
                <a:latin typeface="Times New Roman" charset="0"/>
                <a:ea typeface="ＭＳ Ｐゴシック" charset="0"/>
                <a:cs typeface="ＭＳ Ｐゴシック" charset="0"/>
              </a:rPr>
              <a:t>We can do the following</a:t>
            </a:r>
          </a:p>
          <a:p>
            <a:pPr lvl="1"/>
            <a:r>
              <a:rPr lang="en-US" dirty="0">
                <a:latin typeface="Times New Roman" charset="0"/>
                <a:ea typeface="ＭＳ Ｐゴシック" charset="0"/>
              </a:rPr>
              <a:t>implement R in SQL</a:t>
            </a:r>
          </a:p>
          <a:p>
            <a:pPr lvl="1"/>
            <a:r>
              <a:rPr lang="en-US" dirty="0">
                <a:latin typeface="Times New Roman" charset="0"/>
                <a:ea typeface="ＭＳ Ｐゴシック" charset="0"/>
              </a:rPr>
              <a:t>start using it</a:t>
            </a:r>
          </a:p>
          <a:p>
            <a:r>
              <a:rPr lang="en-US" dirty="0">
                <a:latin typeface="Times New Roman" charset="0"/>
                <a:ea typeface="ＭＳ Ｐゴシック" charset="0"/>
                <a:cs typeface="ＭＳ Ｐゴシック" charset="0"/>
              </a:rPr>
              <a:t>However, R may not be well-designed, thus causing us a lot of </a:t>
            </a:r>
            <a:r>
              <a:rPr lang="en-US" dirty="0" smtClean="0">
                <a:latin typeface="Times New Roman" charset="0"/>
                <a:ea typeface="ＭＳ Ｐゴシック" charset="0"/>
                <a:cs typeface="ＭＳ Ｐゴシック" charset="0"/>
              </a:rPr>
              <a:t>problems</a:t>
            </a:r>
          </a:p>
          <a:p>
            <a:r>
              <a:rPr lang="en-US" dirty="0" smtClean="0">
                <a:latin typeface="Times New Roman" charset="0"/>
                <a:ea typeface="ＭＳ Ｐゴシック" charset="0"/>
                <a:cs typeface="ＭＳ Ｐゴシック" charset="0"/>
              </a:rPr>
              <a:t>OR: people may start without an ER diagram, and you need to reformat the schema R</a:t>
            </a:r>
          </a:p>
          <a:p>
            <a:pPr lvl="1"/>
            <a:r>
              <a:rPr lang="en-US" dirty="0" smtClean="0">
                <a:latin typeface="Times New Roman" charset="0"/>
                <a:ea typeface="ＭＳ Ｐゴシック" charset="0"/>
                <a:cs typeface="ＭＳ Ｐゴシック" charset="0"/>
              </a:rPr>
              <a:t>Either way you may need to </a:t>
            </a:r>
            <a:r>
              <a:rPr lang="en-US" b="1" dirty="0" smtClean="0">
                <a:latin typeface="Times New Roman" charset="0"/>
                <a:ea typeface="ＭＳ Ｐゴシック" charset="0"/>
                <a:cs typeface="ＭＳ Ｐゴシック" charset="0"/>
              </a:rPr>
              <a:t>improve</a:t>
            </a:r>
            <a:r>
              <a:rPr lang="en-US" dirty="0" smtClean="0">
                <a:latin typeface="Times New Roman" charset="0"/>
                <a:ea typeface="ＭＳ Ｐゴシック" charset="0"/>
                <a:cs typeface="ＭＳ Ｐゴシック" charset="0"/>
              </a:rPr>
              <a:t> the schema</a:t>
            </a:r>
            <a:endParaRPr lang="en-US" dirty="0">
              <a:latin typeface="Times New Roman"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Rules</a:t>
            </a:r>
            <a:endParaRPr lang="en-US" dirty="0"/>
          </a:p>
        </p:txBody>
      </p:sp>
      <p:sp>
        <p:nvSpPr>
          <p:cNvPr id="3" name="Content Placeholder 2"/>
          <p:cNvSpPr>
            <a:spLocks noGrp="1"/>
          </p:cNvSpPr>
          <p:nvPr>
            <p:ph idx="1"/>
          </p:nvPr>
        </p:nvSpPr>
        <p:spPr/>
        <p:txBody>
          <a:bodyPr/>
          <a:lstStyle/>
          <a:p>
            <a:r>
              <a:rPr lang="en-US" dirty="0" smtClean="0"/>
              <a:t>Two examples of rules</a:t>
            </a:r>
          </a:p>
          <a:p>
            <a:pPr lvl="1"/>
            <a:r>
              <a:rPr lang="en-US" dirty="0" smtClean="0"/>
              <a:t>Splitting/Combination</a:t>
            </a:r>
          </a:p>
          <a:p>
            <a:pPr lvl="1"/>
            <a:r>
              <a:rPr lang="en-US" dirty="0" smtClean="0"/>
              <a:t>Trivial Dependencies</a:t>
            </a:r>
          </a:p>
          <a:p>
            <a:r>
              <a:rPr lang="en-US" dirty="0" smtClean="0"/>
              <a:t>Attribute Closure</a:t>
            </a:r>
          </a:p>
          <a:p>
            <a:pPr lvl="1"/>
            <a:r>
              <a:rPr lang="en-US" dirty="0" smtClean="0"/>
              <a:t>Algorithm</a:t>
            </a:r>
          </a:p>
          <a:p>
            <a:pPr lvl="1"/>
            <a:r>
              <a:rPr lang="en-US" dirty="0" smtClean="0"/>
              <a:t>Uses</a:t>
            </a:r>
          </a:p>
          <a:p>
            <a:r>
              <a:rPr lang="en-US" dirty="0" smtClean="0"/>
              <a:t>FD Closure</a:t>
            </a:r>
          </a:p>
          <a:p>
            <a:pPr lvl="1"/>
            <a:r>
              <a:rPr lang="en-US" dirty="0" smtClean="0"/>
              <a:t>A complete set of rules:</a:t>
            </a:r>
          </a:p>
          <a:p>
            <a:pPr lvl="2"/>
            <a:r>
              <a:rPr lang="en-US" dirty="0" smtClean="0"/>
              <a:t>Armstrong’s axioms</a:t>
            </a:r>
          </a:p>
          <a:p>
            <a:pPr lvl="1"/>
            <a:r>
              <a:rPr lang="en-US" dirty="0" smtClean="0"/>
              <a:t>Algorithm</a:t>
            </a:r>
            <a:endParaRPr lang="en-US" dirty="0"/>
          </a:p>
        </p:txBody>
      </p:sp>
      <p:sp>
        <p:nvSpPr>
          <p:cNvPr id="4" name="Slide Number Placeholder 3"/>
          <p:cNvSpPr>
            <a:spLocks noGrp="1"/>
          </p:cNvSpPr>
          <p:nvPr>
            <p:ph type="sldNum" sz="quarter" idx="12"/>
          </p:nvPr>
        </p:nvSpPr>
        <p:spPr/>
        <p:txBody>
          <a:bodyPr/>
          <a:lstStyle/>
          <a:p>
            <a:fld id="{D8537F79-1973-1F42-97F2-F8AFAB874EE7}" type="slidenum">
              <a:rPr lang="en-US" smtClean="0"/>
              <a:pPr/>
              <a:t>40</a:t>
            </a:fld>
            <a:endParaRPr lang="en-US"/>
          </a:p>
        </p:txBody>
      </p:sp>
    </p:spTree>
    <p:extLst>
      <p:ext uri="{BB962C8B-B14F-4D97-AF65-F5344CB8AC3E}">
        <p14:creationId xmlns:p14="http://schemas.microsoft.com/office/powerpoint/2010/main" val="401530539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atin typeface="Times New Roman" charset="0"/>
                <a:ea typeface="ＭＳ Ｐゴシック" charset="0"/>
                <a:cs typeface="ＭＳ Ｐゴシック" charset="0"/>
              </a:rPr>
              <a:t>But we were talking about schema design</a:t>
            </a:r>
          </a:p>
        </p:txBody>
      </p:sp>
      <p:sp>
        <p:nvSpPr>
          <p:cNvPr id="49154" name="Content Placeholder 2"/>
          <p:cNvSpPr>
            <a:spLocks noGrp="1"/>
          </p:cNvSpPr>
          <p:nvPr>
            <p:ph idx="1"/>
          </p:nvPr>
        </p:nvSpPr>
        <p:spPr/>
        <p:txBody>
          <a:bodyPr/>
          <a:lstStyle/>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Armed with the concepts of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functional dependency</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 and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superkey</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 (and tools to reason about them), we will now define what a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good schema</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 is.</a:t>
            </a:r>
          </a:p>
          <a:p>
            <a:endParaRPr lang="en-US">
              <a:latin typeface="Times New Roman" charset="0"/>
              <a:ea typeface="ＭＳ Ｐゴシック" charset="0"/>
              <a:cs typeface="ＭＳ Ｐゴシック" charset="0"/>
            </a:endParaRPr>
          </a:p>
          <a:p>
            <a:endParaRPr lang="en-US">
              <a:latin typeface="Times New Roman" charset="0"/>
              <a:ea typeface="ＭＳ Ｐゴシック" charset="0"/>
              <a:cs typeface="ＭＳ Ｐゴシック" charset="0"/>
            </a:endParaRPr>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1C98B58F-DB2B-0140-913B-122A81569232}" type="slidenum">
              <a:rPr lang="en-US" sz="1400"/>
              <a:pPr/>
              <a:t>41</a:t>
            </a:fld>
            <a:endParaRPr lang="en-US" sz="140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AF05BF10-69A4-5740-B2C0-272BE59324B8}" type="slidenum">
              <a:rPr lang="en-US" sz="1400"/>
              <a:pPr/>
              <a:t>42</a:t>
            </a:fld>
            <a:endParaRPr lang="en-US" sz="1400"/>
          </a:p>
        </p:txBody>
      </p:sp>
      <p:sp>
        <p:nvSpPr>
          <p:cNvPr id="50178" name="Rectangle 2"/>
          <p:cNvSpPr>
            <a:spLocks noGrp="1" noChangeArrowheads="1"/>
          </p:cNvSpPr>
          <p:nvPr>
            <p:ph type="title"/>
          </p:nvPr>
        </p:nvSpPr>
        <p:spPr/>
        <p:txBody>
          <a:bodyPr/>
          <a:lstStyle/>
          <a:p>
            <a:r>
              <a:rPr lang="en-US">
                <a:solidFill>
                  <a:srgbClr val="FF0000"/>
                </a:solidFill>
                <a:latin typeface="Times New Roman" charset="0"/>
                <a:ea typeface="ＭＳ Ｐゴシック" charset="0"/>
                <a:cs typeface="ＭＳ Ｐゴシック" charset="0"/>
              </a:rPr>
              <a:t>Normal Forms</a:t>
            </a:r>
          </a:p>
        </p:txBody>
      </p:sp>
      <p:sp>
        <p:nvSpPr>
          <p:cNvPr id="50179" name="Rectangle 3"/>
          <p:cNvSpPr>
            <a:spLocks noGrp="1" noChangeArrowheads="1"/>
          </p:cNvSpPr>
          <p:nvPr>
            <p:ph type="body" idx="1"/>
          </p:nvPr>
        </p:nvSpPr>
        <p:spPr>
          <a:xfrm>
            <a:off x="457200" y="1981200"/>
            <a:ext cx="8305800" cy="4114800"/>
          </a:xfrm>
        </p:spPr>
        <p:txBody>
          <a:bodyPr/>
          <a:lstStyle/>
          <a:p>
            <a:pPr>
              <a:lnSpc>
                <a:spcPct val="90000"/>
              </a:lnSpc>
              <a:buFontTx/>
              <a:buNone/>
            </a:pPr>
            <a:r>
              <a:rPr lang="en-US" sz="2800" b="1">
                <a:latin typeface="Times New Roman" charset="0"/>
                <a:ea typeface="ＭＳ Ｐゴシック" charset="0"/>
                <a:cs typeface="ＭＳ Ｐゴシック" charset="0"/>
              </a:rPr>
              <a:t>First Normal Form</a:t>
            </a:r>
            <a:r>
              <a:rPr lang="en-US" sz="2800">
                <a:latin typeface="Times New Roman" charset="0"/>
                <a:ea typeface="ＭＳ Ｐゴシック" charset="0"/>
                <a:cs typeface="ＭＳ Ｐゴシック" charset="0"/>
              </a:rPr>
              <a:t> = all attributes are atomic</a:t>
            </a:r>
          </a:p>
          <a:p>
            <a:pPr>
              <a:lnSpc>
                <a:spcPct val="90000"/>
              </a:lnSpc>
              <a:buFontTx/>
              <a:buNone/>
            </a:pPr>
            <a:r>
              <a:rPr lang="en-US" sz="2800" b="1">
                <a:latin typeface="Times New Roman" charset="0"/>
                <a:ea typeface="ＭＳ Ｐゴシック" charset="0"/>
                <a:cs typeface="ＭＳ Ｐゴシック" charset="0"/>
              </a:rPr>
              <a:t>Second Normal Form</a:t>
            </a:r>
            <a:r>
              <a:rPr lang="en-US" sz="2800">
                <a:latin typeface="Times New Roman" charset="0"/>
                <a:ea typeface="ＭＳ Ｐゴシック" charset="0"/>
                <a:cs typeface="ＭＳ Ｐゴシック" charset="0"/>
              </a:rPr>
              <a:t> (2NF) = old and obsolete</a:t>
            </a:r>
          </a:p>
          <a:p>
            <a:pPr>
              <a:lnSpc>
                <a:spcPct val="90000"/>
              </a:lnSpc>
              <a:buFontTx/>
              <a:buNone/>
            </a:pPr>
            <a:endParaRPr lang="en-US" sz="2800">
              <a:latin typeface="Times New Roman" charset="0"/>
              <a:ea typeface="ＭＳ Ｐゴシック" charset="0"/>
              <a:cs typeface="ＭＳ Ｐゴシック" charset="0"/>
            </a:endParaRPr>
          </a:p>
          <a:p>
            <a:pPr>
              <a:lnSpc>
                <a:spcPct val="90000"/>
              </a:lnSpc>
              <a:buFontTx/>
              <a:buNone/>
            </a:pPr>
            <a:r>
              <a:rPr lang="en-US" sz="2800" b="1">
                <a:latin typeface="Times New Roman" charset="0"/>
                <a:ea typeface="ＭＳ Ｐゴシック" charset="0"/>
                <a:cs typeface="ＭＳ Ｐゴシック" charset="0"/>
              </a:rPr>
              <a:t>Boyce Codd Normal Form</a:t>
            </a:r>
            <a:r>
              <a:rPr lang="en-US" sz="2800">
                <a:latin typeface="Times New Roman" charset="0"/>
                <a:ea typeface="ＭＳ Ｐゴシック" charset="0"/>
                <a:cs typeface="ＭＳ Ｐゴシック" charset="0"/>
              </a:rPr>
              <a:t> (BCNF)</a:t>
            </a:r>
          </a:p>
          <a:p>
            <a:pPr>
              <a:lnSpc>
                <a:spcPct val="90000"/>
              </a:lnSpc>
              <a:buFontTx/>
              <a:buNone/>
            </a:pPr>
            <a:r>
              <a:rPr lang="en-US" sz="2800" b="1">
                <a:latin typeface="Times New Roman" charset="0"/>
                <a:ea typeface="ＭＳ Ｐゴシック" charset="0"/>
                <a:cs typeface="ＭＳ Ｐゴシック" charset="0"/>
              </a:rPr>
              <a:t>Third Normal Form</a:t>
            </a:r>
            <a:r>
              <a:rPr lang="en-US" sz="2800">
                <a:latin typeface="Times New Roman" charset="0"/>
                <a:ea typeface="ＭＳ Ｐゴシック" charset="0"/>
                <a:cs typeface="ＭＳ Ｐゴシック" charset="0"/>
              </a:rPr>
              <a:t> (3NF) </a:t>
            </a:r>
          </a:p>
          <a:p>
            <a:pPr>
              <a:lnSpc>
                <a:spcPct val="90000"/>
              </a:lnSpc>
              <a:buFontTx/>
              <a:buNone/>
            </a:pPr>
            <a:r>
              <a:rPr lang="en-US" sz="2800" b="1">
                <a:latin typeface="Times New Roman" charset="0"/>
                <a:ea typeface="ＭＳ Ｐゴシック" charset="0"/>
                <a:cs typeface="ＭＳ Ｐゴシック" charset="0"/>
              </a:rPr>
              <a:t>Fourth Normal Form</a:t>
            </a:r>
            <a:r>
              <a:rPr lang="en-US" sz="2800">
                <a:latin typeface="Times New Roman" charset="0"/>
                <a:ea typeface="ＭＳ Ｐゴシック" charset="0"/>
                <a:cs typeface="ＭＳ Ｐゴシック" charset="0"/>
              </a:rPr>
              <a:t> (4NF) </a:t>
            </a:r>
          </a:p>
          <a:p>
            <a:pPr>
              <a:lnSpc>
                <a:spcPct val="90000"/>
              </a:lnSpc>
              <a:buFontTx/>
              <a:buNone/>
            </a:pPr>
            <a:endParaRPr lang="en-US" sz="2800">
              <a:latin typeface="Times New Roman" charset="0"/>
              <a:ea typeface="ＭＳ Ｐゴシック" charset="0"/>
              <a:cs typeface="ＭＳ Ｐゴシック" charset="0"/>
            </a:endParaRPr>
          </a:p>
          <a:p>
            <a:pPr>
              <a:lnSpc>
                <a:spcPct val="90000"/>
              </a:lnSpc>
              <a:buFontTx/>
              <a:buNone/>
            </a:pPr>
            <a:r>
              <a:rPr lang="en-US" sz="2800">
                <a:latin typeface="Times New Roman" charset="0"/>
                <a:ea typeface="ＭＳ Ｐゴシック" charset="0"/>
                <a:cs typeface="ＭＳ Ｐゴシック" charset="0"/>
              </a:rPr>
              <a:t>Others...</a:t>
            </a:r>
          </a:p>
        </p:txBody>
      </p:sp>
      <p:sp>
        <p:nvSpPr>
          <p:cNvPr id="50180" name="AutoShape 4"/>
          <p:cNvSpPr>
            <a:spLocks noChangeArrowheads="1"/>
          </p:cNvSpPr>
          <p:nvPr/>
        </p:nvSpPr>
        <p:spPr bwMode="auto">
          <a:xfrm>
            <a:off x="6019800" y="3429000"/>
            <a:ext cx="1066800" cy="457200"/>
          </a:xfrm>
          <a:prstGeom prst="leftArrow">
            <a:avLst>
              <a:gd name="adj1" fmla="val 50000"/>
              <a:gd name="adj2" fmla="val 58333"/>
            </a:avLst>
          </a:prstGeom>
          <a:solidFill>
            <a:schemeClr val="accent1"/>
          </a:solidFill>
          <a:ln w="9525">
            <a:solidFill>
              <a:schemeClr val="tx1"/>
            </a:solidFill>
            <a:miter lim="800000"/>
            <a:headEnd/>
            <a:tailEnd/>
          </a:ln>
        </p:spPr>
        <p:txBody>
          <a:bodyPr wrap="none" anchor="ctr">
            <a:spAutoFit/>
          </a:bodyPr>
          <a:lstStyle/>
          <a:p>
            <a:pPr>
              <a:spcBef>
                <a:spcPct val="20000"/>
              </a:spcBef>
              <a:buFontTx/>
              <a:buChar char="•"/>
            </a:pPr>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27EA554C-7281-D741-86DC-A03CCFFDD9DB}" type="slidenum">
              <a:rPr lang="en-US" sz="1400"/>
              <a:pPr/>
              <a:t>5</a:t>
            </a:fld>
            <a:endParaRPr lang="en-US" sz="1400"/>
          </a:p>
        </p:txBody>
      </p:sp>
      <p:sp>
        <p:nvSpPr>
          <p:cNvPr id="18434"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Q: Is this a good design?</a:t>
            </a:r>
          </a:p>
        </p:txBody>
      </p:sp>
      <p:sp>
        <p:nvSpPr>
          <p:cNvPr id="18435" name="Line 3"/>
          <p:cNvSpPr>
            <a:spLocks noChangeShapeType="1"/>
          </p:cNvSpPr>
          <p:nvPr/>
        </p:nvSpPr>
        <p:spPr bwMode="auto">
          <a:xfrm>
            <a:off x="304800" y="18637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4"/>
          <p:cNvSpPr>
            <a:spLocks noChangeShapeType="1"/>
          </p:cNvSpPr>
          <p:nvPr/>
        </p:nvSpPr>
        <p:spPr bwMode="auto">
          <a:xfrm>
            <a:off x="304800" y="20161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7" name="Text Box 5"/>
          <p:cNvSpPr txBox="1">
            <a:spLocks noChangeArrowheads="1"/>
          </p:cNvSpPr>
          <p:nvPr/>
        </p:nvSpPr>
        <p:spPr bwMode="auto">
          <a:xfrm>
            <a:off x="1828800" y="13716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Address                   SSN              Phone Number</a:t>
            </a:r>
            <a:endParaRPr lang="en-US" sz="2400"/>
          </a:p>
        </p:txBody>
      </p:sp>
      <p:sp>
        <p:nvSpPr>
          <p:cNvPr id="18438" name="Text Box 7"/>
          <p:cNvSpPr txBox="1">
            <a:spLocks noChangeArrowheads="1"/>
          </p:cNvSpPr>
          <p:nvPr/>
        </p:nvSpPr>
        <p:spPr bwMode="auto">
          <a:xfrm>
            <a:off x="974725" y="2257425"/>
            <a:ext cx="7026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10  Green       	    	123-321-99      (201)  555-1234</a:t>
            </a:r>
          </a:p>
          <a:p>
            <a:r>
              <a:rPr lang="en-US" sz="2400"/>
              <a:t>10  Green       	    	123-321-99      (206)  572-4312</a:t>
            </a:r>
          </a:p>
          <a:p>
            <a:r>
              <a:rPr lang="en-US" sz="2400"/>
              <a:t>431 Purple 		909-438-44      (908)  464-0028</a:t>
            </a:r>
          </a:p>
          <a:p>
            <a:r>
              <a:rPr lang="en-US" sz="2400"/>
              <a:t>431 Purple	 	909-438-44      (212)  555-4000</a:t>
            </a:r>
          </a:p>
        </p:txBody>
      </p:sp>
      <p:sp>
        <p:nvSpPr>
          <p:cNvPr id="18439" name="Line 8"/>
          <p:cNvSpPr>
            <a:spLocks noChangeShapeType="1"/>
          </p:cNvSpPr>
          <p:nvPr/>
        </p:nvSpPr>
        <p:spPr bwMode="auto">
          <a:xfrm>
            <a:off x="3124200" y="15240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 name="Line 9"/>
          <p:cNvSpPr>
            <a:spLocks noChangeShapeType="1"/>
          </p:cNvSpPr>
          <p:nvPr/>
        </p:nvSpPr>
        <p:spPr bwMode="auto">
          <a:xfrm>
            <a:off x="5410200" y="15240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1" name="Text Box 11"/>
          <p:cNvSpPr txBox="1">
            <a:spLocks noChangeArrowheads="1"/>
          </p:cNvSpPr>
          <p:nvPr/>
        </p:nvSpPr>
        <p:spPr bwMode="auto">
          <a:xfrm>
            <a:off x="228600" y="914400"/>
            <a:ext cx="41764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smtClean="0"/>
              <a:t>Individuals </a:t>
            </a:r>
            <a:r>
              <a:rPr lang="en-US" sz="2400" dirty="0"/>
              <a:t>with several phones: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94A6BE1D-49BF-E341-9C86-AC2681BA5EA1}" type="slidenum">
              <a:rPr lang="en-US" sz="1400"/>
              <a:pPr/>
              <a:t>6</a:t>
            </a:fld>
            <a:endParaRPr lang="en-US" sz="1400"/>
          </a:p>
        </p:txBody>
      </p:sp>
      <p:sp>
        <p:nvSpPr>
          <p:cNvPr id="20482" name="Rectangle 2"/>
          <p:cNvSpPr>
            <a:spLocks noGrp="1" noChangeArrowheads="1"/>
          </p:cNvSpPr>
          <p:nvPr>
            <p:ph type="title"/>
          </p:nvPr>
        </p:nvSpPr>
        <p:spPr/>
        <p:txBody>
          <a:bodyPr/>
          <a:lstStyle/>
          <a:p>
            <a:r>
              <a:rPr lang="en-US" sz="3600" dirty="0">
                <a:latin typeface="Times New Roman" charset="0"/>
                <a:ea typeface="ＭＳ Ｐゴシック" charset="0"/>
                <a:cs typeface="ＭＳ Ｐゴシック" charset="0"/>
              </a:rPr>
              <a:t>Potential Problems</a:t>
            </a:r>
          </a:p>
        </p:txBody>
      </p:sp>
      <p:sp>
        <p:nvSpPr>
          <p:cNvPr id="21508" name="Text Box 5"/>
          <p:cNvSpPr>
            <a:spLocks noGrp="1" noChangeArrowheads="1"/>
          </p:cNvSpPr>
          <p:nvPr>
            <p:ph type="body" idx="1"/>
          </p:nvPr>
        </p:nvSpPr>
        <p:spPr/>
        <p:txBody>
          <a:bodyPr/>
          <a:lstStyle/>
          <a:p>
            <a:pPr>
              <a:spcBef>
                <a:spcPct val="0"/>
              </a:spcBef>
            </a:pPr>
            <a:endParaRPr lang="en-US" sz="2800" dirty="0" smtClean="0">
              <a:latin typeface="Times New Roman" charset="0"/>
              <a:ea typeface="ＭＳ Ｐゴシック" charset="0"/>
              <a:cs typeface="ＭＳ Ｐゴシック" charset="0"/>
            </a:endParaRPr>
          </a:p>
          <a:p>
            <a:pPr>
              <a:spcBef>
                <a:spcPct val="0"/>
              </a:spcBef>
            </a:pPr>
            <a:endParaRPr lang="en-US" sz="2800" dirty="0" smtClean="0">
              <a:latin typeface="Times New Roman" charset="0"/>
              <a:ea typeface="ＭＳ Ｐゴシック" charset="0"/>
              <a:cs typeface="ＭＳ Ｐゴシック" charset="0"/>
            </a:endParaRPr>
          </a:p>
          <a:p>
            <a:pPr>
              <a:spcBef>
                <a:spcPct val="0"/>
              </a:spcBef>
            </a:pPr>
            <a:endParaRPr lang="en-US" sz="2800" dirty="0" smtClean="0">
              <a:latin typeface="Times New Roman" charset="0"/>
              <a:ea typeface="ＭＳ Ｐゴシック" charset="0"/>
              <a:cs typeface="ＭＳ Ｐゴシック" charset="0"/>
            </a:endParaRPr>
          </a:p>
          <a:p>
            <a:pPr>
              <a:spcBef>
                <a:spcPct val="0"/>
              </a:spcBef>
            </a:pPr>
            <a:endParaRPr lang="en-US" sz="2800" dirty="0">
              <a:latin typeface="Times New Roman" charset="0"/>
              <a:ea typeface="ＭＳ Ｐゴシック" charset="0"/>
              <a:cs typeface="ＭＳ Ｐゴシック" charset="0"/>
            </a:endParaRPr>
          </a:p>
          <a:p>
            <a:pPr>
              <a:spcBef>
                <a:spcPct val="0"/>
              </a:spcBef>
            </a:pPr>
            <a:endParaRPr lang="en-US" sz="2800" dirty="0">
              <a:latin typeface="Times New Roman" charset="0"/>
              <a:ea typeface="ＭＳ Ｐゴシック" charset="0"/>
              <a:cs typeface="ＭＳ Ｐゴシック" charset="0"/>
            </a:endParaRPr>
          </a:p>
          <a:p>
            <a:pPr>
              <a:spcBef>
                <a:spcPct val="0"/>
              </a:spcBef>
            </a:pPr>
            <a:r>
              <a:rPr lang="en-US" sz="2800" dirty="0" smtClean="0">
                <a:latin typeface="Times New Roman" charset="0"/>
                <a:ea typeface="ＭＳ Ｐゴシック" charset="0"/>
                <a:cs typeface="ＭＳ Ｐゴシック" charset="0"/>
              </a:rPr>
              <a:t>Redundancy</a:t>
            </a:r>
            <a:endParaRPr lang="en-US" sz="2800" dirty="0">
              <a:latin typeface="Times New Roman" charset="0"/>
              <a:ea typeface="ＭＳ Ｐゴシック" charset="0"/>
              <a:cs typeface="ＭＳ Ｐゴシック" charset="0"/>
            </a:endParaRPr>
          </a:p>
          <a:p>
            <a:pPr>
              <a:spcBef>
                <a:spcPct val="0"/>
              </a:spcBef>
            </a:pPr>
            <a:r>
              <a:rPr lang="en-US" sz="2800" dirty="0">
                <a:latin typeface="Times New Roman" charset="0"/>
                <a:ea typeface="ＭＳ Ｐゴシック" charset="0"/>
                <a:cs typeface="ＭＳ Ｐゴシック" charset="0"/>
              </a:rPr>
              <a:t>Update anomalies  </a:t>
            </a:r>
          </a:p>
          <a:p>
            <a:pPr lvl="1">
              <a:spcBef>
                <a:spcPct val="0"/>
              </a:spcBef>
            </a:pPr>
            <a:r>
              <a:rPr lang="en-US" sz="2400" dirty="0">
                <a:latin typeface="Times New Roman" charset="0"/>
                <a:ea typeface="ＭＳ Ｐゴシック" charset="0"/>
              </a:rPr>
              <a:t>maybe we’ll update the address of the person with phone number ‘</a:t>
            </a:r>
            <a:r>
              <a:rPr lang="en-US" altLang="ja-JP" sz="2400" dirty="0">
                <a:latin typeface="Times New Roman" charset="0"/>
                <a:ea typeface="ＭＳ Ｐゴシック" charset="0"/>
              </a:rPr>
              <a:t>(206)  572-4312</a:t>
            </a:r>
            <a:r>
              <a:rPr lang="en-US" sz="2400" dirty="0">
                <a:latin typeface="Times New Roman" charset="0"/>
                <a:ea typeface="ＭＳ Ｐゴシック" charset="0"/>
              </a:rPr>
              <a:t>’</a:t>
            </a:r>
            <a:r>
              <a:rPr lang="en-US" altLang="ja-JP" sz="2400" dirty="0">
                <a:latin typeface="Times New Roman" charset="0"/>
                <a:ea typeface="ＭＳ Ｐゴシック" charset="0"/>
              </a:rPr>
              <a:t> to something other than </a:t>
            </a:r>
            <a:r>
              <a:rPr lang="en-US" sz="2400" dirty="0">
                <a:latin typeface="Times New Roman" charset="0"/>
                <a:ea typeface="ＭＳ Ｐゴシック" charset="0"/>
              </a:rPr>
              <a:t>‘</a:t>
            </a:r>
            <a:r>
              <a:rPr lang="en-US" altLang="ja-JP" sz="2400" dirty="0">
                <a:latin typeface="Times New Roman" charset="0"/>
                <a:ea typeface="ＭＳ Ｐゴシック" charset="0"/>
              </a:rPr>
              <a:t>10 Green</a:t>
            </a:r>
            <a:r>
              <a:rPr lang="en-US" sz="2400" dirty="0">
                <a:latin typeface="Times New Roman" charset="0"/>
                <a:ea typeface="ＭＳ Ｐゴシック" charset="0"/>
              </a:rPr>
              <a:t>’</a:t>
            </a:r>
            <a:r>
              <a:rPr lang="en-US" altLang="ja-JP" sz="2400" dirty="0">
                <a:latin typeface="Times New Roman" charset="0"/>
                <a:ea typeface="ＭＳ Ｐゴシック" charset="0"/>
              </a:rPr>
              <a:t>. Then there will be two addresses for that person</a:t>
            </a:r>
            <a:r>
              <a:rPr lang="en-US" altLang="ja-JP" sz="2400" dirty="0" smtClean="0">
                <a:latin typeface="Times New Roman" charset="0"/>
                <a:ea typeface="ＭＳ Ｐゴシック" charset="0"/>
              </a:rPr>
              <a:t>.</a:t>
            </a:r>
            <a:endParaRPr lang="en-US" sz="2800" dirty="0">
              <a:latin typeface="Times New Roman" charset="0"/>
              <a:ea typeface="ＭＳ Ｐゴシック" charset="0"/>
              <a:cs typeface="ＭＳ Ｐゴシック" charset="0"/>
            </a:endParaRPr>
          </a:p>
          <a:p>
            <a:pPr>
              <a:spcBef>
                <a:spcPct val="0"/>
              </a:spcBef>
            </a:pPr>
            <a:r>
              <a:rPr lang="en-US" sz="2800" dirty="0">
                <a:latin typeface="Times New Roman" charset="0"/>
                <a:ea typeface="ＭＳ Ｐゴシック" charset="0"/>
                <a:cs typeface="ＭＳ Ｐゴシック" charset="0"/>
              </a:rPr>
              <a:t>Deletion anomalies</a:t>
            </a:r>
          </a:p>
          <a:p>
            <a:pPr lvl="1">
              <a:spcBef>
                <a:spcPct val="0"/>
              </a:spcBef>
            </a:pPr>
            <a:r>
              <a:rPr lang="en-US" sz="2400" dirty="0">
                <a:latin typeface="Times New Roman" charset="0"/>
                <a:ea typeface="ＭＳ Ｐゴシック" charset="0"/>
              </a:rPr>
              <a:t>delete the phone number of a person; if not careful then the address can also disappear with it.</a:t>
            </a:r>
          </a:p>
          <a:p>
            <a:pPr>
              <a:spcBef>
                <a:spcPct val="0"/>
              </a:spcBef>
              <a:buFontTx/>
              <a:buNone/>
            </a:pPr>
            <a:r>
              <a:rPr lang="en-US" sz="2800" dirty="0">
                <a:latin typeface="Times New Roman" charset="0"/>
                <a:ea typeface="ＭＳ Ｐゴシック" charset="0"/>
                <a:cs typeface="ＭＳ Ｐゴシック" charset="0"/>
              </a:rPr>
              <a:t>	</a:t>
            </a:r>
          </a:p>
        </p:txBody>
      </p:sp>
      <p:sp>
        <p:nvSpPr>
          <p:cNvPr id="5" name="Line 3"/>
          <p:cNvSpPr>
            <a:spLocks noChangeShapeType="1"/>
          </p:cNvSpPr>
          <p:nvPr/>
        </p:nvSpPr>
        <p:spPr bwMode="auto">
          <a:xfrm>
            <a:off x="381000" y="11017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4"/>
          <p:cNvSpPr>
            <a:spLocks noChangeShapeType="1"/>
          </p:cNvSpPr>
          <p:nvPr/>
        </p:nvSpPr>
        <p:spPr bwMode="auto">
          <a:xfrm>
            <a:off x="381000" y="1254125"/>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Box 5"/>
          <p:cNvSpPr txBox="1">
            <a:spLocks noChangeArrowheads="1"/>
          </p:cNvSpPr>
          <p:nvPr/>
        </p:nvSpPr>
        <p:spPr bwMode="auto">
          <a:xfrm>
            <a:off x="1905000" y="6096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Address                   SSN              Phone Number</a:t>
            </a:r>
            <a:endParaRPr lang="en-US" sz="2400"/>
          </a:p>
        </p:txBody>
      </p:sp>
      <p:sp>
        <p:nvSpPr>
          <p:cNvPr id="8" name="Text Box 7"/>
          <p:cNvSpPr txBox="1">
            <a:spLocks noChangeArrowheads="1"/>
          </p:cNvSpPr>
          <p:nvPr/>
        </p:nvSpPr>
        <p:spPr bwMode="auto">
          <a:xfrm>
            <a:off x="1050925" y="1495425"/>
            <a:ext cx="7026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10  Green       	    	123-321-99      (201)  555-1234</a:t>
            </a:r>
          </a:p>
          <a:p>
            <a:r>
              <a:rPr lang="en-US" sz="2400"/>
              <a:t>10  Green       	    	123-321-99      (206)  572-4312</a:t>
            </a:r>
          </a:p>
          <a:p>
            <a:r>
              <a:rPr lang="en-US" sz="2400"/>
              <a:t>431 Purple 		909-438-44      (908)  464-0028</a:t>
            </a:r>
          </a:p>
          <a:p>
            <a:r>
              <a:rPr lang="en-US" sz="2400"/>
              <a:t>431 Purple	 	909-438-44      (212)  555-4000</a:t>
            </a:r>
          </a:p>
        </p:txBody>
      </p:sp>
      <p:sp>
        <p:nvSpPr>
          <p:cNvPr id="9" name="Line 8"/>
          <p:cNvSpPr>
            <a:spLocks noChangeShapeType="1"/>
          </p:cNvSpPr>
          <p:nvPr/>
        </p:nvSpPr>
        <p:spPr bwMode="auto">
          <a:xfrm>
            <a:off x="3200400" y="7620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a:off x="5486400" y="7620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8">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8">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83D3A0D4-9756-C54D-83BB-E520A0CC3E05}" type="slidenum">
              <a:rPr lang="en-US" sz="1400"/>
              <a:pPr/>
              <a:t>7</a:t>
            </a:fld>
            <a:endParaRPr lang="en-US" sz="1400"/>
          </a:p>
        </p:txBody>
      </p:sp>
      <p:sp>
        <p:nvSpPr>
          <p:cNvPr id="21506"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Better Designs Exist</a:t>
            </a:r>
          </a:p>
        </p:txBody>
      </p:sp>
      <p:sp>
        <p:nvSpPr>
          <p:cNvPr id="21507" name="Text Box 3"/>
          <p:cNvSpPr txBox="1">
            <a:spLocks noChangeArrowheads="1"/>
          </p:cNvSpPr>
          <p:nvPr/>
        </p:nvSpPr>
        <p:spPr bwMode="auto">
          <a:xfrm>
            <a:off x="1600200" y="1482725"/>
            <a:ext cx="311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SSN                  Address</a:t>
            </a:r>
          </a:p>
        </p:txBody>
      </p:sp>
      <p:sp>
        <p:nvSpPr>
          <p:cNvPr id="21508" name="Text Box 4"/>
          <p:cNvSpPr txBox="1">
            <a:spLocks noChangeArrowheads="1"/>
          </p:cNvSpPr>
          <p:nvPr/>
        </p:nvSpPr>
        <p:spPr bwMode="auto">
          <a:xfrm>
            <a:off x="1219200" y="2057400"/>
            <a:ext cx="3494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123-321-99          10 Green</a:t>
            </a:r>
          </a:p>
        </p:txBody>
      </p:sp>
      <p:sp>
        <p:nvSpPr>
          <p:cNvPr id="21509" name="Text Box 5"/>
          <p:cNvSpPr txBox="1">
            <a:spLocks noChangeArrowheads="1"/>
          </p:cNvSpPr>
          <p:nvPr/>
        </p:nvSpPr>
        <p:spPr bwMode="auto">
          <a:xfrm>
            <a:off x="1219200" y="2514600"/>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909-438-44          431 Purple</a:t>
            </a:r>
          </a:p>
        </p:txBody>
      </p:sp>
      <p:sp>
        <p:nvSpPr>
          <p:cNvPr id="21510" name="Line 6"/>
          <p:cNvSpPr>
            <a:spLocks noChangeShapeType="1"/>
          </p:cNvSpPr>
          <p:nvPr/>
        </p:nvSpPr>
        <p:spPr bwMode="auto">
          <a:xfrm>
            <a:off x="838200" y="2016125"/>
            <a:ext cx="426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1" name="Line 7"/>
          <p:cNvSpPr>
            <a:spLocks noChangeShapeType="1"/>
          </p:cNvSpPr>
          <p:nvPr/>
        </p:nvSpPr>
        <p:spPr bwMode="auto">
          <a:xfrm>
            <a:off x="3124200" y="1635125"/>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2" name="Text Box 8"/>
          <p:cNvSpPr txBox="1">
            <a:spLocks noChangeArrowheads="1"/>
          </p:cNvSpPr>
          <p:nvPr/>
        </p:nvSpPr>
        <p:spPr bwMode="auto">
          <a:xfrm>
            <a:off x="1066800" y="3124200"/>
            <a:ext cx="448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solidFill>
                  <a:schemeClr val="accent2"/>
                </a:solidFill>
              </a:rPr>
              <a:t>SSN                         Phone Number</a:t>
            </a:r>
            <a:endParaRPr lang="en-US" sz="2400"/>
          </a:p>
        </p:txBody>
      </p:sp>
      <p:sp>
        <p:nvSpPr>
          <p:cNvPr id="21513" name="Line 9"/>
          <p:cNvSpPr>
            <a:spLocks noChangeShapeType="1"/>
          </p:cNvSpPr>
          <p:nvPr/>
        </p:nvSpPr>
        <p:spPr bwMode="auto">
          <a:xfrm>
            <a:off x="990600" y="3657600"/>
            <a:ext cx="495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4" name="Text Box 10"/>
          <p:cNvSpPr txBox="1">
            <a:spLocks noChangeArrowheads="1"/>
          </p:cNvSpPr>
          <p:nvPr/>
        </p:nvSpPr>
        <p:spPr bwMode="auto">
          <a:xfrm>
            <a:off x="1143000" y="3657600"/>
            <a:ext cx="473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a:t>123-321-99               (201)  555-1234</a:t>
            </a:r>
          </a:p>
        </p:txBody>
      </p:sp>
      <p:sp>
        <p:nvSpPr>
          <p:cNvPr id="21515" name="Text Box 11"/>
          <p:cNvSpPr txBox="1">
            <a:spLocks noChangeArrowheads="1"/>
          </p:cNvSpPr>
          <p:nvPr/>
        </p:nvSpPr>
        <p:spPr bwMode="auto">
          <a:xfrm>
            <a:off x="1143000" y="4114800"/>
            <a:ext cx="5975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dirty="0"/>
              <a:t>123-321-99               (206)  572-4312</a:t>
            </a:r>
          </a:p>
          <a:p>
            <a:r>
              <a:rPr lang="en-US" sz="2400" dirty="0"/>
              <a:t>909-438-44               (908)  464-0028</a:t>
            </a:r>
          </a:p>
          <a:p>
            <a:r>
              <a:rPr lang="en-US" sz="2400" dirty="0"/>
              <a:t>909-438-44               (212)  555-4000</a:t>
            </a:r>
          </a:p>
        </p:txBody>
      </p:sp>
      <p:sp>
        <p:nvSpPr>
          <p:cNvPr id="21516" name="Line 12"/>
          <p:cNvSpPr>
            <a:spLocks noChangeShapeType="1"/>
          </p:cNvSpPr>
          <p:nvPr/>
        </p:nvSpPr>
        <p:spPr bwMode="auto">
          <a:xfrm>
            <a:off x="3429000" y="32766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Text Box 13"/>
          <p:cNvSpPr txBox="1">
            <a:spLocks noChangeArrowheads="1"/>
          </p:cNvSpPr>
          <p:nvPr/>
        </p:nvSpPr>
        <p:spPr bwMode="auto">
          <a:xfrm>
            <a:off x="212725" y="1066800"/>
            <a:ext cx="3789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r>
              <a:rPr lang="en-US" sz="2400" b="1">
                <a:solidFill>
                  <a:srgbClr val="FF0000"/>
                </a:solidFill>
              </a:rPr>
              <a:t>Break the relation into two:</a:t>
            </a:r>
            <a:endParaRPr lang="en-US" sz="2400"/>
          </a:p>
        </p:txBody>
      </p:sp>
      <p:sp>
        <p:nvSpPr>
          <p:cNvPr id="2" name="TextBox 1"/>
          <p:cNvSpPr txBox="1"/>
          <p:nvPr/>
        </p:nvSpPr>
        <p:spPr>
          <a:xfrm>
            <a:off x="685800" y="5867400"/>
            <a:ext cx="6553200" cy="830997"/>
          </a:xfrm>
          <a:prstGeom prst="rect">
            <a:avLst/>
          </a:prstGeom>
          <a:noFill/>
        </p:spPr>
        <p:txBody>
          <a:bodyPr wrap="square" rtlCol="0">
            <a:spAutoFit/>
          </a:bodyPr>
          <a:lstStyle/>
          <a:p>
            <a:r>
              <a:rPr lang="en-US" dirty="0" smtClean="0"/>
              <a:t>Unfortunately, this is not something you will detect even if you did principled ER design and translation</a:t>
            </a:r>
            <a:endParaRPr lang="en-US" dirty="0"/>
          </a:p>
        </p:txBody>
      </p:sp>
      <p:sp>
        <p:nvSpPr>
          <p:cNvPr id="3" name="TextBox 2"/>
          <p:cNvSpPr txBox="1"/>
          <p:nvPr/>
        </p:nvSpPr>
        <p:spPr>
          <a:xfrm>
            <a:off x="6096000" y="2057400"/>
            <a:ext cx="2743200" cy="1569660"/>
          </a:xfrm>
          <a:prstGeom prst="rect">
            <a:avLst/>
          </a:prstGeom>
          <a:noFill/>
        </p:spPr>
        <p:txBody>
          <a:bodyPr wrap="square" rtlCol="0">
            <a:spAutoFit/>
          </a:bodyPr>
          <a:lstStyle/>
          <a:p>
            <a:r>
              <a:rPr lang="en-US" dirty="0" smtClean="0"/>
              <a:t>Q: How would we get these two relations using rel. algebra?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00CDD7BE-A748-2A43-BD99-0A6348847F5E}" type="slidenum">
              <a:rPr lang="en-US" sz="1400"/>
              <a:pPr/>
              <a:t>8</a:t>
            </a:fld>
            <a:endParaRPr lang="en-US" sz="1400"/>
          </a:p>
        </p:txBody>
      </p:sp>
      <p:sp>
        <p:nvSpPr>
          <p:cNvPr id="22530"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How do We Obtain a Good Design?</a:t>
            </a:r>
          </a:p>
        </p:txBody>
      </p:sp>
      <p:sp>
        <p:nvSpPr>
          <p:cNvPr id="22532" name="Rectangle 3"/>
          <p:cNvSpPr>
            <a:spLocks noGrp="1" noChangeArrowheads="1"/>
          </p:cNvSpPr>
          <p:nvPr>
            <p:ph type="body" idx="1"/>
          </p:nvPr>
        </p:nvSpPr>
        <p:spPr>
          <a:xfrm>
            <a:off x="152400" y="990600"/>
            <a:ext cx="8991600" cy="5410200"/>
          </a:xfrm>
        </p:spPr>
        <p:txBody>
          <a:bodyPr/>
          <a:lstStyle/>
          <a:p>
            <a:r>
              <a:rPr lang="en-US" dirty="0">
                <a:latin typeface="Times New Roman" charset="0"/>
                <a:ea typeface="ＭＳ Ｐゴシック" charset="0"/>
                <a:cs typeface="ＭＳ Ｐゴシック" charset="0"/>
              </a:rPr>
              <a:t>Start with the original </a:t>
            </a:r>
            <a:r>
              <a:rPr lang="en-US" dirty="0" err="1">
                <a:latin typeface="Times New Roman" charset="0"/>
                <a:ea typeface="ＭＳ Ｐゴシック" charset="0"/>
                <a:cs typeface="ＭＳ Ｐゴシック" charset="0"/>
              </a:rPr>
              <a:t>db</a:t>
            </a:r>
            <a:r>
              <a:rPr lang="en-US" dirty="0">
                <a:latin typeface="Times New Roman" charset="0"/>
                <a:ea typeface="ＭＳ Ｐゴシック" charset="0"/>
                <a:cs typeface="ＭＳ Ｐゴシック" charset="0"/>
              </a:rPr>
              <a:t> schema </a:t>
            </a:r>
            <a:r>
              <a:rPr lang="en-US" dirty="0" smtClean="0">
                <a:latin typeface="Times New Roman" charset="0"/>
                <a:ea typeface="ＭＳ Ｐゴシック" charset="0"/>
                <a:cs typeface="ＭＳ Ｐゴシック" charset="0"/>
              </a:rPr>
              <a:t>R</a:t>
            </a:r>
          </a:p>
          <a:p>
            <a:pPr lvl="1"/>
            <a:r>
              <a:rPr lang="en-US" dirty="0" smtClean="0">
                <a:latin typeface="Times New Roman" charset="0"/>
                <a:ea typeface="ＭＳ Ｐゴシック" charset="0"/>
                <a:cs typeface="ＭＳ Ｐゴシック" charset="0"/>
              </a:rPr>
              <a:t>From ER translation or otherwise</a:t>
            </a:r>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Transform it until we get a good design R*</a:t>
            </a:r>
          </a:p>
          <a:p>
            <a:r>
              <a:rPr lang="en-US" dirty="0">
                <a:latin typeface="Times New Roman" charset="0"/>
                <a:ea typeface="ＭＳ Ｐゴシック" charset="0"/>
                <a:cs typeface="ＭＳ Ｐゴシック" charset="0"/>
              </a:rPr>
              <a:t> Some desirable properties for R*</a:t>
            </a:r>
          </a:p>
          <a:p>
            <a:pPr lvl="1"/>
            <a:r>
              <a:rPr lang="en-US" dirty="0">
                <a:latin typeface="Times New Roman" charset="0"/>
                <a:ea typeface="ＭＳ Ｐゴシック" charset="0"/>
              </a:rPr>
              <a:t>must preserve the information of R</a:t>
            </a:r>
          </a:p>
          <a:p>
            <a:pPr lvl="1"/>
            <a:r>
              <a:rPr lang="en-US" dirty="0">
                <a:latin typeface="Times New Roman" charset="0"/>
                <a:ea typeface="ＭＳ Ｐゴシック" charset="0"/>
              </a:rPr>
              <a:t>must have minimal amount of redundancy</a:t>
            </a:r>
          </a:p>
          <a:p>
            <a:pPr lvl="1"/>
            <a:r>
              <a:rPr lang="en-US" dirty="0">
                <a:latin typeface="Times New Roman" charset="0"/>
                <a:ea typeface="ＭＳ Ｐゴシック" charset="0"/>
              </a:rPr>
              <a:t>must be </a:t>
            </a:r>
            <a:r>
              <a:rPr lang="ja-JP" altLang="en-US" dirty="0">
                <a:latin typeface="Times New Roman" charset="0"/>
                <a:ea typeface="ＭＳ Ｐゴシック" charset="0"/>
              </a:rPr>
              <a:t>“</a:t>
            </a:r>
            <a:r>
              <a:rPr lang="en-US" altLang="ja-JP" dirty="0">
                <a:latin typeface="Times New Roman" charset="0"/>
                <a:ea typeface="ＭＳ Ｐゴシック" charset="0"/>
              </a:rPr>
              <a:t>dependency preserving</a:t>
            </a:r>
            <a:r>
              <a:rPr lang="ja-JP" altLang="en-US" dirty="0">
                <a:latin typeface="Times New Roman" charset="0"/>
                <a:ea typeface="ＭＳ Ｐゴシック" charset="0"/>
              </a:rPr>
              <a:t>”</a:t>
            </a:r>
            <a:r>
              <a:rPr lang="en-US" altLang="ja-JP" dirty="0">
                <a:latin typeface="Times New Roman" charset="0"/>
                <a:ea typeface="ＭＳ Ｐゴシック" charset="0"/>
              </a:rPr>
              <a:t> </a:t>
            </a:r>
            <a:endParaRPr lang="en-US" altLang="ja-JP" dirty="0" smtClean="0">
              <a:latin typeface="Times New Roman" charset="0"/>
              <a:ea typeface="ＭＳ Ｐゴシック" charset="0"/>
            </a:endParaRPr>
          </a:p>
          <a:p>
            <a:pPr lvl="2"/>
            <a:r>
              <a:rPr lang="en-US" altLang="ja-JP" dirty="0" smtClean="0">
                <a:latin typeface="Times New Roman" charset="0"/>
                <a:ea typeface="ＭＳ Ｐゴシック" charset="0"/>
              </a:rPr>
              <a:t>(we’ll </a:t>
            </a:r>
            <a:r>
              <a:rPr lang="en-US" altLang="ja-JP" dirty="0">
                <a:latin typeface="Times New Roman" charset="0"/>
                <a:ea typeface="ＭＳ Ｐゴシック" charset="0"/>
              </a:rPr>
              <a:t>come to this later)</a:t>
            </a:r>
          </a:p>
          <a:p>
            <a:pPr lvl="1"/>
            <a:r>
              <a:rPr lang="en-US" dirty="0">
                <a:latin typeface="Times New Roman" charset="0"/>
                <a:ea typeface="ＭＳ Ｐゴシック" charset="0"/>
              </a:rPr>
              <a:t>must also give good query performance </a:t>
            </a:r>
          </a:p>
          <a:p>
            <a:pPr lvl="1"/>
            <a:endParaRPr lang="en-US" dirty="0">
              <a:latin typeface="Times New Roman"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4"/>
          <p:cNvSpPr>
            <a:spLocks noGrp="1"/>
          </p:cNvSpPr>
          <p:nvPr>
            <p:ph type="ctrTitle"/>
          </p:nvPr>
        </p:nvSpPr>
        <p:spPr/>
        <p:txBody>
          <a:bodyPr/>
          <a:lstStyle/>
          <a:p>
            <a:r>
              <a:rPr lang="en-US">
                <a:latin typeface="Times New Roman" charset="0"/>
                <a:ea typeface="ＭＳ Ｐゴシック" charset="0"/>
                <a:cs typeface="ＭＳ Ｐゴシック" charset="0"/>
              </a:rPr>
              <a:t>How do We Obtain a Good Design?</a:t>
            </a:r>
          </a:p>
        </p:txBody>
      </p:sp>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0"/>
                <a:cs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fld id="{BF07019B-7693-7A48-907A-92991727557A}" type="slidenum">
              <a:rPr lang="en-US" sz="1400"/>
              <a:pPr/>
              <a:t>9</a:t>
            </a:fld>
            <a:endParaRPr lang="en-US" sz="140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00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1849</TotalTime>
  <Words>2772</Words>
  <Application>Microsoft Macintosh PowerPoint</Application>
  <PresentationFormat>On-screen Show (4:3)</PresentationFormat>
  <Paragraphs>480</Paragraphs>
  <Slides>42</Slides>
  <Notes>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presentation</vt:lpstr>
      <vt:lpstr>CS411 Database Systems</vt:lpstr>
      <vt:lpstr>Announcements</vt:lpstr>
      <vt:lpstr>How does this fit in?</vt:lpstr>
      <vt:lpstr>Motivation</vt:lpstr>
      <vt:lpstr>Q: Is this a good design?</vt:lpstr>
      <vt:lpstr>Potential Problems</vt:lpstr>
      <vt:lpstr>Better Designs Exist</vt:lpstr>
      <vt:lpstr>How do We Obtain a Good Design?</vt:lpstr>
      <vt:lpstr>How do We Obtain a Good Design?</vt:lpstr>
      <vt:lpstr>Normal Forms</vt:lpstr>
      <vt:lpstr>Normal Forms</vt:lpstr>
      <vt:lpstr>Normal Forms (cont.)</vt:lpstr>
      <vt:lpstr>Functional Dependencies and Keys</vt:lpstr>
      <vt:lpstr>Functional Dependencies</vt:lpstr>
      <vt:lpstr>Examples</vt:lpstr>
      <vt:lpstr>What a FD actually means</vt:lpstr>
      <vt:lpstr>More examples</vt:lpstr>
      <vt:lpstr>Q: From this, can you conclude phone  SSN?</vt:lpstr>
      <vt:lpstr>Keys are a type of FD</vt:lpstr>
      <vt:lpstr>Many many FDs…</vt:lpstr>
      <vt:lpstr>Many many FDs…</vt:lpstr>
      <vt:lpstr>Rules about Functional Dependencies</vt:lpstr>
      <vt:lpstr>Outline of Rules</vt:lpstr>
      <vt:lpstr>The Splitting/Combining Rule</vt:lpstr>
      <vt:lpstr>Trivial Functional Dependencies</vt:lpstr>
      <vt:lpstr>Closure of a Set of Attributes</vt:lpstr>
      <vt:lpstr>Algorithm to Compute Closure</vt:lpstr>
      <vt:lpstr>Example</vt:lpstr>
      <vt:lpstr>Example</vt:lpstr>
      <vt:lpstr>Is this algorithm correct?</vt:lpstr>
      <vt:lpstr>Uses for Attribute Closure</vt:lpstr>
      <vt:lpstr>An exercise</vt:lpstr>
      <vt:lpstr>Closure of a set of FDs</vt:lpstr>
      <vt:lpstr>Computing S+</vt:lpstr>
      <vt:lpstr>Armstrong's Axioms</vt:lpstr>
      <vt:lpstr>Inferring S+ using Armstrong's Axioms</vt:lpstr>
      <vt:lpstr>Two Simple Rules using Armstrong’s Axioms</vt:lpstr>
      <vt:lpstr>Two Simple Rules in Armstrong’s Axioms</vt:lpstr>
      <vt:lpstr>Two Simple Rules in Armstrong’s Axioms</vt:lpstr>
      <vt:lpstr>Outline of Rules</vt:lpstr>
      <vt:lpstr>But we were talking about schema design</vt:lpstr>
      <vt:lpstr>Normal Forms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CS411 Database Systems</dc:title>
  <dc:creator>Sinha, Saurabh</dc:creator>
  <cp:lastModifiedBy>Aditya Parameswaran</cp:lastModifiedBy>
  <cp:revision>59</cp:revision>
  <cp:lastPrinted>2014-09-25T06:00:11Z</cp:lastPrinted>
  <dcterms:created xsi:type="dcterms:W3CDTF">2015-09-24T03:25:11Z</dcterms:created>
  <dcterms:modified xsi:type="dcterms:W3CDTF">2017-02-20T13:14:23Z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95</vt:i4>
  </property>
  <property fmtid="{D5CDD505-2E9C-101B-9397-08002B2CF9AE}" pid="5" name="ScreenSize">
    <vt:i4>2</vt:i4>
  </property>
  <property fmtid="{D5CDD505-2E9C-101B-9397-08002B2CF9AE}" pid="6" name="ScreenUsage">
    <vt:i4>3</vt:i4>
  </property>
  <property fmtid="{D5CDD505-2E9C-101B-9397-08002B2CF9AE}" pid="7" name="MailAddress">
    <vt:lpwstr>alon@cs.washington.edu</vt:lpwstr>
  </property>
  <property fmtid="{D5CDD505-2E9C-101B-9397-08002B2CF9AE}" pid="8" name="HomePage">
    <vt:lpwstr>http://www.cs.washington.edu/homes/alon</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1</vt:i4>
  </property>
  <property fmtid="{D5CDD505-2E9C-101B-9397-08002B2CF9AE}" pid="21" name="OutputDir">
    <vt:lpwstr>G:\taweb\lectures\lecture1\lecture1\</vt:lpwstr>
  </property>
</Properties>
</file>