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63"/>
  </p:notesMasterIdLst>
  <p:handoutMasterIdLst>
    <p:handoutMasterId r:id="rId64"/>
  </p:handoutMasterIdLst>
  <p:sldIdLst>
    <p:sldId id="720" r:id="rId2"/>
    <p:sldId id="747" r:id="rId3"/>
    <p:sldId id="748" r:id="rId4"/>
    <p:sldId id="854" r:id="rId5"/>
    <p:sldId id="828" r:id="rId6"/>
    <p:sldId id="855" r:id="rId7"/>
    <p:sldId id="856" r:id="rId8"/>
    <p:sldId id="744" r:id="rId9"/>
    <p:sldId id="857" r:id="rId10"/>
    <p:sldId id="858" r:id="rId11"/>
    <p:sldId id="859" r:id="rId12"/>
    <p:sldId id="860" r:id="rId13"/>
    <p:sldId id="861" r:id="rId14"/>
    <p:sldId id="804" r:id="rId15"/>
    <p:sldId id="752" r:id="rId16"/>
    <p:sldId id="862" r:id="rId17"/>
    <p:sldId id="863" r:id="rId18"/>
    <p:sldId id="864" r:id="rId19"/>
    <p:sldId id="865" r:id="rId20"/>
    <p:sldId id="866" r:id="rId21"/>
    <p:sldId id="867" r:id="rId22"/>
    <p:sldId id="868" r:id="rId23"/>
    <p:sldId id="869" r:id="rId24"/>
    <p:sldId id="870" r:id="rId25"/>
    <p:sldId id="871" r:id="rId26"/>
    <p:sldId id="872" r:id="rId27"/>
    <p:sldId id="936" r:id="rId28"/>
    <p:sldId id="873" r:id="rId29"/>
    <p:sldId id="874" r:id="rId30"/>
    <p:sldId id="907" r:id="rId31"/>
    <p:sldId id="876" r:id="rId32"/>
    <p:sldId id="877" r:id="rId33"/>
    <p:sldId id="908" r:id="rId34"/>
    <p:sldId id="879" r:id="rId35"/>
    <p:sldId id="909" r:id="rId36"/>
    <p:sldId id="910" r:id="rId37"/>
    <p:sldId id="911" r:id="rId38"/>
    <p:sldId id="912" r:id="rId39"/>
    <p:sldId id="913" r:id="rId40"/>
    <p:sldId id="914" r:id="rId41"/>
    <p:sldId id="915" r:id="rId42"/>
    <p:sldId id="916" r:id="rId43"/>
    <p:sldId id="917" r:id="rId44"/>
    <p:sldId id="918" r:id="rId45"/>
    <p:sldId id="919" r:id="rId46"/>
    <p:sldId id="920" r:id="rId47"/>
    <p:sldId id="921" r:id="rId48"/>
    <p:sldId id="922" r:id="rId49"/>
    <p:sldId id="923" r:id="rId50"/>
    <p:sldId id="924" r:id="rId51"/>
    <p:sldId id="925" r:id="rId52"/>
    <p:sldId id="926" r:id="rId53"/>
    <p:sldId id="927" r:id="rId54"/>
    <p:sldId id="928" r:id="rId55"/>
    <p:sldId id="929" r:id="rId56"/>
    <p:sldId id="930" r:id="rId57"/>
    <p:sldId id="931" r:id="rId58"/>
    <p:sldId id="932" r:id="rId59"/>
    <p:sldId id="933" r:id="rId60"/>
    <p:sldId id="934" r:id="rId61"/>
    <p:sldId id="935" r:id="rId6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0099"/>
    <a:srgbClr val="000099"/>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82338"/>
  </p:normalViewPr>
  <p:slideViewPr>
    <p:cSldViewPr>
      <p:cViewPr>
        <p:scale>
          <a:sx n="90" d="100"/>
          <a:sy n="90" d="100"/>
        </p:scale>
        <p:origin x="-752"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defTabSz="965200">
              <a:defRPr sz="1200"/>
            </a:lvl1pPr>
          </a:lstStyle>
          <a:p>
            <a:endParaRPr lang="en-US"/>
          </a:p>
        </p:txBody>
      </p:sp>
      <p:sp>
        <p:nvSpPr>
          <p:cNvPr id="2048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algn="r" defTabSz="965200">
              <a:defRPr sz="1200"/>
            </a:lvl1pPr>
          </a:lstStyle>
          <a:p>
            <a:endParaRPr lang="en-US"/>
          </a:p>
        </p:txBody>
      </p:sp>
      <p:sp>
        <p:nvSpPr>
          <p:cNvPr id="2048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defTabSz="965200">
              <a:defRPr sz="1200"/>
            </a:lvl1pPr>
          </a:lstStyle>
          <a:p>
            <a:endParaRPr lang="en-US"/>
          </a:p>
        </p:txBody>
      </p:sp>
      <p:sp>
        <p:nvSpPr>
          <p:cNvPr id="2048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algn="r" defTabSz="965200">
              <a:defRPr sz="1200"/>
            </a:lvl1pPr>
          </a:lstStyle>
          <a:p>
            <a:fld id="{A0DE4312-AA71-5B4C-BA19-EDDC44B3D72B}" type="slidenum">
              <a:rPr lang="en-US"/>
              <a:pPr/>
              <a:t>‹#›</a:t>
            </a:fld>
            <a:endParaRPr lang="en-US"/>
          </a:p>
        </p:txBody>
      </p:sp>
    </p:spTree>
    <p:extLst>
      <p:ext uri="{BB962C8B-B14F-4D97-AF65-F5344CB8AC3E}">
        <p14:creationId xmlns:p14="http://schemas.microsoft.com/office/powerpoint/2010/main" val="897279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defTabSz="965200">
              <a:defRPr sz="1200"/>
            </a:lvl1pPr>
          </a:lstStyle>
          <a:p>
            <a:endParaRPr lang="en-US"/>
          </a:p>
        </p:txBody>
      </p:sp>
      <p:sp>
        <p:nvSpPr>
          <p:cNvPr id="430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algn="r" defTabSz="965200">
              <a:defRPr sz="1200"/>
            </a:lvl1pPr>
          </a:lstStyle>
          <a:p>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3"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defTabSz="965200">
              <a:defRPr sz="1200"/>
            </a:lvl1pPr>
          </a:lstStyle>
          <a:p>
            <a:endParaRPr lang="en-US"/>
          </a:p>
        </p:txBody>
      </p:sp>
      <p:sp>
        <p:nvSpPr>
          <p:cNvPr id="430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algn="r" defTabSz="965200">
              <a:defRPr sz="1200"/>
            </a:lvl1pPr>
          </a:lstStyle>
          <a:p>
            <a:fld id="{2DAE528F-5C0B-2547-9422-88817F595131}" type="slidenum">
              <a:rPr lang="en-US"/>
              <a:pPr/>
              <a:t>‹#›</a:t>
            </a:fld>
            <a:endParaRPr lang="en-US"/>
          </a:p>
        </p:txBody>
      </p:sp>
    </p:spTree>
    <p:extLst>
      <p:ext uri="{BB962C8B-B14F-4D97-AF65-F5344CB8AC3E}">
        <p14:creationId xmlns:p14="http://schemas.microsoft.com/office/powerpoint/2010/main" val="1458628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3557227-292E-A54A-BC57-4FD492D4891C}" type="slidenum">
              <a:rPr lang="en-US" sz="1200"/>
              <a:pPr/>
              <a:t>1</a:t>
            </a:fld>
            <a:endParaRPr lang="en-US" sz="1200"/>
          </a:p>
        </p:txBody>
      </p:sp>
      <p:sp>
        <p:nvSpPr>
          <p:cNvPr id="16386" name="Rectangle 2"/>
          <p:cNvSpPr>
            <a:spLocks noGrp="1" noRot="1" noChangeAspect="1" noChangeArrowheads="1" noTextEdit="1"/>
          </p:cNvSpPr>
          <p:nvPr>
            <p:ph type="sldImg"/>
          </p:nvPr>
        </p:nvSpPr>
        <p:spPr>
          <a:xfrm>
            <a:off x="1216025" y="709613"/>
            <a:ext cx="4833938" cy="3625850"/>
          </a:xfrm>
          <a:ln/>
        </p:spPr>
      </p:sp>
      <p:sp>
        <p:nvSpPr>
          <p:cNvPr id="16387" name="Rectangle 3"/>
          <p:cNvSpPr>
            <a:spLocks noGrp="1" noChangeArrowheads="1"/>
          </p:cNvSpPr>
          <p:nvPr>
            <p:ph type="body" idx="1"/>
          </p:nvPr>
        </p:nvSpPr>
        <p:spPr>
          <a:xfrm>
            <a:off x="957263" y="4572000"/>
            <a:ext cx="5346700" cy="4333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Split: R1(T, Y, L, G, S); R2(T, Y, Star);</a:t>
            </a: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FAE1733D-1467-1C46-A0D4-55878539E56C}" type="slidenum">
              <a:rPr lang="en-US" sz="1200"/>
              <a:pPr/>
              <a:t>25</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034F7FB5-C300-2D47-8652-95A083D08699}" type="slidenum">
              <a:rPr lang="en-US" sz="1200"/>
              <a:pPr/>
              <a:t>26</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034F7FB5-C300-2D47-8652-95A083D08699}" type="slidenum">
              <a:rPr lang="en-US" sz="1200"/>
              <a:pPr/>
              <a:t>27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0485E336-A4B4-594F-9E09-D2A380A30BDE}" type="slidenum">
              <a:rPr lang="en-US" sz="1200"/>
              <a:pPr/>
              <a:t>31</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tuples will continue to be present</a:t>
            </a:r>
            <a:r>
              <a:rPr lang="en-US" baseline="0" dirty="0" smtClean="0"/>
              <a:t> plus new ones</a:t>
            </a:r>
            <a:endParaRPr lang="en-US" dirty="0"/>
          </a:p>
        </p:txBody>
      </p:sp>
      <p:sp>
        <p:nvSpPr>
          <p:cNvPr id="4" name="Slide Number Placeholder 3"/>
          <p:cNvSpPr>
            <a:spLocks noGrp="1"/>
          </p:cNvSpPr>
          <p:nvPr>
            <p:ph type="sldNum" sz="quarter" idx="10"/>
          </p:nvPr>
        </p:nvSpPr>
        <p:spPr/>
        <p:txBody>
          <a:bodyPr/>
          <a:lstStyle/>
          <a:p>
            <a:fld id="{2DAE528F-5C0B-2547-9422-88817F595131}" type="slidenum">
              <a:rPr lang="en-US" smtClean="0"/>
              <a:pPr/>
              <a:t>41</a:t>
            </a:fld>
            <a:endParaRPr lang="en-US"/>
          </a:p>
        </p:txBody>
      </p:sp>
    </p:spTree>
    <p:extLst>
      <p:ext uri="{BB962C8B-B14F-4D97-AF65-F5344CB8AC3E}">
        <p14:creationId xmlns:p14="http://schemas.microsoft.com/office/powerpoint/2010/main" val="255864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5067160-4FAB-464E-A36C-60DA7C034E7E}" type="slidenum">
              <a:rPr lang="en-US" sz="1200"/>
              <a:pPr/>
              <a:t>54</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5067160-4FAB-464E-A36C-60DA7C034E7E}" type="slidenum">
              <a:rPr lang="en-US" sz="1200"/>
              <a:pPr/>
              <a:t>55</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10</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11</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12</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Suppose A functionally determines B, but does not determine C. That means we can have two tuples (A1, B1, C1) and (A1, B1, C2).</a:t>
            </a:r>
          </a:p>
          <a:p>
            <a:r>
              <a:rPr lang="en-US">
                <a:ea typeface="ＭＳ Ｐゴシック" charset="0"/>
                <a:cs typeface="ＭＳ Ｐゴシック" charset="0"/>
              </a:rPr>
              <a:t>In some sense, the pairing (A1, B1) is being repeated twice, and is thus a type of redundancy.</a:t>
            </a: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CE49FA5-41DF-424A-BA76-62FB1BAF5621}" type="slidenum">
              <a:rPr lang="en-US" sz="1200"/>
              <a:pPr/>
              <a:t>16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Suppose A functionally determines B, but does not determine C. That means we can have two tuples (A1, B1, C1) and (A1, B1, C2).</a:t>
            </a:r>
          </a:p>
          <a:p>
            <a:r>
              <a:rPr lang="en-US">
                <a:ea typeface="ＭＳ Ｐゴシック" charset="0"/>
                <a:cs typeface="ＭＳ Ｐゴシック" charset="0"/>
              </a:rPr>
              <a:t>In some sense, the pairing (A1, B1) is being repeated twice, and is thus a type of redundancy.</a:t>
            </a: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CE49FA5-41DF-424A-BA76-62FB1BAF5621}" type="slidenum">
              <a:rPr lang="en-US" sz="1200"/>
              <a:pPr/>
              <a:t>17</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FD 1 and FD 2 imply SSN -&gt; Name, Age, Eyecolor, Draftworthy</a:t>
            </a:r>
          </a:p>
          <a:p>
            <a:r>
              <a:rPr lang="en-US">
                <a:ea typeface="ＭＳ Ｐゴシック" charset="0"/>
                <a:cs typeface="ＭＳ Ｐゴシック" charset="0"/>
              </a:rPr>
              <a:t>Split Person:  R1(S, N, A, EC, D), R2(S, P). </a:t>
            </a: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420EDED6-3E19-D84E-B32D-55FA6DD46E16}" type="slidenum">
              <a:rPr lang="en-US" sz="1200"/>
              <a:pPr/>
              <a:t>22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FD 1 and FD 2 imply SSN -&gt; Name, Age, Eyecolor, Draftworthy</a:t>
            </a:r>
          </a:p>
          <a:p>
            <a:r>
              <a:rPr lang="en-US">
                <a:ea typeface="ＭＳ Ｐゴシック" charset="0"/>
                <a:cs typeface="ＭＳ Ｐゴシック" charset="0"/>
              </a:rPr>
              <a:t>Split Person:  R1(S, N, A, EC, D), R2(S, P). </a:t>
            </a: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420EDED6-3E19-D84E-B32D-55FA6DD46E16}" type="slidenum">
              <a:rPr lang="en-US" sz="1200"/>
              <a:pPr/>
              <a:t>23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Split: R1(T, Y, L, G, S); R2(T, Y, Star);</a:t>
            </a: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FAE1733D-1467-1C46-A0D4-55878539E56C}" type="slidenum">
              <a:rPr lang="en-US" sz="1200"/>
              <a:pPr/>
              <a:t>24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F618D02-D0D8-2B4D-88C3-B25147AF0302}" type="slidenum">
              <a:rPr lang="en-US"/>
              <a:pPr/>
              <a:t>‹#›</a:t>
            </a:fld>
            <a:endParaRPr lang="en-US"/>
          </a:p>
        </p:txBody>
      </p:sp>
    </p:spTree>
    <p:extLst>
      <p:ext uri="{BB962C8B-B14F-4D97-AF65-F5344CB8AC3E}">
        <p14:creationId xmlns:p14="http://schemas.microsoft.com/office/powerpoint/2010/main" val="41643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BC303E-8764-2043-A670-169805292061}" type="slidenum">
              <a:rPr lang="en-US"/>
              <a:pPr/>
              <a:t>‹#›</a:t>
            </a:fld>
            <a:endParaRPr lang="en-US"/>
          </a:p>
        </p:txBody>
      </p:sp>
    </p:spTree>
    <p:extLst>
      <p:ext uri="{BB962C8B-B14F-4D97-AF65-F5344CB8AC3E}">
        <p14:creationId xmlns:p14="http://schemas.microsoft.com/office/powerpoint/2010/main" val="106506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3627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F5D0EEC-84D5-D542-BE21-E36A83CA28F7}" type="slidenum">
              <a:rPr lang="en-US"/>
              <a:pPr/>
              <a:t>‹#›</a:t>
            </a:fld>
            <a:endParaRPr lang="en-US"/>
          </a:p>
        </p:txBody>
      </p:sp>
    </p:spTree>
    <p:extLst>
      <p:ext uri="{BB962C8B-B14F-4D97-AF65-F5344CB8AC3E}">
        <p14:creationId xmlns:p14="http://schemas.microsoft.com/office/powerpoint/2010/main" val="259539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8537F79-1973-1F42-97F2-F8AFAB874EE7}" type="slidenum">
              <a:rPr lang="en-US"/>
              <a:pPr/>
              <a:t>‹#›</a:t>
            </a:fld>
            <a:endParaRPr lang="en-US"/>
          </a:p>
        </p:txBody>
      </p:sp>
    </p:spTree>
    <p:extLst>
      <p:ext uri="{BB962C8B-B14F-4D97-AF65-F5344CB8AC3E}">
        <p14:creationId xmlns:p14="http://schemas.microsoft.com/office/powerpoint/2010/main" val="319584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0C4CB6E-7C7C-5A4D-B94D-CF6D41F0805F}" type="slidenum">
              <a:rPr lang="en-US"/>
              <a:pPr/>
              <a:t>‹#›</a:t>
            </a:fld>
            <a:endParaRPr lang="en-US"/>
          </a:p>
        </p:txBody>
      </p:sp>
    </p:spTree>
    <p:extLst>
      <p:ext uri="{BB962C8B-B14F-4D97-AF65-F5344CB8AC3E}">
        <p14:creationId xmlns:p14="http://schemas.microsoft.com/office/powerpoint/2010/main" val="204162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889EDB8-A3E1-9240-807E-E397115A9EB8}" type="slidenum">
              <a:rPr lang="en-US"/>
              <a:pPr/>
              <a:t>‹#›</a:t>
            </a:fld>
            <a:endParaRPr lang="en-US"/>
          </a:p>
        </p:txBody>
      </p:sp>
    </p:spTree>
    <p:extLst>
      <p:ext uri="{BB962C8B-B14F-4D97-AF65-F5344CB8AC3E}">
        <p14:creationId xmlns:p14="http://schemas.microsoft.com/office/powerpoint/2010/main" val="367709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18D148D-E323-EF44-BA89-6A9CE7111A59}" type="slidenum">
              <a:rPr lang="en-US"/>
              <a:pPr/>
              <a:t>‹#›</a:t>
            </a:fld>
            <a:endParaRPr lang="en-US"/>
          </a:p>
        </p:txBody>
      </p:sp>
    </p:spTree>
    <p:extLst>
      <p:ext uri="{BB962C8B-B14F-4D97-AF65-F5344CB8AC3E}">
        <p14:creationId xmlns:p14="http://schemas.microsoft.com/office/powerpoint/2010/main" val="277500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9247E2F-69B1-FD46-9FAD-F2E13B2114EB}" type="slidenum">
              <a:rPr lang="en-US"/>
              <a:pPr/>
              <a:t>‹#›</a:t>
            </a:fld>
            <a:endParaRPr lang="en-US"/>
          </a:p>
        </p:txBody>
      </p:sp>
    </p:spTree>
    <p:extLst>
      <p:ext uri="{BB962C8B-B14F-4D97-AF65-F5344CB8AC3E}">
        <p14:creationId xmlns:p14="http://schemas.microsoft.com/office/powerpoint/2010/main" val="221632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12FA8F1-986C-CF48-A5C7-77E0091D3CB8}" type="slidenum">
              <a:rPr lang="en-US"/>
              <a:pPr/>
              <a:t>‹#›</a:t>
            </a:fld>
            <a:endParaRPr lang="en-US"/>
          </a:p>
        </p:txBody>
      </p:sp>
    </p:spTree>
    <p:extLst>
      <p:ext uri="{BB962C8B-B14F-4D97-AF65-F5344CB8AC3E}">
        <p14:creationId xmlns:p14="http://schemas.microsoft.com/office/powerpoint/2010/main" val="119742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7C9610-64C6-6B4D-ACAE-BD6F38C28713}" type="slidenum">
              <a:rPr lang="en-US"/>
              <a:pPr/>
              <a:t>‹#›</a:t>
            </a:fld>
            <a:endParaRPr lang="en-US"/>
          </a:p>
        </p:txBody>
      </p:sp>
    </p:spTree>
    <p:extLst>
      <p:ext uri="{BB962C8B-B14F-4D97-AF65-F5344CB8AC3E}">
        <p14:creationId xmlns:p14="http://schemas.microsoft.com/office/powerpoint/2010/main" val="171837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4458048-37C7-B042-94A0-CBFD9F5B9E41}" type="slidenum">
              <a:rPr lang="en-US"/>
              <a:pPr/>
              <a:t>‹#›</a:t>
            </a:fld>
            <a:endParaRPr lang="en-US"/>
          </a:p>
        </p:txBody>
      </p:sp>
    </p:spTree>
    <p:extLst>
      <p:ext uri="{BB962C8B-B14F-4D97-AF65-F5344CB8AC3E}">
        <p14:creationId xmlns:p14="http://schemas.microsoft.com/office/powerpoint/2010/main" val="7823729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CSE544: Principles of Databases</a:t>
            </a:r>
          </a:p>
        </p:txBody>
      </p:sp>
      <p:sp>
        <p:nvSpPr>
          <p:cNvPr id="1027" name="Rectangle 3"/>
          <p:cNvSpPr>
            <a:spLocks noGrp="1" noChangeArrowheads="1"/>
          </p:cNvSpPr>
          <p:nvPr>
            <p:ph type="body" idx="1"/>
          </p:nvPr>
        </p:nvSpPr>
        <p:spPr bwMode="auto">
          <a:xfrm>
            <a:off x="152400" y="9906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9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39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9942"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840ED54-5688-4742-A453-13E98D5265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000">
          <a:solidFill>
            <a:srgbClr val="000099"/>
          </a:solidFill>
          <a:latin typeface="+mj-lt"/>
          <a:ea typeface="ＭＳ Ｐゴシック" charset="-128"/>
          <a:cs typeface="ＭＳ Ｐゴシック" charset="-128"/>
        </a:defRPr>
      </a:lvl1pPr>
      <a:lvl2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5pPr>
      <a:lvl6pPr marL="457200" algn="ctr" rtl="0" eaLnBrk="0" fontAlgn="base" hangingPunct="0">
        <a:spcBef>
          <a:spcPct val="0"/>
        </a:spcBef>
        <a:spcAft>
          <a:spcPct val="0"/>
        </a:spcAft>
        <a:defRPr sz="4000">
          <a:solidFill>
            <a:srgbClr val="000099"/>
          </a:solidFill>
          <a:latin typeface="Times New Roman" charset="0"/>
        </a:defRPr>
      </a:lvl6pPr>
      <a:lvl7pPr marL="914400" algn="ctr" rtl="0" eaLnBrk="0" fontAlgn="base" hangingPunct="0">
        <a:spcBef>
          <a:spcPct val="0"/>
        </a:spcBef>
        <a:spcAft>
          <a:spcPct val="0"/>
        </a:spcAft>
        <a:defRPr sz="4000">
          <a:solidFill>
            <a:srgbClr val="000099"/>
          </a:solidFill>
          <a:latin typeface="Times New Roman" charset="0"/>
        </a:defRPr>
      </a:lvl7pPr>
      <a:lvl8pPr marL="1371600" algn="ctr" rtl="0" eaLnBrk="0" fontAlgn="base" hangingPunct="0">
        <a:spcBef>
          <a:spcPct val="0"/>
        </a:spcBef>
        <a:spcAft>
          <a:spcPct val="0"/>
        </a:spcAft>
        <a:defRPr sz="4000">
          <a:solidFill>
            <a:srgbClr val="000099"/>
          </a:solidFill>
          <a:latin typeface="Times New Roman" charset="0"/>
        </a:defRPr>
      </a:lvl8pPr>
      <a:lvl9pPr marL="1828800" algn="ctr" rtl="0" eaLnBrk="0" fontAlgn="base" hangingPunct="0">
        <a:spcBef>
          <a:spcPct val="0"/>
        </a:spcBef>
        <a:spcAft>
          <a:spcPct val="0"/>
        </a:spcAft>
        <a:defRPr sz="4000">
          <a:solidFill>
            <a:srgbClr val="000099"/>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E1AC0990-D60E-5849-855F-96C176126E89}" type="slidenum">
              <a:rPr lang="en-US" sz="1400"/>
              <a:pPr/>
              <a:t>1</a:t>
            </a:fld>
            <a:endParaRPr lang="en-US" sz="1400"/>
          </a:p>
        </p:txBody>
      </p:sp>
      <p:sp>
        <p:nvSpPr>
          <p:cNvPr id="15362" name="Rectangle 2"/>
          <p:cNvSpPr>
            <a:spLocks noGrp="1" noChangeArrowheads="1"/>
          </p:cNvSpPr>
          <p:nvPr>
            <p:ph type="ctrTitle"/>
          </p:nvPr>
        </p:nvSpPr>
        <p:spPr>
          <a:xfrm>
            <a:off x="0" y="485775"/>
            <a:ext cx="9144000" cy="2701925"/>
          </a:xfrm>
          <a:noFill/>
        </p:spPr>
        <p:txBody>
          <a:bodyPr lIns="92075" tIns="46038" rIns="92075" bIns="46038" anchor="b"/>
          <a:lstStyle/>
          <a:p>
            <a:pPr>
              <a:lnSpc>
                <a:spcPct val="95000"/>
              </a:lnSpc>
            </a:pPr>
            <a:r>
              <a:rPr lang="en-US">
                <a:solidFill>
                  <a:schemeClr val="tx1"/>
                </a:solidFill>
                <a:latin typeface="Times New Roman" charset="0"/>
                <a:ea typeface="ＭＳ Ｐゴシック" charset="0"/>
                <a:cs typeface="ＭＳ Ｐゴシック" charset="0"/>
              </a:rPr>
              <a:t>CS411</a:t>
            </a:r>
            <a:br>
              <a:rPr lang="en-US">
                <a:solidFill>
                  <a:schemeClr val="tx1"/>
                </a:solidFill>
                <a:latin typeface="Times New Roman" charset="0"/>
                <a:ea typeface="ＭＳ Ｐゴシック" charset="0"/>
                <a:cs typeface="ＭＳ Ｐゴシック" charset="0"/>
              </a:rPr>
            </a:br>
            <a:r>
              <a:rPr lang="en-US">
                <a:solidFill>
                  <a:schemeClr val="tx1"/>
                </a:solidFill>
                <a:latin typeface="Times New Roman" charset="0"/>
                <a:ea typeface="ＭＳ Ｐゴシック" charset="0"/>
                <a:cs typeface="ＭＳ Ｐゴシック" charset="0"/>
              </a:rPr>
              <a:t>Database Systems</a:t>
            </a:r>
            <a:endParaRPr lang="en-US">
              <a:latin typeface="Times New Roman" charset="0"/>
              <a:ea typeface="ＭＳ Ｐゴシック" charset="0"/>
              <a:cs typeface="ＭＳ Ｐゴシック" charset="0"/>
            </a:endParaRPr>
          </a:p>
        </p:txBody>
      </p:sp>
      <p:sp>
        <p:nvSpPr>
          <p:cNvPr id="15363" name="Rectangle 6"/>
          <p:cNvSpPr>
            <a:spLocks noGrp="1" noChangeArrowheads="1"/>
          </p:cNvSpPr>
          <p:nvPr>
            <p:ph type="subTitle" idx="1"/>
          </p:nvPr>
        </p:nvSpPr>
        <p:spPr>
          <a:xfrm>
            <a:off x="1371600" y="4343400"/>
            <a:ext cx="6400800" cy="1752600"/>
          </a:xfrm>
        </p:spPr>
        <p:txBody>
          <a:bodyPr/>
          <a:lstStyle/>
          <a:p>
            <a:r>
              <a:rPr lang="en-US" sz="3600">
                <a:latin typeface="Times New Roman" charset="0"/>
                <a:ea typeface="ＭＳ Ｐゴシック" charset="0"/>
                <a:cs typeface="ＭＳ Ｐゴシック" charset="0"/>
              </a:rPr>
              <a:t>05: Relational Schema Design</a:t>
            </a:r>
          </a:p>
          <a:p>
            <a:r>
              <a:rPr lang="en-US" sz="3600">
                <a:latin typeface="Times New Roman" charset="0"/>
                <a:ea typeface="ＭＳ Ｐゴシック" charset="0"/>
                <a:cs typeface="ＭＳ Ｐゴシック" charset="0"/>
              </a:rPr>
              <a:t>Ch. 3.1-3.5,</a:t>
            </a:r>
          </a:p>
          <a:p>
            <a:r>
              <a:rPr lang="en-US" sz="3600">
                <a:latin typeface="Times New Roman" charset="0"/>
                <a:ea typeface="ＭＳ Ｐゴシック" charset="0"/>
                <a:cs typeface="ＭＳ Ｐゴシック" charset="0"/>
              </a:rPr>
              <a:t> except  3.4.2 - 3.4.3 </a:t>
            </a:r>
            <a:r>
              <a:rPr lang="da-DK" sz="3600">
                <a:latin typeface="Times New Roman" charset="0"/>
                <a:ea typeface="ＭＳ Ｐゴシック" charset="0"/>
                <a:cs typeface="ＭＳ Ｐゴシック" charset="0"/>
              </a:rPr>
              <a:t>and 3.5.3.	</a:t>
            </a:r>
          </a:p>
          <a:p>
            <a:endParaRPr lang="en-US" sz="3600">
              <a:latin typeface="Times New Roman" charset="0"/>
              <a:ea typeface="ＭＳ Ｐゴシック" charset="0"/>
              <a:cs typeface="ＭＳ Ｐゴシック" charset="0"/>
            </a:endParaRPr>
          </a:p>
          <a:p>
            <a:endParaRPr lang="en-US" sz="3600">
              <a:latin typeface="Times New Roman" charset="0"/>
              <a:ea typeface="ＭＳ Ｐゴシック" charset="0"/>
              <a:cs typeface="ＭＳ Ｐゴシック" charset="0"/>
            </a:endParaRPr>
          </a:p>
        </p:txBody>
      </p:sp>
    </p:spTree>
  </p:cSld>
  <p:clrMapOvr>
    <a:masterClrMapping/>
  </p:clrMapOvr>
  <p:transition xmlns:p14="http://schemas.microsoft.com/office/powerpoint/2010/main" advTm="14336"/>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10</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using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Combining/splitting rule be expressed as well?</a:t>
            </a:r>
          </a:p>
          <a:p>
            <a:pPr lvl="2"/>
            <a:r>
              <a:rPr lang="en-US" dirty="0" smtClean="0">
                <a:latin typeface="Times New Roman" charset="0"/>
                <a:ea typeface="ＭＳ Ｐゴシック" charset="0"/>
              </a:rPr>
              <a:t>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Y and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Z, then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YZ</a:t>
            </a:r>
          </a:p>
          <a:p>
            <a:pPr lvl="2"/>
            <a:r>
              <a:rPr lang="en-US" dirty="0" smtClean="0">
                <a:latin typeface="Times New Roman" charset="0"/>
                <a:ea typeface="ＭＳ Ｐゴシック" charset="0"/>
                <a:sym typeface="Wingdings" charset="0"/>
              </a:rPr>
              <a:t>X </a:t>
            </a:r>
            <a:r>
              <a:rPr lang="en-US" dirty="0" smtClean="0">
                <a:latin typeface="Times New Roman" charset="0"/>
                <a:ea typeface="ＭＳ Ｐゴシック" charset="0"/>
                <a:sym typeface="Wingdings"/>
              </a:rPr>
              <a:t> YZ then X  Y </a:t>
            </a:r>
            <a:endParaRPr lang="en-US" dirty="0">
              <a:latin typeface="Times New Roman" charset="0"/>
              <a:ea typeface="ＭＳ Ｐゴシック" charset="0"/>
              <a:sym typeface="Wingdings" charset="0"/>
            </a:endParaRPr>
          </a:p>
          <a:p>
            <a:endParaRPr lang="en-US" dirty="0">
              <a:latin typeface="Times New Roman" charset="0"/>
              <a:ea typeface="ＭＳ Ｐゴシック" charset="0"/>
              <a:cs typeface="ＭＳ Ｐゴシック" charset="0"/>
              <a:sym typeface="Wingdings" charset="0"/>
            </a:endParaRPr>
          </a:p>
        </p:txBody>
      </p:sp>
    </p:spTree>
    <p:extLst>
      <p:ext uri="{BB962C8B-B14F-4D97-AF65-F5344CB8AC3E}">
        <p14:creationId xmlns:p14="http://schemas.microsoft.com/office/powerpoint/2010/main" val="4982804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11</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in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Combining rule be expressed as well?</a:t>
            </a:r>
          </a:p>
          <a:p>
            <a:pPr lvl="2"/>
            <a:r>
              <a:rPr lang="en-US" dirty="0" smtClean="0">
                <a:latin typeface="Times New Roman" charset="0"/>
                <a:ea typeface="ＭＳ Ｐゴシック" charset="0"/>
              </a:rPr>
              <a:t>To show: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Y and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Z</a:t>
            </a:r>
            <a:r>
              <a:rPr lang="en-US" dirty="0">
                <a:latin typeface="Times New Roman" charset="0"/>
                <a:ea typeface="ＭＳ Ｐゴシック" charset="0"/>
                <a:sym typeface="Wingdings" charset="0"/>
              </a:rPr>
              <a:t>, then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YZ</a:t>
            </a:r>
          </a:p>
          <a:p>
            <a:pPr lvl="2"/>
            <a:r>
              <a:rPr lang="en-US" dirty="0" smtClean="0">
                <a:latin typeface="Times New Roman" charset="0"/>
                <a:ea typeface="ＭＳ Ｐゴシック" charset="0"/>
                <a:sym typeface="Wingdings" charset="0"/>
              </a:rPr>
              <a:t>XZ </a:t>
            </a:r>
            <a:r>
              <a:rPr lang="en-US" dirty="0" smtClean="0">
                <a:latin typeface="Times New Roman" charset="0"/>
                <a:ea typeface="ＭＳ Ｐゴシック" charset="0"/>
                <a:sym typeface="Wingdings"/>
              </a:rPr>
              <a:t> YZ (</a:t>
            </a:r>
            <a:r>
              <a:rPr lang="en-US" dirty="0" err="1" smtClean="0">
                <a:latin typeface="Times New Roman" charset="0"/>
                <a:ea typeface="ＭＳ Ｐゴシック" charset="0"/>
                <a:sym typeface="Wingdings"/>
              </a:rPr>
              <a:t>aug</a:t>
            </a:r>
            <a:r>
              <a:rPr lang="en-US" dirty="0" smtClean="0">
                <a:latin typeface="Times New Roman" charset="0"/>
                <a:ea typeface="ＭＳ Ｐゴシック" charset="0"/>
                <a:sym typeface="Wingdings"/>
              </a:rPr>
              <a:t>) and X  XZ (</a:t>
            </a:r>
            <a:r>
              <a:rPr lang="en-US" dirty="0" err="1" smtClean="0">
                <a:latin typeface="Times New Roman" charset="0"/>
                <a:ea typeface="ＭＳ Ｐゴシック" charset="0"/>
                <a:sym typeface="Wingdings"/>
              </a:rPr>
              <a:t>aug</a:t>
            </a:r>
            <a:r>
              <a:rPr lang="en-US" dirty="0" smtClean="0">
                <a:latin typeface="Times New Roman" charset="0"/>
                <a:ea typeface="ＭＳ Ｐゴシック" charset="0"/>
                <a:sym typeface="Wingdings"/>
              </a:rPr>
              <a:t>)</a:t>
            </a:r>
          </a:p>
          <a:p>
            <a:pPr lvl="2"/>
            <a:r>
              <a:rPr lang="en-US" dirty="0" smtClean="0">
                <a:latin typeface="Times New Roman" charset="0"/>
                <a:ea typeface="ＭＳ Ｐゴシック" charset="0"/>
                <a:sym typeface="Wingdings"/>
              </a:rPr>
              <a:t>X  YZ (trans)</a:t>
            </a:r>
            <a:endParaRPr lang="en-US" dirty="0" smtClean="0">
              <a:latin typeface="Times New Roman" charset="0"/>
              <a:ea typeface="ＭＳ Ｐゴシック" charset="0"/>
              <a:sym typeface="Wingdings" charset="0"/>
            </a:endParaRPr>
          </a:p>
          <a:p>
            <a:pPr marL="914400" lvl="2" indent="0">
              <a:buNone/>
            </a:pPr>
            <a:endParaRPr lang="en-US" dirty="0">
              <a:latin typeface="Times New Roman" charset="0"/>
              <a:ea typeface="ＭＳ Ｐゴシック" charset="0"/>
              <a:sym typeface="Wingdings" charset="0"/>
            </a:endParaRPr>
          </a:p>
          <a:p>
            <a:endParaRPr lang="en-US" dirty="0">
              <a:latin typeface="Times New Roman" charset="0"/>
              <a:ea typeface="ＭＳ Ｐゴシック" charset="0"/>
              <a:cs typeface="ＭＳ Ｐゴシック" charset="0"/>
              <a:sym typeface="Wingdings" charset="0"/>
            </a:endParaRPr>
          </a:p>
        </p:txBody>
      </p:sp>
    </p:spTree>
    <p:extLst>
      <p:ext uri="{BB962C8B-B14F-4D97-AF65-F5344CB8AC3E}">
        <p14:creationId xmlns:p14="http://schemas.microsoft.com/office/powerpoint/2010/main" val="4483482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12</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in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Splitting rule be expressed as well?</a:t>
            </a:r>
          </a:p>
          <a:p>
            <a:pPr lvl="2"/>
            <a:r>
              <a:rPr lang="en-US" dirty="0" smtClean="0">
                <a:latin typeface="Times New Roman" charset="0"/>
                <a:ea typeface="ＭＳ Ｐゴシック" charset="0"/>
                <a:sym typeface="Wingdings" charset="0"/>
              </a:rPr>
              <a:t>To show: X </a:t>
            </a:r>
            <a:r>
              <a:rPr lang="en-US" dirty="0">
                <a:latin typeface="Times New Roman" charset="0"/>
                <a:ea typeface="ＭＳ Ｐゴシック" charset="0"/>
                <a:sym typeface="Wingdings"/>
              </a:rPr>
              <a:t> YZ then X  </a:t>
            </a:r>
            <a:r>
              <a:rPr lang="en-US" dirty="0" smtClean="0">
                <a:latin typeface="Times New Roman" charset="0"/>
                <a:ea typeface="ＭＳ Ｐゴシック" charset="0"/>
                <a:sym typeface="Wingdings"/>
              </a:rPr>
              <a:t>Y</a:t>
            </a:r>
          </a:p>
          <a:p>
            <a:pPr lvl="2"/>
            <a:r>
              <a:rPr lang="en-US" dirty="0" smtClean="0">
                <a:latin typeface="Times New Roman" charset="0"/>
                <a:ea typeface="ＭＳ Ｐゴシック" charset="0"/>
                <a:sym typeface="Wingdings"/>
              </a:rPr>
              <a:t>YZ  Y (reflex); then XY (trans) </a:t>
            </a:r>
            <a:endParaRPr lang="en-US" dirty="0">
              <a:latin typeface="Times New Roman" charset="0"/>
              <a:ea typeface="ＭＳ Ｐゴシック" charset="0"/>
              <a:sym typeface="Wingdings" charset="0"/>
            </a:endParaRPr>
          </a:p>
        </p:txBody>
      </p:sp>
    </p:spTree>
    <p:extLst>
      <p:ext uri="{BB962C8B-B14F-4D97-AF65-F5344CB8AC3E}">
        <p14:creationId xmlns:p14="http://schemas.microsoft.com/office/powerpoint/2010/main" val="29626413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Rules</a:t>
            </a:r>
            <a:endParaRPr lang="en-US" dirty="0"/>
          </a:p>
        </p:txBody>
      </p:sp>
      <p:sp>
        <p:nvSpPr>
          <p:cNvPr id="3" name="Content Placeholder 2"/>
          <p:cNvSpPr>
            <a:spLocks noGrp="1"/>
          </p:cNvSpPr>
          <p:nvPr>
            <p:ph idx="1"/>
          </p:nvPr>
        </p:nvSpPr>
        <p:spPr/>
        <p:txBody>
          <a:bodyPr/>
          <a:lstStyle/>
          <a:p>
            <a:r>
              <a:rPr lang="en-US" dirty="0" smtClean="0"/>
              <a:t>Two examples of rules</a:t>
            </a:r>
          </a:p>
          <a:p>
            <a:pPr lvl="1"/>
            <a:r>
              <a:rPr lang="en-US" dirty="0" smtClean="0"/>
              <a:t>Splitting/Combination</a:t>
            </a:r>
          </a:p>
          <a:p>
            <a:pPr lvl="1"/>
            <a:r>
              <a:rPr lang="en-US" dirty="0" smtClean="0"/>
              <a:t>Trivial Dependencies</a:t>
            </a:r>
          </a:p>
          <a:p>
            <a:r>
              <a:rPr lang="en-US" dirty="0" smtClean="0"/>
              <a:t>Attribute Closure</a:t>
            </a:r>
          </a:p>
          <a:p>
            <a:pPr lvl="1"/>
            <a:r>
              <a:rPr lang="en-US" dirty="0" smtClean="0"/>
              <a:t>Algorithm</a:t>
            </a:r>
          </a:p>
          <a:p>
            <a:pPr lvl="1"/>
            <a:r>
              <a:rPr lang="en-US" dirty="0" smtClean="0"/>
              <a:t>Uses</a:t>
            </a:r>
          </a:p>
          <a:p>
            <a:r>
              <a:rPr lang="en-US" dirty="0" smtClean="0"/>
              <a:t>FD Closure</a:t>
            </a:r>
          </a:p>
          <a:p>
            <a:pPr lvl="1"/>
            <a:r>
              <a:rPr lang="en-US" dirty="0" smtClean="0"/>
              <a:t>A complete set of rules:</a:t>
            </a:r>
          </a:p>
          <a:p>
            <a:pPr lvl="2"/>
            <a:r>
              <a:rPr lang="en-US" dirty="0" smtClean="0"/>
              <a:t>Armstrong’s axioms</a:t>
            </a:r>
          </a:p>
          <a:p>
            <a:pPr lvl="1"/>
            <a:r>
              <a:rPr lang="en-US" dirty="0" smtClean="0"/>
              <a:t>Algorithm</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13</a:t>
            </a:fld>
            <a:endParaRPr lang="en-US"/>
          </a:p>
        </p:txBody>
      </p:sp>
    </p:spTree>
    <p:extLst>
      <p:ext uri="{BB962C8B-B14F-4D97-AF65-F5344CB8AC3E}">
        <p14:creationId xmlns:p14="http://schemas.microsoft.com/office/powerpoint/2010/main" val="40153053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Times New Roman" charset="0"/>
                <a:ea typeface="ＭＳ Ｐゴシック" charset="0"/>
                <a:cs typeface="ＭＳ Ｐゴシック" charset="0"/>
              </a:rPr>
              <a:t>But we were talking about schema design</a:t>
            </a:r>
          </a:p>
        </p:txBody>
      </p:sp>
      <p:sp>
        <p:nvSpPr>
          <p:cNvPr id="49154" name="Content Placeholder 2"/>
          <p:cNvSpPr>
            <a:spLocks noGrp="1"/>
          </p:cNvSpPr>
          <p:nvPr>
            <p:ph idx="1"/>
          </p:nvPr>
        </p:nvSpPr>
        <p:spPr/>
        <p:txBody>
          <a:bodyPr/>
          <a:lstStyle/>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Armed with the concepts of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functional dependency</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and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superkey</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(and tools to reason about them), we will now define what a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good schema</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is.</a:t>
            </a:r>
          </a:p>
          <a:p>
            <a:endParaRPr lang="en-US">
              <a:latin typeface="Times New Roman" charset="0"/>
              <a:ea typeface="ＭＳ Ｐゴシック" charset="0"/>
              <a:cs typeface="ＭＳ Ｐゴシック" charset="0"/>
            </a:endParaRPr>
          </a:p>
          <a:p>
            <a:endParaRPr lang="en-US">
              <a:latin typeface="Times New Roman" charset="0"/>
              <a:ea typeface="ＭＳ Ｐゴシック" charset="0"/>
              <a:cs typeface="ＭＳ Ｐゴシック" charset="0"/>
            </a:endParaRP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C98B58F-DB2B-0140-913B-122A81569232}" type="slidenum">
              <a:rPr lang="en-US" sz="1400"/>
              <a:pPr/>
              <a:t>14</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AF05BF10-69A4-5740-B2C0-272BE59324B8}" type="slidenum">
              <a:rPr lang="en-US" sz="1400"/>
              <a:pPr/>
              <a:t>15</a:t>
            </a:fld>
            <a:endParaRPr lang="en-US" sz="1400"/>
          </a:p>
        </p:txBody>
      </p:sp>
      <p:sp>
        <p:nvSpPr>
          <p:cNvPr id="50178" name="Rectangle 2"/>
          <p:cNvSpPr>
            <a:spLocks noGrp="1" noChangeArrowheads="1"/>
          </p:cNvSpPr>
          <p:nvPr>
            <p:ph type="title"/>
          </p:nvPr>
        </p:nvSpPr>
        <p:spPr/>
        <p:txBody>
          <a:bodyPr/>
          <a:lstStyle/>
          <a:p>
            <a:r>
              <a:rPr lang="en-US">
                <a:solidFill>
                  <a:srgbClr val="FF0000"/>
                </a:solidFill>
                <a:latin typeface="Times New Roman" charset="0"/>
                <a:ea typeface="ＭＳ Ｐゴシック" charset="0"/>
                <a:cs typeface="ＭＳ Ｐゴシック" charset="0"/>
              </a:rPr>
              <a:t>Normal Forms</a:t>
            </a:r>
          </a:p>
        </p:txBody>
      </p:sp>
      <p:sp>
        <p:nvSpPr>
          <p:cNvPr id="50179" name="Rectangle 3"/>
          <p:cNvSpPr>
            <a:spLocks noGrp="1" noChangeArrowheads="1"/>
          </p:cNvSpPr>
          <p:nvPr>
            <p:ph type="body" idx="1"/>
          </p:nvPr>
        </p:nvSpPr>
        <p:spPr>
          <a:xfrm>
            <a:off x="457200" y="1981200"/>
            <a:ext cx="8305800" cy="4114800"/>
          </a:xfrm>
        </p:spPr>
        <p:txBody>
          <a:bodyPr/>
          <a:lstStyle/>
          <a:p>
            <a:pPr>
              <a:lnSpc>
                <a:spcPct val="90000"/>
              </a:lnSpc>
              <a:buFontTx/>
              <a:buNone/>
            </a:pPr>
            <a:r>
              <a:rPr lang="en-US" sz="2800" b="1">
                <a:latin typeface="Times New Roman" charset="0"/>
                <a:ea typeface="ＭＳ Ｐゴシック" charset="0"/>
                <a:cs typeface="ＭＳ Ｐゴシック" charset="0"/>
              </a:rPr>
              <a:t>First Normal Form</a:t>
            </a:r>
            <a:r>
              <a:rPr lang="en-US" sz="2800">
                <a:latin typeface="Times New Roman" charset="0"/>
                <a:ea typeface="ＭＳ Ｐゴシック" charset="0"/>
                <a:cs typeface="ＭＳ Ｐゴシック" charset="0"/>
              </a:rPr>
              <a:t> = all attributes are atomic</a:t>
            </a:r>
          </a:p>
          <a:p>
            <a:pPr>
              <a:lnSpc>
                <a:spcPct val="90000"/>
              </a:lnSpc>
              <a:buFontTx/>
              <a:buNone/>
            </a:pPr>
            <a:r>
              <a:rPr lang="en-US" sz="2800" b="1">
                <a:latin typeface="Times New Roman" charset="0"/>
                <a:ea typeface="ＭＳ Ｐゴシック" charset="0"/>
                <a:cs typeface="ＭＳ Ｐゴシック" charset="0"/>
              </a:rPr>
              <a:t>Second Normal Form</a:t>
            </a:r>
            <a:r>
              <a:rPr lang="en-US" sz="2800">
                <a:latin typeface="Times New Roman" charset="0"/>
                <a:ea typeface="ＭＳ Ｐゴシック" charset="0"/>
                <a:cs typeface="ＭＳ Ｐゴシック" charset="0"/>
              </a:rPr>
              <a:t> (2NF) = old and obsolete</a:t>
            </a:r>
          </a:p>
          <a:p>
            <a:pPr>
              <a:lnSpc>
                <a:spcPct val="90000"/>
              </a:lnSpc>
              <a:buFontTx/>
              <a:buNone/>
            </a:pPr>
            <a:endParaRPr lang="en-US" sz="2800">
              <a:latin typeface="Times New Roman" charset="0"/>
              <a:ea typeface="ＭＳ Ｐゴシック" charset="0"/>
              <a:cs typeface="ＭＳ Ｐゴシック" charset="0"/>
            </a:endParaRPr>
          </a:p>
          <a:p>
            <a:pPr>
              <a:lnSpc>
                <a:spcPct val="90000"/>
              </a:lnSpc>
              <a:buFontTx/>
              <a:buNone/>
            </a:pPr>
            <a:r>
              <a:rPr lang="en-US" sz="2800" b="1">
                <a:latin typeface="Times New Roman" charset="0"/>
                <a:ea typeface="ＭＳ Ｐゴシック" charset="0"/>
                <a:cs typeface="ＭＳ Ｐゴシック" charset="0"/>
              </a:rPr>
              <a:t>Boyce Codd Normal Form</a:t>
            </a:r>
            <a:r>
              <a:rPr lang="en-US" sz="2800">
                <a:latin typeface="Times New Roman" charset="0"/>
                <a:ea typeface="ＭＳ Ｐゴシック" charset="0"/>
                <a:cs typeface="ＭＳ Ｐゴシック" charset="0"/>
              </a:rPr>
              <a:t> (BCNF)</a:t>
            </a:r>
          </a:p>
          <a:p>
            <a:pPr>
              <a:lnSpc>
                <a:spcPct val="90000"/>
              </a:lnSpc>
              <a:buFontTx/>
              <a:buNone/>
            </a:pPr>
            <a:r>
              <a:rPr lang="en-US" sz="2800" b="1">
                <a:latin typeface="Times New Roman" charset="0"/>
                <a:ea typeface="ＭＳ Ｐゴシック" charset="0"/>
                <a:cs typeface="ＭＳ Ｐゴシック" charset="0"/>
              </a:rPr>
              <a:t>Third Normal Form</a:t>
            </a:r>
            <a:r>
              <a:rPr lang="en-US" sz="2800">
                <a:latin typeface="Times New Roman" charset="0"/>
                <a:ea typeface="ＭＳ Ｐゴシック" charset="0"/>
                <a:cs typeface="ＭＳ Ｐゴシック" charset="0"/>
              </a:rPr>
              <a:t> (3NF) </a:t>
            </a:r>
          </a:p>
          <a:p>
            <a:pPr>
              <a:lnSpc>
                <a:spcPct val="90000"/>
              </a:lnSpc>
              <a:buFontTx/>
              <a:buNone/>
            </a:pPr>
            <a:r>
              <a:rPr lang="en-US" sz="2800" b="1">
                <a:latin typeface="Times New Roman" charset="0"/>
                <a:ea typeface="ＭＳ Ｐゴシック" charset="0"/>
                <a:cs typeface="ＭＳ Ｐゴシック" charset="0"/>
              </a:rPr>
              <a:t>Fourth Normal Form</a:t>
            </a:r>
            <a:r>
              <a:rPr lang="en-US" sz="2800">
                <a:latin typeface="Times New Roman" charset="0"/>
                <a:ea typeface="ＭＳ Ｐゴシック" charset="0"/>
                <a:cs typeface="ＭＳ Ｐゴシック" charset="0"/>
              </a:rPr>
              <a:t> (4NF) </a:t>
            </a:r>
          </a:p>
          <a:p>
            <a:pPr>
              <a:lnSpc>
                <a:spcPct val="90000"/>
              </a:lnSpc>
              <a:buFontTx/>
              <a:buNone/>
            </a:pPr>
            <a:endParaRPr lang="en-US" sz="2800">
              <a:latin typeface="Times New Roman" charset="0"/>
              <a:ea typeface="ＭＳ Ｐゴシック" charset="0"/>
              <a:cs typeface="ＭＳ Ｐゴシック" charset="0"/>
            </a:endParaRPr>
          </a:p>
          <a:p>
            <a:pPr>
              <a:lnSpc>
                <a:spcPct val="90000"/>
              </a:lnSpc>
              <a:buFontTx/>
              <a:buNone/>
            </a:pPr>
            <a:r>
              <a:rPr lang="en-US" sz="2800">
                <a:latin typeface="Times New Roman" charset="0"/>
                <a:ea typeface="ＭＳ Ｐゴシック" charset="0"/>
                <a:cs typeface="ＭＳ Ｐゴシック" charset="0"/>
              </a:rPr>
              <a:t>Others...</a:t>
            </a:r>
          </a:p>
        </p:txBody>
      </p:sp>
      <p:sp>
        <p:nvSpPr>
          <p:cNvPr id="50180" name="AutoShape 4"/>
          <p:cNvSpPr>
            <a:spLocks noChangeArrowheads="1"/>
          </p:cNvSpPr>
          <p:nvPr/>
        </p:nvSpPr>
        <p:spPr bwMode="auto">
          <a:xfrm>
            <a:off x="6019800" y="3429000"/>
            <a:ext cx="1066800" cy="457200"/>
          </a:xfrm>
          <a:prstGeom prst="leftArrow">
            <a:avLst>
              <a:gd name="adj1" fmla="val 50000"/>
              <a:gd name="adj2" fmla="val 58333"/>
            </a:avLst>
          </a:prstGeom>
          <a:solidFill>
            <a:schemeClr val="accent1"/>
          </a:solidFill>
          <a:ln w="9525">
            <a:solidFill>
              <a:schemeClr val="tx1"/>
            </a:solidFill>
            <a:miter lim="800000"/>
            <a:headEnd/>
            <a:tailEnd/>
          </a:ln>
        </p:spPr>
        <p:txBody>
          <a:bodyPr wrap="none" anchor="ctr">
            <a:spAutoFit/>
          </a:bodyPr>
          <a:lstStyle/>
          <a:p>
            <a:pPr>
              <a:spcBef>
                <a:spcPct val="20000"/>
              </a:spcBef>
              <a:buFontTx/>
              <a:buChar char="•"/>
            </a:pP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81EEA39-1DC1-0E47-AED1-DB54DB68BDAB}" type="slidenum">
              <a:rPr lang="en-US" sz="1400"/>
              <a:pPr/>
              <a:t>16</a:t>
            </a:fld>
            <a:endParaRPr lang="en-US" sz="1400"/>
          </a:p>
        </p:txBody>
      </p:sp>
      <p:sp>
        <p:nvSpPr>
          <p:cNvPr id="5120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Boyce-Codd Normal Form</a:t>
            </a:r>
          </a:p>
        </p:txBody>
      </p:sp>
      <p:sp>
        <p:nvSpPr>
          <p:cNvPr id="51203" name="Text Box 3"/>
          <p:cNvSpPr txBox="1">
            <a:spLocks noChangeArrowheads="1"/>
          </p:cNvSpPr>
          <p:nvPr/>
        </p:nvSpPr>
        <p:spPr bwMode="auto">
          <a:xfrm>
            <a:off x="136525" y="1447800"/>
            <a:ext cx="7501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 A simple condition for removing anomalies from relations:</a:t>
            </a:r>
          </a:p>
          <a:p>
            <a:endParaRPr lang="en-US" sz="2400" dirty="0"/>
          </a:p>
          <a:p>
            <a:r>
              <a:rPr lang="en-US" sz="2400" dirty="0"/>
              <a:t>  </a:t>
            </a:r>
            <a:r>
              <a:rPr lang="en-US" sz="2400" dirty="0">
                <a:solidFill>
                  <a:schemeClr val="accent2"/>
                </a:solidFill>
              </a:rPr>
              <a:t>A relation R is in BCNF if and only if:</a:t>
            </a:r>
          </a:p>
          <a:p>
            <a:endParaRPr lang="en-US" sz="2400" dirty="0"/>
          </a:p>
          <a:p>
            <a:r>
              <a:rPr lang="en-US" sz="2400" dirty="0"/>
              <a:t>     Whenever there is a nontrivial </a:t>
            </a:r>
            <a:r>
              <a:rPr lang="en-US" sz="2400" dirty="0" smtClean="0"/>
              <a:t>FD: </a:t>
            </a:r>
            <a:r>
              <a:rPr lang="en-US" sz="2400" dirty="0"/>
              <a:t>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 </a:t>
            </a:r>
            <a:r>
              <a:rPr lang="en-US" sz="2400" dirty="0">
                <a:latin typeface="Wingdings" charset="0"/>
              </a:rPr>
              <a:t></a:t>
            </a:r>
            <a:r>
              <a:rPr lang="en-US" sz="2400" dirty="0"/>
              <a:t> </a:t>
            </a:r>
            <a:r>
              <a:rPr lang="en-US" sz="2400" dirty="0" smtClean="0"/>
              <a:t>B,</a:t>
            </a:r>
          </a:p>
          <a:p>
            <a:r>
              <a:rPr lang="en-US" sz="2400" dirty="0" smtClean="0"/>
              <a:t>     then </a:t>
            </a:r>
            <a:r>
              <a:rPr lang="en-US" sz="2400" dirty="0"/>
              <a:t>A</a:t>
            </a:r>
            <a:r>
              <a:rPr lang="en-US" sz="2400" baseline="-25000" dirty="0"/>
              <a:t>1</a:t>
            </a:r>
            <a:r>
              <a:rPr lang="en-US" sz="2400" dirty="0"/>
              <a:t>A</a:t>
            </a:r>
            <a:r>
              <a:rPr lang="en-US" sz="2400" baseline="-25000" dirty="0"/>
              <a:t>2</a:t>
            </a:r>
            <a:r>
              <a:rPr lang="en-US" sz="2400" dirty="0"/>
              <a:t>…</a:t>
            </a:r>
            <a:r>
              <a:rPr lang="en-US" sz="2400" dirty="0" smtClean="0"/>
              <a:t>A</a:t>
            </a:r>
            <a:r>
              <a:rPr lang="en-US" sz="2400" baseline="-25000" dirty="0" smtClean="0"/>
              <a:t>n</a:t>
            </a:r>
            <a:r>
              <a:rPr lang="en-US" sz="2400" dirty="0"/>
              <a:t> </a:t>
            </a:r>
            <a:r>
              <a:rPr lang="en-US" sz="2400" dirty="0" smtClean="0"/>
              <a:t>is </a:t>
            </a:r>
            <a:r>
              <a:rPr lang="en-US" sz="2400" dirty="0"/>
              <a:t>a super-key for R. </a:t>
            </a:r>
          </a:p>
        </p:txBody>
      </p:sp>
      <p:sp>
        <p:nvSpPr>
          <p:cNvPr id="51204" name="Text Box 14"/>
          <p:cNvSpPr txBox="1">
            <a:spLocks noChangeArrowheads="1"/>
          </p:cNvSpPr>
          <p:nvPr/>
        </p:nvSpPr>
        <p:spPr bwMode="auto">
          <a:xfrm>
            <a:off x="212725" y="4419600"/>
            <a:ext cx="84756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In English (though a bit vague):</a:t>
            </a:r>
          </a:p>
          <a:p>
            <a:endParaRPr lang="en-US" sz="2400"/>
          </a:p>
          <a:p>
            <a:r>
              <a:rPr lang="en-US" sz="2400"/>
              <a:t>   Whenever a set of attributes of </a:t>
            </a:r>
            <a:r>
              <a:rPr lang="en-US" sz="2400" i="1"/>
              <a:t>R</a:t>
            </a:r>
            <a:r>
              <a:rPr lang="en-US" sz="2400"/>
              <a:t> is determining another attribute, </a:t>
            </a:r>
          </a:p>
          <a:p>
            <a:r>
              <a:rPr lang="en-US" sz="2400"/>
              <a:t>   it should determine </a:t>
            </a:r>
            <a:r>
              <a:rPr lang="en-US" sz="2400" b="1" i="1" u="sng"/>
              <a:t>all</a:t>
            </a:r>
            <a:r>
              <a:rPr lang="en-US" sz="2400"/>
              <a:t> attributes of </a:t>
            </a:r>
            <a:r>
              <a:rPr lang="en-US" sz="2400" i="1"/>
              <a:t>R</a:t>
            </a:r>
            <a:r>
              <a:rPr lang="en-US" sz="2400"/>
              <a:t>.</a:t>
            </a:r>
          </a:p>
        </p:txBody>
      </p:sp>
    </p:spTree>
    <p:extLst>
      <p:ext uri="{BB962C8B-B14F-4D97-AF65-F5344CB8AC3E}">
        <p14:creationId xmlns:p14="http://schemas.microsoft.com/office/powerpoint/2010/main" val="26806406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81EEA39-1DC1-0E47-AED1-DB54DB68BDAB}" type="slidenum">
              <a:rPr lang="en-US" sz="1400"/>
              <a:pPr/>
              <a:t>17</a:t>
            </a:fld>
            <a:endParaRPr lang="en-US" sz="1400"/>
          </a:p>
        </p:txBody>
      </p:sp>
      <p:sp>
        <p:nvSpPr>
          <p:cNvPr id="5120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Boyce-Codd Normal Form</a:t>
            </a:r>
          </a:p>
        </p:txBody>
      </p:sp>
      <p:sp>
        <p:nvSpPr>
          <p:cNvPr id="51203" name="Text Box 3"/>
          <p:cNvSpPr txBox="1">
            <a:spLocks noChangeArrowheads="1"/>
          </p:cNvSpPr>
          <p:nvPr/>
        </p:nvSpPr>
        <p:spPr bwMode="auto">
          <a:xfrm>
            <a:off x="136525" y="1447800"/>
            <a:ext cx="7501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 A simple condition for removing anomalies from relations:</a:t>
            </a:r>
          </a:p>
          <a:p>
            <a:endParaRPr lang="en-US" sz="2400" dirty="0"/>
          </a:p>
          <a:p>
            <a:r>
              <a:rPr lang="en-US" sz="2400" dirty="0"/>
              <a:t>  </a:t>
            </a:r>
            <a:r>
              <a:rPr lang="en-US" sz="2400" dirty="0">
                <a:solidFill>
                  <a:schemeClr val="accent2"/>
                </a:solidFill>
              </a:rPr>
              <a:t>A relation R is in BCNF if and only if:</a:t>
            </a:r>
          </a:p>
          <a:p>
            <a:endParaRPr lang="en-US" sz="2400" dirty="0"/>
          </a:p>
          <a:p>
            <a:r>
              <a:rPr lang="en-US" sz="2400" dirty="0"/>
              <a:t>     Whenever there is a nontrivial </a:t>
            </a:r>
            <a:r>
              <a:rPr lang="en-US" sz="2400" dirty="0" smtClean="0"/>
              <a:t>FD: </a:t>
            </a:r>
            <a:r>
              <a:rPr lang="en-US" sz="2400" dirty="0"/>
              <a:t>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 </a:t>
            </a:r>
            <a:r>
              <a:rPr lang="en-US" sz="2400" dirty="0">
                <a:latin typeface="Wingdings" charset="0"/>
              </a:rPr>
              <a:t></a:t>
            </a:r>
            <a:r>
              <a:rPr lang="en-US" sz="2400" dirty="0"/>
              <a:t> </a:t>
            </a:r>
            <a:r>
              <a:rPr lang="en-US" sz="2400" dirty="0" smtClean="0"/>
              <a:t>B,</a:t>
            </a:r>
          </a:p>
          <a:p>
            <a:r>
              <a:rPr lang="en-US" sz="2400" dirty="0" smtClean="0"/>
              <a:t>     then </a:t>
            </a:r>
            <a:r>
              <a:rPr lang="en-US" sz="2400" dirty="0"/>
              <a:t>A</a:t>
            </a:r>
            <a:r>
              <a:rPr lang="en-US" sz="2400" baseline="-25000" dirty="0"/>
              <a:t>1</a:t>
            </a:r>
            <a:r>
              <a:rPr lang="en-US" sz="2400" dirty="0"/>
              <a:t>A</a:t>
            </a:r>
            <a:r>
              <a:rPr lang="en-US" sz="2400" baseline="-25000" dirty="0"/>
              <a:t>2</a:t>
            </a:r>
            <a:r>
              <a:rPr lang="en-US" sz="2400" dirty="0"/>
              <a:t>…</a:t>
            </a:r>
            <a:r>
              <a:rPr lang="en-US" sz="2400" dirty="0" smtClean="0"/>
              <a:t>A</a:t>
            </a:r>
            <a:r>
              <a:rPr lang="en-US" sz="2400" baseline="-25000" dirty="0" smtClean="0"/>
              <a:t>n</a:t>
            </a:r>
            <a:r>
              <a:rPr lang="en-US" sz="2400" dirty="0"/>
              <a:t> </a:t>
            </a:r>
            <a:r>
              <a:rPr lang="en-US" sz="2400" dirty="0" smtClean="0"/>
              <a:t>is </a:t>
            </a:r>
            <a:r>
              <a:rPr lang="en-US" sz="2400" dirty="0"/>
              <a:t>a super-key for R. </a:t>
            </a:r>
          </a:p>
        </p:txBody>
      </p:sp>
      <p:sp>
        <p:nvSpPr>
          <p:cNvPr id="51204" name="Text Box 14"/>
          <p:cNvSpPr txBox="1">
            <a:spLocks noChangeArrowheads="1"/>
          </p:cNvSpPr>
          <p:nvPr/>
        </p:nvSpPr>
        <p:spPr bwMode="auto">
          <a:xfrm>
            <a:off x="152400" y="43434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smtClean="0"/>
              <a:t>Why does this make sense?</a:t>
            </a:r>
            <a:r>
              <a:rPr lang="en-US" sz="2400" dirty="0"/>
              <a:t> </a:t>
            </a:r>
            <a:endParaRPr lang="en-US" sz="2400" dirty="0" smtClean="0"/>
          </a:p>
          <a:p>
            <a:endParaRPr lang="en-US" sz="2400" dirty="0" smtClean="0"/>
          </a:p>
          <a:p>
            <a:r>
              <a:rPr lang="en-US" sz="2400" dirty="0" smtClean="0"/>
              <a:t>Say R(A, B, C) with AB as the key has an FD: A</a:t>
            </a:r>
            <a:r>
              <a:rPr lang="en-US" sz="2400" dirty="0" smtClean="0">
                <a:sym typeface="Wingdings"/>
              </a:rPr>
              <a:t>C. </a:t>
            </a:r>
          </a:p>
          <a:p>
            <a:r>
              <a:rPr lang="en-US" sz="2400" dirty="0" smtClean="0">
                <a:sym typeface="Wingdings"/>
              </a:rPr>
              <a:t>Then C is being repeated for multiple </a:t>
            </a:r>
            <a:r>
              <a:rPr lang="en-US" sz="2400" dirty="0" err="1" smtClean="0">
                <a:sym typeface="Wingdings"/>
              </a:rPr>
              <a:t>Bs</a:t>
            </a:r>
            <a:endParaRPr lang="en-US" sz="2400" dirty="0" smtClean="0"/>
          </a:p>
        </p:txBody>
      </p:sp>
    </p:spTree>
    <p:extLst>
      <p:ext uri="{BB962C8B-B14F-4D97-AF65-F5344CB8AC3E}">
        <p14:creationId xmlns:p14="http://schemas.microsoft.com/office/powerpoint/2010/main" val="3334764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99447241-5745-4640-9F95-1F1D6F192049}" type="slidenum">
              <a:rPr lang="en-US" sz="1400"/>
              <a:pPr/>
              <a:t>18</a:t>
            </a:fld>
            <a:endParaRPr lang="en-US" sz="1400"/>
          </a:p>
        </p:txBody>
      </p:sp>
      <p:sp>
        <p:nvSpPr>
          <p:cNvPr id="5222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52227" name="Line 3"/>
          <p:cNvSpPr>
            <a:spLocks noChangeShapeType="1"/>
          </p:cNvSpPr>
          <p:nvPr/>
        </p:nvSpPr>
        <p:spPr bwMode="auto">
          <a:xfrm>
            <a:off x="549275" y="21685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8" name="Line 4"/>
          <p:cNvSpPr>
            <a:spLocks noChangeShapeType="1"/>
          </p:cNvSpPr>
          <p:nvPr/>
        </p:nvSpPr>
        <p:spPr bwMode="auto">
          <a:xfrm>
            <a:off x="549275" y="23209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9" name="Text Box 5"/>
          <p:cNvSpPr txBox="1">
            <a:spLocks noChangeArrowheads="1"/>
          </p:cNvSpPr>
          <p:nvPr/>
        </p:nvSpPr>
        <p:spPr bwMode="auto">
          <a:xfrm>
            <a:off x="1371600" y="167640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Name                   SSN              Phone Number</a:t>
            </a:r>
            <a:endParaRPr lang="en-US" sz="2400"/>
          </a:p>
        </p:txBody>
      </p:sp>
      <p:sp>
        <p:nvSpPr>
          <p:cNvPr id="52230" name="Text Box 6"/>
          <p:cNvSpPr txBox="1">
            <a:spLocks noChangeArrowheads="1"/>
          </p:cNvSpPr>
          <p:nvPr/>
        </p:nvSpPr>
        <p:spPr bwMode="auto">
          <a:xfrm>
            <a:off x="1219200" y="25908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Fred                  123-321-99      (201)  555-1234</a:t>
            </a:r>
          </a:p>
        </p:txBody>
      </p:sp>
      <p:sp>
        <p:nvSpPr>
          <p:cNvPr id="52231" name="Text Box 7"/>
          <p:cNvSpPr txBox="1">
            <a:spLocks noChangeArrowheads="1"/>
          </p:cNvSpPr>
          <p:nvPr/>
        </p:nvSpPr>
        <p:spPr bwMode="auto">
          <a:xfrm>
            <a:off x="1219200" y="3048000"/>
            <a:ext cx="597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Fred                  123-321-99      (206)  572-4312</a:t>
            </a:r>
          </a:p>
          <a:p>
            <a:r>
              <a:rPr lang="en-US" sz="2400"/>
              <a:t>Joe                    909-438-44      (908)  464-0028</a:t>
            </a:r>
          </a:p>
          <a:p>
            <a:r>
              <a:rPr lang="en-US" sz="2400"/>
              <a:t>Joe                    909-438-44      (212)  555-4000</a:t>
            </a:r>
          </a:p>
        </p:txBody>
      </p:sp>
      <p:sp>
        <p:nvSpPr>
          <p:cNvPr id="52232" name="Line 8"/>
          <p:cNvSpPr>
            <a:spLocks noChangeShapeType="1"/>
          </p:cNvSpPr>
          <p:nvPr/>
        </p:nvSpPr>
        <p:spPr bwMode="auto">
          <a:xfrm>
            <a:off x="2667000" y="1828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3" name="Line 9"/>
          <p:cNvSpPr>
            <a:spLocks noChangeShapeType="1"/>
          </p:cNvSpPr>
          <p:nvPr/>
        </p:nvSpPr>
        <p:spPr bwMode="auto">
          <a:xfrm>
            <a:off x="4953000" y="1828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Text Box 10"/>
          <p:cNvSpPr txBox="1">
            <a:spLocks noChangeArrowheads="1"/>
          </p:cNvSpPr>
          <p:nvPr/>
        </p:nvSpPr>
        <p:spPr bwMode="auto">
          <a:xfrm>
            <a:off x="441325" y="4384675"/>
            <a:ext cx="36274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What are the dependencies?</a:t>
            </a:r>
          </a:p>
          <a:p>
            <a:r>
              <a:rPr lang="en-US" sz="2400"/>
              <a:t>	</a:t>
            </a:r>
            <a:r>
              <a:rPr lang="en-US" sz="2400">
                <a:solidFill>
                  <a:schemeClr val="accent2"/>
                </a:solidFill>
              </a:rPr>
              <a:t>SSN  </a:t>
            </a:r>
            <a:r>
              <a:rPr lang="en-US" sz="2400">
                <a:solidFill>
                  <a:schemeClr val="accent2"/>
                </a:solidFill>
                <a:latin typeface="Wingdings" charset="0"/>
              </a:rPr>
              <a:t></a:t>
            </a:r>
            <a:r>
              <a:rPr lang="en-US" sz="2400">
                <a:solidFill>
                  <a:schemeClr val="accent2"/>
                </a:solidFill>
              </a:rPr>
              <a:t>   Name</a:t>
            </a:r>
          </a:p>
          <a:p>
            <a:r>
              <a:rPr lang="en-US" sz="2400"/>
              <a:t>Is the left side a superkey?</a:t>
            </a:r>
          </a:p>
          <a:p>
            <a:r>
              <a:rPr lang="en-US" sz="2400"/>
              <a:t>	</a:t>
            </a:r>
            <a:r>
              <a:rPr lang="en-US" sz="2400">
                <a:solidFill>
                  <a:srgbClr val="0000FF"/>
                </a:solidFill>
              </a:rPr>
              <a:t>No</a:t>
            </a:r>
          </a:p>
          <a:p>
            <a:r>
              <a:rPr lang="en-US" sz="2400"/>
              <a:t>Is it in BCNF?</a:t>
            </a:r>
          </a:p>
          <a:p>
            <a:r>
              <a:rPr lang="en-US" sz="2400"/>
              <a:t>            </a:t>
            </a:r>
            <a:r>
              <a:rPr lang="en-US" sz="2400">
                <a:solidFill>
                  <a:srgbClr val="0000FF"/>
                </a:solidFill>
              </a:rPr>
              <a:t>No. </a:t>
            </a:r>
          </a:p>
        </p:txBody>
      </p:sp>
    </p:spTree>
    <p:extLst>
      <p:ext uri="{BB962C8B-B14F-4D97-AF65-F5344CB8AC3E}">
        <p14:creationId xmlns:p14="http://schemas.microsoft.com/office/powerpoint/2010/main" val="187920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F1377C4-CE9F-1547-A564-FE86747A3204}" type="slidenum">
              <a:rPr lang="en-US" sz="1400"/>
              <a:pPr/>
              <a:t>19</a:t>
            </a:fld>
            <a:endParaRPr lang="en-US" sz="1400"/>
          </a:p>
        </p:txBody>
      </p:sp>
      <p:sp>
        <p:nvSpPr>
          <p:cNvPr id="5325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Decompose it into BCNF</a:t>
            </a:r>
          </a:p>
        </p:txBody>
      </p:sp>
      <p:sp>
        <p:nvSpPr>
          <p:cNvPr id="53251" name="Text Box 3"/>
          <p:cNvSpPr txBox="1">
            <a:spLocks noChangeArrowheads="1"/>
          </p:cNvSpPr>
          <p:nvPr/>
        </p:nvSpPr>
        <p:spPr bwMode="auto">
          <a:xfrm>
            <a:off x="1600200" y="1905000"/>
            <a:ext cx="284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SSN                  Name</a:t>
            </a:r>
          </a:p>
        </p:txBody>
      </p:sp>
      <p:sp>
        <p:nvSpPr>
          <p:cNvPr id="53252" name="Text Box 4"/>
          <p:cNvSpPr txBox="1">
            <a:spLocks noChangeArrowheads="1"/>
          </p:cNvSpPr>
          <p:nvPr/>
        </p:nvSpPr>
        <p:spPr bwMode="auto">
          <a:xfrm>
            <a:off x="1447800" y="28194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Fred</a:t>
            </a:r>
          </a:p>
        </p:txBody>
      </p:sp>
      <p:sp>
        <p:nvSpPr>
          <p:cNvPr id="53253" name="Text Box 5"/>
          <p:cNvSpPr txBox="1">
            <a:spLocks noChangeArrowheads="1"/>
          </p:cNvSpPr>
          <p:nvPr/>
        </p:nvSpPr>
        <p:spPr bwMode="auto">
          <a:xfrm>
            <a:off x="1447800" y="32766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909-438-44           Joe</a:t>
            </a:r>
          </a:p>
        </p:txBody>
      </p:sp>
      <p:sp>
        <p:nvSpPr>
          <p:cNvPr id="53254" name="Line 6"/>
          <p:cNvSpPr>
            <a:spLocks noChangeShapeType="1"/>
          </p:cNvSpPr>
          <p:nvPr/>
        </p:nvSpPr>
        <p:spPr bwMode="auto">
          <a:xfrm>
            <a:off x="838200" y="2438400"/>
            <a:ext cx="426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7"/>
          <p:cNvSpPr>
            <a:spLocks noChangeShapeType="1"/>
          </p:cNvSpPr>
          <p:nvPr/>
        </p:nvSpPr>
        <p:spPr bwMode="auto">
          <a:xfrm>
            <a:off x="3124200" y="20574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6" name="Text Box 8"/>
          <p:cNvSpPr txBox="1">
            <a:spLocks noChangeArrowheads="1"/>
          </p:cNvSpPr>
          <p:nvPr/>
        </p:nvSpPr>
        <p:spPr bwMode="auto">
          <a:xfrm>
            <a:off x="1524000" y="4038600"/>
            <a:ext cx="448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SSN                         Phone Number</a:t>
            </a:r>
            <a:endParaRPr lang="en-US" sz="2400"/>
          </a:p>
        </p:txBody>
      </p:sp>
      <p:sp>
        <p:nvSpPr>
          <p:cNvPr id="53257" name="Line 9"/>
          <p:cNvSpPr>
            <a:spLocks noChangeShapeType="1"/>
          </p:cNvSpPr>
          <p:nvPr/>
        </p:nvSpPr>
        <p:spPr bwMode="auto">
          <a:xfrm>
            <a:off x="1219200" y="4572000"/>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Text Box 10"/>
          <p:cNvSpPr txBox="1">
            <a:spLocks noChangeArrowheads="1"/>
          </p:cNvSpPr>
          <p:nvPr/>
        </p:nvSpPr>
        <p:spPr bwMode="auto">
          <a:xfrm>
            <a:off x="1600200" y="4572000"/>
            <a:ext cx="473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(201)  555-1234</a:t>
            </a:r>
          </a:p>
        </p:txBody>
      </p:sp>
      <p:sp>
        <p:nvSpPr>
          <p:cNvPr id="53259" name="Text Box 11"/>
          <p:cNvSpPr txBox="1">
            <a:spLocks noChangeArrowheads="1"/>
          </p:cNvSpPr>
          <p:nvPr/>
        </p:nvSpPr>
        <p:spPr bwMode="auto">
          <a:xfrm>
            <a:off x="1600200" y="5029200"/>
            <a:ext cx="597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(206)  572-4312</a:t>
            </a:r>
          </a:p>
          <a:p>
            <a:r>
              <a:rPr lang="en-US" sz="2400"/>
              <a:t>909-438-44               (908)  464-0028</a:t>
            </a:r>
          </a:p>
          <a:p>
            <a:r>
              <a:rPr lang="en-US" sz="2400"/>
              <a:t>909-438-44               (212)  555-4000</a:t>
            </a:r>
          </a:p>
        </p:txBody>
      </p:sp>
      <p:sp>
        <p:nvSpPr>
          <p:cNvPr id="53260" name="Line 12"/>
          <p:cNvSpPr>
            <a:spLocks noChangeShapeType="1"/>
          </p:cNvSpPr>
          <p:nvPr/>
        </p:nvSpPr>
        <p:spPr bwMode="auto">
          <a:xfrm>
            <a:off x="3429000" y="41910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Text Box 13"/>
          <p:cNvSpPr txBox="1">
            <a:spLocks noChangeArrowheads="1"/>
          </p:cNvSpPr>
          <p:nvPr/>
        </p:nvSpPr>
        <p:spPr bwMode="auto">
          <a:xfrm>
            <a:off x="5867400" y="2057400"/>
            <a:ext cx="2660003"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chemeClr val="accent2"/>
                </a:solidFill>
              </a:rPr>
              <a:t>SSN </a:t>
            </a:r>
            <a:r>
              <a:rPr lang="en-US" sz="2400" dirty="0">
                <a:solidFill>
                  <a:schemeClr val="accent2"/>
                </a:solidFill>
                <a:latin typeface="Wingdings" charset="0"/>
              </a:rPr>
              <a:t></a:t>
            </a:r>
            <a:r>
              <a:rPr lang="en-US" sz="2400" dirty="0">
                <a:solidFill>
                  <a:schemeClr val="accent2"/>
                </a:solidFill>
              </a:rPr>
              <a:t> Name</a:t>
            </a:r>
          </a:p>
          <a:p>
            <a:endParaRPr lang="en-US" sz="2400" dirty="0">
              <a:solidFill>
                <a:schemeClr val="accent2"/>
              </a:solidFill>
            </a:endParaRPr>
          </a:p>
          <a:p>
            <a:r>
              <a:rPr lang="en-US" sz="2400" dirty="0" smtClean="0">
                <a:solidFill>
                  <a:schemeClr val="accent2"/>
                </a:solidFill>
              </a:rPr>
              <a:t>Now is it in BCNF?</a:t>
            </a:r>
          </a:p>
        </p:txBody>
      </p:sp>
    </p:spTree>
    <p:extLst>
      <p:ext uri="{BB962C8B-B14F-4D97-AF65-F5344CB8AC3E}">
        <p14:creationId xmlns:p14="http://schemas.microsoft.com/office/powerpoint/2010/main" val="21958834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2F07CF4-B294-1E40-A2B5-1BDFE980061B}" type="slidenum">
              <a:rPr lang="en-US" sz="1400"/>
              <a:pPr/>
              <a:t>2</a:t>
            </a:fld>
            <a:endParaRPr lang="en-US" sz="1400"/>
          </a:p>
        </p:txBody>
      </p:sp>
      <p:sp>
        <p:nvSpPr>
          <p:cNvPr id="3686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Closure of a Set of Attributes</a:t>
            </a:r>
          </a:p>
        </p:txBody>
      </p:sp>
      <p:sp>
        <p:nvSpPr>
          <p:cNvPr id="37892" name="Text Box 3"/>
          <p:cNvSpPr txBox="1">
            <a:spLocks noChangeArrowheads="1"/>
          </p:cNvSpPr>
          <p:nvPr/>
        </p:nvSpPr>
        <p:spPr bwMode="auto">
          <a:xfrm>
            <a:off x="304800" y="1371600"/>
            <a:ext cx="729799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chemeClr val="accent2"/>
                </a:solidFill>
              </a:rPr>
              <a:t>Given a set of attributes  {</a:t>
            </a:r>
            <a:r>
              <a:rPr lang="en-US" sz="2400" b="1" i="1" dirty="0">
                <a:solidFill>
                  <a:schemeClr val="accent2"/>
                </a:solidFill>
              </a:rPr>
              <a:t>A1, …, An}</a:t>
            </a:r>
            <a:r>
              <a:rPr lang="en-US" sz="2400" dirty="0">
                <a:solidFill>
                  <a:schemeClr val="accent2"/>
                </a:solidFill>
              </a:rPr>
              <a:t> and a set of </a:t>
            </a:r>
            <a:r>
              <a:rPr lang="en-US" sz="2400" dirty="0" smtClean="0">
                <a:solidFill>
                  <a:schemeClr val="accent2"/>
                </a:solidFill>
              </a:rPr>
              <a:t>FDs </a:t>
            </a:r>
            <a:r>
              <a:rPr lang="en-US" sz="2400" dirty="0">
                <a:solidFill>
                  <a:schemeClr val="accent2"/>
                </a:solidFill>
              </a:rPr>
              <a:t>S.</a:t>
            </a:r>
          </a:p>
          <a:p>
            <a:endParaRPr lang="en-US" sz="2400" dirty="0" smtClean="0">
              <a:solidFill>
                <a:schemeClr val="accent2"/>
              </a:solidFill>
            </a:endParaRPr>
          </a:p>
          <a:p>
            <a:r>
              <a:rPr lang="en-US" sz="2400" dirty="0" smtClean="0">
                <a:solidFill>
                  <a:schemeClr val="accent2"/>
                </a:solidFill>
              </a:rPr>
              <a:t>Problem</a:t>
            </a:r>
            <a:r>
              <a:rPr lang="en-US" sz="2400" dirty="0">
                <a:solidFill>
                  <a:schemeClr val="accent2"/>
                </a:solidFill>
              </a:rPr>
              <a:t>: find all attributes </a:t>
            </a:r>
            <a:r>
              <a:rPr lang="en-US" sz="2400" i="1" dirty="0">
                <a:solidFill>
                  <a:schemeClr val="accent2"/>
                </a:solidFill>
              </a:rPr>
              <a:t>B</a:t>
            </a:r>
            <a:r>
              <a:rPr lang="en-US" sz="2400" dirty="0">
                <a:solidFill>
                  <a:schemeClr val="accent2"/>
                </a:solidFill>
              </a:rPr>
              <a:t> such that:</a:t>
            </a:r>
          </a:p>
          <a:p>
            <a:r>
              <a:rPr lang="en-US" sz="2400" dirty="0">
                <a:solidFill>
                  <a:schemeClr val="accent2"/>
                </a:solidFill>
              </a:rPr>
              <a:t>	</a:t>
            </a:r>
            <a:r>
              <a:rPr lang="en-US" sz="2400" dirty="0" smtClean="0">
                <a:solidFill>
                  <a:schemeClr val="accent2"/>
                </a:solidFill>
              </a:rPr>
              <a:t>for all relations that satisfy S, they also satisfy:</a:t>
            </a:r>
            <a:endParaRPr lang="en-US" sz="2400" dirty="0">
              <a:solidFill>
                <a:schemeClr val="accent2"/>
              </a:solidFill>
            </a:endParaRPr>
          </a:p>
          <a:p>
            <a:r>
              <a:rPr lang="en-US" sz="2400" dirty="0">
                <a:solidFill>
                  <a:schemeClr val="accent2"/>
                </a:solidFill>
              </a:rPr>
              <a:t>	</a:t>
            </a:r>
            <a:r>
              <a:rPr lang="en-US" sz="2400" i="1" dirty="0">
                <a:solidFill>
                  <a:schemeClr val="accent2"/>
                </a:solidFill>
              </a:rPr>
              <a:t>A1, …, An </a:t>
            </a:r>
            <a:r>
              <a:rPr lang="en-US" sz="2400" i="1" dirty="0" smtClean="0">
                <a:solidFill>
                  <a:schemeClr val="accent2"/>
                </a:solidFill>
              </a:rPr>
              <a:t> </a:t>
            </a:r>
            <a:r>
              <a:rPr lang="en-US" sz="2400" i="1" dirty="0" smtClean="0">
                <a:solidFill>
                  <a:schemeClr val="accent2"/>
                </a:solidFill>
                <a:sym typeface="Wingdings"/>
              </a:rPr>
              <a:t></a:t>
            </a:r>
            <a:r>
              <a:rPr lang="en-US" sz="2400" i="1" dirty="0" smtClean="0">
                <a:solidFill>
                  <a:schemeClr val="accent2"/>
                </a:solidFill>
              </a:rPr>
              <a:t>  B</a:t>
            </a:r>
            <a:endParaRPr lang="en-US" sz="2400" i="1" dirty="0">
              <a:solidFill>
                <a:schemeClr val="accent2"/>
              </a:solidFill>
            </a:endParaRPr>
          </a:p>
          <a:p>
            <a:r>
              <a:rPr lang="en-US" sz="2400" dirty="0">
                <a:solidFill>
                  <a:schemeClr val="accent2"/>
                </a:solidFill>
              </a:rPr>
              <a:t> </a:t>
            </a:r>
          </a:p>
        </p:txBody>
      </p:sp>
      <p:sp>
        <p:nvSpPr>
          <p:cNvPr id="37894" name="Text Box 5"/>
          <p:cNvSpPr txBox="1">
            <a:spLocks noChangeArrowheads="1"/>
          </p:cNvSpPr>
          <p:nvPr/>
        </p:nvSpPr>
        <p:spPr bwMode="auto">
          <a:xfrm>
            <a:off x="228600" y="3505200"/>
            <a:ext cx="8509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800" dirty="0"/>
              <a:t>The </a:t>
            </a:r>
            <a:r>
              <a:rPr lang="en-US" sz="2800" b="1" dirty="0"/>
              <a:t>closure</a:t>
            </a:r>
            <a:r>
              <a:rPr lang="en-US" sz="2800" dirty="0"/>
              <a:t> of </a:t>
            </a:r>
            <a:r>
              <a:rPr lang="en-US" sz="2800" i="1" dirty="0"/>
              <a:t>{A1, …, An},</a:t>
            </a:r>
            <a:r>
              <a:rPr lang="en-US" sz="2800" dirty="0"/>
              <a:t> denoted </a:t>
            </a:r>
            <a:r>
              <a:rPr lang="en-US" sz="2800" i="1" dirty="0"/>
              <a:t>{A1, …, An}</a:t>
            </a:r>
            <a:r>
              <a:rPr lang="en-US" sz="2800" dirty="0"/>
              <a:t>  ,</a:t>
            </a:r>
          </a:p>
          <a:p>
            <a:r>
              <a:rPr lang="en-US" sz="2800" dirty="0"/>
              <a:t>is the set of all such attributes </a:t>
            </a:r>
            <a:r>
              <a:rPr lang="en-US" sz="2800" i="1" dirty="0"/>
              <a:t>B</a:t>
            </a:r>
          </a:p>
          <a:p>
            <a:endParaRPr lang="en-US" sz="2800" i="1" dirty="0"/>
          </a:p>
          <a:p>
            <a:r>
              <a:rPr lang="en-US" sz="2800" dirty="0"/>
              <a:t>We will discuss the motivations for attribute closures soon</a:t>
            </a:r>
          </a:p>
        </p:txBody>
      </p:sp>
      <p:sp>
        <p:nvSpPr>
          <p:cNvPr id="36869" name="Text Box 6"/>
          <p:cNvSpPr txBox="1">
            <a:spLocks noChangeArrowheads="1"/>
          </p:cNvSpPr>
          <p:nvPr/>
        </p:nvSpPr>
        <p:spPr bwMode="auto">
          <a:xfrm>
            <a:off x="7307263" y="3505200"/>
            <a:ext cx="31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b="1" dirty="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F1292F5C-9510-474C-B90F-9ADA15F7FADC}" type="slidenum">
              <a:rPr lang="en-US" sz="1400"/>
              <a:pPr/>
              <a:t>20</a:t>
            </a:fld>
            <a:endParaRPr lang="en-US" sz="1400"/>
          </a:p>
        </p:txBody>
      </p:sp>
      <p:sp>
        <p:nvSpPr>
          <p:cNvPr id="5427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BCNF Decomposition</a:t>
            </a:r>
          </a:p>
        </p:txBody>
      </p:sp>
      <p:sp>
        <p:nvSpPr>
          <p:cNvPr id="54275" name="Text Box 3"/>
          <p:cNvSpPr txBox="1">
            <a:spLocks noChangeArrowheads="1"/>
          </p:cNvSpPr>
          <p:nvPr/>
        </p:nvSpPr>
        <p:spPr bwMode="auto">
          <a:xfrm>
            <a:off x="180975" y="1266825"/>
            <a:ext cx="666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Find a dependency that violates the BCNF condition:</a:t>
            </a:r>
          </a:p>
        </p:txBody>
      </p:sp>
      <p:sp>
        <p:nvSpPr>
          <p:cNvPr id="54276" name="Text Box 4"/>
          <p:cNvSpPr txBox="1">
            <a:spLocks noChangeArrowheads="1"/>
          </p:cNvSpPr>
          <p:nvPr/>
        </p:nvSpPr>
        <p:spPr bwMode="auto">
          <a:xfrm>
            <a:off x="1644650" y="1835150"/>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A , A , … A </a:t>
            </a:r>
          </a:p>
        </p:txBody>
      </p:sp>
      <p:sp>
        <p:nvSpPr>
          <p:cNvPr id="54277" name="Text Box 5"/>
          <p:cNvSpPr txBox="1">
            <a:spLocks noChangeArrowheads="1"/>
          </p:cNvSpPr>
          <p:nvPr/>
        </p:nvSpPr>
        <p:spPr bwMode="auto">
          <a:xfrm>
            <a:off x="1812925" y="2036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54278" name="Text Box 6"/>
          <p:cNvSpPr txBox="1">
            <a:spLocks noChangeArrowheads="1"/>
          </p:cNvSpPr>
          <p:nvPr/>
        </p:nvSpPr>
        <p:spPr bwMode="auto">
          <a:xfrm>
            <a:off x="2270125" y="2036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54279" name="Text Box 7"/>
          <p:cNvSpPr txBox="1">
            <a:spLocks noChangeArrowheads="1"/>
          </p:cNvSpPr>
          <p:nvPr/>
        </p:nvSpPr>
        <p:spPr bwMode="auto">
          <a:xfrm>
            <a:off x="3108325" y="2036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n</a:t>
            </a:r>
          </a:p>
        </p:txBody>
      </p:sp>
      <p:sp>
        <p:nvSpPr>
          <p:cNvPr id="54280" name="Line 8"/>
          <p:cNvSpPr>
            <a:spLocks noChangeShapeType="1"/>
          </p:cNvSpPr>
          <p:nvPr/>
        </p:nvSpPr>
        <p:spPr bwMode="auto">
          <a:xfrm>
            <a:off x="3397250" y="206375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1" name="Text Box 9"/>
          <p:cNvSpPr txBox="1">
            <a:spLocks noChangeArrowheads="1"/>
          </p:cNvSpPr>
          <p:nvPr/>
        </p:nvSpPr>
        <p:spPr bwMode="auto">
          <a:xfrm>
            <a:off x="4311650" y="18351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B , B , … B </a:t>
            </a:r>
          </a:p>
        </p:txBody>
      </p:sp>
      <p:sp>
        <p:nvSpPr>
          <p:cNvPr id="54282" name="Text Box 10"/>
          <p:cNvSpPr txBox="1">
            <a:spLocks noChangeArrowheads="1"/>
          </p:cNvSpPr>
          <p:nvPr/>
        </p:nvSpPr>
        <p:spPr bwMode="auto">
          <a:xfrm>
            <a:off x="4479925" y="20224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54283" name="Text Box 11"/>
          <p:cNvSpPr txBox="1">
            <a:spLocks noChangeArrowheads="1"/>
          </p:cNvSpPr>
          <p:nvPr/>
        </p:nvSpPr>
        <p:spPr bwMode="auto">
          <a:xfrm>
            <a:off x="4937125" y="20224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54284" name="Text Box 12"/>
          <p:cNvSpPr txBox="1">
            <a:spLocks noChangeArrowheads="1"/>
          </p:cNvSpPr>
          <p:nvPr/>
        </p:nvSpPr>
        <p:spPr bwMode="auto">
          <a:xfrm>
            <a:off x="5775325" y="2022475"/>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m</a:t>
            </a:r>
          </a:p>
        </p:txBody>
      </p:sp>
      <p:sp>
        <p:nvSpPr>
          <p:cNvPr id="54285" name="Oval 13"/>
          <p:cNvSpPr>
            <a:spLocks noChangeArrowheads="1"/>
          </p:cNvSpPr>
          <p:nvPr/>
        </p:nvSpPr>
        <p:spPr bwMode="auto">
          <a:xfrm>
            <a:off x="2041525" y="3317875"/>
            <a:ext cx="2286000" cy="2209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FontTx/>
              <a:buChar char="•"/>
            </a:pPr>
            <a:endParaRPr lang="en-US"/>
          </a:p>
        </p:txBody>
      </p:sp>
      <p:sp>
        <p:nvSpPr>
          <p:cNvPr id="54286" name="Oval 14"/>
          <p:cNvSpPr>
            <a:spLocks noChangeArrowheads="1"/>
          </p:cNvSpPr>
          <p:nvPr/>
        </p:nvSpPr>
        <p:spPr bwMode="auto">
          <a:xfrm>
            <a:off x="3489325" y="3394075"/>
            <a:ext cx="2286000" cy="2209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FontTx/>
              <a:buChar char="•"/>
            </a:pPr>
            <a:endParaRPr lang="en-US"/>
          </a:p>
        </p:txBody>
      </p:sp>
      <p:sp>
        <p:nvSpPr>
          <p:cNvPr id="54287" name="Text Box 15"/>
          <p:cNvSpPr txBox="1">
            <a:spLocks noChangeArrowheads="1"/>
          </p:cNvSpPr>
          <p:nvPr/>
        </p:nvSpPr>
        <p:spPr bwMode="auto">
          <a:xfrm>
            <a:off x="3625850" y="427355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A</a:t>
            </a:r>
            <a:r>
              <a:rPr lang="ja-JP" altLang="en-US" sz="2400"/>
              <a:t>’</a:t>
            </a:r>
            <a:r>
              <a:rPr lang="en-US" altLang="ja-JP" sz="2400"/>
              <a:t>s</a:t>
            </a:r>
            <a:endParaRPr lang="en-US" sz="2400"/>
          </a:p>
        </p:txBody>
      </p:sp>
      <p:sp>
        <p:nvSpPr>
          <p:cNvPr id="54288" name="Text Box 16"/>
          <p:cNvSpPr txBox="1">
            <a:spLocks noChangeArrowheads="1"/>
          </p:cNvSpPr>
          <p:nvPr/>
        </p:nvSpPr>
        <p:spPr bwMode="auto">
          <a:xfrm>
            <a:off x="2346325" y="42322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Others</a:t>
            </a:r>
          </a:p>
        </p:txBody>
      </p:sp>
      <p:sp>
        <p:nvSpPr>
          <p:cNvPr id="54289" name="Text Box 17"/>
          <p:cNvSpPr txBox="1">
            <a:spLocks noChangeArrowheads="1"/>
          </p:cNvSpPr>
          <p:nvPr/>
        </p:nvSpPr>
        <p:spPr bwMode="auto">
          <a:xfrm>
            <a:off x="4464050" y="427355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B</a:t>
            </a:r>
            <a:r>
              <a:rPr lang="ja-JP" altLang="en-US" sz="2400"/>
              <a:t>’</a:t>
            </a:r>
            <a:r>
              <a:rPr lang="en-US" altLang="ja-JP" sz="2400"/>
              <a:t>s</a:t>
            </a:r>
            <a:endParaRPr lang="en-US" sz="2400"/>
          </a:p>
        </p:txBody>
      </p:sp>
      <p:sp>
        <p:nvSpPr>
          <p:cNvPr id="54290" name="Text Box 18"/>
          <p:cNvSpPr txBox="1">
            <a:spLocks noChangeArrowheads="1"/>
          </p:cNvSpPr>
          <p:nvPr/>
        </p:nvSpPr>
        <p:spPr bwMode="auto">
          <a:xfrm>
            <a:off x="2940050" y="5568950"/>
            <a:ext cx="56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b="1" i="1"/>
              <a:t>R2</a:t>
            </a:r>
            <a:endParaRPr lang="en-US" sz="2400"/>
          </a:p>
        </p:txBody>
      </p:sp>
      <p:sp>
        <p:nvSpPr>
          <p:cNvPr id="54291" name="Text Box 19"/>
          <p:cNvSpPr txBox="1">
            <a:spLocks noChangeArrowheads="1"/>
          </p:cNvSpPr>
          <p:nvPr/>
        </p:nvSpPr>
        <p:spPr bwMode="auto">
          <a:xfrm>
            <a:off x="4616450" y="5568950"/>
            <a:ext cx="64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b="1" i="1"/>
              <a:t>R1</a:t>
            </a:r>
          </a:p>
        </p:txBody>
      </p:sp>
      <p:sp>
        <p:nvSpPr>
          <p:cNvPr id="54292" name="Text Box 20"/>
          <p:cNvSpPr txBox="1">
            <a:spLocks noChangeArrowheads="1"/>
          </p:cNvSpPr>
          <p:nvPr/>
        </p:nvSpPr>
        <p:spPr bwMode="auto">
          <a:xfrm>
            <a:off x="333375" y="2409825"/>
            <a:ext cx="6737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Heuristic : choose B , B , … B  </a:t>
            </a:r>
            <a:r>
              <a:rPr lang="ja-JP" altLang="en-US" sz="2400">
                <a:solidFill>
                  <a:schemeClr val="accent2"/>
                </a:solidFill>
              </a:rPr>
              <a:t>“</a:t>
            </a:r>
            <a:r>
              <a:rPr lang="en-US" altLang="ja-JP" sz="2400">
                <a:solidFill>
                  <a:schemeClr val="accent2"/>
                </a:solidFill>
              </a:rPr>
              <a:t>as large as possible</a:t>
            </a:r>
            <a:r>
              <a:rPr lang="ja-JP" altLang="en-US" sz="2400">
                <a:solidFill>
                  <a:schemeClr val="accent2"/>
                </a:solidFill>
              </a:rPr>
              <a:t>”</a:t>
            </a:r>
            <a:endParaRPr lang="en-US" altLang="ja-JP" sz="2400">
              <a:solidFill>
                <a:schemeClr val="accent2"/>
              </a:solidFill>
            </a:endParaRPr>
          </a:p>
          <a:p>
            <a:r>
              <a:rPr lang="en-US" sz="2400">
                <a:solidFill>
                  <a:schemeClr val="accent2"/>
                </a:solidFill>
              </a:rPr>
              <a:t> </a:t>
            </a:r>
          </a:p>
        </p:txBody>
      </p:sp>
      <p:sp>
        <p:nvSpPr>
          <p:cNvPr id="54293" name="Text Box 21"/>
          <p:cNvSpPr txBox="1">
            <a:spLocks noChangeArrowheads="1"/>
          </p:cNvSpPr>
          <p:nvPr/>
        </p:nvSpPr>
        <p:spPr bwMode="auto">
          <a:xfrm>
            <a:off x="2787650" y="25971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solidFill>
                  <a:schemeClr val="accent2"/>
                </a:solidFill>
              </a:rPr>
              <a:t>1</a:t>
            </a:r>
          </a:p>
        </p:txBody>
      </p:sp>
      <p:sp>
        <p:nvSpPr>
          <p:cNvPr id="54294" name="Text Box 22"/>
          <p:cNvSpPr txBox="1">
            <a:spLocks noChangeArrowheads="1"/>
          </p:cNvSpPr>
          <p:nvPr/>
        </p:nvSpPr>
        <p:spPr bwMode="auto">
          <a:xfrm>
            <a:off x="3244850" y="25971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solidFill>
                  <a:schemeClr val="accent2"/>
                </a:solidFill>
              </a:rPr>
              <a:t>2</a:t>
            </a:r>
          </a:p>
        </p:txBody>
      </p:sp>
      <p:sp>
        <p:nvSpPr>
          <p:cNvPr id="54295" name="Text Box 23"/>
          <p:cNvSpPr txBox="1">
            <a:spLocks noChangeArrowheads="1"/>
          </p:cNvSpPr>
          <p:nvPr/>
        </p:nvSpPr>
        <p:spPr bwMode="auto">
          <a:xfrm>
            <a:off x="4083050" y="259715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solidFill>
                  <a:schemeClr val="accent2"/>
                </a:solidFill>
              </a:rPr>
              <a:t>m</a:t>
            </a:r>
          </a:p>
        </p:txBody>
      </p:sp>
      <p:sp>
        <p:nvSpPr>
          <p:cNvPr id="54296" name="Text Box 24"/>
          <p:cNvSpPr txBox="1">
            <a:spLocks noChangeArrowheads="1"/>
          </p:cNvSpPr>
          <p:nvPr/>
        </p:nvSpPr>
        <p:spPr bwMode="auto">
          <a:xfrm>
            <a:off x="409575" y="3476625"/>
            <a:ext cx="170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Decompose:</a:t>
            </a:r>
          </a:p>
        </p:txBody>
      </p:sp>
      <p:sp>
        <p:nvSpPr>
          <p:cNvPr id="54297" name="Text Box 26"/>
          <p:cNvSpPr txBox="1">
            <a:spLocks noChangeArrowheads="1"/>
          </p:cNvSpPr>
          <p:nvPr/>
        </p:nvSpPr>
        <p:spPr bwMode="auto">
          <a:xfrm>
            <a:off x="6657975" y="3933825"/>
            <a:ext cx="2257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Continue until</a:t>
            </a:r>
          </a:p>
          <a:p>
            <a:r>
              <a:rPr lang="en-US" sz="2400"/>
              <a:t>there are no</a:t>
            </a:r>
          </a:p>
          <a:p>
            <a:r>
              <a:rPr lang="en-US" sz="2400"/>
              <a:t>BCNF violations</a:t>
            </a:r>
          </a:p>
          <a:p>
            <a:r>
              <a:rPr lang="en-US" sz="2400"/>
              <a:t>left.</a:t>
            </a:r>
          </a:p>
        </p:txBody>
      </p:sp>
    </p:spTree>
    <p:extLst>
      <p:ext uri="{BB962C8B-B14F-4D97-AF65-F5344CB8AC3E}">
        <p14:creationId xmlns:p14="http://schemas.microsoft.com/office/powerpoint/2010/main" val="19849191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B3BA9C5-7E2F-AE43-A190-FFDD0C758DD3}" type="slidenum">
              <a:rPr lang="en-US" sz="1400"/>
              <a:pPr/>
              <a:t>21</a:t>
            </a:fld>
            <a:endParaRPr lang="en-US" sz="1400"/>
          </a:p>
        </p:txBody>
      </p:sp>
      <p:sp>
        <p:nvSpPr>
          <p:cNvPr id="5529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 Decomposition </a:t>
            </a:r>
          </a:p>
        </p:txBody>
      </p:sp>
      <p:sp>
        <p:nvSpPr>
          <p:cNvPr id="55299" name="Text Box 3"/>
          <p:cNvSpPr txBox="1">
            <a:spLocks noChangeArrowheads="1"/>
          </p:cNvSpPr>
          <p:nvPr/>
        </p:nvSpPr>
        <p:spPr bwMode="auto">
          <a:xfrm>
            <a:off x="593725" y="1676400"/>
            <a:ext cx="566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Name  SSN   Age   EyeColor  PhoneNumber</a:t>
            </a:r>
            <a:endParaRPr lang="en-US" sz="2400"/>
          </a:p>
        </p:txBody>
      </p:sp>
      <p:sp>
        <p:nvSpPr>
          <p:cNvPr id="55300" name="Line 4"/>
          <p:cNvSpPr>
            <a:spLocks noChangeShapeType="1"/>
          </p:cNvSpPr>
          <p:nvPr/>
        </p:nvSpPr>
        <p:spPr bwMode="auto">
          <a:xfrm>
            <a:off x="533400" y="2168525"/>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5"/>
          <p:cNvSpPr>
            <a:spLocks noChangeShapeType="1"/>
          </p:cNvSpPr>
          <p:nvPr/>
        </p:nvSpPr>
        <p:spPr bwMode="auto">
          <a:xfrm>
            <a:off x="533400" y="2244725"/>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6"/>
          <p:cNvSpPr>
            <a:spLocks noChangeShapeType="1"/>
          </p:cNvSpPr>
          <p:nvPr/>
        </p:nvSpPr>
        <p:spPr bwMode="auto">
          <a:xfrm>
            <a:off x="1447800" y="17875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7"/>
          <p:cNvSpPr>
            <a:spLocks noChangeShapeType="1"/>
          </p:cNvSpPr>
          <p:nvPr/>
        </p:nvSpPr>
        <p:spPr bwMode="auto">
          <a:xfrm>
            <a:off x="4343400" y="18637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8"/>
          <p:cNvSpPr>
            <a:spLocks noChangeShapeType="1"/>
          </p:cNvSpPr>
          <p:nvPr/>
        </p:nvSpPr>
        <p:spPr bwMode="auto">
          <a:xfrm>
            <a:off x="2971800" y="17875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9"/>
          <p:cNvSpPr>
            <a:spLocks noChangeShapeType="1"/>
          </p:cNvSpPr>
          <p:nvPr/>
        </p:nvSpPr>
        <p:spPr bwMode="auto">
          <a:xfrm>
            <a:off x="2286000" y="17875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Text Box 10"/>
          <p:cNvSpPr txBox="1">
            <a:spLocks noChangeArrowheads="1"/>
          </p:cNvSpPr>
          <p:nvPr/>
        </p:nvSpPr>
        <p:spPr bwMode="auto">
          <a:xfrm>
            <a:off x="609600" y="2778125"/>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Functional dependencies:  </a:t>
            </a:r>
          </a:p>
          <a:p>
            <a:r>
              <a:rPr lang="en-US" sz="2400">
                <a:solidFill>
                  <a:schemeClr val="accent2"/>
                </a:solidFill>
              </a:rPr>
              <a:t>                              SSN  </a:t>
            </a:r>
            <a:r>
              <a:rPr lang="en-US" sz="2400">
                <a:solidFill>
                  <a:schemeClr val="accent2"/>
                </a:solidFill>
                <a:latin typeface="Wingdings" charset="0"/>
              </a:rPr>
              <a:t></a:t>
            </a:r>
            <a:r>
              <a:rPr lang="en-US" sz="2400">
                <a:solidFill>
                  <a:schemeClr val="accent2"/>
                </a:solidFill>
              </a:rPr>
              <a:t> Name, Age, Eye Color</a:t>
            </a:r>
          </a:p>
        </p:txBody>
      </p:sp>
      <p:sp>
        <p:nvSpPr>
          <p:cNvPr id="55308" name="Text Box 14"/>
          <p:cNvSpPr txBox="1">
            <a:spLocks noChangeArrowheads="1"/>
          </p:cNvSpPr>
          <p:nvPr/>
        </p:nvSpPr>
        <p:spPr bwMode="auto">
          <a:xfrm>
            <a:off x="517525" y="10668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Person:</a:t>
            </a:r>
          </a:p>
        </p:txBody>
      </p:sp>
      <p:sp>
        <p:nvSpPr>
          <p:cNvPr id="58384" name="Text Box 15"/>
          <p:cNvSpPr txBox="1">
            <a:spLocks noChangeArrowheads="1"/>
          </p:cNvSpPr>
          <p:nvPr/>
        </p:nvSpPr>
        <p:spPr bwMode="auto">
          <a:xfrm>
            <a:off x="1371600" y="3844925"/>
            <a:ext cx="6092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BCNF:    Person1(</a:t>
            </a:r>
            <a:r>
              <a:rPr lang="en-US" sz="2400">
                <a:solidFill>
                  <a:schemeClr val="accent2"/>
                </a:solidFill>
              </a:rPr>
              <a:t>SSN, Name, Age, EyeColor</a:t>
            </a:r>
            <a:r>
              <a:rPr lang="en-US" sz="2400"/>
              <a:t>), </a:t>
            </a:r>
          </a:p>
          <a:p>
            <a:r>
              <a:rPr lang="en-US" sz="2400"/>
              <a:t>                Person2(</a:t>
            </a:r>
            <a:r>
              <a:rPr lang="en-US" sz="2400">
                <a:solidFill>
                  <a:schemeClr val="accent2"/>
                </a:solidFill>
              </a:rPr>
              <a:t>SSN, PhoneNumber</a:t>
            </a:r>
            <a:r>
              <a:rPr lang="en-US" sz="2400"/>
              <a:t>)</a:t>
            </a:r>
          </a:p>
        </p:txBody>
      </p:sp>
    </p:spTree>
    <p:extLst>
      <p:ext uri="{BB962C8B-B14F-4D97-AF65-F5344CB8AC3E}">
        <p14:creationId xmlns:p14="http://schemas.microsoft.com/office/powerpoint/2010/main" val="1265395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56322" name="Content Placeholder 3"/>
          <p:cNvSpPr>
            <a:spLocks noGrp="1"/>
          </p:cNvSpPr>
          <p:nvPr>
            <p:ph idx="1"/>
          </p:nvPr>
        </p:nvSpPr>
        <p:spPr/>
        <p:txBody>
          <a:bodyPr/>
          <a:lstStyle/>
          <a:p>
            <a:pPr marL="0" indent="0">
              <a:buNone/>
            </a:pPr>
            <a:r>
              <a:rPr lang="en-US" sz="2400" dirty="0" smtClean="0">
                <a:latin typeface="Times New Roman" charset="0"/>
                <a:ea typeface="ＭＳ Ｐゴシック" charset="0"/>
                <a:cs typeface="ＭＳ Ｐゴシック" charset="0"/>
              </a:rPr>
              <a:t>Same example, slightly more complex.</a:t>
            </a:r>
          </a:p>
          <a:p>
            <a:pPr marL="0" indent="0">
              <a:buNone/>
            </a:pPr>
            <a:endParaRPr lang="en-US" sz="2400" dirty="0">
              <a:latin typeface="Times New Roman" charset="0"/>
              <a:ea typeface="ＭＳ Ｐゴシック" charset="0"/>
              <a:cs typeface="ＭＳ Ｐゴシック" charset="0"/>
            </a:endParaRPr>
          </a:p>
          <a:p>
            <a:pPr marL="0" indent="0">
              <a:buNone/>
            </a:pPr>
            <a:r>
              <a:rPr lang="en-US" sz="2400" dirty="0" smtClean="0">
                <a:latin typeface="Times New Roman" charset="0"/>
                <a:ea typeface="ＭＳ Ｐゴシック" charset="0"/>
                <a:cs typeface="ＭＳ Ｐゴシック" charset="0"/>
              </a:rPr>
              <a:t>Person </a:t>
            </a:r>
            <a:r>
              <a:rPr lang="en-US" sz="2400" dirty="0">
                <a:latin typeface="Times New Roman" charset="0"/>
                <a:ea typeface="ＭＳ Ｐゴシック" charset="0"/>
                <a:cs typeface="ＭＳ Ｐゴシック" charset="0"/>
              </a:rPr>
              <a:t>(Name, SSN, Age, </a:t>
            </a:r>
            <a:r>
              <a:rPr lang="en-US" sz="2400" dirty="0" err="1">
                <a:latin typeface="Times New Roman" charset="0"/>
                <a:ea typeface="ＭＳ Ｐゴシック" charset="0"/>
                <a:cs typeface="ＭＳ Ｐゴシック" charset="0"/>
              </a:rPr>
              <a:t>EyeColor</a:t>
            </a:r>
            <a:r>
              <a:rPr lang="en-US" sz="2400" dirty="0">
                <a:latin typeface="Times New Roman" charset="0"/>
                <a:ea typeface="ＭＳ Ｐゴシック" charset="0"/>
                <a:cs typeface="ＭＳ Ｐゴシック" charset="0"/>
              </a:rPr>
              <a:t>, Phone, </a:t>
            </a:r>
            <a:r>
              <a:rPr lang="en-US" sz="2400" dirty="0" err="1">
                <a:latin typeface="Times New Roman" charset="0"/>
                <a:ea typeface="ＭＳ Ｐゴシック" charset="0"/>
                <a:cs typeface="ＭＳ Ｐゴシック" charset="0"/>
              </a:rPr>
              <a:t>Draftworthy</a:t>
            </a:r>
            <a:r>
              <a:rPr lang="en-US" sz="2400" dirty="0">
                <a:latin typeface="Times New Roman" charset="0"/>
                <a:ea typeface="ＭＳ Ｐゴシック" charset="0"/>
                <a:cs typeface="ＭＳ Ｐゴシック" charset="0"/>
              </a:rPr>
              <a:t>)</a:t>
            </a:r>
          </a:p>
          <a:p>
            <a:r>
              <a:rPr lang="en-US" sz="2400" dirty="0">
                <a:latin typeface="Times New Roman" charset="0"/>
                <a:ea typeface="ＭＳ Ｐゴシック" charset="0"/>
                <a:cs typeface="ＭＳ Ｐゴシック" charset="0"/>
              </a:rPr>
              <a:t>FD 1: SSN </a:t>
            </a:r>
            <a:r>
              <a:rPr lang="en-US" sz="2400" dirty="0">
                <a:latin typeface="Times New Roman" charset="0"/>
                <a:ea typeface="ＭＳ Ｐゴシック" charset="0"/>
                <a:cs typeface="ＭＳ Ｐゴシック" charset="0"/>
                <a:sym typeface="Wingdings"/>
              </a:rPr>
              <a:t></a:t>
            </a:r>
            <a:r>
              <a:rPr lang="en-US" sz="2400" dirty="0" smtClean="0">
                <a:latin typeface="Times New Roman" charset="0"/>
                <a:ea typeface="ＭＳ Ｐゴシック" charset="0"/>
                <a:cs typeface="ＭＳ Ｐゴシック" charset="0"/>
              </a:rPr>
              <a:t> </a:t>
            </a:r>
            <a:r>
              <a:rPr lang="en-US" sz="2400" dirty="0">
                <a:latin typeface="Times New Roman" charset="0"/>
                <a:ea typeface="ＭＳ Ｐゴシック" charset="0"/>
                <a:cs typeface="ＭＳ Ｐゴシック" charset="0"/>
              </a:rPr>
              <a:t>Name, Age, </a:t>
            </a:r>
            <a:r>
              <a:rPr lang="en-US" sz="2400" dirty="0" err="1">
                <a:latin typeface="Times New Roman" charset="0"/>
                <a:ea typeface="ＭＳ Ｐゴシック" charset="0"/>
                <a:cs typeface="ＭＳ Ｐゴシック" charset="0"/>
              </a:rPr>
              <a:t>EyeColor</a:t>
            </a:r>
            <a:endParaRPr lang="en-US" sz="2400" dirty="0">
              <a:latin typeface="Times New Roman" charset="0"/>
              <a:ea typeface="ＭＳ Ｐゴシック" charset="0"/>
              <a:cs typeface="ＭＳ Ｐゴシック" charset="0"/>
            </a:endParaRPr>
          </a:p>
          <a:p>
            <a:r>
              <a:rPr lang="en-US" sz="2400" dirty="0">
                <a:latin typeface="Times New Roman" charset="0"/>
                <a:ea typeface="ＭＳ Ｐゴシック" charset="0"/>
                <a:cs typeface="ＭＳ Ｐゴシック" charset="0"/>
              </a:rPr>
              <a:t>FD 2: Age </a:t>
            </a:r>
            <a:r>
              <a:rPr lang="en-US" sz="2400" dirty="0">
                <a:latin typeface="Times New Roman" charset="0"/>
                <a:ea typeface="ＭＳ Ｐゴシック" charset="0"/>
                <a:cs typeface="ＭＳ Ｐゴシック" charset="0"/>
                <a:sym typeface="Wingdings"/>
              </a:rPr>
              <a:t></a:t>
            </a:r>
            <a:r>
              <a:rPr lang="en-US" sz="2400" dirty="0" err="1" smtClean="0">
                <a:latin typeface="Times New Roman" charset="0"/>
                <a:ea typeface="ＭＳ Ｐゴシック" charset="0"/>
                <a:cs typeface="ＭＳ Ｐゴシック" charset="0"/>
              </a:rPr>
              <a:t>Draftworthy</a:t>
            </a:r>
            <a:endParaRPr lang="en-US" sz="2400" dirty="0" smtClean="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pPr lvl="1"/>
            <a:endParaRPr lang="en-US" sz="2000" b="1" dirty="0" smtClean="0">
              <a:latin typeface="Times New Roman" charset="0"/>
              <a:ea typeface="ＭＳ Ｐゴシック" charset="0"/>
              <a:cs typeface="ＭＳ Ｐゴシック" charset="0"/>
            </a:endParaRPr>
          </a:p>
          <a:p>
            <a:pPr marL="0" indent="0">
              <a:buNone/>
            </a:pPr>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p:txBody>
      </p:sp>
      <p:sp>
        <p:nvSpPr>
          <p:cNvPr id="5632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251FCE6-D513-9B41-B0EC-E1E25626C847}" type="slidenum">
              <a:rPr lang="en-US" sz="1400"/>
              <a:pPr/>
              <a:t>22</a:t>
            </a:fld>
            <a:endParaRPr lang="en-US" sz="1400"/>
          </a:p>
        </p:txBody>
      </p:sp>
    </p:spTree>
    <p:extLst>
      <p:ext uri="{BB962C8B-B14F-4D97-AF65-F5344CB8AC3E}">
        <p14:creationId xmlns:p14="http://schemas.microsoft.com/office/powerpoint/2010/main" val="4117756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56322" name="Content Placeholder 3"/>
          <p:cNvSpPr>
            <a:spLocks noGrp="1"/>
          </p:cNvSpPr>
          <p:nvPr>
            <p:ph idx="1"/>
          </p:nvPr>
        </p:nvSpPr>
        <p:spPr/>
        <p:txBody>
          <a:bodyPr/>
          <a:lstStyle/>
          <a:p>
            <a:r>
              <a:rPr lang="en-US" sz="2400" dirty="0">
                <a:latin typeface="Times New Roman" charset="0"/>
                <a:ea typeface="ＭＳ Ｐゴシック" charset="0"/>
                <a:cs typeface="ＭＳ Ｐゴシック" charset="0"/>
              </a:rPr>
              <a:t>Person (Name, SSN, Age, </a:t>
            </a:r>
            <a:r>
              <a:rPr lang="en-US" sz="2400" dirty="0" err="1">
                <a:latin typeface="Times New Roman" charset="0"/>
                <a:ea typeface="ＭＳ Ｐゴシック" charset="0"/>
                <a:cs typeface="ＭＳ Ｐゴシック" charset="0"/>
              </a:rPr>
              <a:t>EyeColor</a:t>
            </a:r>
            <a:r>
              <a:rPr lang="en-US" sz="2400" dirty="0">
                <a:latin typeface="Times New Roman" charset="0"/>
                <a:ea typeface="ＭＳ Ｐゴシック" charset="0"/>
                <a:cs typeface="ＭＳ Ｐゴシック" charset="0"/>
              </a:rPr>
              <a:t>, Phone, </a:t>
            </a:r>
            <a:r>
              <a:rPr lang="en-US" sz="2400" dirty="0" err="1">
                <a:latin typeface="Times New Roman" charset="0"/>
                <a:ea typeface="ＭＳ Ｐゴシック" charset="0"/>
                <a:cs typeface="ＭＳ Ｐゴシック" charset="0"/>
              </a:rPr>
              <a:t>Draftworthy</a:t>
            </a:r>
            <a:r>
              <a:rPr lang="en-US" sz="2400" dirty="0">
                <a:latin typeface="Times New Roman" charset="0"/>
                <a:ea typeface="ＭＳ Ｐゴシック" charset="0"/>
                <a:cs typeface="ＭＳ Ｐゴシック" charset="0"/>
              </a:rPr>
              <a:t>)</a:t>
            </a:r>
          </a:p>
          <a:p>
            <a:r>
              <a:rPr lang="en-US" sz="2400" dirty="0">
                <a:latin typeface="Times New Roman" charset="0"/>
                <a:ea typeface="ＭＳ Ｐゴシック" charset="0"/>
                <a:cs typeface="ＭＳ Ｐゴシック" charset="0"/>
              </a:rPr>
              <a:t>FD 1: SSN </a:t>
            </a:r>
            <a:r>
              <a:rPr lang="en-US" sz="2400" dirty="0">
                <a:latin typeface="Times New Roman" charset="0"/>
                <a:ea typeface="ＭＳ Ｐゴシック" charset="0"/>
                <a:cs typeface="ＭＳ Ｐゴシック" charset="0"/>
                <a:sym typeface="Wingdings"/>
              </a:rPr>
              <a:t></a:t>
            </a:r>
            <a:r>
              <a:rPr lang="en-US" sz="2400" dirty="0" smtClean="0">
                <a:latin typeface="Times New Roman" charset="0"/>
                <a:ea typeface="ＭＳ Ｐゴシック" charset="0"/>
                <a:cs typeface="ＭＳ Ｐゴシック" charset="0"/>
              </a:rPr>
              <a:t> </a:t>
            </a:r>
            <a:r>
              <a:rPr lang="en-US" sz="2400" dirty="0">
                <a:latin typeface="Times New Roman" charset="0"/>
                <a:ea typeface="ＭＳ Ｐゴシック" charset="0"/>
                <a:cs typeface="ＭＳ Ｐゴシック" charset="0"/>
              </a:rPr>
              <a:t>Name, Age, </a:t>
            </a:r>
            <a:r>
              <a:rPr lang="en-US" sz="2400" dirty="0" err="1">
                <a:latin typeface="Times New Roman" charset="0"/>
                <a:ea typeface="ＭＳ Ｐゴシック" charset="0"/>
                <a:cs typeface="ＭＳ Ｐゴシック" charset="0"/>
              </a:rPr>
              <a:t>EyeColor</a:t>
            </a:r>
            <a:endParaRPr lang="en-US" sz="2400" dirty="0">
              <a:latin typeface="Times New Roman" charset="0"/>
              <a:ea typeface="ＭＳ Ｐゴシック" charset="0"/>
              <a:cs typeface="ＭＳ Ｐゴシック" charset="0"/>
            </a:endParaRPr>
          </a:p>
          <a:p>
            <a:r>
              <a:rPr lang="en-US" sz="2400" dirty="0">
                <a:latin typeface="Times New Roman" charset="0"/>
                <a:ea typeface="ＭＳ Ｐゴシック" charset="0"/>
                <a:cs typeface="ＭＳ Ｐゴシック" charset="0"/>
              </a:rPr>
              <a:t>FD 2: Age </a:t>
            </a:r>
            <a:r>
              <a:rPr lang="en-US" sz="2400" dirty="0">
                <a:latin typeface="Times New Roman" charset="0"/>
                <a:ea typeface="ＭＳ Ｐゴシック" charset="0"/>
                <a:cs typeface="ＭＳ Ｐゴシック" charset="0"/>
                <a:sym typeface="Wingdings"/>
              </a:rPr>
              <a:t></a:t>
            </a:r>
            <a:r>
              <a:rPr lang="en-US" sz="2400" dirty="0" err="1" smtClean="0">
                <a:latin typeface="Times New Roman" charset="0"/>
                <a:ea typeface="ＭＳ Ｐゴシック" charset="0"/>
                <a:cs typeface="ＭＳ Ｐゴシック" charset="0"/>
              </a:rPr>
              <a:t>Draftworthy</a:t>
            </a:r>
            <a:endParaRPr lang="en-US" sz="2400" dirty="0" smtClean="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r>
              <a:rPr lang="en-US" sz="2400" dirty="0" smtClean="0">
                <a:latin typeface="Times New Roman" charset="0"/>
                <a:ea typeface="ＭＳ Ｐゴシック" charset="0"/>
                <a:cs typeface="ＭＳ Ｐゴシック" charset="0"/>
                <a:sym typeface="Wingdings"/>
              </a:rPr>
              <a:t>FD 1 and 2 imply SSN  Name, Age, </a:t>
            </a:r>
            <a:r>
              <a:rPr lang="en-US" sz="2400" dirty="0" err="1" smtClean="0">
                <a:latin typeface="Times New Roman" charset="0"/>
                <a:ea typeface="ＭＳ Ｐゴシック" charset="0"/>
                <a:cs typeface="ＭＳ Ｐゴシック" charset="0"/>
                <a:sym typeface="Wingdings"/>
              </a:rPr>
              <a:t>EyeColor</a:t>
            </a:r>
            <a:r>
              <a:rPr lang="en-US" sz="2400" dirty="0" smtClean="0">
                <a:latin typeface="Times New Roman" charset="0"/>
                <a:ea typeface="ＭＳ Ｐゴシック" charset="0"/>
                <a:cs typeface="ＭＳ Ｐゴシック" charset="0"/>
                <a:sym typeface="Wingdings"/>
              </a:rPr>
              <a:t>, </a:t>
            </a:r>
            <a:r>
              <a:rPr lang="en-US" sz="2400" dirty="0" err="1" smtClean="0">
                <a:latin typeface="Times New Roman" charset="0"/>
                <a:ea typeface="ＭＳ Ｐゴシック" charset="0"/>
                <a:cs typeface="ＭＳ Ｐゴシック" charset="0"/>
                <a:sym typeface="Wingdings"/>
              </a:rPr>
              <a:t>Draftworthy</a:t>
            </a:r>
            <a:endParaRPr lang="en-US" sz="2400" dirty="0" smtClean="0">
              <a:latin typeface="Times New Roman" charset="0"/>
              <a:ea typeface="ＭＳ Ｐゴシック" charset="0"/>
              <a:cs typeface="ＭＳ Ｐゴシック" charset="0"/>
              <a:sym typeface="Wingdings"/>
            </a:endParaRPr>
          </a:p>
          <a:p>
            <a:r>
              <a:rPr lang="en-US" sz="2400" dirty="0" smtClean="0">
                <a:latin typeface="Times New Roman" charset="0"/>
                <a:ea typeface="ＭＳ Ｐゴシック" charset="0"/>
                <a:cs typeface="ＭＳ Ｐゴシック" charset="0"/>
                <a:sym typeface="Wingdings"/>
              </a:rPr>
              <a:t>Split based on this</a:t>
            </a:r>
          </a:p>
          <a:p>
            <a:pPr lvl="1"/>
            <a:r>
              <a:rPr lang="en-US" sz="2000" dirty="0" smtClean="0">
                <a:latin typeface="Times New Roman" charset="0"/>
                <a:ea typeface="ＭＳ Ｐゴシック" charset="0"/>
                <a:cs typeface="ＭＳ Ｐゴシック" charset="0"/>
                <a:sym typeface="Wingdings"/>
              </a:rPr>
              <a:t>(SSN, Name, Age, </a:t>
            </a:r>
            <a:r>
              <a:rPr lang="en-US" sz="2000" dirty="0" err="1" smtClean="0">
                <a:latin typeface="Times New Roman" charset="0"/>
                <a:ea typeface="ＭＳ Ｐゴシック" charset="0"/>
                <a:cs typeface="ＭＳ Ｐゴシック" charset="0"/>
                <a:sym typeface="Wingdings"/>
              </a:rPr>
              <a:t>EyeColor</a:t>
            </a:r>
            <a:r>
              <a:rPr lang="en-US" sz="2000" dirty="0" smtClean="0">
                <a:latin typeface="Times New Roman" charset="0"/>
                <a:ea typeface="ＭＳ Ｐゴシック" charset="0"/>
                <a:cs typeface="ＭＳ Ｐゴシック" charset="0"/>
                <a:sym typeface="Wingdings"/>
              </a:rPr>
              <a:t>, </a:t>
            </a:r>
            <a:r>
              <a:rPr lang="en-US" sz="2000" dirty="0" err="1" smtClean="0">
                <a:latin typeface="Times New Roman" charset="0"/>
                <a:ea typeface="ＭＳ Ｐゴシック" charset="0"/>
                <a:cs typeface="ＭＳ Ｐゴシック" charset="0"/>
                <a:sym typeface="Wingdings"/>
              </a:rPr>
              <a:t>Draftworthy</a:t>
            </a:r>
            <a:r>
              <a:rPr lang="en-US" sz="2000" dirty="0" smtClean="0">
                <a:latin typeface="Times New Roman" charset="0"/>
                <a:ea typeface="ＭＳ Ｐゴシック" charset="0"/>
                <a:cs typeface="ＭＳ Ｐゴシック" charset="0"/>
                <a:sym typeface="Wingdings"/>
              </a:rPr>
              <a:t>)</a:t>
            </a:r>
          </a:p>
          <a:p>
            <a:pPr lvl="1"/>
            <a:r>
              <a:rPr lang="en-US" sz="2000" dirty="0" smtClean="0">
                <a:latin typeface="Times New Roman" charset="0"/>
                <a:ea typeface="ＭＳ Ｐゴシック" charset="0"/>
                <a:cs typeface="ＭＳ Ｐゴシック" charset="0"/>
                <a:sym typeface="Wingdings"/>
              </a:rPr>
              <a:t>(SSN, Phone Number)</a:t>
            </a:r>
          </a:p>
          <a:p>
            <a:r>
              <a:rPr lang="en-US" sz="2400" dirty="0" smtClean="0">
                <a:latin typeface="Times New Roman" charset="0"/>
                <a:ea typeface="ＭＳ Ｐゴシック" charset="0"/>
                <a:cs typeface="ＭＳ Ｐゴシック" charset="0"/>
                <a:sym typeface="Wingdings"/>
              </a:rPr>
              <a:t>Split based on Age  </a:t>
            </a:r>
            <a:r>
              <a:rPr lang="en-US" sz="2400" dirty="0" err="1" smtClean="0">
                <a:latin typeface="Times New Roman" charset="0"/>
                <a:ea typeface="ＭＳ Ｐゴシック" charset="0"/>
                <a:cs typeface="ＭＳ Ｐゴシック" charset="0"/>
                <a:sym typeface="Wingdings"/>
              </a:rPr>
              <a:t>Draftworthy</a:t>
            </a:r>
            <a:endParaRPr lang="en-US" sz="2400" dirty="0" smtClean="0">
              <a:latin typeface="Times New Roman" charset="0"/>
              <a:ea typeface="ＭＳ Ｐゴシック" charset="0"/>
              <a:cs typeface="ＭＳ Ｐゴシック" charset="0"/>
              <a:sym typeface="Wingdings"/>
            </a:endParaRPr>
          </a:p>
          <a:p>
            <a:pPr lvl="1"/>
            <a:r>
              <a:rPr lang="en-US" sz="2000" dirty="0">
                <a:latin typeface="Times New Roman" charset="0"/>
                <a:ea typeface="ＭＳ Ｐゴシック" charset="0"/>
                <a:cs typeface="ＭＳ Ｐゴシック" charset="0"/>
                <a:sym typeface="Wingdings"/>
              </a:rPr>
              <a:t>(SSN, Name, Age</a:t>
            </a:r>
            <a:r>
              <a:rPr lang="en-US" sz="2000" dirty="0" smtClean="0">
                <a:latin typeface="Times New Roman" charset="0"/>
                <a:ea typeface="ＭＳ Ｐゴシック" charset="0"/>
                <a:cs typeface="ＭＳ Ｐゴシック" charset="0"/>
                <a:sym typeface="Wingdings"/>
              </a:rPr>
              <a:t>, </a:t>
            </a:r>
            <a:r>
              <a:rPr lang="en-US" sz="2000" dirty="0" err="1" smtClean="0">
                <a:latin typeface="Times New Roman" charset="0"/>
                <a:ea typeface="ＭＳ Ｐゴシック" charset="0"/>
                <a:cs typeface="ＭＳ Ｐゴシック" charset="0"/>
                <a:sym typeface="Wingdings"/>
              </a:rPr>
              <a:t>EyeColor</a:t>
            </a:r>
            <a:r>
              <a:rPr lang="en-US" sz="2000" dirty="0" smtClean="0">
                <a:latin typeface="Times New Roman" charset="0"/>
                <a:ea typeface="ＭＳ Ｐゴシック" charset="0"/>
                <a:cs typeface="ＭＳ Ｐゴシック" charset="0"/>
                <a:sym typeface="Wingdings"/>
              </a:rPr>
              <a:t>)</a:t>
            </a:r>
          </a:p>
          <a:p>
            <a:pPr lvl="1"/>
            <a:r>
              <a:rPr lang="en-US" sz="2000" dirty="0" smtClean="0">
                <a:latin typeface="Times New Roman" charset="0"/>
                <a:ea typeface="ＭＳ Ｐゴシック" charset="0"/>
                <a:cs typeface="ＭＳ Ｐゴシック" charset="0"/>
                <a:sym typeface="Wingdings"/>
              </a:rPr>
              <a:t>(Age</a:t>
            </a:r>
            <a:r>
              <a:rPr lang="en-US" sz="2000" dirty="0">
                <a:latin typeface="Times New Roman" charset="0"/>
                <a:ea typeface="ＭＳ Ｐゴシック" charset="0"/>
                <a:cs typeface="ＭＳ Ｐゴシック" charset="0"/>
                <a:sym typeface="Wingdings"/>
              </a:rPr>
              <a:t>, </a:t>
            </a:r>
            <a:r>
              <a:rPr lang="en-US" sz="2000" dirty="0" err="1" smtClean="0">
                <a:latin typeface="Times New Roman" charset="0"/>
                <a:ea typeface="ＭＳ Ｐゴシック" charset="0"/>
                <a:cs typeface="ＭＳ Ｐゴシック" charset="0"/>
                <a:sym typeface="Wingdings"/>
              </a:rPr>
              <a:t>Draftworthy</a:t>
            </a:r>
            <a:r>
              <a:rPr lang="en-US" sz="2000" dirty="0" smtClean="0">
                <a:latin typeface="Times New Roman" charset="0"/>
                <a:ea typeface="ＭＳ Ｐゴシック" charset="0"/>
                <a:cs typeface="ＭＳ Ｐゴシック" charset="0"/>
                <a:sym typeface="Wingdings"/>
              </a:rPr>
              <a:t>)</a:t>
            </a:r>
            <a:endParaRPr lang="en-US" sz="2000" dirty="0">
              <a:latin typeface="Times New Roman" charset="0"/>
              <a:ea typeface="ＭＳ Ｐゴシック" charset="0"/>
              <a:cs typeface="ＭＳ Ｐゴシック" charset="0"/>
              <a:sym typeface="Wingdings"/>
            </a:endParaRPr>
          </a:p>
          <a:p>
            <a:pPr lvl="1"/>
            <a:r>
              <a:rPr lang="en-US" sz="2000" dirty="0">
                <a:latin typeface="Times New Roman" charset="0"/>
                <a:ea typeface="ＭＳ Ｐゴシック" charset="0"/>
                <a:cs typeface="ＭＳ Ｐゴシック" charset="0"/>
                <a:sym typeface="Wingdings"/>
              </a:rPr>
              <a:t>(SSN, Phone Number)</a:t>
            </a:r>
          </a:p>
          <a:p>
            <a:pPr lvl="1"/>
            <a:endParaRPr lang="en-US" sz="2000" dirty="0" smtClean="0">
              <a:latin typeface="Times New Roman" charset="0"/>
              <a:ea typeface="ＭＳ Ｐゴシック" charset="0"/>
              <a:cs typeface="ＭＳ Ｐゴシック" charset="0"/>
              <a:sym typeface="Wingdings"/>
            </a:endParaRPr>
          </a:p>
          <a:p>
            <a:pPr lvl="1"/>
            <a:endParaRPr lang="en-US" sz="2000" dirty="0" smtClean="0">
              <a:latin typeface="Times New Roman" charset="0"/>
              <a:ea typeface="ＭＳ Ｐゴシック" charset="0"/>
              <a:cs typeface="ＭＳ Ｐゴシック" charset="0"/>
            </a:endParaRPr>
          </a:p>
          <a:p>
            <a:pPr marL="0" indent="0">
              <a:buNone/>
            </a:pPr>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a:p>
            <a:endParaRPr lang="en-US" sz="2400" dirty="0">
              <a:latin typeface="Times New Roman" charset="0"/>
              <a:ea typeface="ＭＳ Ｐゴシック" charset="0"/>
              <a:cs typeface="ＭＳ Ｐゴシック" charset="0"/>
            </a:endParaRPr>
          </a:p>
        </p:txBody>
      </p:sp>
      <p:sp>
        <p:nvSpPr>
          <p:cNvPr id="5632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251FCE6-D513-9B41-B0EC-E1E25626C847}" type="slidenum">
              <a:rPr lang="en-US" sz="1400"/>
              <a:pPr/>
              <a:t>23</a:t>
            </a:fld>
            <a:endParaRPr lang="en-US" sz="1400"/>
          </a:p>
        </p:txBody>
      </p:sp>
    </p:spTree>
    <p:extLst>
      <p:ext uri="{BB962C8B-B14F-4D97-AF65-F5344CB8AC3E}">
        <p14:creationId xmlns:p14="http://schemas.microsoft.com/office/powerpoint/2010/main" val="36333299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58370" name="Content Placeholder 3"/>
          <p:cNvSpPr>
            <a:spLocks noGrp="1"/>
          </p:cNvSpPr>
          <p:nvPr>
            <p:ph idx="1"/>
          </p:nvPr>
        </p:nvSpPr>
        <p:spPr/>
        <p:txBody>
          <a:bodyPr/>
          <a:lstStyle/>
          <a:p>
            <a:r>
              <a:rPr lang="en-US" sz="2800">
                <a:latin typeface="Times New Roman" charset="0"/>
                <a:ea typeface="ＭＳ Ｐゴシック" charset="0"/>
                <a:cs typeface="ＭＳ Ｐゴシック" charset="0"/>
              </a:rPr>
              <a:t>Movie (title, yr, length, genre, studioName, starName)</a:t>
            </a:r>
          </a:p>
          <a:p>
            <a:r>
              <a:rPr lang="en-US" sz="2800">
                <a:latin typeface="Times New Roman" charset="0"/>
                <a:ea typeface="ＭＳ Ｐゴシック" charset="0"/>
                <a:cs typeface="ＭＳ Ｐゴシック" charset="0"/>
              </a:rPr>
              <a:t>(Title, year, starName) is a key </a:t>
            </a:r>
          </a:p>
          <a:p>
            <a:r>
              <a:rPr lang="en-US" sz="2800">
                <a:latin typeface="Times New Roman" charset="0"/>
                <a:ea typeface="ＭＳ Ｐゴシック" charset="0"/>
                <a:cs typeface="ＭＳ Ｐゴシック" charset="0"/>
              </a:rPr>
              <a:t>FD: Title, year </a:t>
            </a:r>
            <a:r>
              <a:rPr lang="en-US" sz="2800">
                <a:latin typeface="Wingdings" charset="0"/>
                <a:ea typeface="ＭＳ Ｐゴシック" charset="0"/>
                <a:cs typeface="ＭＳ Ｐゴシック" charset="0"/>
              </a:rPr>
              <a:t></a:t>
            </a:r>
            <a:r>
              <a:rPr lang="en-US" sz="2800">
                <a:latin typeface="Times New Roman" charset="0"/>
                <a:ea typeface="ＭＳ Ｐゴシック" charset="0"/>
                <a:cs typeface="ＭＳ Ｐゴシック" charset="0"/>
              </a:rPr>
              <a:t> length, genre, studioName</a:t>
            </a:r>
          </a:p>
        </p:txBody>
      </p:sp>
      <p:sp>
        <p:nvSpPr>
          <p:cNvPr id="583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E0A7775-584B-2443-B60B-ECAEBCC4542E}" type="slidenum">
              <a:rPr lang="en-US" sz="1400"/>
              <a:pPr/>
              <a:t>24</a:t>
            </a:fld>
            <a:endParaRPr lang="en-US" sz="1400"/>
          </a:p>
        </p:txBody>
      </p:sp>
    </p:spTree>
    <p:extLst>
      <p:ext uri="{BB962C8B-B14F-4D97-AF65-F5344CB8AC3E}">
        <p14:creationId xmlns:p14="http://schemas.microsoft.com/office/powerpoint/2010/main" val="5518878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58370" name="Content Placeholder 3"/>
          <p:cNvSpPr>
            <a:spLocks noGrp="1"/>
          </p:cNvSpPr>
          <p:nvPr>
            <p:ph idx="1"/>
          </p:nvPr>
        </p:nvSpPr>
        <p:spPr/>
        <p:txBody>
          <a:bodyPr/>
          <a:lstStyle/>
          <a:p>
            <a:r>
              <a:rPr lang="en-US" sz="2800" dirty="0">
                <a:latin typeface="Times New Roman" charset="0"/>
                <a:ea typeface="ＭＳ Ｐゴシック" charset="0"/>
                <a:cs typeface="ＭＳ Ｐゴシック" charset="0"/>
              </a:rPr>
              <a:t>Movie (title, </a:t>
            </a:r>
            <a:r>
              <a:rPr lang="en-US" sz="2800" dirty="0" err="1">
                <a:latin typeface="Times New Roman" charset="0"/>
                <a:ea typeface="ＭＳ Ｐゴシック" charset="0"/>
                <a:cs typeface="ＭＳ Ｐゴシック" charset="0"/>
              </a:rPr>
              <a:t>yr</a:t>
            </a:r>
            <a:r>
              <a:rPr lang="en-US" sz="2800" dirty="0">
                <a:latin typeface="Times New Roman" charset="0"/>
                <a:ea typeface="ＭＳ Ｐゴシック" charset="0"/>
                <a:cs typeface="ＭＳ Ｐゴシック" charset="0"/>
              </a:rPr>
              <a:t>, length, genre, </a:t>
            </a:r>
            <a:r>
              <a:rPr lang="en-US" sz="2800" dirty="0" err="1">
                <a:latin typeface="Times New Roman" charset="0"/>
                <a:ea typeface="ＭＳ Ｐゴシック" charset="0"/>
                <a:cs typeface="ＭＳ Ｐゴシック" charset="0"/>
              </a:rPr>
              <a:t>studioName</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starName</a:t>
            </a:r>
            <a:r>
              <a:rPr lang="en-US" sz="2800" dirty="0">
                <a:latin typeface="Times New Roman" charset="0"/>
                <a:ea typeface="ＭＳ Ｐゴシック" charset="0"/>
                <a:cs typeface="ＭＳ Ｐゴシック" charset="0"/>
              </a:rPr>
              <a:t>)</a:t>
            </a:r>
          </a:p>
          <a:p>
            <a:r>
              <a:rPr lang="en-US" sz="2800" dirty="0">
                <a:latin typeface="Times New Roman" charset="0"/>
                <a:ea typeface="ＭＳ Ｐゴシック" charset="0"/>
                <a:cs typeface="ＭＳ Ｐゴシック" charset="0"/>
              </a:rPr>
              <a:t>(Title, year, </a:t>
            </a:r>
            <a:r>
              <a:rPr lang="en-US" sz="2800" dirty="0" err="1">
                <a:latin typeface="Times New Roman" charset="0"/>
                <a:ea typeface="ＭＳ Ｐゴシック" charset="0"/>
                <a:cs typeface="ＭＳ Ｐゴシック" charset="0"/>
              </a:rPr>
              <a:t>starName</a:t>
            </a:r>
            <a:r>
              <a:rPr lang="en-US" sz="2800" dirty="0">
                <a:latin typeface="Times New Roman" charset="0"/>
                <a:ea typeface="ＭＳ Ｐゴシック" charset="0"/>
                <a:cs typeface="ＭＳ Ｐゴシック" charset="0"/>
              </a:rPr>
              <a:t>) is a key </a:t>
            </a:r>
          </a:p>
          <a:p>
            <a:r>
              <a:rPr lang="en-US" sz="2800" dirty="0">
                <a:latin typeface="Times New Roman" charset="0"/>
                <a:ea typeface="ＭＳ Ｐゴシック" charset="0"/>
                <a:cs typeface="ＭＳ Ｐゴシック" charset="0"/>
              </a:rPr>
              <a:t>FD: Title, year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length, genre, </a:t>
            </a:r>
            <a:r>
              <a:rPr lang="en-US" sz="2800" dirty="0" err="1" smtClean="0">
                <a:latin typeface="Times New Roman" charset="0"/>
                <a:ea typeface="ＭＳ Ｐゴシック" charset="0"/>
                <a:cs typeface="ＭＳ Ｐゴシック" charset="0"/>
              </a:rPr>
              <a:t>studioName</a:t>
            </a:r>
            <a:endParaRPr lang="en-US" sz="2800" dirty="0" smtClean="0">
              <a:latin typeface="Times New Roman" charset="0"/>
              <a:ea typeface="ＭＳ Ｐゴシック" charset="0"/>
              <a:cs typeface="ＭＳ Ｐゴシック" charset="0"/>
            </a:endParaRPr>
          </a:p>
          <a:p>
            <a:pPr lvl="1"/>
            <a:r>
              <a:rPr lang="en-US" sz="2400" dirty="0" smtClean="0">
                <a:latin typeface="Times New Roman" charset="0"/>
                <a:ea typeface="ＭＳ Ｐゴシック" charset="0"/>
                <a:cs typeface="ＭＳ Ｐゴシック" charset="0"/>
              </a:rPr>
              <a:t>(Title, Year, Length, Genre, </a:t>
            </a:r>
            <a:r>
              <a:rPr lang="en-US" sz="2400" dirty="0" err="1" smtClean="0">
                <a:latin typeface="Times New Roman" charset="0"/>
                <a:ea typeface="ＭＳ Ｐゴシック" charset="0"/>
                <a:cs typeface="ＭＳ Ｐゴシック" charset="0"/>
              </a:rPr>
              <a:t>StudioName</a:t>
            </a:r>
            <a:r>
              <a:rPr lang="en-US" sz="2400" dirty="0" smtClean="0">
                <a:latin typeface="Times New Roman" charset="0"/>
                <a:ea typeface="ＭＳ Ｐゴシック" charset="0"/>
                <a:cs typeface="ＭＳ Ｐゴシック" charset="0"/>
              </a:rPr>
              <a:t>)</a:t>
            </a:r>
          </a:p>
          <a:p>
            <a:pPr lvl="1"/>
            <a:r>
              <a:rPr lang="en-US" sz="2400" dirty="0" smtClean="0">
                <a:latin typeface="Times New Roman" charset="0"/>
                <a:ea typeface="ＭＳ Ｐゴシック" charset="0"/>
                <a:cs typeface="ＭＳ Ｐゴシック" charset="0"/>
              </a:rPr>
              <a:t>(Title, Year, </a:t>
            </a:r>
            <a:r>
              <a:rPr lang="en-US" sz="2400" dirty="0" err="1" smtClean="0">
                <a:latin typeface="Times New Roman" charset="0"/>
                <a:ea typeface="ＭＳ Ｐゴシック" charset="0"/>
                <a:cs typeface="ＭＳ Ｐゴシック" charset="0"/>
              </a:rPr>
              <a:t>StarName</a:t>
            </a:r>
            <a:r>
              <a:rPr lang="en-US" sz="2400" dirty="0" smtClean="0">
                <a:latin typeface="Times New Roman" charset="0"/>
                <a:ea typeface="ＭＳ Ｐゴシック" charset="0"/>
                <a:cs typeface="ＭＳ Ｐゴシック" charset="0"/>
              </a:rPr>
              <a:t>)</a:t>
            </a:r>
            <a:endParaRPr lang="en-US" sz="2400" dirty="0">
              <a:latin typeface="Times New Roman" charset="0"/>
              <a:ea typeface="ＭＳ Ｐゴシック" charset="0"/>
              <a:cs typeface="ＭＳ Ｐゴシック" charset="0"/>
            </a:endParaRPr>
          </a:p>
        </p:txBody>
      </p:sp>
      <p:sp>
        <p:nvSpPr>
          <p:cNvPr id="583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E0A7775-584B-2443-B60B-ECAEBCC4542E}" type="slidenum">
              <a:rPr lang="en-US" sz="1400"/>
              <a:pPr/>
              <a:t>25</a:t>
            </a:fld>
            <a:endParaRPr lang="en-US" sz="1400"/>
          </a:p>
        </p:txBody>
      </p:sp>
    </p:spTree>
    <p:extLst>
      <p:ext uri="{BB962C8B-B14F-4D97-AF65-F5344CB8AC3E}">
        <p14:creationId xmlns:p14="http://schemas.microsoft.com/office/powerpoint/2010/main" val="22221068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60418" name="Content Placeholder 3"/>
          <p:cNvSpPr>
            <a:spLocks noGrp="1"/>
          </p:cNvSpPr>
          <p:nvPr>
            <p:ph idx="1"/>
          </p:nvPr>
        </p:nvSpPr>
        <p:spPr/>
        <p:txBody>
          <a:bodyPr/>
          <a:lstStyle/>
          <a:p>
            <a:r>
              <a:rPr lang="en-US" sz="2800" dirty="0">
                <a:latin typeface="Times New Roman" charset="0"/>
                <a:ea typeface="ＭＳ Ｐゴシック" charset="0"/>
                <a:cs typeface="ＭＳ Ｐゴシック" charset="0"/>
              </a:rPr>
              <a:t>Movie (title, </a:t>
            </a:r>
            <a:r>
              <a:rPr lang="en-US" sz="2800" dirty="0" err="1">
                <a:latin typeface="Times New Roman" charset="0"/>
                <a:ea typeface="ＭＳ Ｐゴシック" charset="0"/>
                <a:cs typeface="ＭＳ Ｐゴシック" charset="0"/>
              </a:rPr>
              <a:t>yr</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studioName</a:t>
            </a:r>
            <a:r>
              <a:rPr lang="en-US" sz="2800" dirty="0">
                <a:latin typeface="Times New Roman" charset="0"/>
                <a:ea typeface="ＭＳ Ｐゴシック" charset="0"/>
                <a:cs typeface="ＭＳ Ｐゴシック" charset="0"/>
              </a:rPr>
              <a:t>, President, </a:t>
            </a:r>
            <a:r>
              <a:rPr lang="en-US" sz="2800" dirty="0" err="1">
                <a:latin typeface="Times New Roman" charset="0"/>
                <a:ea typeface="ＭＳ Ｐゴシック" charset="0"/>
                <a:cs typeface="ＭＳ Ｐゴシック" charset="0"/>
              </a:rPr>
              <a:t>PresAddr</a:t>
            </a:r>
            <a:r>
              <a:rPr lang="en-US" sz="2800" dirty="0">
                <a:latin typeface="Times New Roman" charset="0"/>
                <a:ea typeface="ＭＳ Ｐゴシック" charset="0"/>
                <a:cs typeface="ＭＳ Ｐゴシック" charset="0"/>
              </a:rPr>
              <a:t>)</a:t>
            </a:r>
          </a:p>
          <a:p>
            <a:r>
              <a:rPr lang="en-US" sz="2800" dirty="0">
                <a:latin typeface="Times New Roman" charset="0"/>
                <a:ea typeface="ＭＳ Ｐゴシック" charset="0"/>
                <a:cs typeface="ＭＳ Ｐゴシック" charset="0"/>
              </a:rPr>
              <a:t>FD: Title, </a:t>
            </a:r>
            <a:r>
              <a:rPr lang="en-US" sz="2800" dirty="0" err="1">
                <a:latin typeface="Times New Roman" charset="0"/>
                <a:ea typeface="ＭＳ Ｐゴシック" charset="0"/>
                <a:cs typeface="ＭＳ Ｐゴシック" charset="0"/>
              </a:rPr>
              <a:t>yr</a:t>
            </a:r>
            <a:r>
              <a:rPr lang="en-US" sz="2800" dirty="0">
                <a:latin typeface="Times New Roman" charset="0"/>
                <a:ea typeface="ＭＳ Ｐゴシック" charset="0"/>
                <a:cs typeface="ＭＳ Ｐゴシック" charset="0"/>
              </a:rPr>
              <a: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studioName</a:t>
            </a:r>
            <a:endParaRPr lang="en-US" sz="2800" dirty="0">
              <a:latin typeface="Times New Roman" charset="0"/>
              <a:ea typeface="ＭＳ Ｐゴシック" charset="0"/>
              <a:cs typeface="ＭＳ Ｐゴシック" charset="0"/>
            </a:endParaRPr>
          </a:p>
          <a:p>
            <a:r>
              <a:rPr lang="en-US" sz="2800" dirty="0">
                <a:latin typeface="Times New Roman" charset="0"/>
                <a:ea typeface="ＭＳ Ｐゴシック" charset="0"/>
                <a:cs typeface="ＭＳ Ｐゴシック" charset="0"/>
              </a:rPr>
              <a:t>FD: </a:t>
            </a:r>
            <a:r>
              <a:rPr lang="en-US" sz="2800" dirty="0" err="1">
                <a:latin typeface="Times New Roman" charset="0"/>
                <a:ea typeface="ＭＳ Ｐゴシック" charset="0"/>
                <a:cs typeface="ＭＳ Ｐゴシック" charset="0"/>
              </a:rPr>
              <a:t>studioName</a:t>
            </a:r>
            <a:r>
              <a:rPr lang="en-US" sz="2800" dirty="0">
                <a:latin typeface="Times New Roman" charset="0"/>
                <a:ea typeface="ＭＳ Ｐゴシック" charset="0"/>
                <a:cs typeface="ＭＳ Ｐゴシック" charset="0"/>
              </a:rPr>
              <a: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President</a:t>
            </a:r>
          </a:p>
          <a:p>
            <a:r>
              <a:rPr lang="en-US" sz="2800" dirty="0">
                <a:latin typeface="Times New Roman" charset="0"/>
                <a:ea typeface="ＭＳ Ｐゴシック" charset="0"/>
                <a:cs typeface="ＭＳ Ｐゴシック" charset="0"/>
              </a:rPr>
              <a:t>FD: President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PresAddr</a:t>
            </a:r>
            <a:endParaRPr lang="en-US" sz="2800" dirty="0">
              <a:latin typeface="Times New Roman" charset="0"/>
              <a:ea typeface="ＭＳ Ｐゴシック" charset="0"/>
              <a:cs typeface="ＭＳ Ｐゴシック" charset="0"/>
            </a:endParaRPr>
          </a:p>
        </p:txBody>
      </p:sp>
      <p:sp>
        <p:nvSpPr>
          <p:cNvPr id="6041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002A7D1-3CFA-784E-8BB1-543CA7D95583}" type="slidenum">
              <a:rPr lang="en-US" sz="1400"/>
              <a:pPr/>
              <a:t>26</a:t>
            </a:fld>
            <a:endParaRPr lang="en-US" sz="1400"/>
          </a:p>
        </p:txBody>
      </p:sp>
    </p:spTree>
    <p:extLst>
      <p:ext uri="{BB962C8B-B14F-4D97-AF65-F5344CB8AC3E}">
        <p14:creationId xmlns:p14="http://schemas.microsoft.com/office/powerpoint/2010/main" val="36229050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60418" name="Content Placeholder 3"/>
          <p:cNvSpPr>
            <a:spLocks noGrp="1"/>
          </p:cNvSpPr>
          <p:nvPr>
            <p:ph idx="1"/>
          </p:nvPr>
        </p:nvSpPr>
        <p:spPr/>
        <p:txBody>
          <a:bodyPr/>
          <a:lstStyle/>
          <a:p>
            <a:r>
              <a:rPr lang="en-US" sz="2800" dirty="0">
                <a:latin typeface="Times New Roman" charset="0"/>
                <a:ea typeface="ＭＳ Ｐゴシック" charset="0"/>
                <a:cs typeface="ＭＳ Ｐゴシック" charset="0"/>
              </a:rPr>
              <a:t>Movie (title, </a:t>
            </a:r>
            <a:r>
              <a:rPr lang="en-US" sz="2800" dirty="0" err="1">
                <a:latin typeface="Times New Roman" charset="0"/>
                <a:ea typeface="ＭＳ Ｐゴシック" charset="0"/>
                <a:cs typeface="ＭＳ Ｐゴシック" charset="0"/>
              </a:rPr>
              <a:t>yr</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studioName</a:t>
            </a:r>
            <a:r>
              <a:rPr lang="en-US" sz="2800" dirty="0">
                <a:latin typeface="Times New Roman" charset="0"/>
                <a:ea typeface="ＭＳ Ｐゴシック" charset="0"/>
                <a:cs typeface="ＭＳ Ｐゴシック" charset="0"/>
              </a:rPr>
              <a:t>, </a:t>
            </a:r>
            <a:r>
              <a:rPr lang="en-US" sz="2800" dirty="0" smtClean="0">
                <a:latin typeface="Times New Roman" charset="0"/>
                <a:ea typeface="ＭＳ Ｐゴシック" charset="0"/>
                <a:cs typeface="ＭＳ Ｐゴシック" charset="0"/>
              </a:rPr>
              <a:t>president</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p</a:t>
            </a:r>
            <a:r>
              <a:rPr lang="en-US" sz="2800" dirty="0" err="1" smtClean="0">
                <a:latin typeface="Times New Roman" charset="0"/>
                <a:ea typeface="ＭＳ Ｐゴシック" charset="0"/>
                <a:cs typeface="ＭＳ Ｐゴシック" charset="0"/>
              </a:rPr>
              <a:t>resAddr</a:t>
            </a:r>
            <a:r>
              <a:rPr lang="en-US" sz="2800" dirty="0">
                <a:latin typeface="Times New Roman" charset="0"/>
                <a:ea typeface="ＭＳ Ｐゴシック" charset="0"/>
                <a:cs typeface="ＭＳ Ｐゴシック" charset="0"/>
              </a:rPr>
              <a:t>)</a:t>
            </a:r>
          </a:p>
          <a:p>
            <a:r>
              <a:rPr lang="en-US" sz="2800" dirty="0">
                <a:latin typeface="Times New Roman" charset="0"/>
                <a:ea typeface="ＭＳ Ｐゴシック" charset="0"/>
                <a:cs typeface="ＭＳ Ｐゴシック" charset="0"/>
              </a:rPr>
              <a:t>FD: Title, </a:t>
            </a:r>
            <a:r>
              <a:rPr lang="en-US" sz="2800" dirty="0" err="1">
                <a:latin typeface="Times New Roman" charset="0"/>
                <a:ea typeface="ＭＳ Ｐゴシック" charset="0"/>
                <a:cs typeface="ＭＳ Ｐゴシック" charset="0"/>
              </a:rPr>
              <a:t>yr</a:t>
            </a:r>
            <a:r>
              <a:rPr lang="en-US" sz="2800" dirty="0">
                <a:latin typeface="Times New Roman" charset="0"/>
                <a:ea typeface="ＭＳ Ｐゴシック" charset="0"/>
                <a:cs typeface="ＭＳ Ｐゴシック" charset="0"/>
              </a:rPr>
              <a: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studioName</a:t>
            </a:r>
            <a:endParaRPr lang="en-US" sz="2800" dirty="0">
              <a:latin typeface="Times New Roman" charset="0"/>
              <a:ea typeface="ＭＳ Ｐゴシック" charset="0"/>
              <a:cs typeface="ＭＳ Ｐゴシック" charset="0"/>
            </a:endParaRPr>
          </a:p>
          <a:p>
            <a:r>
              <a:rPr lang="en-US" sz="2800" dirty="0">
                <a:latin typeface="Times New Roman" charset="0"/>
                <a:ea typeface="ＭＳ Ｐゴシック" charset="0"/>
                <a:cs typeface="ＭＳ Ｐゴシック" charset="0"/>
              </a:rPr>
              <a:t>FD: </a:t>
            </a:r>
            <a:r>
              <a:rPr lang="en-US" sz="2800" dirty="0" err="1">
                <a:latin typeface="Times New Roman" charset="0"/>
                <a:ea typeface="ＭＳ Ｐゴシック" charset="0"/>
                <a:cs typeface="ＭＳ Ｐゴシック" charset="0"/>
              </a:rPr>
              <a:t>studioName</a:t>
            </a:r>
            <a:r>
              <a:rPr lang="en-US" sz="2800" dirty="0">
                <a:latin typeface="Times New Roman" charset="0"/>
                <a:ea typeface="ＭＳ Ｐゴシック" charset="0"/>
                <a:cs typeface="ＭＳ Ｐゴシック" charset="0"/>
              </a:rPr>
              <a: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a:t>
            </a:r>
            <a:r>
              <a:rPr lang="en-US" sz="2800" dirty="0" smtClean="0">
                <a:latin typeface="Times New Roman" charset="0"/>
                <a:ea typeface="ＭＳ Ｐゴシック" charset="0"/>
                <a:cs typeface="ＭＳ Ｐゴシック" charset="0"/>
              </a:rPr>
              <a:t>president</a:t>
            </a:r>
            <a:endParaRPr lang="en-US" sz="2800" dirty="0">
              <a:latin typeface="Times New Roman" charset="0"/>
              <a:ea typeface="ＭＳ Ｐゴシック" charset="0"/>
              <a:cs typeface="ＭＳ Ｐゴシック" charset="0"/>
            </a:endParaRPr>
          </a:p>
          <a:p>
            <a:r>
              <a:rPr lang="en-US" sz="2800" dirty="0">
                <a:latin typeface="Times New Roman" charset="0"/>
                <a:ea typeface="ＭＳ Ｐゴシック" charset="0"/>
                <a:cs typeface="ＭＳ Ｐゴシック" charset="0"/>
              </a:rPr>
              <a:t>FD: </a:t>
            </a:r>
            <a:r>
              <a:rPr lang="en-US" sz="2800" dirty="0" smtClean="0">
                <a:latin typeface="Times New Roman" charset="0"/>
                <a:ea typeface="ＭＳ Ｐゴシック" charset="0"/>
                <a:cs typeface="ＭＳ Ｐゴシック" charset="0"/>
              </a:rPr>
              <a:t>president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a:t>
            </a:r>
            <a:r>
              <a:rPr lang="en-US" sz="2800" dirty="0" err="1">
                <a:latin typeface="Times New Roman" charset="0"/>
                <a:ea typeface="ＭＳ Ｐゴシック" charset="0"/>
                <a:cs typeface="ＭＳ Ｐゴシック" charset="0"/>
              </a:rPr>
              <a:t>p</a:t>
            </a:r>
            <a:r>
              <a:rPr lang="en-US" sz="2800" dirty="0" err="1" smtClean="0">
                <a:latin typeface="Times New Roman" charset="0"/>
                <a:ea typeface="ＭＳ Ｐゴシック" charset="0"/>
                <a:cs typeface="ＭＳ Ｐゴシック" charset="0"/>
              </a:rPr>
              <a:t>resAddr</a:t>
            </a:r>
            <a:endParaRPr lang="en-US" sz="2800" dirty="0" smtClean="0">
              <a:latin typeface="Times New Roman" charset="0"/>
              <a:ea typeface="ＭＳ Ｐゴシック" charset="0"/>
              <a:cs typeface="ＭＳ Ｐゴシック" charset="0"/>
            </a:endParaRPr>
          </a:p>
          <a:p>
            <a:pPr marL="0" indent="0">
              <a:buNone/>
            </a:pPr>
            <a:r>
              <a:rPr lang="en-US" sz="2800" dirty="0" smtClean="0">
                <a:latin typeface="Times New Roman" charset="0"/>
                <a:ea typeface="ＭＳ Ｐゴシック" charset="0"/>
                <a:cs typeface="ＭＳ Ｐゴシック" charset="0"/>
              </a:rPr>
              <a:t>(title, </a:t>
            </a:r>
            <a:r>
              <a:rPr lang="en-US" sz="2800" dirty="0" err="1" smtClean="0">
                <a:latin typeface="Times New Roman" charset="0"/>
                <a:ea typeface="ＭＳ Ｐゴシック" charset="0"/>
                <a:cs typeface="ＭＳ Ｐゴシック" charset="0"/>
              </a:rPr>
              <a:t>yr</a:t>
            </a:r>
            <a:r>
              <a:rPr lang="en-US" sz="2800" dirty="0" smtClean="0">
                <a:latin typeface="Times New Roman" charset="0"/>
                <a:ea typeface="ＭＳ Ｐゴシック" charset="0"/>
                <a:cs typeface="ＭＳ Ｐゴシック" charset="0"/>
              </a:rPr>
              <a:t>, </a:t>
            </a:r>
            <a:r>
              <a:rPr lang="en-US" sz="2800" dirty="0" err="1" smtClean="0">
                <a:latin typeface="Times New Roman" charset="0"/>
                <a:ea typeface="ＭＳ Ｐゴシック" charset="0"/>
                <a:cs typeface="ＭＳ Ｐゴシック" charset="0"/>
              </a:rPr>
              <a:t>studioName</a:t>
            </a:r>
            <a:r>
              <a:rPr lang="en-US" sz="2800" dirty="0" smtClean="0">
                <a:latin typeface="Times New Roman" charset="0"/>
                <a:ea typeface="ＭＳ Ｐゴシック" charset="0"/>
                <a:cs typeface="ＭＳ Ｐゴシック" charset="0"/>
              </a:rPr>
              <a:t>, president)</a:t>
            </a:r>
          </a:p>
          <a:p>
            <a:pPr marL="0" indent="0">
              <a:buNone/>
            </a:pPr>
            <a:r>
              <a:rPr lang="en-US" sz="2800" dirty="0" smtClean="0">
                <a:latin typeface="Times New Roman" charset="0"/>
                <a:ea typeface="ＭＳ Ｐゴシック" charset="0"/>
                <a:cs typeface="ＭＳ Ｐゴシック" charset="0"/>
              </a:rPr>
              <a:t>(president, </a:t>
            </a:r>
            <a:r>
              <a:rPr lang="en-US" sz="2800" dirty="0" err="1" smtClean="0">
                <a:latin typeface="Times New Roman" charset="0"/>
                <a:ea typeface="ＭＳ Ｐゴシック" charset="0"/>
                <a:cs typeface="ＭＳ Ｐゴシック" charset="0"/>
              </a:rPr>
              <a:t>presidentaddr</a:t>
            </a:r>
            <a:r>
              <a:rPr lang="en-US" sz="2800" dirty="0" smtClean="0">
                <a:latin typeface="Times New Roman" charset="0"/>
                <a:ea typeface="ＭＳ Ｐゴシック" charset="0"/>
                <a:cs typeface="ＭＳ Ｐゴシック" charset="0"/>
              </a:rPr>
              <a:t>)</a:t>
            </a:r>
          </a:p>
          <a:p>
            <a:pPr marL="0" indent="0">
              <a:buNone/>
            </a:pPr>
            <a:r>
              <a:rPr lang="en-US" sz="2800" dirty="0" smtClean="0">
                <a:latin typeface="Times New Roman" charset="0"/>
                <a:ea typeface="ＭＳ Ｐゴシック" charset="0"/>
                <a:cs typeface="ＭＳ Ｐゴシック" charset="0"/>
                <a:sym typeface="Wingdings"/>
              </a:rPr>
              <a:t> </a:t>
            </a:r>
          </a:p>
          <a:p>
            <a:pPr marL="0" indent="0">
              <a:buNone/>
            </a:pPr>
            <a:r>
              <a:rPr lang="en-US" sz="2800" dirty="0" smtClean="0">
                <a:latin typeface="Times New Roman" charset="0"/>
                <a:ea typeface="ＭＳ Ｐゴシック" charset="0"/>
                <a:cs typeface="ＭＳ Ｐゴシック" charset="0"/>
                <a:sym typeface="Wingdings"/>
              </a:rPr>
              <a:t>(title, </a:t>
            </a:r>
            <a:r>
              <a:rPr lang="en-US" sz="2800" dirty="0" err="1" smtClean="0">
                <a:latin typeface="Times New Roman" charset="0"/>
                <a:ea typeface="ＭＳ Ｐゴシック" charset="0"/>
                <a:cs typeface="ＭＳ Ｐゴシック" charset="0"/>
                <a:sym typeface="Wingdings"/>
              </a:rPr>
              <a:t>yr</a:t>
            </a:r>
            <a:r>
              <a:rPr lang="en-US" sz="2800" dirty="0" smtClean="0">
                <a:latin typeface="Times New Roman" charset="0"/>
                <a:ea typeface="ＭＳ Ｐゴシック" charset="0"/>
                <a:cs typeface="ＭＳ Ｐゴシック" charset="0"/>
                <a:sym typeface="Wingdings"/>
              </a:rPr>
              <a:t>, </a:t>
            </a:r>
            <a:r>
              <a:rPr lang="en-US" sz="2800" dirty="0" err="1" smtClean="0">
                <a:latin typeface="Times New Roman" charset="0"/>
                <a:ea typeface="ＭＳ Ｐゴシック" charset="0"/>
                <a:cs typeface="ＭＳ Ｐゴシック" charset="0"/>
                <a:sym typeface="Wingdings"/>
              </a:rPr>
              <a:t>studioNa</a:t>
            </a:r>
            <a:r>
              <a:rPr lang="en-US" sz="2800" dirty="0" err="1" smtClean="0">
                <a:latin typeface="Times New Roman" charset="0"/>
                <a:ea typeface="ＭＳ Ｐゴシック" charset="0"/>
                <a:cs typeface="ＭＳ Ｐゴシック" charset="0"/>
                <a:sym typeface="Wingdings"/>
              </a:rPr>
              <a:t>me</a:t>
            </a:r>
            <a:r>
              <a:rPr lang="en-US" sz="2800" dirty="0" smtClean="0">
                <a:latin typeface="Times New Roman" charset="0"/>
                <a:ea typeface="ＭＳ Ｐゴシック" charset="0"/>
                <a:cs typeface="ＭＳ Ｐゴシック" charset="0"/>
                <a:sym typeface="Wingdings"/>
              </a:rPr>
              <a:t>)</a:t>
            </a:r>
          </a:p>
          <a:p>
            <a:pPr marL="0" indent="0">
              <a:buNone/>
            </a:pPr>
            <a:r>
              <a:rPr lang="en-US" sz="2800" dirty="0" smtClean="0">
                <a:latin typeface="Times New Roman" charset="0"/>
                <a:ea typeface="ＭＳ Ｐゴシック" charset="0"/>
                <a:cs typeface="ＭＳ Ｐゴシック" charset="0"/>
                <a:sym typeface="Wingdings"/>
              </a:rPr>
              <a:t>(</a:t>
            </a:r>
            <a:r>
              <a:rPr lang="en-US" sz="2800" dirty="0" err="1" smtClean="0">
                <a:latin typeface="Times New Roman" charset="0"/>
                <a:ea typeface="ＭＳ Ｐゴシック" charset="0"/>
                <a:cs typeface="ＭＳ Ｐゴシック" charset="0"/>
                <a:sym typeface="Wingdings"/>
              </a:rPr>
              <a:t>studioName</a:t>
            </a:r>
            <a:r>
              <a:rPr lang="en-US" sz="2800" dirty="0" smtClean="0">
                <a:latin typeface="Times New Roman" charset="0"/>
                <a:ea typeface="ＭＳ Ｐゴシック" charset="0"/>
                <a:cs typeface="ＭＳ Ｐゴシック" charset="0"/>
                <a:sym typeface="Wingdings"/>
              </a:rPr>
              <a:t>, president)</a:t>
            </a:r>
          </a:p>
          <a:p>
            <a:pPr marL="0" indent="0">
              <a:buNone/>
            </a:pPr>
            <a:r>
              <a:rPr lang="en-US" sz="2800" dirty="0">
                <a:latin typeface="Times New Roman" charset="0"/>
                <a:ea typeface="ＭＳ Ｐゴシック" charset="0"/>
                <a:cs typeface="ＭＳ Ｐゴシック" charset="0"/>
              </a:rPr>
              <a:t>(president, </a:t>
            </a:r>
            <a:r>
              <a:rPr lang="en-US" sz="2800" dirty="0" err="1">
                <a:latin typeface="Times New Roman" charset="0"/>
                <a:ea typeface="ＭＳ Ｐゴシック" charset="0"/>
                <a:cs typeface="ＭＳ Ｐゴシック" charset="0"/>
              </a:rPr>
              <a:t>presidentaddr</a:t>
            </a:r>
            <a:r>
              <a:rPr lang="en-US" sz="2800" dirty="0">
                <a:latin typeface="Times New Roman" charset="0"/>
                <a:ea typeface="ＭＳ Ｐゴシック" charset="0"/>
                <a:cs typeface="ＭＳ Ｐゴシック" charset="0"/>
              </a:rPr>
              <a:t>)</a:t>
            </a:r>
          </a:p>
          <a:p>
            <a:pPr marL="0" indent="0">
              <a:buNone/>
            </a:pPr>
            <a:endParaRPr lang="en-US" sz="2800" dirty="0">
              <a:latin typeface="Times New Roman" charset="0"/>
              <a:ea typeface="ＭＳ Ｐゴシック" charset="0"/>
              <a:cs typeface="ＭＳ Ｐゴシック" charset="0"/>
            </a:endParaRPr>
          </a:p>
        </p:txBody>
      </p:sp>
      <p:sp>
        <p:nvSpPr>
          <p:cNvPr id="6041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002A7D1-3CFA-784E-8BB1-543CA7D95583}" type="slidenum">
              <a:rPr lang="en-US" sz="1400"/>
              <a:pPr/>
              <a:t>27</a:t>
            </a:fld>
            <a:endParaRPr lang="en-US" sz="1400"/>
          </a:p>
        </p:txBody>
      </p:sp>
    </p:spTree>
    <p:extLst>
      <p:ext uri="{BB962C8B-B14F-4D97-AF65-F5344CB8AC3E}">
        <p14:creationId xmlns:p14="http://schemas.microsoft.com/office/powerpoint/2010/main" val="32193319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atin typeface="Times New Roman" charset="0"/>
                <a:ea typeface="ＭＳ Ｐゴシック" charset="0"/>
                <a:cs typeface="ＭＳ Ｐゴシック" charset="0"/>
              </a:rPr>
              <a:t>Two-attribute relations</a:t>
            </a:r>
          </a:p>
        </p:txBody>
      </p:sp>
      <p:sp>
        <p:nvSpPr>
          <p:cNvPr id="62466" name="Content Placeholder 2"/>
          <p:cNvSpPr>
            <a:spLocks noGrp="1"/>
          </p:cNvSpPr>
          <p:nvPr>
            <p:ph idx="1"/>
          </p:nvPr>
        </p:nvSpPr>
        <p:spPr/>
        <p:txBody>
          <a:bodyPr/>
          <a:lstStyle/>
          <a:p>
            <a:r>
              <a:rPr lang="en-US">
                <a:latin typeface="Times New Roman" charset="0"/>
                <a:ea typeface="ＭＳ Ｐゴシック" charset="0"/>
                <a:cs typeface="ＭＳ Ｐゴシック" charset="0"/>
              </a:rPr>
              <a:t>Let A and B be the only two attributes of R</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Claim: R is in BCNF. (See Example 3.17.)</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If A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B is true, B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A is not: </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If B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A is true, A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B is not: </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If A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B is true, B </a:t>
            </a:r>
            <a:r>
              <a:rPr lang="en-US">
                <a:latin typeface="Wingdings" charset="0"/>
                <a:ea typeface="ＭＳ Ｐゴシック" charset="0"/>
                <a:cs typeface="ＭＳ Ｐゴシック" charset="0"/>
              </a:rPr>
              <a:t></a:t>
            </a:r>
            <a:r>
              <a:rPr lang="en-US">
                <a:latin typeface="Times New Roman" charset="0"/>
                <a:ea typeface="ＭＳ Ｐゴシック" charset="0"/>
                <a:cs typeface="ＭＳ Ｐゴシック" charset="0"/>
              </a:rPr>
              <a:t> A is true: </a:t>
            </a:r>
          </a:p>
        </p:txBody>
      </p:sp>
      <p:sp>
        <p:nvSpPr>
          <p:cNvPr id="624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CA35D21-053D-C84C-ADBA-6E9B2E4C7CFA}" type="slidenum">
              <a:rPr lang="en-US" sz="1400"/>
              <a:pPr/>
              <a:t>28</a:t>
            </a:fld>
            <a:endParaRPr lang="en-US" sz="1400"/>
          </a:p>
        </p:txBody>
      </p:sp>
    </p:spTree>
    <p:extLst>
      <p:ext uri="{BB962C8B-B14F-4D97-AF65-F5344CB8AC3E}">
        <p14:creationId xmlns:p14="http://schemas.microsoft.com/office/powerpoint/2010/main" val="24272234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atin typeface="Times New Roman" charset="0"/>
                <a:ea typeface="ＭＳ Ｐゴシック" charset="0"/>
                <a:cs typeface="ＭＳ Ｐゴシック" charset="0"/>
              </a:rPr>
              <a:t>Two-attribute relations</a:t>
            </a:r>
          </a:p>
        </p:txBody>
      </p:sp>
      <p:sp>
        <p:nvSpPr>
          <p:cNvPr id="62466"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Let A and B be the only two attributes of R</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Claim: R is in BCNF. (See Example 3.17.)</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If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is true, B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A is not: </a:t>
            </a:r>
          </a:p>
          <a:p>
            <a:pPr lvl="1"/>
            <a:r>
              <a:rPr lang="en-US" dirty="0" smtClean="0">
                <a:latin typeface="Times New Roman" charset="0"/>
                <a:ea typeface="ＭＳ Ｐゴシック" charset="0"/>
                <a:cs typeface="ＭＳ Ｐゴシック" charset="0"/>
              </a:rPr>
              <a:t>A </a:t>
            </a:r>
            <a:r>
              <a:rPr lang="en-US" dirty="0" smtClean="0">
                <a:latin typeface="Times New Roman" charset="0"/>
                <a:ea typeface="ＭＳ Ｐゴシック" charset="0"/>
                <a:cs typeface="ＭＳ Ｐゴシック" charset="0"/>
                <a:sym typeface="Wingdings"/>
              </a:rPr>
              <a:t> B does not violate BCNF</a:t>
            </a:r>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If B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A is true,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is not: </a:t>
            </a:r>
          </a:p>
          <a:p>
            <a:pPr lvl="1"/>
            <a:r>
              <a:rPr lang="en-US" dirty="0" smtClean="0">
                <a:latin typeface="Times New Roman" charset="0"/>
                <a:ea typeface="ＭＳ Ｐゴシック" charset="0"/>
                <a:cs typeface="ＭＳ Ｐゴシック" charset="0"/>
              </a:rPr>
              <a:t>Symmetric</a:t>
            </a:r>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If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is true, B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A is true: </a:t>
            </a:r>
            <a:endParaRPr lang="en-US" dirty="0" smtClean="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Both are keys, therefore neither violate BCNF</a:t>
            </a:r>
            <a:endParaRPr lang="en-US" dirty="0">
              <a:latin typeface="Times New Roman" charset="0"/>
              <a:ea typeface="ＭＳ Ｐゴシック" charset="0"/>
              <a:cs typeface="ＭＳ Ｐゴシック" charset="0"/>
            </a:endParaRPr>
          </a:p>
        </p:txBody>
      </p:sp>
      <p:sp>
        <p:nvSpPr>
          <p:cNvPr id="624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CA35D21-053D-C84C-ADBA-6E9B2E4C7CFA}" type="slidenum">
              <a:rPr lang="en-US" sz="1400"/>
              <a:pPr/>
              <a:t>29</a:t>
            </a:fld>
            <a:endParaRPr lang="en-US" sz="1400"/>
          </a:p>
        </p:txBody>
      </p:sp>
    </p:spTree>
    <p:extLst>
      <p:ext uri="{BB962C8B-B14F-4D97-AF65-F5344CB8AC3E}">
        <p14:creationId xmlns:p14="http://schemas.microsoft.com/office/powerpoint/2010/main" val="3092098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76AE685C-4842-1543-8962-EDAC92A7EEAA}" type="slidenum">
              <a:rPr lang="en-US" sz="1400"/>
              <a:pPr/>
              <a:t>3</a:t>
            </a:fld>
            <a:endParaRPr lang="en-US" sz="1400"/>
          </a:p>
        </p:txBody>
      </p:sp>
      <p:sp>
        <p:nvSpPr>
          <p:cNvPr id="3789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Algorithm to Compute Closure</a:t>
            </a:r>
          </a:p>
        </p:txBody>
      </p:sp>
      <p:sp>
        <p:nvSpPr>
          <p:cNvPr id="37891" name="Text Box 3"/>
          <p:cNvSpPr txBox="1">
            <a:spLocks noChangeArrowheads="1"/>
          </p:cNvSpPr>
          <p:nvPr/>
        </p:nvSpPr>
        <p:spPr bwMode="auto">
          <a:xfrm>
            <a:off x="738188" y="1295400"/>
            <a:ext cx="7567612" cy="637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Split the FDs in S so that every FD has a single attribute on the right</a:t>
            </a:r>
            <a:r>
              <a:rPr lang="en-US" sz="2400" dirty="0" smtClean="0"/>
              <a:t>. (Simplify the FDs)</a:t>
            </a:r>
            <a:endParaRPr lang="en-US" sz="2400" dirty="0"/>
          </a:p>
          <a:p>
            <a:endParaRPr lang="en-US" sz="2400" dirty="0"/>
          </a:p>
          <a:p>
            <a:r>
              <a:rPr lang="en-US" sz="2400" dirty="0"/>
              <a:t>Start with X={A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a:t>
            </a:r>
          </a:p>
          <a:p>
            <a:endParaRPr lang="en-US" sz="2400" dirty="0"/>
          </a:p>
          <a:p>
            <a:r>
              <a:rPr lang="en-US" sz="2400" b="1" dirty="0"/>
              <a:t>Repeat until</a:t>
            </a:r>
            <a:r>
              <a:rPr lang="en-US" sz="2400" dirty="0"/>
              <a:t> X </a:t>
            </a:r>
            <a:r>
              <a:rPr lang="en-US" sz="2400" dirty="0" err="1"/>
              <a:t>doesn</a:t>
            </a:r>
            <a:r>
              <a:rPr lang="ja-JP" altLang="en-US" sz="2400" dirty="0"/>
              <a:t>’</a:t>
            </a:r>
            <a:r>
              <a:rPr lang="en-US" altLang="ja-JP" sz="2400" dirty="0"/>
              <a:t>t change  </a:t>
            </a:r>
            <a:r>
              <a:rPr lang="en-US" altLang="ja-JP" sz="2400" b="1" dirty="0"/>
              <a:t>do</a:t>
            </a:r>
            <a:r>
              <a:rPr lang="en-US" altLang="ja-JP" sz="2400" dirty="0"/>
              <a:t>:</a:t>
            </a:r>
          </a:p>
          <a:p>
            <a:r>
              <a:rPr lang="en-US" sz="2400" dirty="0"/>
              <a:t>	</a:t>
            </a:r>
          </a:p>
          <a:p>
            <a:r>
              <a:rPr lang="en-US" sz="2400" dirty="0"/>
              <a:t>	If (B</a:t>
            </a:r>
            <a:r>
              <a:rPr lang="en-US" sz="2400" baseline="-25000" dirty="0"/>
              <a:t>1</a:t>
            </a:r>
            <a:r>
              <a:rPr lang="en-US" sz="2400" dirty="0"/>
              <a:t>B</a:t>
            </a:r>
            <a:r>
              <a:rPr lang="en-US" sz="2400" baseline="-25000" dirty="0"/>
              <a:t>2</a:t>
            </a:r>
            <a:r>
              <a:rPr lang="en-US" sz="2400" dirty="0"/>
              <a:t>…</a:t>
            </a:r>
            <a:r>
              <a:rPr lang="en-US" sz="2400" dirty="0" err="1" smtClean="0"/>
              <a:t>B</a:t>
            </a:r>
            <a:r>
              <a:rPr lang="en-US" sz="2400" baseline="-25000" dirty="0" err="1" smtClean="0"/>
              <a:t>m</a:t>
            </a:r>
            <a:r>
              <a:rPr lang="en-US" sz="2400" dirty="0" smtClean="0"/>
              <a:t> </a:t>
            </a:r>
            <a:r>
              <a:rPr lang="en-US" sz="2400" dirty="0" smtClean="0">
                <a:sym typeface="Wingdings"/>
              </a:rPr>
              <a:t> </a:t>
            </a:r>
            <a:r>
              <a:rPr lang="en-US" sz="2400" dirty="0" smtClean="0"/>
              <a:t>C</a:t>
            </a:r>
            <a:r>
              <a:rPr lang="en-US" sz="2400" dirty="0"/>
              <a:t>) is in S, </a:t>
            </a:r>
            <a:endParaRPr lang="en-US" sz="2400" dirty="0" smtClean="0"/>
          </a:p>
          <a:p>
            <a:r>
              <a:rPr lang="en-US" sz="2400" dirty="0"/>
              <a:t>	</a:t>
            </a:r>
            <a:r>
              <a:rPr lang="en-US" sz="2400" dirty="0" smtClean="0"/>
              <a:t>such </a:t>
            </a:r>
            <a:r>
              <a:rPr lang="en-US" sz="2400" dirty="0"/>
              <a:t>that B</a:t>
            </a:r>
            <a:r>
              <a:rPr lang="en-US" sz="2400" baseline="-25000" dirty="0"/>
              <a:t>1</a:t>
            </a:r>
            <a:r>
              <a:rPr lang="en-US" sz="2400" dirty="0"/>
              <a:t>,B</a:t>
            </a:r>
            <a:r>
              <a:rPr lang="en-US" sz="2400" baseline="-25000" dirty="0"/>
              <a:t>2</a:t>
            </a:r>
            <a:r>
              <a:rPr lang="en-US" sz="2400" dirty="0"/>
              <a:t>,…</a:t>
            </a:r>
            <a:r>
              <a:rPr lang="en-US" sz="2400" dirty="0" err="1"/>
              <a:t>B</a:t>
            </a:r>
            <a:r>
              <a:rPr lang="en-US" sz="2400" baseline="-25000" dirty="0" err="1"/>
              <a:t>m</a:t>
            </a:r>
            <a:r>
              <a:rPr lang="en-US" sz="2400" dirty="0"/>
              <a:t> 	are in X and C is not in X:</a:t>
            </a:r>
          </a:p>
          <a:p>
            <a:r>
              <a:rPr lang="en-US" sz="2400" dirty="0"/>
              <a:t>		add C to X.</a:t>
            </a:r>
          </a:p>
          <a:p>
            <a:endParaRPr lang="en-US" sz="2400" dirty="0"/>
          </a:p>
          <a:p>
            <a:r>
              <a:rPr lang="en-US" sz="2400" dirty="0" smtClean="0"/>
              <a:t>// X </a:t>
            </a:r>
            <a:r>
              <a:rPr lang="en-US" sz="2400" dirty="0"/>
              <a:t>is now the correct value of {A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a:t>
            </a:r>
            <a:r>
              <a:rPr lang="en-US" sz="2400" baseline="30000" dirty="0" smtClean="0"/>
              <a:t>+</a:t>
            </a:r>
          </a:p>
          <a:p>
            <a:endParaRPr lang="en-US" sz="2400" baseline="30000" dirty="0" smtClean="0"/>
          </a:p>
          <a:p>
            <a:endParaRPr lang="en-US" sz="2400" baseline="30000" dirty="0"/>
          </a:p>
          <a:p>
            <a:endParaRPr lang="en-US" sz="2400" baseline="30000" dirty="0" smtClean="0"/>
          </a:p>
          <a:p>
            <a:r>
              <a:rPr lang="en-US" sz="2400" i="1" dirty="0" smtClean="0"/>
              <a:t>Why does this algorithm converge?</a:t>
            </a:r>
            <a:endParaRPr lang="en-US" sz="2400" i="1" baseline="30000" dirty="0"/>
          </a:p>
          <a:p>
            <a:endParaRPr lang="en-US" sz="2400" i="1" dirty="0"/>
          </a:p>
          <a:p>
            <a:r>
              <a:rPr lang="en-US" sz="2400" i="1" dirty="0"/>
              <a:t>    </a:t>
            </a:r>
          </a:p>
        </p:txBody>
      </p:sp>
      <p:sp>
        <p:nvSpPr>
          <p:cNvPr id="2" name="Rounded Rectangle 1"/>
          <p:cNvSpPr/>
          <p:nvPr/>
        </p:nvSpPr>
        <p:spPr bwMode="auto">
          <a:xfrm>
            <a:off x="381000" y="1295400"/>
            <a:ext cx="8001000" cy="4724400"/>
          </a:xfrm>
          <a:prstGeom prst="roundRect">
            <a:avLst/>
          </a:prstGeom>
          <a:solidFill>
            <a:schemeClr val="bg2">
              <a:lumMod val="40000"/>
              <a:lumOff val="60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A714A08E-0022-4F4C-BAC1-E019514364D1}" type="slidenum">
              <a:rPr lang="en-US" sz="1400"/>
              <a:pPr/>
              <a:t>30</a:t>
            </a:fld>
            <a:endParaRPr lang="en-US" sz="1400"/>
          </a:p>
        </p:txBody>
      </p:sp>
      <p:sp>
        <p:nvSpPr>
          <p:cNvPr id="63490" name="Rectangle 2"/>
          <p:cNvSpPr>
            <a:spLocks noGrp="1" noChangeArrowheads="1"/>
          </p:cNvSpPr>
          <p:nvPr>
            <p:ph type="title"/>
          </p:nvPr>
        </p:nvSpPr>
        <p:spPr>
          <a:xfrm>
            <a:off x="152400" y="76200"/>
            <a:ext cx="8686800" cy="533400"/>
          </a:xfrm>
        </p:spPr>
        <p:txBody>
          <a:bodyPr/>
          <a:lstStyle/>
          <a:p>
            <a:r>
              <a:rPr lang="en-US">
                <a:latin typeface="Times New Roman" charset="0"/>
                <a:ea typeface="ＭＳ Ｐゴシック" charset="0"/>
                <a:cs typeface="ＭＳ Ｐゴシック" charset="0"/>
              </a:rPr>
              <a:t>BCNF Decomposition: The Algorithm</a:t>
            </a:r>
          </a:p>
        </p:txBody>
      </p:sp>
      <p:sp>
        <p:nvSpPr>
          <p:cNvPr id="63491" name="Rectangle 3"/>
          <p:cNvSpPr>
            <a:spLocks noGrp="1" noChangeArrowheads="1"/>
          </p:cNvSpPr>
          <p:nvPr>
            <p:ph type="body" idx="1"/>
          </p:nvPr>
        </p:nvSpPr>
        <p:spPr>
          <a:xfrm>
            <a:off x="152400" y="1066800"/>
            <a:ext cx="8686800" cy="5410200"/>
          </a:xfrm>
        </p:spPr>
        <p:txBody>
          <a:bodyPr/>
          <a:lstStyle/>
          <a:p>
            <a:r>
              <a:rPr lang="en-US" dirty="0">
                <a:latin typeface="Times New Roman" charset="0"/>
                <a:ea typeface="ＭＳ Ｐゴシック" charset="0"/>
                <a:cs typeface="ＭＳ Ｐゴシック" charset="0"/>
              </a:rPr>
              <a:t>Input: relation R, set S of FDs over R</a:t>
            </a:r>
          </a:p>
          <a:p>
            <a:pPr>
              <a:buFontTx/>
              <a:buNone/>
            </a:pPr>
            <a:r>
              <a:rPr lang="en-US" sz="2800" dirty="0">
                <a:latin typeface="Times New Roman" charset="0"/>
                <a:ea typeface="ＭＳ Ｐゴシック" charset="0"/>
                <a:cs typeface="ＭＳ Ｐゴシック" charset="0"/>
              </a:rPr>
              <a:t>1) </a:t>
            </a:r>
            <a:r>
              <a:rPr lang="en-US" sz="2800" dirty="0">
                <a:solidFill>
                  <a:srgbClr val="0000FF"/>
                </a:solidFill>
                <a:latin typeface="Times New Roman" charset="0"/>
                <a:ea typeface="ＭＳ Ｐゴシック" charset="0"/>
                <a:cs typeface="ＭＳ Ｐゴシック" charset="0"/>
              </a:rPr>
              <a:t>Check if R is in BCNF, if not:</a:t>
            </a:r>
          </a:p>
          <a:p>
            <a:pPr>
              <a:buFontTx/>
              <a:buNone/>
            </a:pPr>
            <a:r>
              <a:rPr lang="en-US" dirty="0">
                <a:latin typeface="Times New Roman" charset="0"/>
                <a:ea typeface="ＭＳ Ｐゴシック" charset="0"/>
                <a:cs typeface="ＭＳ Ｐゴシック" charset="0"/>
              </a:rPr>
              <a:t>		a) </a:t>
            </a:r>
            <a:r>
              <a:rPr lang="en-US" sz="2800" dirty="0">
                <a:latin typeface="Times New Roman" charset="0"/>
                <a:ea typeface="ＭＳ Ｐゴシック" charset="0"/>
                <a:cs typeface="ＭＳ Ｐゴシック" charset="0"/>
              </a:rPr>
              <a:t>pick a violation FD f: A </a:t>
            </a:r>
            <a:r>
              <a:rPr lang="en-US" sz="2800" dirty="0">
                <a:latin typeface="Times New Roman" charset="0"/>
                <a:ea typeface="ＭＳ Ｐゴシック" charset="0"/>
                <a:cs typeface="ＭＳ Ｐゴシック" charset="0"/>
                <a:sym typeface="Wingdings" charset="0"/>
              </a:rPr>
              <a:t> B</a:t>
            </a:r>
          </a:p>
          <a:p>
            <a:pPr>
              <a:buFontTx/>
              <a:buNone/>
            </a:pPr>
            <a:r>
              <a:rPr lang="en-US" sz="2800" dirty="0">
                <a:latin typeface="Times New Roman" charset="0"/>
                <a:ea typeface="ＭＳ Ｐゴシック" charset="0"/>
                <a:cs typeface="ＭＳ Ｐゴシック" charset="0"/>
                <a:sym typeface="Wingdings" charset="0"/>
              </a:rPr>
              <a:t>		b) compute A+</a:t>
            </a:r>
          </a:p>
          <a:p>
            <a:pPr>
              <a:buFontTx/>
              <a:buNone/>
            </a:pPr>
            <a:r>
              <a:rPr lang="en-US" sz="2800" dirty="0">
                <a:latin typeface="Times New Roman" charset="0"/>
                <a:ea typeface="ＭＳ Ｐゴシック" charset="0"/>
                <a:cs typeface="ＭＳ Ｐゴシック" charset="0"/>
                <a:sym typeface="Wingdings" charset="0"/>
              </a:rPr>
              <a:t>		c) create R1 = A+, R2 = A union (R – A+)</a:t>
            </a:r>
          </a:p>
          <a:p>
            <a:pPr>
              <a:buFontTx/>
              <a:buNone/>
            </a:pPr>
            <a:r>
              <a:rPr lang="en-US" sz="2800" dirty="0">
                <a:latin typeface="Times New Roman" charset="0"/>
                <a:ea typeface="ＭＳ Ｐゴシック" charset="0"/>
                <a:cs typeface="ＭＳ Ｐゴシック" charset="0"/>
                <a:sym typeface="Wingdings" charset="0"/>
              </a:rPr>
              <a:t>          d) compute all FDs over R1, using R and S. Repeat 	    similarly for R2. (See Algorithm 3.12)</a:t>
            </a:r>
          </a:p>
          <a:p>
            <a:pPr>
              <a:buFontTx/>
              <a:buNone/>
            </a:pPr>
            <a:r>
              <a:rPr lang="en-US" sz="2800" dirty="0">
                <a:latin typeface="Times New Roman" charset="0"/>
                <a:ea typeface="ＭＳ Ｐゴシック" charset="0"/>
                <a:cs typeface="ＭＳ Ｐゴシック" charset="0"/>
                <a:sym typeface="Wingdings" charset="0"/>
              </a:rPr>
              <a:t>          e) Repeat Step 1 for R1 and R2</a:t>
            </a:r>
          </a:p>
          <a:p>
            <a:pPr>
              <a:buFontTx/>
              <a:buNone/>
            </a:pPr>
            <a:r>
              <a:rPr lang="en-US" sz="2800" dirty="0">
                <a:latin typeface="Times New Roman" charset="0"/>
                <a:ea typeface="ＭＳ Ｐゴシック" charset="0"/>
                <a:cs typeface="ＭＳ Ｐゴシック" charset="0"/>
                <a:sym typeface="Wingdings" charset="0"/>
              </a:rPr>
              <a:t>4) </a:t>
            </a:r>
            <a:r>
              <a:rPr lang="en-US" sz="2800" dirty="0">
                <a:solidFill>
                  <a:srgbClr val="0000FF"/>
                </a:solidFill>
                <a:latin typeface="Times New Roman" charset="0"/>
                <a:ea typeface="ＭＳ Ｐゴシック" charset="0"/>
                <a:cs typeface="ＭＳ Ｐゴシック" charset="0"/>
                <a:sym typeface="Wingdings" charset="0"/>
              </a:rPr>
              <a:t>Stop when all relations are BCNF, or are two-</a:t>
            </a:r>
            <a:r>
              <a:rPr lang="en-US" sz="2800" dirty="0" smtClean="0">
                <a:solidFill>
                  <a:srgbClr val="0000FF"/>
                </a:solidFill>
                <a:latin typeface="Times New Roman" charset="0"/>
                <a:ea typeface="ＭＳ Ｐゴシック" charset="0"/>
                <a:cs typeface="ＭＳ Ｐゴシック" charset="0"/>
                <a:sym typeface="Wingdings" charset="0"/>
              </a:rPr>
              <a:t>attributes</a:t>
            </a:r>
          </a:p>
          <a:p>
            <a:pPr>
              <a:buFontTx/>
              <a:buNone/>
            </a:pPr>
            <a:endParaRPr lang="en-US" sz="2800" dirty="0">
              <a:solidFill>
                <a:srgbClr val="0000FF"/>
              </a:solidFill>
              <a:latin typeface="Times New Roman" charset="0"/>
              <a:ea typeface="ＭＳ Ｐゴシック" charset="0"/>
              <a:cs typeface="ＭＳ Ｐゴシック" charset="0"/>
              <a:sym typeface="Wingdings" charset="0"/>
            </a:endParaRPr>
          </a:p>
          <a:p>
            <a:pPr>
              <a:buFontTx/>
              <a:buNone/>
            </a:pPr>
            <a:r>
              <a:rPr lang="en-US" sz="2800" dirty="0" smtClean="0">
                <a:latin typeface="Times New Roman" charset="0"/>
                <a:ea typeface="ＭＳ Ｐゴシック" charset="0"/>
                <a:cs typeface="ＭＳ Ｐゴシック" charset="0"/>
                <a:sym typeface="Wingdings" charset="0"/>
              </a:rPr>
              <a:t>(Remember, two attribute relations are always in BCNF)</a:t>
            </a:r>
            <a:endParaRPr lang="en-US" sz="2800" dirty="0">
              <a:latin typeface="Times New Roman" charset="0"/>
              <a:ea typeface="ＭＳ Ｐゴシック" charset="0"/>
              <a:cs typeface="ＭＳ Ｐゴシック" charset="0"/>
              <a:sym typeface="Wingdings" charset="0"/>
            </a:endParaRPr>
          </a:p>
        </p:txBody>
      </p:sp>
    </p:spTree>
    <p:extLst>
      <p:ext uri="{BB962C8B-B14F-4D97-AF65-F5344CB8AC3E}">
        <p14:creationId xmlns:p14="http://schemas.microsoft.com/office/powerpoint/2010/main" val="34812852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A78061F-B695-5347-A115-9CC77F08ED24}" type="slidenum">
              <a:rPr lang="en-US" sz="1400"/>
              <a:pPr/>
              <a:t>31</a:t>
            </a:fld>
            <a:endParaRPr lang="en-US" sz="1400"/>
          </a:p>
        </p:txBody>
      </p:sp>
      <p:sp>
        <p:nvSpPr>
          <p:cNvPr id="64514" name="Rectangle 2"/>
          <p:cNvSpPr>
            <a:spLocks noGrp="1" noChangeArrowheads="1"/>
          </p:cNvSpPr>
          <p:nvPr>
            <p:ph type="title"/>
          </p:nvPr>
        </p:nvSpPr>
        <p:spPr/>
        <p:txBody>
          <a:bodyPr/>
          <a:lstStyle/>
          <a:p>
            <a:r>
              <a:rPr lang="en-US" sz="3600">
                <a:latin typeface="Times New Roman" charset="0"/>
                <a:ea typeface="ＭＳ Ｐゴシック" charset="0"/>
                <a:cs typeface="ＭＳ Ｐゴシック" charset="0"/>
              </a:rPr>
              <a:t>Q: Is BCNF Decomposition unique?</a:t>
            </a:r>
          </a:p>
        </p:txBody>
      </p:sp>
      <p:sp>
        <p:nvSpPr>
          <p:cNvPr id="63491" name="Rectangle 3"/>
          <p:cNvSpPr>
            <a:spLocks noGrp="1" noChangeArrowheads="1"/>
          </p:cNvSpPr>
          <p:nvPr>
            <p:ph type="body" idx="1"/>
          </p:nvPr>
        </p:nvSpPr>
        <p:spPr>
          <a:xfrm>
            <a:off x="152400" y="990600"/>
            <a:ext cx="8991600" cy="5410200"/>
          </a:xfrm>
        </p:spPr>
        <p:txBody>
          <a:bodyPr/>
          <a:lstStyle/>
          <a:p>
            <a:r>
              <a:rPr lang="en-US" dirty="0">
                <a:latin typeface="Times New Roman" charset="0"/>
                <a:ea typeface="ＭＳ Ｐゴシック" charset="0"/>
                <a:cs typeface="ＭＳ Ｐゴシック" charset="0"/>
              </a:rPr>
              <a:t>R(SSN, </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phone). </a:t>
            </a:r>
          </a:p>
          <a:p>
            <a:r>
              <a:rPr lang="en-US" dirty="0">
                <a:latin typeface="Times New Roman" charset="0"/>
                <a:ea typeface="ＭＳ Ｐゴシック" charset="0"/>
                <a:cs typeface="ＭＳ Ｐゴシック" charset="0"/>
              </a:rPr>
              <a:t>FD1: SSN -&gt; </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a:t>
            </a:r>
          </a:p>
          <a:p>
            <a:r>
              <a:rPr lang="en-US" dirty="0">
                <a:latin typeface="Times New Roman" charset="0"/>
                <a:ea typeface="ＭＳ Ｐゴシック" charset="0"/>
                <a:cs typeface="ＭＳ Ｐゴシック" charset="0"/>
              </a:rPr>
              <a:t>FD2: </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-&gt; SSN </a:t>
            </a:r>
          </a:p>
          <a:p>
            <a:r>
              <a:rPr lang="en-US" dirty="0">
                <a:latin typeface="Times New Roman" charset="0"/>
                <a:ea typeface="ＭＳ Ｐゴシック" charset="0"/>
                <a:cs typeface="ＭＳ Ｐゴシック" charset="0"/>
              </a:rPr>
              <a:t>Each of these two FDs violates BCNF</a:t>
            </a:r>
            <a:r>
              <a:rPr lang="en-US" dirty="0" smtClean="0">
                <a:latin typeface="Times New Roman" charset="0"/>
                <a:ea typeface="ＭＳ Ｐゴシック" charset="0"/>
                <a:cs typeface="ＭＳ Ｐゴシック" charset="0"/>
              </a:rPr>
              <a:t>.</a:t>
            </a:r>
          </a:p>
          <a:p>
            <a:pPr marL="0" indent="0">
              <a:buNone/>
            </a:pPr>
            <a:r>
              <a:rPr lang="en-US" i="1" dirty="0" smtClean="0">
                <a:latin typeface="Times New Roman" charset="0"/>
                <a:ea typeface="ＭＳ Ｐゴシック" charset="0"/>
                <a:cs typeface="ＭＳ Ｐゴシック" charset="0"/>
              </a:rPr>
              <a:t>Can you tell me two different BCNF </a:t>
            </a:r>
            <a:r>
              <a:rPr lang="en-US" i="1" dirty="0" err="1" smtClean="0">
                <a:latin typeface="Times New Roman" charset="0"/>
                <a:ea typeface="ＭＳ Ｐゴシック" charset="0"/>
                <a:cs typeface="ＭＳ Ｐゴシック" charset="0"/>
              </a:rPr>
              <a:t>decomp</a:t>
            </a:r>
            <a:r>
              <a:rPr lang="en-US" i="1" dirty="0" smtClean="0">
                <a:latin typeface="Times New Roman" charset="0"/>
                <a:ea typeface="ＭＳ Ｐゴシック" charset="0"/>
                <a:cs typeface="ＭＳ Ｐゴシック" charset="0"/>
              </a:rPr>
              <a:t> for R? </a:t>
            </a:r>
            <a:endParaRPr lang="en-US" i="1"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Pick FD1 and decompose, you get: </a:t>
            </a:r>
            <a:endParaRPr lang="en-US" dirty="0" smtClean="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a:t>
            </a:r>
            <a:r>
              <a:rPr lang="en-US" dirty="0">
                <a:latin typeface="Times New Roman" charset="0"/>
                <a:ea typeface="ＭＳ Ｐゴシック" charset="0"/>
                <a:cs typeface="ＭＳ Ｐゴシック" charset="0"/>
              </a:rPr>
              <a:t>SSN, </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(SSN, phone). </a:t>
            </a:r>
          </a:p>
          <a:p>
            <a:r>
              <a:rPr lang="en-US" dirty="0">
                <a:latin typeface="Times New Roman" charset="0"/>
                <a:ea typeface="ＭＳ Ｐゴシック" charset="0"/>
                <a:cs typeface="ＭＳ Ｐゴシック" charset="0"/>
              </a:rPr>
              <a:t>Pick FD2 and you get </a:t>
            </a:r>
            <a:endParaRPr lang="en-US" dirty="0" smtClean="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SSN); (</a:t>
            </a:r>
            <a:r>
              <a:rPr lang="en-US" dirty="0" err="1">
                <a:latin typeface="Times New Roman" charset="0"/>
                <a:ea typeface="ＭＳ Ｐゴシック" charset="0"/>
                <a:cs typeface="ＭＳ Ｐゴシック" charset="0"/>
              </a:rPr>
              <a:t>netid</a:t>
            </a:r>
            <a:r>
              <a:rPr lang="en-US" dirty="0">
                <a:latin typeface="Times New Roman" charset="0"/>
                <a:ea typeface="ＭＳ Ｐゴシック" charset="0"/>
                <a:cs typeface="ＭＳ Ｐゴシック" charset="0"/>
              </a:rPr>
              <a:t>, phone).</a:t>
            </a:r>
          </a:p>
        </p:txBody>
      </p:sp>
    </p:spTree>
    <p:extLst>
      <p:ext uri="{BB962C8B-B14F-4D97-AF65-F5344CB8AC3E}">
        <p14:creationId xmlns:p14="http://schemas.microsoft.com/office/powerpoint/2010/main" val="2669791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0A68AF3-B4DD-5740-892B-882C4650FDFC}" type="slidenum">
              <a:rPr lang="en-US" sz="1400"/>
              <a:pPr/>
              <a:t>32</a:t>
            </a:fld>
            <a:endParaRPr lang="en-US" sz="1400"/>
          </a:p>
        </p:txBody>
      </p:sp>
      <p:sp>
        <p:nvSpPr>
          <p:cNvPr id="6656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Properties of BCNF</a:t>
            </a:r>
          </a:p>
        </p:txBody>
      </p:sp>
      <p:sp>
        <p:nvSpPr>
          <p:cNvPr id="66564" name="Rectangle 3"/>
          <p:cNvSpPr>
            <a:spLocks noGrp="1" noChangeArrowheads="1"/>
          </p:cNvSpPr>
          <p:nvPr>
            <p:ph type="body" idx="1"/>
          </p:nvPr>
        </p:nvSpPr>
        <p:spPr>
          <a:xfrm>
            <a:off x="76200" y="990600"/>
            <a:ext cx="8991600" cy="5562600"/>
          </a:xfrm>
        </p:spPr>
        <p:txBody>
          <a:bodyPr/>
          <a:lstStyle/>
          <a:p>
            <a:r>
              <a:rPr lang="en-US" dirty="0" smtClean="0">
                <a:latin typeface="Times New Roman" charset="0"/>
                <a:ea typeface="ＭＳ Ｐゴシック" charset="0"/>
                <a:cs typeface="ＭＳ Ｐゴシック" charset="0"/>
              </a:rPr>
              <a:t>Property 1. BCNF </a:t>
            </a:r>
            <a:r>
              <a:rPr lang="en-US" dirty="0">
                <a:latin typeface="Times New Roman" charset="0"/>
                <a:ea typeface="ＭＳ Ｐゴシック" charset="0"/>
                <a:cs typeface="ＭＳ Ｐゴシック" charset="0"/>
              </a:rPr>
              <a:t>removes certain types of </a:t>
            </a:r>
            <a:r>
              <a:rPr lang="en-US" dirty="0" smtClean="0">
                <a:latin typeface="Times New Roman" charset="0"/>
                <a:ea typeface="ＭＳ Ｐゴシック" charset="0"/>
                <a:cs typeface="ＭＳ Ｐゴシック" charset="0"/>
              </a:rPr>
              <a:t>redundancies</a:t>
            </a:r>
            <a:endParaRPr lang="en-US" dirty="0">
              <a:latin typeface="Times New Roman" charset="0"/>
              <a:ea typeface="ＭＳ Ｐゴシック" charset="0"/>
              <a:cs typeface="ＭＳ Ｐゴシック" charset="0"/>
            </a:endParaRPr>
          </a:p>
          <a:p>
            <a:pPr lvl="1"/>
            <a:r>
              <a:rPr lang="en-US" dirty="0">
                <a:latin typeface="Times New Roman" charset="0"/>
                <a:ea typeface="ＭＳ Ｐゴシック" charset="0"/>
              </a:rPr>
              <a:t>those caused by adding many-many or one-many </a:t>
            </a:r>
            <a:r>
              <a:rPr lang="en-US" dirty="0" smtClean="0">
                <a:latin typeface="Times New Roman" charset="0"/>
                <a:ea typeface="ＭＳ Ｐゴシック" charset="0"/>
              </a:rPr>
              <a:t>relationships</a:t>
            </a:r>
          </a:p>
          <a:p>
            <a:pPr marL="457200" lvl="1" indent="0">
              <a:buNone/>
            </a:pPr>
            <a:endParaRPr lang="en-US" dirty="0">
              <a:latin typeface="Times New Roman" charset="0"/>
              <a:ea typeface="ＭＳ Ｐゴシック" charset="0"/>
            </a:endParaRP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For examples of redundancy that it cannot remove, see "multi-valued redundancy</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 </a:t>
            </a:r>
          </a:p>
          <a:p>
            <a:pPr lvl="1"/>
            <a:r>
              <a:rPr lang="en-US" dirty="0">
                <a:latin typeface="Times New Roman" charset="0"/>
                <a:ea typeface="ＭＳ Ｐゴシック" charset="0"/>
              </a:rPr>
              <a:t>But this is not in curriculum</a:t>
            </a:r>
          </a:p>
          <a:p>
            <a:pPr lvl="1"/>
            <a:endParaRPr lang="en-US" dirty="0">
              <a:latin typeface="Times New Roman" charset="0"/>
              <a:ea typeface="ＭＳ Ｐゴシック" charset="0"/>
            </a:endParaRPr>
          </a:p>
        </p:txBody>
      </p:sp>
    </p:spTree>
    <p:extLst>
      <p:ext uri="{BB962C8B-B14F-4D97-AF65-F5344CB8AC3E}">
        <p14:creationId xmlns:p14="http://schemas.microsoft.com/office/powerpoint/2010/main" val="3519095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4">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E2BF5CE-5294-8A41-83D6-0FDE98E2AEFD}" type="slidenum">
              <a:rPr lang="en-US" sz="1400"/>
              <a:pPr/>
              <a:t>33</a:t>
            </a:fld>
            <a:endParaRPr lang="en-US" sz="1400"/>
          </a:p>
        </p:txBody>
      </p:sp>
      <p:sp>
        <p:nvSpPr>
          <p:cNvPr id="6758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Properties of BCNF </a:t>
            </a:r>
          </a:p>
        </p:txBody>
      </p:sp>
      <p:sp>
        <p:nvSpPr>
          <p:cNvPr id="66564" name="Rectangle 3"/>
          <p:cNvSpPr>
            <a:spLocks noGrp="1" noChangeArrowheads="1"/>
          </p:cNvSpPr>
          <p:nvPr>
            <p:ph type="body" idx="1"/>
          </p:nvPr>
        </p:nvSpPr>
        <p:spPr>
          <a:xfrm>
            <a:off x="76200" y="990600"/>
            <a:ext cx="8991600" cy="5562600"/>
          </a:xfrm>
        </p:spPr>
        <p:txBody>
          <a:bodyPr/>
          <a:lstStyle/>
          <a:p>
            <a:pPr lvl="1">
              <a:buFontTx/>
              <a:buNone/>
            </a:pPr>
            <a:endParaRPr lang="en-US" dirty="0">
              <a:latin typeface="Times New Roman" charset="0"/>
              <a:ea typeface="ＭＳ Ｐゴシック" charset="0"/>
            </a:endParaRPr>
          </a:p>
          <a:p>
            <a:r>
              <a:rPr lang="en-US" dirty="0">
                <a:latin typeface="Times New Roman" charset="0"/>
                <a:ea typeface="ＭＳ Ｐゴシック" charset="0"/>
                <a:cs typeface="ＭＳ Ｐゴシック" charset="0"/>
              </a:rPr>
              <a:t>BCNF Decomposition avoids information loss</a:t>
            </a:r>
          </a:p>
          <a:p>
            <a:pPr lvl="1"/>
            <a:r>
              <a:rPr lang="en-US" dirty="0">
                <a:latin typeface="Times New Roman" charset="0"/>
                <a:ea typeface="ＭＳ Ｐゴシック" charset="0"/>
              </a:rPr>
              <a:t>You can construct the original relation instance from the decomposed relations</a:t>
            </a:r>
            <a:r>
              <a:rPr lang="ja-JP" altLang="en-US" dirty="0">
                <a:latin typeface="Times New Roman" charset="0"/>
                <a:ea typeface="ＭＳ Ｐゴシック" charset="0"/>
              </a:rPr>
              <a:t>’</a:t>
            </a:r>
            <a:r>
              <a:rPr lang="en-US" altLang="ja-JP" dirty="0">
                <a:latin typeface="Times New Roman" charset="0"/>
                <a:ea typeface="ＭＳ Ｐゴシック" charset="0"/>
              </a:rPr>
              <a:t> instances</a:t>
            </a:r>
            <a:r>
              <a:rPr lang="en-US" altLang="ja-JP" dirty="0" smtClean="0">
                <a:latin typeface="Times New Roman" charset="0"/>
                <a:ea typeface="ＭＳ Ｐゴシック" charset="0"/>
              </a:rPr>
              <a:t>.</a:t>
            </a:r>
          </a:p>
          <a:p>
            <a:pPr lvl="1"/>
            <a:endParaRPr lang="en-US" dirty="0">
              <a:latin typeface="Times New Roman" charset="0"/>
              <a:ea typeface="ＭＳ Ｐゴシック" charset="0"/>
            </a:endParaRPr>
          </a:p>
          <a:p>
            <a:pPr lvl="1"/>
            <a:r>
              <a:rPr lang="en-US" i="1" dirty="0" smtClean="0">
                <a:latin typeface="Times New Roman" charset="0"/>
                <a:ea typeface="ＭＳ Ｐゴシック" charset="0"/>
              </a:rPr>
              <a:t>How? What would the relational algebra </a:t>
            </a:r>
            <a:r>
              <a:rPr lang="en-US" i="1" dirty="0" err="1" smtClean="0">
                <a:latin typeface="Times New Roman" charset="0"/>
                <a:ea typeface="ＭＳ Ｐゴシック" charset="0"/>
              </a:rPr>
              <a:t>exp</a:t>
            </a:r>
            <a:r>
              <a:rPr lang="en-US" i="1" dirty="0" smtClean="0">
                <a:latin typeface="Times New Roman" charset="0"/>
                <a:ea typeface="ＭＳ Ｐゴシック" charset="0"/>
              </a:rPr>
              <a:t> look like?</a:t>
            </a:r>
          </a:p>
          <a:p>
            <a:pPr lvl="2"/>
            <a:r>
              <a:rPr lang="en-US" i="1" dirty="0" smtClean="0">
                <a:latin typeface="Times New Roman" charset="0"/>
                <a:ea typeface="ＭＳ Ｐゴシック" charset="0"/>
              </a:rPr>
              <a:t>R(A, B, C) from R(A, B), R(B, C)</a:t>
            </a:r>
          </a:p>
          <a:p>
            <a:pPr lvl="1"/>
            <a:r>
              <a:rPr lang="en-US" i="1" dirty="0" err="1" smtClean="0">
                <a:latin typeface="Times New Roman" charset="0"/>
                <a:ea typeface="ＭＳ Ｐゴシック" charset="0"/>
              </a:rPr>
              <a:t>Ans</a:t>
            </a:r>
            <a:r>
              <a:rPr lang="en-US" i="1" dirty="0" smtClean="0">
                <a:latin typeface="Times New Roman" charset="0"/>
                <a:ea typeface="ＭＳ Ｐゴシック" charset="0"/>
              </a:rPr>
              <a:t>: Natural join </a:t>
            </a:r>
            <a:endParaRPr lang="en-US" i="1" dirty="0">
              <a:latin typeface="Times New Roman" charset="0"/>
              <a:ea typeface="ＭＳ Ｐゴシック" charset="0"/>
            </a:endParaRPr>
          </a:p>
        </p:txBody>
      </p:sp>
    </p:spTree>
    <p:extLst>
      <p:ext uri="{BB962C8B-B14F-4D97-AF65-F5344CB8AC3E}">
        <p14:creationId xmlns:p14="http://schemas.microsoft.com/office/powerpoint/2010/main" val="512987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Times New Roman" charset="0"/>
                <a:ea typeface="ＭＳ Ｐゴシック" charset="0"/>
                <a:cs typeface="ＭＳ Ｐゴシック" charset="0"/>
              </a:rPr>
              <a:t>An easy decomposition?</a:t>
            </a:r>
          </a:p>
        </p:txBody>
      </p:sp>
      <p:sp>
        <p:nvSpPr>
          <p:cNvPr id="3"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We saw that two-attribute relations are in BCNF.</a:t>
            </a: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Why don</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t we break any R(A,B,C,D,E) into R1(A,B); R2(B,C); R3(C,D); R4(D,E)? Why bother with finding BCNF violations etc.</a:t>
            </a:r>
            <a:r>
              <a:rPr lang="en-US" altLang="ja-JP" dirty="0" smtClean="0">
                <a:latin typeface="Times New Roman" charset="0"/>
                <a:ea typeface="ＭＳ Ｐゴシック" charset="0"/>
                <a:cs typeface="ＭＳ Ｐゴシック" charset="0"/>
              </a:rPr>
              <a:t>?</a:t>
            </a:r>
          </a:p>
          <a:p>
            <a:endParaRPr lang="en-US" dirty="0">
              <a:latin typeface="Times New Roman" charset="0"/>
              <a:ea typeface="ＭＳ Ｐゴシック" charset="0"/>
              <a:cs typeface="ＭＳ Ｐゴシック" charset="0"/>
            </a:endParaRPr>
          </a:p>
          <a:p>
            <a:r>
              <a:rPr lang="en-US" i="1" dirty="0" smtClean="0">
                <a:latin typeface="Times New Roman" charset="0"/>
                <a:ea typeface="ＭＳ Ｐゴシック" charset="0"/>
                <a:cs typeface="ＭＳ Ｐゴシック" charset="0"/>
              </a:rPr>
              <a:t>Turns out, this leads to information loss </a:t>
            </a:r>
            <a:r>
              <a:rPr lang="is-IS" i="1" dirty="0" smtClean="0">
                <a:latin typeface="Times New Roman" charset="0"/>
                <a:ea typeface="ＭＳ Ｐゴシック" charset="0"/>
                <a:cs typeface="ＭＳ Ｐゴシック" charset="0"/>
              </a:rPr>
              <a:t>…</a:t>
            </a:r>
            <a:endParaRPr lang="en-US" i="1" dirty="0">
              <a:latin typeface="Times New Roman" charset="0"/>
              <a:ea typeface="ＭＳ Ｐゴシック" charset="0"/>
              <a:cs typeface="ＭＳ Ｐゴシック" charset="0"/>
            </a:endParaRPr>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F5243657-1B18-F040-92E1-AC2E509D4661}" type="slidenum">
              <a:rPr lang="en-US" sz="1400"/>
              <a:pPr/>
              <a:t>34</a:t>
            </a:fld>
            <a:endParaRPr lang="en-US" sz="1400"/>
          </a:p>
        </p:txBody>
      </p:sp>
    </p:spTree>
    <p:extLst>
      <p:ext uri="{BB962C8B-B14F-4D97-AF65-F5344CB8AC3E}">
        <p14:creationId xmlns:p14="http://schemas.microsoft.com/office/powerpoint/2010/main" val="37145874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Times New Roman" charset="0"/>
                <a:ea typeface="ＭＳ Ｐゴシック" charset="0"/>
                <a:cs typeface="ＭＳ Ｐゴシック" charset="0"/>
              </a:rPr>
              <a:t>Example of the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easy decomposition</a:t>
            </a:r>
            <a:r>
              <a:rPr lang="ja-JP" altLang="en-US">
                <a:latin typeface="Times New Roman" charset="0"/>
                <a:ea typeface="ＭＳ Ｐゴシック" charset="0"/>
                <a:cs typeface="ＭＳ Ｐゴシック" charset="0"/>
              </a:rPr>
              <a:t>”</a:t>
            </a:r>
            <a:endParaRPr lang="en-US">
              <a:latin typeface="Times New Roman" charset="0"/>
              <a:ea typeface="ＭＳ Ｐゴシック" charset="0"/>
              <a:cs typeface="ＭＳ Ｐゴシック" charset="0"/>
            </a:endParaRPr>
          </a:p>
        </p:txBody>
      </p:sp>
      <p:sp>
        <p:nvSpPr>
          <p:cNvPr id="70658" name="Content Placeholder 2"/>
          <p:cNvSpPr>
            <a:spLocks noGrp="1"/>
          </p:cNvSpPr>
          <p:nvPr>
            <p:ph idx="1"/>
          </p:nvPr>
        </p:nvSpPr>
        <p:spPr/>
        <p:txBody>
          <a:bodyPr/>
          <a:lstStyle/>
          <a:p>
            <a:r>
              <a:rPr lang="en-US">
                <a:latin typeface="Times New Roman" charset="0"/>
                <a:ea typeface="ＭＳ Ｐゴシック" charset="0"/>
                <a:cs typeface="ＭＳ Ｐゴシック" charset="0"/>
              </a:rPr>
              <a:t>R = (A,B,C); decomposed into R1(A,B); R2(B,C)</a:t>
            </a:r>
          </a:p>
          <a:p>
            <a:endParaRPr lang="en-US">
              <a:latin typeface="Times New Roman" charset="0"/>
              <a:ea typeface="ＭＳ Ｐゴシック" charset="0"/>
              <a:cs typeface="ＭＳ Ｐゴシック" charset="0"/>
            </a:endParaRPr>
          </a:p>
          <a:p>
            <a:pPr>
              <a:buFontTx/>
              <a:buNone/>
            </a:pPr>
            <a:endParaRPr lang="en-US">
              <a:latin typeface="Times New Roman" charset="0"/>
              <a:ea typeface="ＭＳ Ｐゴシック" charset="0"/>
              <a:cs typeface="ＭＳ Ｐゴシック" charset="0"/>
            </a:endParaRP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3A89278-86AE-264C-B71C-396D8C33A10D}" type="slidenum">
              <a:rPr lang="en-US" sz="1400"/>
              <a:pPr/>
              <a:t>35</a:t>
            </a:fld>
            <a:endParaRPr lang="en-US" sz="1400"/>
          </a:p>
        </p:txBody>
      </p:sp>
      <p:graphicFrame>
        <p:nvGraphicFramePr>
          <p:cNvPr id="5" name="Table 4"/>
          <p:cNvGraphicFramePr>
            <a:graphicFrameLocks noGrp="1"/>
          </p:cNvGraphicFramePr>
          <p:nvPr/>
        </p:nvGraphicFramePr>
        <p:xfrm>
          <a:off x="914400" y="1905000"/>
          <a:ext cx="2133600" cy="1219200"/>
        </p:xfrm>
        <a:graphic>
          <a:graphicData uri="http://schemas.openxmlformats.org/drawingml/2006/table">
            <a:tbl>
              <a:tblPr/>
              <a:tblGrid>
                <a:gridCol w="711200"/>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Table 5"/>
          <p:cNvGraphicFramePr>
            <a:graphicFrameLocks noGrp="1"/>
          </p:cNvGraphicFramePr>
          <p:nvPr/>
        </p:nvGraphicFramePr>
        <p:xfrm>
          <a:off x="914400" y="4114800"/>
          <a:ext cx="1422400" cy="1219200"/>
        </p:xfrm>
        <a:graphic>
          <a:graphicData uri="http://schemas.openxmlformats.org/drawingml/2006/table">
            <a:tbl>
              <a:tblPr/>
              <a:tblGrid>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Table 6"/>
          <p:cNvGraphicFramePr>
            <a:graphicFrameLocks noGrp="1"/>
          </p:cNvGraphicFramePr>
          <p:nvPr/>
        </p:nvGraphicFramePr>
        <p:xfrm>
          <a:off x="2971800" y="4114800"/>
          <a:ext cx="1422400" cy="1219200"/>
        </p:xfrm>
        <a:graphic>
          <a:graphicData uri="http://schemas.openxmlformats.org/drawingml/2006/table">
            <a:tbl>
              <a:tblPr/>
              <a:tblGrid>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0702" name="Straight Arrow Connector 10"/>
          <p:cNvCxnSpPr>
            <a:cxnSpLocks noChangeShapeType="1"/>
          </p:cNvCxnSpPr>
          <p:nvPr/>
        </p:nvCxnSpPr>
        <p:spPr bwMode="auto">
          <a:xfrm rot="5400000">
            <a:off x="1295401" y="3656012"/>
            <a:ext cx="6096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703" name="Straight Arrow Connector 12"/>
          <p:cNvCxnSpPr>
            <a:cxnSpLocks noChangeShapeType="1"/>
          </p:cNvCxnSpPr>
          <p:nvPr/>
        </p:nvCxnSpPr>
        <p:spPr bwMode="auto">
          <a:xfrm>
            <a:off x="2133600" y="3352800"/>
            <a:ext cx="15240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77793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Times New Roman" charset="0"/>
                <a:ea typeface="ＭＳ Ｐゴシック" charset="0"/>
                <a:cs typeface="ＭＳ Ｐゴシック" charset="0"/>
              </a:rPr>
              <a:t>Example of the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easy decomposition</a:t>
            </a:r>
            <a:r>
              <a:rPr lang="ja-JP" altLang="en-US">
                <a:latin typeface="Times New Roman" charset="0"/>
                <a:ea typeface="ＭＳ Ｐゴシック" charset="0"/>
                <a:cs typeface="ＭＳ Ｐゴシック" charset="0"/>
              </a:rPr>
              <a:t>”</a:t>
            </a:r>
            <a:endParaRPr lang="en-US">
              <a:latin typeface="Times New Roman" charset="0"/>
              <a:ea typeface="ＭＳ Ｐゴシック" charset="0"/>
              <a:cs typeface="ＭＳ Ｐゴシック" charset="0"/>
            </a:endParaRPr>
          </a:p>
        </p:txBody>
      </p:sp>
      <p:sp>
        <p:nvSpPr>
          <p:cNvPr id="71682" name="Content Placeholder 2"/>
          <p:cNvSpPr>
            <a:spLocks noGrp="1"/>
          </p:cNvSpPr>
          <p:nvPr>
            <p:ph idx="1"/>
          </p:nvPr>
        </p:nvSpPr>
        <p:spPr/>
        <p:txBody>
          <a:bodyPr/>
          <a:lstStyle/>
          <a:p>
            <a:r>
              <a:rPr lang="en-US">
                <a:latin typeface="Times New Roman" charset="0"/>
                <a:ea typeface="ＭＳ Ｐゴシック" charset="0"/>
                <a:cs typeface="ＭＳ Ｐゴシック" charset="0"/>
              </a:rPr>
              <a:t>R = (A,B,C); decomposed into R1(A,B); R2(B,C)</a:t>
            </a:r>
          </a:p>
          <a:p>
            <a:endParaRPr lang="en-US">
              <a:latin typeface="Times New Roman" charset="0"/>
              <a:ea typeface="ＭＳ Ｐゴシック" charset="0"/>
              <a:cs typeface="ＭＳ Ｐゴシック" charset="0"/>
            </a:endParaRPr>
          </a:p>
          <a:p>
            <a:pPr>
              <a:buFontTx/>
              <a:buNone/>
            </a:pPr>
            <a:endParaRPr lang="en-US">
              <a:latin typeface="Times New Roman" charset="0"/>
              <a:ea typeface="ＭＳ Ｐゴシック" charset="0"/>
              <a:cs typeface="ＭＳ Ｐゴシック" charset="0"/>
            </a:endParaRPr>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AB20D90C-BE42-1A49-80DC-A03A56E1CA3B}" type="slidenum">
              <a:rPr lang="en-US" sz="1400"/>
              <a:pPr/>
              <a:t>36</a:t>
            </a:fld>
            <a:endParaRPr lang="en-US" sz="1400"/>
          </a:p>
        </p:txBody>
      </p:sp>
      <p:graphicFrame>
        <p:nvGraphicFramePr>
          <p:cNvPr id="5" name="Table 4"/>
          <p:cNvGraphicFramePr>
            <a:graphicFrameLocks noGrp="1"/>
          </p:cNvGraphicFramePr>
          <p:nvPr/>
        </p:nvGraphicFramePr>
        <p:xfrm>
          <a:off x="914400" y="1905000"/>
          <a:ext cx="2133600" cy="1219200"/>
        </p:xfrm>
        <a:graphic>
          <a:graphicData uri="http://schemas.openxmlformats.org/drawingml/2006/table">
            <a:tbl>
              <a:tblPr/>
              <a:tblGrid>
                <a:gridCol w="711200"/>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Table 5"/>
          <p:cNvGraphicFramePr>
            <a:graphicFrameLocks noGrp="1"/>
          </p:cNvGraphicFramePr>
          <p:nvPr/>
        </p:nvGraphicFramePr>
        <p:xfrm>
          <a:off x="914400" y="4114800"/>
          <a:ext cx="1422400" cy="1219200"/>
        </p:xfrm>
        <a:graphic>
          <a:graphicData uri="http://schemas.openxmlformats.org/drawingml/2006/table">
            <a:tbl>
              <a:tblPr/>
              <a:tblGrid>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Table 6"/>
          <p:cNvGraphicFramePr>
            <a:graphicFrameLocks noGrp="1"/>
          </p:cNvGraphicFramePr>
          <p:nvPr/>
        </p:nvGraphicFramePr>
        <p:xfrm>
          <a:off x="2971800" y="4114800"/>
          <a:ext cx="1422400" cy="1219200"/>
        </p:xfrm>
        <a:graphic>
          <a:graphicData uri="http://schemas.openxmlformats.org/drawingml/2006/table">
            <a:tbl>
              <a:tblPr/>
              <a:tblGrid>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 name="Table 9"/>
          <p:cNvGraphicFramePr>
            <a:graphicFrameLocks noGrp="1"/>
          </p:cNvGraphicFramePr>
          <p:nvPr/>
        </p:nvGraphicFramePr>
        <p:xfrm>
          <a:off x="4953000" y="1905000"/>
          <a:ext cx="2133600" cy="2032000"/>
        </p:xfrm>
        <a:graphic>
          <a:graphicData uri="http://schemas.openxmlformats.org/drawingml/2006/table">
            <a:tbl>
              <a:tblPr/>
              <a:tblGrid>
                <a:gridCol w="711200"/>
                <a:gridCol w="711200"/>
                <a:gridCol w="711200"/>
              </a:tblGrid>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charset="0"/>
                          <a:ea typeface="ＭＳ Ｐゴシック" charset="0"/>
                          <a:cs typeface="ＭＳ Ｐゴシック" charset="0"/>
                        </a:rPr>
                        <a:t>B</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Times New Roman" charset="0"/>
                          <a:ea typeface="ＭＳ Ｐゴシック" charset="0"/>
                          <a:cs typeface="ＭＳ Ｐゴシック" charset="0"/>
                        </a:rPr>
                        <a:t>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6</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F6"/>
                    </a:solidFill>
                  </a:tcPr>
                </a:tc>
              </a:tr>
              <a:tr h="406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2</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imes New Roman" charset="0"/>
                          <a:ea typeface="ＭＳ Ｐゴシック" charset="0"/>
                          <a:cs typeface="ＭＳ Ｐゴシック" charset="0"/>
                        </a:rPr>
                        <a:t>3</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1750" name="Straight Arrow Connector 13"/>
          <p:cNvCxnSpPr>
            <a:cxnSpLocks noChangeShapeType="1"/>
          </p:cNvCxnSpPr>
          <p:nvPr/>
        </p:nvCxnSpPr>
        <p:spPr bwMode="auto">
          <a:xfrm flipV="1">
            <a:off x="1828800" y="2895600"/>
            <a:ext cx="2819400" cy="990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751" name="Straight Arrow Connector 15"/>
          <p:cNvCxnSpPr>
            <a:cxnSpLocks noChangeShapeType="1"/>
          </p:cNvCxnSpPr>
          <p:nvPr/>
        </p:nvCxnSpPr>
        <p:spPr bwMode="auto">
          <a:xfrm rot="5400000" flipH="1" flipV="1">
            <a:off x="3962400" y="3048000"/>
            <a:ext cx="685800" cy="685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1752" name="TextBox 16"/>
          <p:cNvSpPr txBox="1">
            <a:spLocks noChangeArrowheads="1"/>
          </p:cNvSpPr>
          <p:nvPr/>
        </p:nvSpPr>
        <p:spPr bwMode="auto">
          <a:xfrm>
            <a:off x="3276600" y="2514600"/>
            <a:ext cx="1231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pPr>
            <a:r>
              <a:rPr lang="en-US" sz="2400" dirty="0" err="1" smtClean="0"/>
              <a:t>Nat.Join</a:t>
            </a:r>
            <a:endParaRPr lang="en-US" sz="2400" dirty="0"/>
          </a:p>
        </p:txBody>
      </p:sp>
      <p:sp>
        <p:nvSpPr>
          <p:cNvPr id="18" name="TextBox 17"/>
          <p:cNvSpPr txBox="1">
            <a:spLocks noChangeArrowheads="1"/>
          </p:cNvSpPr>
          <p:nvPr/>
        </p:nvSpPr>
        <p:spPr bwMode="auto">
          <a:xfrm>
            <a:off x="914400" y="6019800"/>
            <a:ext cx="457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pPr>
            <a:r>
              <a:rPr lang="en-US" sz="2400" dirty="0"/>
              <a:t>We get back some </a:t>
            </a:r>
            <a:r>
              <a:rPr lang="ja-JP" altLang="en-US" sz="2400" dirty="0"/>
              <a:t>“</a:t>
            </a:r>
            <a:r>
              <a:rPr lang="en-US" altLang="ja-JP" sz="2400" dirty="0"/>
              <a:t>bogus tuples</a:t>
            </a:r>
            <a:r>
              <a:rPr lang="ja-JP" altLang="en-US" sz="2400" dirty="0"/>
              <a:t>”</a:t>
            </a:r>
            <a:r>
              <a:rPr lang="en-US" altLang="ja-JP" sz="2400" dirty="0"/>
              <a:t> !</a:t>
            </a:r>
            <a:endParaRPr lang="en-US" sz="2400" dirty="0"/>
          </a:p>
        </p:txBody>
      </p:sp>
    </p:spTree>
    <p:extLst>
      <p:ext uri="{BB962C8B-B14F-4D97-AF65-F5344CB8AC3E}">
        <p14:creationId xmlns:p14="http://schemas.microsoft.com/office/powerpoint/2010/main" val="2834126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269041C-F6E7-3F4D-BBEA-9CB7B43F7F6C}" type="slidenum">
              <a:rPr lang="en-US" sz="1400"/>
              <a:pPr/>
              <a:t>37</a:t>
            </a:fld>
            <a:endParaRPr lang="en-US" sz="1400"/>
          </a:p>
        </p:txBody>
      </p:sp>
      <p:sp>
        <p:nvSpPr>
          <p:cNvPr id="73730" name="Rectangle 2"/>
          <p:cNvSpPr>
            <a:spLocks noGrp="1" noChangeArrowheads="1"/>
          </p:cNvSpPr>
          <p:nvPr>
            <p:ph type="title"/>
          </p:nvPr>
        </p:nvSpPr>
        <p:spPr>
          <a:xfrm>
            <a:off x="152400" y="304800"/>
            <a:ext cx="8686800" cy="685800"/>
          </a:xfrm>
        </p:spPr>
        <p:txBody>
          <a:bodyPr/>
          <a:lstStyle/>
          <a:p>
            <a:r>
              <a:rPr lang="en-US">
                <a:latin typeface="Times New Roman" charset="0"/>
                <a:ea typeface="ＭＳ Ｐゴシック" charset="0"/>
                <a:cs typeface="ＭＳ Ｐゴシック" charset="0"/>
              </a:rPr>
              <a:t>BCNF Decomposition is Lossless</a:t>
            </a:r>
          </a:p>
        </p:txBody>
      </p:sp>
      <p:sp>
        <p:nvSpPr>
          <p:cNvPr id="73731" name="Text Box 3"/>
          <p:cNvSpPr txBox="1">
            <a:spLocks noChangeArrowheads="1"/>
          </p:cNvSpPr>
          <p:nvPr/>
        </p:nvSpPr>
        <p:spPr bwMode="auto">
          <a:xfrm>
            <a:off x="130175" y="1752600"/>
            <a:ext cx="44532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smtClean="0"/>
              <a:t>Example   R</a:t>
            </a:r>
            <a:r>
              <a:rPr lang="en-US" sz="2400" dirty="0"/>
              <a:t>(A, B, C),       A </a:t>
            </a:r>
            <a:r>
              <a:rPr lang="en-US" sz="2400" dirty="0">
                <a:sym typeface="Symbol" charset="0"/>
              </a:rPr>
              <a:t>-&gt;</a:t>
            </a:r>
            <a:r>
              <a:rPr lang="en-US" sz="2400" dirty="0"/>
              <a:t> C</a:t>
            </a:r>
          </a:p>
          <a:p>
            <a:endParaRPr lang="en-US" sz="2400" dirty="0"/>
          </a:p>
          <a:p>
            <a:r>
              <a:rPr lang="en-US" sz="2400" dirty="0"/>
              <a:t>BCNF:   R1(A,B),   R2(A,C)</a:t>
            </a:r>
          </a:p>
          <a:p>
            <a:endParaRPr lang="en-US" sz="2400" dirty="0"/>
          </a:p>
          <a:p>
            <a:r>
              <a:rPr lang="en-US" sz="2400" dirty="0"/>
              <a:t>Some tuple    (</a:t>
            </a:r>
            <a:r>
              <a:rPr lang="en-US" sz="2400" dirty="0" err="1"/>
              <a:t>a,b,c</a:t>
            </a:r>
            <a:r>
              <a:rPr lang="en-US" sz="2400" dirty="0"/>
              <a:t>)  in R</a:t>
            </a:r>
            <a:endParaRPr lang="en-US" sz="2400" dirty="0">
              <a:solidFill>
                <a:schemeClr val="accent2"/>
              </a:solidFill>
            </a:endParaRPr>
          </a:p>
          <a:p>
            <a:r>
              <a:rPr lang="en-US" sz="2400" dirty="0"/>
              <a:t> decomposes into    (</a:t>
            </a:r>
            <a:r>
              <a:rPr lang="en-US" sz="2400" dirty="0" err="1"/>
              <a:t>a,b</a:t>
            </a:r>
            <a:r>
              <a:rPr lang="en-US" sz="2400" dirty="0"/>
              <a:t>)  in R1</a:t>
            </a:r>
            <a:endParaRPr lang="en-US" sz="2400" dirty="0">
              <a:solidFill>
                <a:schemeClr val="accent2"/>
              </a:solidFill>
            </a:endParaRPr>
          </a:p>
          <a:p>
            <a:r>
              <a:rPr lang="en-US" sz="2400" dirty="0"/>
              <a:t>                     and     (</a:t>
            </a:r>
            <a:r>
              <a:rPr lang="en-US" sz="2400" dirty="0" err="1"/>
              <a:t>a,c</a:t>
            </a:r>
            <a:r>
              <a:rPr lang="en-US" sz="2400" dirty="0"/>
              <a:t>)  in R2</a:t>
            </a:r>
            <a:endParaRPr lang="en-US" sz="2400" dirty="0">
              <a:solidFill>
                <a:schemeClr val="accent2"/>
              </a:solidFill>
            </a:endParaRPr>
          </a:p>
          <a:p>
            <a:endParaRPr lang="en-US" sz="2400" dirty="0"/>
          </a:p>
          <a:p>
            <a:r>
              <a:rPr lang="en-US" sz="2400" dirty="0"/>
              <a:t>Recover tuples in R:  (</a:t>
            </a:r>
            <a:r>
              <a:rPr lang="en-US" sz="2400" dirty="0" err="1"/>
              <a:t>a,b,c</a:t>
            </a:r>
            <a:r>
              <a:rPr lang="en-US" sz="2400" dirty="0"/>
              <a:t>),           </a:t>
            </a:r>
          </a:p>
          <a:p>
            <a:endParaRPr lang="en-US" sz="2400" dirty="0"/>
          </a:p>
        </p:txBody>
      </p:sp>
    </p:spTree>
    <p:extLst>
      <p:ext uri="{BB962C8B-B14F-4D97-AF65-F5344CB8AC3E}">
        <p14:creationId xmlns:p14="http://schemas.microsoft.com/office/powerpoint/2010/main" val="26518069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08167F84-1932-DD44-B654-88F5A575CBDE}" type="slidenum">
              <a:rPr lang="en-US" sz="1400"/>
              <a:pPr/>
              <a:t>38</a:t>
            </a:fld>
            <a:endParaRPr lang="en-US" sz="1400"/>
          </a:p>
        </p:txBody>
      </p:sp>
      <p:sp>
        <p:nvSpPr>
          <p:cNvPr id="74754" name="Rectangle 2"/>
          <p:cNvSpPr>
            <a:spLocks noGrp="1" noChangeArrowheads="1"/>
          </p:cNvSpPr>
          <p:nvPr>
            <p:ph type="title"/>
          </p:nvPr>
        </p:nvSpPr>
        <p:spPr>
          <a:xfrm>
            <a:off x="152400" y="304800"/>
            <a:ext cx="8686800" cy="685800"/>
          </a:xfrm>
        </p:spPr>
        <p:txBody>
          <a:bodyPr/>
          <a:lstStyle/>
          <a:p>
            <a:r>
              <a:rPr lang="en-US">
                <a:latin typeface="Times New Roman" charset="0"/>
                <a:ea typeface="ＭＳ Ｐゴシック" charset="0"/>
                <a:cs typeface="ＭＳ Ｐゴシック" charset="0"/>
              </a:rPr>
              <a:t>BCNF Decomposition is Lossless</a:t>
            </a:r>
          </a:p>
        </p:txBody>
      </p:sp>
      <p:sp>
        <p:nvSpPr>
          <p:cNvPr id="74755" name="Text Box 3"/>
          <p:cNvSpPr txBox="1">
            <a:spLocks noChangeArrowheads="1"/>
          </p:cNvSpPr>
          <p:nvPr/>
        </p:nvSpPr>
        <p:spPr bwMode="auto">
          <a:xfrm>
            <a:off x="130175" y="1752600"/>
            <a:ext cx="68437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Example   R(A, B, C),       A </a:t>
            </a:r>
            <a:r>
              <a:rPr lang="en-US" sz="2400" dirty="0">
                <a:sym typeface="Symbol" charset="0"/>
              </a:rPr>
              <a:t>-&gt;</a:t>
            </a:r>
            <a:r>
              <a:rPr lang="en-US" sz="2400" dirty="0"/>
              <a:t> C</a:t>
            </a:r>
          </a:p>
          <a:p>
            <a:endParaRPr lang="en-US" sz="2400" dirty="0"/>
          </a:p>
          <a:p>
            <a:r>
              <a:rPr lang="en-US" sz="2400" dirty="0"/>
              <a:t>BCNF:   R1(A,B),   R2(A,C)</a:t>
            </a:r>
          </a:p>
          <a:p>
            <a:endParaRPr lang="en-US" sz="2400" dirty="0"/>
          </a:p>
          <a:p>
            <a:r>
              <a:rPr lang="en-US" sz="2400" dirty="0"/>
              <a:t>Some tuple    (</a:t>
            </a:r>
            <a:r>
              <a:rPr lang="en-US" sz="2400" dirty="0" err="1"/>
              <a:t>a,b,c</a:t>
            </a:r>
            <a:r>
              <a:rPr lang="en-US" sz="2400" dirty="0"/>
              <a:t>)  in R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,c</a:t>
            </a:r>
            <a:r>
              <a:rPr lang="ja-JP" altLang="en-US" sz="2400" dirty="0">
                <a:solidFill>
                  <a:schemeClr val="accent2"/>
                </a:solidFill>
              </a:rPr>
              <a:t>’</a:t>
            </a:r>
            <a:r>
              <a:rPr lang="en-US" altLang="ja-JP" sz="2400" dirty="0">
                <a:solidFill>
                  <a:schemeClr val="accent2"/>
                </a:solidFill>
              </a:rPr>
              <a:t>) also in R</a:t>
            </a:r>
          </a:p>
          <a:p>
            <a:r>
              <a:rPr lang="en-US" sz="2400" dirty="0"/>
              <a:t> decomposes into    (</a:t>
            </a:r>
            <a:r>
              <a:rPr lang="en-US" sz="2400" dirty="0" err="1"/>
              <a:t>a,b</a:t>
            </a:r>
            <a:r>
              <a:rPr lang="en-US" sz="2400" dirty="0"/>
              <a:t>)  in R1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 also in R1</a:t>
            </a:r>
          </a:p>
          <a:p>
            <a:r>
              <a:rPr lang="en-US" sz="2400" dirty="0"/>
              <a:t>                     and     (</a:t>
            </a:r>
            <a:r>
              <a:rPr lang="en-US" sz="2400" dirty="0" err="1"/>
              <a:t>a,c</a:t>
            </a:r>
            <a:r>
              <a:rPr lang="en-US" sz="2400" dirty="0"/>
              <a:t>)  in R2       </a:t>
            </a:r>
            <a:r>
              <a:rPr lang="en-US" sz="2400" dirty="0">
                <a:solidFill>
                  <a:schemeClr val="accent2"/>
                </a:solidFill>
              </a:rPr>
              <a:t>(</a:t>
            </a:r>
            <a:r>
              <a:rPr lang="en-US" sz="2400" dirty="0" err="1">
                <a:solidFill>
                  <a:schemeClr val="accent2"/>
                </a:solidFill>
              </a:rPr>
              <a:t>a,c</a:t>
            </a:r>
            <a:r>
              <a:rPr lang="ja-JP" altLang="en-US" sz="2400" dirty="0">
                <a:solidFill>
                  <a:schemeClr val="accent2"/>
                </a:solidFill>
              </a:rPr>
              <a:t>’</a:t>
            </a:r>
            <a:r>
              <a:rPr lang="en-US" altLang="ja-JP" sz="2400" dirty="0">
                <a:solidFill>
                  <a:schemeClr val="accent2"/>
                </a:solidFill>
              </a:rPr>
              <a:t>) also in R2</a:t>
            </a:r>
          </a:p>
          <a:p>
            <a:endParaRPr lang="en-US" sz="2400" dirty="0"/>
          </a:p>
          <a:p>
            <a:r>
              <a:rPr lang="en-US" sz="2400" dirty="0"/>
              <a:t>Recover tuples in R:  (</a:t>
            </a:r>
            <a:r>
              <a:rPr lang="en-US" sz="2400" dirty="0" err="1"/>
              <a:t>a,b,c</a:t>
            </a:r>
            <a:r>
              <a:rPr lang="en-US" sz="2400" dirty="0"/>
              <a:t>),           </a:t>
            </a:r>
          </a:p>
        </p:txBody>
      </p:sp>
    </p:spTree>
    <p:extLst>
      <p:ext uri="{BB962C8B-B14F-4D97-AF65-F5344CB8AC3E}">
        <p14:creationId xmlns:p14="http://schemas.microsoft.com/office/powerpoint/2010/main" val="2010361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EFE663A5-1214-4543-B20A-2425A38888D0}" type="slidenum">
              <a:rPr lang="en-US" sz="1400"/>
              <a:pPr/>
              <a:t>39</a:t>
            </a:fld>
            <a:endParaRPr lang="en-US" sz="1400"/>
          </a:p>
        </p:txBody>
      </p:sp>
      <p:sp>
        <p:nvSpPr>
          <p:cNvPr id="75778" name="Rectangle 2"/>
          <p:cNvSpPr>
            <a:spLocks noGrp="1" noChangeArrowheads="1"/>
          </p:cNvSpPr>
          <p:nvPr>
            <p:ph type="title"/>
          </p:nvPr>
        </p:nvSpPr>
        <p:spPr>
          <a:xfrm>
            <a:off x="152400" y="304800"/>
            <a:ext cx="8686800" cy="685800"/>
          </a:xfrm>
        </p:spPr>
        <p:txBody>
          <a:bodyPr/>
          <a:lstStyle/>
          <a:p>
            <a:r>
              <a:rPr lang="en-US">
                <a:latin typeface="Times New Roman" charset="0"/>
                <a:ea typeface="ＭＳ Ｐゴシック" charset="0"/>
                <a:cs typeface="ＭＳ Ｐゴシック" charset="0"/>
              </a:rPr>
              <a:t>BCNF Decomposition is Lossless</a:t>
            </a:r>
          </a:p>
        </p:txBody>
      </p:sp>
      <p:sp>
        <p:nvSpPr>
          <p:cNvPr id="75779" name="Text Box 3"/>
          <p:cNvSpPr txBox="1">
            <a:spLocks noChangeArrowheads="1"/>
          </p:cNvSpPr>
          <p:nvPr/>
        </p:nvSpPr>
        <p:spPr bwMode="auto">
          <a:xfrm>
            <a:off x="130175" y="1752600"/>
            <a:ext cx="90217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Example   R(A, B, C),       A </a:t>
            </a:r>
            <a:r>
              <a:rPr lang="en-US" sz="2400" dirty="0">
                <a:sym typeface="Symbol" charset="0"/>
              </a:rPr>
              <a:t>-&gt;</a:t>
            </a:r>
            <a:r>
              <a:rPr lang="en-US" sz="2400" dirty="0"/>
              <a:t> C</a:t>
            </a:r>
          </a:p>
          <a:p>
            <a:endParaRPr lang="en-US" sz="2400" dirty="0"/>
          </a:p>
          <a:p>
            <a:r>
              <a:rPr lang="en-US" sz="2400" dirty="0"/>
              <a:t>BCNF:   R1(A,B),   R2(A,C)</a:t>
            </a:r>
          </a:p>
          <a:p>
            <a:endParaRPr lang="en-US" sz="2400" dirty="0"/>
          </a:p>
          <a:p>
            <a:r>
              <a:rPr lang="en-US" sz="2400" dirty="0"/>
              <a:t>Some tuple    (</a:t>
            </a:r>
            <a:r>
              <a:rPr lang="en-US" sz="2400" dirty="0" err="1"/>
              <a:t>a,b,c</a:t>
            </a:r>
            <a:r>
              <a:rPr lang="en-US" sz="2400" dirty="0"/>
              <a:t>)  in R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,c</a:t>
            </a:r>
            <a:r>
              <a:rPr lang="ja-JP" altLang="en-US" sz="2400" dirty="0">
                <a:solidFill>
                  <a:schemeClr val="accent2"/>
                </a:solidFill>
              </a:rPr>
              <a:t>’</a:t>
            </a:r>
            <a:r>
              <a:rPr lang="en-US" altLang="ja-JP" sz="2400" dirty="0">
                <a:solidFill>
                  <a:schemeClr val="accent2"/>
                </a:solidFill>
              </a:rPr>
              <a:t>) also in R</a:t>
            </a:r>
          </a:p>
          <a:p>
            <a:r>
              <a:rPr lang="en-US" sz="2400" dirty="0"/>
              <a:t> decomposes into    (</a:t>
            </a:r>
            <a:r>
              <a:rPr lang="en-US" sz="2400" dirty="0" err="1"/>
              <a:t>a,b</a:t>
            </a:r>
            <a:r>
              <a:rPr lang="en-US" sz="2400" dirty="0"/>
              <a:t>)  in R1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 also in R1</a:t>
            </a:r>
          </a:p>
          <a:p>
            <a:r>
              <a:rPr lang="en-US" sz="2400" dirty="0"/>
              <a:t>                     and     (</a:t>
            </a:r>
            <a:r>
              <a:rPr lang="en-US" sz="2400" dirty="0" err="1"/>
              <a:t>a,c</a:t>
            </a:r>
            <a:r>
              <a:rPr lang="en-US" sz="2400" dirty="0"/>
              <a:t>)  in R2       </a:t>
            </a:r>
            <a:r>
              <a:rPr lang="en-US" sz="2400" dirty="0">
                <a:solidFill>
                  <a:schemeClr val="accent2"/>
                </a:solidFill>
              </a:rPr>
              <a:t>(</a:t>
            </a:r>
            <a:r>
              <a:rPr lang="en-US" sz="2400" dirty="0" err="1">
                <a:solidFill>
                  <a:schemeClr val="accent2"/>
                </a:solidFill>
              </a:rPr>
              <a:t>a,c</a:t>
            </a:r>
            <a:r>
              <a:rPr lang="ja-JP" altLang="en-US" sz="2400" dirty="0">
                <a:solidFill>
                  <a:schemeClr val="accent2"/>
                </a:solidFill>
              </a:rPr>
              <a:t>’</a:t>
            </a:r>
            <a:r>
              <a:rPr lang="en-US" altLang="ja-JP" sz="2400" dirty="0">
                <a:solidFill>
                  <a:schemeClr val="accent2"/>
                </a:solidFill>
              </a:rPr>
              <a:t>) also in R2</a:t>
            </a:r>
          </a:p>
          <a:p>
            <a:endParaRPr lang="en-US" sz="2400" dirty="0"/>
          </a:p>
          <a:p>
            <a:r>
              <a:rPr lang="en-US" sz="2400" dirty="0"/>
              <a:t>Recover tuples in R:  (</a:t>
            </a:r>
            <a:r>
              <a:rPr lang="en-US" sz="2400" dirty="0" err="1"/>
              <a:t>a,b,c</a:t>
            </a:r>
            <a:r>
              <a:rPr lang="en-US" sz="2400" dirty="0"/>
              <a:t>),           </a:t>
            </a:r>
            <a:r>
              <a:rPr lang="en-US" sz="2400" dirty="0">
                <a:solidFill>
                  <a:schemeClr val="accent2"/>
                </a:solidFill>
              </a:rPr>
              <a:t>(</a:t>
            </a:r>
            <a:r>
              <a:rPr lang="en-US" sz="2400" dirty="0" err="1">
                <a:solidFill>
                  <a:schemeClr val="accent2"/>
                </a:solidFill>
              </a:rPr>
              <a:t>a,b,c</a:t>
            </a:r>
            <a:r>
              <a:rPr lang="ja-JP" altLang="en-US" sz="2400" dirty="0">
                <a:solidFill>
                  <a:schemeClr val="accent2"/>
                </a:solidFill>
              </a:rPr>
              <a:t>’</a:t>
            </a:r>
            <a:r>
              <a:rPr lang="en-US" altLang="ja-JP" sz="2400" dirty="0">
                <a:solidFill>
                  <a:schemeClr val="accent2"/>
                </a:solidFill>
              </a:rPr>
              <a:t>), (</a:t>
            </a:r>
            <a:r>
              <a:rPr lang="en-US" altLang="ja-JP" sz="2400" dirty="0" err="1">
                <a:solidFill>
                  <a:schemeClr val="accent2"/>
                </a:solidFill>
              </a:rPr>
              <a:t>a,b</a:t>
            </a:r>
            <a:r>
              <a:rPr lang="ja-JP" altLang="en-US" sz="2400" dirty="0">
                <a:solidFill>
                  <a:schemeClr val="accent2"/>
                </a:solidFill>
              </a:rPr>
              <a:t>’</a:t>
            </a:r>
            <a:r>
              <a:rPr lang="en-US" altLang="ja-JP" sz="2400" dirty="0">
                <a:solidFill>
                  <a:schemeClr val="accent2"/>
                </a:solidFill>
              </a:rPr>
              <a:t>,c), (</a:t>
            </a:r>
            <a:r>
              <a:rPr lang="en-US" altLang="ja-JP" sz="2400" dirty="0" err="1">
                <a:solidFill>
                  <a:schemeClr val="accent2"/>
                </a:solidFill>
              </a:rPr>
              <a:t>a,b</a:t>
            </a:r>
            <a:r>
              <a:rPr lang="ja-JP" altLang="en-US" sz="2400" dirty="0">
                <a:solidFill>
                  <a:schemeClr val="accent2"/>
                </a:solidFill>
              </a:rPr>
              <a:t>’</a:t>
            </a:r>
            <a:r>
              <a:rPr lang="en-US" altLang="ja-JP" sz="2400" dirty="0">
                <a:solidFill>
                  <a:schemeClr val="accent2"/>
                </a:solidFill>
              </a:rPr>
              <a:t>,c</a:t>
            </a:r>
            <a:r>
              <a:rPr lang="ja-JP" altLang="en-US" sz="2400" dirty="0">
                <a:solidFill>
                  <a:schemeClr val="accent2"/>
                </a:solidFill>
              </a:rPr>
              <a:t>’</a:t>
            </a:r>
            <a:r>
              <a:rPr lang="en-US" altLang="ja-JP" sz="2400" dirty="0">
                <a:solidFill>
                  <a:schemeClr val="accent2"/>
                </a:solidFill>
              </a:rPr>
              <a:t>) also in R</a:t>
            </a:r>
            <a:endParaRPr lang="en-US" altLang="ja-JP" sz="2400" dirty="0"/>
          </a:p>
          <a:p>
            <a:endParaRPr lang="en-US" sz="2400" dirty="0"/>
          </a:p>
          <a:p>
            <a:r>
              <a:rPr lang="en-US" sz="2400" dirty="0"/>
              <a:t>Is any of these a </a:t>
            </a:r>
            <a:r>
              <a:rPr lang="ja-JP" altLang="en-US" sz="2400" dirty="0"/>
              <a:t>“</a:t>
            </a:r>
            <a:r>
              <a:rPr lang="en-US" altLang="ja-JP" sz="2400" dirty="0"/>
              <a:t>bogus tuple</a:t>
            </a:r>
            <a:r>
              <a:rPr lang="ja-JP" altLang="en-US" sz="2400" dirty="0"/>
              <a:t>”</a:t>
            </a:r>
            <a:r>
              <a:rPr lang="en-US" altLang="ja-JP" sz="2400" dirty="0"/>
              <a:t> (not present in R)?</a:t>
            </a:r>
          </a:p>
          <a:p>
            <a:endParaRPr lang="en-US" sz="2400" dirty="0"/>
          </a:p>
          <a:p>
            <a:endParaRPr lang="en-US" sz="2400" dirty="0"/>
          </a:p>
        </p:txBody>
      </p:sp>
    </p:spTree>
    <p:extLst>
      <p:ext uri="{BB962C8B-B14F-4D97-AF65-F5344CB8AC3E}">
        <p14:creationId xmlns:p14="http://schemas.microsoft.com/office/powerpoint/2010/main" val="33246141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0EB2203C-3273-AE41-9026-3473E5407042}" type="slidenum">
              <a:rPr lang="en-US" sz="1400"/>
              <a:pPr/>
              <a:t>4</a:t>
            </a:fld>
            <a:endParaRPr lang="en-US" sz="1400"/>
          </a:p>
        </p:txBody>
      </p:sp>
      <p:sp>
        <p:nvSpPr>
          <p:cNvPr id="40962"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Uses </a:t>
            </a:r>
            <a:r>
              <a:rPr lang="en-US" dirty="0">
                <a:latin typeface="Times New Roman" charset="0"/>
                <a:ea typeface="ＭＳ Ｐゴシック" charset="0"/>
                <a:cs typeface="ＭＳ Ｐゴシック" charset="0"/>
              </a:rPr>
              <a:t>for Attribute Closure</a:t>
            </a:r>
          </a:p>
        </p:txBody>
      </p:sp>
      <p:sp>
        <p:nvSpPr>
          <p:cNvPr id="41988" name="Rectangle 3"/>
          <p:cNvSpPr>
            <a:spLocks noGrp="1" noChangeArrowheads="1"/>
          </p:cNvSpPr>
          <p:nvPr>
            <p:ph type="body" idx="1"/>
          </p:nvPr>
        </p:nvSpPr>
        <p:spPr/>
        <p:txBody>
          <a:bodyPr/>
          <a:lstStyle/>
          <a:p>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Use 1: To test </a:t>
            </a:r>
            <a:r>
              <a:rPr lang="en-US" dirty="0">
                <a:latin typeface="Times New Roman" charset="0"/>
                <a:ea typeface="ＭＳ Ｐゴシック" charset="0"/>
                <a:cs typeface="ＭＳ Ｐゴシック" charset="0"/>
              </a:rPr>
              <a:t>if X is a </a:t>
            </a:r>
            <a:r>
              <a:rPr lang="en-US" dirty="0" err="1">
                <a:latin typeface="Times New Roman" charset="0"/>
                <a:ea typeface="ＭＳ Ｐゴシック" charset="0"/>
                <a:cs typeface="ＭＳ Ｐゴシック" charset="0"/>
              </a:rPr>
              <a:t>superkey</a:t>
            </a:r>
            <a:endParaRPr lang="en-US" dirty="0">
              <a:latin typeface="Times New Roman" charset="0"/>
              <a:ea typeface="ＭＳ Ｐゴシック" charset="0"/>
              <a:cs typeface="ＭＳ Ｐゴシック" charset="0"/>
            </a:endParaRPr>
          </a:p>
          <a:p>
            <a:pPr lvl="1"/>
            <a:r>
              <a:rPr lang="en-US" dirty="0" smtClean="0">
                <a:latin typeface="Times New Roman" charset="0"/>
                <a:ea typeface="ＭＳ Ｐゴシック" charset="0"/>
              </a:rPr>
              <a:t>How?</a:t>
            </a:r>
          </a:p>
          <a:p>
            <a:pPr lvl="1"/>
            <a:r>
              <a:rPr lang="en-US" dirty="0" smtClean="0">
                <a:latin typeface="Times New Roman" charset="0"/>
                <a:ea typeface="ＭＳ Ｐゴシック" charset="0"/>
              </a:rPr>
              <a:t>compute </a:t>
            </a:r>
            <a:r>
              <a:rPr lang="en-US" dirty="0">
                <a:latin typeface="Times New Roman" charset="0"/>
                <a:ea typeface="ＭＳ Ｐゴシック" charset="0"/>
              </a:rPr>
              <a:t>X+, and check if X+ contains all </a:t>
            </a:r>
            <a:r>
              <a:rPr lang="en-US" dirty="0" err="1">
                <a:latin typeface="Times New Roman" charset="0"/>
                <a:ea typeface="ＭＳ Ｐゴシック" charset="0"/>
              </a:rPr>
              <a:t>attrs</a:t>
            </a:r>
            <a:r>
              <a:rPr lang="en-US" dirty="0">
                <a:latin typeface="Times New Roman" charset="0"/>
                <a:ea typeface="ＭＳ Ｐゴシック" charset="0"/>
              </a:rPr>
              <a:t> of R</a:t>
            </a: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Use 2: To check </a:t>
            </a:r>
            <a:r>
              <a:rPr lang="en-US" dirty="0">
                <a:latin typeface="Times New Roman" charset="0"/>
                <a:ea typeface="ＭＳ Ｐゴシック" charset="0"/>
                <a:cs typeface="ＭＳ Ｐゴシック" charset="0"/>
              </a:rPr>
              <a:t>if X </a:t>
            </a:r>
            <a:r>
              <a:rPr lang="en-US" dirty="0" smtClean="0">
                <a:latin typeface="Times New Roman" charset="0"/>
                <a:ea typeface="ＭＳ Ｐゴシック" charset="0"/>
                <a:cs typeface="ＭＳ Ｐゴシック" charset="0"/>
                <a:sym typeface="Wingdings"/>
              </a:rPr>
              <a:t></a:t>
            </a:r>
            <a:r>
              <a:rPr lang="en-US" dirty="0" smtClean="0">
                <a:latin typeface="Times New Roman" charset="0"/>
                <a:ea typeface="ＭＳ Ｐゴシック" charset="0"/>
                <a:cs typeface="ＭＳ Ｐゴシック" charset="0"/>
                <a:sym typeface="Wingdings" charset="0"/>
              </a:rPr>
              <a:t>Y </a:t>
            </a:r>
            <a:r>
              <a:rPr lang="en-US" dirty="0">
                <a:latin typeface="Times New Roman" charset="0"/>
                <a:ea typeface="ＭＳ Ｐゴシック" charset="0"/>
                <a:cs typeface="ＭＳ Ｐゴシック" charset="0"/>
                <a:sym typeface="Wingdings" charset="0"/>
              </a:rPr>
              <a:t>holds</a:t>
            </a:r>
          </a:p>
          <a:p>
            <a:pPr lvl="1"/>
            <a:r>
              <a:rPr lang="en-US" dirty="0" smtClean="0">
                <a:latin typeface="Times New Roman" charset="0"/>
                <a:ea typeface="ＭＳ Ｐゴシック" charset="0"/>
              </a:rPr>
              <a:t>How?</a:t>
            </a:r>
          </a:p>
          <a:p>
            <a:pPr lvl="1"/>
            <a:r>
              <a:rPr lang="en-US" dirty="0" smtClean="0">
                <a:latin typeface="Times New Roman" charset="0"/>
                <a:ea typeface="ＭＳ Ｐゴシック" charset="0"/>
              </a:rPr>
              <a:t>by </a:t>
            </a:r>
            <a:r>
              <a:rPr lang="en-US" dirty="0">
                <a:latin typeface="Times New Roman" charset="0"/>
                <a:ea typeface="ＭＳ Ｐゴシック" charset="0"/>
              </a:rPr>
              <a:t>checking if Y is contained in X+</a:t>
            </a:r>
          </a:p>
        </p:txBody>
      </p:sp>
    </p:spTree>
    <p:extLst>
      <p:ext uri="{BB962C8B-B14F-4D97-AF65-F5344CB8AC3E}">
        <p14:creationId xmlns:p14="http://schemas.microsoft.com/office/powerpoint/2010/main" val="2825641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DE24D402-1343-A94F-9F57-AAA084721C1E}" type="slidenum">
              <a:rPr lang="en-US" sz="1400"/>
              <a:pPr/>
              <a:t>40</a:t>
            </a:fld>
            <a:endParaRPr lang="en-US" sz="1400"/>
          </a:p>
        </p:txBody>
      </p:sp>
      <p:sp>
        <p:nvSpPr>
          <p:cNvPr id="76802" name="Rectangle 2"/>
          <p:cNvSpPr>
            <a:spLocks noGrp="1" noChangeArrowheads="1"/>
          </p:cNvSpPr>
          <p:nvPr>
            <p:ph type="title"/>
          </p:nvPr>
        </p:nvSpPr>
        <p:spPr>
          <a:xfrm>
            <a:off x="152400" y="304800"/>
            <a:ext cx="8686800" cy="685800"/>
          </a:xfrm>
        </p:spPr>
        <p:txBody>
          <a:bodyPr/>
          <a:lstStyle/>
          <a:p>
            <a:r>
              <a:rPr lang="en-US">
                <a:latin typeface="Times New Roman" charset="0"/>
                <a:ea typeface="ＭＳ Ｐゴシック" charset="0"/>
                <a:cs typeface="ＭＳ Ｐゴシック" charset="0"/>
              </a:rPr>
              <a:t>BCNF Decomposition is Lossless</a:t>
            </a:r>
          </a:p>
        </p:txBody>
      </p:sp>
      <p:sp>
        <p:nvSpPr>
          <p:cNvPr id="76803" name="Text Box 3"/>
          <p:cNvSpPr txBox="1">
            <a:spLocks noChangeArrowheads="1"/>
          </p:cNvSpPr>
          <p:nvPr/>
        </p:nvSpPr>
        <p:spPr bwMode="auto">
          <a:xfrm>
            <a:off x="130175" y="1752600"/>
            <a:ext cx="903479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Example   R(A, B, C),       A </a:t>
            </a:r>
            <a:r>
              <a:rPr lang="en-US" sz="2400" dirty="0">
                <a:sym typeface="Symbol" charset="0"/>
              </a:rPr>
              <a:t>-&gt;</a:t>
            </a:r>
            <a:r>
              <a:rPr lang="en-US" sz="2400" dirty="0"/>
              <a:t> C</a:t>
            </a:r>
          </a:p>
          <a:p>
            <a:endParaRPr lang="en-US" sz="2400" dirty="0"/>
          </a:p>
          <a:p>
            <a:r>
              <a:rPr lang="en-US" sz="2400" dirty="0"/>
              <a:t>BCNF:   R1(A,B),   R2(A,C)</a:t>
            </a:r>
          </a:p>
          <a:p>
            <a:endParaRPr lang="en-US" sz="2400" dirty="0"/>
          </a:p>
          <a:p>
            <a:r>
              <a:rPr lang="en-US" sz="2400" dirty="0"/>
              <a:t>Some tuple    (</a:t>
            </a:r>
            <a:r>
              <a:rPr lang="en-US" sz="2400" dirty="0" err="1"/>
              <a:t>a,b,c</a:t>
            </a:r>
            <a:r>
              <a:rPr lang="en-US" sz="2400" dirty="0"/>
              <a:t>)  in R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,c</a:t>
            </a:r>
            <a:r>
              <a:rPr lang="ja-JP" altLang="en-US" sz="2400" dirty="0">
                <a:solidFill>
                  <a:schemeClr val="accent2"/>
                </a:solidFill>
              </a:rPr>
              <a:t>’</a:t>
            </a:r>
            <a:r>
              <a:rPr lang="en-US" altLang="ja-JP" sz="2400" dirty="0">
                <a:solidFill>
                  <a:schemeClr val="accent2"/>
                </a:solidFill>
              </a:rPr>
              <a:t>) also in R</a:t>
            </a:r>
          </a:p>
          <a:p>
            <a:r>
              <a:rPr lang="en-US" sz="2400" dirty="0"/>
              <a:t> decomposes into    (</a:t>
            </a:r>
            <a:r>
              <a:rPr lang="en-US" sz="2400" dirty="0" err="1"/>
              <a:t>a,b</a:t>
            </a:r>
            <a:r>
              <a:rPr lang="en-US" sz="2400" dirty="0"/>
              <a:t>)  in R1       </a:t>
            </a:r>
            <a:r>
              <a:rPr lang="en-US" sz="2400" dirty="0">
                <a:solidFill>
                  <a:schemeClr val="accent2"/>
                </a:solidFill>
              </a:rPr>
              <a:t>(</a:t>
            </a:r>
            <a:r>
              <a:rPr lang="en-US" sz="2400" dirty="0" err="1">
                <a:solidFill>
                  <a:schemeClr val="accent2"/>
                </a:solidFill>
              </a:rPr>
              <a:t>a,b</a:t>
            </a:r>
            <a:r>
              <a:rPr lang="ja-JP" altLang="en-US" sz="2400" dirty="0">
                <a:solidFill>
                  <a:schemeClr val="accent2"/>
                </a:solidFill>
              </a:rPr>
              <a:t>’</a:t>
            </a:r>
            <a:r>
              <a:rPr lang="en-US" altLang="ja-JP" sz="2400" dirty="0">
                <a:solidFill>
                  <a:schemeClr val="accent2"/>
                </a:solidFill>
              </a:rPr>
              <a:t>) also in R1</a:t>
            </a:r>
          </a:p>
          <a:p>
            <a:r>
              <a:rPr lang="en-US" sz="2400" dirty="0"/>
              <a:t>                     and     (</a:t>
            </a:r>
            <a:r>
              <a:rPr lang="en-US" sz="2400" dirty="0" err="1"/>
              <a:t>a,c</a:t>
            </a:r>
            <a:r>
              <a:rPr lang="en-US" sz="2400" dirty="0"/>
              <a:t>)  in R2       </a:t>
            </a:r>
            <a:r>
              <a:rPr lang="en-US" sz="2400" dirty="0">
                <a:solidFill>
                  <a:schemeClr val="accent2"/>
                </a:solidFill>
              </a:rPr>
              <a:t>(</a:t>
            </a:r>
            <a:r>
              <a:rPr lang="en-US" sz="2400" dirty="0" err="1">
                <a:solidFill>
                  <a:schemeClr val="accent2"/>
                </a:solidFill>
              </a:rPr>
              <a:t>a,c</a:t>
            </a:r>
            <a:r>
              <a:rPr lang="ja-JP" altLang="en-US" sz="2400" dirty="0">
                <a:solidFill>
                  <a:schemeClr val="accent2"/>
                </a:solidFill>
              </a:rPr>
              <a:t>’</a:t>
            </a:r>
            <a:r>
              <a:rPr lang="en-US" altLang="ja-JP" sz="2400" dirty="0">
                <a:solidFill>
                  <a:schemeClr val="accent2"/>
                </a:solidFill>
              </a:rPr>
              <a:t>) also in R2</a:t>
            </a:r>
          </a:p>
          <a:p>
            <a:endParaRPr lang="en-US" sz="2400" dirty="0"/>
          </a:p>
          <a:p>
            <a:r>
              <a:rPr lang="en-US" sz="2400" dirty="0"/>
              <a:t>Recover tuples in R:  (</a:t>
            </a:r>
            <a:r>
              <a:rPr lang="en-US" sz="2400" dirty="0" err="1"/>
              <a:t>a,b,c</a:t>
            </a:r>
            <a:r>
              <a:rPr lang="en-US" sz="2400" dirty="0"/>
              <a:t>),           </a:t>
            </a:r>
            <a:r>
              <a:rPr lang="en-US" sz="2400" dirty="0">
                <a:solidFill>
                  <a:schemeClr val="accent2"/>
                </a:solidFill>
              </a:rPr>
              <a:t>(</a:t>
            </a:r>
            <a:r>
              <a:rPr lang="en-US" sz="2400" dirty="0" err="1">
                <a:solidFill>
                  <a:schemeClr val="accent2"/>
                </a:solidFill>
              </a:rPr>
              <a:t>a,b,c</a:t>
            </a:r>
            <a:r>
              <a:rPr lang="ja-JP" altLang="en-US" sz="2400" dirty="0">
                <a:solidFill>
                  <a:schemeClr val="accent2"/>
                </a:solidFill>
              </a:rPr>
              <a:t>’</a:t>
            </a:r>
            <a:r>
              <a:rPr lang="en-US" altLang="ja-JP" sz="2400" dirty="0">
                <a:solidFill>
                  <a:schemeClr val="accent2"/>
                </a:solidFill>
              </a:rPr>
              <a:t>), (</a:t>
            </a:r>
            <a:r>
              <a:rPr lang="en-US" altLang="ja-JP" sz="2400" dirty="0" err="1">
                <a:solidFill>
                  <a:schemeClr val="accent2"/>
                </a:solidFill>
              </a:rPr>
              <a:t>a,b</a:t>
            </a:r>
            <a:r>
              <a:rPr lang="ja-JP" altLang="en-US" sz="2400" dirty="0">
                <a:solidFill>
                  <a:schemeClr val="accent2"/>
                </a:solidFill>
              </a:rPr>
              <a:t>’</a:t>
            </a:r>
            <a:r>
              <a:rPr lang="en-US" altLang="ja-JP" sz="2400" dirty="0">
                <a:solidFill>
                  <a:schemeClr val="accent2"/>
                </a:solidFill>
              </a:rPr>
              <a:t>,c), (</a:t>
            </a:r>
            <a:r>
              <a:rPr lang="en-US" altLang="ja-JP" sz="2400" dirty="0" err="1">
                <a:solidFill>
                  <a:schemeClr val="accent2"/>
                </a:solidFill>
              </a:rPr>
              <a:t>a,b</a:t>
            </a:r>
            <a:r>
              <a:rPr lang="ja-JP" altLang="en-US" sz="2400" dirty="0">
                <a:solidFill>
                  <a:schemeClr val="accent2"/>
                </a:solidFill>
              </a:rPr>
              <a:t>’</a:t>
            </a:r>
            <a:r>
              <a:rPr lang="en-US" altLang="ja-JP" sz="2400" dirty="0">
                <a:solidFill>
                  <a:schemeClr val="accent2"/>
                </a:solidFill>
              </a:rPr>
              <a:t>,c</a:t>
            </a:r>
            <a:r>
              <a:rPr lang="ja-JP" altLang="en-US" sz="2400" dirty="0">
                <a:solidFill>
                  <a:schemeClr val="accent2"/>
                </a:solidFill>
              </a:rPr>
              <a:t>’</a:t>
            </a:r>
            <a:r>
              <a:rPr lang="en-US" altLang="ja-JP" sz="2400" dirty="0">
                <a:solidFill>
                  <a:schemeClr val="accent2"/>
                </a:solidFill>
              </a:rPr>
              <a:t>) </a:t>
            </a:r>
            <a:r>
              <a:rPr lang="en-US" altLang="ja-JP" sz="2400" dirty="0" smtClean="0">
                <a:solidFill>
                  <a:schemeClr val="accent2"/>
                </a:solidFill>
              </a:rPr>
              <a:t>also in R</a:t>
            </a:r>
            <a:endParaRPr lang="en-US" altLang="ja-JP" sz="2400" dirty="0"/>
          </a:p>
          <a:p>
            <a:endParaRPr lang="en-US" sz="2400" dirty="0"/>
          </a:p>
          <a:p>
            <a:r>
              <a:rPr lang="en-US" sz="2400" dirty="0"/>
              <a:t>Is any of these a </a:t>
            </a:r>
            <a:r>
              <a:rPr lang="ja-JP" altLang="en-US" sz="2400" dirty="0"/>
              <a:t>“</a:t>
            </a:r>
            <a:r>
              <a:rPr lang="en-US" altLang="ja-JP" sz="2400" dirty="0"/>
              <a:t>bogus tuple</a:t>
            </a:r>
            <a:r>
              <a:rPr lang="ja-JP" altLang="en-US" sz="2400" dirty="0"/>
              <a:t>”</a:t>
            </a:r>
            <a:r>
              <a:rPr lang="en-US" altLang="ja-JP" sz="2400" dirty="0"/>
              <a:t> (not present in R)?</a:t>
            </a:r>
          </a:p>
          <a:p>
            <a:endParaRPr lang="en-US" sz="2400" dirty="0"/>
          </a:p>
          <a:p>
            <a:r>
              <a:rPr lang="en-US" sz="2400" dirty="0"/>
              <a:t>No! Also see text 3.4.1 for proof. </a:t>
            </a:r>
            <a:r>
              <a:rPr lang="en-US" sz="2400" dirty="0" smtClean="0"/>
              <a:t>(Essentially an extension of this </a:t>
            </a:r>
            <a:r>
              <a:rPr lang="en-US" sz="2400" dirty="0" err="1" smtClean="0"/>
              <a:t>arg</a:t>
            </a:r>
            <a:r>
              <a:rPr lang="en-US" sz="2400" dirty="0" smtClean="0"/>
              <a:t>)</a:t>
            </a:r>
            <a:endParaRPr lang="en-US" sz="2400" dirty="0"/>
          </a:p>
        </p:txBody>
      </p:sp>
    </p:spTree>
    <p:extLst>
      <p:ext uri="{BB962C8B-B14F-4D97-AF65-F5344CB8AC3E}">
        <p14:creationId xmlns:p14="http://schemas.microsoft.com/office/powerpoint/2010/main" val="246282693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56A4369-DFAA-AF4C-A011-79693196C779}" type="slidenum">
              <a:rPr lang="en-US" sz="1400"/>
              <a:pPr/>
              <a:t>41</a:t>
            </a:fld>
            <a:endParaRPr lang="en-US" sz="1400"/>
          </a:p>
        </p:txBody>
      </p:sp>
      <p:sp>
        <p:nvSpPr>
          <p:cNvPr id="72706" name="Rectangle 2"/>
          <p:cNvSpPr>
            <a:spLocks noGrp="1" noChangeArrowheads="1"/>
          </p:cNvSpPr>
          <p:nvPr>
            <p:ph type="title"/>
          </p:nvPr>
        </p:nvSpPr>
        <p:spPr>
          <a:xfrm>
            <a:off x="685800" y="228600"/>
            <a:ext cx="7772400" cy="533400"/>
          </a:xfrm>
        </p:spPr>
        <p:txBody>
          <a:bodyPr/>
          <a:lstStyle/>
          <a:p>
            <a:r>
              <a:rPr lang="en-US">
                <a:latin typeface="Times New Roman" charset="0"/>
                <a:ea typeface="ＭＳ Ｐゴシック" charset="0"/>
                <a:cs typeface="ＭＳ Ｐゴシック" charset="0"/>
              </a:rPr>
              <a:t>Lossless Decompositions</a:t>
            </a:r>
          </a:p>
        </p:txBody>
      </p:sp>
      <p:sp>
        <p:nvSpPr>
          <p:cNvPr id="72707" name="Rectangle 3"/>
          <p:cNvSpPr>
            <a:spLocks noGrp="1" noChangeArrowheads="1"/>
          </p:cNvSpPr>
          <p:nvPr>
            <p:ph type="body" idx="1"/>
          </p:nvPr>
        </p:nvSpPr>
        <p:spPr>
          <a:xfrm>
            <a:off x="685800" y="1143000"/>
            <a:ext cx="8001000" cy="4572000"/>
          </a:xfrm>
        </p:spPr>
        <p:txBody>
          <a:bodyPr/>
          <a:lstStyle/>
          <a:p>
            <a:pPr>
              <a:lnSpc>
                <a:spcPct val="90000"/>
              </a:lnSpc>
              <a:buFontTx/>
              <a:buNone/>
            </a:pPr>
            <a:r>
              <a:rPr lang="en-US">
                <a:latin typeface="Times New Roman" charset="0"/>
                <a:ea typeface="ＭＳ Ｐゴシック" charset="0"/>
                <a:cs typeface="ＭＳ Ｐゴシック" charset="0"/>
              </a:rPr>
              <a:t> A decomposition is </a:t>
            </a:r>
            <a:r>
              <a:rPr lang="en-US" i="1">
                <a:solidFill>
                  <a:srgbClr val="FF0000"/>
                </a:solidFill>
                <a:latin typeface="Times New Roman" charset="0"/>
                <a:ea typeface="ＭＳ Ｐゴシック" charset="0"/>
                <a:cs typeface="ＭＳ Ｐゴシック" charset="0"/>
              </a:rPr>
              <a:t>lossless</a:t>
            </a:r>
            <a:r>
              <a:rPr lang="en-US">
                <a:latin typeface="Times New Roman" charset="0"/>
                <a:ea typeface="ＭＳ Ｐゴシック" charset="0"/>
                <a:cs typeface="ＭＳ Ｐゴシック" charset="0"/>
              </a:rPr>
              <a:t> if we can recover:</a:t>
            </a:r>
          </a:p>
          <a:p>
            <a:pPr>
              <a:lnSpc>
                <a:spcPct val="90000"/>
              </a:lnSpc>
              <a:buFontTx/>
              <a:buNone/>
            </a:pPr>
            <a:r>
              <a:rPr lang="en-US">
                <a:latin typeface="Times New Roman" charset="0"/>
                <a:ea typeface="ＭＳ Ｐゴシック" charset="0"/>
                <a:cs typeface="ＭＳ Ｐゴシック" charset="0"/>
              </a:rPr>
              <a:t>                 R(A,B,C)</a:t>
            </a:r>
          </a:p>
          <a:p>
            <a:pPr>
              <a:lnSpc>
                <a:spcPct val="90000"/>
              </a:lnSpc>
              <a:buFontTx/>
              <a:buNone/>
            </a:pPr>
            <a:endParaRPr lang="en-US">
              <a:latin typeface="Times New Roman" charset="0"/>
              <a:ea typeface="ＭＳ Ｐゴシック" charset="0"/>
              <a:cs typeface="ＭＳ Ｐゴシック" charset="0"/>
            </a:endParaRPr>
          </a:p>
          <a:p>
            <a:pPr>
              <a:lnSpc>
                <a:spcPct val="90000"/>
              </a:lnSpc>
              <a:buFontTx/>
              <a:buNone/>
            </a:pPr>
            <a:endParaRPr lang="en-US">
              <a:latin typeface="Times New Roman" charset="0"/>
              <a:ea typeface="ＭＳ Ｐゴシック" charset="0"/>
              <a:cs typeface="ＭＳ Ｐゴシック" charset="0"/>
            </a:endParaRPr>
          </a:p>
          <a:p>
            <a:pPr>
              <a:lnSpc>
                <a:spcPct val="90000"/>
              </a:lnSpc>
              <a:buFontTx/>
              <a:buNone/>
            </a:pPr>
            <a:r>
              <a:rPr lang="en-US">
                <a:latin typeface="Times New Roman" charset="0"/>
                <a:ea typeface="ＭＳ Ｐゴシック" charset="0"/>
                <a:cs typeface="ＭＳ Ｐゴシック" charset="0"/>
              </a:rPr>
              <a:t>       {  R1(A,B)  ,    R2(A,C)   }</a:t>
            </a:r>
          </a:p>
          <a:p>
            <a:pPr>
              <a:lnSpc>
                <a:spcPct val="90000"/>
              </a:lnSpc>
              <a:buFontTx/>
              <a:buNone/>
            </a:pPr>
            <a:endParaRPr lang="en-US">
              <a:latin typeface="Times New Roman" charset="0"/>
              <a:ea typeface="ＭＳ Ｐゴシック" charset="0"/>
              <a:cs typeface="ＭＳ Ｐゴシック" charset="0"/>
            </a:endParaRPr>
          </a:p>
          <a:p>
            <a:pPr>
              <a:lnSpc>
                <a:spcPct val="90000"/>
              </a:lnSpc>
              <a:buFontTx/>
              <a:buNone/>
            </a:pPr>
            <a:endParaRPr lang="en-US">
              <a:latin typeface="Times New Roman" charset="0"/>
              <a:ea typeface="ＭＳ Ｐゴシック" charset="0"/>
              <a:cs typeface="ＭＳ Ｐゴシック" charset="0"/>
            </a:endParaRPr>
          </a:p>
          <a:p>
            <a:pPr>
              <a:lnSpc>
                <a:spcPct val="90000"/>
              </a:lnSpc>
              <a:buFontTx/>
              <a:buNone/>
            </a:pPr>
            <a:r>
              <a:rPr lang="en-US">
                <a:latin typeface="Times New Roman" charset="0"/>
                <a:ea typeface="ＭＳ Ｐゴシック" charset="0"/>
                <a:cs typeface="ＭＳ Ｐゴシック" charset="0"/>
              </a:rPr>
              <a:t>                   R</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(A,B,C)   =  R(A,B,C)</a:t>
            </a:r>
            <a:endParaRPr lang="en-US">
              <a:latin typeface="Times New Roman" charset="0"/>
              <a:ea typeface="ＭＳ Ｐゴシック" charset="0"/>
              <a:cs typeface="ＭＳ Ｐゴシック" charset="0"/>
            </a:endParaRPr>
          </a:p>
        </p:txBody>
      </p:sp>
      <p:sp>
        <p:nvSpPr>
          <p:cNvPr id="72708" name="Line 4"/>
          <p:cNvSpPr>
            <a:spLocks noChangeShapeType="1"/>
          </p:cNvSpPr>
          <p:nvPr/>
        </p:nvSpPr>
        <p:spPr bwMode="auto">
          <a:xfrm>
            <a:off x="3352800" y="2362200"/>
            <a:ext cx="0" cy="99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09" name="Line 5"/>
          <p:cNvSpPr>
            <a:spLocks noChangeShapeType="1"/>
          </p:cNvSpPr>
          <p:nvPr/>
        </p:nvSpPr>
        <p:spPr bwMode="auto">
          <a:xfrm>
            <a:off x="3352800" y="4038600"/>
            <a:ext cx="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0" name="Text Box 6"/>
          <p:cNvSpPr txBox="1">
            <a:spLocks noChangeArrowheads="1"/>
          </p:cNvSpPr>
          <p:nvPr/>
        </p:nvSpPr>
        <p:spPr bwMode="auto">
          <a:xfrm>
            <a:off x="746125" y="5756275"/>
            <a:ext cx="46861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rgbClr val="FF0000"/>
                </a:solidFill>
              </a:rPr>
              <a:t>R</a:t>
            </a:r>
            <a:r>
              <a:rPr lang="ja-JP" altLang="en-US" sz="2400" dirty="0">
                <a:solidFill>
                  <a:srgbClr val="FF0000"/>
                </a:solidFill>
              </a:rPr>
              <a:t>’</a:t>
            </a:r>
            <a:r>
              <a:rPr lang="en-US" altLang="ja-JP" sz="2400" dirty="0">
                <a:solidFill>
                  <a:srgbClr val="FF0000"/>
                </a:solidFill>
              </a:rPr>
              <a:t> is in general larger than R</a:t>
            </a:r>
            <a:r>
              <a:rPr lang="en-US" altLang="ja-JP" sz="2400" dirty="0" smtClean="0">
                <a:solidFill>
                  <a:srgbClr val="FF0000"/>
                </a:solidFill>
              </a:rPr>
              <a:t>. Why?  </a:t>
            </a:r>
          </a:p>
          <a:p>
            <a:r>
              <a:rPr lang="en-US" altLang="ja-JP" sz="2400" dirty="0" smtClean="0">
                <a:solidFill>
                  <a:srgbClr val="FF0000"/>
                </a:solidFill>
              </a:rPr>
              <a:t>Must </a:t>
            </a:r>
            <a:r>
              <a:rPr lang="en-US" altLang="ja-JP" sz="2400" dirty="0">
                <a:solidFill>
                  <a:srgbClr val="FF0000"/>
                </a:solidFill>
              </a:rPr>
              <a:t>ensure R</a:t>
            </a:r>
            <a:r>
              <a:rPr lang="ja-JP" altLang="en-US" sz="2400" dirty="0">
                <a:solidFill>
                  <a:srgbClr val="FF0000"/>
                </a:solidFill>
              </a:rPr>
              <a:t>’</a:t>
            </a:r>
            <a:r>
              <a:rPr lang="en-US" altLang="ja-JP" sz="2400" dirty="0">
                <a:solidFill>
                  <a:srgbClr val="FF0000"/>
                </a:solidFill>
              </a:rPr>
              <a:t> = R</a:t>
            </a:r>
            <a:endParaRPr lang="en-US" sz="2400" dirty="0">
              <a:solidFill>
                <a:srgbClr val="FF0000"/>
              </a:solidFill>
            </a:endParaRPr>
          </a:p>
        </p:txBody>
      </p:sp>
      <p:sp>
        <p:nvSpPr>
          <p:cNvPr id="72711" name="AutoShape 7"/>
          <p:cNvSpPr>
            <a:spLocks noChangeArrowheads="1"/>
          </p:cNvSpPr>
          <p:nvPr/>
        </p:nvSpPr>
        <p:spPr bwMode="auto">
          <a:xfrm>
            <a:off x="4968875" y="2271713"/>
            <a:ext cx="1744663" cy="498475"/>
          </a:xfrm>
          <a:prstGeom prst="wedgeRoundRectCallout">
            <a:avLst>
              <a:gd name="adj1" fmla="val -141083"/>
              <a:gd name="adj2" fmla="val 50954"/>
              <a:gd name="adj3" fmla="val 16667"/>
            </a:avLst>
          </a:prstGeom>
          <a:solidFill>
            <a:schemeClr val="bg1"/>
          </a:solidFill>
          <a:ln w="9525">
            <a:solidFill>
              <a:schemeClr val="tx1"/>
            </a:solidFill>
            <a:miter lim="800000"/>
            <a:headEnd/>
            <a:tailEnd/>
          </a:ln>
        </p:spPr>
        <p:txBody>
          <a:bodyPr wrap="none">
            <a:spAutoFit/>
          </a:bodyPr>
          <a:lstStyle/>
          <a:p>
            <a:pPr algn="ctr" eaLnBrk="1" hangingPunct="1"/>
            <a:r>
              <a:rPr lang="en-US"/>
              <a:t>Decompose</a:t>
            </a:r>
          </a:p>
        </p:txBody>
      </p:sp>
      <p:sp>
        <p:nvSpPr>
          <p:cNvPr id="72712" name="AutoShape 8"/>
          <p:cNvSpPr>
            <a:spLocks noChangeArrowheads="1"/>
          </p:cNvSpPr>
          <p:nvPr/>
        </p:nvSpPr>
        <p:spPr bwMode="auto">
          <a:xfrm>
            <a:off x="5335588" y="4191000"/>
            <a:ext cx="1290637" cy="498475"/>
          </a:xfrm>
          <a:prstGeom prst="wedgeRoundRectCallout">
            <a:avLst>
              <a:gd name="adj1" fmla="val -193787"/>
              <a:gd name="adj2" fmla="val 1593"/>
              <a:gd name="adj3" fmla="val 16667"/>
            </a:avLst>
          </a:prstGeom>
          <a:solidFill>
            <a:schemeClr val="bg1"/>
          </a:solidFill>
          <a:ln w="9525">
            <a:solidFill>
              <a:schemeClr val="tx1"/>
            </a:solidFill>
            <a:miter lim="800000"/>
            <a:headEnd/>
            <a:tailEnd/>
          </a:ln>
        </p:spPr>
        <p:txBody>
          <a:bodyPr wrap="none">
            <a:spAutoFit/>
          </a:bodyPr>
          <a:lstStyle/>
          <a:p>
            <a:pPr algn="ctr" eaLnBrk="1" hangingPunct="1"/>
            <a:r>
              <a:rPr lang="en-US"/>
              <a:t>Recover</a:t>
            </a:r>
          </a:p>
        </p:txBody>
      </p:sp>
    </p:spTree>
    <p:extLst>
      <p:ext uri="{BB962C8B-B14F-4D97-AF65-F5344CB8AC3E}">
        <p14:creationId xmlns:p14="http://schemas.microsoft.com/office/powerpoint/2010/main" val="42714044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E9CDBA9-B306-1E47-9CAC-C4619C703DAD}" type="slidenum">
              <a:rPr lang="en-US" sz="1400"/>
              <a:pPr/>
              <a:t>42</a:t>
            </a:fld>
            <a:endParaRPr lang="en-US" sz="1400"/>
          </a:p>
        </p:txBody>
      </p:sp>
      <p:sp>
        <p:nvSpPr>
          <p:cNvPr id="68610" name="Rectangle 2"/>
          <p:cNvSpPr>
            <a:spLocks noGrp="1" noChangeArrowheads="1"/>
          </p:cNvSpPr>
          <p:nvPr>
            <p:ph type="ctrTitle"/>
          </p:nvPr>
        </p:nvSpPr>
        <p:spPr>
          <a:xfrm>
            <a:off x="685800" y="2286000"/>
            <a:ext cx="7772400" cy="1143000"/>
          </a:xfrm>
        </p:spPr>
        <p:txBody>
          <a:bodyPr/>
          <a:lstStyle/>
          <a:p>
            <a:pPr algn="l"/>
            <a:r>
              <a:rPr lang="en-US" dirty="0">
                <a:solidFill>
                  <a:srgbClr val="FF0000"/>
                </a:solidFill>
                <a:latin typeface="Times New Roman" charset="0"/>
                <a:ea typeface="ＭＳ Ｐゴシック" charset="0"/>
                <a:cs typeface="ＭＳ Ｐゴシック" charset="0"/>
              </a:rPr>
              <a:t>Desirable Properties of </a:t>
            </a:r>
            <a:br>
              <a:rPr lang="en-US" dirty="0">
                <a:solidFill>
                  <a:srgbClr val="FF0000"/>
                </a:solidFill>
                <a:latin typeface="Times New Roman" charset="0"/>
                <a:ea typeface="ＭＳ Ｐゴシック" charset="0"/>
                <a:cs typeface="ＭＳ Ｐゴシック" charset="0"/>
              </a:rPr>
            </a:br>
            <a:r>
              <a:rPr lang="en-US" dirty="0">
                <a:solidFill>
                  <a:srgbClr val="FF0000"/>
                </a:solidFill>
                <a:latin typeface="Times New Roman" charset="0"/>
                <a:ea typeface="ＭＳ Ｐゴシック" charset="0"/>
                <a:cs typeface="ＭＳ Ｐゴシック" charset="0"/>
              </a:rPr>
              <a:t>Schema Refinement</a:t>
            </a:r>
            <a:br>
              <a:rPr lang="en-US" dirty="0">
                <a:solidFill>
                  <a:srgbClr val="FF0000"/>
                </a:solidFill>
                <a:latin typeface="Times New Roman" charset="0"/>
                <a:ea typeface="ＭＳ Ｐゴシック" charset="0"/>
                <a:cs typeface="ＭＳ Ｐゴシック" charset="0"/>
              </a:rPr>
            </a:br>
            <a:r>
              <a:rPr lang="en-US" dirty="0">
                <a:solidFill>
                  <a:srgbClr val="FF0000"/>
                </a:solidFill>
                <a:latin typeface="Times New Roman" charset="0"/>
                <a:ea typeface="ＭＳ Ｐゴシック" charset="0"/>
                <a:cs typeface="ＭＳ Ｐゴシック" charset="0"/>
              </a:rPr>
              <a:t> </a:t>
            </a:r>
            <a:br>
              <a:rPr lang="en-US" dirty="0">
                <a:solidFill>
                  <a:srgbClr val="FF0000"/>
                </a:solidFill>
                <a:latin typeface="Times New Roman" charset="0"/>
                <a:ea typeface="ＭＳ Ｐゴシック" charset="0"/>
                <a:cs typeface="ＭＳ Ｐゴシック" charset="0"/>
              </a:rPr>
            </a:br>
            <a:r>
              <a:rPr lang="en-US" dirty="0">
                <a:solidFill>
                  <a:srgbClr val="FF0000"/>
                </a:solidFill>
                <a:latin typeface="Zapf Dingbats"/>
                <a:ea typeface="Zapf Dingbats"/>
                <a:cs typeface="Zapf Dingbats"/>
                <a:sym typeface="Zapf Dingbats"/>
              </a:rPr>
              <a:t>✔</a:t>
            </a:r>
            <a:r>
              <a:rPr lang="en-US" dirty="0" smtClean="0">
                <a:solidFill>
                  <a:srgbClr val="FF0000"/>
                </a:solidFill>
                <a:latin typeface="Times New Roman" charset="0"/>
                <a:ea typeface="ＭＳ Ｐゴシック" charset="0"/>
                <a:cs typeface="ＭＳ Ｐゴシック" charset="0"/>
              </a:rPr>
              <a:t>1</a:t>
            </a:r>
            <a:r>
              <a:rPr lang="en-US" dirty="0">
                <a:solidFill>
                  <a:srgbClr val="FF0000"/>
                </a:solidFill>
                <a:latin typeface="Times New Roman" charset="0"/>
                <a:ea typeface="ＭＳ Ｐゴシック" charset="0"/>
                <a:cs typeface="ＭＳ Ｐゴシック" charset="0"/>
              </a:rPr>
              <a:t>) minimize redundancy</a:t>
            </a:r>
            <a:br>
              <a:rPr lang="en-US" dirty="0">
                <a:solidFill>
                  <a:srgbClr val="FF0000"/>
                </a:solidFill>
                <a:latin typeface="Times New Roman" charset="0"/>
                <a:ea typeface="ＭＳ Ｐゴシック" charset="0"/>
                <a:cs typeface="ＭＳ Ｐゴシック" charset="0"/>
              </a:rPr>
            </a:br>
            <a:r>
              <a:rPr lang="en-US" dirty="0" smtClean="0">
                <a:solidFill>
                  <a:srgbClr val="FF0000"/>
                </a:solidFill>
                <a:latin typeface="Zapf Dingbats"/>
                <a:ea typeface="Zapf Dingbats"/>
                <a:cs typeface="Zapf Dingbats"/>
                <a:sym typeface="Zapf Dingbats"/>
              </a:rPr>
              <a:t>✔</a:t>
            </a:r>
            <a:r>
              <a:rPr lang="en-US" dirty="0" smtClean="0">
                <a:solidFill>
                  <a:srgbClr val="FF0000"/>
                </a:solidFill>
                <a:latin typeface="Times New Roman" charset="0"/>
                <a:ea typeface="ＭＳ Ｐゴシック" charset="0"/>
                <a:cs typeface="ＭＳ Ｐゴシック" charset="0"/>
              </a:rPr>
              <a:t>2</a:t>
            </a:r>
            <a:r>
              <a:rPr lang="en-US" dirty="0">
                <a:solidFill>
                  <a:srgbClr val="FF0000"/>
                </a:solidFill>
                <a:latin typeface="Times New Roman" charset="0"/>
                <a:ea typeface="ＭＳ Ｐゴシック" charset="0"/>
                <a:cs typeface="ＭＳ Ｐゴシック" charset="0"/>
              </a:rPr>
              <a:t>) avoid info loss</a:t>
            </a:r>
            <a:br>
              <a:rPr lang="en-US" dirty="0">
                <a:solidFill>
                  <a:srgbClr val="FF0000"/>
                </a:solidFill>
                <a:latin typeface="Times New Roman" charset="0"/>
                <a:ea typeface="ＭＳ Ｐゴシック" charset="0"/>
                <a:cs typeface="ＭＳ Ｐゴシック" charset="0"/>
              </a:rPr>
            </a:br>
            <a:r>
              <a:rPr lang="en-US" dirty="0">
                <a:solidFill>
                  <a:srgbClr val="FF0000"/>
                </a:solidFill>
                <a:latin typeface="Times New Roman" charset="0"/>
                <a:ea typeface="ＭＳ Ｐゴシック" charset="0"/>
                <a:cs typeface="ＭＳ Ｐゴシック" charset="0"/>
              </a:rPr>
              <a:t>3) preserve dependency</a:t>
            </a:r>
            <a:br>
              <a:rPr lang="en-US" dirty="0">
                <a:solidFill>
                  <a:srgbClr val="FF0000"/>
                </a:solidFill>
                <a:latin typeface="Times New Roman" charset="0"/>
                <a:ea typeface="ＭＳ Ｐゴシック" charset="0"/>
                <a:cs typeface="ＭＳ Ｐゴシック" charset="0"/>
              </a:rPr>
            </a:br>
            <a:r>
              <a:rPr lang="en-US" dirty="0">
                <a:solidFill>
                  <a:srgbClr val="FF0000"/>
                </a:solidFill>
                <a:latin typeface="Times New Roman" charset="0"/>
                <a:ea typeface="ＭＳ Ｐゴシック" charset="0"/>
                <a:cs typeface="ＭＳ Ｐゴシック" charset="0"/>
              </a:rPr>
              <a:t>4) ensure good query performance</a:t>
            </a:r>
          </a:p>
        </p:txBody>
      </p:sp>
    </p:spTree>
    <p:extLst>
      <p:ext uri="{BB962C8B-B14F-4D97-AF65-F5344CB8AC3E}">
        <p14:creationId xmlns:p14="http://schemas.microsoft.com/office/powerpoint/2010/main" val="14822506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DCFB10A4-387F-D84B-A185-5CD1EEBCA508}" type="slidenum">
              <a:rPr lang="en-US" sz="1400"/>
              <a:pPr/>
              <a:t>43</a:t>
            </a:fld>
            <a:endParaRPr lang="en-US" sz="1400"/>
          </a:p>
        </p:txBody>
      </p:sp>
      <p:sp>
        <p:nvSpPr>
          <p:cNvPr id="7885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However, </a:t>
            </a:r>
          </a:p>
        </p:txBody>
      </p:sp>
      <p:sp>
        <p:nvSpPr>
          <p:cNvPr id="2857987" name="Rectangle 3"/>
          <p:cNvSpPr>
            <a:spLocks noGrp="1" noChangeArrowheads="1"/>
          </p:cNvSpPr>
          <p:nvPr>
            <p:ph type="body" idx="1"/>
          </p:nvPr>
        </p:nvSpPr>
        <p:spPr/>
        <p:txBody>
          <a:bodyPr/>
          <a:lstStyle/>
          <a:p>
            <a:r>
              <a:rPr lang="en-US">
                <a:latin typeface="Times New Roman" charset="0"/>
                <a:ea typeface="ＭＳ Ｐゴシック" charset="0"/>
                <a:cs typeface="ＭＳ Ｐゴシック" charset="0"/>
              </a:rPr>
              <a:t>BCNF is not always dependency preserving</a:t>
            </a:r>
          </a:p>
          <a:p>
            <a:r>
              <a:rPr lang="en-US">
                <a:latin typeface="Times New Roman" charset="0"/>
                <a:ea typeface="ＭＳ Ｐゴシック" charset="0"/>
                <a:cs typeface="ＭＳ Ｐゴシック" charset="0"/>
              </a:rPr>
              <a:t>In fact, some times we cannot find a BCNF decomposition that is dependency preserving</a:t>
            </a:r>
          </a:p>
          <a:p>
            <a:r>
              <a:rPr lang="en-US">
                <a:latin typeface="Times New Roman" charset="0"/>
                <a:ea typeface="ＭＳ Ｐゴシック" charset="0"/>
                <a:cs typeface="ＭＳ Ｐゴシック" charset="0"/>
              </a:rPr>
              <a:t>Can handle this situation using 3NF</a:t>
            </a:r>
          </a:p>
          <a:p>
            <a:r>
              <a:rPr lang="en-US">
                <a:latin typeface="Times New Roman" charset="0"/>
                <a:ea typeface="ＭＳ Ｐゴシック" charset="0"/>
                <a:cs typeface="ＭＳ Ｐゴシック" charset="0"/>
              </a:rPr>
              <a:t>But what is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dependency preserving</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a:t>
            </a:r>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81290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9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7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0934D3F1-3A4C-8448-9DB2-0FC9FD360E71}" type="slidenum">
              <a:rPr lang="en-US" sz="1400"/>
              <a:pPr/>
              <a:t>44</a:t>
            </a:fld>
            <a:endParaRPr lang="en-US" sz="1400"/>
          </a:p>
        </p:txBody>
      </p:sp>
      <p:sp>
        <p:nvSpPr>
          <p:cNvPr id="79874" name="Rectangle 2"/>
          <p:cNvSpPr>
            <a:spLocks noGrp="1" noChangeArrowheads="1"/>
          </p:cNvSpPr>
          <p:nvPr>
            <p:ph type="title"/>
          </p:nvPr>
        </p:nvSpPr>
        <p:spPr/>
        <p:txBody>
          <a:bodyPr/>
          <a:lstStyle/>
          <a:p>
            <a:r>
              <a:rPr lang="en-US">
                <a:solidFill>
                  <a:srgbClr val="FF0000"/>
                </a:solidFill>
                <a:latin typeface="Times New Roman" charset="0"/>
                <a:ea typeface="ＭＳ Ｐゴシック" charset="0"/>
                <a:cs typeface="ＭＳ Ｐゴシック" charset="0"/>
              </a:rPr>
              <a:t>Normal Forms</a:t>
            </a:r>
          </a:p>
        </p:txBody>
      </p:sp>
      <p:sp>
        <p:nvSpPr>
          <p:cNvPr id="79875" name="Rectangle 3"/>
          <p:cNvSpPr>
            <a:spLocks noGrp="1" noChangeArrowheads="1"/>
          </p:cNvSpPr>
          <p:nvPr>
            <p:ph type="body" idx="1"/>
          </p:nvPr>
        </p:nvSpPr>
        <p:spPr>
          <a:xfrm>
            <a:off x="457200" y="1981200"/>
            <a:ext cx="8305800" cy="4114800"/>
          </a:xfrm>
        </p:spPr>
        <p:txBody>
          <a:bodyPr/>
          <a:lstStyle/>
          <a:p>
            <a:pPr>
              <a:lnSpc>
                <a:spcPct val="90000"/>
              </a:lnSpc>
              <a:buFontTx/>
              <a:buNone/>
            </a:pPr>
            <a:r>
              <a:rPr lang="en-US" sz="2800" b="1">
                <a:solidFill>
                  <a:srgbClr val="FF0000"/>
                </a:solidFill>
                <a:latin typeface="Times New Roman" charset="0"/>
                <a:ea typeface="ＭＳ Ｐゴシック" charset="0"/>
                <a:cs typeface="ＭＳ Ｐゴシック" charset="0"/>
              </a:rPr>
              <a:t>First Normal Form</a:t>
            </a:r>
            <a:r>
              <a:rPr lang="en-US" sz="2800">
                <a:solidFill>
                  <a:srgbClr val="FF0000"/>
                </a:solidFill>
                <a:latin typeface="Times New Roman" charset="0"/>
                <a:ea typeface="ＭＳ Ｐゴシック" charset="0"/>
                <a:cs typeface="ＭＳ Ｐゴシック" charset="0"/>
              </a:rPr>
              <a:t> = all attributes are atomic</a:t>
            </a:r>
          </a:p>
          <a:p>
            <a:pPr>
              <a:lnSpc>
                <a:spcPct val="90000"/>
              </a:lnSpc>
              <a:buFontTx/>
              <a:buNone/>
            </a:pPr>
            <a:r>
              <a:rPr lang="en-US" sz="2800" b="1">
                <a:solidFill>
                  <a:srgbClr val="FF0000"/>
                </a:solidFill>
                <a:latin typeface="Times New Roman" charset="0"/>
                <a:ea typeface="ＭＳ Ｐゴシック" charset="0"/>
                <a:cs typeface="ＭＳ Ｐゴシック" charset="0"/>
              </a:rPr>
              <a:t>Second Normal Form</a:t>
            </a:r>
            <a:r>
              <a:rPr lang="en-US" sz="2800">
                <a:solidFill>
                  <a:srgbClr val="FF0000"/>
                </a:solidFill>
                <a:latin typeface="Times New Roman" charset="0"/>
                <a:ea typeface="ＭＳ Ｐゴシック" charset="0"/>
                <a:cs typeface="ＭＳ Ｐゴシック" charset="0"/>
              </a:rPr>
              <a:t> (2NF) = old and obsolete</a:t>
            </a:r>
          </a:p>
          <a:p>
            <a:pPr>
              <a:lnSpc>
                <a:spcPct val="90000"/>
              </a:lnSpc>
              <a:buFontTx/>
              <a:buNone/>
            </a:pPr>
            <a:endParaRPr lang="en-US" sz="2800">
              <a:solidFill>
                <a:srgbClr val="FF0000"/>
              </a:solidFill>
              <a:latin typeface="Times New Roman" charset="0"/>
              <a:ea typeface="ＭＳ Ｐゴシック" charset="0"/>
              <a:cs typeface="ＭＳ Ｐゴシック" charset="0"/>
            </a:endParaRPr>
          </a:p>
          <a:p>
            <a:pPr>
              <a:lnSpc>
                <a:spcPct val="90000"/>
              </a:lnSpc>
              <a:buFontTx/>
              <a:buNone/>
            </a:pPr>
            <a:r>
              <a:rPr lang="en-US" sz="2800" b="1">
                <a:solidFill>
                  <a:srgbClr val="FF0000"/>
                </a:solidFill>
                <a:latin typeface="Times New Roman" charset="0"/>
                <a:ea typeface="ＭＳ Ｐゴシック" charset="0"/>
                <a:cs typeface="ＭＳ Ｐゴシック" charset="0"/>
              </a:rPr>
              <a:t>Boyce Codd Normal Form</a:t>
            </a:r>
            <a:r>
              <a:rPr lang="en-US" sz="2800">
                <a:solidFill>
                  <a:srgbClr val="FF0000"/>
                </a:solidFill>
                <a:latin typeface="Times New Roman" charset="0"/>
                <a:ea typeface="ＭＳ Ｐゴシック" charset="0"/>
                <a:cs typeface="ＭＳ Ｐゴシック" charset="0"/>
              </a:rPr>
              <a:t> (BCNF)</a:t>
            </a:r>
          </a:p>
          <a:p>
            <a:pPr>
              <a:lnSpc>
                <a:spcPct val="90000"/>
              </a:lnSpc>
              <a:buFontTx/>
              <a:buNone/>
            </a:pPr>
            <a:r>
              <a:rPr lang="en-US" sz="2800" b="1">
                <a:solidFill>
                  <a:srgbClr val="FF0000"/>
                </a:solidFill>
                <a:latin typeface="Times New Roman" charset="0"/>
                <a:ea typeface="ＭＳ Ｐゴシック" charset="0"/>
                <a:cs typeface="ＭＳ Ｐゴシック" charset="0"/>
              </a:rPr>
              <a:t>Third Normal Form</a:t>
            </a:r>
            <a:r>
              <a:rPr lang="en-US" sz="2800">
                <a:solidFill>
                  <a:srgbClr val="FF0000"/>
                </a:solidFill>
                <a:latin typeface="Times New Roman" charset="0"/>
                <a:ea typeface="ＭＳ Ｐゴシック" charset="0"/>
                <a:cs typeface="ＭＳ Ｐゴシック" charset="0"/>
              </a:rPr>
              <a:t> (3NF) </a:t>
            </a:r>
          </a:p>
          <a:p>
            <a:pPr>
              <a:lnSpc>
                <a:spcPct val="90000"/>
              </a:lnSpc>
              <a:buFontTx/>
              <a:buNone/>
            </a:pPr>
            <a:r>
              <a:rPr lang="en-US" sz="2800" b="1">
                <a:solidFill>
                  <a:srgbClr val="FF0000"/>
                </a:solidFill>
                <a:latin typeface="Times New Roman" charset="0"/>
                <a:ea typeface="ＭＳ Ｐゴシック" charset="0"/>
                <a:cs typeface="ＭＳ Ｐゴシック" charset="0"/>
              </a:rPr>
              <a:t>Fourth Normal Form</a:t>
            </a:r>
            <a:r>
              <a:rPr lang="en-US" sz="2800">
                <a:solidFill>
                  <a:srgbClr val="FF0000"/>
                </a:solidFill>
                <a:latin typeface="Times New Roman" charset="0"/>
                <a:ea typeface="ＭＳ Ｐゴシック" charset="0"/>
                <a:cs typeface="ＭＳ Ｐゴシック" charset="0"/>
              </a:rPr>
              <a:t> (4NF) </a:t>
            </a:r>
          </a:p>
          <a:p>
            <a:pPr>
              <a:lnSpc>
                <a:spcPct val="90000"/>
              </a:lnSpc>
              <a:buFontTx/>
              <a:buNone/>
            </a:pPr>
            <a:endParaRPr lang="en-US" sz="2800">
              <a:solidFill>
                <a:srgbClr val="FF0000"/>
              </a:solidFill>
              <a:latin typeface="Times New Roman" charset="0"/>
              <a:ea typeface="ＭＳ Ｐゴシック" charset="0"/>
              <a:cs typeface="ＭＳ Ｐゴシック" charset="0"/>
            </a:endParaRPr>
          </a:p>
          <a:p>
            <a:pPr>
              <a:lnSpc>
                <a:spcPct val="90000"/>
              </a:lnSpc>
              <a:buFontTx/>
              <a:buNone/>
            </a:pPr>
            <a:r>
              <a:rPr lang="en-US" sz="2800">
                <a:solidFill>
                  <a:srgbClr val="FF0000"/>
                </a:solidFill>
                <a:latin typeface="Times New Roman" charset="0"/>
                <a:ea typeface="ＭＳ Ｐゴシック" charset="0"/>
                <a:cs typeface="ＭＳ Ｐゴシック" charset="0"/>
              </a:rPr>
              <a:t>Others...</a:t>
            </a:r>
          </a:p>
        </p:txBody>
      </p:sp>
      <p:sp>
        <p:nvSpPr>
          <p:cNvPr id="79876" name="AutoShape 4"/>
          <p:cNvSpPr>
            <a:spLocks noChangeArrowheads="1"/>
          </p:cNvSpPr>
          <p:nvPr/>
        </p:nvSpPr>
        <p:spPr bwMode="auto">
          <a:xfrm>
            <a:off x="6019800" y="3886200"/>
            <a:ext cx="1066800" cy="457200"/>
          </a:xfrm>
          <a:prstGeom prst="leftArrow">
            <a:avLst>
              <a:gd name="adj1" fmla="val 50000"/>
              <a:gd name="adj2" fmla="val 58333"/>
            </a:avLst>
          </a:prstGeom>
          <a:solidFill>
            <a:schemeClr val="accent1"/>
          </a:solidFill>
          <a:ln w="9525">
            <a:solidFill>
              <a:schemeClr val="tx1"/>
            </a:solidFill>
            <a:miter lim="800000"/>
            <a:headEnd/>
            <a:tailEnd/>
          </a:ln>
        </p:spPr>
        <p:txBody>
          <a:bodyPr wrap="none" anchor="ctr">
            <a:spAutoFit/>
          </a:bodyPr>
          <a:lstStyle/>
          <a:p>
            <a:pPr>
              <a:spcBef>
                <a:spcPct val="20000"/>
              </a:spcBef>
              <a:buFontTx/>
              <a:buChar char="•"/>
            </a:pPr>
            <a:endParaRPr lang="en-US"/>
          </a:p>
        </p:txBody>
      </p:sp>
    </p:spTree>
    <p:extLst>
      <p:ext uri="{BB962C8B-B14F-4D97-AF65-F5344CB8AC3E}">
        <p14:creationId xmlns:p14="http://schemas.microsoft.com/office/powerpoint/2010/main" val="78506943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E9D4089-5C59-D545-9911-FF2CDC43143E}" type="slidenum">
              <a:rPr lang="en-US" sz="1400"/>
              <a:pPr/>
              <a:t>45</a:t>
            </a:fld>
            <a:endParaRPr lang="en-US" sz="1400"/>
          </a:p>
        </p:txBody>
      </p:sp>
      <p:sp>
        <p:nvSpPr>
          <p:cNvPr id="8089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3NF: A Problem with BCNF</a:t>
            </a:r>
          </a:p>
        </p:txBody>
      </p:sp>
      <p:sp>
        <p:nvSpPr>
          <p:cNvPr id="80899" name="Line 3"/>
          <p:cNvSpPr>
            <a:spLocks noChangeShapeType="1"/>
          </p:cNvSpPr>
          <p:nvPr/>
        </p:nvSpPr>
        <p:spPr bwMode="auto">
          <a:xfrm>
            <a:off x="473075" y="22447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0" name="Line 4"/>
          <p:cNvSpPr>
            <a:spLocks noChangeShapeType="1"/>
          </p:cNvSpPr>
          <p:nvPr/>
        </p:nvSpPr>
        <p:spPr bwMode="auto">
          <a:xfrm>
            <a:off x="473075" y="23971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1" name="Text Box 5"/>
          <p:cNvSpPr txBox="1">
            <a:spLocks noChangeArrowheads="1"/>
          </p:cNvSpPr>
          <p:nvPr/>
        </p:nvSpPr>
        <p:spPr bwMode="auto">
          <a:xfrm>
            <a:off x="1295400" y="1752600"/>
            <a:ext cx="5535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Address		Name</a:t>
            </a:r>
          </a:p>
        </p:txBody>
      </p:sp>
      <p:sp>
        <p:nvSpPr>
          <p:cNvPr id="80902" name="Line 6"/>
          <p:cNvSpPr>
            <a:spLocks noChangeShapeType="1"/>
          </p:cNvSpPr>
          <p:nvPr/>
        </p:nvSpPr>
        <p:spPr bwMode="auto">
          <a:xfrm>
            <a:off x="28956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Line 7"/>
          <p:cNvSpPr>
            <a:spLocks noChangeShapeType="1"/>
          </p:cNvSpPr>
          <p:nvPr/>
        </p:nvSpPr>
        <p:spPr bwMode="auto">
          <a:xfrm>
            <a:off x="53340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0048" name="Text Box 16"/>
          <p:cNvSpPr txBox="1">
            <a:spLocks noChangeArrowheads="1"/>
          </p:cNvSpPr>
          <p:nvPr/>
        </p:nvSpPr>
        <p:spPr bwMode="auto">
          <a:xfrm>
            <a:off x="282575" y="2701925"/>
            <a:ext cx="8924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FD</a:t>
            </a:r>
            <a:r>
              <a:rPr lang="ja-JP" altLang="en-US" sz="2400" dirty="0"/>
              <a:t>’</a:t>
            </a:r>
            <a:r>
              <a:rPr lang="en-US" altLang="ja-JP" sz="2400" dirty="0"/>
              <a:t>s:  </a:t>
            </a:r>
            <a:r>
              <a:rPr lang="en-US" altLang="ja-JP" sz="2400" dirty="0">
                <a:solidFill>
                  <a:schemeClr val="accent2"/>
                </a:solidFill>
              </a:rPr>
              <a:t>Phone</a:t>
            </a:r>
            <a:r>
              <a:rPr lang="en-US" altLang="ja-JP" sz="2400" dirty="0">
                <a:sym typeface="Symbol" charset="0"/>
              </a:rPr>
              <a:t>-&gt;</a:t>
            </a:r>
            <a:r>
              <a:rPr lang="en-US" altLang="ja-JP" sz="2400" dirty="0">
                <a:solidFill>
                  <a:schemeClr val="accent2"/>
                </a:solidFill>
              </a:rPr>
              <a:t> Address</a:t>
            </a:r>
            <a:r>
              <a:rPr lang="en-US" altLang="ja-JP" sz="2400" dirty="0"/>
              <a:t>;      </a:t>
            </a:r>
            <a:r>
              <a:rPr lang="en-US" altLang="ja-JP" sz="2400" dirty="0">
                <a:solidFill>
                  <a:schemeClr val="accent2"/>
                </a:solidFill>
              </a:rPr>
              <a:t>Address, Name </a:t>
            </a:r>
            <a:r>
              <a:rPr lang="en-US" altLang="ja-JP" sz="2400" dirty="0">
                <a:sym typeface="Symbol" charset="0"/>
              </a:rPr>
              <a:t>-&gt;</a:t>
            </a:r>
            <a:r>
              <a:rPr lang="en-US" altLang="ja-JP" sz="2400" dirty="0">
                <a:solidFill>
                  <a:schemeClr val="accent2"/>
                </a:solidFill>
              </a:rPr>
              <a:t> Phone</a:t>
            </a:r>
          </a:p>
          <a:p>
            <a:endParaRPr lang="en-US" sz="2400" dirty="0">
              <a:solidFill>
                <a:schemeClr val="accent2"/>
              </a:solidFill>
            </a:endParaRPr>
          </a:p>
          <a:p>
            <a:endParaRPr lang="en-US" sz="2400" dirty="0">
              <a:solidFill>
                <a:schemeClr val="accent2"/>
              </a:solidFill>
            </a:endParaRPr>
          </a:p>
          <a:p>
            <a:r>
              <a:rPr lang="en-US" sz="2400" dirty="0"/>
              <a:t>So, there is a BCNF violation (Phone </a:t>
            </a:r>
            <a:r>
              <a:rPr lang="en-US" sz="2400" dirty="0">
                <a:latin typeface="Wingdings" charset="0"/>
              </a:rPr>
              <a:t></a:t>
            </a:r>
            <a:r>
              <a:rPr lang="en-US" sz="2400" dirty="0"/>
              <a:t> Address), and we decompose.</a:t>
            </a:r>
          </a:p>
        </p:txBody>
      </p:sp>
      <p:grpSp>
        <p:nvGrpSpPr>
          <p:cNvPr id="2" name="Group 20"/>
          <p:cNvGrpSpPr>
            <a:grpSpLocks/>
          </p:cNvGrpSpPr>
          <p:nvPr/>
        </p:nvGrpSpPr>
        <p:grpSpPr bwMode="auto">
          <a:xfrm>
            <a:off x="609600" y="4343400"/>
            <a:ext cx="6627813" cy="1905000"/>
            <a:chOff x="609600" y="4343400"/>
            <a:chExt cx="6627077" cy="1905000"/>
          </a:xfrm>
        </p:grpSpPr>
        <p:sp>
          <p:nvSpPr>
            <p:cNvPr id="80906" name="Text Box 8"/>
            <p:cNvSpPr txBox="1">
              <a:spLocks noChangeArrowheads="1"/>
            </p:cNvSpPr>
            <p:nvPr/>
          </p:nvSpPr>
          <p:spPr bwMode="auto">
            <a:xfrm>
              <a:off x="685800" y="4343400"/>
              <a:ext cx="3023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Address</a:t>
              </a:r>
            </a:p>
          </p:txBody>
        </p:sp>
        <p:grpSp>
          <p:nvGrpSpPr>
            <p:cNvPr id="80907" name="Group 19"/>
            <p:cNvGrpSpPr>
              <a:grpSpLocks/>
            </p:cNvGrpSpPr>
            <p:nvPr/>
          </p:nvGrpSpPr>
          <p:grpSpPr bwMode="auto">
            <a:xfrm>
              <a:off x="609600" y="4419600"/>
              <a:ext cx="6627077" cy="1828800"/>
              <a:chOff x="609600" y="4419600"/>
              <a:chExt cx="6627077" cy="1828800"/>
            </a:xfrm>
          </p:grpSpPr>
          <p:sp>
            <p:nvSpPr>
              <p:cNvPr id="80908" name="Text Box 9"/>
              <p:cNvSpPr txBox="1">
                <a:spLocks noChangeArrowheads="1"/>
              </p:cNvSpPr>
              <p:nvPr/>
            </p:nvSpPr>
            <p:spPr bwMode="auto">
              <a:xfrm>
                <a:off x="609600" y="5486400"/>
                <a:ext cx="619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Name</a:t>
                </a:r>
              </a:p>
            </p:txBody>
          </p:sp>
          <p:sp>
            <p:nvSpPr>
              <p:cNvPr id="80909" name="Line 10"/>
              <p:cNvSpPr>
                <a:spLocks noChangeShapeType="1"/>
              </p:cNvSpPr>
              <p:nvPr/>
            </p:nvSpPr>
            <p:spPr bwMode="auto">
              <a:xfrm>
                <a:off x="609600" y="47244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Line 11"/>
              <p:cNvSpPr>
                <a:spLocks noChangeShapeType="1"/>
              </p:cNvSpPr>
              <p:nvPr/>
            </p:nvSpPr>
            <p:spPr bwMode="auto">
              <a:xfrm>
                <a:off x="609600" y="48006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Line 12"/>
              <p:cNvSpPr>
                <a:spLocks noChangeShapeType="1"/>
              </p:cNvSpPr>
              <p:nvPr/>
            </p:nvSpPr>
            <p:spPr bwMode="auto">
              <a:xfrm>
                <a:off x="609600" y="58674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2" name="Line 13"/>
              <p:cNvSpPr>
                <a:spLocks noChangeShapeType="1"/>
              </p:cNvSpPr>
              <p:nvPr/>
            </p:nvSpPr>
            <p:spPr bwMode="auto">
              <a:xfrm>
                <a:off x="609600" y="59436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Line 14"/>
              <p:cNvSpPr>
                <a:spLocks noChangeShapeType="1"/>
              </p:cNvSpPr>
              <p:nvPr/>
            </p:nvSpPr>
            <p:spPr bwMode="auto">
              <a:xfrm>
                <a:off x="2286000" y="4495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4" name="Line 15"/>
              <p:cNvSpPr>
                <a:spLocks noChangeShapeType="1"/>
              </p:cNvSpPr>
              <p:nvPr/>
            </p:nvSpPr>
            <p:spPr bwMode="auto">
              <a:xfrm>
                <a:off x="2286000" y="5715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5" name="Text Box 17"/>
              <p:cNvSpPr txBox="1">
                <a:spLocks noChangeArrowheads="1"/>
              </p:cNvSpPr>
              <p:nvPr/>
            </p:nvSpPr>
            <p:spPr bwMode="auto">
              <a:xfrm>
                <a:off x="4860925" y="4419600"/>
                <a:ext cx="237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a:t>
                </a:r>
                <a:r>
                  <a:rPr lang="en-US" sz="2400">
                    <a:sym typeface="Symbol" charset="0"/>
                  </a:rPr>
                  <a:t>-&gt;</a:t>
                </a:r>
                <a:r>
                  <a:rPr lang="en-US" sz="2400">
                    <a:solidFill>
                      <a:schemeClr val="accent2"/>
                    </a:solidFill>
                  </a:rPr>
                  <a:t> Address</a:t>
                </a:r>
              </a:p>
            </p:txBody>
          </p:sp>
          <p:sp>
            <p:nvSpPr>
              <p:cNvPr id="80916" name="Text Box 18"/>
              <p:cNvSpPr txBox="1">
                <a:spLocks noChangeArrowheads="1"/>
              </p:cNvSpPr>
              <p:nvPr/>
            </p:nvSpPr>
            <p:spPr bwMode="auto">
              <a:xfrm>
                <a:off x="5257800" y="5562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No  FDs</a:t>
                </a:r>
              </a:p>
            </p:txBody>
          </p:sp>
        </p:grpSp>
      </p:grpSp>
    </p:spTree>
    <p:extLst>
      <p:ext uri="{BB962C8B-B14F-4D97-AF65-F5344CB8AC3E}">
        <p14:creationId xmlns:p14="http://schemas.microsoft.com/office/powerpoint/2010/main" val="17626624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DA29F1AC-6E8E-C942-8413-FD764E03D57D}" type="slidenum">
              <a:rPr lang="en-US" sz="1400"/>
              <a:pPr/>
              <a:t>46</a:t>
            </a:fld>
            <a:endParaRPr lang="en-US" sz="1400"/>
          </a:p>
        </p:txBody>
      </p:sp>
      <p:sp>
        <p:nvSpPr>
          <p:cNvPr id="81922" name="Rectangle 2"/>
          <p:cNvSpPr>
            <a:spLocks noGrp="1" noChangeArrowheads="1"/>
          </p:cNvSpPr>
          <p:nvPr>
            <p:ph type="title"/>
          </p:nvPr>
        </p:nvSpPr>
        <p:spPr>
          <a:xfrm>
            <a:off x="685800" y="228600"/>
            <a:ext cx="7772400" cy="762000"/>
          </a:xfrm>
        </p:spPr>
        <p:txBody>
          <a:bodyPr/>
          <a:lstStyle/>
          <a:p>
            <a:r>
              <a:rPr lang="en-US" dirty="0">
                <a:latin typeface="Times New Roman" charset="0"/>
                <a:ea typeface="ＭＳ Ｐゴシック" charset="0"/>
                <a:cs typeface="ＭＳ Ｐゴシック" charset="0"/>
              </a:rPr>
              <a:t>So </a:t>
            </a:r>
            <a:r>
              <a:rPr lang="en-US" dirty="0" smtClean="0">
                <a:latin typeface="Times New Roman" charset="0"/>
                <a:ea typeface="ＭＳ Ｐゴシック" charset="0"/>
                <a:cs typeface="ＭＳ Ｐゴシック" charset="0"/>
              </a:rPr>
              <a:t>where</a:t>
            </a:r>
            <a:r>
              <a:rPr lang="en-US" dirty="0" smtClean="0">
                <a:latin typeface="Times New Roman" charset="0"/>
                <a:ea typeface="ＭＳ Ｐゴシック" charset="0"/>
                <a:cs typeface="ＭＳ Ｐゴシック" charset="0"/>
              </a:rPr>
              <a:t>’</a:t>
            </a:r>
            <a:r>
              <a:rPr lang="en-US" altLang="ja-JP" dirty="0" smtClean="0">
                <a:latin typeface="Times New Roman" charset="0"/>
                <a:ea typeface="ＭＳ Ｐゴシック" charset="0"/>
                <a:cs typeface="ＭＳ Ｐゴシック" charset="0"/>
              </a:rPr>
              <a:t>s </a:t>
            </a:r>
            <a:r>
              <a:rPr lang="en-US" altLang="ja-JP" dirty="0">
                <a:latin typeface="Times New Roman" charset="0"/>
                <a:ea typeface="ＭＳ Ｐゴシック" charset="0"/>
                <a:cs typeface="ＭＳ Ｐゴシック" charset="0"/>
              </a:rPr>
              <a:t>the problem?</a:t>
            </a:r>
            <a:endParaRPr lang="en-US" dirty="0">
              <a:latin typeface="Times New Roman" charset="0"/>
              <a:ea typeface="ＭＳ Ｐゴシック" charset="0"/>
              <a:cs typeface="ＭＳ Ｐゴシック" charset="0"/>
            </a:endParaRPr>
          </a:p>
        </p:txBody>
      </p:sp>
      <p:sp>
        <p:nvSpPr>
          <p:cNvPr id="81923" name="Text Box 8"/>
          <p:cNvSpPr txBox="1">
            <a:spLocks noChangeArrowheads="1"/>
          </p:cNvSpPr>
          <p:nvPr/>
        </p:nvSpPr>
        <p:spPr bwMode="auto">
          <a:xfrm>
            <a:off x="457200" y="1066800"/>
            <a:ext cx="325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Address</a:t>
            </a:r>
          </a:p>
        </p:txBody>
      </p:sp>
      <p:sp>
        <p:nvSpPr>
          <p:cNvPr id="81924" name="Text Box 9"/>
          <p:cNvSpPr txBox="1">
            <a:spLocks noChangeArrowheads="1"/>
          </p:cNvSpPr>
          <p:nvPr/>
        </p:nvSpPr>
        <p:spPr bwMode="auto">
          <a:xfrm>
            <a:off x="4419600" y="1066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Name</a:t>
            </a:r>
          </a:p>
        </p:txBody>
      </p:sp>
      <p:sp>
        <p:nvSpPr>
          <p:cNvPr id="81925" name="Line 10"/>
          <p:cNvSpPr>
            <a:spLocks noChangeShapeType="1"/>
          </p:cNvSpPr>
          <p:nvPr/>
        </p:nvSpPr>
        <p:spPr bwMode="auto">
          <a:xfrm>
            <a:off x="381000" y="14478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6" name="Line 11"/>
          <p:cNvSpPr>
            <a:spLocks noChangeShapeType="1"/>
          </p:cNvSpPr>
          <p:nvPr/>
        </p:nvSpPr>
        <p:spPr bwMode="auto">
          <a:xfrm>
            <a:off x="381000" y="15240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7" name="Line 12"/>
          <p:cNvSpPr>
            <a:spLocks noChangeShapeType="1"/>
          </p:cNvSpPr>
          <p:nvPr/>
        </p:nvSpPr>
        <p:spPr bwMode="auto">
          <a:xfrm>
            <a:off x="4419600" y="14478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8" name="Line 13"/>
          <p:cNvSpPr>
            <a:spLocks noChangeShapeType="1"/>
          </p:cNvSpPr>
          <p:nvPr/>
        </p:nvSpPr>
        <p:spPr bwMode="auto">
          <a:xfrm>
            <a:off x="4419600" y="15240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9" name="Line 14"/>
          <p:cNvSpPr>
            <a:spLocks noChangeShapeType="1"/>
          </p:cNvSpPr>
          <p:nvPr/>
        </p:nvSpPr>
        <p:spPr bwMode="auto">
          <a:xfrm>
            <a:off x="2057400" y="1219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15"/>
          <p:cNvSpPr>
            <a:spLocks noChangeShapeType="1"/>
          </p:cNvSpPr>
          <p:nvPr/>
        </p:nvSpPr>
        <p:spPr bwMode="auto">
          <a:xfrm>
            <a:off x="6096000" y="1295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Text Box 16"/>
          <p:cNvSpPr txBox="1">
            <a:spLocks noChangeArrowheads="1"/>
          </p:cNvSpPr>
          <p:nvPr/>
        </p:nvSpPr>
        <p:spPr bwMode="auto">
          <a:xfrm>
            <a:off x="517525" y="1565275"/>
            <a:ext cx="7040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1234		  10 Downing      1234		       John</a:t>
            </a:r>
          </a:p>
          <a:p>
            <a:r>
              <a:rPr lang="en-US" sz="2400"/>
              <a:t>5678		  10 Downing      5678		       John</a:t>
            </a:r>
          </a:p>
        </p:txBody>
      </p:sp>
      <p:sp>
        <p:nvSpPr>
          <p:cNvPr id="80914" name="Text Box 17"/>
          <p:cNvSpPr txBox="1">
            <a:spLocks noChangeArrowheads="1"/>
          </p:cNvSpPr>
          <p:nvPr/>
        </p:nvSpPr>
        <p:spPr bwMode="auto">
          <a:xfrm>
            <a:off x="212725" y="2479675"/>
            <a:ext cx="684519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FD</a:t>
            </a:r>
            <a:r>
              <a:rPr lang="ja-JP" altLang="en-US" sz="2400" dirty="0"/>
              <a:t>’</a:t>
            </a:r>
            <a:r>
              <a:rPr lang="en-US" altLang="ja-JP" sz="2400" dirty="0"/>
              <a:t>s:  </a:t>
            </a:r>
            <a:r>
              <a:rPr lang="en-US" altLang="ja-JP" sz="2400" dirty="0">
                <a:solidFill>
                  <a:schemeClr val="accent2"/>
                </a:solidFill>
              </a:rPr>
              <a:t>Phone</a:t>
            </a:r>
            <a:r>
              <a:rPr lang="en-US" altLang="ja-JP" sz="2400" dirty="0">
                <a:sym typeface="Symbol" charset="0"/>
              </a:rPr>
              <a:t>-&gt;</a:t>
            </a:r>
            <a:r>
              <a:rPr lang="en-US" altLang="ja-JP" sz="2400" dirty="0">
                <a:solidFill>
                  <a:schemeClr val="accent2"/>
                </a:solidFill>
              </a:rPr>
              <a:t> Address</a:t>
            </a:r>
            <a:r>
              <a:rPr lang="en-US" altLang="ja-JP" sz="2400" dirty="0"/>
              <a:t>;      </a:t>
            </a:r>
            <a:r>
              <a:rPr lang="en-US" altLang="ja-JP" sz="2400" dirty="0">
                <a:solidFill>
                  <a:schemeClr val="accent2"/>
                </a:solidFill>
              </a:rPr>
              <a:t>Address, Name </a:t>
            </a:r>
            <a:r>
              <a:rPr lang="en-US" altLang="ja-JP" sz="2400" dirty="0">
                <a:sym typeface="Symbol" charset="0"/>
              </a:rPr>
              <a:t>-&gt;</a:t>
            </a:r>
            <a:r>
              <a:rPr lang="en-US" altLang="ja-JP" sz="2400" dirty="0">
                <a:solidFill>
                  <a:schemeClr val="accent2"/>
                </a:solidFill>
              </a:rPr>
              <a:t> </a:t>
            </a:r>
            <a:r>
              <a:rPr lang="en-US" altLang="ja-JP" sz="2400" dirty="0" smtClean="0">
                <a:solidFill>
                  <a:schemeClr val="accent2"/>
                </a:solidFill>
              </a:rPr>
              <a:t>Phone</a:t>
            </a:r>
            <a:endParaRPr lang="en-US" sz="2400" dirty="0" smtClean="0"/>
          </a:p>
          <a:p>
            <a:r>
              <a:rPr lang="en-US" sz="2400" dirty="0" smtClean="0"/>
              <a:t>No </a:t>
            </a:r>
            <a:r>
              <a:rPr lang="en-US" sz="2400" dirty="0"/>
              <a:t>problem so far. All </a:t>
            </a:r>
            <a:r>
              <a:rPr lang="en-US" sz="2400" i="1" dirty="0">
                <a:solidFill>
                  <a:srgbClr val="FF0000"/>
                </a:solidFill>
              </a:rPr>
              <a:t>local</a:t>
            </a:r>
            <a:r>
              <a:rPr lang="en-US" sz="2400" dirty="0"/>
              <a:t> FD</a:t>
            </a:r>
            <a:r>
              <a:rPr lang="ja-JP" altLang="en-US" sz="2400" dirty="0"/>
              <a:t>’</a:t>
            </a:r>
            <a:r>
              <a:rPr lang="en-US" altLang="ja-JP" sz="2400" dirty="0"/>
              <a:t>s are satisfied.</a:t>
            </a:r>
          </a:p>
          <a:p>
            <a:endParaRPr lang="en-US" sz="2400" dirty="0"/>
          </a:p>
          <a:p>
            <a:endParaRPr lang="en-US" sz="2400" dirty="0"/>
          </a:p>
          <a:p>
            <a:r>
              <a:rPr lang="en-US" sz="2400" dirty="0"/>
              <a:t>Let</a:t>
            </a:r>
            <a:r>
              <a:rPr lang="ja-JP" altLang="en-US" sz="2400" dirty="0"/>
              <a:t>’</a:t>
            </a:r>
            <a:r>
              <a:rPr lang="en-US" altLang="ja-JP" sz="2400" dirty="0"/>
              <a:t>s put all the data into a single table:</a:t>
            </a:r>
            <a:endParaRPr lang="en-US" sz="2400" dirty="0"/>
          </a:p>
        </p:txBody>
      </p:sp>
      <p:grpSp>
        <p:nvGrpSpPr>
          <p:cNvPr id="2" name="Group 20"/>
          <p:cNvGrpSpPr>
            <a:grpSpLocks/>
          </p:cNvGrpSpPr>
          <p:nvPr/>
        </p:nvGrpSpPr>
        <p:grpSpPr bwMode="auto">
          <a:xfrm>
            <a:off x="549275" y="4343400"/>
            <a:ext cx="7467600" cy="1557338"/>
            <a:chOff x="549275" y="4343400"/>
            <a:chExt cx="7467600" cy="1557338"/>
          </a:xfrm>
        </p:grpSpPr>
        <p:sp>
          <p:nvSpPr>
            <p:cNvPr id="81935" name="Line 3"/>
            <p:cNvSpPr>
              <a:spLocks noChangeShapeType="1"/>
            </p:cNvSpPr>
            <p:nvPr/>
          </p:nvSpPr>
          <p:spPr bwMode="auto">
            <a:xfrm>
              <a:off x="549275" y="48355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6" name="Line 4"/>
            <p:cNvSpPr>
              <a:spLocks noChangeShapeType="1"/>
            </p:cNvSpPr>
            <p:nvPr/>
          </p:nvSpPr>
          <p:spPr bwMode="auto">
            <a:xfrm>
              <a:off x="549275" y="49879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7" name="Text Box 5"/>
            <p:cNvSpPr txBox="1">
              <a:spLocks noChangeArrowheads="1"/>
            </p:cNvSpPr>
            <p:nvPr/>
          </p:nvSpPr>
          <p:spPr bwMode="auto">
            <a:xfrm>
              <a:off x="1371600" y="4343400"/>
              <a:ext cx="5535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Phone		Address		Name</a:t>
              </a:r>
            </a:p>
          </p:txBody>
        </p:sp>
        <p:sp>
          <p:nvSpPr>
            <p:cNvPr id="81938" name="Line 6"/>
            <p:cNvSpPr>
              <a:spLocks noChangeShapeType="1"/>
            </p:cNvSpPr>
            <p:nvPr/>
          </p:nvSpPr>
          <p:spPr bwMode="auto">
            <a:xfrm>
              <a:off x="2971800" y="4495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9" name="Line 7"/>
            <p:cNvSpPr>
              <a:spLocks noChangeShapeType="1"/>
            </p:cNvSpPr>
            <p:nvPr/>
          </p:nvSpPr>
          <p:spPr bwMode="auto">
            <a:xfrm>
              <a:off x="5410200" y="4495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0" name="Text Box 18"/>
            <p:cNvSpPr txBox="1">
              <a:spLocks noChangeArrowheads="1"/>
            </p:cNvSpPr>
            <p:nvPr/>
          </p:nvSpPr>
          <p:spPr bwMode="auto">
            <a:xfrm>
              <a:off x="1127125" y="5070475"/>
              <a:ext cx="561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1234		   10 Downing 		   John</a:t>
              </a:r>
            </a:p>
            <a:p>
              <a:r>
                <a:rPr lang="en-US" sz="2400"/>
                <a:t>5678		   10 Downing 		   John</a:t>
              </a:r>
            </a:p>
          </p:txBody>
        </p:sp>
      </p:grpSp>
      <p:sp>
        <p:nvSpPr>
          <p:cNvPr id="2861075" name="Text Box 19"/>
          <p:cNvSpPr txBox="1">
            <a:spLocks noChangeArrowheads="1"/>
          </p:cNvSpPr>
          <p:nvPr/>
        </p:nvSpPr>
        <p:spPr bwMode="auto">
          <a:xfrm>
            <a:off x="854075" y="6137275"/>
            <a:ext cx="707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b="1">
                <a:solidFill>
                  <a:srgbClr val="FF0000"/>
                </a:solidFill>
              </a:rPr>
              <a:t>Violates the dependency:   Address, Name </a:t>
            </a:r>
            <a:r>
              <a:rPr lang="en-US" sz="2400" b="1">
                <a:solidFill>
                  <a:srgbClr val="FF0000"/>
                </a:solidFill>
                <a:latin typeface="Wingdings" charset="0"/>
              </a:rPr>
              <a:t></a:t>
            </a:r>
            <a:r>
              <a:rPr lang="en-US" sz="2400" b="1">
                <a:solidFill>
                  <a:srgbClr val="FF0000"/>
                </a:solidFill>
              </a:rPr>
              <a:t> Phone</a:t>
            </a:r>
          </a:p>
        </p:txBody>
      </p:sp>
    </p:spTree>
    <p:extLst>
      <p:ext uri="{BB962C8B-B14F-4D97-AF65-F5344CB8AC3E}">
        <p14:creationId xmlns:p14="http://schemas.microsoft.com/office/powerpoint/2010/main" val="319292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10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A0BA185-90AF-894C-B0E5-F0E7FA751732}" type="slidenum">
              <a:rPr lang="en-US" sz="1400"/>
              <a:pPr/>
              <a:t>47</a:t>
            </a:fld>
            <a:endParaRPr lang="en-US" sz="1400"/>
          </a:p>
        </p:txBody>
      </p:sp>
      <p:sp>
        <p:nvSpPr>
          <p:cNvPr id="8294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Preserving FDs</a:t>
            </a:r>
          </a:p>
        </p:txBody>
      </p:sp>
      <p:sp>
        <p:nvSpPr>
          <p:cNvPr id="2862083"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Thus, if the X and Y of a FD X-&gt;Y do not both end </a:t>
            </a:r>
            <a:r>
              <a:rPr lang="en-US" dirty="0" smtClean="0">
                <a:latin typeface="Times New Roman" charset="0"/>
                <a:ea typeface="ＭＳ Ｐゴシック" charset="0"/>
                <a:cs typeface="ＭＳ Ｐゴシック" charset="0"/>
              </a:rPr>
              <a:t>up in </a:t>
            </a:r>
            <a:r>
              <a:rPr lang="en-US" dirty="0" smtClean="0">
                <a:latin typeface="Times New Roman" charset="0"/>
                <a:ea typeface="ＭＳ Ｐゴシック" charset="0"/>
                <a:cs typeface="ＭＳ Ｐゴシック" charset="0"/>
              </a:rPr>
              <a:t>the same decomposed relation:</a:t>
            </a:r>
          </a:p>
          <a:p>
            <a:pPr lvl="1"/>
            <a:r>
              <a:rPr lang="en-US" dirty="0" smtClean="0">
                <a:latin typeface="Times New Roman" charset="0"/>
                <a:ea typeface="ＭＳ Ｐゴシック" charset="0"/>
                <a:cs typeface="ＭＳ Ｐゴシック" charset="0"/>
                <a:sym typeface="Symbol" charset="0"/>
              </a:rPr>
              <a:t>Such </a:t>
            </a:r>
            <a:r>
              <a:rPr lang="en-US" dirty="0">
                <a:latin typeface="Times New Roman" charset="0"/>
                <a:ea typeface="ＭＳ Ｐゴシック" charset="0"/>
                <a:cs typeface="ＭＳ Ｐゴシック" charset="0"/>
                <a:sym typeface="Symbol" charset="0"/>
              </a:rPr>
              <a:t>a decomposition is not </a:t>
            </a:r>
            <a:r>
              <a:rPr lang="ja-JP" altLang="en-US" dirty="0">
                <a:latin typeface="Times New Roman" charset="0"/>
                <a:ea typeface="ＭＳ Ｐゴシック" charset="0"/>
                <a:cs typeface="ＭＳ Ｐゴシック" charset="0"/>
                <a:sym typeface="Symbol" charset="0"/>
              </a:rPr>
              <a:t>“</a:t>
            </a:r>
            <a:r>
              <a:rPr lang="en-US" altLang="ja-JP" dirty="0">
                <a:latin typeface="Times New Roman" charset="0"/>
                <a:ea typeface="ＭＳ Ｐゴシック" charset="0"/>
                <a:cs typeface="ＭＳ Ｐゴシック" charset="0"/>
                <a:sym typeface="Symbol" charset="0"/>
              </a:rPr>
              <a:t>dependency-preserving.</a:t>
            </a:r>
            <a:r>
              <a:rPr lang="ja-JP" altLang="en-US" dirty="0" smtClean="0">
                <a:latin typeface="Times New Roman" charset="0"/>
                <a:ea typeface="ＭＳ Ｐゴシック" charset="0"/>
                <a:cs typeface="ＭＳ Ｐゴシック" charset="0"/>
                <a:sym typeface="Symbol" charset="0"/>
              </a:rPr>
              <a:t>”</a:t>
            </a:r>
            <a:endParaRPr lang="en-US" altLang="ja-JP" dirty="0" smtClean="0">
              <a:latin typeface="Times New Roman" charset="0"/>
              <a:ea typeface="ＭＳ Ｐゴシック" charset="0"/>
              <a:cs typeface="ＭＳ Ｐゴシック" charset="0"/>
              <a:sym typeface="Symbol" charset="0"/>
            </a:endParaRPr>
          </a:p>
          <a:p>
            <a:pPr lvl="1"/>
            <a:r>
              <a:rPr lang="en-US" altLang="ja-JP" dirty="0" smtClean="0">
                <a:latin typeface="Times New Roman" charset="0"/>
                <a:ea typeface="ＭＳ Ｐゴシック" charset="0"/>
                <a:cs typeface="ＭＳ Ｐゴシック" charset="0"/>
                <a:sym typeface="Symbol" charset="0"/>
              </a:rPr>
              <a:t>No way to force BCNF to preserve dependencies</a:t>
            </a:r>
            <a:endParaRPr lang="en-US" altLang="ja-JP" dirty="0">
              <a:latin typeface="Times New Roman" charset="0"/>
              <a:ea typeface="ＭＳ Ｐゴシック" charset="0"/>
              <a:cs typeface="ＭＳ Ｐゴシック" charset="0"/>
              <a:sym typeface="Symbol" charset="0"/>
            </a:endParaRPr>
          </a:p>
          <a:p>
            <a:r>
              <a:rPr lang="en-US" dirty="0" smtClean="0">
                <a:latin typeface="Times New Roman" charset="0"/>
                <a:ea typeface="ＭＳ Ｐゴシック" charset="0"/>
                <a:cs typeface="ＭＳ Ｐゴシック" charset="0"/>
                <a:sym typeface="Symbol" charset="0"/>
              </a:rPr>
              <a:t>Thus, while BCNF gives us </a:t>
            </a:r>
            <a:r>
              <a:rPr lang="en-US" b="1" dirty="0" smtClean="0">
                <a:latin typeface="Times New Roman" charset="0"/>
                <a:ea typeface="ＭＳ Ｐゴシック" charset="0"/>
                <a:cs typeface="ＭＳ Ｐゴシック" charset="0"/>
                <a:sym typeface="Symbol" charset="0"/>
              </a:rPr>
              <a:t>lossless join </a:t>
            </a:r>
            <a:r>
              <a:rPr lang="en-US" dirty="0" smtClean="0">
                <a:latin typeface="Times New Roman" charset="0"/>
                <a:ea typeface="ＭＳ Ｐゴシック" charset="0"/>
                <a:cs typeface="ＭＳ Ｐゴシック" charset="0"/>
                <a:sym typeface="Symbol" charset="0"/>
              </a:rPr>
              <a:t>and </a:t>
            </a:r>
            <a:r>
              <a:rPr lang="en-US" b="1" dirty="0" smtClean="0">
                <a:latin typeface="Times New Roman" charset="0"/>
                <a:ea typeface="ＭＳ Ｐゴシック" charset="0"/>
                <a:cs typeface="ＭＳ Ｐゴシック" charset="0"/>
                <a:sym typeface="Symbol" charset="0"/>
              </a:rPr>
              <a:t>less redundancy</a:t>
            </a:r>
            <a:r>
              <a:rPr lang="en-US" dirty="0" smtClean="0">
                <a:latin typeface="Times New Roman" charset="0"/>
                <a:ea typeface="ＭＳ Ｐゴシック" charset="0"/>
                <a:cs typeface="ＭＳ Ｐゴシック" charset="0"/>
                <a:sym typeface="Symbol" charset="0"/>
              </a:rPr>
              <a:t>, it doesn’t give us </a:t>
            </a:r>
            <a:r>
              <a:rPr lang="en-US" b="1" dirty="0" smtClean="0">
                <a:latin typeface="Times New Roman" charset="0"/>
                <a:ea typeface="ＭＳ Ｐゴシック" charset="0"/>
                <a:cs typeface="ＭＳ Ｐゴシック" charset="0"/>
                <a:sym typeface="Symbol" charset="0"/>
              </a:rPr>
              <a:t>dependency preservation</a:t>
            </a:r>
            <a:r>
              <a:rPr lang="en-US" dirty="0" smtClean="0">
                <a:latin typeface="Times New Roman" charset="0"/>
                <a:ea typeface="ＭＳ Ｐゴシック" charset="0"/>
                <a:cs typeface="ＭＳ Ｐゴシック" charset="0"/>
                <a:sym typeface="Symbol" charset="0"/>
              </a:rPr>
              <a:t> </a:t>
            </a:r>
            <a:endParaRPr lang="en-US" dirty="0">
              <a:latin typeface="Times New Roman" charset="0"/>
              <a:ea typeface="ＭＳ Ｐゴシック" charset="0"/>
              <a:cs typeface="ＭＳ Ｐゴシック" charset="0"/>
              <a:sym typeface="Symbol" charset="0"/>
            </a:endParaRPr>
          </a:p>
        </p:txBody>
      </p:sp>
    </p:spTree>
    <p:extLst>
      <p:ext uri="{BB962C8B-B14F-4D97-AF65-F5344CB8AC3E}">
        <p14:creationId xmlns:p14="http://schemas.microsoft.com/office/powerpoint/2010/main" val="243063566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ED0AFC84-ADC6-8A46-909F-8698CE2B7C80}" type="slidenum">
              <a:rPr lang="en-US" sz="1400"/>
              <a:pPr/>
              <a:t>48</a:t>
            </a:fld>
            <a:endParaRPr lang="en-US" sz="1400"/>
          </a:p>
        </p:txBody>
      </p:sp>
      <p:sp>
        <p:nvSpPr>
          <p:cNvPr id="8397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An alternative: 3rd Normal Form (3NF)</a:t>
            </a:r>
          </a:p>
        </p:txBody>
      </p:sp>
      <p:sp>
        <p:nvSpPr>
          <p:cNvPr id="83971" name="Text Box 3"/>
          <p:cNvSpPr txBox="1">
            <a:spLocks noChangeArrowheads="1"/>
          </p:cNvSpPr>
          <p:nvPr/>
        </p:nvSpPr>
        <p:spPr bwMode="auto">
          <a:xfrm>
            <a:off x="136525" y="1946275"/>
            <a:ext cx="737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A simple condition for removing anomalies from relations:</a:t>
            </a:r>
          </a:p>
        </p:txBody>
      </p:sp>
      <p:sp>
        <p:nvSpPr>
          <p:cNvPr id="2863108" name="AutoShape 4"/>
          <p:cNvSpPr>
            <a:spLocks noChangeArrowheads="1"/>
          </p:cNvSpPr>
          <p:nvPr/>
        </p:nvSpPr>
        <p:spPr bwMode="auto">
          <a:xfrm>
            <a:off x="381000" y="2971800"/>
            <a:ext cx="7948613" cy="2144713"/>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spAutoFit/>
          </a:bodyPr>
          <a:lstStyle/>
          <a:p>
            <a:r>
              <a:rPr lang="en-US" dirty="0">
                <a:solidFill>
                  <a:schemeClr val="accent2"/>
                </a:solidFill>
              </a:rPr>
              <a:t>A relation R is in 3rd normal form if :</a:t>
            </a:r>
          </a:p>
          <a:p>
            <a:endParaRPr lang="en-US" dirty="0">
              <a:solidFill>
                <a:schemeClr val="accent2"/>
              </a:solidFill>
            </a:endParaRPr>
          </a:p>
          <a:p>
            <a:r>
              <a:rPr lang="en-US" dirty="0"/>
              <a:t>Whenever there is a nontrivial dependency A</a:t>
            </a:r>
            <a:r>
              <a:rPr lang="en-US" baseline="-25000" dirty="0"/>
              <a:t>1</a:t>
            </a:r>
            <a:r>
              <a:rPr lang="en-US" dirty="0"/>
              <a:t>, A</a:t>
            </a:r>
            <a:r>
              <a:rPr lang="en-US" baseline="-25000" dirty="0"/>
              <a:t>2</a:t>
            </a:r>
            <a:r>
              <a:rPr lang="en-US" dirty="0"/>
              <a:t>, ..., A</a:t>
            </a:r>
            <a:r>
              <a:rPr lang="en-US" baseline="-25000" dirty="0"/>
              <a:t>n</a:t>
            </a:r>
            <a:r>
              <a:rPr lang="en-US" dirty="0"/>
              <a:t> </a:t>
            </a:r>
            <a:r>
              <a:rPr lang="en-US" dirty="0">
                <a:sym typeface="Symbol" charset="0"/>
              </a:rPr>
              <a:t>-&gt; B</a:t>
            </a:r>
            <a:br>
              <a:rPr lang="en-US" dirty="0">
                <a:sym typeface="Symbol" charset="0"/>
              </a:rPr>
            </a:br>
            <a:r>
              <a:rPr lang="en-US" dirty="0"/>
              <a:t>for  </a:t>
            </a:r>
            <a:r>
              <a:rPr lang="en-US" dirty="0" smtClean="0"/>
              <a:t>R, </a:t>
            </a:r>
            <a:r>
              <a:rPr lang="en-US" dirty="0"/>
              <a:t>then  {A</a:t>
            </a:r>
            <a:r>
              <a:rPr lang="en-US" baseline="-25000" dirty="0"/>
              <a:t>1</a:t>
            </a:r>
            <a:r>
              <a:rPr lang="en-US" dirty="0"/>
              <a:t>, A</a:t>
            </a:r>
            <a:r>
              <a:rPr lang="en-US" baseline="-25000" dirty="0"/>
              <a:t>2</a:t>
            </a:r>
            <a:r>
              <a:rPr lang="en-US" dirty="0"/>
              <a:t>, ..., A</a:t>
            </a:r>
            <a:r>
              <a:rPr lang="en-US" baseline="-25000" dirty="0"/>
              <a:t>n</a:t>
            </a:r>
            <a:r>
              <a:rPr lang="en-US" dirty="0"/>
              <a:t> } is a super-key for R, </a:t>
            </a:r>
          </a:p>
          <a:p>
            <a:r>
              <a:rPr lang="en-US" dirty="0">
                <a:solidFill>
                  <a:srgbClr val="FF0000"/>
                </a:solidFill>
              </a:rPr>
              <a:t>or B is part of a key</a:t>
            </a:r>
            <a:r>
              <a:rPr lang="en-US" dirty="0"/>
              <a:t>. </a:t>
            </a:r>
          </a:p>
        </p:txBody>
      </p:sp>
      <p:sp>
        <p:nvSpPr>
          <p:cNvPr id="6" name="TextBox 5"/>
          <p:cNvSpPr txBox="1">
            <a:spLocks noChangeArrowheads="1"/>
          </p:cNvSpPr>
          <p:nvPr/>
        </p:nvSpPr>
        <p:spPr bwMode="auto">
          <a:xfrm>
            <a:off x="228600" y="5486400"/>
            <a:ext cx="895634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pPr>
            <a:r>
              <a:rPr lang="en-US" sz="2400" dirty="0"/>
              <a:t> </a:t>
            </a:r>
            <a:r>
              <a:rPr lang="en-US" altLang="ja-JP" sz="2400" dirty="0" smtClean="0"/>
              <a:t>Prevents the </a:t>
            </a:r>
            <a:r>
              <a:rPr lang="ja-JP" altLang="en-US" sz="2400" dirty="0"/>
              <a:t>“</a:t>
            </a:r>
            <a:r>
              <a:rPr lang="en-US" altLang="ja-JP" sz="2400" dirty="0"/>
              <a:t>Phone </a:t>
            </a:r>
            <a:r>
              <a:rPr lang="en-US" altLang="ja-JP" sz="2400" dirty="0">
                <a:latin typeface="Wingdings" charset="0"/>
              </a:rPr>
              <a:t></a:t>
            </a:r>
            <a:r>
              <a:rPr lang="en-US" altLang="ja-JP" sz="2400" dirty="0"/>
              <a:t> Address</a:t>
            </a:r>
            <a:r>
              <a:rPr lang="ja-JP" altLang="en-US" sz="2400" dirty="0"/>
              <a:t>”</a:t>
            </a:r>
            <a:r>
              <a:rPr lang="en-US" altLang="ja-JP" sz="2400" dirty="0"/>
              <a:t> FD from causing a </a:t>
            </a:r>
            <a:r>
              <a:rPr lang="en-US" altLang="ja-JP" sz="2400" dirty="0" smtClean="0"/>
              <a:t>decomposition</a:t>
            </a:r>
          </a:p>
          <a:p>
            <a:pPr>
              <a:spcBef>
                <a:spcPct val="20000"/>
              </a:spcBef>
            </a:pPr>
            <a:r>
              <a:rPr lang="en-US" sz="2400" dirty="0" smtClean="0"/>
              <a:t>Textbook uses rule with many B</a:t>
            </a:r>
            <a:r>
              <a:rPr lang="en-US" sz="2400" baseline="-25000" dirty="0" smtClean="0"/>
              <a:t>i</a:t>
            </a:r>
            <a:r>
              <a:rPr lang="en-US" sz="2400" dirty="0" smtClean="0"/>
              <a:t> on the RHS, if so, then each one must</a:t>
            </a:r>
          </a:p>
          <a:p>
            <a:pPr>
              <a:spcBef>
                <a:spcPct val="20000"/>
              </a:spcBef>
            </a:pPr>
            <a:r>
              <a:rPr lang="en-US" sz="2400" dirty="0"/>
              <a:t>b</a:t>
            </a:r>
            <a:r>
              <a:rPr lang="en-US" sz="2400" dirty="0" smtClean="0"/>
              <a:t>e part of some key.</a:t>
            </a:r>
            <a:endParaRPr lang="en-US" sz="2400" dirty="0"/>
          </a:p>
        </p:txBody>
      </p:sp>
    </p:spTree>
    <p:extLst>
      <p:ext uri="{BB962C8B-B14F-4D97-AF65-F5344CB8AC3E}">
        <p14:creationId xmlns:p14="http://schemas.microsoft.com/office/powerpoint/2010/main" val="1447072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15454D0-85C9-6547-8DE0-0006E9344A6F}" type="slidenum">
              <a:rPr lang="en-US" sz="1400"/>
              <a:pPr/>
              <a:t>49</a:t>
            </a:fld>
            <a:endParaRPr lang="en-US" sz="1400"/>
          </a:p>
        </p:txBody>
      </p:sp>
      <p:sp>
        <p:nvSpPr>
          <p:cNvPr id="8499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3NF vs. BCNF</a:t>
            </a:r>
          </a:p>
        </p:txBody>
      </p:sp>
      <p:sp>
        <p:nvSpPr>
          <p:cNvPr id="84995"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R is in </a:t>
            </a:r>
            <a:r>
              <a:rPr lang="en-US" dirty="0">
                <a:solidFill>
                  <a:schemeClr val="accent2"/>
                </a:solidFill>
                <a:latin typeface="Times New Roman" charset="0"/>
                <a:ea typeface="ＭＳ Ｐゴシック" charset="0"/>
                <a:cs typeface="ＭＳ Ｐゴシック" charset="0"/>
              </a:rPr>
              <a:t>BCNF</a:t>
            </a:r>
            <a:r>
              <a:rPr lang="en-US" dirty="0">
                <a:latin typeface="Times New Roman" charset="0"/>
                <a:ea typeface="ＭＳ Ｐゴシック" charset="0"/>
                <a:cs typeface="ＭＳ Ｐゴシック" charset="0"/>
              </a:rPr>
              <a:t> if whenever X</a:t>
            </a:r>
            <a:r>
              <a:rPr lang="en-US" dirty="0">
                <a:latin typeface="Times New Roman" charset="0"/>
                <a:ea typeface="ＭＳ Ｐゴシック" charset="0"/>
                <a:cs typeface="ＭＳ Ｐゴシック" charset="0"/>
                <a:sym typeface="Symbol" charset="0"/>
              </a:rPr>
              <a:t>-&gt;</a:t>
            </a:r>
            <a:r>
              <a:rPr lang="en-US" dirty="0">
                <a:latin typeface="Times New Roman" charset="0"/>
                <a:ea typeface="ＭＳ Ｐゴシック" charset="0"/>
                <a:cs typeface="ＭＳ Ｐゴシック" charset="0"/>
              </a:rPr>
              <a:t>A holds, then X is a </a:t>
            </a:r>
            <a:r>
              <a:rPr lang="en-US" dirty="0" err="1" smtClean="0">
                <a:latin typeface="Times New Roman" charset="0"/>
                <a:ea typeface="ＭＳ Ｐゴシック" charset="0"/>
                <a:cs typeface="ＭＳ Ｐゴシック" charset="0"/>
              </a:rPr>
              <a:t>superkey</a:t>
            </a:r>
            <a:r>
              <a:rPr lang="en-US"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Slightly stricter </a:t>
            </a:r>
            <a:r>
              <a:rPr lang="en-US" dirty="0">
                <a:latin typeface="Times New Roman" charset="0"/>
                <a:ea typeface="ＭＳ Ｐゴシック" charset="0"/>
                <a:cs typeface="ＭＳ Ｐゴシック" charset="0"/>
              </a:rPr>
              <a:t>than 3NF</a:t>
            </a:r>
            <a:r>
              <a:rPr lang="en-US" dirty="0" smtClean="0">
                <a:latin typeface="Times New Roman" charset="0"/>
                <a:ea typeface="ＭＳ Ｐゴシック" charset="0"/>
                <a:cs typeface="ＭＳ Ｐゴシック" charset="0"/>
              </a:rPr>
              <a:t>.</a:t>
            </a:r>
          </a:p>
          <a:p>
            <a:pPr lvl="2"/>
            <a:r>
              <a:rPr lang="en-US" dirty="0" smtClean="0">
                <a:latin typeface="Times New Roman" charset="0"/>
                <a:ea typeface="ＭＳ Ｐゴシック" charset="0"/>
                <a:cs typeface="ＭＳ Ｐゴシック" charset="0"/>
              </a:rPr>
              <a:t>Doesn’t let R get away with it if A is part of some key</a:t>
            </a:r>
          </a:p>
          <a:p>
            <a:pPr lvl="1"/>
            <a:r>
              <a:rPr lang="en-US" dirty="0" smtClean="0">
                <a:latin typeface="Times New Roman" charset="0"/>
                <a:ea typeface="ＭＳ Ｐゴシック" charset="0"/>
                <a:cs typeface="ＭＳ Ｐゴシック" charset="0"/>
              </a:rPr>
              <a:t>Thus, BCNF “more aggressive” in splitting</a:t>
            </a:r>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Example: R(A,B,C) with {A,B}</a:t>
            </a:r>
            <a:r>
              <a:rPr lang="en-US" dirty="0">
                <a:latin typeface="Times New Roman" charset="0"/>
                <a:ea typeface="ＭＳ Ｐゴシック" charset="0"/>
                <a:cs typeface="ＭＳ Ｐゴシック" charset="0"/>
                <a:sym typeface="Symbol" charset="0"/>
              </a:rPr>
              <a:t>-&gt;</a:t>
            </a:r>
            <a:r>
              <a:rPr lang="en-US" dirty="0">
                <a:latin typeface="Times New Roman" charset="0"/>
                <a:ea typeface="ＭＳ Ｐゴシック" charset="0"/>
                <a:cs typeface="ＭＳ Ｐゴシック" charset="0"/>
              </a:rPr>
              <a:t>C, C</a:t>
            </a:r>
            <a:r>
              <a:rPr lang="en-US" dirty="0">
                <a:latin typeface="Times New Roman" charset="0"/>
                <a:ea typeface="ＭＳ Ｐゴシック" charset="0"/>
                <a:cs typeface="ＭＳ Ｐゴシック" charset="0"/>
                <a:sym typeface="Symbol" charset="0"/>
              </a:rPr>
              <a:t>-&gt;</a:t>
            </a:r>
            <a:r>
              <a:rPr lang="en-US" dirty="0">
                <a:latin typeface="Times New Roman" charset="0"/>
                <a:ea typeface="ＭＳ Ｐゴシック" charset="0"/>
                <a:cs typeface="ＭＳ Ｐゴシック" charset="0"/>
              </a:rPr>
              <a:t>A</a:t>
            </a:r>
          </a:p>
          <a:p>
            <a:pPr lvl="1"/>
            <a:r>
              <a:rPr lang="en-US" dirty="0">
                <a:latin typeface="Times New Roman" charset="0"/>
                <a:ea typeface="ＭＳ Ｐゴシック" charset="0"/>
              </a:rPr>
              <a:t>3NF but not BCNF</a:t>
            </a:r>
          </a:p>
          <a:p>
            <a:endParaRPr lang="en-US" dirty="0">
              <a:latin typeface="Times New Roman" charset="0"/>
              <a:ea typeface="ＭＳ Ｐゴシック" charset="0"/>
              <a:cs typeface="ＭＳ Ｐゴシック" charset="0"/>
            </a:endParaRPr>
          </a:p>
          <a:p>
            <a:pPr>
              <a:buFontTx/>
              <a:buNone/>
            </a:pPr>
            <a:r>
              <a:rPr lang="en-US" b="1" i="1" dirty="0">
                <a:latin typeface="Times New Roman" charset="0"/>
                <a:ea typeface="ＭＳ Ｐゴシック" charset="0"/>
                <a:cs typeface="ＭＳ Ｐゴシック" charset="0"/>
              </a:rPr>
              <a:t>   </a:t>
            </a:r>
          </a:p>
        </p:txBody>
      </p:sp>
    </p:spTree>
    <p:extLst>
      <p:ext uri="{BB962C8B-B14F-4D97-AF65-F5344CB8AC3E}">
        <p14:creationId xmlns:p14="http://schemas.microsoft.com/office/powerpoint/2010/main" val="8812221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76200" y="152400"/>
            <a:ext cx="8686800" cy="685800"/>
          </a:xfrm>
        </p:spPr>
        <p:txBody>
          <a:bodyPr/>
          <a:lstStyle/>
          <a:p>
            <a:r>
              <a:rPr lang="en-US">
                <a:latin typeface="Times New Roman" charset="0"/>
                <a:ea typeface="ＭＳ Ｐゴシック" charset="0"/>
                <a:cs typeface="ＭＳ Ｐゴシック" charset="0"/>
              </a:rPr>
              <a:t>An exercise</a:t>
            </a:r>
          </a:p>
        </p:txBody>
      </p:sp>
      <p:sp>
        <p:nvSpPr>
          <p:cNvPr id="43011" name="Content Placeholder 2"/>
          <p:cNvSpPr>
            <a:spLocks noGrp="1"/>
          </p:cNvSpPr>
          <p:nvPr>
            <p:ph idx="1"/>
          </p:nvPr>
        </p:nvSpPr>
        <p:spPr/>
        <p:txBody>
          <a:bodyPr/>
          <a:lstStyle/>
          <a:p>
            <a:r>
              <a:rPr lang="en-US">
                <a:latin typeface="Times New Roman" charset="0"/>
                <a:ea typeface="ＭＳ Ｐゴシック" charset="0"/>
                <a:cs typeface="ＭＳ Ｐゴシック" charset="0"/>
              </a:rPr>
              <a:t>Show that each of the following are not valid rules about FD's, by giving example relations that satisfy the given FDs (following the "If"), but not the FD that allegedly follows (after the "then").</a:t>
            </a:r>
          </a:p>
          <a:p>
            <a:pPr>
              <a:buFontTx/>
              <a:buNone/>
            </a:pPr>
            <a:r>
              <a:rPr lang="en-US">
                <a:latin typeface="Times New Roman" charset="0"/>
                <a:ea typeface="ＭＳ Ｐゴシック" charset="0"/>
                <a:cs typeface="ＭＳ Ｐゴシック" charset="0"/>
              </a:rPr>
              <a:t>	(1) If </a:t>
            </a:r>
            <a:r>
              <a:rPr lang="en-US" b="1">
                <a:latin typeface="Times New Roman" charset="0"/>
                <a:ea typeface="ＭＳ Ｐゴシック" charset="0"/>
                <a:cs typeface="ＭＳ Ｐゴシック" charset="0"/>
              </a:rPr>
              <a:t>A --&gt; B then B --&gt; A  </a:t>
            </a:r>
            <a:r>
              <a:rPr lang="en-US">
                <a:latin typeface="Times New Roman" charset="0"/>
                <a:ea typeface="ＭＳ Ｐゴシック" charset="0"/>
                <a:cs typeface="ＭＳ Ｐゴシック" charset="0"/>
              </a:rPr>
              <a:t>(2) If</a:t>
            </a:r>
            <a:r>
              <a:rPr lang="en-US" b="1">
                <a:latin typeface="Times New Roman" charset="0"/>
                <a:ea typeface="ＭＳ Ｐゴシック" charset="0"/>
                <a:cs typeface="ＭＳ Ｐゴシック" charset="0"/>
              </a:rPr>
              <a:t> AB --&gt; C and A --&gt; C then B --&gt; C.</a:t>
            </a:r>
          </a:p>
          <a:p>
            <a:r>
              <a:rPr lang="en-US" b="1">
                <a:latin typeface="Times New Roman" charset="0"/>
                <a:ea typeface="ＭＳ Ｐゴシック" charset="0"/>
                <a:cs typeface="ＭＳ Ｐゴシック" charset="0"/>
              </a:rPr>
              <a:t>(1) A = SSN, B = Name</a:t>
            </a:r>
          </a:p>
          <a:p>
            <a:r>
              <a:rPr lang="en-US" b="1">
                <a:latin typeface="Times New Roman" charset="0"/>
                <a:ea typeface="ＭＳ Ｐゴシック" charset="0"/>
                <a:cs typeface="ＭＳ Ｐゴシック" charset="0"/>
              </a:rPr>
              <a:t>(2) A = SSN, B = Phone, C = Name</a:t>
            </a:r>
            <a:endParaRPr lang="en-US">
              <a:latin typeface="Times New Roman" charset="0"/>
              <a:ea typeface="ＭＳ Ｐゴシック" charset="0"/>
              <a:cs typeface="ＭＳ Ｐゴシック" charset="0"/>
            </a:endParaRP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6858D061-04AF-3646-BB97-AC53BBDAB72D}" type="slidenum">
              <a:rPr lang="en-US" sz="1400"/>
              <a:pPr/>
              <a:t>5</a:t>
            </a:fld>
            <a:endParaRPr lang="en-US"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a:latin typeface="Times New Roman" charset="0"/>
                <a:ea typeface="ＭＳ Ｐゴシック" charset="0"/>
                <a:cs typeface="ＭＳ Ｐゴシック" charset="0"/>
              </a:rPr>
              <a:t>Decomposing R into 3NF</a:t>
            </a:r>
          </a:p>
        </p:txBody>
      </p:sp>
      <p:sp>
        <p:nvSpPr>
          <p:cNvPr id="86018"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Some preliminaries first: the “minimal basis”</a:t>
            </a:r>
          </a:p>
        </p:txBody>
      </p:sp>
      <p:sp>
        <p:nvSpPr>
          <p:cNvPr id="860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0622BFA-26EF-CF43-B4FB-A97D1DFAB901}" type="slidenum">
              <a:rPr lang="en-US" sz="1400"/>
              <a:pPr/>
              <a:t>50</a:t>
            </a:fld>
            <a:endParaRPr lang="en-US" sz="1400"/>
          </a:p>
        </p:txBody>
      </p:sp>
    </p:spTree>
    <p:extLst>
      <p:ext uri="{BB962C8B-B14F-4D97-AF65-F5344CB8AC3E}">
        <p14:creationId xmlns:p14="http://schemas.microsoft.com/office/powerpoint/2010/main" val="356683731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atin typeface="Times New Roman" charset="0"/>
                <a:ea typeface="ＭＳ Ｐゴシック" charset="0"/>
                <a:cs typeface="ＭＳ Ｐゴシック" charset="0"/>
              </a:rPr>
              <a:t>Minimal basis</a:t>
            </a:r>
          </a:p>
        </p:txBody>
      </p:sp>
      <p:sp>
        <p:nvSpPr>
          <p:cNvPr id="49155"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Given a set of FDs: S</a:t>
            </a:r>
            <a:r>
              <a:rPr lang="en-US" dirty="0" smtClean="0">
                <a:latin typeface="Times New Roman" charset="0"/>
                <a:ea typeface="ＭＳ Ｐゴシック" charset="0"/>
                <a:cs typeface="ＭＳ Ｐゴシック" charset="0"/>
              </a:rPr>
              <a:t>.</a:t>
            </a:r>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a:t>
            </a:r>
            <a:r>
              <a:rPr lang="en-US" altLang="ja-JP" dirty="0" smtClean="0">
                <a:latin typeface="Times New Roman" charset="0"/>
                <a:ea typeface="ＭＳ Ｐゴシック" charset="0"/>
                <a:cs typeface="ＭＳ Ｐゴシック" charset="0"/>
              </a:rPr>
              <a:t>ay </a:t>
            </a:r>
            <a:r>
              <a:rPr lang="en-US" altLang="ja-JP" dirty="0">
                <a:latin typeface="Times New Roman" charset="0"/>
                <a:ea typeface="ＭＳ Ｐゴシック" charset="0"/>
                <a:cs typeface="ＭＳ Ｐゴシック" charset="0"/>
              </a:rPr>
              <a:t>the set S</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 is </a:t>
            </a:r>
            <a:r>
              <a:rPr lang="en-US" altLang="ja-JP" i="1" dirty="0">
                <a:latin typeface="Times New Roman" charset="0"/>
                <a:ea typeface="ＭＳ Ｐゴシック" charset="0"/>
                <a:cs typeface="ＭＳ Ｐゴシック" charset="0"/>
              </a:rPr>
              <a:t>equivalent </a:t>
            </a:r>
            <a:r>
              <a:rPr lang="en-US" altLang="ja-JP" dirty="0">
                <a:latin typeface="Times New Roman" charset="0"/>
                <a:ea typeface="ＭＳ Ｐゴシック" charset="0"/>
                <a:cs typeface="ＭＳ Ｐゴシック" charset="0"/>
              </a:rPr>
              <a:t>to S, in the sense that S</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 can be inferred from S and </a:t>
            </a:r>
            <a:r>
              <a:rPr lang="en-US" altLang="ja-JP" dirty="0" smtClean="0">
                <a:latin typeface="Times New Roman" charset="0"/>
                <a:ea typeface="ＭＳ Ｐゴシック" charset="0"/>
                <a:cs typeface="ＭＳ Ｐゴシック" charset="0"/>
              </a:rPr>
              <a:t>v. versa.</a:t>
            </a:r>
          </a:p>
          <a:p>
            <a:pPr lvl="1"/>
            <a:r>
              <a:rPr lang="en-US" dirty="0" smtClean="0">
                <a:latin typeface="Times New Roman" charset="0"/>
                <a:ea typeface="ＭＳ Ｐゴシック" charset="0"/>
                <a:cs typeface="ＭＳ Ｐゴシック" charset="0"/>
              </a:rPr>
              <a:t>Any </a:t>
            </a:r>
            <a:r>
              <a:rPr lang="en-US" dirty="0">
                <a:latin typeface="Times New Roman" charset="0"/>
                <a:ea typeface="ＭＳ Ｐゴシック" charset="0"/>
                <a:cs typeface="ＭＳ Ｐゴシック" charset="0"/>
              </a:rPr>
              <a:t>such S</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 is said to be a </a:t>
            </a:r>
            <a:r>
              <a:rPr lang="en-US" altLang="ja-JP" i="1" dirty="0">
                <a:latin typeface="Times New Roman" charset="0"/>
                <a:ea typeface="ＭＳ Ｐゴシック" charset="0"/>
                <a:cs typeface="ＭＳ Ｐゴシック" charset="0"/>
              </a:rPr>
              <a:t>basis </a:t>
            </a:r>
            <a:r>
              <a:rPr lang="en-US" altLang="ja-JP" dirty="0">
                <a:latin typeface="Times New Roman" charset="0"/>
                <a:ea typeface="ＭＳ Ｐゴシック" charset="0"/>
                <a:cs typeface="ＭＳ Ｐゴシック" charset="0"/>
              </a:rPr>
              <a:t>for S.</a:t>
            </a:r>
          </a:p>
          <a:p>
            <a:endParaRPr lang="en-US" dirty="0">
              <a:latin typeface="Times New Roman" charset="0"/>
              <a:ea typeface="ＭＳ Ｐゴシック" charset="0"/>
              <a:cs typeface="ＭＳ Ｐゴシック" charset="0"/>
            </a:endParaRPr>
          </a:p>
          <a:p>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Minimal basis</a:t>
            </a:r>
            <a:r>
              <a:rPr lang="ja-JP" altLang="en-US" dirty="0" smtClean="0">
                <a:latin typeface="Times New Roman" charset="0"/>
                <a:ea typeface="ＭＳ Ｐゴシック" charset="0"/>
                <a:cs typeface="ＭＳ Ｐゴシック" charset="0"/>
              </a:rPr>
              <a:t>”</a:t>
            </a:r>
            <a:endParaRPr lang="en-US" altLang="ja-JP" dirty="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A basis with all RHS singletons, where any modifications lead to no longer a basis, including:</a:t>
            </a:r>
          </a:p>
          <a:p>
            <a:pPr lvl="2"/>
            <a:r>
              <a:rPr lang="en-US" dirty="0" smtClean="0">
                <a:latin typeface="Times New Roman" charset="0"/>
                <a:ea typeface="ＭＳ Ｐゴシック" charset="0"/>
                <a:cs typeface="ＭＳ Ｐゴシック" charset="0"/>
              </a:rPr>
              <a:t>Dropping a rule</a:t>
            </a:r>
            <a:r>
              <a:rPr lang="en-US" dirty="0" smtClean="0">
                <a:solidFill>
                  <a:srgbClr val="0000FF"/>
                </a:solidFill>
                <a:latin typeface="Times New Roman" charset="0"/>
                <a:ea typeface="ＭＳ Ｐゴシック" charset="0"/>
                <a:cs typeface="ＭＳ Ｐゴシック" charset="0"/>
              </a:rPr>
              <a:t>:  small # of rules</a:t>
            </a:r>
          </a:p>
          <a:p>
            <a:pPr lvl="2"/>
            <a:r>
              <a:rPr lang="en-US" dirty="0" smtClean="0">
                <a:latin typeface="Times New Roman" charset="0"/>
                <a:ea typeface="ＭＳ Ｐゴシック" charset="0"/>
                <a:cs typeface="ＭＳ Ｐゴシック" charset="0"/>
              </a:rPr>
              <a:t>Dropping attribute from LHS of a rule: </a:t>
            </a:r>
            <a:r>
              <a:rPr lang="en-US" dirty="0" smtClean="0">
                <a:solidFill>
                  <a:srgbClr val="0000FF"/>
                </a:solidFill>
                <a:latin typeface="Times New Roman" charset="0"/>
                <a:ea typeface="ＭＳ Ｐゴシック" charset="0"/>
                <a:cs typeface="ＭＳ Ｐゴシック" charset="0"/>
              </a:rPr>
              <a:t>compact rules</a:t>
            </a:r>
          </a:p>
        </p:txBody>
      </p:sp>
      <p:sp>
        <p:nvSpPr>
          <p:cNvPr id="870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0BCB571-5218-B640-AFE3-F49ECC8B1380}" type="slidenum">
              <a:rPr lang="en-US" sz="1400"/>
              <a:pPr/>
              <a:t>51</a:t>
            </a:fld>
            <a:endParaRPr lang="en-US" sz="1400"/>
          </a:p>
        </p:txBody>
      </p:sp>
    </p:spTree>
    <p:extLst>
      <p:ext uri="{BB962C8B-B14F-4D97-AF65-F5344CB8AC3E}">
        <p14:creationId xmlns:p14="http://schemas.microsoft.com/office/powerpoint/2010/main" val="2227945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atin typeface="Times New Roman" charset="0"/>
                <a:ea typeface="ＭＳ Ｐゴシック" charset="0"/>
                <a:cs typeface="ＭＳ Ｐゴシック" charset="0"/>
              </a:rPr>
              <a:t>Example of minimal basis</a:t>
            </a:r>
          </a:p>
        </p:txBody>
      </p:sp>
      <p:sp>
        <p:nvSpPr>
          <p:cNvPr id="88066"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R(A, B, C) with FDs:</a:t>
            </a:r>
          </a:p>
          <a:p>
            <a:pPr lvl="1"/>
            <a:r>
              <a:rPr lang="en-US" dirty="0">
                <a:latin typeface="Times New Roman" charset="0"/>
                <a:ea typeface="ＭＳ Ｐゴシック" charset="0"/>
              </a:rPr>
              <a:t>A -&gt; B,</a:t>
            </a:r>
            <a:r>
              <a:rPr lang="en-US" dirty="0" smtClean="0">
                <a:latin typeface="Times New Roman" charset="0"/>
                <a:ea typeface="ＭＳ Ｐゴシック" charset="0"/>
              </a:rPr>
              <a:t>C; B </a:t>
            </a:r>
            <a:r>
              <a:rPr lang="en-US" dirty="0">
                <a:latin typeface="Times New Roman" charset="0"/>
                <a:ea typeface="ＭＳ Ｐゴシック" charset="0"/>
              </a:rPr>
              <a:t>-&gt; A,</a:t>
            </a:r>
            <a:r>
              <a:rPr lang="en-US" dirty="0" smtClean="0">
                <a:latin typeface="Times New Roman" charset="0"/>
                <a:ea typeface="ＭＳ Ｐゴシック" charset="0"/>
              </a:rPr>
              <a:t>C; C </a:t>
            </a:r>
            <a:r>
              <a:rPr lang="en-US" dirty="0">
                <a:latin typeface="Times New Roman" charset="0"/>
                <a:ea typeface="ＭＳ Ｐゴシック" charset="0"/>
              </a:rPr>
              <a:t>-&gt; A,B</a:t>
            </a:r>
          </a:p>
          <a:p>
            <a:r>
              <a:rPr lang="en-US" dirty="0" smtClean="0">
                <a:latin typeface="Times New Roman" charset="0"/>
                <a:ea typeface="ＭＳ Ｐゴシック" charset="0"/>
                <a:cs typeface="ＭＳ Ｐゴシック" charset="0"/>
              </a:rPr>
              <a:t>A basis:</a:t>
            </a:r>
          </a:p>
          <a:p>
            <a:pPr lvl="1"/>
            <a:r>
              <a:rPr lang="en-US" dirty="0" smtClean="0">
                <a:latin typeface="Times New Roman" charset="0"/>
                <a:ea typeface="ＭＳ Ｐゴシック" charset="0"/>
                <a:cs typeface="ＭＳ Ｐゴシック" charset="0"/>
              </a:rPr>
              <a:t>A-&gt;B; A-&gt;C; B-&gt;A; B-&gt;C; C-&gt;A; C-&gt;B</a:t>
            </a:r>
          </a:p>
          <a:p>
            <a:r>
              <a:rPr lang="en-US" dirty="0" smtClean="0">
                <a:latin typeface="Times New Roman" charset="0"/>
                <a:ea typeface="ＭＳ Ｐゴシック" charset="0"/>
                <a:cs typeface="ＭＳ Ｐゴシック" charset="0"/>
              </a:rPr>
              <a:t>One </a:t>
            </a:r>
            <a:r>
              <a:rPr lang="en-US" dirty="0">
                <a:latin typeface="Times New Roman" charset="0"/>
                <a:ea typeface="ＭＳ Ｐゴシック" charset="0"/>
                <a:cs typeface="ＭＳ Ｐゴシック" charset="0"/>
              </a:rPr>
              <a:t>minimal basis:</a:t>
            </a:r>
          </a:p>
          <a:p>
            <a:pPr lvl="1"/>
            <a:r>
              <a:rPr lang="en-US" dirty="0">
                <a:latin typeface="Times New Roman" charset="0"/>
                <a:ea typeface="ＭＳ Ｐゴシック" charset="0"/>
              </a:rPr>
              <a:t>A-&gt;B</a:t>
            </a:r>
          </a:p>
          <a:p>
            <a:pPr lvl="1"/>
            <a:r>
              <a:rPr lang="en-US" dirty="0">
                <a:latin typeface="Times New Roman" charset="0"/>
                <a:ea typeface="ＭＳ Ｐゴシック" charset="0"/>
              </a:rPr>
              <a:t>B-&gt;C</a:t>
            </a:r>
          </a:p>
          <a:p>
            <a:pPr lvl="1"/>
            <a:r>
              <a:rPr lang="en-US" dirty="0">
                <a:latin typeface="Times New Roman" charset="0"/>
                <a:ea typeface="ＭＳ Ｐゴシック" charset="0"/>
              </a:rPr>
              <a:t>C-&gt;A</a:t>
            </a:r>
          </a:p>
          <a:p>
            <a:r>
              <a:rPr lang="en-US" dirty="0">
                <a:latin typeface="Times New Roman" charset="0"/>
                <a:ea typeface="ＭＳ Ｐゴシック" charset="0"/>
                <a:cs typeface="ＭＳ Ｐゴシック" charset="0"/>
              </a:rPr>
              <a:t>Check this.</a:t>
            </a:r>
          </a:p>
          <a:p>
            <a:pPr lvl="1"/>
            <a:endParaRPr lang="en-US" dirty="0">
              <a:latin typeface="Times New Roman" charset="0"/>
              <a:ea typeface="ＭＳ Ｐゴシック" charset="0"/>
            </a:endParaRPr>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5EBC0640-CB1C-FB48-BC5A-51C8603B5B44}" type="slidenum">
              <a:rPr lang="en-US" sz="1400"/>
              <a:pPr/>
              <a:t>52</a:t>
            </a:fld>
            <a:endParaRPr lang="en-US" sz="1400"/>
          </a:p>
        </p:txBody>
      </p:sp>
    </p:spTree>
    <p:extLst>
      <p:ext uri="{BB962C8B-B14F-4D97-AF65-F5344CB8AC3E}">
        <p14:creationId xmlns:p14="http://schemas.microsoft.com/office/powerpoint/2010/main" val="11787996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52400" y="3429000"/>
            <a:ext cx="8839200" cy="32004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charset="0"/>
            </a:endParaRPr>
          </a:p>
        </p:txBody>
      </p:sp>
      <p:sp>
        <p:nvSpPr>
          <p:cNvPr id="89089" name="Title 1"/>
          <p:cNvSpPr>
            <a:spLocks noGrp="1"/>
          </p:cNvSpPr>
          <p:nvPr>
            <p:ph type="title"/>
          </p:nvPr>
        </p:nvSpPr>
        <p:spPr/>
        <p:txBody>
          <a:bodyPr/>
          <a:lstStyle/>
          <a:p>
            <a:r>
              <a:rPr lang="en-US" dirty="0" smtClean="0">
                <a:latin typeface="Times New Roman" charset="0"/>
                <a:ea typeface="ＭＳ Ｐゴシック" charset="0"/>
                <a:cs typeface="ＭＳ Ｐゴシック" charset="0"/>
              </a:rPr>
              <a:t>Conversion into </a:t>
            </a:r>
            <a:r>
              <a:rPr lang="en-US" dirty="0">
                <a:latin typeface="Times New Roman" charset="0"/>
                <a:ea typeface="ＭＳ Ｐゴシック" charset="0"/>
                <a:cs typeface="ＭＳ Ｐゴシック" charset="0"/>
              </a:rPr>
              <a:t>minimal basis</a:t>
            </a:r>
          </a:p>
        </p:txBody>
      </p:sp>
      <p:sp>
        <p:nvSpPr>
          <p:cNvPr id="89090" name="Content Placeholder 2"/>
          <p:cNvSpPr>
            <a:spLocks noGrp="1"/>
          </p:cNvSpPr>
          <p:nvPr>
            <p:ph idx="1"/>
          </p:nvPr>
        </p:nvSpPr>
        <p:spPr>
          <a:xfrm>
            <a:off x="152400" y="990600"/>
            <a:ext cx="8839200" cy="5410200"/>
          </a:xfrm>
        </p:spPr>
        <p:txBody>
          <a:bodyPr/>
          <a:lstStyle/>
          <a:p>
            <a:r>
              <a:rPr lang="ja-JP" altLang="en-US" dirty="0" smtClean="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Minimal basis</a:t>
            </a:r>
            <a:r>
              <a:rPr lang="ja-JP" altLang="en-US" dirty="0" smtClean="0">
                <a:latin typeface="Times New Roman" charset="0"/>
                <a:ea typeface="ＭＳ Ｐゴシック" charset="0"/>
                <a:cs typeface="ＭＳ Ｐゴシック" charset="0"/>
              </a:rPr>
              <a:t>”</a:t>
            </a:r>
            <a:r>
              <a:rPr lang="en-US" altLang="ja-JP" dirty="0" smtClean="0">
                <a:latin typeface="Times New Roman" charset="0"/>
                <a:ea typeface="ＭＳ Ｐゴシック" charset="0"/>
                <a:cs typeface="ＭＳ Ｐゴシック" charset="0"/>
              </a:rPr>
              <a:t> Condition</a:t>
            </a:r>
            <a:endParaRPr lang="en-US" altLang="ja-JP" dirty="0">
              <a:latin typeface="Times New Roman" charset="0"/>
              <a:ea typeface="ＭＳ Ｐゴシック" charset="0"/>
              <a:cs typeface="ＭＳ Ｐゴシック" charset="0"/>
            </a:endParaRPr>
          </a:p>
          <a:p>
            <a:pPr lvl="1"/>
            <a:r>
              <a:rPr lang="en-US" dirty="0">
                <a:latin typeface="Times New Roman" charset="0"/>
                <a:ea typeface="ＭＳ Ｐゴシック" charset="0"/>
                <a:cs typeface="ＭＳ Ｐゴシック" charset="0"/>
              </a:rPr>
              <a:t>A basis with all RHS singletons, where any modifications lead to no longer a basis, including:</a:t>
            </a:r>
          </a:p>
          <a:p>
            <a:pPr lvl="2"/>
            <a:r>
              <a:rPr lang="en-US" dirty="0">
                <a:latin typeface="Times New Roman" charset="0"/>
                <a:ea typeface="ＭＳ Ｐゴシック" charset="0"/>
                <a:cs typeface="ＭＳ Ｐゴシック" charset="0"/>
              </a:rPr>
              <a:t>Dropping a rule</a:t>
            </a:r>
          </a:p>
          <a:p>
            <a:pPr lvl="2"/>
            <a:r>
              <a:rPr lang="en-US" dirty="0">
                <a:latin typeface="Times New Roman" charset="0"/>
                <a:ea typeface="ＭＳ Ｐゴシック" charset="0"/>
                <a:cs typeface="ＭＳ Ｐゴシック" charset="0"/>
              </a:rPr>
              <a:t>Dropping an attribute from the LHS of a </a:t>
            </a:r>
            <a:r>
              <a:rPr lang="en-US" dirty="0" smtClean="0">
                <a:latin typeface="Times New Roman" charset="0"/>
                <a:ea typeface="ＭＳ Ｐゴシック" charset="0"/>
                <a:cs typeface="ＭＳ Ｐゴシック" charset="0"/>
              </a:rPr>
              <a:t>rule</a:t>
            </a:r>
          </a:p>
          <a:p>
            <a:pPr marL="114300" indent="0">
              <a:buNone/>
            </a:pPr>
            <a:r>
              <a:rPr lang="en-US" dirty="0" smtClean="0">
                <a:latin typeface="Times New Roman" charset="0"/>
                <a:ea typeface="ＭＳ Ｐゴシック" charset="0"/>
                <a:cs typeface="ＭＳ Ｐゴシック" charset="0"/>
              </a:rPr>
              <a:t>Algorithm for converting S to a minimal basis</a:t>
            </a:r>
          </a:p>
          <a:p>
            <a:pPr marL="571500" indent="-457200"/>
            <a:r>
              <a:rPr lang="en-US" dirty="0" smtClean="0">
                <a:latin typeface="Times New Roman" charset="0"/>
                <a:ea typeface="ＭＳ Ｐゴシック" charset="0"/>
                <a:cs typeface="ＭＳ Ｐゴシック" charset="0"/>
              </a:rPr>
              <a:t>R = S with all RHS singletons:</a:t>
            </a:r>
          </a:p>
          <a:p>
            <a:pPr marL="571500" indent="-457200"/>
            <a:r>
              <a:rPr lang="en-US" dirty="0" smtClean="0">
                <a:latin typeface="Times New Roman" charset="0"/>
                <a:ea typeface="ＭＳ Ｐゴシック" charset="0"/>
                <a:cs typeface="ＭＳ Ｐゴシック" charset="0"/>
              </a:rPr>
              <a:t>Repeat until convergence:</a:t>
            </a:r>
          </a:p>
          <a:p>
            <a:pPr marL="971550" lvl="1" indent="-457200"/>
            <a:r>
              <a:rPr lang="en-US" dirty="0" smtClean="0">
                <a:latin typeface="Times New Roman" charset="0"/>
                <a:ea typeface="ＭＳ Ｐゴシック" charset="0"/>
                <a:cs typeface="ＭＳ Ｐゴシック" charset="0"/>
              </a:rPr>
              <a:t>If a rule is inferred from rest, drop it</a:t>
            </a:r>
          </a:p>
          <a:p>
            <a:pPr marL="971550" lvl="1" indent="-457200"/>
            <a:r>
              <a:rPr lang="en-US" dirty="0" smtClean="0">
                <a:latin typeface="Times New Roman" charset="0"/>
                <a:ea typeface="ＭＳ Ｐゴシック" charset="0"/>
                <a:cs typeface="ＭＳ Ｐゴシック" charset="0"/>
              </a:rPr>
              <a:t>If a rule minus an attribute from LHS is inferred from S, replace rule with rule minus attribute from LHS</a:t>
            </a:r>
            <a:endParaRPr lang="en-US" dirty="0">
              <a:latin typeface="Times New Roman" charset="0"/>
              <a:ea typeface="ＭＳ Ｐゴシック" charset="0"/>
              <a:cs typeface="ＭＳ Ｐゴシック" charset="0"/>
            </a:endParaRP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FE649941-E99A-CD40-8903-A0F902635593}" type="slidenum">
              <a:rPr lang="en-US" sz="1400"/>
              <a:pPr/>
              <a:t>53</a:t>
            </a:fld>
            <a:endParaRPr lang="en-US" sz="1400"/>
          </a:p>
        </p:txBody>
      </p:sp>
    </p:spTree>
    <p:extLst>
      <p:ext uri="{BB962C8B-B14F-4D97-AF65-F5344CB8AC3E}">
        <p14:creationId xmlns:p14="http://schemas.microsoft.com/office/powerpoint/2010/main" val="392348056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5EA98E0-BADF-DE4F-B084-0FD809554E85}" type="slidenum">
              <a:rPr lang="en-US" sz="1400"/>
              <a:pPr/>
              <a:t>54</a:t>
            </a:fld>
            <a:endParaRPr lang="en-US" sz="1400"/>
          </a:p>
        </p:txBody>
      </p:sp>
      <p:sp>
        <p:nvSpPr>
          <p:cNvPr id="9113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Decomposing R into 3NF</a:t>
            </a:r>
          </a:p>
        </p:txBody>
      </p:sp>
      <p:sp>
        <p:nvSpPr>
          <p:cNvPr id="2866179" name="Rectangle 3"/>
          <p:cNvSpPr>
            <a:spLocks noGrp="1" noChangeArrowheads="1"/>
          </p:cNvSpPr>
          <p:nvPr>
            <p:ph type="body" idx="1"/>
          </p:nvPr>
        </p:nvSpPr>
        <p:spPr/>
        <p:txBody>
          <a:bodyPr/>
          <a:lstStyle/>
          <a:p>
            <a:pPr marL="0" indent="0">
              <a:buNone/>
            </a:pPr>
            <a:r>
              <a:rPr lang="en-US" sz="2800" dirty="0">
                <a:latin typeface="Times New Roman" charset="0"/>
                <a:ea typeface="ＭＳ Ｐゴシック" charset="0"/>
                <a:cs typeface="ＭＳ Ｐゴシック" charset="0"/>
              </a:rPr>
              <a:t>The algorithm is complicated</a:t>
            </a:r>
          </a:p>
          <a:p>
            <a:pPr marL="0" indent="0">
              <a:buNone/>
            </a:pPr>
            <a:endParaRPr lang="en-US" sz="2800" dirty="0" smtClean="0">
              <a:latin typeface="Times New Roman" charset="0"/>
              <a:ea typeface="ＭＳ Ｐゴシック" charset="0"/>
              <a:cs typeface="ＭＳ Ｐゴシック" charset="0"/>
            </a:endParaRPr>
          </a:p>
          <a:p>
            <a:pPr marL="0" indent="0">
              <a:buNone/>
            </a:pPr>
            <a:r>
              <a:rPr lang="en-US" sz="2800" dirty="0" smtClean="0">
                <a:latin typeface="Times New Roman" charset="0"/>
                <a:ea typeface="ＭＳ Ｐゴシック" charset="0"/>
                <a:cs typeface="ＭＳ Ｐゴシック" charset="0"/>
              </a:rPr>
              <a:t>1</a:t>
            </a:r>
            <a:r>
              <a:rPr lang="en-US" sz="2800" dirty="0">
                <a:latin typeface="Times New Roman" charset="0"/>
                <a:ea typeface="ＭＳ Ｐゴシック" charset="0"/>
                <a:cs typeface="ＭＳ Ｐゴシック" charset="0"/>
              </a:rPr>
              <a:t>. Get a </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minimal basis</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 </a:t>
            </a:r>
            <a:r>
              <a:rPr lang="en-US" altLang="ja-JP" sz="2800" i="1" dirty="0">
                <a:latin typeface="Times New Roman" charset="0"/>
                <a:ea typeface="ＭＳ Ｐゴシック" charset="0"/>
                <a:cs typeface="ＭＳ Ｐゴシック" charset="0"/>
              </a:rPr>
              <a:t>G </a:t>
            </a:r>
            <a:r>
              <a:rPr lang="en-US" altLang="ja-JP" sz="2800" dirty="0">
                <a:latin typeface="Times New Roman" charset="0"/>
                <a:ea typeface="ＭＳ Ｐゴシック" charset="0"/>
                <a:cs typeface="ＭＳ Ｐゴシック" charset="0"/>
              </a:rPr>
              <a:t>of given FDs (Section 3.2.7)</a:t>
            </a:r>
          </a:p>
          <a:p>
            <a:pPr marL="0" indent="0">
              <a:buNone/>
            </a:pPr>
            <a:r>
              <a:rPr lang="en-US" sz="2800" dirty="0">
                <a:latin typeface="Times New Roman" charset="0"/>
                <a:ea typeface="ＭＳ Ｐゴシック" charset="0"/>
                <a:cs typeface="ＭＳ Ｐゴシック" charset="0"/>
              </a:rPr>
              <a:t>2. For each FD A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B in the minimal basis </a:t>
            </a:r>
            <a:r>
              <a:rPr lang="en-US" sz="2800" i="1" dirty="0">
                <a:latin typeface="Times New Roman" charset="0"/>
                <a:ea typeface="ＭＳ Ｐゴシック" charset="0"/>
                <a:cs typeface="ＭＳ Ｐゴシック" charset="0"/>
              </a:rPr>
              <a:t>G</a:t>
            </a:r>
            <a:r>
              <a:rPr lang="en-US" sz="2800" dirty="0">
                <a:latin typeface="Times New Roman" charset="0"/>
                <a:ea typeface="ＭＳ Ｐゴシック" charset="0"/>
                <a:cs typeface="ＭＳ Ｐゴシック" charset="0"/>
              </a:rPr>
              <a:t>, use AB as the schema of a new relation.</a:t>
            </a:r>
          </a:p>
          <a:p>
            <a:pPr marL="0" indent="0">
              <a:buNone/>
            </a:pPr>
            <a:r>
              <a:rPr lang="en-US" sz="2800" dirty="0">
                <a:latin typeface="Times New Roman" charset="0"/>
                <a:ea typeface="ＭＳ Ｐゴシック" charset="0"/>
                <a:cs typeface="ＭＳ Ｐゴシック" charset="0"/>
              </a:rPr>
              <a:t>3. If none of the schemas from Step 2 is a </a:t>
            </a:r>
            <a:r>
              <a:rPr lang="en-US" sz="2800" dirty="0" err="1">
                <a:latin typeface="Times New Roman" charset="0"/>
                <a:ea typeface="ＭＳ Ｐゴシック" charset="0"/>
                <a:cs typeface="ＭＳ Ｐゴシック" charset="0"/>
              </a:rPr>
              <a:t>superkey</a:t>
            </a:r>
            <a:r>
              <a:rPr lang="en-US" sz="2800" dirty="0">
                <a:latin typeface="Times New Roman" charset="0"/>
                <a:ea typeface="ＭＳ Ｐゴシック" charset="0"/>
                <a:cs typeface="ＭＳ Ｐゴシック" charset="0"/>
              </a:rPr>
              <a:t>, add another relation whose schema is a key for the original relation</a:t>
            </a:r>
            <a:r>
              <a:rPr lang="en-US" sz="2800" dirty="0" smtClean="0">
                <a:latin typeface="Times New Roman" charset="0"/>
                <a:ea typeface="ＭＳ Ｐゴシック" charset="0"/>
                <a:cs typeface="ＭＳ Ｐゴシック" charset="0"/>
              </a:rPr>
              <a:t>.</a:t>
            </a:r>
          </a:p>
          <a:p>
            <a:pPr marL="0" indent="0">
              <a:buNone/>
            </a:pPr>
            <a:endParaRPr lang="en-US" sz="2800" dirty="0">
              <a:latin typeface="Times New Roman" charset="0"/>
              <a:ea typeface="ＭＳ Ｐゴシック" charset="0"/>
              <a:cs typeface="ＭＳ Ｐゴシック" charset="0"/>
            </a:endParaRPr>
          </a:p>
          <a:p>
            <a:pPr marL="0" indent="0">
              <a:buNone/>
            </a:pPr>
            <a:r>
              <a:rPr lang="en-US" sz="2800" dirty="0">
                <a:latin typeface="Times New Roman" charset="0"/>
                <a:ea typeface="ＭＳ Ｐゴシック" charset="0"/>
                <a:cs typeface="ＭＳ Ｐゴシック" charset="0"/>
              </a:rPr>
              <a:t>Result will be lossless, will be dependency-preserving,  3NF; might not be </a:t>
            </a:r>
            <a:r>
              <a:rPr lang="en-US" sz="2800" dirty="0" smtClean="0">
                <a:latin typeface="Times New Roman" charset="0"/>
                <a:ea typeface="ＭＳ Ｐゴシック" charset="0"/>
                <a:cs typeface="ＭＳ Ｐゴシック" charset="0"/>
              </a:rPr>
              <a:t>BCNF</a:t>
            </a:r>
            <a:endParaRPr lang="en-US" sz="280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615004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61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61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61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6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61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5EA98E0-BADF-DE4F-B084-0FD809554E85}" type="slidenum">
              <a:rPr lang="en-US" sz="1400"/>
              <a:pPr/>
              <a:t>55</a:t>
            </a:fld>
            <a:endParaRPr lang="en-US" sz="1400"/>
          </a:p>
        </p:txBody>
      </p:sp>
      <p:sp>
        <p:nvSpPr>
          <p:cNvPr id="9113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Decomposing R into 3NF</a:t>
            </a:r>
          </a:p>
        </p:txBody>
      </p:sp>
      <p:sp>
        <p:nvSpPr>
          <p:cNvPr id="2866179" name="Rectangle 3"/>
          <p:cNvSpPr>
            <a:spLocks noGrp="1" noChangeArrowheads="1"/>
          </p:cNvSpPr>
          <p:nvPr>
            <p:ph type="body" idx="1"/>
          </p:nvPr>
        </p:nvSpPr>
        <p:spPr/>
        <p:txBody>
          <a:bodyPr/>
          <a:lstStyle/>
          <a:p>
            <a:pPr marL="0" indent="0">
              <a:buNone/>
            </a:pPr>
            <a:r>
              <a:rPr lang="en-US" sz="2800" dirty="0">
                <a:latin typeface="Times New Roman" charset="0"/>
                <a:ea typeface="ＭＳ Ｐゴシック" charset="0"/>
                <a:cs typeface="ＭＳ Ｐゴシック" charset="0"/>
              </a:rPr>
              <a:t>The algorithm is complicated</a:t>
            </a:r>
          </a:p>
          <a:p>
            <a:pPr marL="0" indent="0">
              <a:buNone/>
            </a:pPr>
            <a:endParaRPr lang="en-US" sz="2800" dirty="0" smtClean="0">
              <a:latin typeface="Times New Roman" charset="0"/>
              <a:ea typeface="ＭＳ Ｐゴシック" charset="0"/>
              <a:cs typeface="ＭＳ Ｐゴシック" charset="0"/>
            </a:endParaRPr>
          </a:p>
          <a:p>
            <a:pPr marL="0" indent="0">
              <a:buNone/>
            </a:pPr>
            <a:r>
              <a:rPr lang="en-US" sz="2800" dirty="0" smtClean="0">
                <a:latin typeface="Times New Roman" charset="0"/>
                <a:ea typeface="ＭＳ Ｐゴシック" charset="0"/>
                <a:cs typeface="ＭＳ Ｐゴシック" charset="0"/>
              </a:rPr>
              <a:t>1</a:t>
            </a:r>
            <a:r>
              <a:rPr lang="en-US" sz="2800" dirty="0">
                <a:latin typeface="Times New Roman" charset="0"/>
                <a:ea typeface="ＭＳ Ｐゴシック" charset="0"/>
                <a:cs typeface="ＭＳ Ｐゴシック" charset="0"/>
              </a:rPr>
              <a:t>. Get a </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minimal basis</a:t>
            </a:r>
            <a:r>
              <a:rPr lang="ja-JP" altLang="en-US" sz="2800" dirty="0">
                <a:latin typeface="Times New Roman" charset="0"/>
                <a:ea typeface="ＭＳ Ｐゴシック" charset="0"/>
                <a:cs typeface="ＭＳ Ｐゴシック" charset="0"/>
              </a:rPr>
              <a:t>”</a:t>
            </a:r>
            <a:r>
              <a:rPr lang="en-US" altLang="ja-JP" sz="2800" dirty="0">
                <a:latin typeface="Times New Roman" charset="0"/>
                <a:ea typeface="ＭＳ Ｐゴシック" charset="0"/>
                <a:cs typeface="ＭＳ Ｐゴシック" charset="0"/>
              </a:rPr>
              <a:t> </a:t>
            </a:r>
            <a:r>
              <a:rPr lang="en-US" altLang="ja-JP" sz="2800" i="1" dirty="0">
                <a:latin typeface="Times New Roman" charset="0"/>
                <a:ea typeface="ＭＳ Ｐゴシック" charset="0"/>
                <a:cs typeface="ＭＳ Ｐゴシック" charset="0"/>
              </a:rPr>
              <a:t>G </a:t>
            </a:r>
            <a:r>
              <a:rPr lang="en-US" altLang="ja-JP" sz="2800" dirty="0">
                <a:latin typeface="Times New Roman" charset="0"/>
                <a:ea typeface="ＭＳ Ｐゴシック" charset="0"/>
                <a:cs typeface="ＭＳ Ｐゴシック" charset="0"/>
              </a:rPr>
              <a:t>of given FDs (Section 3.2.7)</a:t>
            </a:r>
          </a:p>
          <a:p>
            <a:pPr marL="0" indent="0">
              <a:buNone/>
            </a:pPr>
            <a:r>
              <a:rPr lang="en-US" sz="2800" dirty="0">
                <a:latin typeface="Times New Roman" charset="0"/>
                <a:ea typeface="ＭＳ Ｐゴシック" charset="0"/>
                <a:cs typeface="ＭＳ Ｐゴシック" charset="0"/>
              </a:rPr>
              <a:t>2. For each FD A </a:t>
            </a:r>
            <a:r>
              <a:rPr lang="en-US" sz="2800" dirty="0">
                <a:latin typeface="Wingdings" charset="0"/>
                <a:ea typeface="ＭＳ Ｐゴシック" charset="0"/>
                <a:cs typeface="ＭＳ Ｐゴシック" charset="0"/>
              </a:rPr>
              <a:t></a:t>
            </a:r>
            <a:r>
              <a:rPr lang="en-US" sz="2800" dirty="0">
                <a:latin typeface="Times New Roman" charset="0"/>
                <a:ea typeface="ＭＳ Ｐゴシック" charset="0"/>
                <a:cs typeface="ＭＳ Ｐゴシック" charset="0"/>
              </a:rPr>
              <a:t> B in the minimal basis </a:t>
            </a:r>
            <a:r>
              <a:rPr lang="en-US" sz="2800" i="1" dirty="0">
                <a:latin typeface="Times New Roman" charset="0"/>
                <a:ea typeface="ＭＳ Ｐゴシック" charset="0"/>
                <a:cs typeface="ＭＳ Ｐゴシック" charset="0"/>
              </a:rPr>
              <a:t>G</a:t>
            </a:r>
            <a:r>
              <a:rPr lang="en-US" sz="2800" dirty="0">
                <a:latin typeface="Times New Roman" charset="0"/>
                <a:ea typeface="ＭＳ Ｐゴシック" charset="0"/>
                <a:cs typeface="ＭＳ Ｐゴシック" charset="0"/>
              </a:rPr>
              <a:t>, use AB as the schema of a new relation.</a:t>
            </a:r>
          </a:p>
          <a:p>
            <a:pPr marL="0" indent="0">
              <a:buNone/>
            </a:pPr>
            <a:r>
              <a:rPr lang="en-US" sz="2800" dirty="0">
                <a:latin typeface="Times New Roman" charset="0"/>
                <a:ea typeface="ＭＳ Ｐゴシック" charset="0"/>
                <a:cs typeface="ＭＳ Ｐゴシック" charset="0"/>
              </a:rPr>
              <a:t>3. If none of the schemas from Step 2 is a </a:t>
            </a:r>
            <a:r>
              <a:rPr lang="en-US" sz="2800" dirty="0" err="1">
                <a:latin typeface="Times New Roman" charset="0"/>
                <a:ea typeface="ＭＳ Ｐゴシック" charset="0"/>
                <a:cs typeface="ＭＳ Ｐゴシック" charset="0"/>
              </a:rPr>
              <a:t>superkey</a:t>
            </a:r>
            <a:r>
              <a:rPr lang="en-US" sz="2800" dirty="0">
                <a:latin typeface="Times New Roman" charset="0"/>
                <a:ea typeface="ＭＳ Ｐゴシック" charset="0"/>
                <a:cs typeface="ＭＳ Ｐゴシック" charset="0"/>
              </a:rPr>
              <a:t>, add another relation whose schema is a key for the original relation</a:t>
            </a:r>
            <a:r>
              <a:rPr lang="en-US" sz="2800" dirty="0" smtClean="0">
                <a:latin typeface="Times New Roman" charset="0"/>
                <a:ea typeface="ＭＳ Ｐゴシック" charset="0"/>
                <a:cs typeface="ＭＳ Ｐゴシック" charset="0"/>
              </a:rPr>
              <a:t>. </a:t>
            </a:r>
            <a:r>
              <a:rPr lang="en-US" sz="2800" i="1" dirty="0" smtClean="0">
                <a:latin typeface="Times New Roman" charset="0"/>
                <a:ea typeface="ＭＳ Ｐゴシック" charset="0"/>
                <a:cs typeface="ＭＳ Ｐゴシック" charset="0"/>
              </a:rPr>
              <a:t>Implicitly this is connecting all the LHSs with the remaining attributes</a:t>
            </a:r>
            <a:endParaRPr lang="en-US" sz="2800" dirty="0">
              <a:latin typeface="Times New Roman" charset="0"/>
              <a:ea typeface="ＭＳ Ｐゴシック" charset="0"/>
              <a:cs typeface="ＭＳ Ｐゴシック" charset="0"/>
            </a:endParaRPr>
          </a:p>
          <a:p>
            <a:pPr marL="0" indent="0">
              <a:buNone/>
            </a:pPr>
            <a:r>
              <a:rPr lang="en-US" sz="2800" dirty="0">
                <a:latin typeface="Times New Roman" charset="0"/>
                <a:ea typeface="ＭＳ Ｐゴシック" charset="0"/>
                <a:cs typeface="ＭＳ Ｐゴシック" charset="0"/>
              </a:rPr>
              <a:t>Result will be lossless, will be dependency-</a:t>
            </a:r>
            <a:r>
              <a:rPr lang="en-US" sz="2800" dirty="0" smtClean="0">
                <a:latin typeface="Times New Roman" charset="0"/>
                <a:ea typeface="ＭＳ Ｐゴシック" charset="0"/>
                <a:cs typeface="ＭＳ Ｐゴシック" charset="0"/>
              </a:rPr>
              <a:t>preserving</a:t>
            </a:r>
            <a:endParaRPr lang="en-US" sz="2800" dirty="0">
              <a:latin typeface="Times New Roman" charset="0"/>
              <a:ea typeface="ＭＳ Ｐゴシック" charset="0"/>
              <a:cs typeface="ＭＳ Ｐゴシック" charset="0"/>
            </a:endParaRPr>
          </a:p>
          <a:p>
            <a:pPr marL="0" indent="0">
              <a:buNone/>
            </a:pPr>
            <a:r>
              <a:rPr lang="en-US" sz="2800" i="1" dirty="0" smtClean="0">
                <a:latin typeface="Times New Roman" charset="0"/>
                <a:ea typeface="ＭＳ Ｐゴシック" charset="0"/>
                <a:cs typeface="ＭＳ Ｐゴシック" charset="0"/>
              </a:rPr>
              <a:t>Basically every minimal FD is preserved somewhere</a:t>
            </a:r>
            <a:endParaRPr lang="en-US" sz="2800" i="1"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86299868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R(A, B, C) with FDs:</a:t>
            </a:r>
          </a:p>
          <a:p>
            <a:pPr lvl="1"/>
            <a:r>
              <a:rPr lang="en-US" dirty="0">
                <a:latin typeface="Times New Roman" charset="0"/>
                <a:ea typeface="ＭＳ Ｐゴシック" charset="0"/>
              </a:rPr>
              <a:t>A -&gt; B,C; B -&gt; A,C; C -&gt; A,B</a:t>
            </a:r>
          </a:p>
          <a:p>
            <a:pPr marL="0" indent="0">
              <a:buNone/>
            </a:pPr>
            <a:r>
              <a:rPr lang="en-US" dirty="0" smtClean="0"/>
              <a:t>Minimal Basis: A-&gt;B; B-&gt;C; C-&gt;A</a:t>
            </a:r>
          </a:p>
          <a:p>
            <a:pPr marL="0" indent="0">
              <a:buNone/>
            </a:pPr>
            <a:endParaRPr lang="en-US" dirty="0"/>
          </a:p>
          <a:p>
            <a:pPr marL="0" indent="0">
              <a:buNone/>
            </a:pPr>
            <a:r>
              <a:rPr lang="en-US" dirty="0" smtClean="0"/>
              <a:t>So, first cut:</a:t>
            </a:r>
          </a:p>
          <a:p>
            <a:pPr marL="0" indent="0">
              <a:buNone/>
            </a:pPr>
            <a:r>
              <a:rPr lang="en-US" dirty="0" smtClean="0"/>
              <a:t>R(A, B), R(B, C), R(C, A)</a:t>
            </a:r>
          </a:p>
          <a:p>
            <a:pPr marL="0" indent="0">
              <a:buNone/>
            </a:pPr>
            <a:r>
              <a:rPr lang="en-US" dirty="0" smtClean="0"/>
              <a:t>Any attributes left? Nope </a:t>
            </a:r>
            <a:r>
              <a:rPr lang="en-US" dirty="0" smtClean="0">
                <a:sym typeface="Wingdings"/>
              </a:rPr>
              <a:t> done</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56</a:t>
            </a:fld>
            <a:endParaRPr lang="en-US"/>
          </a:p>
        </p:txBody>
      </p:sp>
    </p:spTree>
    <p:extLst>
      <p:ext uri="{BB962C8B-B14F-4D97-AF65-F5344CB8AC3E}">
        <p14:creationId xmlns:p14="http://schemas.microsoft.com/office/powerpoint/2010/main" val="2697194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R(A, B, </a:t>
            </a:r>
            <a:r>
              <a:rPr lang="en-US" dirty="0" smtClean="0">
                <a:latin typeface="Times New Roman" charset="0"/>
                <a:ea typeface="ＭＳ Ｐゴシック" charset="0"/>
                <a:cs typeface="ＭＳ Ｐゴシック" charset="0"/>
              </a:rPr>
              <a:t>C, D, E) </a:t>
            </a:r>
            <a:r>
              <a:rPr lang="en-US" dirty="0">
                <a:latin typeface="Times New Roman" charset="0"/>
                <a:ea typeface="ＭＳ Ｐゴシック" charset="0"/>
                <a:cs typeface="ＭＳ Ｐゴシック" charset="0"/>
              </a:rPr>
              <a:t>with FDs:</a:t>
            </a:r>
          </a:p>
          <a:p>
            <a:pPr lvl="1"/>
            <a:r>
              <a:rPr lang="en-US" dirty="0">
                <a:latin typeface="Times New Roman" charset="0"/>
                <a:ea typeface="ＭＳ Ｐゴシック" charset="0"/>
              </a:rPr>
              <a:t>A -&gt; </a:t>
            </a:r>
            <a:r>
              <a:rPr lang="en-US" dirty="0" smtClean="0">
                <a:latin typeface="Times New Roman" charset="0"/>
                <a:ea typeface="ＭＳ Ｐゴシック" charset="0"/>
              </a:rPr>
              <a:t>B; CD -&gt; B; DA -&gt; C</a:t>
            </a:r>
          </a:p>
          <a:p>
            <a:pPr marL="457200" lvl="1" indent="0">
              <a:buNone/>
            </a:pPr>
            <a:r>
              <a:rPr lang="en-US" dirty="0" smtClean="0">
                <a:latin typeface="Times New Roman" charset="0"/>
                <a:ea typeface="ＭＳ Ｐゴシック" charset="0"/>
              </a:rPr>
              <a:t>BCNF </a:t>
            </a:r>
            <a:r>
              <a:rPr lang="en-US" dirty="0" err="1" smtClean="0">
                <a:latin typeface="Times New Roman" charset="0"/>
                <a:ea typeface="ＭＳ Ｐゴシック" charset="0"/>
              </a:rPr>
              <a:t>Decomp</a:t>
            </a:r>
            <a:r>
              <a:rPr lang="en-US" dirty="0" smtClean="0">
                <a:latin typeface="Times New Roman" charset="0"/>
                <a:ea typeface="ＭＳ Ｐゴシック" charset="0"/>
              </a:rPr>
              <a:t>:</a:t>
            </a:r>
          </a:p>
          <a:p>
            <a:pPr marL="457200" lvl="1" indent="0">
              <a:buNone/>
            </a:pPr>
            <a:r>
              <a:rPr lang="en-US" dirty="0">
                <a:latin typeface="Times New Roman" charset="0"/>
                <a:ea typeface="ＭＳ Ｐゴシック" charset="0"/>
              </a:rPr>
              <a:t>	</a:t>
            </a:r>
            <a:r>
              <a:rPr lang="en-US" dirty="0" smtClean="0">
                <a:latin typeface="Times New Roman" charset="0"/>
                <a:ea typeface="ＭＳ Ｐゴシック" charset="0"/>
              </a:rPr>
              <a:t>(AB), (ACD), (ADE) or:</a:t>
            </a:r>
          </a:p>
          <a:p>
            <a:pPr marL="457200" lvl="1" indent="0">
              <a:buNone/>
            </a:pPr>
            <a:r>
              <a:rPr lang="en-US" dirty="0">
                <a:latin typeface="Times New Roman" charset="0"/>
                <a:ea typeface="ＭＳ Ｐゴシック" charset="0"/>
              </a:rPr>
              <a:t>	</a:t>
            </a:r>
            <a:r>
              <a:rPr lang="en-US" dirty="0" smtClean="0">
                <a:latin typeface="Times New Roman" charset="0"/>
                <a:ea typeface="ＭＳ Ｐゴシック" charset="0"/>
              </a:rPr>
              <a:t>(BCD), (ACD), (ADE)</a:t>
            </a:r>
          </a:p>
          <a:p>
            <a:pPr marL="457200" lvl="1" indent="0">
              <a:buNone/>
            </a:pPr>
            <a:r>
              <a:rPr lang="en-US" i="1" dirty="0" smtClean="0">
                <a:latin typeface="Times New Roman" charset="0"/>
                <a:ea typeface="ＭＳ Ｐゴシック" charset="0"/>
              </a:rPr>
              <a:t>Which FDs do each of these not preserve?</a:t>
            </a:r>
          </a:p>
          <a:p>
            <a:pPr marL="457200" lvl="1" indent="0">
              <a:buNone/>
            </a:pPr>
            <a:endParaRPr lang="en-US" i="1" dirty="0">
              <a:latin typeface="Times New Roman" charset="0"/>
              <a:ea typeface="ＭＳ Ｐゴシック" charset="0"/>
            </a:endParaRPr>
          </a:p>
          <a:p>
            <a:pPr marL="0" lvl="1" indent="0">
              <a:buNone/>
            </a:pPr>
            <a:r>
              <a:rPr lang="en-US" dirty="0" smtClean="0"/>
              <a:t>Minimal Basis: </a:t>
            </a:r>
          </a:p>
          <a:p>
            <a:pPr marL="0" lvl="1" indent="0">
              <a:buNone/>
            </a:pPr>
            <a:r>
              <a:rPr lang="en-US" dirty="0" smtClean="0">
                <a:latin typeface="Times New Roman" charset="0"/>
                <a:ea typeface="ＭＳ Ｐゴシック" charset="0"/>
              </a:rPr>
              <a:t>A </a:t>
            </a:r>
            <a:r>
              <a:rPr lang="en-US" dirty="0">
                <a:latin typeface="Times New Roman" charset="0"/>
                <a:ea typeface="ＭＳ Ｐゴシック" charset="0"/>
              </a:rPr>
              <a:t>-&gt; B; CD -&gt; B; DA -&gt; </a:t>
            </a:r>
            <a:r>
              <a:rPr lang="en-US" dirty="0" smtClean="0">
                <a:latin typeface="Times New Roman" charset="0"/>
                <a:ea typeface="ＭＳ Ｐゴシック" charset="0"/>
              </a:rPr>
              <a:t>C</a:t>
            </a:r>
          </a:p>
          <a:p>
            <a:pPr marL="0" lvl="1" indent="0">
              <a:buNone/>
            </a:pPr>
            <a:r>
              <a:rPr lang="en-US" dirty="0" smtClean="0">
                <a:latin typeface="Times New Roman" charset="0"/>
                <a:ea typeface="ＭＳ Ｐゴシック" charset="0"/>
              </a:rPr>
              <a:t>3NF </a:t>
            </a:r>
            <a:r>
              <a:rPr lang="en-US" dirty="0" err="1">
                <a:latin typeface="Times New Roman" charset="0"/>
                <a:ea typeface="ＭＳ Ｐゴシック" charset="0"/>
              </a:rPr>
              <a:t>D</a:t>
            </a:r>
            <a:r>
              <a:rPr lang="en-US" dirty="0" err="1" smtClean="0">
                <a:latin typeface="Times New Roman" charset="0"/>
                <a:ea typeface="ＭＳ Ｐゴシック" charset="0"/>
              </a:rPr>
              <a:t>ecomp</a:t>
            </a:r>
            <a:r>
              <a:rPr lang="en-US" dirty="0" smtClean="0">
                <a:latin typeface="Times New Roman" charset="0"/>
                <a:ea typeface="ＭＳ Ｐゴシック" charset="0"/>
              </a:rPr>
              <a:t>: (AB), (BCD), (ACD), (ADE)</a:t>
            </a:r>
            <a:endParaRPr lang="en-US" dirty="0" smtClean="0"/>
          </a:p>
        </p:txBody>
      </p:sp>
      <p:sp>
        <p:nvSpPr>
          <p:cNvPr id="4" name="Slide Number Placeholder 3"/>
          <p:cNvSpPr>
            <a:spLocks noGrp="1"/>
          </p:cNvSpPr>
          <p:nvPr>
            <p:ph type="sldNum" sz="quarter" idx="12"/>
          </p:nvPr>
        </p:nvSpPr>
        <p:spPr/>
        <p:txBody>
          <a:bodyPr/>
          <a:lstStyle/>
          <a:p>
            <a:fld id="{D8537F79-1973-1F42-97F2-F8AFAB874EE7}" type="slidenum">
              <a:rPr lang="en-US" smtClean="0"/>
              <a:pPr/>
              <a:t>57</a:t>
            </a:fld>
            <a:endParaRPr lang="en-US"/>
          </a:p>
        </p:txBody>
      </p:sp>
    </p:spTree>
    <p:extLst>
      <p:ext uri="{BB962C8B-B14F-4D97-AF65-F5344CB8AC3E}">
        <p14:creationId xmlns:p14="http://schemas.microsoft.com/office/powerpoint/2010/main" val="32580494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DCEB285E-1E70-C943-AB87-340E16841654}" type="slidenum">
              <a:rPr lang="en-US" sz="1400"/>
              <a:pPr/>
              <a:t>58</a:t>
            </a:fld>
            <a:endParaRPr lang="en-US" sz="1400"/>
          </a:p>
        </p:txBody>
      </p:sp>
      <p:sp>
        <p:nvSpPr>
          <p:cNvPr id="95234" name="Rectangle 2"/>
          <p:cNvSpPr>
            <a:spLocks noGrp="1" noChangeArrowheads="1"/>
          </p:cNvSpPr>
          <p:nvPr>
            <p:ph type="ctrTitle"/>
          </p:nvPr>
        </p:nvSpPr>
        <p:spPr>
          <a:xfrm>
            <a:off x="685800" y="2286000"/>
            <a:ext cx="7772400" cy="1143000"/>
          </a:xfrm>
        </p:spPr>
        <p:txBody>
          <a:bodyPr/>
          <a:lstStyle/>
          <a:p>
            <a:pPr algn="l"/>
            <a:r>
              <a:rPr lang="en-US">
                <a:solidFill>
                  <a:srgbClr val="FF0000"/>
                </a:solidFill>
                <a:latin typeface="Times New Roman" charset="0"/>
                <a:ea typeface="ＭＳ Ｐゴシック" charset="0"/>
                <a:cs typeface="ＭＳ Ｐゴシック" charset="0"/>
              </a:rPr>
              <a:t>Desirable Properties of </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Schema Refinement (again)</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 </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1) minimize redundancy</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2) </a:t>
            </a:r>
            <a:r>
              <a:rPr lang="en-US" b="1">
                <a:solidFill>
                  <a:srgbClr val="FF0000"/>
                </a:solidFill>
                <a:latin typeface="Times New Roman" charset="0"/>
                <a:ea typeface="ＭＳ Ｐゴシック" charset="0"/>
                <a:cs typeface="ＭＳ Ｐゴシック" charset="0"/>
              </a:rPr>
              <a:t>avoid info loss</a:t>
            </a:r>
            <a:r>
              <a:rPr lang="en-US">
                <a:solidFill>
                  <a:srgbClr val="FF0000"/>
                </a:solidFill>
                <a:latin typeface="Times New Roman" charset="0"/>
                <a:ea typeface="ＭＳ Ｐゴシック" charset="0"/>
                <a:cs typeface="ＭＳ Ｐゴシック" charset="0"/>
              </a:rPr>
              <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3) </a:t>
            </a:r>
            <a:r>
              <a:rPr lang="en-US" b="1">
                <a:solidFill>
                  <a:srgbClr val="FF0000"/>
                </a:solidFill>
                <a:latin typeface="Times New Roman" charset="0"/>
                <a:ea typeface="ＭＳ Ｐゴシック" charset="0"/>
                <a:cs typeface="ＭＳ Ｐゴシック" charset="0"/>
              </a:rPr>
              <a:t>preserve dependency</a:t>
            </a:r>
            <a:r>
              <a:rPr lang="en-US">
                <a:solidFill>
                  <a:srgbClr val="FF0000"/>
                </a:solidFill>
                <a:latin typeface="Times New Roman" charset="0"/>
                <a:ea typeface="ＭＳ Ｐゴシック" charset="0"/>
                <a:cs typeface="ＭＳ Ｐゴシック" charset="0"/>
              </a:rPr>
              <a:t/>
            </a:r>
            <a:br>
              <a:rPr lang="en-US">
                <a:solidFill>
                  <a:srgbClr val="FF0000"/>
                </a:solidFill>
                <a:latin typeface="Times New Roman" charset="0"/>
                <a:ea typeface="ＭＳ Ｐゴシック" charset="0"/>
                <a:cs typeface="ＭＳ Ｐゴシック" charset="0"/>
              </a:rPr>
            </a:br>
            <a:r>
              <a:rPr lang="en-US">
                <a:solidFill>
                  <a:srgbClr val="FF0000"/>
                </a:solidFill>
                <a:latin typeface="Times New Roman" charset="0"/>
                <a:ea typeface="ＭＳ Ｐゴシック" charset="0"/>
                <a:cs typeface="ＭＳ Ｐゴシック" charset="0"/>
              </a:rPr>
              <a:t>4) ensure good query performance</a:t>
            </a:r>
          </a:p>
        </p:txBody>
      </p:sp>
      <p:sp>
        <p:nvSpPr>
          <p:cNvPr id="95235" name="Right Brace 4"/>
          <p:cNvSpPr>
            <a:spLocks/>
          </p:cNvSpPr>
          <p:nvPr/>
        </p:nvSpPr>
        <p:spPr bwMode="auto">
          <a:xfrm>
            <a:off x="6400800" y="3276600"/>
            <a:ext cx="381000" cy="1066800"/>
          </a:xfrm>
          <a:prstGeom prst="rightBrace">
            <a:avLst>
              <a:gd name="adj1" fmla="val 8335"/>
              <a:gd name="adj2" fmla="val 50000"/>
            </a:avLst>
          </a:prstGeom>
          <a:solidFill>
            <a:srgbClr val="00FFFF"/>
          </a:solidFill>
          <a:ln w="9525">
            <a:solidFill>
              <a:schemeClr val="tx1"/>
            </a:solidFill>
            <a:round/>
            <a:headEnd/>
            <a:tailEnd/>
          </a:ln>
        </p:spPr>
        <p:txBody>
          <a:bodyPr/>
          <a:lstStyle/>
          <a:p>
            <a:pPr>
              <a:spcBef>
                <a:spcPct val="20000"/>
              </a:spcBef>
              <a:buFontTx/>
              <a:buChar char="•"/>
            </a:pPr>
            <a:endParaRPr lang="en-US"/>
          </a:p>
        </p:txBody>
      </p:sp>
      <p:sp>
        <p:nvSpPr>
          <p:cNvPr id="95236" name="TextBox 5"/>
          <p:cNvSpPr txBox="1">
            <a:spLocks noChangeArrowheads="1"/>
          </p:cNvSpPr>
          <p:nvPr/>
        </p:nvSpPr>
        <p:spPr bwMode="auto">
          <a:xfrm>
            <a:off x="7010400" y="3500438"/>
            <a:ext cx="731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pPr>
            <a:r>
              <a:rPr lang="en-US" sz="2400"/>
              <a:t>3NF</a:t>
            </a:r>
          </a:p>
        </p:txBody>
      </p:sp>
    </p:spTree>
    <p:extLst>
      <p:ext uri="{BB962C8B-B14F-4D97-AF65-F5344CB8AC3E}">
        <p14:creationId xmlns:p14="http://schemas.microsoft.com/office/powerpoint/2010/main" val="68182008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7289DB5-6889-174E-9548-F4C5746AB5D1}" type="slidenum">
              <a:rPr lang="en-US" sz="1400"/>
              <a:pPr/>
              <a:t>59</a:t>
            </a:fld>
            <a:endParaRPr lang="en-US" sz="1400"/>
          </a:p>
        </p:txBody>
      </p:sp>
      <p:sp>
        <p:nvSpPr>
          <p:cNvPr id="9625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sym typeface="Symbol" charset="0"/>
              </a:rPr>
              <a:t>Fact of life...</a:t>
            </a:r>
          </a:p>
        </p:txBody>
      </p:sp>
      <p:sp>
        <p:nvSpPr>
          <p:cNvPr id="96259" name="Rectangle 3"/>
          <p:cNvSpPr>
            <a:spLocks noGrp="1" noChangeArrowheads="1"/>
          </p:cNvSpPr>
          <p:nvPr>
            <p:ph type="body" idx="1"/>
          </p:nvPr>
        </p:nvSpPr>
        <p:spPr/>
        <p:txBody>
          <a:bodyPr/>
          <a:lstStyle/>
          <a:p>
            <a:pPr>
              <a:buFontTx/>
              <a:buNone/>
            </a:pPr>
            <a:r>
              <a:rPr lang="en-US" sz="3600" b="1" i="1">
                <a:latin typeface="Times New Roman" charset="0"/>
                <a:ea typeface="ＭＳ Ｐゴシック" charset="0"/>
                <a:cs typeface="ＭＳ Ｐゴシック" charset="0"/>
                <a:sym typeface="Symbol" charset="0"/>
              </a:rPr>
              <a:t>   </a:t>
            </a:r>
            <a:r>
              <a:rPr lang="en-US" b="1" i="1">
                <a:latin typeface="Times New Roman" charset="0"/>
                <a:ea typeface="ＭＳ Ｐゴシック" charset="0"/>
                <a:cs typeface="ＭＳ Ｐゴシック" charset="0"/>
                <a:sym typeface="Symbol" charset="0"/>
              </a:rPr>
              <a:t>Finding a decomposition which is both lossless and dependency-preserving is not always possible.</a:t>
            </a:r>
            <a:endParaRPr lang="en-US" sz="3600" b="1" i="1">
              <a:latin typeface="Times New Roman" charset="0"/>
              <a:ea typeface="ＭＳ Ｐゴシック" charset="0"/>
              <a:cs typeface="ＭＳ Ｐゴシック" charset="0"/>
              <a:sym typeface="Symbol" charset="0"/>
            </a:endParaRPr>
          </a:p>
          <a:p>
            <a:pPr>
              <a:buFontTx/>
              <a:buNone/>
            </a:pPr>
            <a:endParaRPr lang="en-US" sz="3600" b="1" i="1">
              <a:latin typeface="Times New Roman" charset="0"/>
              <a:ea typeface="ＭＳ Ｐゴシック" charset="0"/>
              <a:cs typeface="ＭＳ Ｐゴシック" charset="0"/>
              <a:sym typeface="Symbol" charset="0"/>
            </a:endParaRPr>
          </a:p>
          <a:p>
            <a:pPr>
              <a:buFontTx/>
              <a:buNone/>
            </a:pPr>
            <a:r>
              <a:rPr lang="en-US" b="1" i="1">
                <a:latin typeface="Times New Roman" charset="0"/>
                <a:ea typeface="ＭＳ Ｐゴシック" charset="0"/>
                <a:cs typeface="ＭＳ Ｐゴシック" charset="0"/>
              </a:rPr>
              <a:t>	Guideline: Aim for BCNF and settle for 3NF</a:t>
            </a:r>
            <a:endParaRPr lang="en-US">
              <a:latin typeface="Times New Roman" charset="0"/>
              <a:ea typeface="ＭＳ Ｐゴシック" charset="0"/>
              <a:cs typeface="ＭＳ Ｐゴシック" charset="0"/>
              <a:sym typeface="Symbol" charset="0"/>
            </a:endParaRPr>
          </a:p>
        </p:txBody>
      </p:sp>
    </p:spTree>
    <p:extLst>
      <p:ext uri="{BB962C8B-B14F-4D97-AF65-F5344CB8AC3E}">
        <p14:creationId xmlns:p14="http://schemas.microsoft.com/office/powerpoint/2010/main" val="28965824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6327766-5899-F045-BEC5-4F071CF3549C}" type="slidenum">
              <a:rPr lang="en-US" sz="1400"/>
              <a:pPr/>
              <a:t>6</a:t>
            </a:fld>
            <a:endParaRPr lang="en-US" sz="1400"/>
          </a:p>
        </p:txBody>
      </p:sp>
      <p:sp>
        <p:nvSpPr>
          <p:cNvPr id="4301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Closure of a set of FDs</a:t>
            </a:r>
          </a:p>
        </p:txBody>
      </p:sp>
      <p:sp>
        <p:nvSpPr>
          <p:cNvPr id="43012"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Given a relation schema R &amp; a set S of FDs</a:t>
            </a:r>
          </a:p>
          <a:p>
            <a:pPr lvl="1"/>
            <a:r>
              <a:rPr lang="en-US" dirty="0">
                <a:latin typeface="Times New Roman" charset="0"/>
                <a:ea typeface="ＭＳ Ｐゴシック" charset="0"/>
                <a:cs typeface="ＭＳ Ｐゴシック" charset="0"/>
              </a:rPr>
              <a:t>Closure of S: S+ = all FDs logically implied by S</a:t>
            </a:r>
          </a:p>
          <a:p>
            <a:pPr lvl="1"/>
            <a:r>
              <a:rPr lang="en-US" dirty="0" smtClean="0">
                <a:latin typeface="Times New Roman" charset="0"/>
                <a:ea typeface="ＭＳ Ｐゴシック" charset="0"/>
              </a:rPr>
              <a:t>Allows us to answer all questions of the type</a:t>
            </a:r>
          </a:p>
          <a:p>
            <a:pPr lvl="2"/>
            <a:r>
              <a:rPr lang="en-US" dirty="0" smtClean="0">
                <a:latin typeface="Times New Roman" charset="0"/>
                <a:ea typeface="ＭＳ Ｐゴシック" charset="0"/>
              </a:rPr>
              <a:t>is </a:t>
            </a:r>
            <a:r>
              <a:rPr lang="en-US" dirty="0">
                <a:latin typeface="Times New Roman" charset="0"/>
                <a:ea typeface="ＭＳ Ｐゴシック" charset="0"/>
              </a:rPr>
              <a:t>the FD </a:t>
            </a:r>
            <a:r>
              <a:rPr lang="en-US" dirty="0">
                <a:solidFill>
                  <a:srgbClr val="FF0000"/>
                </a:solidFill>
                <a:latin typeface="Times New Roman" charset="0"/>
                <a:ea typeface="ＭＳ Ｐゴシック" charset="0"/>
              </a:rPr>
              <a:t>f</a:t>
            </a:r>
            <a:r>
              <a:rPr lang="en-US" dirty="0">
                <a:latin typeface="Times New Roman" charset="0"/>
                <a:ea typeface="ＭＳ Ｐゴシック" charset="0"/>
              </a:rPr>
              <a:t> logically implied by S? </a:t>
            </a:r>
          </a:p>
          <a:p>
            <a:r>
              <a:rPr lang="en-US" dirty="0">
                <a:latin typeface="Times New Roman" charset="0"/>
                <a:ea typeface="ＭＳ Ｐゴシック" charset="0"/>
                <a:cs typeface="ＭＳ Ｐゴシック" charset="0"/>
              </a:rPr>
              <a:t>Example</a:t>
            </a:r>
          </a:p>
          <a:p>
            <a:pPr lvl="1"/>
            <a:r>
              <a:rPr lang="en-US" dirty="0">
                <a:latin typeface="Times New Roman" charset="0"/>
                <a:ea typeface="ＭＳ Ｐゴシック" charset="0"/>
              </a:rPr>
              <a:t>R = {A,B,C,G,H,I}</a:t>
            </a:r>
          </a:p>
          <a:p>
            <a:pPr lvl="1"/>
            <a:r>
              <a:rPr lang="en-US" dirty="0">
                <a:latin typeface="Times New Roman" charset="0"/>
                <a:ea typeface="ＭＳ Ｐゴシック" charset="0"/>
              </a:rPr>
              <a:t>S = A </a:t>
            </a:r>
            <a:r>
              <a:rPr lang="en-US" dirty="0">
                <a:latin typeface="Times New Roman" charset="0"/>
                <a:ea typeface="ＭＳ Ｐゴシック" charset="0"/>
                <a:sym typeface="Wingdings" charset="0"/>
              </a:rPr>
              <a:t>B; A C; CG  H; CG  I; B  H</a:t>
            </a:r>
          </a:p>
          <a:p>
            <a:pPr lvl="1"/>
            <a:r>
              <a:rPr lang="en-US" dirty="0">
                <a:latin typeface="Times New Roman" charset="0"/>
                <a:ea typeface="ＭＳ Ｐゴシック" charset="0"/>
                <a:sym typeface="Wingdings" charset="0"/>
              </a:rPr>
              <a:t>would A  H be logically implied? </a:t>
            </a:r>
          </a:p>
          <a:p>
            <a:pPr lvl="1"/>
            <a:r>
              <a:rPr lang="en-US" dirty="0">
                <a:latin typeface="Times New Roman" charset="0"/>
                <a:ea typeface="ＭＳ Ｐゴシック" charset="0"/>
                <a:sym typeface="Wingdings" charset="0"/>
              </a:rPr>
              <a:t>yes (you can prove this, using the definition of FD)</a:t>
            </a:r>
          </a:p>
          <a:p>
            <a:r>
              <a:rPr lang="en-US" dirty="0" smtClean="0">
                <a:latin typeface="Times New Roman" charset="0"/>
                <a:ea typeface="ＭＳ Ｐゴシック" charset="0"/>
                <a:cs typeface="ＭＳ Ｐゴシック" charset="0"/>
              </a:rPr>
              <a:t>How </a:t>
            </a:r>
            <a:r>
              <a:rPr lang="en-US" dirty="0">
                <a:latin typeface="Times New Roman" charset="0"/>
                <a:ea typeface="ＭＳ Ｐゴシック" charset="0"/>
                <a:cs typeface="ＭＳ Ｐゴシック" charset="0"/>
              </a:rPr>
              <a:t>to compute S+? </a:t>
            </a:r>
          </a:p>
          <a:p>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996869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9C0ECA5-2630-6245-9390-83ED931215AF}" type="slidenum">
              <a:rPr lang="en-US" sz="1400"/>
              <a:pPr/>
              <a:t>60</a:t>
            </a:fld>
            <a:endParaRPr lang="en-US" sz="1400"/>
          </a:p>
        </p:txBody>
      </p:sp>
      <p:sp>
        <p:nvSpPr>
          <p:cNvPr id="97282" name="Rectangle 2"/>
          <p:cNvSpPr>
            <a:spLocks noGrp="1" noChangeArrowheads="1"/>
          </p:cNvSpPr>
          <p:nvPr>
            <p:ph type="ctrTitle"/>
          </p:nvPr>
        </p:nvSpPr>
        <p:spPr>
          <a:xfrm>
            <a:off x="685800" y="2286000"/>
            <a:ext cx="7772400" cy="1143000"/>
          </a:xfrm>
        </p:spPr>
        <p:txBody>
          <a:bodyPr/>
          <a:lstStyle/>
          <a:p>
            <a:r>
              <a:rPr lang="en-US" sz="3600">
                <a:solidFill>
                  <a:srgbClr val="FF0000"/>
                </a:solidFill>
                <a:latin typeface="Times New Roman" charset="0"/>
                <a:ea typeface="ＭＳ Ｐゴシック" charset="0"/>
                <a:cs typeface="ＭＳ Ｐゴシック" charset="0"/>
              </a:rPr>
              <a:t>Multi-valued Dependencies and 4NF</a:t>
            </a:r>
            <a:br>
              <a:rPr lang="en-US" sz="3600">
                <a:solidFill>
                  <a:srgbClr val="FF0000"/>
                </a:solidFill>
                <a:latin typeface="Times New Roman" charset="0"/>
                <a:ea typeface="ＭＳ Ｐゴシック" charset="0"/>
                <a:cs typeface="ＭＳ Ｐゴシック" charset="0"/>
              </a:rPr>
            </a:br>
            <a:r>
              <a:rPr lang="en-US" sz="3600">
                <a:solidFill>
                  <a:srgbClr val="FF0000"/>
                </a:solidFill>
                <a:latin typeface="Times New Roman" charset="0"/>
                <a:ea typeface="ＭＳ Ｐゴシック" charset="0"/>
                <a:cs typeface="ＭＳ Ｐゴシック" charset="0"/>
              </a:rPr>
              <a:t/>
            </a:r>
            <a:br>
              <a:rPr lang="en-US" sz="3600">
                <a:solidFill>
                  <a:srgbClr val="FF0000"/>
                </a:solidFill>
                <a:latin typeface="Times New Roman" charset="0"/>
                <a:ea typeface="ＭＳ Ｐゴシック" charset="0"/>
                <a:cs typeface="ＭＳ Ｐゴシック" charset="0"/>
              </a:rPr>
            </a:br>
            <a:r>
              <a:rPr lang="en-US" sz="3600">
                <a:solidFill>
                  <a:schemeClr val="tx1"/>
                </a:solidFill>
                <a:latin typeface="Times New Roman" charset="0"/>
                <a:ea typeface="ＭＳ Ｐゴシック" charset="0"/>
                <a:cs typeface="ＭＳ Ｐゴシック" charset="0"/>
              </a:rPr>
              <a:t>we will not cover this.</a:t>
            </a:r>
            <a:r>
              <a:rPr lang="en-US" sz="3600">
                <a:solidFill>
                  <a:srgbClr val="FF0000"/>
                </a:solidFill>
                <a:latin typeface="Times New Roman" charset="0"/>
                <a:ea typeface="ＭＳ Ｐゴシック" charset="0"/>
                <a:cs typeface="ＭＳ Ｐゴシック" charset="0"/>
              </a:rPr>
              <a:t> </a:t>
            </a:r>
          </a:p>
        </p:txBody>
      </p:sp>
    </p:spTree>
    <p:extLst>
      <p:ext uri="{BB962C8B-B14F-4D97-AF65-F5344CB8AC3E}">
        <p14:creationId xmlns:p14="http://schemas.microsoft.com/office/powerpoint/2010/main" val="255588944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19F2AAB-1CBE-5A49-9A94-FF8981D204DE}" type="slidenum">
              <a:rPr lang="en-US" sz="1400"/>
              <a:pPr/>
              <a:t>61</a:t>
            </a:fld>
            <a:endParaRPr lang="en-US" sz="1400"/>
          </a:p>
        </p:txBody>
      </p:sp>
      <p:sp>
        <p:nvSpPr>
          <p:cNvPr id="98306" name="Rectangle 2"/>
          <p:cNvSpPr>
            <a:spLocks noGrp="1" noChangeArrowheads="1"/>
          </p:cNvSpPr>
          <p:nvPr>
            <p:ph type="title"/>
          </p:nvPr>
        </p:nvSpPr>
        <p:spPr/>
        <p:txBody>
          <a:bodyPr/>
          <a:lstStyle/>
          <a:p>
            <a:r>
              <a:rPr lang="en-US">
                <a:solidFill>
                  <a:srgbClr val="FF0000"/>
                </a:solidFill>
                <a:latin typeface="Times New Roman" charset="0"/>
                <a:ea typeface="ＭＳ Ｐゴシック" charset="0"/>
                <a:cs typeface="ＭＳ Ｐゴシック" charset="0"/>
              </a:rPr>
              <a:t>Caveat</a:t>
            </a:r>
            <a:endParaRPr lang="en-US">
              <a:latin typeface="Times New Roman" charset="0"/>
              <a:ea typeface="ＭＳ Ｐゴシック" charset="0"/>
              <a:cs typeface="ＭＳ Ｐゴシック" charset="0"/>
            </a:endParaRPr>
          </a:p>
        </p:txBody>
      </p:sp>
      <p:sp>
        <p:nvSpPr>
          <p:cNvPr id="2881539" name="Rectangle 3"/>
          <p:cNvSpPr>
            <a:spLocks noGrp="1" noChangeArrowheads="1"/>
          </p:cNvSpPr>
          <p:nvPr>
            <p:ph type="body" idx="1"/>
          </p:nvPr>
        </p:nvSpPr>
        <p:spPr/>
        <p:txBody>
          <a:bodyPr/>
          <a:lstStyle/>
          <a:p>
            <a:r>
              <a:rPr lang="en-US">
                <a:latin typeface="Times New Roman" charset="0"/>
                <a:ea typeface="ＭＳ Ｐゴシック" charset="0"/>
                <a:cs typeface="ＭＳ Ｐゴシック" charset="0"/>
              </a:rPr>
              <a:t>Normalization is not the be-all and end-all of DB design</a:t>
            </a:r>
          </a:p>
          <a:p>
            <a:r>
              <a:rPr lang="en-US">
                <a:latin typeface="Times New Roman" charset="0"/>
                <a:ea typeface="ＭＳ Ｐゴシック" charset="0"/>
                <a:cs typeface="ＭＳ Ｐゴシック" charset="0"/>
              </a:rPr>
              <a:t>Example: suppose attributes A and B are always used together, but normalization theory says they should be in different tables.</a:t>
            </a:r>
          </a:p>
          <a:p>
            <a:pPr lvl="1"/>
            <a:r>
              <a:rPr lang="en-US">
                <a:latin typeface="Times New Roman" charset="0"/>
                <a:ea typeface="ＭＳ Ｐゴシック" charset="0"/>
              </a:rPr>
              <a:t>decomposition might produce unacceptable performance loss (extra disk reads)</a:t>
            </a:r>
          </a:p>
        </p:txBody>
      </p:sp>
    </p:spTree>
    <p:extLst>
      <p:ext uri="{BB962C8B-B14F-4D97-AF65-F5344CB8AC3E}">
        <p14:creationId xmlns:p14="http://schemas.microsoft.com/office/powerpoint/2010/main" val="2627768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153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1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15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a:latin typeface="Times New Roman" charset="0"/>
                <a:ea typeface="ＭＳ Ｐゴシック" charset="0"/>
                <a:cs typeface="ＭＳ Ｐゴシック" charset="0"/>
              </a:rPr>
              <a:t>Computing S</a:t>
            </a:r>
            <a:r>
              <a:rPr lang="en-US" baseline="30000" dirty="0">
                <a:latin typeface="Times New Roman" charset="0"/>
                <a:ea typeface="ＭＳ Ｐゴシック" charset="0"/>
                <a:cs typeface="ＭＳ Ｐゴシック" charset="0"/>
              </a:rPr>
              <a:t>+</a:t>
            </a:r>
          </a:p>
        </p:txBody>
      </p:sp>
      <p:sp>
        <p:nvSpPr>
          <p:cNvPr id="44035"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To check if </a:t>
            </a:r>
            <a:r>
              <a:rPr lang="en-US" dirty="0" smtClean="0">
                <a:latin typeface="Times New Roman" charset="0"/>
                <a:ea typeface="ＭＳ Ｐゴシック" charset="0"/>
                <a:cs typeface="ＭＳ Ｐゴシック" charset="0"/>
              </a:rPr>
              <a:t>a specific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is true, we can compute </a:t>
            </a:r>
            <a:r>
              <a:rPr lang="en-US" dirty="0" smtClean="0">
                <a:latin typeface="Times New Roman" charset="0"/>
                <a:ea typeface="ＭＳ Ｐゴシック" charset="0"/>
                <a:cs typeface="ＭＳ Ｐゴシック" charset="0"/>
              </a:rPr>
              <a:t>A</a:t>
            </a:r>
            <a:r>
              <a:rPr lang="en-US" baseline="30000"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We already have an algorithm for that</a:t>
            </a:r>
            <a:endParaRPr lang="en-US" baseline="30000" dirty="0">
              <a:latin typeface="Times New Roman" charset="0"/>
              <a:ea typeface="ＭＳ Ｐゴシック" charset="0"/>
              <a:cs typeface="ＭＳ Ｐゴシック" charset="0"/>
            </a:endParaRPr>
          </a:p>
          <a:p>
            <a:endParaRPr lang="en-US" baseline="30000"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To compute all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implied by S, i.e., to compute the closure of S, we can use a particular </a:t>
            </a:r>
            <a:r>
              <a:rPr lang="en-US" dirty="0" smtClean="0">
                <a:latin typeface="Times New Roman" charset="0"/>
                <a:ea typeface="ＭＳ Ｐゴシック" charset="0"/>
                <a:cs typeface="ＭＳ Ｐゴシック" charset="0"/>
              </a:rPr>
              <a:t>algorithm.</a:t>
            </a:r>
          </a:p>
          <a:p>
            <a:pPr lvl="1"/>
            <a:r>
              <a:rPr lang="en-US" dirty="0" smtClean="0">
                <a:latin typeface="Times New Roman" charset="0"/>
                <a:ea typeface="ＭＳ Ｐゴシック" charset="0"/>
                <a:cs typeface="ＭＳ Ｐゴシック" charset="0"/>
              </a:rPr>
              <a:t>This </a:t>
            </a:r>
            <a:r>
              <a:rPr lang="en-US" dirty="0">
                <a:latin typeface="Times New Roman" charset="0"/>
                <a:ea typeface="ＭＳ Ｐゴシック" charset="0"/>
                <a:cs typeface="ＭＳ Ｐゴシック" charset="0"/>
              </a:rPr>
              <a:t>algorithm depends on the so-called </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Armstrong</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s axioms</a:t>
            </a:r>
            <a:r>
              <a:rPr lang="ja-JP" altLang="en-US" dirty="0">
                <a:latin typeface="Times New Roman" charset="0"/>
                <a:ea typeface="ＭＳ Ｐゴシック" charset="0"/>
                <a:cs typeface="ＭＳ Ｐゴシック" charset="0"/>
              </a:rPr>
              <a:t>”</a:t>
            </a:r>
            <a:r>
              <a:rPr lang="en-US" altLang="ja-JP"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These axioms form a </a:t>
            </a:r>
            <a:r>
              <a:rPr lang="en-US" i="1" dirty="0" smtClean="0">
                <a:latin typeface="Times New Roman" charset="0"/>
                <a:ea typeface="ＭＳ Ｐゴシック" charset="0"/>
                <a:cs typeface="ＭＳ Ｐゴシック" charset="0"/>
              </a:rPr>
              <a:t>complete</a:t>
            </a:r>
            <a:r>
              <a:rPr lang="en-US" dirty="0" smtClean="0">
                <a:latin typeface="Times New Roman" charset="0"/>
                <a:ea typeface="ＭＳ Ｐゴシック" charset="0"/>
                <a:cs typeface="ＭＳ Ｐゴシック" charset="0"/>
              </a:rPr>
              <a:t> description of FD rules</a:t>
            </a:r>
            <a:endParaRPr lang="en-US" dirty="0">
              <a:latin typeface="Times New Roman" charset="0"/>
              <a:ea typeface="ＭＳ Ｐゴシック" charset="0"/>
              <a:cs typeface="ＭＳ Ｐゴシック" charset="0"/>
            </a:endParaRPr>
          </a:p>
        </p:txBody>
      </p:sp>
      <p:sp>
        <p:nvSpPr>
          <p:cNvPr id="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EEB9FDE-9753-7041-BC98-28342ABA9CDC}" type="slidenum">
              <a:rPr lang="en-US" sz="1400"/>
              <a:pPr/>
              <a:t>7</a:t>
            </a:fld>
            <a:endParaRPr lang="en-US" sz="1400"/>
          </a:p>
        </p:txBody>
      </p:sp>
    </p:spTree>
    <p:extLst>
      <p:ext uri="{BB962C8B-B14F-4D97-AF65-F5344CB8AC3E}">
        <p14:creationId xmlns:p14="http://schemas.microsoft.com/office/powerpoint/2010/main" val="2691491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B1723F6-6347-584C-B97D-B31EFD093097}" type="slidenum">
              <a:rPr lang="en-US" sz="1400"/>
              <a:pPr/>
              <a:t>8</a:t>
            </a:fld>
            <a:endParaRPr lang="en-US" sz="1400"/>
          </a:p>
        </p:txBody>
      </p:sp>
      <p:sp>
        <p:nvSpPr>
          <p:cNvPr id="4505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Armstrong's Axioms</a:t>
            </a:r>
          </a:p>
        </p:txBody>
      </p:sp>
      <p:sp>
        <p:nvSpPr>
          <p:cNvPr id="45059" name="Rectangle 3"/>
          <p:cNvSpPr>
            <a:spLocks noGrp="1" noChangeArrowheads="1"/>
          </p:cNvSpPr>
          <p:nvPr>
            <p:ph type="body" idx="1"/>
          </p:nvPr>
        </p:nvSpPr>
        <p:spPr/>
        <p:txBody>
          <a:bodyPr/>
          <a:lstStyle/>
          <a:p>
            <a:r>
              <a:rPr lang="en-US">
                <a:latin typeface="Times New Roman" charset="0"/>
                <a:ea typeface="ＭＳ Ｐゴシック" charset="0"/>
                <a:cs typeface="ＭＳ Ｐゴシック" charset="0"/>
              </a:rPr>
              <a:t>Reflexivity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a subset of A1A2...An</a:t>
            </a:r>
          </a:p>
          <a:p>
            <a:r>
              <a:rPr lang="en-US">
                <a:latin typeface="Times New Roman" charset="0"/>
                <a:ea typeface="ＭＳ Ｐゴシック" charset="0"/>
                <a:cs typeface="ＭＳ Ｐゴシック" charset="0"/>
              </a:rPr>
              <a:t>Augmentation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B1B2...Bm, then </a:t>
            </a:r>
            <a:br>
              <a:rPr lang="en-US">
                <a:latin typeface="Times New Roman" charset="0"/>
                <a:ea typeface="ＭＳ Ｐゴシック" charset="0"/>
                <a:sym typeface="Wingdings" charset="0"/>
              </a:rPr>
            </a:br>
            <a:r>
              <a:rPr lang="en-US">
                <a:latin typeface="Times New Roman" charset="0"/>
                <a:ea typeface="ＭＳ Ｐゴシック" charset="0"/>
                <a:sym typeface="Wingdings" charset="0"/>
              </a:rPr>
              <a:t>A1A2...An C1C2..Ck  B1B2...Bm C1C2...Ck</a:t>
            </a:r>
          </a:p>
          <a:p>
            <a:r>
              <a:rPr lang="en-US">
                <a:latin typeface="Times New Roman" charset="0"/>
                <a:ea typeface="ＭＳ Ｐゴシック" charset="0"/>
                <a:cs typeface="ＭＳ Ｐゴシック" charset="0"/>
              </a:rPr>
              <a:t>Transitivity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B1B2...Bm and </a:t>
            </a:r>
            <a:br>
              <a:rPr lang="en-US">
                <a:latin typeface="Times New Roman" charset="0"/>
                <a:ea typeface="ＭＳ Ｐゴシック" charset="0"/>
                <a:sym typeface="Wingdings" charset="0"/>
              </a:rPr>
            </a:br>
            <a:r>
              <a:rPr lang="en-US">
                <a:latin typeface="Times New Roman" charset="0"/>
                <a:ea typeface="ＭＳ Ｐゴシック" charset="0"/>
              </a:rPr>
              <a:t>B1B2...Bm </a:t>
            </a:r>
            <a:r>
              <a:rPr lang="en-US">
                <a:latin typeface="Times New Roman" charset="0"/>
                <a:ea typeface="ＭＳ Ｐゴシック" charset="0"/>
                <a:sym typeface="Wingdings" charset="0"/>
              </a:rPr>
              <a:t> C1C2...Ck, then</a:t>
            </a:r>
            <a:br>
              <a:rPr lang="en-US">
                <a:latin typeface="Times New Roman" charset="0"/>
                <a:ea typeface="ＭＳ Ｐゴシック" charset="0"/>
                <a:sym typeface="Wingdings" charset="0"/>
              </a:rPr>
            </a:br>
            <a:r>
              <a:rPr lang="en-US">
                <a:latin typeface="Times New Roman" charset="0"/>
                <a:ea typeface="ＭＳ Ｐゴシック" charset="0"/>
              </a:rPr>
              <a:t>A1A2...An </a:t>
            </a:r>
            <a:r>
              <a:rPr lang="en-US">
                <a:latin typeface="Times New Roman" charset="0"/>
                <a:ea typeface="ＭＳ Ｐゴシック" charset="0"/>
                <a:sym typeface="Wingdings" charset="0"/>
              </a:rPr>
              <a:t> C1C2...Ck</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1914B2A-AA90-B345-8CD2-07110A38AE3A}" type="slidenum">
              <a:rPr lang="en-US" sz="1400"/>
              <a:pPr/>
              <a:t>9</a:t>
            </a:fld>
            <a:endParaRPr lang="en-US" sz="1400"/>
          </a:p>
        </p:txBody>
      </p:sp>
      <p:sp>
        <p:nvSpPr>
          <p:cNvPr id="4608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Inferring S+ using Armstrong's Axioms</a:t>
            </a:r>
          </a:p>
        </p:txBody>
      </p:sp>
      <p:sp>
        <p:nvSpPr>
          <p:cNvPr id="46083" name="Rectangle 3"/>
          <p:cNvSpPr>
            <a:spLocks noGrp="1" noChangeArrowheads="1"/>
          </p:cNvSpPr>
          <p:nvPr>
            <p:ph type="body" idx="1"/>
          </p:nvPr>
        </p:nvSpPr>
        <p:spPr>
          <a:xfrm>
            <a:off x="152400" y="990600"/>
            <a:ext cx="8991600" cy="5410200"/>
          </a:xfrm>
        </p:spPr>
        <p:txBody>
          <a:bodyPr/>
          <a:lstStyle/>
          <a:p>
            <a:r>
              <a:rPr lang="en-US" dirty="0">
                <a:latin typeface="Times New Roman" charset="0"/>
                <a:ea typeface="ＭＳ Ｐゴシック" charset="0"/>
                <a:cs typeface="ＭＳ Ｐゴシック" charset="0"/>
                <a:sym typeface="Wingdings" charset="0"/>
              </a:rPr>
              <a:t>S+ = S</a:t>
            </a:r>
          </a:p>
          <a:p>
            <a:r>
              <a:rPr lang="en-US" dirty="0">
                <a:latin typeface="Times New Roman" charset="0"/>
                <a:ea typeface="ＭＳ Ｐゴシック" charset="0"/>
                <a:cs typeface="ＭＳ Ｐゴシック" charset="0"/>
                <a:sym typeface="Wingdings" charset="0"/>
              </a:rPr>
              <a:t>Loop </a:t>
            </a:r>
            <a:r>
              <a:rPr lang="en-US" dirty="0" smtClean="0">
                <a:latin typeface="Times New Roman" charset="0"/>
                <a:ea typeface="ＭＳ Ｐゴシック" charset="0"/>
                <a:cs typeface="ＭＳ Ｐゴシック" charset="0"/>
                <a:sym typeface="Wingdings" charset="0"/>
              </a:rPr>
              <a:t>until </a:t>
            </a:r>
            <a:r>
              <a:rPr lang="en-US" dirty="0">
                <a:latin typeface="Times New Roman" charset="0"/>
                <a:ea typeface="ＭＳ Ｐゴシック" charset="0"/>
                <a:cs typeface="ＭＳ Ｐゴシック" charset="0"/>
                <a:sym typeface="Wingdings" charset="0"/>
              </a:rPr>
              <a:t>S+ does not change any </a:t>
            </a:r>
            <a:r>
              <a:rPr lang="en-US" dirty="0" smtClean="0">
                <a:latin typeface="Times New Roman" charset="0"/>
                <a:ea typeface="ＭＳ Ｐゴシック" charset="0"/>
                <a:cs typeface="ＭＳ Ｐゴシック" charset="0"/>
                <a:sym typeface="Wingdings" charset="0"/>
              </a:rPr>
              <a:t>further</a:t>
            </a:r>
            <a:endParaRPr lang="en-US" dirty="0">
              <a:latin typeface="Times New Roman" charset="0"/>
              <a:ea typeface="ＭＳ Ｐゴシック" charset="0"/>
              <a:cs typeface="ＭＳ Ｐゴシック" charset="0"/>
              <a:sym typeface="Wingdings" charset="0"/>
            </a:endParaRPr>
          </a:p>
          <a:p>
            <a:pPr lvl="1"/>
            <a:r>
              <a:rPr lang="en-US" dirty="0">
                <a:latin typeface="Times New Roman" charset="0"/>
                <a:ea typeface="ＭＳ Ｐゴシック" charset="0"/>
                <a:sym typeface="Wingdings" charset="0"/>
              </a:rPr>
              <a:t>For each f in S+, apply reflexivity &amp;</a:t>
            </a:r>
            <a:r>
              <a:rPr lang="en-US" dirty="0" smtClean="0">
                <a:latin typeface="Times New Roman" charset="0"/>
                <a:ea typeface="ＭＳ Ｐゴシック" charset="0"/>
                <a:sym typeface="Wingdings" charset="0"/>
              </a:rPr>
              <a:t> augmentation </a:t>
            </a:r>
            <a:r>
              <a:rPr lang="en-US" dirty="0">
                <a:latin typeface="Times New Roman" charset="0"/>
                <a:ea typeface="ＭＳ Ｐゴシック" charset="0"/>
                <a:sym typeface="Wingdings" charset="0"/>
              </a:rPr>
              <a:t>rules</a:t>
            </a:r>
          </a:p>
          <a:p>
            <a:pPr lvl="1"/>
            <a:r>
              <a:rPr lang="en-US" dirty="0">
                <a:latin typeface="Times New Roman" charset="0"/>
                <a:ea typeface="ＭＳ Ｐゴシック" charset="0"/>
                <a:sym typeface="Wingdings" charset="0"/>
              </a:rPr>
              <a:t>A</a:t>
            </a:r>
            <a:r>
              <a:rPr lang="en-US" dirty="0" smtClean="0">
                <a:latin typeface="Times New Roman" charset="0"/>
                <a:ea typeface="ＭＳ Ｐゴシック" charset="0"/>
                <a:sym typeface="Wingdings" charset="0"/>
              </a:rPr>
              <a:t>dd </a:t>
            </a:r>
            <a:r>
              <a:rPr lang="en-US" dirty="0">
                <a:latin typeface="Times New Roman" charset="0"/>
                <a:ea typeface="ＭＳ Ｐゴシック" charset="0"/>
                <a:sym typeface="Wingdings" charset="0"/>
              </a:rPr>
              <a:t>the new FDs to S+</a:t>
            </a:r>
          </a:p>
          <a:p>
            <a:pPr lvl="1"/>
            <a:r>
              <a:rPr lang="en-US" dirty="0">
                <a:latin typeface="Times New Roman" charset="0"/>
                <a:ea typeface="ＭＳ Ｐゴシック" charset="0"/>
                <a:sym typeface="Wingdings" charset="0"/>
              </a:rPr>
              <a:t>For each pair of FDs in S+, apply the transitivity rule</a:t>
            </a:r>
          </a:p>
          <a:p>
            <a:pPr lvl="1"/>
            <a:r>
              <a:rPr lang="en-US" dirty="0">
                <a:latin typeface="Times New Roman" charset="0"/>
                <a:ea typeface="ＭＳ Ｐゴシック" charset="0"/>
                <a:sym typeface="Wingdings" charset="0"/>
              </a:rPr>
              <a:t>A</a:t>
            </a:r>
            <a:r>
              <a:rPr lang="en-US" dirty="0" smtClean="0">
                <a:latin typeface="Times New Roman" charset="0"/>
                <a:ea typeface="ＭＳ Ｐゴシック" charset="0"/>
                <a:sym typeface="Wingdings" charset="0"/>
              </a:rPr>
              <a:t>dd </a:t>
            </a:r>
            <a:r>
              <a:rPr lang="en-US" dirty="0">
                <a:latin typeface="Times New Roman" charset="0"/>
                <a:ea typeface="ＭＳ Ｐゴシック" charset="0"/>
                <a:sym typeface="Wingdings" charset="0"/>
              </a:rPr>
              <a:t>the new FD to S</a:t>
            </a:r>
            <a:r>
              <a:rPr lang="en-US" dirty="0" smtClean="0">
                <a:latin typeface="Times New Roman" charset="0"/>
                <a:ea typeface="ＭＳ Ｐゴシック" charset="0"/>
                <a:sym typeface="Wingdings" charset="0"/>
              </a:rPr>
              <a:t>+</a:t>
            </a:r>
          </a:p>
          <a:p>
            <a:pPr lvl="1"/>
            <a:endParaRPr lang="en-US" dirty="0">
              <a:latin typeface="Times New Roman" charset="0"/>
              <a:ea typeface="ＭＳ Ｐゴシック" charset="0"/>
              <a:sym typeface="Wingdings" charset="0"/>
            </a:endParaRPr>
          </a:p>
          <a:p>
            <a:pPr marL="0" indent="0">
              <a:buNone/>
            </a:pPr>
            <a:r>
              <a:rPr lang="en-US" i="1" dirty="0" smtClean="0">
                <a:latin typeface="Times New Roman" charset="0"/>
                <a:ea typeface="ＭＳ Ｐゴシック" charset="0"/>
                <a:sym typeface="Wingdings" charset="0"/>
              </a:rPr>
              <a:t>This procedure could lead to LOTS of rules!!</a:t>
            </a:r>
          </a:p>
          <a:p>
            <a:r>
              <a:rPr lang="en-US" dirty="0" smtClean="0">
                <a:latin typeface="Times New Roman" charset="0"/>
                <a:ea typeface="ＭＳ Ｐゴシック" charset="0"/>
                <a:sym typeface="Wingdings" charset="0"/>
              </a:rPr>
              <a:t>You have n attributes, with one FD valid, A </a:t>
            </a:r>
            <a:r>
              <a:rPr lang="en-US" dirty="0" smtClean="0">
                <a:latin typeface="Times New Roman" charset="0"/>
                <a:ea typeface="ＭＳ Ｐゴシック" charset="0"/>
                <a:sym typeface="Wingdings"/>
              </a:rPr>
              <a:t> B</a:t>
            </a:r>
          </a:p>
          <a:p>
            <a:r>
              <a:rPr lang="en-US" i="1" dirty="0" smtClean="0">
                <a:latin typeface="Times New Roman" charset="0"/>
                <a:ea typeface="ＭＳ Ｐゴシック" charset="0"/>
                <a:sym typeface="Wingdings"/>
              </a:rPr>
              <a:t>Exponential in n. Why?</a:t>
            </a:r>
            <a:endParaRPr lang="en-US" i="1" dirty="0">
              <a:latin typeface="Times New Roman" charset="0"/>
              <a:ea typeface="ＭＳ Ｐゴシック" charset="0"/>
              <a:sym typeface="Wingdings" charset="0"/>
            </a:endParaRPr>
          </a:p>
        </p:txBody>
      </p:sp>
    </p:spTree>
    <p:extLst>
      <p:ext uri="{BB962C8B-B14F-4D97-AF65-F5344CB8AC3E}">
        <p14:creationId xmlns:p14="http://schemas.microsoft.com/office/powerpoint/2010/main" val="271778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2405</TotalTime>
  <Words>4352</Words>
  <Application>Microsoft Macintosh PowerPoint</Application>
  <PresentationFormat>On-screen Show (4:3)</PresentationFormat>
  <Paragraphs>710</Paragraphs>
  <Slides>61</Slides>
  <Notes>16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presentation</vt:lpstr>
      <vt:lpstr>CS411 Database Systems</vt:lpstr>
      <vt:lpstr>Closure of a Set of Attributes</vt:lpstr>
      <vt:lpstr>Algorithm to Compute Closure</vt:lpstr>
      <vt:lpstr>Uses for Attribute Closure</vt:lpstr>
      <vt:lpstr>An exercise</vt:lpstr>
      <vt:lpstr>Closure of a set of FDs</vt:lpstr>
      <vt:lpstr>Computing S+</vt:lpstr>
      <vt:lpstr>Armstrong's Axioms</vt:lpstr>
      <vt:lpstr>Inferring S+ using Armstrong's Axioms</vt:lpstr>
      <vt:lpstr>Two Simple Rules using Armstrong’s Axioms</vt:lpstr>
      <vt:lpstr>Two Simple Rules in Armstrong’s Axioms</vt:lpstr>
      <vt:lpstr>Two Simple Rules in Armstrong’s Axioms</vt:lpstr>
      <vt:lpstr>Outline of Rules</vt:lpstr>
      <vt:lpstr>But we were talking about schema design</vt:lpstr>
      <vt:lpstr>Normal Forms</vt:lpstr>
      <vt:lpstr>Boyce-Codd Normal Form</vt:lpstr>
      <vt:lpstr>Boyce-Codd Normal Form</vt:lpstr>
      <vt:lpstr>Example</vt:lpstr>
      <vt:lpstr>Decompose it into BCNF</vt:lpstr>
      <vt:lpstr>BCNF Decomposition</vt:lpstr>
      <vt:lpstr>Example Decomposition </vt:lpstr>
      <vt:lpstr>Example</vt:lpstr>
      <vt:lpstr>Example</vt:lpstr>
      <vt:lpstr>Example</vt:lpstr>
      <vt:lpstr>Example</vt:lpstr>
      <vt:lpstr>Example</vt:lpstr>
      <vt:lpstr>Example</vt:lpstr>
      <vt:lpstr>Two-attribute relations</vt:lpstr>
      <vt:lpstr>Two-attribute relations</vt:lpstr>
      <vt:lpstr>BCNF Decomposition: The Algorithm</vt:lpstr>
      <vt:lpstr>Q: Is BCNF Decomposition unique?</vt:lpstr>
      <vt:lpstr>Properties of BCNF</vt:lpstr>
      <vt:lpstr>Properties of BCNF </vt:lpstr>
      <vt:lpstr>An easy decomposition?</vt:lpstr>
      <vt:lpstr>Example of the “easy decomposition”</vt:lpstr>
      <vt:lpstr>Example of the “easy decomposition”</vt:lpstr>
      <vt:lpstr>BCNF Decomposition is Lossless</vt:lpstr>
      <vt:lpstr>BCNF Decomposition is Lossless</vt:lpstr>
      <vt:lpstr>BCNF Decomposition is Lossless</vt:lpstr>
      <vt:lpstr>BCNF Decomposition is Lossless</vt:lpstr>
      <vt:lpstr>Lossless Decompositions</vt:lpstr>
      <vt:lpstr>Desirable Properties of  Schema Refinement   ✔1) minimize redundancy ✔2) avoid info loss 3) preserve dependency 4) ensure good query performance</vt:lpstr>
      <vt:lpstr>However, </vt:lpstr>
      <vt:lpstr>Normal Forms</vt:lpstr>
      <vt:lpstr>3NF: A Problem with BCNF</vt:lpstr>
      <vt:lpstr>So where’s the problem?</vt:lpstr>
      <vt:lpstr>Preserving FDs</vt:lpstr>
      <vt:lpstr>An alternative: 3rd Normal Form (3NF)</vt:lpstr>
      <vt:lpstr>3NF vs. BCNF</vt:lpstr>
      <vt:lpstr>Decomposing R into 3NF</vt:lpstr>
      <vt:lpstr>Minimal basis</vt:lpstr>
      <vt:lpstr>Example of minimal basis</vt:lpstr>
      <vt:lpstr>Conversion into minimal basis</vt:lpstr>
      <vt:lpstr>Decomposing R into 3NF</vt:lpstr>
      <vt:lpstr>Decomposing R into 3NF</vt:lpstr>
      <vt:lpstr>Example</vt:lpstr>
      <vt:lpstr>Example</vt:lpstr>
      <vt:lpstr>Desirable Properties of  Schema Refinement (again)   1) minimize redundancy 2) avoid info loss 3) preserve dependency 4) ensure good query performance</vt:lpstr>
      <vt:lpstr>Fact of life...</vt:lpstr>
      <vt:lpstr>Multi-valued Dependencies and 4NF  we will not cover this. </vt:lpstr>
      <vt:lpstr>Caveat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CS411 Database Systems</dc:title>
  <dc:creator>Sinha, Saurabh</dc:creator>
  <cp:lastModifiedBy>Aditya Parameswaran</cp:lastModifiedBy>
  <cp:revision>72</cp:revision>
  <cp:lastPrinted>2014-09-25T06:00:11Z</cp:lastPrinted>
  <dcterms:created xsi:type="dcterms:W3CDTF">2015-09-24T03:25:11Z</dcterms:created>
  <dcterms:modified xsi:type="dcterms:W3CDTF">2017-02-22T13:17:11Z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95</vt:i4>
  </property>
  <property fmtid="{D5CDD505-2E9C-101B-9397-08002B2CF9AE}" pid="5" name="ScreenSize">
    <vt:i4>2</vt:i4>
  </property>
  <property fmtid="{D5CDD505-2E9C-101B-9397-08002B2CF9AE}" pid="6" name="ScreenUsage">
    <vt:i4>3</vt:i4>
  </property>
  <property fmtid="{D5CDD505-2E9C-101B-9397-08002B2CF9AE}" pid="7" name="MailAddress">
    <vt:lpwstr>alon@cs.washington.edu</vt:lpwstr>
  </property>
  <property fmtid="{D5CDD505-2E9C-101B-9397-08002B2CF9AE}" pid="8" name="HomePage">
    <vt:lpwstr>http://www.cs.washington.edu/homes/alon</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G:\taweb\lectures\lecture1\lecture1\</vt:lpwstr>
  </property>
</Properties>
</file>