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autoCompressPictures="0">
  <p:sldMasterIdLst>
    <p:sldMasterId id="2147483648" r:id="rId1"/>
  </p:sldMasterIdLst>
  <p:notesMasterIdLst>
    <p:notesMasterId r:id="rId31"/>
  </p:notesMasterIdLst>
  <p:sldIdLst>
    <p:sldId id="256" r:id="rId2"/>
    <p:sldId id="303" r:id="rId3"/>
    <p:sldId id="296" r:id="rId4"/>
    <p:sldId id="298" r:id="rId5"/>
    <p:sldId id="300" r:id="rId6"/>
    <p:sldId id="301" r:id="rId7"/>
    <p:sldId id="307" r:id="rId8"/>
    <p:sldId id="263" r:id="rId9"/>
    <p:sldId id="287" r:id="rId10"/>
    <p:sldId id="265" r:id="rId11"/>
    <p:sldId id="280" r:id="rId12"/>
    <p:sldId id="306" r:id="rId13"/>
    <p:sldId id="322" r:id="rId14"/>
    <p:sldId id="323" r:id="rId15"/>
    <p:sldId id="305" r:id="rId16"/>
    <p:sldId id="281" r:id="rId17"/>
    <p:sldId id="350" r:id="rId18"/>
    <p:sldId id="316" r:id="rId19"/>
    <p:sldId id="271" r:id="rId20"/>
    <p:sldId id="273" r:id="rId21"/>
    <p:sldId id="272" r:id="rId22"/>
    <p:sldId id="349" r:id="rId23"/>
    <p:sldId id="274" r:id="rId24"/>
    <p:sldId id="275" r:id="rId25"/>
    <p:sldId id="291" r:id="rId26"/>
    <p:sldId id="277" r:id="rId27"/>
    <p:sldId id="282" r:id="rId28"/>
    <p:sldId id="283" r:id="rId29"/>
    <p:sldId id="321" r:id="rId30"/>
  </p:sldIdLst>
  <p:sldSz cx="9144000" cy="6858000" type="screen4x3"/>
  <p:notesSz cx="6858000" cy="9144000"/>
  <p:embeddedFontLst>
    <p:embeddedFont>
      <p:font typeface="MS PGothic" panose="020B0600070205080204" pitchFamily="34" charset="-128"/>
      <p:regular r:id="rId32"/>
    </p:embeddedFont>
    <p:embeddedFont>
      <p:font typeface="Calibri" panose="020F0502020204030204" pitchFamily="34" charset="0"/>
      <p:regular r:id="rId33"/>
      <p:bold r:id="rId34"/>
      <p:italic r:id="rId35"/>
      <p:boldItalic r:id="rId36"/>
    </p:embeddedFont>
    <p:embeddedFont>
      <p:font typeface="Arial Narrow" panose="020B0606020202030204" pitchFamily="34" charset="0"/>
      <p:regular r:id="rId37"/>
      <p:bold r:id="rId38"/>
      <p:italic r:id="rId39"/>
      <p:boldItalic r:id="rId4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6600"/>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676" autoAdjust="0"/>
    <p:restoredTop sz="65497" autoAdjust="0"/>
  </p:normalViewPr>
  <p:slideViewPr>
    <p:cSldViewPr snapToGrid="0" snapToObjects="1">
      <p:cViewPr varScale="1">
        <p:scale>
          <a:sx n="64" d="100"/>
          <a:sy n="64" d="100"/>
        </p:scale>
        <p:origin x="177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3607E7-392A-40B8-8961-F84552A11992}" type="datetimeFigureOut">
              <a:rPr lang="en-US" smtClean="0"/>
              <a:t>2/12/2018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A927AD-9EA6-4B06-8CEB-984231663441}" type="slidenum">
              <a:rPr lang="en-US" smtClean="0"/>
              <a:t>‹#›</a:t>
            </a:fld>
            <a:endParaRPr lang="en-US"/>
          </a:p>
        </p:txBody>
      </p:sp>
    </p:spTree>
    <p:extLst>
      <p:ext uri="{BB962C8B-B14F-4D97-AF65-F5344CB8AC3E}">
        <p14:creationId xmlns:p14="http://schemas.microsoft.com/office/powerpoint/2010/main" val="2590466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A927AD-9EA6-4B06-8CEB-984231663441}" type="slidenum">
              <a:rPr lang="en-US" smtClean="0"/>
              <a:t>1</a:t>
            </a:fld>
            <a:endParaRPr lang="en-US"/>
          </a:p>
        </p:txBody>
      </p:sp>
    </p:spTree>
    <p:extLst>
      <p:ext uri="{BB962C8B-B14F-4D97-AF65-F5344CB8AC3E}">
        <p14:creationId xmlns:p14="http://schemas.microsoft.com/office/powerpoint/2010/main" val="38437606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So</a:t>
            </a:r>
            <a:r>
              <a:rPr lang="en-US" baseline="0" dirty="0" smtClean="0"/>
              <a:t> this is all about response modeling in different situations.. We will get into more details in future </a:t>
            </a:r>
            <a:r>
              <a:rPr lang="en-US" baseline="0" dirty="0" err="1" smtClean="0"/>
              <a:t>clases</a:t>
            </a:r>
            <a:r>
              <a:rPr lang="en-US" baseline="0"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there’s an additional level of complexity that needs to be thought about when it comes to marketing. In basic response modeling – we are talking as though there is one type of product or price or promotion that you can offer all consumers. But that is not how marketing works in practice. </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BA927AD-9EA6-4B06-8CEB-984231663441}" type="slidenum">
              <a:rPr lang="en-US" smtClean="0"/>
              <a:t>15</a:t>
            </a:fld>
            <a:endParaRPr lang="en-US"/>
          </a:p>
        </p:txBody>
      </p:sp>
    </p:spTree>
    <p:extLst>
      <p:ext uri="{BB962C8B-B14F-4D97-AF65-F5344CB8AC3E}">
        <p14:creationId xmlns:p14="http://schemas.microsoft.com/office/powerpoint/2010/main" val="11949297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p:spPr>
      </p:sp>
      <p:sp>
        <p:nvSpPr>
          <p:cNvPr id="204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Why did ford do this ? Why was he successful? Why can it not afford to do this anymore?</a:t>
            </a:r>
          </a:p>
          <a:p>
            <a:pPr eaLnBrk="1" hangingPunct="1">
              <a:spcBef>
                <a:spcPct val="0"/>
              </a:spcBef>
            </a:pPr>
            <a:endParaRPr lang="en-US" dirty="0" smtClean="0"/>
          </a:p>
          <a:p>
            <a:pPr eaLnBrk="1" hangingPunct="1">
              <a:spcBef>
                <a:spcPct val="0"/>
              </a:spcBef>
            </a:pPr>
            <a:r>
              <a:rPr lang="en-US" dirty="0" smtClean="0"/>
              <a:t>This is one</a:t>
            </a:r>
            <a:r>
              <a:rPr lang="en-US" baseline="0" dirty="0" smtClean="0"/>
              <a:t> of the most important ideas to know about marketing – because it has important implications for how you develop response models. So we will digress a bit from response modeling to understanding marketing and how marketing deals with this idea that not all customers are the same. Because every analyst needs to understand the end application for which you are developing a model. </a:t>
            </a:r>
          </a:p>
          <a:p>
            <a:pPr eaLnBrk="1" hangingPunct="1">
              <a:spcBef>
                <a:spcPct val="0"/>
              </a:spcBef>
            </a:pPr>
            <a:endParaRPr lang="en-US" baseline="0" dirty="0" smtClean="0"/>
          </a:p>
        </p:txBody>
      </p:sp>
      <p:sp>
        <p:nvSpPr>
          <p:cNvPr id="2048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F5DB1C0-77FE-4F2C-B4E9-CD0DB60BB89B}" type="slidenum">
              <a:rPr lang="en-US" smtClean="0"/>
              <a:pPr/>
              <a:t>16</a:t>
            </a:fld>
            <a:endParaRPr lang="en-US" smtClean="0"/>
          </a:p>
        </p:txBody>
      </p:sp>
    </p:spTree>
    <p:extLst>
      <p:ext uri="{BB962C8B-B14F-4D97-AF65-F5344CB8AC3E}">
        <p14:creationId xmlns:p14="http://schemas.microsoft.com/office/powerpoint/2010/main" val="5416256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each example –</a:t>
            </a:r>
            <a:r>
              <a:rPr lang="en-US" baseline="0" dirty="0" smtClean="0"/>
              <a:t> you need to also ask </a:t>
            </a:r>
            <a:r>
              <a:rPr lang="en-US" dirty="0" smtClean="0"/>
              <a:t>for whom? there is an abundance of data</a:t>
            </a:r>
            <a:r>
              <a:rPr lang="en-US" baseline="0" dirty="0" smtClean="0"/>
              <a:t> available about existing consumers. So that you can optimize the marketing mix to these consumers</a:t>
            </a:r>
          </a:p>
          <a:p>
            <a:endParaRPr lang="en-US" baseline="0" dirty="0" smtClean="0"/>
          </a:p>
          <a:p>
            <a:r>
              <a:rPr lang="en-US" baseline="0" dirty="0" smtClean="0"/>
              <a:t>And some data that is available even for new consumers. You can try to figure out which existing consumers the new consumers most resemble. </a:t>
            </a:r>
            <a:endParaRPr lang="en-US" dirty="0"/>
          </a:p>
        </p:txBody>
      </p:sp>
      <p:sp>
        <p:nvSpPr>
          <p:cNvPr id="4" name="Slide Number Placeholder 3"/>
          <p:cNvSpPr>
            <a:spLocks noGrp="1"/>
          </p:cNvSpPr>
          <p:nvPr>
            <p:ph type="sldNum" sz="quarter" idx="10"/>
          </p:nvPr>
        </p:nvSpPr>
        <p:spPr/>
        <p:txBody>
          <a:bodyPr/>
          <a:lstStyle/>
          <a:p>
            <a:fld id="{FBA927AD-9EA6-4B06-8CEB-984231663441}" type="slidenum">
              <a:rPr lang="en-US" smtClean="0"/>
              <a:t>17</a:t>
            </a:fld>
            <a:endParaRPr lang="en-US"/>
          </a:p>
        </p:txBody>
      </p:sp>
    </p:spTree>
    <p:extLst>
      <p:ext uri="{BB962C8B-B14F-4D97-AF65-F5344CB8AC3E}">
        <p14:creationId xmlns:p14="http://schemas.microsoft.com/office/powerpoint/2010/main" val="9706353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Marketing also uses a very specific set of terms and approach to tackle this</a:t>
            </a:r>
            <a:r>
              <a:rPr lang="en-US" baseline="0" dirty="0" smtClean="0"/>
              <a:t> idea that not all consumers are the same (</a:t>
            </a:r>
            <a:r>
              <a:rPr lang="en-US" baseline="0" dirty="0" err="1" smtClean="0"/>
              <a:t>wrt</a:t>
            </a:r>
            <a:r>
              <a:rPr lang="en-US" baseline="0" dirty="0" smtClean="0"/>
              <a:t> their needs and preferences)</a:t>
            </a:r>
            <a:endParaRPr lang="en-US" dirty="0" smtClean="0"/>
          </a:p>
          <a:p>
            <a:r>
              <a:rPr lang="en-US" dirty="0" smtClean="0"/>
              <a:t>We will talk about this approach today</a:t>
            </a:r>
            <a:endParaRPr lang="en-US" dirty="0"/>
          </a:p>
        </p:txBody>
      </p:sp>
      <p:sp>
        <p:nvSpPr>
          <p:cNvPr id="4" name="Slide Number Placeholder 3"/>
          <p:cNvSpPr>
            <a:spLocks noGrp="1"/>
          </p:cNvSpPr>
          <p:nvPr>
            <p:ph type="sldNum" sz="quarter" idx="10"/>
          </p:nvPr>
        </p:nvSpPr>
        <p:spPr/>
        <p:txBody>
          <a:bodyPr/>
          <a:lstStyle/>
          <a:p>
            <a:fld id="{FBA927AD-9EA6-4B06-8CEB-984231663441}" type="slidenum">
              <a:rPr lang="en-US" smtClean="0"/>
              <a:t>18</a:t>
            </a:fld>
            <a:endParaRPr lang="en-US"/>
          </a:p>
        </p:txBody>
      </p:sp>
    </p:spTree>
    <p:extLst>
      <p:ext uri="{BB962C8B-B14F-4D97-AF65-F5344CB8AC3E}">
        <p14:creationId xmlns:p14="http://schemas.microsoft.com/office/powerpoint/2010/main" val="5445373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dirty="0" smtClean="0"/>
              <a:t>Segments are very fundamental and crucial unit of analysis in marketing</a:t>
            </a:r>
            <a:r>
              <a:rPr lang="en-US" baseline="0" dirty="0" smtClean="0"/>
              <a:t> – all </a:t>
            </a:r>
            <a:r>
              <a:rPr lang="en-US" dirty="0" smtClean="0"/>
              <a:t>marketing decisions are usually made at level of segments</a:t>
            </a:r>
          </a:p>
          <a:p>
            <a:endParaRPr lang="en-US" dirty="0"/>
          </a:p>
        </p:txBody>
      </p:sp>
      <p:sp>
        <p:nvSpPr>
          <p:cNvPr id="4" name="Slide Number Placeholder 3"/>
          <p:cNvSpPr>
            <a:spLocks noGrp="1"/>
          </p:cNvSpPr>
          <p:nvPr>
            <p:ph type="sldNum" sz="quarter" idx="10"/>
          </p:nvPr>
        </p:nvSpPr>
        <p:spPr/>
        <p:txBody>
          <a:bodyPr/>
          <a:lstStyle/>
          <a:p>
            <a:fld id="{FBA927AD-9EA6-4B06-8CEB-984231663441}" type="slidenum">
              <a:rPr lang="en-US" smtClean="0"/>
              <a:t>19</a:t>
            </a:fld>
            <a:endParaRPr lang="en-US"/>
          </a:p>
        </p:txBody>
      </p:sp>
    </p:spTree>
    <p:extLst>
      <p:ext uri="{BB962C8B-B14F-4D97-AF65-F5344CB8AC3E}">
        <p14:creationId xmlns:p14="http://schemas.microsoft.com/office/powerpoint/2010/main" val="5073282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endParaRPr lang="en-US" dirty="0" smtClean="0"/>
          </a:p>
          <a:p>
            <a:r>
              <a:rPr lang="en-US" dirty="0" smtClean="0"/>
              <a:t>Why not segment by product or revenues or customer</a:t>
            </a:r>
            <a:r>
              <a:rPr lang="en-US" baseline="0" dirty="0" smtClean="0"/>
              <a:t> characteristics</a:t>
            </a:r>
            <a:r>
              <a:rPr lang="en-US" dirty="0" smtClean="0"/>
              <a:t>?</a:t>
            </a:r>
            <a:endParaRPr lang="en-US" dirty="0"/>
          </a:p>
        </p:txBody>
      </p:sp>
      <p:sp>
        <p:nvSpPr>
          <p:cNvPr id="4" name="Slide Number Placeholder 3"/>
          <p:cNvSpPr>
            <a:spLocks noGrp="1"/>
          </p:cNvSpPr>
          <p:nvPr>
            <p:ph type="sldNum" sz="quarter" idx="10"/>
          </p:nvPr>
        </p:nvSpPr>
        <p:spPr/>
        <p:txBody>
          <a:bodyPr/>
          <a:lstStyle/>
          <a:p>
            <a:fld id="{FBA927AD-9EA6-4B06-8CEB-984231663441}" type="slidenum">
              <a:rPr lang="en-US" smtClean="0"/>
              <a:t>21</a:t>
            </a:fld>
            <a:endParaRPr lang="en-US"/>
          </a:p>
        </p:txBody>
      </p:sp>
    </p:spTree>
    <p:extLst>
      <p:ext uri="{BB962C8B-B14F-4D97-AF65-F5344CB8AC3E}">
        <p14:creationId xmlns:p14="http://schemas.microsoft.com/office/powerpoint/2010/main" val="15785895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smtClean="0"/>
              <a:t>If you had the data for each segment </a:t>
            </a:r>
            <a:r>
              <a:rPr lang="en-US" dirty="0" smtClean="0">
                <a:sym typeface="Wingdings" panose="05000000000000000000" pitchFamily="2" charset="2"/>
              </a:rPr>
              <a:t> then build a separate response model for each. </a:t>
            </a:r>
          </a:p>
          <a:p>
            <a:pPr lvl="0"/>
            <a:endParaRPr lang="en-US" dirty="0" smtClean="0">
              <a:sym typeface="Wingdings" panose="05000000000000000000" pitchFamily="2" charset="2"/>
            </a:endParaRPr>
          </a:p>
          <a:p>
            <a:pPr lvl="0"/>
            <a:r>
              <a:rPr lang="en-US" dirty="0" smtClean="0">
                <a:sym typeface="Wingdings" panose="05000000000000000000" pitchFamily="2" charset="2"/>
              </a:rPr>
              <a:t>You could also use the data to validate whether the segmentation</a:t>
            </a:r>
            <a:r>
              <a:rPr lang="en-US" baseline="0" dirty="0" smtClean="0">
                <a:sym typeface="Wingdings" panose="05000000000000000000" pitchFamily="2" charset="2"/>
              </a:rPr>
              <a:t> is correct, identify new segments or modify the segmentation scheme. </a:t>
            </a:r>
            <a:endParaRPr lang="en-US" dirty="0" smtClean="0"/>
          </a:p>
          <a:p>
            <a:endParaRPr lang="en-US" dirty="0"/>
          </a:p>
        </p:txBody>
      </p:sp>
      <p:sp>
        <p:nvSpPr>
          <p:cNvPr id="4" name="Slide Number Placeholder 3"/>
          <p:cNvSpPr>
            <a:spLocks noGrp="1"/>
          </p:cNvSpPr>
          <p:nvPr>
            <p:ph type="sldNum" sz="quarter" idx="10"/>
          </p:nvPr>
        </p:nvSpPr>
        <p:spPr/>
        <p:txBody>
          <a:bodyPr/>
          <a:lstStyle/>
          <a:p>
            <a:fld id="{FBA927AD-9EA6-4B06-8CEB-984231663441}" type="slidenum">
              <a:rPr lang="en-US" smtClean="0"/>
              <a:t>22</a:t>
            </a:fld>
            <a:endParaRPr lang="en-US"/>
          </a:p>
        </p:txBody>
      </p:sp>
    </p:spTree>
    <p:extLst>
      <p:ext uri="{BB962C8B-B14F-4D97-AF65-F5344CB8AC3E}">
        <p14:creationId xmlns:p14="http://schemas.microsoft.com/office/powerpoint/2010/main" val="9459354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kern="0" dirty="0" smtClean="0"/>
              <a:t>Lets continue with the marketing concepts.</a:t>
            </a:r>
            <a:r>
              <a:rPr lang="en-US" kern="0" baseline="0" dirty="0" smtClean="0"/>
              <a:t> The next concept is target segments. </a:t>
            </a:r>
          </a:p>
          <a:p>
            <a:endParaRPr lang="en-US" dirty="0"/>
          </a:p>
        </p:txBody>
      </p:sp>
      <p:sp>
        <p:nvSpPr>
          <p:cNvPr id="4" name="Slide Number Placeholder 3"/>
          <p:cNvSpPr>
            <a:spLocks noGrp="1"/>
          </p:cNvSpPr>
          <p:nvPr>
            <p:ph type="sldNum" sz="quarter" idx="10"/>
          </p:nvPr>
        </p:nvSpPr>
        <p:spPr/>
        <p:txBody>
          <a:bodyPr/>
          <a:lstStyle/>
          <a:p>
            <a:fld id="{FBA927AD-9EA6-4B06-8CEB-984231663441}" type="slidenum">
              <a:rPr lang="en-US" smtClean="0"/>
              <a:t>23</a:t>
            </a:fld>
            <a:endParaRPr lang="en-US"/>
          </a:p>
        </p:txBody>
      </p:sp>
    </p:spTree>
    <p:extLst>
      <p:ext uri="{BB962C8B-B14F-4D97-AF65-F5344CB8AC3E}">
        <p14:creationId xmlns:p14="http://schemas.microsoft.com/office/powerpoint/2010/main" val="30129439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More useful to know what types of consumers will prefer</a:t>
            </a:r>
            <a:r>
              <a:rPr lang="en-US" baseline="0" dirty="0" smtClean="0"/>
              <a:t> the iPhone vs. what types of consumers will prefer the Galaxy vs. … neither </a:t>
            </a:r>
            <a:endParaRPr lang="en-US" dirty="0"/>
          </a:p>
        </p:txBody>
      </p:sp>
      <p:sp>
        <p:nvSpPr>
          <p:cNvPr id="4" name="Slide Number Placeholder 3"/>
          <p:cNvSpPr>
            <a:spLocks noGrp="1"/>
          </p:cNvSpPr>
          <p:nvPr>
            <p:ph type="sldNum" sz="quarter" idx="10"/>
          </p:nvPr>
        </p:nvSpPr>
        <p:spPr/>
        <p:txBody>
          <a:bodyPr/>
          <a:lstStyle/>
          <a:p>
            <a:fld id="{FBA927AD-9EA6-4B06-8CEB-984231663441}" type="slidenum">
              <a:rPr lang="en-US" smtClean="0"/>
              <a:t>25</a:t>
            </a:fld>
            <a:endParaRPr lang="en-US"/>
          </a:p>
        </p:txBody>
      </p:sp>
    </p:spTree>
    <p:extLst>
      <p:ext uri="{BB962C8B-B14F-4D97-AF65-F5344CB8AC3E}">
        <p14:creationId xmlns:p14="http://schemas.microsoft.com/office/powerpoint/2010/main" val="12688755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Understanding buyer behavior and discovering segments allows businesses to decide the right target segments and successful positioning for their products</a:t>
            </a:r>
          </a:p>
          <a:p>
            <a:endParaRPr lang="en-US" dirty="0"/>
          </a:p>
        </p:txBody>
      </p:sp>
      <p:sp>
        <p:nvSpPr>
          <p:cNvPr id="4" name="Slide Number Placeholder 3"/>
          <p:cNvSpPr>
            <a:spLocks noGrp="1"/>
          </p:cNvSpPr>
          <p:nvPr>
            <p:ph type="sldNum" sz="quarter" idx="10"/>
          </p:nvPr>
        </p:nvSpPr>
        <p:spPr/>
        <p:txBody>
          <a:bodyPr/>
          <a:lstStyle/>
          <a:p>
            <a:fld id="{FBA927AD-9EA6-4B06-8CEB-984231663441}" type="slidenum">
              <a:rPr lang="en-US" smtClean="0"/>
              <a:t>27</a:t>
            </a:fld>
            <a:endParaRPr lang="en-US"/>
          </a:p>
        </p:txBody>
      </p:sp>
    </p:spTree>
    <p:extLst>
      <p:ext uri="{BB962C8B-B14F-4D97-AF65-F5344CB8AC3E}">
        <p14:creationId xmlns:p14="http://schemas.microsoft.com/office/powerpoint/2010/main" val="835713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smtClean="0"/>
              <a:t>This</a:t>
            </a:r>
            <a:r>
              <a:rPr lang="en-US" baseline="0" dirty="0" smtClean="0"/>
              <a:t> slide provides a general typology of the three main types of analytics</a:t>
            </a:r>
          </a:p>
          <a:p>
            <a:endParaRPr lang="en-US" dirty="0" smtClean="0"/>
          </a:p>
          <a:p>
            <a:r>
              <a:rPr lang="en-US" dirty="0" smtClean="0"/>
              <a:t>Descriptive analytics</a:t>
            </a:r>
            <a:r>
              <a:rPr lang="en-US" baseline="0" dirty="0" smtClean="0"/>
              <a:t> – includes exploratory analysis. It is an important step to understand the data that you have. Whether it is suitable for the questions that you want to answer and the analysis that you intend to perform. (Example1: What is the outcome variable of interest? What are the variables whose effects you are predicting? How was the data for these variables collected – random sampling, controlled studies, observational data? Example2: is there enough INDEPENDENT variation in the variables whose effects you are interested in predicting?). If there are some limitations and whether and how these limitations can be overcome (More often than not, the right solution is to design a controlled study. But if this is not possible, what is the best you can do with the data? What are the limitations?) What additional data might you need. </a:t>
            </a:r>
          </a:p>
          <a:p>
            <a:endParaRPr lang="en-US" baseline="0" dirty="0" smtClean="0"/>
          </a:p>
          <a:p>
            <a:r>
              <a:rPr lang="en-US" baseline="0" dirty="0" smtClean="0"/>
              <a:t>Predictive analytics – involves model building and estimation. A model is an approximation of the relationship between an outcome variable and a set of predictor variables that the manager is interested in – example the relation between sales (outcome) and price and advertising. </a:t>
            </a:r>
          </a:p>
          <a:p>
            <a:endParaRPr lang="en-US" baseline="0" dirty="0" smtClean="0"/>
          </a:p>
          <a:p>
            <a:r>
              <a:rPr lang="en-US" baseline="0" dirty="0" smtClean="0"/>
              <a:t>Building a model means that you are specifying the relationship between these variables in a general form. Then you have to calibrate this model for the specific data that you have so that the model is able to explain the relationship not in a general form but for the data that you have – this is known as model estimation. </a:t>
            </a:r>
          </a:p>
          <a:p>
            <a:endParaRPr lang="en-US" baseline="0" dirty="0" smtClean="0"/>
          </a:p>
          <a:p>
            <a:r>
              <a:rPr lang="en-US" baseline="0" dirty="0" smtClean="0"/>
              <a:t>Sometimes you are interested in just knowing what this relationship is. More often you are interested in using the model to predict the outcome if one or more of the predictor variables are changed – example what will happen to sales if the manager runs a promotion where the price is 10% lower, and advertising is 20% higher. </a:t>
            </a:r>
          </a:p>
          <a:p>
            <a:endParaRPr lang="en-US" baseline="0" dirty="0" smtClean="0"/>
          </a:p>
          <a:p>
            <a:r>
              <a:rPr lang="en-US" baseline="0" dirty="0" smtClean="0"/>
              <a:t>The type of model that will be used is based on the type of outcome variable, the type of relationship between the outcome and predictor variables, knowledge and assumptions about how the data was collected. So this step builds on what you have learned in the previous step – descriptive analytics. </a:t>
            </a:r>
          </a:p>
          <a:p>
            <a:r>
              <a:rPr lang="en-US" baseline="0" dirty="0" smtClean="0"/>
              <a:t>Then applying suitable statistical methods you estimate the model from the available data. This will be the focus of this course. </a:t>
            </a:r>
          </a:p>
          <a:p>
            <a:endParaRPr lang="en-US" baseline="0" dirty="0" smtClean="0"/>
          </a:p>
          <a:p>
            <a:r>
              <a:rPr lang="en-US" baseline="0" dirty="0" smtClean="0"/>
              <a:t>If you are taking the econometrics course – you will see that this course spends more time on applying the statistical methods to marketing applications, whereas the econometrics course spends more time on the concepts and theories behind these statistical methods. </a:t>
            </a:r>
          </a:p>
          <a:p>
            <a:endParaRPr lang="en-US" baseline="0" dirty="0" smtClean="0"/>
          </a:p>
          <a:p>
            <a:r>
              <a:rPr lang="en-US" baseline="0" dirty="0" smtClean="0"/>
              <a:t>(Usually we say that the model is estimated from the data – then the estimated model is used to make predictions for different values of the predictor variables that the manager is interested in. )</a:t>
            </a:r>
          </a:p>
          <a:p>
            <a:endParaRPr lang="en-US" baseline="0" dirty="0" smtClean="0"/>
          </a:p>
          <a:p>
            <a:r>
              <a:rPr lang="en-US" baseline="0" dirty="0" smtClean="0"/>
              <a:t>Prescriptive analytics – is needed when you need more than a simple model-based prediction. For example, it is not enough to tell the manager what will happen if price is cut by 10%. But instead, you need to tell the manager what is the right price to set – could be higher or lower than the current price. So how will you do this. First, you estimate a model of the relationship  between sales and price - which is the previous step. Usually the manager is interested in profit. If you know sales and the price, then you can calculate revenues. If you also know the cost, then you can calculate profit. So now you are able to predict the profit for different prices – and then by comparing the profit at different prices you can determine what is the best price. So that is a simple example of prescriptive analytics. You can have much more complex examples, where you simultaneously use multiple predictive models and combine their predictions in a suitable manner to make he final recommendation. For example, how to allocate your advertising budget across different media channels and products. The first step here would be to estimate the relationship between sales and advertising level for each product in different media channels. Then, you have to combines these models to decide what is the best allocation of budget across products and channels to maximize overall revenues or profit. </a:t>
            </a:r>
          </a:p>
          <a:p>
            <a:endParaRPr lang="en-US" dirty="0"/>
          </a:p>
        </p:txBody>
      </p:sp>
      <p:sp>
        <p:nvSpPr>
          <p:cNvPr id="4" name="Slide Number Placeholder 3"/>
          <p:cNvSpPr>
            <a:spLocks noGrp="1"/>
          </p:cNvSpPr>
          <p:nvPr>
            <p:ph type="sldNum" sz="quarter" idx="10"/>
          </p:nvPr>
        </p:nvSpPr>
        <p:spPr/>
        <p:txBody>
          <a:bodyPr/>
          <a:lstStyle/>
          <a:p>
            <a:fld id="{FBA927AD-9EA6-4B06-8CEB-984231663441}" type="slidenum">
              <a:rPr lang="en-US" smtClean="0"/>
              <a:t>2</a:t>
            </a:fld>
            <a:endParaRPr lang="en-US"/>
          </a:p>
        </p:txBody>
      </p:sp>
    </p:spTree>
    <p:extLst>
      <p:ext uri="{BB962C8B-B14F-4D97-AF65-F5344CB8AC3E}">
        <p14:creationId xmlns:p14="http://schemas.microsoft.com/office/powerpoint/2010/main" val="26748991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A927AD-9EA6-4B06-8CEB-984231663441}" type="slidenum">
              <a:rPr lang="en-US" smtClean="0"/>
              <a:t>29</a:t>
            </a:fld>
            <a:endParaRPr lang="en-US"/>
          </a:p>
        </p:txBody>
      </p:sp>
    </p:spTree>
    <p:extLst>
      <p:ext uri="{BB962C8B-B14F-4D97-AF65-F5344CB8AC3E}">
        <p14:creationId xmlns:p14="http://schemas.microsoft.com/office/powerpoint/2010/main" val="2885917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smtClean="0"/>
              <a:t>Company cannot exist without customers. Marketing deals with how to acquire, retain and grow customers</a:t>
            </a:r>
          </a:p>
          <a:p>
            <a:pPr lvl="0"/>
            <a:endParaRPr lang="en-US" dirty="0" smtClean="0"/>
          </a:p>
          <a:p>
            <a:endParaRPr lang="en-US" dirty="0"/>
          </a:p>
        </p:txBody>
      </p:sp>
      <p:sp>
        <p:nvSpPr>
          <p:cNvPr id="4" name="Slide Number Placeholder 3"/>
          <p:cNvSpPr>
            <a:spLocks noGrp="1"/>
          </p:cNvSpPr>
          <p:nvPr>
            <p:ph type="sldNum" sz="quarter" idx="10"/>
          </p:nvPr>
        </p:nvSpPr>
        <p:spPr/>
        <p:txBody>
          <a:bodyPr/>
          <a:lstStyle/>
          <a:p>
            <a:fld id="{FBA927AD-9EA6-4B06-8CEB-984231663441}" type="slidenum">
              <a:rPr lang="en-US" smtClean="0"/>
              <a:t>3</a:t>
            </a:fld>
            <a:endParaRPr lang="en-US"/>
          </a:p>
        </p:txBody>
      </p:sp>
    </p:spTree>
    <p:extLst>
      <p:ext uri="{BB962C8B-B14F-4D97-AF65-F5344CB8AC3E}">
        <p14:creationId xmlns:p14="http://schemas.microsoft.com/office/powerpoint/2010/main" val="34345075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Marketing domain knowledge</a:t>
            </a:r>
            <a:r>
              <a:rPr lang="en-US" baseline="0" dirty="0" smtClean="0"/>
              <a:t> – more of a soft skill. </a:t>
            </a:r>
            <a:endParaRPr lang="en-US" dirty="0"/>
          </a:p>
        </p:txBody>
      </p:sp>
      <p:sp>
        <p:nvSpPr>
          <p:cNvPr id="4" name="Slide Number Placeholder 3"/>
          <p:cNvSpPr>
            <a:spLocks noGrp="1"/>
          </p:cNvSpPr>
          <p:nvPr>
            <p:ph type="sldNum" sz="quarter" idx="10"/>
          </p:nvPr>
        </p:nvSpPr>
        <p:spPr/>
        <p:txBody>
          <a:bodyPr/>
          <a:lstStyle/>
          <a:p>
            <a:fld id="{FBA927AD-9EA6-4B06-8CEB-984231663441}" type="slidenum">
              <a:rPr lang="en-US" smtClean="0"/>
              <a:t>4</a:t>
            </a:fld>
            <a:endParaRPr lang="en-US"/>
          </a:p>
        </p:txBody>
      </p:sp>
    </p:spTree>
    <p:extLst>
      <p:ext uri="{BB962C8B-B14F-4D97-AF65-F5344CB8AC3E}">
        <p14:creationId xmlns:p14="http://schemas.microsoft.com/office/powerpoint/2010/main" val="2690486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Need to know the end application for which you are developing the model. And marketing as an application has some peculiarities and concepts that you need to know as an analyst. And we will talk about that today. </a:t>
            </a:r>
            <a:endParaRPr lang="en-US" dirty="0" smtClean="0"/>
          </a:p>
          <a:p>
            <a:endParaRPr lang="en-US" dirty="0"/>
          </a:p>
        </p:txBody>
      </p:sp>
      <p:sp>
        <p:nvSpPr>
          <p:cNvPr id="4" name="Slide Number Placeholder 3"/>
          <p:cNvSpPr>
            <a:spLocks noGrp="1"/>
          </p:cNvSpPr>
          <p:nvPr>
            <p:ph type="sldNum" sz="quarter" idx="10"/>
          </p:nvPr>
        </p:nvSpPr>
        <p:spPr/>
        <p:txBody>
          <a:bodyPr/>
          <a:lstStyle/>
          <a:p>
            <a:fld id="{FBA927AD-9EA6-4B06-8CEB-984231663441}" type="slidenum">
              <a:rPr lang="en-US" smtClean="0"/>
              <a:t>7</a:t>
            </a:fld>
            <a:endParaRPr lang="en-US"/>
          </a:p>
        </p:txBody>
      </p:sp>
    </p:spTree>
    <p:extLst>
      <p:ext uri="{BB962C8B-B14F-4D97-AF65-F5344CB8AC3E}">
        <p14:creationId xmlns:p14="http://schemas.microsoft.com/office/powerpoint/2010/main" val="21349381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libri" pitchFamily="34" charset="0"/>
              </a:rPr>
              <a:t>Marketing analytics can help understand how different marketing decisions will influence consumer behavior and if they will lead to the desired result</a:t>
            </a:r>
          </a:p>
          <a:p>
            <a:r>
              <a:rPr lang="en-US" dirty="0" smtClean="0"/>
              <a:t>For</a:t>
            </a:r>
            <a:r>
              <a:rPr lang="en-US" baseline="0" dirty="0" smtClean="0"/>
              <a:t> example will cutting price or increasing advertising help?</a:t>
            </a:r>
            <a:endParaRPr lang="en-US" dirty="0"/>
          </a:p>
        </p:txBody>
      </p:sp>
      <p:sp>
        <p:nvSpPr>
          <p:cNvPr id="4" name="Slide Number Placeholder 3"/>
          <p:cNvSpPr>
            <a:spLocks noGrp="1"/>
          </p:cNvSpPr>
          <p:nvPr>
            <p:ph type="sldNum" sz="quarter" idx="10"/>
          </p:nvPr>
        </p:nvSpPr>
        <p:spPr/>
        <p:txBody>
          <a:bodyPr/>
          <a:lstStyle/>
          <a:p>
            <a:fld id="{FBA927AD-9EA6-4B06-8CEB-984231663441}" type="slidenum">
              <a:rPr lang="en-US" smtClean="0"/>
              <a:t>10</a:t>
            </a:fld>
            <a:endParaRPr lang="en-US"/>
          </a:p>
        </p:txBody>
      </p:sp>
    </p:spTree>
    <p:extLst>
      <p:ext uri="{BB962C8B-B14F-4D97-AF65-F5344CB8AC3E}">
        <p14:creationId xmlns:p14="http://schemas.microsoft.com/office/powerpoint/2010/main" val="1690951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dirty="0" smtClean="0"/>
              <a:t>Predictive analytics can </a:t>
            </a:r>
            <a:r>
              <a:rPr lang="en-US" dirty="0" smtClean="0"/>
              <a:t>help decide optimal marketing p</a:t>
            </a:r>
            <a:r>
              <a:rPr lang="en-US" sz="1200" dirty="0" smtClean="0"/>
              <a:t>rogram</a:t>
            </a:r>
          </a:p>
          <a:p>
            <a:endParaRPr lang="en-US" dirty="0"/>
          </a:p>
        </p:txBody>
      </p:sp>
      <p:sp>
        <p:nvSpPr>
          <p:cNvPr id="4" name="Slide Number Placeholder 3"/>
          <p:cNvSpPr>
            <a:spLocks noGrp="1"/>
          </p:cNvSpPr>
          <p:nvPr>
            <p:ph type="sldNum" sz="quarter" idx="10"/>
          </p:nvPr>
        </p:nvSpPr>
        <p:spPr/>
        <p:txBody>
          <a:bodyPr/>
          <a:lstStyle/>
          <a:p>
            <a:fld id="{FBA927AD-9EA6-4B06-8CEB-984231663441}" type="slidenum">
              <a:rPr lang="en-US" smtClean="0"/>
              <a:t>11</a:t>
            </a:fld>
            <a:endParaRPr lang="en-US"/>
          </a:p>
        </p:txBody>
      </p:sp>
    </p:spTree>
    <p:extLst>
      <p:ext uri="{BB962C8B-B14F-4D97-AF65-F5344CB8AC3E}">
        <p14:creationId xmlns:p14="http://schemas.microsoft.com/office/powerpoint/2010/main" val="1318711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A927AD-9EA6-4B06-8CEB-984231663441}" type="slidenum">
              <a:rPr lang="en-US" smtClean="0"/>
              <a:t>13</a:t>
            </a:fld>
            <a:endParaRPr lang="en-US"/>
          </a:p>
        </p:txBody>
      </p:sp>
    </p:spTree>
    <p:extLst>
      <p:ext uri="{BB962C8B-B14F-4D97-AF65-F5344CB8AC3E}">
        <p14:creationId xmlns:p14="http://schemas.microsoft.com/office/powerpoint/2010/main" val="2347077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A927AD-9EA6-4B06-8CEB-984231663441}" type="slidenum">
              <a:rPr lang="en-US" smtClean="0"/>
              <a:t>14</a:t>
            </a:fld>
            <a:endParaRPr lang="en-US"/>
          </a:p>
        </p:txBody>
      </p:sp>
    </p:spTree>
    <p:extLst>
      <p:ext uri="{BB962C8B-B14F-4D97-AF65-F5344CB8AC3E}">
        <p14:creationId xmlns:p14="http://schemas.microsoft.com/office/powerpoint/2010/main" val="1646385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AA50F6A-0EF4-42C5-8EEB-A748E141D396}" type="datetime1">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vert="horz" lIns="91440" tIns="45720" rIns="91440" bIns="45720" rtlCol="0" anchor="ctr"/>
          <a:lstStyle>
            <a:lvl1pPr>
              <a:defRPr lang="en-US" smtClean="0">
                <a:solidFill>
                  <a:schemeClr val="tx1"/>
                </a:solidFill>
              </a:defRPr>
            </a:lvl1pPr>
          </a:lstStyle>
          <a:p>
            <a:fld id="{C68DACDF-E1A9-A04C-A5FF-FC2443684BF5}" type="slidenum">
              <a:rPr lang="en-US" smtClean="0"/>
              <a:pPr/>
              <a:t>‹#›</a:t>
            </a:fld>
            <a:endParaRPr lang="en-US"/>
          </a:p>
        </p:txBody>
      </p:sp>
    </p:spTree>
    <p:extLst>
      <p:ext uri="{BB962C8B-B14F-4D97-AF65-F5344CB8AC3E}">
        <p14:creationId xmlns:p14="http://schemas.microsoft.com/office/powerpoint/2010/main" val="8796424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901A8B-F8D3-4BDA-AADF-9765B1742D0C}" type="datetime1">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379559110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9E6B01-9788-4A9D-B84C-F14DBB6C0E9B}" type="datetime1">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20063317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82639"/>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064523"/>
            <a:ext cx="8229600" cy="48115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57200" y="6551112"/>
            <a:ext cx="2133600" cy="306888"/>
          </a:xfrm>
        </p:spPr>
        <p:txBody>
          <a:bodyPr/>
          <a:lstStyle/>
          <a:p>
            <a:fld id="{EAE7B49F-07AC-44E9-A37F-44D04467BD45}" type="datetime1">
              <a:rPr lang="en-US" smtClean="0"/>
              <a:t>2/12/2018</a:t>
            </a:fld>
            <a:endParaRPr lang="en-US"/>
          </a:p>
        </p:txBody>
      </p:sp>
      <p:sp>
        <p:nvSpPr>
          <p:cNvPr id="5" name="Footer Placeholder 4"/>
          <p:cNvSpPr>
            <a:spLocks noGrp="1"/>
          </p:cNvSpPr>
          <p:nvPr>
            <p:ph type="ftr" sz="quarter" idx="11"/>
          </p:nvPr>
        </p:nvSpPr>
        <p:spPr>
          <a:xfrm>
            <a:off x="3124200" y="6551112"/>
            <a:ext cx="2895600" cy="306888"/>
          </a:xfrm>
        </p:spPr>
        <p:txBody>
          <a:bodyPr/>
          <a:lstStyle/>
          <a:p>
            <a:endParaRPr lang="en-US"/>
          </a:p>
        </p:txBody>
      </p:sp>
      <p:sp>
        <p:nvSpPr>
          <p:cNvPr id="8" name="Slide Number Placeholder 5"/>
          <p:cNvSpPr>
            <a:spLocks noGrp="1"/>
          </p:cNvSpPr>
          <p:nvPr>
            <p:ph type="sldNum" sz="quarter" idx="12"/>
          </p:nvPr>
        </p:nvSpPr>
        <p:spPr>
          <a:xfrm>
            <a:off x="6553200" y="6481610"/>
            <a:ext cx="2133600" cy="365125"/>
          </a:xfrm>
        </p:spPr>
        <p:txBody>
          <a:bodyPr/>
          <a:lstStyle>
            <a:lvl1pPr>
              <a:defRPr>
                <a:solidFill>
                  <a:schemeClr val="tx1"/>
                </a:solidFill>
              </a:defRPr>
            </a:lvl1pPr>
          </a:lstStyle>
          <a:p>
            <a:fld id="{C68DACDF-E1A9-A04C-A5FF-FC2443684BF5}" type="slidenum">
              <a:rPr lang="en-US" smtClean="0"/>
              <a:pPr/>
              <a:t>‹#›</a:t>
            </a:fld>
            <a:endParaRPr lang="en-US"/>
          </a:p>
        </p:txBody>
      </p:sp>
    </p:spTree>
    <p:extLst>
      <p:ext uri="{BB962C8B-B14F-4D97-AF65-F5344CB8AC3E}">
        <p14:creationId xmlns:p14="http://schemas.microsoft.com/office/powerpoint/2010/main" val="16179599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3679CF-2268-49BB-96BA-3426821A78ED}" type="datetime1">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377145224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1DFD30C-04AA-445D-B9F2-9D95E311C61F}" type="datetime1">
              <a:rPr lang="en-US" smtClean="0"/>
              <a:t>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296002172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62E2484-3E6D-463D-A0B0-7C78BE8E78B8}" type="datetime1">
              <a:rPr lang="en-US" smtClean="0"/>
              <a:t>2/12/2018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214133358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C7D42E-ECCE-4223-A172-0A4CBEDD6D88}" type="datetime1">
              <a:rPr lang="en-US" smtClean="0"/>
              <a:t>2/12/2018</a:t>
            </a:fld>
            <a:endParaRPr lang="en-US"/>
          </a:p>
        </p:txBody>
      </p:sp>
      <p:sp>
        <p:nvSpPr>
          <p:cNvPr id="4" name="Footer Placeholder 3"/>
          <p:cNvSpPr>
            <a:spLocks noGrp="1"/>
          </p:cNvSpPr>
          <p:nvPr>
            <p:ph type="ftr" sz="quarter" idx="11"/>
          </p:nvPr>
        </p:nvSpPr>
        <p:spPr/>
        <p:txBody>
          <a:bodyPr/>
          <a:lstStyle/>
          <a:p>
            <a:endParaRPr lang="en-US"/>
          </a:p>
        </p:txBody>
      </p:sp>
      <p:sp>
        <p:nvSpPr>
          <p:cNvPr id="7" name="Slide Number Placeholder 5"/>
          <p:cNvSpPr>
            <a:spLocks noGrp="1"/>
          </p:cNvSpPr>
          <p:nvPr>
            <p:ph type="sldNum" sz="quarter" idx="12"/>
          </p:nvPr>
        </p:nvSpPr>
        <p:spPr>
          <a:xfrm>
            <a:off x="6553200" y="6481610"/>
            <a:ext cx="2133600" cy="365125"/>
          </a:xfrm>
        </p:spPr>
        <p:txBody>
          <a:bodyPr vert="horz" lIns="91440" tIns="45720" rIns="91440" bIns="45720" rtlCol="0" anchor="ctr"/>
          <a:lstStyle>
            <a:lvl1pPr>
              <a:defRPr lang="en-US" smtClean="0">
                <a:solidFill>
                  <a:schemeClr val="tx1"/>
                </a:solidFill>
              </a:defRPr>
            </a:lvl1pPr>
          </a:lstStyle>
          <a:p>
            <a:fld id="{C68DACDF-E1A9-A04C-A5FF-FC2443684BF5}" type="slidenum">
              <a:rPr lang="en-US" smtClean="0"/>
              <a:pPr/>
              <a:t>‹#›</a:t>
            </a:fld>
            <a:endParaRPr lang="en-US"/>
          </a:p>
        </p:txBody>
      </p:sp>
    </p:spTree>
    <p:extLst>
      <p:ext uri="{BB962C8B-B14F-4D97-AF65-F5344CB8AC3E}">
        <p14:creationId xmlns:p14="http://schemas.microsoft.com/office/powerpoint/2010/main" val="193154497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B55928-0EA8-47D5-820D-6BFF972F3C6B}" type="datetime1">
              <a:rPr lang="en-US" smtClean="0"/>
              <a:t>2/12/2018</a:t>
            </a:fld>
            <a:endParaRPr lang="en-US"/>
          </a:p>
        </p:txBody>
      </p:sp>
      <p:sp>
        <p:nvSpPr>
          <p:cNvPr id="3" name="Footer Placeholder 2"/>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481610"/>
            <a:ext cx="2133600" cy="365125"/>
          </a:xfrm>
        </p:spPr>
        <p:txBody>
          <a:bodyPr vert="horz" lIns="91440" tIns="45720" rIns="91440" bIns="45720" rtlCol="0" anchor="ctr"/>
          <a:lstStyle>
            <a:lvl1pPr>
              <a:defRPr lang="en-US" smtClean="0">
                <a:solidFill>
                  <a:schemeClr val="tx1"/>
                </a:solidFill>
              </a:defRPr>
            </a:lvl1pPr>
          </a:lstStyle>
          <a:p>
            <a:fld id="{C68DACDF-E1A9-A04C-A5FF-FC2443684BF5}" type="slidenum">
              <a:rPr lang="en-US" smtClean="0"/>
              <a:pPr/>
              <a:t>‹#›</a:t>
            </a:fld>
            <a:endParaRPr lang="en-US"/>
          </a:p>
        </p:txBody>
      </p:sp>
    </p:spTree>
    <p:extLst>
      <p:ext uri="{BB962C8B-B14F-4D97-AF65-F5344CB8AC3E}">
        <p14:creationId xmlns:p14="http://schemas.microsoft.com/office/powerpoint/2010/main" val="371838743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FA7124-B3C5-4FBD-8D60-215C34A150E8}" type="datetime1">
              <a:rPr lang="en-US" smtClean="0"/>
              <a:t>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259609138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9B094F-D8D9-4E9F-BF79-E22E4B5CC8B1}" type="datetime1">
              <a:rPr lang="en-US" smtClean="0"/>
              <a:t>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106053605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382212"/>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48161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29A6E4-104E-4C09-A5CD-260C30CB7707}" type="datetime1">
              <a:rPr lang="en-US" smtClean="0"/>
              <a:t>2/12/2018</a:t>
            </a:fld>
            <a:endParaRPr lang="en-US"/>
          </a:p>
        </p:txBody>
      </p:sp>
      <p:sp>
        <p:nvSpPr>
          <p:cNvPr id="5" name="Footer Placeholder 4"/>
          <p:cNvSpPr>
            <a:spLocks noGrp="1"/>
          </p:cNvSpPr>
          <p:nvPr>
            <p:ph type="ftr" sz="quarter" idx="3"/>
          </p:nvPr>
        </p:nvSpPr>
        <p:spPr>
          <a:xfrm>
            <a:off x="3124200" y="648161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48161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8DACDF-E1A9-A04C-A5FF-FC2443684BF5}" type="slidenum">
              <a:rPr lang="en-US" smtClean="0"/>
              <a:pPr/>
              <a:t>‹#›</a:t>
            </a:fld>
            <a:endParaRPr lang="en-US"/>
          </a:p>
        </p:txBody>
      </p:sp>
      <p:grpSp>
        <p:nvGrpSpPr>
          <p:cNvPr id="7" name="Group 6"/>
          <p:cNvGrpSpPr/>
          <p:nvPr userDrawn="1"/>
        </p:nvGrpSpPr>
        <p:grpSpPr>
          <a:xfrm>
            <a:off x="0" y="6501295"/>
            <a:ext cx="9144000" cy="370840"/>
            <a:chOff x="-1447800" y="3553460"/>
            <a:chExt cx="9144000" cy="370840"/>
          </a:xfrm>
        </p:grpSpPr>
        <p:pic>
          <p:nvPicPr>
            <p:cNvPr id="8" name="Picture 7" descr="SOM_Powerpoint.jpg"/>
            <p:cNvPicPr>
              <a:picLocks noChangeAspect="1"/>
            </p:cNvPicPr>
            <p:nvPr userDrawn="1"/>
          </p:nvPicPr>
          <p:blipFill rotWithShape="1">
            <a:blip r:embed="rId13">
              <a:extLst>
                <a:ext uri="{28A0092B-C50C-407E-A947-70E740481C1C}">
                  <a14:useLocalDpi xmlns:a14="http://schemas.microsoft.com/office/drawing/2010/main" val="0"/>
                </a:ext>
              </a:extLst>
            </a:blip>
            <a:srcRect t="3723" b="90907"/>
            <a:stretch/>
          </p:blipFill>
          <p:spPr>
            <a:xfrm>
              <a:off x="-1447800" y="3556000"/>
              <a:ext cx="9144000" cy="368300"/>
            </a:xfrm>
            <a:prstGeom prst="rect">
              <a:avLst/>
            </a:prstGeom>
          </p:spPr>
        </p:pic>
        <p:pic>
          <p:nvPicPr>
            <p:cNvPr id="9" name="Picture 8" descr="SOM_Powerpoint.jpg"/>
            <p:cNvPicPr>
              <a:picLocks noChangeAspect="1"/>
            </p:cNvPicPr>
            <p:nvPr userDrawn="1"/>
          </p:nvPicPr>
          <p:blipFill rotWithShape="1">
            <a:blip r:embed="rId13">
              <a:extLst>
                <a:ext uri="{28A0092B-C50C-407E-A947-70E740481C1C}">
                  <a14:useLocalDpi xmlns:a14="http://schemas.microsoft.com/office/drawing/2010/main" val="0"/>
                </a:ext>
              </a:extLst>
            </a:blip>
            <a:srcRect l="73547" t="1838" r="499" b="88870"/>
            <a:stretch/>
          </p:blipFill>
          <p:spPr>
            <a:xfrm>
              <a:off x="5643880" y="3553460"/>
              <a:ext cx="1371600" cy="368300"/>
            </a:xfrm>
            <a:prstGeom prst="rect">
              <a:avLst/>
            </a:prstGeom>
          </p:spPr>
        </p:pic>
        <p:pic>
          <p:nvPicPr>
            <p:cNvPr id="11" name="Picture 10" descr="SOM_Powerpoint.jpg"/>
            <p:cNvPicPr>
              <a:picLocks noChangeAspect="1"/>
            </p:cNvPicPr>
            <p:nvPr userDrawn="1"/>
          </p:nvPicPr>
          <p:blipFill rotWithShape="1">
            <a:blip r:embed="rId13">
              <a:extLst>
                <a:ext uri="{28A0092B-C50C-407E-A947-70E740481C1C}">
                  <a14:useLocalDpi xmlns:a14="http://schemas.microsoft.com/office/drawing/2010/main" val="0"/>
                </a:ext>
              </a:extLst>
            </a:blip>
            <a:srcRect l="94861" t="3723" b="90907"/>
            <a:stretch/>
          </p:blipFill>
          <p:spPr>
            <a:xfrm>
              <a:off x="7016470" y="3553460"/>
              <a:ext cx="469900" cy="368300"/>
            </a:xfrm>
            <a:prstGeom prst="rect">
              <a:avLst/>
            </a:prstGeom>
          </p:spPr>
        </p:pic>
      </p:grpSp>
    </p:spTree>
    <p:extLst>
      <p:ext uri="{BB962C8B-B14F-4D97-AF65-F5344CB8AC3E}">
        <p14:creationId xmlns:p14="http://schemas.microsoft.com/office/powerpoint/2010/main" val="27496223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defTabSz="457200" rtl="0" eaLnBrk="1" latinLnBrk="0" hangingPunct="1">
        <a:spcBef>
          <a:spcPct val="0"/>
        </a:spcBef>
        <a:buNone/>
        <a:defRPr sz="4000" kern="1200">
          <a:solidFill>
            <a:schemeClr val="tx1"/>
          </a:solidFill>
          <a:latin typeface="Arial Narrow" pitchFamily="34" charset="0"/>
          <a:ea typeface="+mj-ea"/>
          <a:cs typeface="+mj-cs"/>
        </a:defRPr>
      </a:lvl1pPr>
    </p:titleStyle>
    <p:bodyStyle>
      <a:lvl1pPr marL="342900" indent="-342900" algn="l" defTabSz="457200" rtl="0" eaLnBrk="1" latinLnBrk="0" hangingPunct="1">
        <a:spcBef>
          <a:spcPct val="20000"/>
        </a:spcBef>
        <a:buFont typeface="Arial"/>
        <a:buChar char="•"/>
        <a:defRPr sz="2800" kern="1200">
          <a:solidFill>
            <a:schemeClr val="tx1"/>
          </a:solidFill>
          <a:latin typeface="Arial Narrow" pitchFamily="34" charset="0"/>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Arial Narrow" pitchFamily="34" charset="0"/>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Arial Narrow" pitchFamily="34" charset="0"/>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Arial Narrow" pitchFamily="34" charset="0"/>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Arial Narrow"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www.alienware.com/"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Marketing </a:t>
            </a:r>
            <a:r>
              <a:rPr lang="en-US" dirty="0" smtClean="0"/>
              <a:t>Predictive Analytics</a:t>
            </a:r>
            <a:endParaRPr lang="en-US" dirty="0"/>
          </a:p>
        </p:txBody>
      </p:sp>
      <p:sp>
        <p:nvSpPr>
          <p:cNvPr id="3" name="Subtitle 2"/>
          <p:cNvSpPr>
            <a:spLocks noGrp="1"/>
          </p:cNvSpPr>
          <p:nvPr>
            <p:ph type="subTitle" idx="1"/>
          </p:nvPr>
        </p:nvSpPr>
        <p:spPr/>
        <p:txBody>
          <a:bodyPr/>
          <a:lstStyle/>
          <a:p>
            <a:r>
              <a:rPr lang="en-US" dirty="0" smtClean="0"/>
              <a:t>Dr. Upender Subramanian</a:t>
            </a:r>
          </a:p>
          <a:p>
            <a:r>
              <a:rPr lang="en-US" dirty="0" smtClean="0"/>
              <a:t>MKT/BUAN 6337</a:t>
            </a:r>
            <a:endParaRPr lang="en-US" dirty="0"/>
          </a:p>
        </p:txBody>
      </p:sp>
    </p:spTree>
    <p:extLst>
      <p:ext uri="{BB962C8B-B14F-4D97-AF65-F5344CB8AC3E}">
        <p14:creationId xmlns:p14="http://schemas.microsoft.com/office/powerpoint/2010/main" val="12597880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Definition of Marketing</a:t>
            </a:r>
            <a:endParaRPr lang="en-US" dirty="0"/>
          </a:p>
        </p:txBody>
      </p:sp>
      <p:sp>
        <p:nvSpPr>
          <p:cNvPr id="3" name="Content Placeholder 2"/>
          <p:cNvSpPr>
            <a:spLocks noGrp="1"/>
          </p:cNvSpPr>
          <p:nvPr>
            <p:ph idx="1"/>
          </p:nvPr>
        </p:nvSpPr>
        <p:spPr/>
        <p:txBody>
          <a:bodyPr>
            <a:noAutofit/>
          </a:bodyPr>
          <a:lstStyle/>
          <a:p>
            <a:r>
              <a:rPr lang="en-US" sz="2800" dirty="0" smtClean="0">
                <a:latin typeface="Calibri" pitchFamily="34" charset="0"/>
              </a:rPr>
              <a:t>Marketing = </a:t>
            </a:r>
            <a:r>
              <a:rPr lang="en-US" sz="2800" b="1" dirty="0" smtClean="0">
                <a:solidFill>
                  <a:srgbClr val="FFC000"/>
                </a:solidFill>
                <a:latin typeface="Calibri" pitchFamily="34" charset="0"/>
              </a:rPr>
              <a:t>Process </a:t>
            </a:r>
            <a:r>
              <a:rPr lang="en-US" sz="2800" dirty="0" smtClean="0">
                <a:latin typeface="Calibri" pitchFamily="34" charset="0"/>
              </a:rPr>
              <a:t>of </a:t>
            </a:r>
          </a:p>
          <a:p>
            <a:pPr>
              <a:buNone/>
            </a:pPr>
            <a:r>
              <a:rPr lang="en-US" sz="2800" dirty="0" smtClean="0">
                <a:latin typeface="Calibri" pitchFamily="34" charset="0"/>
              </a:rPr>
              <a:t>	 a) Understanding consumers +</a:t>
            </a:r>
          </a:p>
          <a:p>
            <a:pPr>
              <a:buNone/>
            </a:pPr>
            <a:r>
              <a:rPr lang="en-US" sz="2800" dirty="0" smtClean="0">
                <a:latin typeface="Calibri" pitchFamily="34" charset="0"/>
              </a:rPr>
              <a:t>	 b) Understanding competitive environment +</a:t>
            </a:r>
          </a:p>
          <a:p>
            <a:pPr>
              <a:buNone/>
            </a:pPr>
            <a:r>
              <a:rPr lang="en-US" sz="2800" dirty="0" smtClean="0">
                <a:latin typeface="Calibri" pitchFamily="34" charset="0"/>
              </a:rPr>
              <a:t>	 c) Also how these two interact</a:t>
            </a:r>
          </a:p>
          <a:p>
            <a:pPr>
              <a:buNone/>
            </a:pPr>
            <a:r>
              <a:rPr lang="en-US" sz="2800" dirty="0" smtClean="0"/>
              <a:t>	</a:t>
            </a:r>
            <a:r>
              <a:rPr lang="en-US" sz="2800" b="1" dirty="0" smtClean="0">
                <a:latin typeface="Calibri" pitchFamily="34" charset="0"/>
              </a:rPr>
              <a:t>to design a </a:t>
            </a:r>
            <a:r>
              <a:rPr lang="en-US" sz="2800" b="1" dirty="0" smtClean="0">
                <a:solidFill>
                  <a:srgbClr val="00B0F0"/>
                </a:solidFill>
                <a:latin typeface="Calibri" pitchFamily="34" charset="0"/>
              </a:rPr>
              <a:t>marketing program</a:t>
            </a:r>
            <a:r>
              <a:rPr lang="en-US" sz="2800" b="1" dirty="0" smtClean="0">
                <a:latin typeface="Calibri" pitchFamily="34" charset="0"/>
              </a:rPr>
              <a:t> that will</a:t>
            </a:r>
            <a:r>
              <a:rPr lang="en-US" sz="2800" dirty="0" smtClean="0">
                <a:latin typeface="Calibri" pitchFamily="34" charset="0"/>
              </a:rPr>
              <a:t>… </a:t>
            </a:r>
          </a:p>
          <a:p>
            <a:pPr>
              <a:buNone/>
            </a:pPr>
            <a:r>
              <a:rPr lang="en-US" sz="2800" b="1" i="1" dirty="0" smtClean="0"/>
              <a:t>	</a:t>
            </a:r>
            <a:r>
              <a:rPr lang="en-US" sz="2800" b="1" dirty="0" smtClean="0"/>
              <a:t>influence </a:t>
            </a:r>
            <a:r>
              <a:rPr lang="en-US" sz="2800" b="1" dirty="0" smtClean="0">
                <a:solidFill>
                  <a:srgbClr val="FF0000"/>
                </a:solidFill>
              </a:rPr>
              <a:t>consumer behavior</a:t>
            </a:r>
            <a:r>
              <a:rPr lang="en-US" sz="2800" b="1" i="1" dirty="0" smtClean="0"/>
              <a:t>…</a:t>
            </a:r>
            <a:r>
              <a:rPr lang="en-US" sz="2800" b="1" dirty="0" smtClean="0"/>
              <a:t> </a:t>
            </a:r>
          </a:p>
          <a:p>
            <a:pPr>
              <a:buNone/>
            </a:pPr>
            <a:r>
              <a:rPr lang="en-US" sz="2800" b="1" dirty="0" smtClean="0">
                <a:solidFill>
                  <a:srgbClr val="33CC33"/>
                </a:solidFill>
              </a:rPr>
              <a:t>	</a:t>
            </a:r>
            <a:r>
              <a:rPr lang="en-US" sz="2800" b="1" dirty="0" smtClean="0"/>
              <a:t>to achieve a </a:t>
            </a:r>
            <a:r>
              <a:rPr lang="en-US" sz="2800" b="1" dirty="0" smtClean="0">
                <a:solidFill>
                  <a:srgbClr val="33CC33"/>
                </a:solidFill>
              </a:rPr>
              <a:t>desired </a:t>
            </a:r>
            <a:r>
              <a:rPr lang="en-US" sz="2800" b="1" dirty="0" smtClean="0">
                <a:solidFill>
                  <a:srgbClr val="33CC33"/>
                </a:solidFill>
                <a:latin typeface="Calibri" pitchFamily="34" charset="0"/>
              </a:rPr>
              <a:t>result</a:t>
            </a:r>
          </a:p>
          <a:p>
            <a:pPr>
              <a:buNone/>
            </a:pPr>
            <a:endParaRPr lang="en-US" b="1" dirty="0" smtClean="0">
              <a:solidFill>
                <a:srgbClr val="33CC33"/>
              </a:solidFill>
              <a:latin typeface="Calibri" pitchFamily="34" charset="0"/>
            </a:endParaRPr>
          </a:p>
          <a:p>
            <a:pPr>
              <a:buNone/>
            </a:pPr>
            <a:r>
              <a:rPr lang="en-US" dirty="0" smtClean="0">
                <a:latin typeface="Calibri" pitchFamily="34" charset="0"/>
              </a:rPr>
              <a:t>	</a:t>
            </a:r>
            <a:endParaRPr lang="en-US" b="1" dirty="0" smtClean="0">
              <a:solidFill>
                <a:srgbClr val="33CC33"/>
              </a:solidFill>
              <a:latin typeface="Calibri" pitchFamily="34" charset="0"/>
            </a:endParaRPr>
          </a:p>
        </p:txBody>
      </p:sp>
    </p:spTree>
    <p:extLst>
      <p:ext uri="{BB962C8B-B14F-4D97-AF65-F5344CB8AC3E}">
        <p14:creationId xmlns:p14="http://schemas.microsoft.com/office/powerpoint/2010/main" val="212812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Marketing Program / Mix (4P’s)</a:t>
            </a:r>
            <a:endParaRPr lang="en-US" dirty="0"/>
          </a:p>
        </p:txBody>
      </p:sp>
      <p:sp>
        <p:nvSpPr>
          <p:cNvPr id="4" name="Slide Number Placeholder 3"/>
          <p:cNvSpPr>
            <a:spLocks noGrp="1"/>
          </p:cNvSpPr>
          <p:nvPr>
            <p:ph type="sldNum" sz="quarter" idx="12"/>
          </p:nvPr>
        </p:nvSpPr>
        <p:spPr/>
        <p:txBody>
          <a:bodyPr/>
          <a:lstStyle/>
          <a:p>
            <a:fld id="{26BBD79D-60AF-40F6-9BCC-107BDB95C68C}" type="slidenum">
              <a:rPr lang="en-US" smtClean="0"/>
              <a:pPr/>
              <a:t>11</a:t>
            </a:fld>
            <a:endParaRPr lang="en-US"/>
          </a:p>
        </p:txBody>
      </p:sp>
      <p:pic>
        <p:nvPicPr>
          <p:cNvPr id="5" name="Picture 6" descr="Fig02-07"/>
          <p:cNvPicPr>
            <a:picLocks noChangeAspect="1" noChangeArrowheads="1"/>
          </p:cNvPicPr>
          <p:nvPr/>
        </p:nvPicPr>
        <p:blipFill>
          <a:blip r:embed="rId3" cstate="print"/>
          <a:srcRect t="21526"/>
          <a:stretch>
            <a:fillRect/>
          </a:stretch>
        </p:blipFill>
        <p:spPr bwMode="auto">
          <a:xfrm>
            <a:off x="1236440" y="2107598"/>
            <a:ext cx="6671120" cy="4071257"/>
          </a:xfrm>
          <a:prstGeom prst="rect">
            <a:avLst/>
          </a:prstGeom>
          <a:noFill/>
        </p:spPr>
      </p:pic>
      <p:sp>
        <p:nvSpPr>
          <p:cNvPr id="3" name="Content Placeholder 2"/>
          <p:cNvSpPr>
            <a:spLocks noGrp="1"/>
          </p:cNvSpPr>
          <p:nvPr>
            <p:ph idx="1"/>
          </p:nvPr>
        </p:nvSpPr>
        <p:spPr/>
        <p:txBody>
          <a:bodyPr>
            <a:normAutofit/>
          </a:bodyPr>
          <a:lstStyle/>
          <a:p>
            <a:pPr lvl="0"/>
            <a:r>
              <a:rPr lang="en-US" sz="2800" b="1" dirty="0" smtClean="0"/>
              <a:t>Marketing Program (aka Marketing Mix)</a:t>
            </a:r>
            <a:r>
              <a:rPr lang="en-US" sz="2800" dirty="0" smtClean="0"/>
              <a:t>: Factors under the business’ control to influence buyers’ decisions</a:t>
            </a:r>
          </a:p>
          <a:p>
            <a:pPr lvl="0"/>
            <a:endParaRPr lang="en-US" dirty="0"/>
          </a:p>
          <a:p>
            <a:pPr lvl="0"/>
            <a:endParaRPr lang="en-US" sz="2800" dirty="0" smtClean="0"/>
          </a:p>
          <a:p>
            <a:pPr lvl="0"/>
            <a:endParaRPr lang="en-US" dirty="0"/>
          </a:p>
          <a:p>
            <a:pPr lvl="0"/>
            <a:endParaRPr lang="en-US" sz="2800" dirty="0" smtClean="0"/>
          </a:p>
          <a:p>
            <a:pPr lvl="0"/>
            <a:endParaRPr lang="en-US" dirty="0"/>
          </a:p>
        </p:txBody>
      </p:sp>
    </p:spTree>
    <p:extLst>
      <p:ext uri="{BB962C8B-B14F-4D97-AF65-F5344CB8AC3E}">
        <p14:creationId xmlns:p14="http://schemas.microsoft.com/office/powerpoint/2010/main" val="4496130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Can Predictive Analytics Help?</a:t>
            </a:r>
            <a:endParaRPr lang="en-US" dirty="0"/>
          </a:p>
        </p:txBody>
      </p:sp>
      <p:sp>
        <p:nvSpPr>
          <p:cNvPr id="4" name="Content Placeholder 3"/>
          <p:cNvSpPr>
            <a:spLocks noGrp="1"/>
          </p:cNvSpPr>
          <p:nvPr>
            <p:ph idx="1"/>
          </p:nvPr>
        </p:nvSpPr>
        <p:spPr>
          <a:xfrm>
            <a:off x="457200" y="1064522"/>
            <a:ext cx="8229600" cy="5221977"/>
          </a:xfrm>
        </p:spPr>
        <p:txBody>
          <a:bodyPr>
            <a:normAutofit/>
          </a:bodyPr>
          <a:lstStyle/>
          <a:p>
            <a:r>
              <a:rPr lang="en-US" dirty="0" smtClean="0"/>
              <a:t>Basic </a:t>
            </a:r>
            <a:r>
              <a:rPr lang="en-US" dirty="0"/>
              <a:t>i</a:t>
            </a:r>
            <a:r>
              <a:rPr lang="en-US" dirty="0" smtClean="0"/>
              <a:t>dea is Response Modeling</a:t>
            </a:r>
          </a:p>
          <a:p>
            <a:pPr>
              <a:buFont typeface="Symbol" panose="05050102010706020507" pitchFamily="18" charset="2"/>
              <a:buChar char="Þ"/>
            </a:pPr>
            <a:r>
              <a:rPr lang="en-US" dirty="0" smtClean="0"/>
              <a:t> If firm takes Marketing Action X, predict how it will affect Market Response Y, given all other Market Factors Z</a:t>
            </a:r>
          </a:p>
          <a:p>
            <a:pPr lvl="1"/>
            <a:r>
              <a:rPr lang="en-US" dirty="0" smtClean="0"/>
              <a:t>If Dell allocates 50 more sales people to DFW, how much will sales in this territory increase by?</a:t>
            </a:r>
          </a:p>
          <a:p>
            <a:pPr lvl="1"/>
            <a:r>
              <a:rPr lang="en-US" dirty="0" smtClean="0"/>
              <a:t>If Amazon increases price of Echo from $79 to $99, how much will sales decrease by?</a:t>
            </a:r>
          </a:p>
          <a:p>
            <a:pPr lvl="1"/>
            <a:r>
              <a:rPr lang="en-US" dirty="0"/>
              <a:t>If AT&amp;T offers free HBO to TV customers canceling their subscription, how much will it reduce </a:t>
            </a:r>
            <a:r>
              <a:rPr lang="en-US" dirty="0" smtClean="0"/>
              <a:t>churn</a:t>
            </a:r>
            <a:r>
              <a:rPr lang="en-US" dirty="0"/>
              <a:t>?</a:t>
            </a:r>
            <a:endParaRPr lang="en-US" dirty="0" smtClean="0"/>
          </a:p>
          <a:p>
            <a:pPr lvl="1"/>
            <a:r>
              <a:rPr lang="en-US" dirty="0" smtClean="0"/>
              <a:t>If </a:t>
            </a:r>
            <a:r>
              <a:rPr lang="en-US" dirty="0"/>
              <a:t>IKEA sends weekly promotional emails to its customers, how many more </a:t>
            </a:r>
            <a:r>
              <a:rPr lang="en-US" dirty="0" smtClean="0"/>
              <a:t>will </a:t>
            </a:r>
            <a:r>
              <a:rPr lang="en-US" dirty="0"/>
              <a:t>visit the </a:t>
            </a:r>
            <a:r>
              <a:rPr lang="en-US" dirty="0" smtClean="0"/>
              <a:t>store? How much will they spend? How will it affect customers who would have anyway bought?</a:t>
            </a:r>
          </a:p>
          <a:p>
            <a:pPr lvl="1"/>
            <a:endParaRPr lang="en-US" dirty="0" smtClean="0"/>
          </a:p>
          <a:p>
            <a:pPr lvl="1"/>
            <a:endParaRPr lang="en-US" dirty="0" smtClean="0"/>
          </a:p>
          <a:p>
            <a:pPr>
              <a:buFont typeface="Symbol" panose="05050102010706020507" pitchFamily="18" charset="2"/>
              <a:buChar char="Þ"/>
            </a:pPr>
            <a:endParaRPr lang="en-US" dirty="0"/>
          </a:p>
          <a:p>
            <a:endParaRPr lang="en-US" dirty="0" smtClean="0"/>
          </a:p>
          <a:p>
            <a:endParaRPr lang="en-US" dirty="0" smtClean="0"/>
          </a:p>
        </p:txBody>
      </p:sp>
      <p:sp>
        <p:nvSpPr>
          <p:cNvPr id="3" name="Slide Number Placeholder 2"/>
          <p:cNvSpPr>
            <a:spLocks noGrp="1"/>
          </p:cNvSpPr>
          <p:nvPr>
            <p:ph type="sldNum" sz="quarter" idx="12"/>
          </p:nvPr>
        </p:nvSpPr>
        <p:spPr/>
        <p:txBody>
          <a:bodyPr/>
          <a:lstStyle/>
          <a:p>
            <a:fld id="{C68DACDF-E1A9-A04C-A5FF-FC2443684BF5}" type="slidenum">
              <a:rPr lang="en-US" smtClean="0"/>
              <a:pPr/>
              <a:t>12</a:t>
            </a:fld>
            <a:endParaRPr lang="en-US"/>
          </a:p>
        </p:txBody>
      </p:sp>
    </p:spTree>
    <p:extLst>
      <p:ext uri="{BB962C8B-B14F-4D97-AF65-F5344CB8AC3E}">
        <p14:creationId xmlns:p14="http://schemas.microsoft.com/office/powerpoint/2010/main" val="30175199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 of Marketing Data</a:t>
            </a:r>
            <a:endParaRPr lang="en-US" dirty="0"/>
          </a:p>
        </p:txBody>
      </p:sp>
      <p:sp>
        <p:nvSpPr>
          <p:cNvPr id="3" name="Content Placeholder 2"/>
          <p:cNvSpPr>
            <a:spLocks noGrp="1"/>
          </p:cNvSpPr>
          <p:nvPr>
            <p:ph idx="1"/>
          </p:nvPr>
        </p:nvSpPr>
        <p:spPr/>
        <p:txBody>
          <a:bodyPr>
            <a:normAutofit lnSpcReduction="10000"/>
          </a:bodyPr>
          <a:lstStyle/>
          <a:p>
            <a:r>
              <a:rPr lang="en-US" dirty="0" smtClean="0"/>
              <a:t>Attitudinal data</a:t>
            </a:r>
          </a:p>
          <a:p>
            <a:pPr lvl="1"/>
            <a:r>
              <a:rPr lang="en-US" dirty="0" smtClean="0"/>
              <a:t>Surveys: Customer satisfaction, Product / brand evaluation</a:t>
            </a:r>
          </a:p>
          <a:p>
            <a:pPr lvl="1"/>
            <a:r>
              <a:rPr lang="en-US" dirty="0" smtClean="0"/>
              <a:t>Online reviews, Facebook, Twitter posts </a:t>
            </a:r>
            <a:endParaRPr lang="en-US" dirty="0"/>
          </a:p>
          <a:p>
            <a:endParaRPr lang="en-US" dirty="0" smtClean="0"/>
          </a:p>
          <a:p>
            <a:r>
              <a:rPr lang="en-US" dirty="0" smtClean="0"/>
              <a:t>Behavioral data</a:t>
            </a:r>
          </a:p>
          <a:p>
            <a:pPr lvl="1"/>
            <a:r>
              <a:rPr lang="en-US" dirty="0" smtClean="0"/>
              <a:t>Purchase or consumption: sales, purchase baskets, renewals, </a:t>
            </a:r>
            <a:r>
              <a:rPr lang="en-US" dirty="0"/>
              <a:t>usage, webpage viewing </a:t>
            </a:r>
            <a:r>
              <a:rPr lang="en-US" dirty="0" smtClean="0"/>
              <a:t>and click-stream</a:t>
            </a:r>
          </a:p>
          <a:p>
            <a:pPr lvl="1"/>
            <a:r>
              <a:rPr lang="en-US" dirty="0" smtClean="0"/>
              <a:t>Aggregate level or individual level </a:t>
            </a:r>
          </a:p>
          <a:p>
            <a:endParaRPr lang="en-US" dirty="0" smtClean="0"/>
          </a:p>
          <a:p>
            <a:r>
              <a:rPr lang="en-US" dirty="0" smtClean="0"/>
              <a:t>Field Studies</a:t>
            </a:r>
            <a:endParaRPr lang="en-US" dirty="0"/>
          </a:p>
          <a:p>
            <a:pPr lvl="1"/>
            <a:r>
              <a:rPr lang="en-US" dirty="0" smtClean="0"/>
              <a:t>Before-After studies, A/B testing</a:t>
            </a:r>
          </a:p>
          <a:p>
            <a:pPr lvl="1"/>
            <a:endParaRPr lang="en-US" dirty="0" smtClean="0"/>
          </a:p>
          <a:p>
            <a:endParaRPr lang="en-US" dirty="0"/>
          </a:p>
        </p:txBody>
      </p:sp>
      <p:sp>
        <p:nvSpPr>
          <p:cNvPr id="4" name="Slide Number Placeholder 3"/>
          <p:cNvSpPr>
            <a:spLocks noGrp="1"/>
          </p:cNvSpPr>
          <p:nvPr>
            <p:ph type="sldNum" sz="quarter" idx="12"/>
          </p:nvPr>
        </p:nvSpPr>
        <p:spPr/>
        <p:txBody>
          <a:bodyPr/>
          <a:lstStyle/>
          <a:p>
            <a:fld id="{C68DACDF-E1A9-A04C-A5FF-FC2443684BF5}" type="slidenum">
              <a:rPr lang="en-US" smtClean="0"/>
              <a:pPr/>
              <a:t>13</a:t>
            </a:fld>
            <a:endParaRPr lang="en-US"/>
          </a:p>
        </p:txBody>
      </p:sp>
    </p:spTree>
    <p:extLst>
      <p:ext uri="{BB962C8B-B14F-4D97-AF65-F5344CB8AC3E}">
        <p14:creationId xmlns:p14="http://schemas.microsoft.com/office/powerpoint/2010/main" val="35035621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Response Models</a:t>
            </a:r>
            <a:endParaRPr lang="en-US" dirty="0"/>
          </a:p>
        </p:txBody>
      </p:sp>
      <p:sp>
        <p:nvSpPr>
          <p:cNvPr id="3" name="Content Placeholder 2"/>
          <p:cNvSpPr>
            <a:spLocks noGrp="1"/>
          </p:cNvSpPr>
          <p:nvPr>
            <p:ph idx="1"/>
          </p:nvPr>
        </p:nvSpPr>
        <p:spPr>
          <a:xfrm>
            <a:off x="457200" y="1064522"/>
            <a:ext cx="8229600" cy="5417088"/>
          </a:xfrm>
        </p:spPr>
        <p:txBody>
          <a:bodyPr>
            <a:normAutofit/>
          </a:bodyPr>
          <a:lstStyle/>
          <a:p>
            <a:r>
              <a:rPr lang="en-US" dirty="0" smtClean="0"/>
              <a:t>Surveys – Structured data</a:t>
            </a:r>
          </a:p>
          <a:p>
            <a:pPr lvl="1"/>
            <a:r>
              <a:rPr lang="en-US" dirty="0" smtClean="0"/>
              <a:t>Multivariate analysis (multiple response variables)</a:t>
            </a:r>
          </a:p>
          <a:p>
            <a:pPr lvl="1"/>
            <a:r>
              <a:rPr lang="en-US" dirty="0"/>
              <a:t>Cluster </a:t>
            </a:r>
            <a:r>
              <a:rPr lang="en-US" dirty="0" smtClean="0"/>
              <a:t>analysis, Factor analysis, Multidimensional scaling</a:t>
            </a:r>
            <a:endParaRPr lang="en-US" dirty="0"/>
          </a:p>
          <a:p>
            <a:r>
              <a:rPr lang="en-US" dirty="0" smtClean="0"/>
              <a:t>Online reviews, comments – Unstructured data</a:t>
            </a:r>
          </a:p>
          <a:p>
            <a:pPr lvl="1"/>
            <a:r>
              <a:rPr lang="en-US" dirty="0" smtClean="0"/>
              <a:t>Text analysis, Sentiment analysis, Word associations</a:t>
            </a:r>
          </a:p>
          <a:p>
            <a:r>
              <a:rPr lang="en-US" dirty="0" smtClean="0"/>
              <a:t>Behavioral data – Revealed preference</a:t>
            </a:r>
          </a:p>
          <a:p>
            <a:pPr lvl="1"/>
            <a:r>
              <a:rPr lang="en-US" dirty="0" smtClean="0"/>
              <a:t>Choice models, Censored regression</a:t>
            </a:r>
          </a:p>
          <a:p>
            <a:r>
              <a:rPr lang="en-US" dirty="0" smtClean="0"/>
              <a:t>Field Studies – Causal Inference</a:t>
            </a:r>
          </a:p>
          <a:p>
            <a:pPr lvl="1"/>
            <a:r>
              <a:rPr lang="en-US" dirty="0" smtClean="0"/>
              <a:t>Observed and unobserved factors that also affect outcome</a:t>
            </a:r>
            <a:endParaRPr lang="en-US" dirty="0"/>
          </a:p>
        </p:txBody>
      </p:sp>
      <p:sp>
        <p:nvSpPr>
          <p:cNvPr id="4" name="Slide Number Placeholder 3"/>
          <p:cNvSpPr>
            <a:spLocks noGrp="1"/>
          </p:cNvSpPr>
          <p:nvPr>
            <p:ph type="sldNum" sz="quarter" idx="12"/>
          </p:nvPr>
        </p:nvSpPr>
        <p:spPr/>
        <p:txBody>
          <a:bodyPr/>
          <a:lstStyle/>
          <a:p>
            <a:fld id="{C68DACDF-E1A9-A04C-A5FF-FC2443684BF5}" type="slidenum">
              <a:rPr lang="en-US" smtClean="0"/>
              <a:pPr/>
              <a:t>14</a:t>
            </a:fld>
            <a:endParaRPr lang="en-US"/>
          </a:p>
        </p:txBody>
      </p:sp>
    </p:spTree>
    <p:extLst>
      <p:ext uri="{BB962C8B-B14F-4D97-AF65-F5344CB8AC3E}">
        <p14:creationId xmlns:p14="http://schemas.microsoft.com/office/powerpoint/2010/main" val="21007632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Analysis</a:t>
            </a:r>
            <a:endParaRPr lang="en-US" dirty="0"/>
          </a:p>
        </p:txBody>
      </p:sp>
      <p:sp>
        <p:nvSpPr>
          <p:cNvPr id="4" name="Content Placeholder 3"/>
          <p:cNvSpPr>
            <a:spLocks noGrp="1"/>
          </p:cNvSpPr>
          <p:nvPr>
            <p:ph idx="1"/>
          </p:nvPr>
        </p:nvSpPr>
        <p:spPr>
          <a:xfrm>
            <a:off x="457200" y="1064522"/>
            <a:ext cx="8229600" cy="5241027"/>
          </a:xfrm>
        </p:spPr>
        <p:txBody>
          <a:bodyPr>
            <a:normAutofit/>
          </a:bodyPr>
          <a:lstStyle/>
          <a:p>
            <a:r>
              <a:rPr lang="en-US" dirty="0" smtClean="0"/>
              <a:t>Depends on type of response Y being predicted, type of data available on X and Z</a:t>
            </a:r>
          </a:p>
          <a:p>
            <a:r>
              <a:rPr lang="en-US" dirty="0" smtClean="0"/>
              <a:t>Continuous response </a:t>
            </a:r>
            <a:r>
              <a:rPr lang="en-US" dirty="0"/>
              <a:t>variables: </a:t>
            </a:r>
            <a:r>
              <a:rPr lang="en-US" dirty="0" smtClean="0"/>
              <a:t>multiple </a:t>
            </a:r>
            <a:r>
              <a:rPr lang="en-US" dirty="0"/>
              <a:t>linear </a:t>
            </a:r>
            <a:r>
              <a:rPr lang="en-US" dirty="0" smtClean="0"/>
              <a:t>regression</a:t>
            </a:r>
          </a:p>
          <a:p>
            <a:pPr lvl="1"/>
            <a:r>
              <a:rPr lang="en-US" dirty="0" smtClean="0"/>
              <a:t>Robust standard errors: heteroscedasticity </a:t>
            </a:r>
          </a:p>
          <a:p>
            <a:pPr lvl="1"/>
            <a:r>
              <a:rPr lang="en-US" dirty="0" smtClean="0"/>
              <a:t>Fixed effects, random effects: repeated observations, panel data</a:t>
            </a:r>
          </a:p>
          <a:p>
            <a:pPr lvl="1"/>
            <a:r>
              <a:rPr lang="en-US" dirty="0" smtClean="0"/>
              <a:t>Time series: lag effects, repeated observations </a:t>
            </a:r>
          </a:p>
          <a:p>
            <a:pPr lvl="1"/>
            <a:r>
              <a:rPr lang="en-US" dirty="0" smtClean="0"/>
              <a:t>Tobit: Truncated data, Selection models: Censored data</a:t>
            </a:r>
          </a:p>
          <a:p>
            <a:r>
              <a:rPr lang="en-US" dirty="0"/>
              <a:t>Categorical response </a:t>
            </a:r>
            <a:r>
              <a:rPr lang="en-US" dirty="0" smtClean="0"/>
              <a:t>variables: Logistic regression</a:t>
            </a:r>
          </a:p>
          <a:p>
            <a:pPr lvl="1"/>
            <a:r>
              <a:rPr lang="en-US" dirty="0" smtClean="0"/>
              <a:t>Multinomial: multiple (&gt; 2) categorical outcomes</a:t>
            </a:r>
            <a:endParaRPr lang="en-US" dirty="0"/>
          </a:p>
          <a:p>
            <a:r>
              <a:rPr lang="en-US" dirty="0" smtClean="0"/>
              <a:t>Survival analysis to model durations (e.g., time to next purchase)</a:t>
            </a:r>
          </a:p>
        </p:txBody>
      </p:sp>
      <p:sp>
        <p:nvSpPr>
          <p:cNvPr id="3" name="Slide Number Placeholder 2"/>
          <p:cNvSpPr>
            <a:spLocks noGrp="1"/>
          </p:cNvSpPr>
          <p:nvPr>
            <p:ph type="sldNum" sz="quarter" idx="12"/>
          </p:nvPr>
        </p:nvSpPr>
        <p:spPr/>
        <p:txBody>
          <a:bodyPr/>
          <a:lstStyle/>
          <a:p>
            <a:fld id="{C68DACDF-E1A9-A04C-A5FF-FC2443684BF5}" type="slidenum">
              <a:rPr lang="en-US" smtClean="0"/>
              <a:pPr/>
              <a:t>15</a:t>
            </a:fld>
            <a:endParaRPr lang="en-US"/>
          </a:p>
        </p:txBody>
      </p:sp>
    </p:spTree>
    <p:extLst>
      <p:ext uri="{BB962C8B-B14F-4D97-AF65-F5344CB8AC3E}">
        <p14:creationId xmlns:p14="http://schemas.microsoft.com/office/powerpoint/2010/main" val="7717663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Title 1"/>
          <p:cNvSpPr>
            <a:spLocks noGrp="1"/>
          </p:cNvSpPr>
          <p:nvPr>
            <p:ph type="title"/>
          </p:nvPr>
        </p:nvSpPr>
        <p:spPr/>
        <p:txBody>
          <a:bodyPr>
            <a:normAutofit/>
          </a:bodyPr>
          <a:lstStyle/>
          <a:p>
            <a:pPr eaLnBrk="1" hangingPunct="1"/>
            <a:r>
              <a:rPr lang="en-US" sz="4000" dirty="0" smtClean="0"/>
              <a:t>Marketing is NOT One Size Fits All</a:t>
            </a:r>
          </a:p>
        </p:txBody>
      </p:sp>
      <p:sp>
        <p:nvSpPr>
          <p:cNvPr id="2" name="Content Placeholder 1"/>
          <p:cNvSpPr>
            <a:spLocks noGrp="1"/>
          </p:cNvSpPr>
          <p:nvPr>
            <p:ph idx="1"/>
          </p:nvPr>
        </p:nvSpPr>
        <p:spPr>
          <a:xfrm>
            <a:off x="457200" y="5342519"/>
            <a:ext cx="8229600" cy="1139091"/>
          </a:xfrm>
        </p:spPr>
        <p:txBody>
          <a:bodyPr>
            <a:normAutofit/>
          </a:bodyPr>
          <a:lstStyle/>
          <a:p>
            <a:r>
              <a:rPr lang="en-US" dirty="0" smtClean="0"/>
              <a:t>Why??? Because different consumers have different needs and preferences, not all consumers are the same</a:t>
            </a:r>
            <a:endParaRPr lang="en-US" dirty="0"/>
          </a:p>
        </p:txBody>
      </p:sp>
      <p:sp>
        <p:nvSpPr>
          <p:cNvPr id="20" name="Slide Number Placeholder 19"/>
          <p:cNvSpPr>
            <a:spLocks noGrp="1"/>
          </p:cNvSpPr>
          <p:nvPr>
            <p:ph type="sldNum" sz="quarter" idx="12"/>
          </p:nvPr>
        </p:nvSpPr>
        <p:spPr/>
        <p:txBody>
          <a:bodyPr/>
          <a:lstStyle/>
          <a:p>
            <a:fld id="{26BBD79D-60AF-40F6-9BCC-107BDB95C68C}" type="slidenum">
              <a:rPr lang="en-US" smtClean="0"/>
              <a:pPr/>
              <a:t>16</a:t>
            </a:fld>
            <a:endParaRPr lang="en-US"/>
          </a:p>
        </p:txBody>
      </p:sp>
      <p:pic>
        <p:nvPicPr>
          <p:cNvPr id="5123" name="Picture 3"/>
          <p:cNvPicPr>
            <a:picLocks noChangeAspect="1" noChangeArrowheads="1"/>
          </p:cNvPicPr>
          <p:nvPr/>
        </p:nvPicPr>
        <p:blipFill>
          <a:blip r:embed="rId3" cstate="print"/>
          <a:srcRect/>
          <a:stretch>
            <a:fillRect/>
          </a:stretch>
        </p:blipFill>
        <p:spPr bwMode="auto">
          <a:xfrm>
            <a:off x="951309" y="1586485"/>
            <a:ext cx="1808957" cy="1134678"/>
          </a:xfrm>
          <a:prstGeom prst="rect">
            <a:avLst/>
          </a:prstGeom>
          <a:ln>
            <a:solidFill>
              <a:schemeClr val="tx1"/>
            </a:solidFill>
          </a:ln>
          <a:effectLst>
            <a:outerShdw blurRad="292100" dist="139700" dir="2700000" algn="tl" rotWithShape="0">
              <a:srgbClr val="333333">
                <a:alpha val="65000"/>
              </a:srgbClr>
            </a:outerShdw>
          </a:effectLst>
        </p:spPr>
      </p:pic>
      <p:pic>
        <p:nvPicPr>
          <p:cNvPr id="5" name="Picture 4"/>
          <p:cNvPicPr>
            <a:picLocks noChangeAspect="1" noChangeArrowheads="1"/>
          </p:cNvPicPr>
          <p:nvPr/>
        </p:nvPicPr>
        <p:blipFill>
          <a:blip r:embed="rId4" cstate="print"/>
          <a:srcRect/>
          <a:stretch>
            <a:fillRect/>
          </a:stretch>
        </p:blipFill>
        <p:spPr bwMode="auto">
          <a:xfrm>
            <a:off x="457200" y="3344797"/>
            <a:ext cx="955675" cy="1219200"/>
          </a:xfrm>
          <a:prstGeom prst="rect">
            <a:avLst/>
          </a:prstGeom>
          <a:noFill/>
          <a:ln w="9525">
            <a:noFill/>
            <a:miter lim="800000"/>
            <a:headEnd/>
            <a:tailEnd/>
          </a:ln>
        </p:spPr>
      </p:pic>
      <p:sp>
        <p:nvSpPr>
          <p:cNvPr id="8201" name="TextBox 24"/>
          <p:cNvSpPr txBox="1">
            <a:spLocks noChangeArrowheads="1"/>
          </p:cNvSpPr>
          <p:nvPr/>
        </p:nvSpPr>
        <p:spPr bwMode="auto">
          <a:xfrm>
            <a:off x="419100" y="934194"/>
            <a:ext cx="2667000" cy="523220"/>
          </a:xfrm>
          <a:prstGeom prst="rect">
            <a:avLst/>
          </a:prstGeom>
          <a:noFill/>
          <a:ln w="9525">
            <a:noFill/>
            <a:miter lim="800000"/>
            <a:headEnd/>
            <a:tailEnd/>
          </a:ln>
        </p:spPr>
        <p:txBody>
          <a:bodyPr>
            <a:spAutoFit/>
          </a:bodyPr>
          <a:lstStyle/>
          <a:p>
            <a:pPr algn="ctr"/>
            <a:r>
              <a:rPr lang="en-US" sz="2800" b="1" u="sng" dirty="0"/>
              <a:t>Ford in </a:t>
            </a:r>
            <a:r>
              <a:rPr lang="en-US" sz="2800" b="1" u="sng" dirty="0" smtClean="0"/>
              <a:t>1910</a:t>
            </a:r>
            <a:endParaRPr lang="en-US" sz="2800" b="1" u="sng" dirty="0"/>
          </a:p>
        </p:txBody>
      </p:sp>
      <p:sp>
        <p:nvSpPr>
          <p:cNvPr id="8203" name="TextBox 26"/>
          <p:cNvSpPr txBox="1">
            <a:spLocks noChangeArrowheads="1"/>
          </p:cNvSpPr>
          <p:nvPr/>
        </p:nvSpPr>
        <p:spPr bwMode="auto">
          <a:xfrm>
            <a:off x="5105400" y="781050"/>
            <a:ext cx="2667000" cy="523220"/>
          </a:xfrm>
          <a:prstGeom prst="rect">
            <a:avLst/>
          </a:prstGeom>
          <a:noFill/>
          <a:ln w="9525">
            <a:noFill/>
            <a:miter lim="800000"/>
            <a:headEnd/>
            <a:tailEnd/>
          </a:ln>
        </p:spPr>
        <p:txBody>
          <a:bodyPr>
            <a:spAutoFit/>
          </a:bodyPr>
          <a:lstStyle/>
          <a:p>
            <a:pPr algn="ctr"/>
            <a:r>
              <a:rPr lang="en-US" sz="2800" b="1" u="sng" dirty="0"/>
              <a:t>Ford in </a:t>
            </a:r>
            <a:r>
              <a:rPr lang="en-US" sz="2800" b="1" u="sng" dirty="0" smtClean="0"/>
              <a:t>2010</a:t>
            </a:r>
            <a:endParaRPr lang="en-US" sz="2800" b="1" u="sng" dirty="0"/>
          </a:p>
        </p:txBody>
      </p:sp>
      <p:pic>
        <p:nvPicPr>
          <p:cNvPr id="1027" name="Picture 3"/>
          <p:cNvPicPr>
            <a:picLocks noChangeAspect="1" noChangeArrowheads="1"/>
          </p:cNvPicPr>
          <p:nvPr/>
        </p:nvPicPr>
        <p:blipFill>
          <a:blip r:embed="rId5" cstate="print"/>
          <a:srcRect l="26667" t="19778" r="27778" b="10000"/>
          <a:stretch>
            <a:fillRect/>
          </a:stretch>
        </p:blipFill>
        <p:spPr bwMode="auto">
          <a:xfrm>
            <a:off x="4305300" y="1245632"/>
            <a:ext cx="4267200" cy="4111082"/>
          </a:xfrm>
          <a:prstGeom prst="rect">
            <a:avLst/>
          </a:prstGeom>
          <a:noFill/>
          <a:ln w="9525">
            <a:noFill/>
            <a:miter lim="800000"/>
            <a:headEnd/>
            <a:tailEnd/>
          </a:ln>
        </p:spPr>
      </p:pic>
      <p:sp>
        <p:nvSpPr>
          <p:cNvPr id="3" name="Rectangle 2"/>
          <p:cNvSpPr/>
          <p:nvPr/>
        </p:nvSpPr>
        <p:spPr>
          <a:xfrm>
            <a:off x="1448196" y="3241557"/>
            <a:ext cx="2228850" cy="1477328"/>
          </a:xfrm>
          <a:prstGeom prst="rect">
            <a:avLst/>
          </a:prstGeom>
        </p:spPr>
        <p:txBody>
          <a:bodyPr wrap="square">
            <a:spAutoFit/>
          </a:bodyPr>
          <a:lstStyle/>
          <a:p>
            <a:pPr>
              <a:defRPr/>
            </a:pPr>
            <a:r>
              <a:rPr lang="en-US" i="1" dirty="0">
                <a:latin typeface="Calibri" pitchFamily="34" charset="0"/>
              </a:rPr>
              <a:t>“Any customer can have a car painted any color that he wants so long as it is black”</a:t>
            </a:r>
            <a:r>
              <a:rPr lang="en-US" dirty="0">
                <a:latin typeface="Calibri" pitchFamily="34" charset="0"/>
              </a:rPr>
              <a:t> </a:t>
            </a:r>
          </a:p>
        </p:txBody>
      </p:sp>
    </p:spTree>
    <p:extLst>
      <p:ext uri="{BB962C8B-B14F-4D97-AF65-F5344CB8AC3E}">
        <p14:creationId xmlns:p14="http://schemas.microsoft.com/office/powerpoint/2010/main" val="3631465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0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20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8201" grpId="0"/>
      <p:bldP spid="8203" grpId="0"/>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Marketing </a:t>
            </a:r>
            <a:r>
              <a:rPr lang="en-US" dirty="0"/>
              <a:t>is NOT One Size Fits All</a:t>
            </a:r>
          </a:p>
        </p:txBody>
      </p:sp>
      <p:sp>
        <p:nvSpPr>
          <p:cNvPr id="3" name="Content Placeholder 2"/>
          <p:cNvSpPr>
            <a:spLocks noGrp="1"/>
          </p:cNvSpPr>
          <p:nvPr>
            <p:ph idx="1"/>
          </p:nvPr>
        </p:nvSpPr>
        <p:spPr>
          <a:xfrm>
            <a:off x="457200" y="1064523"/>
            <a:ext cx="8229600" cy="5221978"/>
          </a:xfrm>
        </p:spPr>
        <p:txBody>
          <a:bodyPr>
            <a:normAutofit/>
          </a:bodyPr>
          <a:lstStyle/>
          <a:p>
            <a:r>
              <a:rPr lang="en-US" dirty="0" smtClean="0"/>
              <a:t>Companies are able to customize their marketing mix (products, price, promotions, place) to an amazing degree</a:t>
            </a:r>
          </a:p>
          <a:p>
            <a:endParaRPr lang="en-US" dirty="0" smtClean="0"/>
          </a:p>
          <a:p>
            <a:r>
              <a:rPr lang="en-US" dirty="0"/>
              <a:t>What products should Amazon display on its landing page?</a:t>
            </a:r>
          </a:p>
          <a:p>
            <a:endParaRPr lang="en-US" dirty="0"/>
          </a:p>
          <a:p>
            <a:r>
              <a:rPr lang="en-US" dirty="0" smtClean="0"/>
              <a:t>What ads should be shown on NY Times?</a:t>
            </a:r>
            <a:endParaRPr lang="en-US" dirty="0"/>
          </a:p>
          <a:p>
            <a:endParaRPr lang="en-US" dirty="0"/>
          </a:p>
          <a:p>
            <a:r>
              <a:rPr lang="en-US" dirty="0" smtClean="0"/>
              <a:t>What </a:t>
            </a:r>
            <a:r>
              <a:rPr lang="en-US" dirty="0"/>
              <a:t>offers should Groupon email </a:t>
            </a:r>
            <a:r>
              <a:rPr lang="en-US" dirty="0" smtClean="0"/>
              <a:t>every </a:t>
            </a:r>
            <a:r>
              <a:rPr lang="en-US" dirty="0"/>
              <a:t>day</a:t>
            </a:r>
            <a:r>
              <a:rPr lang="en-US" dirty="0" smtClean="0"/>
              <a:t>?</a:t>
            </a:r>
          </a:p>
          <a:p>
            <a:endParaRPr lang="en-US" dirty="0"/>
          </a:p>
          <a:p>
            <a:r>
              <a:rPr lang="en-US" dirty="0" smtClean="0"/>
              <a:t>What price should Uber charge for a ride?</a:t>
            </a:r>
            <a:endParaRPr lang="en-US" dirty="0"/>
          </a:p>
        </p:txBody>
      </p:sp>
      <p:sp>
        <p:nvSpPr>
          <p:cNvPr id="4" name="Slide Number Placeholder 3"/>
          <p:cNvSpPr>
            <a:spLocks noGrp="1"/>
          </p:cNvSpPr>
          <p:nvPr>
            <p:ph type="sldNum" sz="quarter" idx="12"/>
          </p:nvPr>
        </p:nvSpPr>
        <p:spPr/>
        <p:txBody>
          <a:bodyPr/>
          <a:lstStyle/>
          <a:p>
            <a:fld id="{C68DACDF-E1A9-A04C-A5FF-FC2443684BF5}" type="slidenum">
              <a:rPr lang="en-US" smtClean="0"/>
              <a:pPr/>
              <a:t>17</a:t>
            </a:fld>
            <a:endParaRPr lang="en-US"/>
          </a:p>
        </p:txBody>
      </p:sp>
    </p:spTree>
    <p:extLst>
      <p:ext uri="{BB962C8B-B14F-4D97-AF65-F5344CB8AC3E}">
        <p14:creationId xmlns:p14="http://schemas.microsoft.com/office/powerpoint/2010/main" val="26298948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All Customers are the Same</a:t>
            </a:r>
            <a:endParaRPr lang="en-US" dirty="0"/>
          </a:p>
        </p:txBody>
      </p:sp>
      <p:sp>
        <p:nvSpPr>
          <p:cNvPr id="4" name="Content Placeholder 3"/>
          <p:cNvSpPr>
            <a:spLocks noGrp="1"/>
          </p:cNvSpPr>
          <p:nvPr>
            <p:ph idx="1"/>
          </p:nvPr>
        </p:nvSpPr>
        <p:spPr>
          <a:xfrm>
            <a:off x="457200" y="1064523"/>
            <a:ext cx="8401050" cy="5164828"/>
          </a:xfrm>
        </p:spPr>
        <p:txBody>
          <a:bodyPr>
            <a:normAutofit/>
          </a:bodyPr>
          <a:lstStyle/>
          <a:p>
            <a:r>
              <a:rPr lang="en-US" dirty="0" smtClean="0"/>
              <a:t>In marketing, there is a well-developed approach to incorporate this important fact into marketing decisions</a:t>
            </a:r>
          </a:p>
          <a:p>
            <a:pPr lvl="2"/>
            <a:endParaRPr lang="en-US" dirty="0" smtClean="0"/>
          </a:p>
          <a:p>
            <a:r>
              <a:rPr lang="en-US" dirty="0" smtClean="0"/>
              <a:t>Three key steps in this approach: </a:t>
            </a:r>
          </a:p>
          <a:p>
            <a:pPr marL="514350" indent="-514350">
              <a:buFont typeface="+mj-lt"/>
              <a:buAutoNum type="arabicPeriod"/>
            </a:pPr>
            <a:r>
              <a:rPr lang="en-US" dirty="0" smtClean="0"/>
              <a:t>Discover and Profile </a:t>
            </a:r>
            <a:r>
              <a:rPr lang="en-US" b="1" dirty="0" smtClean="0"/>
              <a:t>Market Segments</a:t>
            </a:r>
          </a:p>
          <a:p>
            <a:pPr marL="514350" indent="-514350">
              <a:buFont typeface="+mj-lt"/>
              <a:buAutoNum type="arabicPeriod"/>
            </a:pPr>
            <a:r>
              <a:rPr lang="en-US" dirty="0" smtClean="0"/>
              <a:t>Select </a:t>
            </a:r>
            <a:r>
              <a:rPr lang="en-US" b="1" dirty="0" smtClean="0"/>
              <a:t>Target Segments</a:t>
            </a:r>
          </a:p>
          <a:p>
            <a:pPr marL="514350" indent="-514350">
              <a:buFont typeface="+mj-lt"/>
              <a:buAutoNum type="arabicPeriod"/>
            </a:pPr>
            <a:r>
              <a:rPr lang="en-US" dirty="0" smtClean="0"/>
              <a:t>Develop </a:t>
            </a:r>
            <a:r>
              <a:rPr lang="en-US" b="1" dirty="0" smtClean="0"/>
              <a:t>Positioning </a:t>
            </a:r>
            <a:r>
              <a:rPr lang="en-US" dirty="0" smtClean="0"/>
              <a:t>for each </a:t>
            </a:r>
            <a:r>
              <a:rPr lang="en-US" b="1" dirty="0" smtClean="0"/>
              <a:t>Target Segment</a:t>
            </a:r>
          </a:p>
          <a:p>
            <a:pPr marL="514350" indent="-514350">
              <a:buFont typeface="+mj-lt"/>
              <a:buAutoNum type="arabicPeriod"/>
            </a:pPr>
            <a:endParaRPr lang="en-US" dirty="0" smtClean="0"/>
          </a:p>
          <a:p>
            <a:r>
              <a:rPr lang="en-US" dirty="0"/>
              <a:t>This approach affects all marketing decisions and </a:t>
            </a:r>
            <a:r>
              <a:rPr lang="en-US" dirty="0" smtClean="0"/>
              <a:t>activities: a marketing program is designed for each target segment</a:t>
            </a:r>
            <a:endParaRPr lang="en-US" dirty="0"/>
          </a:p>
        </p:txBody>
      </p:sp>
      <p:sp>
        <p:nvSpPr>
          <p:cNvPr id="3" name="Slide Number Placeholder 2"/>
          <p:cNvSpPr>
            <a:spLocks noGrp="1"/>
          </p:cNvSpPr>
          <p:nvPr>
            <p:ph type="sldNum" sz="quarter" idx="12"/>
          </p:nvPr>
        </p:nvSpPr>
        <p:spPr/>
        <p:txBody>
          <a:bodyPr/>
          <a:lstStyle/>
          <a:p>
            <a:fld id="{C68DACDF-E1A9-A04C-A5FF-FC2443684BF5}" type="slidenum">
              <a:rPr lang="en-US" smtClean="0"/>
              <a:pPr/>
              <a:t>18</a:t>
            </a:fld>
            <a:endParaRPr lang="en-US"/>
          </a:p>
        </p:txBody>
      </p:sp>
    </p:spTree>
    <p:extLst>
      <p:ext uri="{BB962C8B-B14F-4D97-AF65-F5344CB8AC3E}">
        <p14:creationId xmlns:p14="http://schemas.microsoft.com/office/powerpoint/2010/main" val="5014492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 Market Segments</a:t>
            </a:r>
            <a:endParaRPr lang="en-US" dirty="0"/>
          </a:p>
        </p:txBody>
      </p:sp>
      <p:sp>
        <p:nvSpPr>
          <p:cNvPr id="3" name="Content Placeholder 2"/>
          <p:cNvSpPr>
            <a:spLocks noGrp="1"/>
          </p:cNvSpPr>
          <p:nvPr>
            <p:ph idx="1"/>
          </p:nvPr>
        </p:nvSpPr>
        <p:spPr>
          <a:xfrm>
            <a:off x="533400" y="1088571"/>
            <a:ext cx="8001000" cy="3295547"/>
          </a:xfrm>
        </p:spPr>
        <p:txBody>
          <a:bodyPr>
            <a:normAutofit/>
          </a:bodyPr>
          <a:lstStyle/>
          <a:p>
            <a:r>
              <a:rPr lang="en-US" sz="2800" dirty="0" smtClean="0"/>
              <a:t>For many products, market consists of different types of buyers with very different needs and preferences</a:t>
            </a:r>
          </a:p>
          <a:p>
            <a:pPr lvl="1"/>
            <a:endParaRPr lang="en-US" dirty="0" smtClean="0"/>
          </a:p>
          <a:p>
            <a:r>
              <a:rPr lang="en-US" sz="2800" dirty="0" smtClean="0"/>
              <a:t>More useful to consider subsets of potential buyers with a </a:t>
            </a:r>
            <a:r>
              <a:rPr lang="en-US" sz="2800" b="1" i="1" dirty="0" smtClean="0"/>
              <a:t>common</a:t>
            </a:r>
            <a:r>
              <a:rPr lang="en-US" sz="2800" i="1" dirty="0" smtClean="0"/>
              <a:t> </a:t>
            </a:r>
            <a:r>
              <a:rPr lang="en-US" sz="2800" b="1" dirty="0" smtClean="0">
                <a:solidFill>
                  <a:srgbClr val="FF0000"/>
                </a:solidFill>
              </a:rPr>
              <a:t>need</a:t>
            </a:r>
            <a:r>
              <a:rPr lang="en-US" sz="2800" dirty="0" smtClean="0"/>
              <a:t> or </a:t>
            </a:r>
            <a:r>
              <a:rPr lang="en-US" sz="2800" b="1" i="1" dirty="0" smtClean="0"/>
              <a:t>common</a:t>
            </a:r>
            <a:r>
              <a:rPr lang="en-US" sz="2800" dirty="0" smtClean="0"/>
              <a:t> </a:t>
            </a:r>
            <a:r>
              <a:rPr lang="en-US" sz="2800" b="1" dirty="0" smtClean="0">
                <a:solidFill>
                  <a:srgbClr val="FF0000"/>
                </a:solidFill>
              </a:rPr>
              <a:t>response to marketing actions</a:t>
            </a:r>
            <a:r>
              <a:rPr lang="en-US" dirty="0" smtClean="0"/>
              <a:t>; this is a </a:t>
            </a:r>
            <a:r>
              <a:rPr lang="en-US" sz="2800" dirty="0" smtClean="0"/>
              <a:t>customer segment</a:t>
            </a:r>
          </a:p>
        </p:txBody>
      </p:sp>
      <p:sp>
        <p:nvSpPr>
          <p:cNvPr id="4" name="Slide Number Placeholder 3"/>
          <p:cNvSpPr>
            <a:spLocks noGrp="1"/>
          </p:cNvSpPr>
          <p:nvPr>
            <p:ph type="sldNum" sz="quarter" idx="12"/>
          </p:nvPr>
        </p:nvSpPr>
        <p:spPr/>
        <p:txBody>
          <a:bodyPr/>
          <a:lstStyle/>
          <a:p>
            <a:fld id="{26BBD79D-60AF-40F6-9BCC-107BDB95C68C}" type="slidenum">
              <a:rPr lang="en-US" smtClean="0"/>
              <a:pPr/>
              <a:t>19</a:t>
            </a:fld>
            <a:endParaRPr lang="en-US" dirty="0"/>
          </a:p>
        </p:txBody>
      </p:sp>
      <p:sp>
        <p:nvSpPr>
          <p:cNvPr id="5" name="TextBox 3"/>
          <p:cNvSpPr txBox="1">
            <a:spLocks noChangeArrowheads="1"/>
          </p:cNvSpPr>
          <p:nvPr/>
        </p:nvSpPr>
        <p:spPr bwMode="auto">
          <a:xfrm>
            <a:off x="2362200" y="4171950"/>
            <a:ext cx="4267200" cy="369332"/>
          </a:xfrm>
          <a:prstGeom prst="rect">
            <a:avLst/>
          </a:prstGeom>
          <a:noFill/>
          <a:ln w="9525">
            <a:noFill/>
            <a:miter lim="800000"/>
            <a:headEnd/>
            <a:tailEnd/>
          </a:ln>
        </p:spPr>
        <p:txBody>
          <a:bodyPr>
            <a:spAutoFit/>
          </a:bodyPr>
          <a:lstStyle/>
          <a:p>
            <a:pPr algn="ctr" eaLnBrk="0" hangingPunct="0"/>
            <a:r>
              <a:rPr lang="en-US" dirty="0"/>
              <a:t>Market (Potential </a:t>
            </a:r>
            <a:r>
              <a:rPr lang="en-US" dirty="0" smtClean="0"/>
              <a:t>Buyers)</a:t>
            </a:r>
            <a:endParaRPr lang="en-US" dirty="0"/>
          </a:p>
        </p:txBody>
      </p:sp>
      <p:sp>
        <p:nvSpPr>
          <p:cNvPr id="6" name="TextBox 4"/>
          <p:cNvSpPr txBox="1">
            <a:spLocks noChangeArrowheads="1"/>
          </p:cNvSpPr>
          <p:nvPr/>
        </p:nvSpPr>
        <p:spPr bwMode="auto">
          <a:xfrm>
            <a:off x="609600" y="5686425"/>
            <a:ext cx="1828800" cy="461963"/>
          </a:xfrm>
          <a:prstGeom prst="rect">
            <a:avLst/>
          </a:prstGeom>
          <a:noFill/>
          <a:ln w="9525">
            <a:noFill/>
            <a:miter lim="800000"/>
            <a:headEnd/>
            <a:tailEnd/>
          </a:ln>
        </p:spPr>
        <p:txBody>
          <a:bodyPr>
            <a:spAutoFit/>
          </a:bodyPr>
          <a:lstStyle/>
          <a:p>
            <a:pPr algn="ctr" eaLnBrk="0" hangingPunct="0"/>
            <a:r>
              <a:rPr lang="en-US"/>
              <a:t>Segment A</a:t>
            </a:r>
          </a:p>
        </p:txBody>
      </p:sp>
      <p:sp>
        <p:nvSpPr>
          <p:cNvPr id="7" name="TextBox 5"/>
          <p:cNvSpPr txBox="1">
            <a:spLocks noChangeArrowheads="1"/>
          </p:cNvSpPr>
          <p:nvPr/>
        </p:nvSpPr>
        <p:spPr bwMode="auto">
          <a:xfrm>
            <a:off x="2590800" y="5691188"/>
            <a:ext cx="1828800" cy="461962"/>
          </a:xfrm>
          <a:prstGeom prst="rect">
            <a:avLst/>
          </a:prstGeom>
          <a:noFill/>
          <a:ln w="9525">
            <a:noFill/>
            <a:miter lim="800000"/>
            <a:headEnd/>
            <a:tailEnd/>
          </a:ln>
        </p:spPr>
        <p:txBody>
          <a:bodyPr>
            <a:spAutoFit/>
          </a:bodyPr>
          <a:lstStyle/>
          <a:p>
            <a:pPr algn="ctr" eaLnBrk="0" hangingPunct="0"/>
            <a:r>
              <a:rPr lang="en-US"/>
              <a:t>Segment B</a:t>
            </a:r>
          </a:p>
        </p:txBody>
      </p:sp>
      <p:sp>
        <p:nvSpPr>
          <p:cNvPr id="8" name="TextBox 6"/>
          <p:cNvSpPr txBox="1">
            <a:spLocks noChangeArrowheads="1"/>
          </p:cNvSpPr>
          <p:nvPr/>
        </p:nvSpPr>
        <p:spPr bwMode="auto">
          <a:xfrm>
            <a:off x="4572000" y="5691188"/>
            <a:ext cx="1828800" cy="461962"/>
          </a:xfrm>
          <a:prstGeom prst="rect">
            <a:avLst/>
          </a:prstGeom>
          <a:noFill/>
          <a:ln w="9525">
            <a:noFill/>
            <a:miter lim="800000"/>
            <a:headEnd/>
            <a:tailEnd/>
          </a:ln>
        </p:spPr>
        <p:txBody>
          <a:bodyPr>
            <a:spAutoFit/>
          </a:bodyPr>
          <a:lstStyle/>
          <a:p>
            <a:pPr algn="ctr" eaLnBrk="0" hangingPunct="0"/>
            <a:r>
              <a:rPr lang="en-US" dirty="0"/>
              <a:t>Segment C</a:t>
            </a:r>
          </a:p>
        </p:txBody>
      </p:sp>
      <p:sp>
        <p:nvSpPr>
          <p:cNvPr id="9" name="TextBox 7"/>
          <p:cNvSpPr txBox="1">
            <a:spLocks noChangeArrowheads="1"/>
          </p:cNvSpPr>
          <p:nvPr/>
        </p:nvSpPr>
        <p:spPr bwMode="auto">
          <a:xfrm>
            <a:off x="6705600" y="5691188"/>
            <a:ext cx="1828800" cy="461962"/>
          </a:xfrm>
          <a:prstGeom prst="rect">
            <a:avLst/>
          </a:prstGeom>
          <a:noFill/>
          <a:ln w="9525">
            <a:noFill/>
            <a:miter lim="800000"/>
            <a:headEnd/>
            <a:tailEnd/>
          </a:ln>
        </p:spPr>
        <p:txBody>
          <a:bodyPr>
            <a:spAutoFit/>
          </a:bodyPr>
          <a:lstStyle/>
          <a:p>
            <a:pPr algn="ctr" eaLnBrk="0" hangingPunct="0"/>
            <a:r>
              <a:rPr lang="en-US"/>
              <a:t>Segment D</a:t>
            </a:r>
          </a:p>
        </p:txBody>
      </p:sp>
      <p:cxnSp>
        <p:nvCxnSpPr>
          <p:cNvPr id="10" name="Straight Arrow Connector 9"/>
          <p:cNvCxnSpPr>
            <a:cxnSpLocks noChangeShapeType="1"/>
            <a:stCxn id="5" idx="2"/>
            <a:endCxn id="6" idx="0"/>
          </p:cNvCxnSpPr>
          <p:nvPr/>
        </p:nvCxnSpPr>
        <p:spPr bwMode="auto">
          <a:xfrm rot="5400000">
            <a:off x="2437329" y="3627953"/>
            <a:ext cx="1145143" cy="2971800"/>
          </a:xfrm>
          <a:prstGeom prst="straightConnector1">
            <a:avLst/>
          </a:prstGeom>
          <a:noFill/>
          <a:ln w="9525" algn="ctr">
            <a:solidFill>
              <a:schemeClr val="tx1"/>
            </a:solidFill>
            <a:round/>
            <a:headEnd/>
            <a:tailEnd type="arrow" w="med" len="med"/>
          </a:ln>
        </p:spPr>
      </p:cxnSp>
      <p:cxnSp>
        <p:nvCxnSpPr>
          <p:cNvPr id="11" name="Straight Arrow Connector 11"/>
          <p:cNvCxnSpPr>
            <a:cxnSpLocks noChangeShapeType="1"/>
            <a:stCxn id="5" idx="2"/>
            <a:endCxn id="7" idx="0"/>
          </p:cNvCxnSpPr>
          <p:nvPr/>
        </p:nvCxnSpPr>
        <p:spPr bwMode="auto">
          <a:xfrm rot="5400000">
            <a:off x="3425547" y="4620935"/>
            <a:ext cx="1149906" cy="990600"/>
          </a:xfrm>
          <a:prstGeom prst="straightConnector1">
            <a:avLst/>
          </a:prstGeom>
          <a:noFill/>
          <a:ln w="9525" algn="ctr">
            <a:solidFill>
              <a:schemeClr val="tx1"/>
            </a:solidFill>
            <a:round/>
            <a:headEnd/>
            <a:tailEnd type="arrow" w="med" len="med"/>
          </a:ln>
        </p:spPr>
      </p:cxnSp>
      <p:cxnSp>
        <p:nvCxnSpPr>
          <p:cNvPr id="12" name="Straight Arrow Connector 14"/>
          <p:cNvCxnSpPr>
            <a:cxnSpLocks noChangeShapeType="1"/>
            <a:stCxn id="5" idx="2"/>
            <a:endCxn id="8" idx="0"/>
          </p:cNvCxnSpPr>
          <p:nvPr/>
        </p:nvCxnSpPr>
        <p:spPr bwMode="auto">
          <a:xfrm rot="16200000" flipH="1">
            <a:off x="4416147" y="4620935"/>
            <a:ext cx="1149906" cy="990600"/>
          </a:xfrm>
          <a:prstGeom prst="straightConnector1">
            <a:avLst/>
          </a:prstGeom>
          <a:noFill/>
          <a:ln w="9525" algn="ctr">
            <a:solidFill>
              <a:schemeClr val="tx1"/>
            </a:solidFill>
            <a:round/>
            <a:headEnd/>
            <a:tailEnd type="arrow" w="med" len="med"/>
          </a:ln>
        </p:spPr>
      </p:cxnSp>
      <p:cxnSp>
        <p:nvCxnSpPr>
          <p:cNvPr id="13" name="Straight Arrow Connector 17"/>
          <p:cNvCxnSpPr>
            <a:cxnSpLocks noChangeShapeType="1"/>
            <a:stCxn id="5" idx="2"/>
            <a:endCxn id="9" idx="0"/>
          </p:cNvCxnSpPr>
          <p:nvPr/>
        </p:nvCxnSpPr>
        <p:spPr bwMode="auto">
          <a:xfrm rot="16200000" flipH="1">
            <a:off x="5482947" y="3554135"/>
            <a:ext cx="1149906" cy="3124200"/>
          </a:xfrm>
          <a:prstGeom prst="straightConnector1">
            <a:avLst/>
          </a:prstGeom>
          <a:noFill/>
          <a:ln w="9525" algn="ctr">
            <a:solidFill>
              <a:schemeClr val="tx1"/>
            </a:solidFill>
            <a:round/>
            <a:headEnd/>
            <a:tailEnd type="arrow" w="med" len="med"/>
          </a:ln>
        </p:spPr>
      </p:cxnSp>
      <p:sp>
        <p:nvSpPr>
          <p:cNvPr id="14" name="TextBox 20"/>
          <p:cNvSpPr txBox="1">
            <a:spLocks noChangeArrowheads="1"/>
          </p:cNvSpPr>
          <p:nvPr/>
        </p:nvSpPr>
        <p:spPr bwMode="auto">
          <a:xfrm>
            <a:off x="2971800" y="4793218"/>
            <a:ext cx="3162300" cy="369332"/>
          </a:xfrm>
          <a:prstGeom prst="rect">
            <a:avLst/>
          </a:prstGeom>
          <a:solidFill>
            <a:srgbClr val="00B0F0"/>
          </a:solidFill>
          <a:ln w="28575">
            <a:solidFill>
              <a:schemeClr val="tx1"/>
            </a:solidFill>
            <a:miter lim="800000"/>
            <a:headEnd/>
            <a:tailEnd/>
          </a:ln>
        </p:spPr>
        <p:txBody>
          <a:bodyPr wrap="square">
            <a:spAutoFit/>
          </a:bodyPr>
          <a:lstStyle/>
          <a:p>
            <a:pPr algn="ctr" eaLnBrk="0" hangingPunct="0"/>
            <a:r>
              <a:rPr lang="en-US" dirty="0" smtClean="0">
                <a:solidFill>
                  <a:schemeClr val="bg1"/>
                </a:solidFill>
              </a:rPr>
              <a:t>Common Needs / Response </a:t>
            </a:r>
            <a:endParaRPr lang="en-US" dirty="0">
              <a:solidFill>
                <a:schemeClr val="bg1"/>
              </a:solidFill>
            </a:endParaRPr>
          </a:p>
        </p:txBody>
      </p:sp>
    </p:spTree>
    <p:extLst>
      <p:ext uri="{BB962C8B-B14F-4D97-AF65-F5344CB8AC3E}">
        <p14:creationId xmlns:p14="http://schemas.microsoft.com/office/powerpoint/2010/main" val="1323838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6" grpId="0"/>
      <p:bldP spid="7" grpId="0"/>
      <p:bldP spid="8" grpId="0"/>
      <p:bldP spid="9" grpId="0"/>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Predictive Analytics?</a:t>
            </a:r>
            <a:endParaRPr lang="en-US" dirty="0"/>
          </a:p>
        </p:txBody>
      </p:sp>
      <p:sp>
        <p:nvSpPr>
          <p:cNvPr id="4" name="Slide Number Placeholder 3"/>
          <p:cNvSpPr>
            <a:spLocks noGrp="1"/>
          </p:cNvSpPr>
          <p:nvPr>
            <p:ph type="sldNum" sz="quarter" idx="12"/>
          </p:nvPr>
        </p:nvSpPr>
        <p:spPr/>
        <p:txBody>
          <a:bodyPr/>
          <a:lstStyle/>
          <a:p>
            <a:fld id="{C68DACDF-E1A9-A04C-A5FF-FC2443684BF5}" type="slidenum">
              <a:rPr lang="en-US" smtClean="0"/>
              <a:pPr/>
              <a:t>2</a:t>
            </a:fld>
            <a:endParaRPr lang="en-US"/>
          </a:p>
        </p:txBody>
      </p:sp>
      <p:pic>
        <p:nvPicPr>
          <p:cNvPr id="5122" name="Picture 2" descr="https://www.safaribooksonline.com/library/view/business-analytics-principles/9780133989588/graphics/01tab0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537" y="1219200"/>
            <a:ext cx="8139113" cy="4835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42462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smtClean="0"/>
              <a:t>for Dell Computers</a:t>
            </a:r>
            <a:endParaRPr lang="en-US" dirty="0"/>
          </a:p>
        </p:txBody>
      </p:sp>
      <p:sp>
        <p:nvSpPr>
          <p:cNvPr id="4" name="Slide Number Placeholder 3"/>
          <p:cNvSpPr>
            <a:spLocks noGrp="1"/>
          </p:cNvSpPr>
          <p:nvPr>
            <p:ph type="sldNum" sz="quarter" idx="12"/>
          </p:nvPr>
        </p:nvSpPr>
        <p:spPr/>
        <p:txBody>
          <a:bodyPr/>
          <a:lstStyle/>
          <a:p>
            <a:fld id="{26BBD79D-60AF-40F6-9BCC-107BDB95C68C}" type="slidenum">
              <a:rPr lang="en-US" smtClean="0"/>
              <a:pPr/>
              <a:t>20</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361673319"/>
              </p:ext>
            </p:extLst>
          </p:nvPr>
        </p:nvGraphicFramePr>
        <p:xfrm>
          <a:off x="438150" y="934220"/>
          <a:ext cx="7867650" cy="3388308"/>
        </p:xfrm>
        <a:graphic>
          <a:graphicData uri="http://schemas.openxmlformats.org/drawingml/2006/table">
            <a:tbl>
              <a:tblPr firstRow="1" bandRow="1">
                <a:tableStyleId>{21E4AEA4-8DFA-4A89-87EB-49C32662AFE0}</a:tableStyleId>
              </a:tblPr>
              <a:tblGrid>
                <a:gridCol w="952500">
                  <a:extLst>
                    <a:ext uri="{9D8B030D-6E8A-4147-A177-3AD203B41FA5}">
                      <a16:colId xmlns:a16="http://schemas.microsoft.com/office/drawing/2014/main" xmlns="" val="20000"/>
                    </a:ext>
                  </a:extLst>
                </a:gridCol>
                <a:gridCol w="1589958">
                  <a:extLst>
                    <a:ext uri="{9D8B030D-6E8A-4147-A177-3AD203B41FA5}">
                      <a16:colId xmlns:a16="http://schemas.microsoft.com/office/drawing/2014/main" xmlns="" val="20001"/>
                    </a:ext>
                  </a:extLst>
                </a:gridCol>
                <a:gridCol w="2486742">
                  <a:extLst>
                    <a:ext uri="{9D8B030D-6E8A-4147-A177-3AD203B41FA5}">
                      <a16:colId xmlns:a16="http://schemas.microsoft.com/office/drawing/2014/main" xmlns="" val="20002"/>
                    </a:ext>
                  </a:extLst>
                </a:gridCol>
                <a:gridCol w="1657350">
                  <a:extLst>
                    <a:ext uri="{9D8B030D-6E8A-4147-A177-3AD203B41FA5}">
                      <a16:colId xmlns:a16="http://schemas.microsoft.com/office/drawing/2014/main" xmlns="" val="733184978"/>
                    </a:ext>
                  </a:extLst>
                </a:gridCol>
                <a:gridCol w="1181100">
                  <a:extLst>
                    <a:ext uri="{9D8B030D-6E8A-4147-A177-3AD203B41FA5}">
                      <a16:colId xmlns:a16="http://schemas.microsoft.com/office/drawing/2014/main" xmlns="" val="20003"/>
                    </a:ext>
                  </a:extLst>
                </a:gridCol>
              </a:tblGrid>
              <a:tr h="736548">
                <a:tc>
                  <a:txBody>
                    <a:bodyPr/>
                    <a:lstStyle/>
                    <a:p>
                      <a:pPr algn="ctr"/>
                      <a:r>
                        <a:rPr lang="en-US" dirty="0" smtClean="0"/>
                        <a:t>Market</a:t>
                      </a:r>
                      <a:endParaRPr lang="en-US" dirty="0"/>
                    </a:p>
                  </a:txBody>
                  <a:tcPr anchor="ctr"/>
                </a:tc>
                <a:tc>
                  <a:txBody>
                    <a:bodyPr/>
                    <a:lstStyle/>
                    <a:p>
                      <a:pPr algn="ctr"/>
                      <a:r>
                        <a:rPr lang="en-US" dirty="0" smtClean="0"/>
                        <a:t>Segment Name</a:t>
                      </a:r>
                      <a:endParaRPr lang="en-US" dirty="0"/>
                    </a:p>
                  </a:txBody>
                  <a:tcPr anchor="ctr"/>
                </a:tc>
                <a:tc>
                  <a:txBody>
                    <a:bodyPr/>
                    <a:lstStyle/>
                    <a:p>
                      <a:pPr algn="ctr"/>
                      <a:r>
                        <a:rPr lang="en-US" dirty="0" smtClean="0"/>
                        <a:t>Underlying Need</a:t>
                      </a:r>
                      <a:endParaRPr lang="en-US" dirty="0"/>
                    </a:p>
                  </a:txBody>
                  <a:tcPr anchor="ctr"/>
                </a:tc>
                <a:tc>
                  <a:txBody>
                    <a:bodyPr/>
                    <a:lstStyle/>
                    <a:p>
                      <a:pPr algn="ctr"/>
                      <a:r>
                        <a:rPr lang="en-US" dirty="0" smtClean="0"/>
                        <a:t>Typical Characteristics</a:t>
                      </a:r>
                      <a:endParaRPr lang="en-US" dirty="0"/>
                    </a:p>
                  </a:txBody>
                  <a:tcPr anchor="ctr"/>
                </a:tc>
                <a:tc>
                  <a:txBody>
                    <a:bodyPr/>
                    <a:lstStyle/>
                    <a:p>
                      <a:pPr algn="ctr"/>
                      <a:r>
                        <a:rPr lang="en-US" dirty="0" smtClean="0"/>
                        <a:t>Product</a:t>
                      </a:r>
                      <a:endParaRPr lang="en-US" dirty="0"/>
                    </a:p>
                  </a:txBody>
                  <a:tcPr anchor="ctr"/>
                </a:tc>
                <a:extLst>
                  <a:ext uri="{0D108BD9-81ED-4DB2-BD59-A6C34878D82A}">
                    <a16:rowId xmlns:a16="http://schemas.microsoft.com/office/drawing/2014/main" xmlns="" val="10000"/>
                  </a:ext>
                </a:extLst>
              </a:tr>
              <a:tr h="512064">
                <a:tc rowSpan="5">
                  <a:txBody>
                    <a:bodyPr/>
                    <a:lstStyle/>
                    <a:p>
                      <a:pPr algn="ctr"/>
                      <a:r>
                        <a:rPr lang="en-US" dirty="0" smtClean="0"/>
                        <a:t>C</a:t>
                      </a:r>
                    </a:p>
                    <a:p>
                      <a:pPr algn="ctr"/>
                      <a:r>
                        <a:rPr lang="en-US" dirty="0" smtClean="0"/>
                        <a:t>O</a:t>
                      </a:r>
                    </a:p>
                    <a:p>
                      <a:pPr algn="ctr"/>
                      <a:r>
                        <a:rPr lang="en-US" dirty="0" smtClean="0"/>
                        <a:t>N</a:t>
                      </a:r>
                    </a:p>
                    <a:p>
                      <a:pPr algn="ctr"/>
                      <a:r>
                        <a:rPr lang="en-US" dirty="0" smtClean="0"/>
                        <a:t>S</a:t>
                      </a:r>
                    </a:p>
                    <a:p>
                      <a:pPr algn="ctr"/>
                      <a:r>
                        <a:rPr lang="en-US" dirty="0" smtClean="0"/>
                        <a:t>U</a:t>
                      </a:r>
                    </a:p>
                    <a:p>
                      <a:pPr algn="ctr"/>
                      <a:r>
                        <a:rPr lang="en-US" dirty="0" smtClean="0"/>
                        <a:t>M</a:t>
                      </a:r>
                    </a:p>
                    <a:p>
                      <a:pPr algn="ctr"/>
                      <a:r>
                        <a:rPr lang="en-US" dirty="0" smtClean="0"/>
                        <a:t>E</a:t>
                      </a:r>
                    </a:p>
                    <a:p>
                      <a:pPr algn="ctr"/>
                      <a:r>
                        <a:rPr lang="en-US" dirty="0" smtClean="0"/>
                        <a:t>R</a:t>
                      </a:r>
                    </a:p>
                    <a:p>
                      <a:pPr algn="ctr"/>
                      <a:r>
                        <a:rPr lang="en-US" dirty="0" smtClean="0"/>
                        <a:t>S</a:t>
                      </a:r>
                    </a:p>
                  </a:txBody>
                  <a:tcPr anchor="ctr"/>
                </a:tc>
                <a:tc>
                  <a:txBody>
                    <a:bodyPr/>
                    <a:lstStyle/>
                    <a:p>
                      <a:r>
                        <a:rPr lang="en-US" smtClean="0"/>
                        <a:t>Gamers</a:t>
                      </a:r>
                      <a:endParaRPr lang="en-US" dirty="0"/>
                    </a:p>
                  </a:txBody>
                  <a:tcPr anchor="ctr"/>
                </a:tc>
                <a:tc>
                  <a:txBody>
                    <a:bodyPr/>
                    <a:lstStyle/>
                    <a:p>
                      <a:r>
                        <a:rPr lang="en-US" dirty="0" smtClean="0"/>
                        <a:t>Play very involved, graphic-intensive</a:t>
                      </a:r>
                      <a:r>
                        <a:rPr lang="en-US" baseline="0" dirty="0" smtClean="0"/>
                        <a:t> games</a:t>
                      </a:r>
                      <a:endParaRPr lang="en-US" dirty="0"/>
                    </a:p>
                  </a:txBody>
                  <a:tcPr anchor="ctr"/>
                </a:tc>
                <a:tc>
                  <a:txBody>
                    <a:bodyPr/>
                    <a:lstStyle/>
                    <a:p>
                      <a:r>
                        <a:rPr lang="en-US" dirty="0" smtClean="0"/>
                        <a:t>20</a:t>
                      </a:r>
                      <a:r>
                        <a:rPr lang="en-US" baseline="0" dirty="0" smtClean="0"/>
                        <a:t> – 30s, male, tech geeks</a:t>
                      </a:r>
                      <a:endParaRPr lang="en-US" dirty="0"/>
                    </a:p>
                  </a:txBody>
                  <a:tcPr anchor="ctr"/>
                </a:tc>
                <a:tc>
                  <a:txBody>
                    <a:bodyPr/>
                    <a:lstStyle/>
                    <a:p>
                      <a:r>
                        <a:rPr lang="en-US" dirty="0" smtClean="0"/>
                        <a:t>Gaming</a:t>
                      </a:r>
                      <a:r>
                        <a:rPr lang="en-US" baseline="0" dirty="0" smtClean="0"/>
                        <a:t> machine</a:t>
                      </a:r>
                      <a:endParaRPr lang="en-US" dirty="0"/>
                    </a:p>
                  </a:txBody>
                  <a:tcPr anchor="ctr"/>
                </a:tc>
                <a:extLst>
                  <a:ext uri="{0D108BD9-81ED-4DB2-BD59-A6C34878D82A}">
                    <a16:rowId xmlns:a16="http://schemas.microsoft.com/office/drawing/2014/main" xmlns="" val="10001"/>
                  </a:ext>
                </a:extLst>
              </a:tr>
              <a:tr h="225552">
                <a:tc vMerge="1">
                  <a:txBody>
                    <a:bodyPr/>
                    <a:lstStyle/>
                    <a:p>
                      <a:endParaRPr lang="en-US" dirty="0"/>
                    </a:p>
                  </a:txBody>
                  <a:tcPr/>
                </a:tc>
                <a:tc>
                  <a:txBody>
                    <a:bodyPr/>
                    <a:lstStyle/>
                    <a:p>
                      <a:endParaRPr lang="en-US" dirty="0"/>
                    </a:p>
                  </a:txBody>
                  <a:tcPr anchor="ctr"/>
                </a:tc>
                <a:tc>
                  <a:txBody>
                    <a:bodyPr/>
                    <a:lstStyle/>
                    <a:p>
                      <a:endParaRPr lang="en-US"/>
                    </a:p>
                  </a:txBody>
                  <a:tcPr anchor="ctr"/>
                </a:tc>
                <a:tc>
                  <a:txBody>
                    <a:bodyPr/>
                    <a:lstStyle/>
                    <a:p>
                      <a:endParaRPr lang="en-US" dirty="0"/>
                    </a:p>
                  </a:txBody>
                  <a:tcPr anchor="ctr"/>
                </a:tc>
                <a:tc>
                  <a:txBody>
                    <a:bodyPr/>
                    <a:lstStyle/>
                    <a:p>
                      <a:endParaRPr lang="en-US" dirty="0"/>
                    </a:p>
                  </a:txBody>
                  <a:tcPr anchor="ctr"/>
                </a:tc>
                <a:extLst>
                  <a:ext uri="{0D108BD9-81ED-4DB2-BD59-A6C34878D82A}">
                    <a16:rowId xmlns:a16="http://schemas.microsoft.com/office/drawing/2014/main" xmlns="" val="10002"/>
                  </a:ext>
                </a:extLst>
              </a:tr>
              <a:tr h="512064">
                <a:tc vMerge="1">
                  <a:txBody>
                    <a:bodyPr/>
                    <a:lstStyle/>
                    <a:p>
                      <a:endParaRPr lang="en-US" dirty="0"/>
                    </a:p>
                  </a:txBody>
                  <a:tcPr/>
                </a:tc>
                <a:tc>
                  <a:txBody>
                    <a:bodyPr/>
                    <a:lstStyle/>
                    <a:p>
                      <a:r>
                        <a:rPr lang="en-US" dirty="0" smtClean="0"/>
                        <a:t>Social Networkers</a:t>
                      </a:r>
                      <a:endParaRPr lang="en-US" dirty="0"/>
                    </a:p>
                  </a:txBody>
                  <a:tcPr anchor="ctr"/>
                </a:tc>
                <a:tc>
                  <a:txBody>
                    <a:bodyPr/>
                    <a:lstStyle/>
                    <a:p>
                      <a:r>
                        <a:rPr lang="en-US" dirty="0" smtClean="0"/>
                        <a:t>Chat, IM, Tweet, Text,</a:t>
                      </a:r>
                      <a:r>
                        <a:rPr lang="en-US" baseline="0" dirty="0" smtClean="0"/>
                        <a:t> </a:t>
                      </a:r>
                      <a:r>
                        <a:rPr lang="en-US" baseline="0" dirty="0" err="1" smtClean="0"/>
                        <a:t>Facebook</a:t>
                      </a:r>
                      <a:endParaRPr lang="en-US" dirty="0"/>
                    </a:p>
                  </a:txBody>
                  <a:tcPr anchor="ctr"/>
                </a:tc>
                <a:tc>
                  <a:txBody>
                    <a:bodyPr/>
                    <a:lstStyle/>
                    <a:p>
                      <a:r>
                        <a:rPr lang="en-US" dirty="0" smtClean="0"/>
                        <a:t>Younger</a:t>
                      </a:r>
                      <a:r>
                        <a:rPr lang="en-US" baseline="0" dirty="0" smtClean="0"/>
                        <a:t> and older </a:t>
                      </a:r>
                      <a:r>
                        <a:rPr lang="en-US" dirty="0" smtClean="0"/>
                        <a:t>Teens, </a:t>
                      </a:r>
                      <a:endParaRPr lang="en-US" dirty="0"/>
                    </a:p>
                  </a:txBody>
                  <a:tcPr anchor="ctr"/>
                </a:tc>
                <a:tc>
                  <a:txBody>
                    <a:bodyPr/>
                    <a:lstStyle/>
                    <a:p>
                      <a:r>
                        <a:rPr lang="en-US" dirty="0" smtClean="0"/>
                        <a:t>Tablet</a:t>
                      </a:r>
                      <a:endParaRPr lang="en-US" dirty="0"/>
                    </a:p>
                  </a:txBody>
                  <a:tcPr anchor="ctr"/>
                </a:tc>
                <a:extLst>
                  <a:ext uri="{0D108BD9-81ED-4DB2-BD59-A6C34878D82A}">
                    <a16:rowId xmlns:a16="http://schemas.microsoft.com/office/drawing/2014/main" xmlns="" val="10003"/>
                  </a:ext>
                </a:extLst>
              </a:tr>
              <a:tr h="134112">
                <a:tc vMerge="1">
                  <a:txBody>
                    <a:bodyPr/>
                    <a:lstStyle/>
                    <a:p>
                      <a:endParaRPr lang="en-US" dirty="0"/>
                    </a:p>
                  </a:txBody>
                  <a:tcPr/>
                </a:tc>
                <a:tc>
                  <a:txBody>
                    <a:bodyPr/>
                    <a:lstStyle/>
                    <a:p>
                      <a:endParaRPr lang="en-US" dirty="0"/>
                    </a:p>
                  </a:txBody>
                  <a:tcPr anchor="ctr"/>
                </a:tc>
                <a:tc>
                  <a:txBody>
                    <a:bodyPr/>
                    <a:lstStyle/>
                    <a:p>
                      <a:endParaRPr lang="en-US" dirty="0"/>
                    </a:p>
                  </a:txBody>
                  <a:tcPr anchor="ctr"/>
                </a:tc>
                <a:tc>
                  <a:txBody>
                    <a:bodyPr/>
                    <a:lstStyle/>
                    <a:p>
                      <a:endParaRPr lang="en-US" dirty="0"/>
                    </a:p>
                  </a:txBody>
                  <a:tcPr anchor="ctr"/>
                </a:tc>
                <a:tc>
                  <a:txBody>
                    <a:bodyPr/>
                    <a:lstStyle/>
                    <a:p>
                      <a:endParaRPr lang="en-US" dirty="0"/>
                    </a:p>
                  </a:txBody>
                  <a:tcPr anchor="ctr"/>
                </a:tc>
                <a:extLst>
                  <a:ext uri="{0D108BD9-81ED-4DB2-BD59-A6C34878D82A}">
                    <a16:rowId xmlns:a16="http://schemas.microsoft.com/office/drawing/2014/main" xmlns="" val="10004"/>
                  </a:ext>
                </a:extLst>
              </a:tr>
              <a:tr h="512064">
                <a:tc vMerge="1">
                  <a:txBody>
                    <a:bodyPr/>
                    <a:lstStyle/>
                    <a:p>
                      <a:endParaRPr lang="en-US" dirty="0"/>
                    </a:p>
                  </a:txBody>
                  <a:tcPr/>
                </a:tc>
                <a:tc>
                  <a:txBody>
                    <a:bodyPr/>
                    <a:lstStyle/>
                    <a:p>
                      <a:r>
                        <a:rPr lang="en-US" dirty="0" smtClean="0"/>
                        <a:t>Media &amp; Entertainment</a:t>
                      </a:r>
                      <a:endParaRPr lang="en-US" dirty="0"/>
                    </a:p>
                  </a:txBody>
                  <a:tcPr anchor="ctr"/>
                </a:tc>
                <a:tc>
                  <a:txBody>
                    <a:bodyPr/>
                    <a:lstStyle/>
                    <a:p>
                      <a:r>
                        <a:rPr lang="en-US" dirty="0" smtClean="0"/>
                        <a:t>Store music,</a:t>
                      </a:r>
                      <a:r>
                        <a:rPr lang="en-US" baseline="0" dirty="0" smtClean="0"/>
                        <a:t> videos, watch TV</a:t>
                      </a:r>
                      <a:endParaRPr lang="en-US" dirty="0"/>
                    </a:p>
                  </a:txBody>
                  <a:tcPr anchor="ctr"/>
                </a:tc>
                <a:tc>
                  <a:txBody>
                    <a:bodyPr/>
                    <a:lstStyle/>
                    <a:p>
                      <a:r>
                        <a:rPr lang="en-US" baseline="0" dirty="0" smtClean="0"/>
                        <a:t>Netflix / Hulu customers</a:t>
                      </a:r>
                      <a:endParaRPr lang="en-US" dirty="0"/>
                    </a:p>
                  </a:txBody>
                  <a:tcPr anchor="ctr"/>
                </a:tc>
                <a:tc>
                  <a:txBody>
                    <a:bodyPr/>
                    <a:lstStyle/>
                    <a:p>
                      <a:r>
                        <a:rPr lang="en-US" dirty="0" smtClean="0"/>
                        <a:t>Smart TV</a:t>
                      </a:r>
                      <a:endParaRPr lang="en-US" dirty="0"/>
                    </a:p>
                  </a:txBody>
                  <a:tcPr anchor="ctr"/>
                </a:tc>
                <a:extLst>
                  <a:ext uri="{0D108BD9-81ED-4DB2-BD59-A6C34878D82A}">
                    <a16:rowId xmlns:a16="http://schemas.microsoft.com/office/drawing/2014/main" xmlns="" val="10005"/>
                  </a:ext>
                </a:extLst>
              </a:tr>
            </a:tbl>
          </a:graphicData>
        </a:graphic>
      </p:graphicFrame>
      <p:sp>
        <p:nvSpPr>
          <p:cNvPr id="6" name="TextBox 5"/>
          <p:cNvSpPr txBox="1"/>
          <p:nvPr/>
        </p:nvSpPr>
        <p:spPr>
          <a:xfrm>
            <a:off x="1524000" y="4219384"/>
            <a:ext cx="457200" cy="923330"/>
          </a:xfrm>
          <a:prstGeom prst="rect">
            <a:avLst/>
          </a:prstGeom>
          <a:noFill/>
        </p:spPr>
        <p:txBody>
          <a:bodyPr wrap="square" rtlCol="0">
            <a:spAutoFit/>
          </a:bodyPr>
          <a:lstStyle/>
          <a:p>
            <a:r>
              <a:rPr lang="en-US" b="1" dirty="0" smtClean="0"/>
              <a:t>.</a:t>
            </a:r>
          </a:p>
          <a:p>
            <a:r>
              <a:rPr lang="en-US" b="1" dirty="0" smtClean="0"/>
              <a:t>.</a:t>
            </a:r>
          </a:p>
          <a:p>
            <a:r>
              <a:rPr lang="en-US" b="1" dirty="0" smtClean="0"/>
              <a:t>.</a:t>
            </a:r>
            <a:endParaRPr lang="en-US" b="1" dirty="0"/>
          </a:p>
        </p:txBody>
      </p:sp>
      <p:sp>
        <p:nvSpPr>
          <p:cNvPr id="8" name="TextBox 7"/>
          <p:cNvSpPr txBox="1"/>
          <p:nvPr/>
        </p:nvSpPr>
        <p:spPr>
          <a:xfrm>
            <a:off x="3657600" y="4219384"/>
            <a:ext cx="457200" cy="923330"/>
          </a:xfrm>
          <a:prstGeom prst="rect">
            <a:avLst/>
          </a:prstGeom>
          <a:noFill/>
        </p:spPr>
        <p:txBody>
          <a:bodyPr wrap="square" rtlCol="0">
            <a:spAutoFit/>
          </a:bodyPr>
          <a:lstStyle/>
          <a:p>
            <a:r>
              <a:rPr lang="en-US" b="1" dirty="0" smtClean="0"/>
              <a:t>.</a:t>
            </a:r>
          </a:p>
          <a:p>
            <a:r>
              <a:rPr lang="en-US" b="1" dirty="0" smtClean="0"/>
              <a:t>.</a:t>
            </a:r>
          </a:p>
          <a:p>
            <a:r>
              <a:rPr lang="en-US" b="1" dirty="0" smtClean="0"/>
              <a:t>.</a:t>
            </a:r>
            <a:endParaRPr lang="en-US" b="1" dirty="0"/>
          </a:p>
        </p:txBody>
      </p:sp>
      <p:sp>
        <p:nvSpPr>
          <p:cNvPr id="9" name="TextBox 8"/>
          <p:cNvSpPr txBox="1"/>
          <p:nvPr/>
        </p:nvSpPr>
        <p:spPr>
          <a:xfrm>
            <a:off x="6172200" y="4246655"/>
            <a:ext cx="457200" cy="923330"/>
          </a:xfrm>
          <a:prstGeom prst="rect">
            <a:avLst/>
          </a:prstGeom>
          <a:noFill/>
        </p:spPr>
        <p:txBody>
          <a:bodyPr wrap="square" rtlCol="0">
            <a:spAutoFit/>
          </a:bodyPr>
          <a:lstStyle/>
          <a:p>
            <a:r>
              <a:rPr lang="en-US" b="1" dirty="0" smtClean="0"/>
              <a:t>.</a:t>
            </a:r>
          </a:p>
          <a:p>
            <a:r>
              <a:rPr lang="en-US" b="1" dirty="0" smtClean="0"/>
              <a:t>.</a:t>
            </a:r>
          </a:p>
          <a:p>
            <a:r>
              <a:rPr lang="en-US" b="1" dirty="0" smtClean="0"/>
              <a:t>.</a:t>
            </a:r>
            <a:endParaRPr lang="en-US" b="1" dirty="0"/>
          </a:p>
        </p:txBody>
      </p:sp>
      <p:sp>
        <p:nvSpPr>
          <p:cNvPr id="10" name="TextBox 9"/>
          <p:cNvSpPr txBox="1"/>
          <p:nvPr/>
        </p:nvSpPr>
        <p:spPr>
          <a:xfrm>
            <a:off x="762000" y="4219384"/>
            <a:ext cx="457200" cy="923330"/>
          </a:xfrm>
          <a:prstGeom prst="rect">
            <a:avLst/>
          </a:prstGeom>
          <a:noFill/>
        </p:spPr>
        <p:txBody>
          <a:bodyPr wrap="square" rtlCol="0">
            <a:spAutoFit/>
          </a:bodyPr>
          <a:lstStyle/>
          <a:p>
            <a:r>
              <a:rPr lang="en-US" b="1" dirty="0" smtClean="0"/>
              <a:t>.</a:t>
            </a:r>
          </a:p>
          <a:p>
            <a:r>
              <a:rPr lang="en-US" b="1" dirty="0" smtClean="0"/>
              <a:t>.</a:t>
            </a:r>
          </a:p>
          <a:p>
            <a:r>
              <a:rPr lang="en-US" b="1" dirty="0" smtClean="0"/>
              <a:t>.</a:t>
            </a:r>
            <a:endParaRPr lang="en-US" b="1" dirty="0"/>
          </a:p>
        </p:txBody>
      </p:sp>
      <p:sp>
        <p:nvSpPr>
          <p:cNvPr id="3" name="Rectangle 2"/>
          <p:cNvSpPr/>
          <p:nvPr/>
        </p:nvSpPr>
        <p:spPr>
          <a:xfrm>
            <a:off x="704850" y="5496771"/>
            <a:ext cx="7886700" cy="830997"/>
          </a:xfrm>
          <a:prstGeom prst="rect">
            <a:avLst/>
          </a:prstGeom>
        </p:spPr>
        <p:txBody>
          <a:bodyPr wrap="square">
            <a:spAutoFit/>
          </a:bodyPr>
          <a:lstStyle/>
          <a:p>
            <a:r>
              <a:rPr lang="en-US" sz="2400" dirty="0">
                <a:latin typeface="Arial Narrow" panose="020B0606020202030204" pitchFamily="34" charset="0"/>
              </a:rPr>
              <a:t>What </a:t>
            </a:r>
            <a:r>
              <a:rPr lang="en-US" sz="2400" dirty="0" smtClean="0">
                <a:latin typeface="Arial Narrow" panose="020B0606020202030204" pitchFamily="34" charset="0"/>
              </a:rPr>
              <a:t>could be market </a:t>
            </a:r>
            <a:r>
              <a:rPr lang="en-US" sz="2400" dirty="0">
                <a:latin typeface="Arial Narrow" panose="020B0606020202030204" pitchFamily="34" charset="0"/>
              </a:rPr>
              <a:t>segments for </a:t>
            </a:r>
            <a:r>
              <a:rPr lang="en-US" sz="2400" dirty="0" smtClean="0">
                <a:latin typeface="Arial Narrow" panose="020B0606020202030204" pitchFamily="34" charset="0"/>
              </a:rPr>
              <a:t>Apple iPhone? for Honda </a:t>
            </a:r>
            <a:r>
              <a:rPr lang="en-US" sz="2400" dirty="0">
                <a:latin typeface="Arial Narrow" panose="020B0606020202030204" pitchFamily="34" charset="0"/>
              </a:rPr>
              <a:t>Cars</a:t>
            </a:r>
            <a:r>
              <a:rPr lang="en-US" sz="2400" dirty="0" smtClean="0">
                <a:latin typeface="Arial Narrow" panose="020B0606020202030204" pitchFamily="34" charset="0"/>
              </a:rPr>
              <a:t>? What might be characteristics of customers in these segments?</a:t>
            </a:r>
            <a:endParaRPr lang="en-US" sz="2800" dirty="0">
              <a:latin typeface="Arial Narrow" panose="020B0606020202030204" pitchFamily="34" charset="0"/>
            </a:endParaRPr>
          </a:p>
        </p:txBody>
      </p:sp>
      <p:sp>
        <p:nvSpPr>
          <p:cNvPr id="11" name="TextBox 10"/>
          <p:cNvSpPr txBox="1"/>
          <p:nvPr/>
        </p:nvSpPr>
        <p:spPr>
          <a:xfrm>
            <a:off x="7620000" y="4270956"/>
            <a:ext cx="457200" cy="923330"/>
          </a:xfrm>
          <a:prstGeom prst="rect">
            <a:avLst/>
          </a:prstGeom>
          <a:noFill/>
        </p:spPr>
        <p:txBody>
          <a:bodyPr wrap="square" rtlCol="0">
            <a:spAutoFit/>
          </a:bodyPr>
          <a:lstStyle/>
          <a:p>
            <a:r>
              <a:rPr lang="en-US" b="1" dirty="0" smtClean="0"/>
              <a:t>.</a:t>
            </a:r>
          </a:p>
          <a:p>
            <a:r>
              <a:rPr lang="en-US" b="1" dirty="0" smtClean="0"/>
              <a:t>.</a:t>
            </a:r>
          </a:p>
          <a:p>
            <a:r>
              <a:rPr lang="en-US" b="1" dirty="0" smtClean="0"/>
              <a:t>.</a:t>
            </a:r>
            <a:endParaRPr lang="en-US" b="1" dirty="0"/>
          </a:p>
        </p:txBody>
      </p:sp>
    </p:spTree>
    <p:extLst>
      <p:ext uri="{BB962C8B-B14F-4D97-AF65-F5344CB8AC3E}">
        <p14:creationId xmlns:p14="http://schemas.microsoft.com/office/powerpoint/2010/main" val="2095026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Segment Based on Need / Response?</a:t>
            </a:r>
            <a:endParaRPr lang="en-US" dirty="0"/>
          </a:p>
        </p:txBody>
      </p:sp>
      <p:sp>
        <p:nvSpPr>
          <p:cNvPr id="3" name="Content Placeholder 2"/>
          <p:cNvSpPr>
            <a:spLocks noGrp="1"/>
          </p:cNvSpPr>
          <p:nvPr>
            <p:ph idx="1"/>
          </p:nvPr>
        </p:nvSpPr>
        <p:spPr>
          <a:xfrm>
            <a:off x="209550" y="1064523"/>
            <a:ext cx="8686800" cy="5107678"/>
          </a:xfrm>
        </p:spPr>
        <p:txBody>
          <a:bodyPr>
            <a:normAutofit/>
          </a:bodyPr>
          <a:lstStyle/>
          <a:p>
            <a:r>
              <a:rPr lang="en-US" dirty="0" smtClean="0"/>
              <a:t>Difficult otherwise to design common product or marketing program that appeals to all consumers in a segment</a:t>
            </a:r>
          </a:p>
          <a:p>
            <a:pPr lvl="1"/>
            <a:r>
              <a:rPr lang="en-US" dirty="0" smtClean="0"/>
              <a:t>Consumers in same segment have similar needs / response</a:t>
            </a:r>
          </a:p>
          <a:p>
            <a:pPr lvl="3"/>
            <a:endParaRPr lang="en-US" dirty="0" smtClean="0"/>
          </a:p>
          <a:p>
            <a:r>
              <a:rPr lang="en-US" dirty="0" smtClean="0"/>
              <a:t>Naturally means that </a:t>
            </a:r>
            <a:r>
              <a:rPr lang="en-US" dirty="0"/>
              <a:t>different segments </a:t>
            </a:r>
            <a:r>
              <a:rPr lang="en-US" dirty="0" smtClean="0"/>
              <a:t>need different </a:t>
            </a:r>
            <a:r>
              <a:rPr lang="en-US" dirty="0"/>
              <a:t>products / marketing </a:t>
            </a:r>
            <a:r>
              <a:rPr lang="en-US" dirty="0" smtClean="0"/>
              <a:t>programs (</a:t>
            </a:r>
            <a:r>
              <a:rPr lang="en-US" dirty="0"/>
              <a:t>not one size fits all</a:t>
            </a:r>
            <a:r>
              <a:rPr lang="en-US" dirty="0" smtClean="0"/>
              <a:t>)</a:t>
            </a:r>
          </a:p>
          <a:p>
            <a:pPr lvl="1"/>
            <a:r>
              <a:rPr lang="en-US" dirty="0"/>
              <a:t>Consumers in different segments have dissimilar needs / </a:t>
            </a:r>
            <a:r>
              <a:rPr lang="en-US" dirty="0" smtClean="0"/>
              <a:t>response</a:t>
            </a:r>
          </a:p>
          <a:p>
            <a:pPr lvl="3"/>
            <a:endParaRPr lang="en-US" dirty="0" smtClean="0"/>
          </a:p>
          <a:p>
            <a:r>
              <a:rPr lang="en-US" b="1" dirty="0"/>
              <a:t>IMPORTANT:</a:t>
            </a:r>
            <a:r>
              <a:rPr lang="en-US" dirty="0"/>
              <a:t> Identify </a:t>
            </a:r>
            <a:r>
              <a:rPr lang="en-US" dirty="0" smtClean="0"/>
              <a:t>typical characteristics </a:t>
            </a:r>
            <a:r>
              <a:rPr lang="en-US" dirty="0"/>
              <a:t>of </a:t>
            </a:r>
            <a:r>
              <a:rPr lang="en-US" dirty="0" smtClean="0"/>
              <a:t>consumers in a </a:t>
            </a:r>
            <a:r>
              <a:rPr lang="en-US" dirty="0"/>
              <a:t>segment </a:t>
            </a:r>
            <a:r>
              <a:rPr lang="en-US" dirty="0" smtClean="0"/>
              <a:t>ONLY AFTER you segment based </a:t>
            </a:r>
            <a:r>
              <a:rPr lang="en-US" dirty="0"/>
              <a:t>on </a:t>
            </a:r>
            <a:r>
              <a:rPr lang="en-US" dirty="0" smtClean="0"/>
              <a:t>need/response </a:t>
            </a:r>
          </a:p>
          <a:p>
            <a:pPr lvl="1"/>
            <a:r>
              <a:rPr lang="en-US" dirty="0" smtClean="0"/>
              <a:t>Characteristics should not be the basis for segmenting the market</a:t>
            </a:r>
            <a:endParaRPr lang="en-US" dirty="0"/>
          </a:p>
          <a:p>
            <a:endParaRPr lang="en-US" dirty="0"/>
          </a:p>
          <a:p>
            <a:endParaRPr lang="en-US" dirty="0" smtClean="0"/>
          </a:p>
        </p:txBody>
      </p:sp>
      <p:sp>
        <p:nvSpPr>
          <p:cNvPr id="4" name="Slide Number Placeholder 3"/>
          <p:cNvSpPr>
            <a:spLocks noGrp="1"/>
          </p:cNvSpPr>
          <p:nvPr>
            <p:ph type="sldNum" sz="quarter" idx="12"/>
          </p:nvPr>
        </p:nvSpPr>
        <p:spPr/>
        <p:txBody>
          <a:bodyPr/>
          <a:lstStyle/>
          <a:p>
            <a:fld id="{26BBD79D-60AF-40F6-9BCC-107BDB95C68C}" type="slidenum">
              <a:rPr lang="en-US" smtClean="0"/>
              <a:pPr/>
              <a:t>21</a:t>
            </a:fld>
            <a:endParaRPr lang="en-US" dirty="0"/>
          </a:p>
        </p:txBody>
      </p:sp>
    </p:spTree>
    <p:extLst>
      <p:ext uri="{BB962C8B-B14F-4D97-AF65-F5344CB8AC3E}">
        <p14:creationId xmlns:p14="http://schemas.microsoft.com/office/powerpoint/2010/main" val="34110121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Implication for Analytics</a:t>
            </a:r>
            <a:endParaRPr lang="en-US" dirty="0"/>
          </a:p>
        </p:txBody>
      </p:sp>
      <p:sp>
        <p:nvSpPr>
          <p:cNvPr id="3" name="Content Placeholder 2"/>
          <p:cNvSpPr>
            <a:spLocks noGrp="1"/>
          </p:cNvSpPr>
          <p:nvPr>
            <p:ph idx="1"/>
          </p:nvPr>
        </p:nvSpPr>
        <p:spPr>
          <a:xfrm>
            <a:off x="342900" y="1064522"/>
            <a:ext cx="8439150" cy="5417088"/>
          </a:xfrm>
        </p:spPr>
        <p:txBody>
          <a:bodyPr>
            <a:normAutofit/>
          </a:bodyPr>
          <a:lstStyle/>
          <a:p>
            <a:r>
              <a:rPr lang="en-US" dirty="0" smtClean="0"/>
              <a:t>Segments add a new dimension to response modeling =&gt; Must develop </a:t>
            </a:r>
            <a:r>
              <a:rPr lang="en-US" dirty="0"/>
              <a:t>separate response model for each segment</a:t>
            </a:r>
          </a:p>
          <a:p>
            <a:pPr lvl="1"/>
            <a:r>
              <a:rPr lang="en-US" dirty="0" smtClean="0"/>
              <a:t>Not one model fits all, leads to incorrect / poor predictions</a:t>
            </a:r>
          </a:p>
          <a:p>
            <a:r>
              <a:rPr lang="en-US" dirty="0" smtClean="0"/>
              <a:t>In addition, analytics can be used to</a:t>
            </a:r>
          </a:p>
          <a:p>
            <a:pPr marL="0" indent="0">
              <a:buNone/>
            </a:pPr>
            <a:r>
              <a:rPr lang="en-US" dirty="0" smtClean="0"/>
              <a:t>=&gt; Discover </a:t>
            </a:r>
            <a:r>
              <a:rPr lang="en-US" dirty="0"/>
              <a:t>/ validate </a:t>
            </a:r>
            <a:r>
              <a:rPr lang="en-US" dirty="0" smtClean="0"/>
              <a:t>segments</a:t>
            </a:r>
          </a:p>
          <a:p>
            <a:pPr lvl="1"/>
            <a:r>
              <a:rPr lang="en-US" dirty="0" smtClean="0"/>
              <a:t>Segments </a:t>
            </a:r>
            <a:r>
              <a:rPr lang="en-US" dirty="0"/>
              <a:t>may not be pre-defined or may be incorrectly </a:t>
            </a:r>
            <a:r>
              <a:rPr lang="en-US" dirty="0" smtClean="0"/>
              <a:t>defined</a:t>
            </a:r>
            <a:endParaRPr lang="en-US" dirty="0"/>
          </a:p>
          <a:p>
            <a:pPr marL="0" indent="0">
              <a:buNone/>
            </a:pPr>
            <a:r>
              <a:rPr lang="en-US" dirty="0" smtClean="0"/>
              <a:t>=&gt; Identify </a:t>
            </a:r>
            <a:r>
              <a:rPr lang="en-US" dirty="0"/>
              <a:t>typical characteristics of consumers in each segment </a:t>
            </a:r>
            <a:r>
              <a:rPr lang="en-US" dirty="0" smtClean="0"/>
              <a:t>(</a:t>
            </a:r>
            <a:r>
              <a:rPr lang="en-US" dirty="0"/>
              <a:t>useful to target consumers in each segment)</a:t>
            </a:r>
          </a:p>
          <a:p>
            <a:pPr lvl="1"/>
            <a:r>
              <a:rPr lang="en-US" dirty="0"/>
              <a:t>Demographical or behavioral </a:t>
            </a:r>
            <a:r>
              <a:rPr lang="en-US" dirty="0" smtClean="0"/>
              <a:t>characteristics</a:t>
            </a:r>
          </a:p>
          <a:p>
            <a:pPr marL="0" indent="0">
              <a:buNone/>
            </a:pPr>
            <a:r>
              <a:rPr lang="en-US" dirty="0" smtClean="0"/>
              <a:t>=&gt; Identify most likely segment a consumer belongs to (useful to customize marketing actions to that consumer)</a:t>
            </a:r>
          </a:p>
          <a:p>
            <a:pPr lvl="2"/>
            <a:endParaRPr lang="en-US" dirty="0" smtClean="0"/>
          </a:p>
          <a:p>
            <a:endParaRPr lang="en-US" dirty="0"/>
          </a:p>
          <a:p>
            <a:endParaRPr lang="en-US" dirty="0"/>
          </a:p>
          <a:p>
            <a:endParaRPr lang="en-US" dirty="0" smtClean="0"/>
          </a:p>
        </p:txBody>
      </p:sp>
      <p:sp>
        <p:nvSpPr>
          <p:cNvPr id="4" name="Slide Number Placeholder 3"/>
          <p:cNvSpPr>
            <a:spLocks noGrp="1"/>
          </p:cNvSpPr>
          <p:nvPr>
            <p:ph type="sldNum" sz="quarter" idx="12"/>
          </p:nvPr>
        </p:nvSpPr>
        <p:spPr/>
        <p:txBody>
          <a:bodyPr/>
          <a:lstStyle/>
          <a:p>
            <a:fld id="{26BBD79D-60AF-40F6-9BCC-107BDB95C68C}" type="slidenum">
              <a:rPr lang="en-US" smtClean="0"/>
              <a:pPr/>
              <a:t>22</a:t>
            </a:fld>
            <a:endParaRPr lang="en-US" dirty="0"/>
          </a:p>
        </p:txBody>
      </p:sp>
    </p:spTree>
    <p:extLst>
      <p:ext uri="{BB962C8B-B14F-4D97-AF65-F5344CB8AC3E}">
        <p14:creationId xmlns:p14="http://schemas.microsoft.com/office/powerpoint/2010/main" val="15981608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2" descr="C:\Users\uxs092000\AppData\Local\Microsoft\Windows\Temporary Internet Files\Content.IE5\E7ODT0T5\MCWB01753_0000[1].gif"/>
          <p:cNvPicPr>
            <a:picLocks noChangeAspect="1" noChangeArrowheads="1"/>
          </p:cNvPicPr>
          <p:nvPr/>
        </p:nvPicPr>
        <p:blipFill>
          <a:blip r:embed="rId3" cstate="print"/>
          <a:srcRect/>
          <a:stretch>
            <a:fillRect/>
          </a:stretch>
        </p:blipFill>
        <p:spPr bwMode="auto">
          <a:xfrm>
            <a:off x="2438400" y="2286000"/>
            <a:ext cx="1981200" cy="838200"/>
          </a:xfrm>
          <a:prstGeom prst="rect">
            <a:avLst/>
          </a:prstGeom>
          <a:noFill/>
          <a:ln w="9525">
            <a:noFill/>
            <a:miter lim="800000"/>
            <a:headEnd/>
            <a:tailEnd/>
          </a:ln>
        </p:spPr>
      </p:pic>
      <p:sp>
        <p:nvSpPr>
          <p:cNvPr id="13314" name="Title 1"/>
          <p:cNvSpPr>
            <a:spLocks noGrp="1"/>
          </p:cNvSpPr>
          <p:nvPr>
            <p:ph type="title"/>
          </p:nvPr>
        </p:nvSpPr>
        <p:spPr/>
        <p:txBody>
          <a:bodyPr/>
          <a:lstStyle/>
          <a:p>
            <a:r>
              <a:rPr lang="en-US" dirty="0" smtClean="0"/>
              <a:t>Definitions: Target Segments</a:t>
            </a:r>
          </a:p>
        </p:txBody>
      </p:sp>
      <p:sp>
        <p:nvSpPr>
          <p:cNvPr id="2" name="Content Placeholder 1"/>
          <p:cNvSpPr>
            <a:spLocks noGrp="1"/>
          </p:cNvSpPr>
          <p:nvPr>
            <p:ph idx="1"/>
          </p:nvPr>
        </p:nvSpPr>
        <p:spPr>
          <a:xfrm>
            <a:off x="209550" y="3707367"/>
            <a:ext cx="8667750" cy="2579133"/>
          </a:xfrm>
        </p:spPr>
        <p:txBody>
          <a:bodyPr>
            <a:normAutofit/>
          </a:bodyPr>
          <a:lstStyle/>
          <a:p>
            <a:pPr lvl="0" defTabSz="914400" fontAlgn="base">
              <a:spcAft>
                <a:spcPct val="0"/>
              </a:spcAft>
              <a:buFontTx/>
              <a:buChar char="•"/>
              <a:defRPr/>
            </a:pPr>
            <a:r>
              <a:rPr lang="en-US" b="1" kern="0" dirty="0"/>
              <a:t>Target Segments:</a:t>
            </a:r>
            <a:r>
              <a:rPr lang="en-US" kern="0" dirty="0"/>
              <a:t> Specific segments towards which a business directs its marketing program</a:t>
            </a:r>
          </a:p>
          <a:p>
            <a:pPr lvl="1" defTabSz="914400" fontAlgn="base">
              <a:spcAft>
                <a:spcPct val="0"/>
              </a:spcAft>
              <a:buFontTx/>
              <a:buChar char="–"/>
              <a:defRPr/>
            </a:pPr>
            <a:r>
              <a:rPr lang="en-US" kern="0" dirty="0"/>
              <a:t>e.g. “Gamers” are a target segment for Dell: </a:t>
            </a:r>
            <a:r>
              <a:rPr lang="en-US" sz="2000" kern="0" dirty="0">
                <a:hlinkClick r:id="rId4"/>
              </a:rPr>
              <a:t>www.alienware.com</a:t>
            </a:r>
            <a:endParaRPr lang="en-US" sz="2000" kern="0" dirty="0"/>
          </a:p>
          <a:p>
            <a:r>
              <a:rPr lang="en-US" dirty="0" smtClean="0"/>
              <a:t>Analytics can identify which segments are worthwhile to target</a:t>
            </a:r>
            <a:endParaRPr lang="en-US" dirty="0"/>
          </a:p>
        </p:txBody>
      </p:sp>
      <p:sp>
        <p:nvSpPr>
          <p:cNvPr id="13328" name="Slide Number Placeholder 15"/>
          <p:cNvSpPr>
            <a:spLocks noGrp="1"/>
          </p:cNvSpPr>
          <p:nvPr>
            <p:ph type="sldNum" sz="quarter" idx="12"/>
          </p:nvPr>
        </p:nvSpPr>
        <p:spPr>
          <a:noFill/>
        </p:spPr>
        <p:txBody>
          <a:bodyPr/>
          <a:lstStyle/>
          <a:p>
            <a:fld id="{219ED179-9E70-4ABE-B4C8-4150F1C18083}" type="slidenum">
              <a:rPr lang="en-US" smtClean="0"/>
              <a:pPr/>
              <a:t>23</a:t>
            </a:fld>
            <a:endParaRPr lang="en-US" smtClean="0"/>
          </a:p>
        </p:txBody>
      </p:sp>
      <p:sp>
        <p:nvSpPr>
          <p:cNvPr id="13316" name="TextBox 3"/>
          <p:cNvSpPr txBox="1">
            <a:spLocks noChangeArrowheads="1"/>
          </p:cNvSpPr>
          <p:nvPr/>
        </p:nvSpPr>
        <p:spPr bwMode="auto">
          <a:xfrm>
            <a:off x="2362200" y="990600"/>
            <a:ext cx="4267200" cy="369332"/>
          </a:xfrm>
          <a:prstGeom prst="rect">
            <a:avLst/>
          </a:prstGeom>
          <a:noFill/>
          <a:ln w="9525">
            <a:noFill/>
            <a:miter lim="800000"/>
            <a:headEnd/>
            <a:tailEnd/>
          </a:ln>
        </p:spPr>
        <p:txBody>
          <a:bodyPr>
            <a:spAutoFit/>
          </a:bodyPr>
          <a:lstStyle/>
          <a:p>
            <a:pPr algn="ctr" eaLnBrk="0" hangingPunct="0"/>
            <a:r>
              <a:rPr lang="en-US" dirty="0"/>
              <a:t>Market (Potential </a:t>
            </a:r>
            <a:r>
              <a:rPr lang="en-US" dirty="0" smtClean="0"/>
              <a:t>Buyers)</a:t>
            </a:r>
            <a:endParaRPr lang="en-US" dirty="0"/>
          </a:p>
        </p:txBody>
      </p:sp>
      <p:sp>
        <p:nvSpPr>
          <p:cNvPr id="13317" name="TextBox 4"/>
          <p:cNvSpPr txBox="1">
            <a:spLocks noChangeArrowheads="1"/>
          </p:cNvSpPr>
          <p:nvPr/>
        </p:nvSpPr>
        <p:spPr bwMode="auto">
          <a:xfrm>
            <a:off x="609600" y="2505075"/>
            <a:ext cx="1828800" cy="461963"/>
          </a:xfrm>
          <a:prstGeom prst="rect">
            <a:avLst/>
          </a:prstGeom>
          <a:noFill/>
          <a:ln w="9525">
            <a:noFill/>
            <a:miter lim="800000"/>
            <a:headEnd/>
            <a:tailEnd/>
          </a:ln>
        </p:spPr>
        <p:txBody>
          <a:bodyPr>
            <a:spAutoFit/>
          </a:bodyPr>
          <a:lstStyle/>
          <a:p>
            <a:pPr algn="ctr" eaLnBrk="0" hangingPunct="0"/>
            <a:r>
              <a:rPr lang="en-US"/>
              <a:t>Segment A</a:t>
            </a:r>
          </a:p>
        </p:txBody>
      </p:sp>
      <p:sp>
        <p:nvSpPr>
          <p:cNvPr id="13318" name="TextBox 5"/>
          <p:cNvSpPr txBox="1">
            <a:spLocks noChangeArrowheads="1"/>
          </p:cNvSpPr>
          <p:nvPr/>
        </p:nvSpPr>
        <p:spPr bwMode="auto">
          <a:xfrm>
            <a:off x="2590800" y="2509838"/>
            <a:ext cx="1828800" cy="461962"/>
          </a:xfrm>
          <a:prstGeom prst="rect">
            <a:avLst/>
          </a:prstGeom>
          <a:noFill/>
          <a:ln w="9525">
            <a:noFill/>
            <a:miter lim="800000"/>
            <a:headEnd/>
            <a:tailEnd/>
          </a:ln>
        </p:spPr>
        <p:txBody>
          <a:bodyPr>
            <a:spAutoFit/>
          </a:bodyPr>
          <a:lstStyle/>
          <a:p>
            <a:pPr algn="ctr" eaLnBrk="0" hangingPunct="0"/>
            <a:r>
              <a:rPr lang="en-US"/>
              <a:t>Segment B</a:t>
            </a:r>
          </a:p>
        </p:txBody>
      </p:sp>
      <p:sp>
        <p:nvSpPr>
          <p:cNvPr id="13319" name="TextBox 6"/>
          <p:cNvSpPr txBox="1">
            <a:spLocks noChangeArrowheads="1"/>
          </p:cNvSpPr>
          <p:nvPr/>
        </p:nvSpPr>
        <p:spPr bwMode="auto">
          <a:xfrm>
            <a:off x="4572000" y="2509838"/>
            <a:ext cx="1828800" cy="461962"/>
          </a:xfrm>
          <a:prstGeom prst="rect">
            <a:avLst/>
          </a:prstGeom>
          <a:noFill/>
          <a:ln w="9525">
            <a:noFill/>
            <a:miter lim="800000"/>
            <a:headEnd/>
            <a:tailEnd/>
          </a:ln>
        </p:spPr>
        <p:txBody>
          <a:bodyPr>
            <a:spAutoFit/>
          </a:bodyPr>
          <a:lstStyle/>
          <a:p>
            <a:pPr algn="ctr" eaLnBrk="0" hangingPunct="0"/>
            <a:r>
              <a:rPr lang="en-US" dirty="0"/>
              <a:t>Segment C</a:t>
            </a:r>
          </a:p>
        </p:txBody>
      </p:sp>
      <p:sp>
        <p:nvSpPr>
          <p:cNvPr id="13320" name="TextBox 7"/>
          <p:cNvSpPr txBox="1">
            <a:spLocks noChangeArrowheads="1"/>
          </p:cNvSpPr>
          <p:nvPr/>
        </p:nvSpPr>
        <p:spPr bwMode="auto">
          <a:xfrm>
            <a:off x="6705600" y="2509838"/>
            <a:ext cx="1828800" cy="461962"/>
          </a:xfrm>
          <a:prstGeom prst="rect">
            <a:avLst/>
          </a:prstGeom>
          <a:noFill/>
          <a:ln w="9525">
            <a:noFill/>
            <a:miter lim="800000"/>
            <a:headEnd/>
            <a:tailEnd/>
          </a:ln>
        </p:spPr>
        <p:txBody>
          <a:bodyPr>
            <a:spAutoFit/>
          </a:bodyPr>
          <a:lstStyle/>
          <a:p>
            <a:pPr algn="ctr" eaLnBrk="0" hangingPunct="0"/>
            <a:r>
              <a:rPr lang="en-US"/>
              <a:t>Segment D</a:t>
            </a:r>
          </a:p>
        </p:txBody>
      </p:sp>
      <p:cxnSp>
        <p:nvCxnSpPr>
          <p:cNvPr id="13321" name="Straight Arrow Connector 9"/>
          <p:cNvCxnSpPr>
            <a:cxnSpLocks noChangeShapeType="1"/>
            <a:stCxn id="13316" idx="2"/>
            <a:endCxn id="13317" idx="0"/>
          </p:cNvCxnSpPr>
          <p:nvPr/>
        </p:nvCxnSpPr>
        <p:spPr bwMode="auto">
          <a:xfrm rot="5400000">
            <a:off x="2437329" y="446603"/>
            <a:ext cx="1145143" cy="2971800"/>
          </a:xfrm>
          <a:prstGeom prst="straightConnector1">
            <a:avLst/>
          </a:prstGeom>
          <a:noFill/>
          <a:ln w="9525" algn="ctr">
            <a:solidFill>
              <a:schemeClr val="tx1"/>
            </a:solidFill>
            <a:round/>
            <a:headEnd/>
            <a:tailEnd type="arrow" w="med" len="med"/>
          </a:ln>
        </p:spPr>
      </p:cxnSp>
      <p:cxnSp>
        <p:nvCxnSpPr>
          <p:cNvPr id="13322" name="Straight Arrow Connector 11"/>
          <p:cNvCxnSpPr>
            <a:cxnSpLocks noChangeShapeType="1"/>
            <a:stCxn id="13316" idx="2"/>
            <a:endCxn id="13318" idx="0"/>
          </p:cNvCxnSpPr>
          <p:nvPr/>
        </p:nvCxnSpPr>
        <p:spPr bwMode="auto">
          <a:xfrm rot="5400000">
            <a:off x="3425547" y="1439585"/>
            <a:ext cx="1149906" cy="990600"/>
          </a:xfrm>
          <a:prstGeom prst="straightConnector1">
            <a:avLst/>
          </a:prstGeom>
          <a:noFill/>
          <a:ln w="9525" algn="ctr">
            <a:solidFill>
              <a:schemeClr val="tx1"/>
            </a:solidFill>
            <a:round/>
            <a:headEnd/>
            <a:tailEnd type="arrow" w="med" len="med"/>
          </a:ln>
        </p:spPr>
      </p:cxnSp>
      <p:cxnSp>
        <p:nvCxnSpPr>
          <p:cNvPr id="13323" name="Straight Arrow Connector 14"/>
          <p:cNvCxnSpPr>
            <a:cxnSpLocks noChangeShapeType="1"/>
            <a:stCxn id="13316" idx="2"/>
            <a:endCxn id="13319" idx="0"/>
          </p:cNvCxnSpPr>
          <p:nvPr/>
        </p:nvCxnSpPr>
        <p:spPr bwMode="auto">
          <a:xfrm rot="16200000" flipH="1">
            <a:off x="4416147" y="1439585"/>
            <a:ext cx="1149906" cy="990600"/>
          </a:xfrm>
          <a:prstGeom prst="straightConnector1">
            <a:avLst/>
          </a:prstGeom>
          <a:noFill/>
          <a:ln w="9525" algn="ctr">
            <a:solidFill>
              <a:schemeClr val="tx1"/>
            </a:solidFill>
            <a:round/>
            <a:headEnd/>
            <a:tailEnd type="arrow" w="med" len="med"/>
          </a:ln>
        </p:spPr>
      </p:cxnSp>
      <p:cxnSp>
        <p:nvCxnSpPr>
          <p:cNvPr id="13324" name="Straight Arrow Connector 17"/>
          <p:cNvCxnSpPr>
            <a:cxnSpLocks noChangeShapeType="1"/>
            <a:stCxn id="13316" idx="2"/>
            <a:endCxn id="13320" idx="0"/>
          </p:cNvCxnSpPr>
          <p:nvPr/>
        </p:nvCxnSpPr>
        <p:spPr bwMode="auto">
          <a:xfrm rot="16200000" flipH="1">
            <a:off x="5482947" y="372785"/>
            <a:ext cx="1149906" cy="3124200"/>
          </a:xfrm>
          <a:prstGeom prst="straightConnector1">
            <a:avLst/>
          </a:prstGeom>
          <a:noFill/>
          <a:ln w="9525" algn="ctr">
            <a:solidFill>
              <a:schemeClr val="tx1"/>
            </a:solidFill>
            <a:round/>
            <a:headEnd/>
            <a:tailEnd type="arrow" w="med" len="med"/>
          </a:ln>
        </p:spPr>
      </p:cxnSp>
      <p:sp>
        <p:nvSpPr>
          <p:cNvPr id="13325" name="TextBox 20"/>
          <p:cNvSpPr txBox="1">
            <a:spLocks noChangeArrowheads="1"/>
          </p:cNvSpPr>
          <p:nvPr/>
        </p:nvSpPr>
        <p:spPr bwMode="auto">
          <a:xfrm>
            <a:off x="3048000" y="1611868"/>
            <a:ext cx="2914650" cy="369332"/>
          </a:xfrm>
          <a:prstGeom prst="rect">
            <a:avLst/>
          </a:prstGeom>
          <a:solidFill>
            <a:srgbClr val="00B0F0"/>
          </a:solidFill>
          <a:ln w="28575">
            <a:solidFill>
              <a:schemeClr val="tx1"/>
            </a:solidFill>
            <a:miter lim="800000"/>
            <a:headEnd/>
            <a:tailEnd/>
          </a:ln>
        </p:spPr>
        <p:txBody>
          <a:bodyPr wrap="square">
            <a:spAutoFit/>
          </a:bodyPr>
          <a:lstStyle/>
          <a:p>
            <a:pPr algn="ctr" eaLnBrk="0" hangingPunct="0"/>
            <a:r>
              <a:rPr lang="en-US" dirty="0" smtClean="0">
                <a:solidFill>
                  <a:schemeClr val="bg1"/>
                </a:solidFill>
              </a:rPr>
              <a:t>Common Needs / Response</a:t>
            </a:r>
            <a:endParaRPr lang="en-US" dirty="0">
              <a:solidFill>
                <a:schemeClr val="bg1"/>
              </a:solidFill>
            </a:endParaRPr>
          </a:p>
        </p:txBody>
      </p:sp>
      <p:pic>
        <p:nvPicPr>
          <p:cNvPr id="13326" name="Picture 2" descr="C:\Users\uxs092000\AppData\Local\Microsoft\Windows\Temporary Internet Files\Content.IE5\E7ODT0T5\MCWB01753_0000[1].gif"/>
          <p:cNvPicPr>
            <a:picLocks noChangeAspect="1" noChangeArrowheads="1"/>
          </p:cNvPicPr>
          <p:nvPr/>
        </p:nvPicPr>
        <p:blipFill>
          <a:blip r:embed="rId3" cstate="print"/>
          <a:srcRect/>
          <a:stretch>
            <a:fillRect/>
          </a:stretch>
        </p:blipFill>
        <p:spPr bwMode="auto">
          <a:xfrm>
            <a:off x="4495800" y="2286000"/>
            <a:ext cx="1981200" cy="838200"/>
          </a:xfrm>
          <a:prstGeom prst="rect">
            <a:avLst/>
          </a:prstGeom>
          <a:noFill/>
          <a:ln w="9525">
            <a:noFill/>
            <a:miter lim="800000"/>
            <a:headEnd/>
            <a:tailEnd/>
          </a:ln>
        </p:spPr>
      </p:pic>
      <p:sp>
        <p:nvSpPr>
          <p:cNvPr id="25" name="TextBox 24"/>
          <p:cNvSpPr txBox="1"/>
          <p:nvPr/>
        </p:nvSpPr>
        <p:spPr>
          <a:xfrm>
            <a:off x="3048000" y="2971800"/>
            <a:ext cx="2743200" cy="369332"/>
          </a:xfrm>
          <a:prstGeom prst="rect">
            <a:avLst/>
          </a:prstGeom>
          <a:solidFill>
            <a:schemeClr val="accent2"/>
          </a:solidFill>
          <a:ln w="28575">
            <a:solidFill>
              <a:schemeClr val="tx1"/>
            </a:solidFill>
          </a:ln>
        </p:spPr>
        <p:txBody>
          <a:bodyPr>
            <a:spAutoFit/>
          </a:bodyPr>
          <a:lstStyle/>
          <a:p>
            <a:pPr algn="ctr" eaLnBrk="0" hangingPunct="0">
              <a:defRPr/>
            </a:pPr>
            <a:r>
              <a:rPr lang="en-US" dirty="0">
                <a:solidFill>
                  <a:schemeClr val="bg1"/>
                </a:solidFill>
                <a:cs typeface="+mn-cs"/>
              </a:rPr>
              <a:t>Target </a:t>
            </a:r>
            <a:r>
              <a:rPr lang="en-US" dirty="0" smtClean="0">
                <a:solidFill>
                  <a:schemeClr val="bg1"/>
                </a:solidFill>
                <a:cs typeface="+mn-cs"/>
              </a:rPr>
              <a:t>Segments</a:t>
            </a:r>
            <a:endParaRPr lang="en-US" dirty="0">
              <a:solidFill>
                <a:schemeClr val="bg1"/>
              </a:solidFill>
              <a:cs typeface="+mn-cs"/>
            </a:endParaRPr>
          </a:p>
        </p:txBody>
      </p:sp>
    </p:spTree>
    <p:extLst>
      <p:ext uri="{BB962C8B-B14F-4D97-AF65-F5344CB8AC3E}">
        <p14:creationId xmlns:p14="http://schemas.microsoft.com/office/powerpoint/2010/main" val="2597995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381000" y="1142999"/>
            <a:ext cx="8591550" cy="4972051"/>
          </a:xfrm>
        </p:spPr>
        <p:txBody>
          <a:bodyPr>
            <a:normAutofit/>
          </a:bodyPr>
          <a:lstStyle/>
          <a:p>
            <a:r>
              <a:rPr lang="en-US" sz="2800" b="1" dirty="0" smtClean="0"/>
              <a:t>Positioning:</a:t>
            </a:r>
            <a:r>
              <a:rPr lang="en-US" sz="2800" dirty="0" smtClean="0"/>
              <a:t> In the </a:t>
            </a:r>
            <a:r>
              <a:rPr lang="en-US" sz="2800" i="1" u="sng" dirty="0" smtClean="0"/>
              <a:t>minds of the buyers</a:t>
            </a:r>
            <a:r>
              <a:rPr lang="en-US" sz="2800" dirty="0" smtClean="0"/>
              <a:t> in the </a:t>
            </a:r>
            <a:r>
              <a:rPr lang="en-US" sz="2800" u="sng" dirty="0" smtClean="0"/>
              <a:t>target segment</a:t>
            </a:r>
            <a:r>
              <a:rPr lang="en-US" sz="2800" dirty="0" smtClean="0"/>
              <a:t>… </a:t>
            </a:r>
          </a:p>
          <a:p>
            <a:pPr>
              <a:buNone/>
            </a:pPr>
            <a:r>
              <a:rPr lang="en-US" sz="2800" dirty="0" smtClean="0"/>
              <a:t>	…how well does your product </a:t>
            </a:r>
            <a:r>
              <a:rPr lang="en-US" sz="2800" i="1" u="sng" dirty="0" smtClean="0"/>
              <a:t>meet their needs</a:t>
            </a:r>
            <a:r>
              <a:rPr lang="en-US" sz="2800" i="1" dirty="0" smtClean="0"/>
              <a:t>, </a:t>
            </a:r>
            <a:r>
              <a:rPr lang="en-US" sz="2800" i="1" u="sng" dirty="0" smtClean="0"/>
              <a:t>relative to other alternatives</a:t>
            </a:r>
          </a:p>
          <a:p>
            <a:endParaRPr lang="en-US" dirty="0" smtClean="0"/>
          </a:p>
          <a:p>
            <a:endParaRPr lang="en-US" dirty="0"/>
          </a:p>
          <a:p>
            <a:endParaRPr lang="en-US" dirty="0" smtClean="0"/>
          </a:p>
          <a:p>
            <a:r>
              <a:rPr lang="en-US" dirty="0" smtClean="0"/>
              <a:t>Consumers have several options. Why should they buy your product, instead of the competitor’s?</a:t>
            </a:r>
          </a:p>
          <a:p>
            <a:r>
              <a:rPr lang="en-US" dirty="0" smtClean="0"/>
              <a:t>Related concepts: Value Proposition, Differentiation</a:t>
            </a:r>
          </a:p>
          <a:p>
            <a:pPr>
              <a:buNone/>
            </a:pPr>
            <a:endParaRPr lang="en-US" sz="2400" i="1" u="sng" dirty="0" smtClean="0"/>
          </a:p>
          <a:p>
            <a:pPr>
              <a:buNone/>
            </a:pPr>
            <a:endParaRPr lang="en-US" sz="2400" i="1" u="sng" dirty="0"/>
          </a:p>
          <a:p>
            <a:pPr>
              <a:buNone/>
            </a:pPr>
            <a:endParaRPr lang="en-US" sz="2400" i="1" u="sng" dirty="0" smtClean="0"/>
          </a:p>
        </p:txBody>
      </p:sp>
      <p:sp>
        <p:nvSpPr>
          <p:cNvPr id="11" name="Oval 10"/>
          <p:cNvSpPr/>
          <p:nvPr/>
        </p:nvSpPr>
        <p:spPr bwMode="auto">
          <a:xfrm>
            <a:off x="2858342" y="3291143"/>
            <a:ext cx="2590800" cy="1033463"/>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2" name="Title 1"/>
          <p:cNvSpPr>
            <a:spLocks noGrp="1"/>
          </p:cNvSpPr>
          <p:nvPr>
            <p:ph type="title"/>
          </p:nvPr>
        </p:nvSpPr>
        <p:spPr>
          <a:xfrm>
            <a:off x="381000" y="0"/>
            <a:ext cx="8382000" cy="1143000"/>
          </a:xfrm>
        </p:spPr>
        <p:txBody>
          <a:bodyPr/>
          <a:lstStyle/>
          <a:p>
            <a:r>
              <a:rPr lang="en-US" dirty="0" smtClean="0"/>
              <a:t>Definitions: Positioning</a:t>
            </a:r>
            <a:endParaRPr lang="en-US" dirty="0"/>
          </a:p>
        </p:txBody>
      </p:sp>
      <p:sp>
        <p:nvSpPr>
          <p:cNvPr id="4" name="Slide Number Placeholder 3"/>
          <p:cNvSpPr>
            <a:spLocks noGrp="1"/>
          </p:cNvSpPr>
          <p:nvPr>
            <p:ph type="sldNum" sz="quarter" idx="12"/>
          </p:nvPr>
        </p:nvSpPr>
        <p:spPr/>
        <p:txBody>
          <a:bodyPr/>
          <a:lstStyle/>
          <a:p>
            <a:fld id="{26BBD79D-60AF-40F6-9BCC-107BDB95C68C}" type="slidenum">
              <a:rPr lang="en-US" smtClean="0"/>
              <a:pPr/>
              <a:t>24</a:t>
            </a:fld>
            <a:endParaRPr lang="en-US"/>
          </a:p>
        </p:txBody>
      </p:sp>
      <p:pic>
        <p:nvPicPr>
          <p:cNvPr id="1026"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476500" y="3519744"/>
            <a:ext cx="762841" cy="748538"/>
          </a:xfrm>
          <a:prstGeom prst="rect">
            <a:avLst/>
          </a:prstGeom>
          <a:noFill/>
          <a:ln w="9525">
            <a:noFill/>
            <a:miter lim="800000"/>
            <a:headEnd/>
            <a:tailEnd/>
          </a:ln>
          <a:effectLst/>
        </p:spPr>
      </p:pic>
      <p:sp>
        <p:nvSpPr>
          <p:cNvPr id="8" name="TextBox 7"/>
          <p:cNvSpPr txBox="1"/>
          <p:nvPr/>
        </p:nvSpPr>
        <p:spPr>
          <a:xfrm>
            <a:off x="3400845" y="3623208"/>
            <a:ext cx="1600200"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dirty="0" smtClean="0"/>
              <a:t>Gamers</a:t>
            </a:r>
            <a:endParaRPr lang="en-US" dirty="0"/>
          </a:p>
        </p:txBody>
      </p:sp>
      <p:pic>
        <p:nvPicPr>
          <p:cNvPr id="1027"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090472" y="3519743"/>
            <a:ext cx="971347" cy="614107"/>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760837" y="2706145"/>
            <a:ext cx="811164" cy="777163"/>
          </a:xfrm>
          <a:prstGeom prst="rect">
            <a:avLst/>
          </a:prstGeom>
          <a:noFill/>
          <a:ln w="9525">
            <a:noFill/>
            <a:miter lim="800000"/>
            <a:headEnd/>
            <a:tailEnd/>
          </a:ln>
          <a:effectLst/>
        </p:spPr>
      </p:pic>
    </p:spTree>
    <p:extLst>
      <p:ext uri="{BB962C8B-B14F-4D97-AF65-F5344CB8AC3E}">
        <p14:creationId xmlns:p14="http://schemas.microsoft.com/office/powerpoint/2010/main" val="4974457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Positioning is Crucial in Marketing</a:t>
            </a:r>
            <a:endParaRPr lang="en-US" dirty="0"/>
          </a:p>
        </p:txBody>
      </p:sp>
      <p:sp>
        <p:nvSpPr>
          <p:cNvPr id="5" name="Content Placeholder 2"/>
          <p:cNvSpPr>
            <a:spLocks noGrp="1"/>
          </p:cNvSpPr>
          <p:nvPr>
            <p:ph idx="1"/>
          </p:nvPr>
        </p:nvSpPr>
        <p:spPr>
          <a:xfrm>
            <a:off x="457200" y="1064522"/>
            <a:ext cx="8229600" cy="5123627"/>
          </a:xfrm>
        </p:spPr>
        <p:txBody>
          <a:bodyPr>
            <a:normAutofit/>
          </a:bodyPr>
          <a:lstStyle/>
          <a:p>
            <a:r>
              <a:rPr lang="en-US" dirty="0"/>
              <a:t>Example: What is the positioning of Apple iPhone vs. Samsung Galaxy? Which one is better</a:t>
            </a:r>
            <a:r>
              <a:rPr lang="en-US" dirty="0" smtClean="0"/>
              <a:t>?</a:t>
            </a:r>
          </a:p>
          <a:p>
            <a:pPr lvl="1"/>
            <a:endParaRPr lang="en-US" dirty="0"/>
          </a:p>
          <a:p>
            <a:r>
              <a:rPr lang="en-US" dirty="0" smtClean="0"/>
              <a:t>Success </a:t>
            </a:r>
            <a:r>
              <a:rPr lang="en-US" dirty="0"/>
              <a:t>or failure of </a:t>
            </a:r>
            <a:r>
              <a:rPr lang="en-US" dirty="0" smtClean="0"/>
              <a:t>product depends on how well the product is positioned (in the minds of the buyer)</a:t>
            </a:r>
            <a:endParaRPr lang="en-US" dirty="0"/>
          </a:p>
          <a:p>
            <a:pPr lvl="1"/>
            <a:r>
              <a:rPr lang="en-US" dirty="0" smtClean="0"/>
              <a:t>Must offer better (perceived) value than other products for a sizable number of consumers</a:t>
            </a:r>
          </a:p>
          <a:p>
            <a:pPr lvl="1"/>
            <a:endParaRPr lang="en-US" dirty="0" smtClean="0"/>
          </a:p>
          <a:p>
            <a:r>
              <a:rPr lang="en-US" dirty="0"/>
              <a:t>Analytics helps understand how consumers perceive different brands, their willingness to pay for different products and </a:t>
            </a:r>
            <a:r>
              <a:rPr lang="en-US" dirty="0" smtClean="0"/>
              <a:t>features</a:t>
            </a:r>
          </a:p>
        </p:txBody>
      </p:sp>
      <p:sp>
        <p:nvSpPr>
          <p:cNvPr id="4" name="Slide Number Placeholder 3"/>
          <p:cNvSpPr>
            <a:spLocks noGrp="1"/>
          </p:cNvSpPr>
          <p:nvPr>
            <p:ph type="sldNum" sz="quarter" idx="12"/>
          </p:nvPr>
        </p:nvSpPr>
        <p:spPr/>
        <p:txBody>
          <a:bodyPr/>
          <a:lstStyle/>
          <a:p>
            <a:fld id="{26BBD79D-60AF-40F6-9BCC-107BDB95C68C}" type="slidenum">
              <a:rPr lang="en-US" smtClean="0"/>
              <a:pPr/>
              <a:t>25</a:t>
            </a:fld>
            <a:endParaRPr lang="en-US"/>
          </a:p>
        </p:txBody>
      </p:sp>
    </p:spTree>
    <p:extLst>
      <p:ext uri="{BB962C8B-B14F-4D97-AF65-F5344CB8AC3E}">
        <p14:creationId xmlns:p14="http://schemas.microsoft.com/office/powerpoint/2010/main" val="37024741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2" descr="C:\Users\uxs092000\AppData\Local\Microsoft\Windows\Temporary Internet Files\Content.IE5\E7ODT0T5\MCWB01753_0000[1].gif"/>
          <p:cNvPicPr>
            <a:picLocks noChangeAspect="1" noChangeArrowheads="1"/>
          </p:cNvPicPr>
          <p:nvPr/>
        </p:nvPicPr>
        <p:blipFill>
          <a:blip r:embed="rId2" cstate="print"/>
          <a:srcRect/>
          <a:stretch>
            <a:fillRect/>
          </a:stretch>
        </p:blipFill>
        <p:spPr bwMode="auto">
          <a:xfrm>
            <a:off x="2438400" y="2819400"/>
            <a:ext cx="1981200" cy="838200"/>
          </a:xfrm>
          <a:prstGeom prst="rect">
            <a:avLst/>
          </a:prstGeom>
          <a:noFill/>
          <a:ln w="9525">
            <a:noFill/>
            <a:miter lim="800000"/>
            <a:headEnd/>
            <a:tailEnd/>
          </a:ln>
        </p:spPr>
      </p:pic>
      <p:sp>
        <p:nvSpPr>
          <p:cNvPr id="13314" name="Title 1"/>
          <p:cNvSpPr>
            <a:spLocks noGrp="1"/>
          </p:cNvSpPr>
          <p:nvPr>
            <p:ph type="title"/>
          </p:nvPr>
        </p:nvSpPr>
        <p:spPr/>
        <p:txBody>
          <a:bodyPr/>
          <a:lstStyle/>
          <a:p>
            <a:r>
              <a:rPr lang="en-US" dirty="0" smtClean="0"/>
              <a:t>Marketing Program / Marketing Mix</a:t>
            </a:r>
          </a:p>
        </p:txBody>
      </p:sp>
      <p:sp>
        <p:nvSpPr>
          <p:cNvPr id="13328" name="Slide Number Placeholder 15"/>
          <p:cNvSpPr>
            <a:spLocks noGrp="1"/>
          </p:cNvSpPr>
          <p:nvPr>
            <p:ph type="sldNum" sz="quarter" idx="12"/>
          </p:nvPr>
        </p:nvSpPr>
        <p:spPr>
          <a:noFill/>
        </p:spPr>
        <p:txBody>
          <a:bodyPr/>
          <a:lstStyle/>
          <a:p>
            <a:fld id="{219ED179-9E70-4ABE-B4C8-4150F1C18083}" type="slidenum">
              <a:rPr lang="en-US" smtClean="0"/>
              <a:pPr/>
              <a:t>26</a:t>
            </a:fld>
            <a:endParaRPr lang="en-US" smtClean="0"/>
          </a:p>
        </p:txBody>
      </p:sp>
      <p:sp>
        <p:nvSpPr>
          <p:cNvPr id="13316" name="TextBox 3"/>
          <p:cNvSpPr txBox="1">
            <a:spLocks noChangeArrowheads="1"/>
          </p:cNvSpPr>
          <p:nvPr/>
        </p:nvSpPr>
        <p:spPr bwMode="auto">
          <a:xfrm>
            <a:off x="2362200" y="1524000"/>
            <a:ext cx="4267200" cy="369332"/>
          </a:xfrm>
          <a:prstGeom prst="rect">
            <a:avLst/>
          </a:prstGeom>
          <a:noFill/>
          <a:ln w="9525">
            <a:noFill/>
            <a:miter lim="800000"/>
            <a:headEnd/>
            <a:tailEnd/>
          </a:ln>
        </p:spPr>
        <p:txBody>
          <a:bodyPr>
            <a:spAutoFit/>
          </a:bodyPr>
          <a:lstStyle/>
          <a:p>
            <a:pPr algn="ctr" eaLnBrk="0" hangingPunct="0"/>
            <a:r>
              <a:rPr lang="en-US" dirty="0"/>
              <a:t>Market (Potential </a:t>
            </a:r>
            <a:r>
              <a:rPr lang="en-US" dirty="0" smtClean="0"/>
              <a:t>Buyers)</a:t>
            </a:r>
            <a:endParaRPr lang="en-US" dirty="0"/>
          </a:p>
        </p:txBody>
      </p:sp>
      <p:sp>
        <p:nvSpPr>
          <p:cNvPr id="13317" name="TextBox 4"/>
          <p:cNvSpPr txBox="1">
            <a:spLocks noChangeArrowheads="1"/>
          </p:cNvSpPr>
          <p:nvPr/>
        </p:nvSpPr>
        <p:spPr bwMode="auto">
          <a:xfrm>
            <a:off x="609600" y="3038475"/>
            <a:ext cx="1828800" cy="461963"/>
          </a:xfrm>
          <a:prstGeom prst="rect">
            <a:avLst/>
          </a:prstGeom>
          <a:noFill/>
          <a:ln w="9525">
            <a:noFill/>
            <a:miter lim="800000"/>
            <a:headEnd/>
            <a:tailEnd/>
          </a:ln>
        </p:spPr>
        <p:txBody>
          <a:bodyPr>
            <a:spAutoFit/>
          </a:bodyPr>
          <a:lstStyle/>
          <a:p>
            <a:pPr algn="ctr" eaLnBrk="0" hangingPunct="0"/>
            <a:r>
              <a:rPr lang="en-US"/>
              <a:t>Segment A</a:t>
            </a:r>
          </a:p>
        </p:txBody>
      </p:sp>
      <p:sp>
        <p:nvSpPr>
          <p:cNvPr id="13318" name="TextBox 5"/>
          <p:cNvSpPr txBox="1">
            <a:spLocks noChangeArrowheads="1"/>
          </p:cNvSpPr>
          <p:nvPr/>
        </p:nvSpPr>
        <p:spPr bwMode="auto">
          <a:xfrm>
            <a:off x="2590800" y="3043238"/>
            <a:ext cx="1828800" cy="461962"/>
          </a:xfrm>
          <a:prstGeom prst="rect">
            <a:avLst/>
          </a:prstGeom>
          <a:noFill/>
          <a:ln w="9525">
            <a:noFill/>
            <a:miter lim="800000"/>
            <a:headEnd/>
            <a:tailEnd/>
          </a:ln>
        </p:spPr>
        <p:txBody>
          <a:bodyPr>
            <a:spAutoFit/>
          </a:bodyPr>
          <a:lstStyle/>
          <a:p>
            <a:pPr algn="ctr" eaLnBrk="0" hangingPunct="0"/>
            <a:r>
              <a:rPr lang="en-US"/>
              <a:t>Segment B</a:t>
            </a:r>
          </a:p>
        </p:txBody>
      </p:sp>
      <p:sp>
        <p:nvSpPr>
          <p:cNvPr id="13319" name="TextBox 6"/>
          <p:cNvSpPr txBox="1">
            <a:spLocks noChangeArrowheads="1"/>
          </p:cNvSpPr>
          <p:nvPr/>
        </p:nvSpPr>
        <p:spPr bwMode="auto">
          <a:xfrm>
            <a:off x="4572000" y="3043238"/>
            <a:ext cx="1828800" cy="461962"/>
          </a:xfrm>
          <a:prstGeom prst="rect">
            <a:avLst/>
          </a:prstGeom>
          <a:noFill/>
          <a:ln w="9525">
            <a:noFill/>
            <a:miter lim="800000"/>
            <a:headEnd/>
            <a:tailEnd/>
          </a:ln>
        </p:spPr>
        <p:txBody>
          <a:bodyPr>
            <a:spAutoFit/>
          </a:bodyPr>
          <a:lstStyle/>
          <a:p>
            <a:pPr algn="ctr" eaLnBrk="0" hangingPunct="0"/>
            <a:r>
              <a:rPr lang="en-US" dirty="0"/>
              <a:t>Segment C</a:t>
            </a:r>
          </a:p>
        </p:txBody>
      </p:sp>
      <p:sp>
        <p:nvSpPr>
          <p:cNvPr id="13320" name="TextBox 7"/>
          <p:cNvSpPr txBox="1">
            <a:spLocks noChangeArrowheads="1"/>
          </p:cNvSpPr>
          <p:nvPr/>
        </p:nvSpPr>
        <p:spPr bwMode="auto">
          <a:xfrm>
            <a:off x="6705600" y="3043238"/>
            <a:ext cx="1828800" cy="461962"/>
          </a:xfrm>
          <a:prstGeom prst="rect">
            <a:avLst/>
          </a:prstGeom>
          <a:noFill/>
          <a:ln w="9525">
            <a:noFill/>
            <a:miter lim="800000"/>
            <a:headEnd/>
            <a:tailEnd/>
          </a:ln>
        </p:spPr>
        <p:txBody>
          <a:bodyPr>
            <a:spAutoFit/>
          </a:bodyPr>
          <a:lstStyle/>
          <a:p>
            <a:pPr algn="ctr" eaLnBrk="0" hangingPunct="0"/>
            <a:r>
              <a:rPr lang="en-US"/>
              <a:t>Segment D</a:t>
            </a:r>
          </a:p>
        </p:txBody>
      </p:sp>
      <p:cxnSp>
        <p:nvCxnSpPr>
          <p:cNvPr id="13321" name="Straight Arrow Connector 9"/>
          <p:cNvCxnSpPr>
            <a:cxnSpLocks noChangeShapeType="1"/>
            <a:stCxn id="13316" idx="2"/>
            <a:endCxn id="13317" idx="0"/>
          </p:cNvCxnSpPr>
          <p:nvPr/>
        </p:nvCxnSpPr>
        <p:spPr bwMode="auto">
          <a:xfrm rot="5400000">
            <a:off x="2437329" y="980003"/>
            <a:ext cx="1145143" cy="2971800"/>
          </a:xfrm>
          <a:prstGeom prst="straightConnector1">
            <a:avLst/>
          </a:prstGeom>
          <a:noFill/>
          <a:ln w="9525" algn="ctr">
            <a:solidFill>
              <a:schemeClr val="tx1"/>
            </a:solidFill>
            <a:round/>
            <a:headEnd/>
            <a:tailEnd type="arrow" w="med" len="med"/>
          </a:ln>
        </p:spPr>
      </p:cxnSp>
      <p:cxnSp>
        <p:nvCxnSpPr>
          <p:cNvPr id="13322" name="Straight Arrow Connector 11"/>
          <p:cNvCxnSpPr>
            <a:cxnSpLocks noChangeShapeType="1"/>
            <a:stCxn id="13316" idx="2"/>
            <a:endCxn id="13318" idx="0"/>
          </p:cNvCxnSpPr>
          <p:nvPr/>
        </p:nvCxnSpPr>
        <p:spPr bwMode="auto">
          <a:xfrm rot="5400000">
            <a:off x="3425547" y="1972985"/>
            <a:ext cx="1149906" cy="990600"/>
          </a:xfrm>
          <a:prstGeom prst="straightConnector1">
            <a:avLst/>
          </a:prstGeom>
          <a:noFill/>
          <a:ln w="9525" algn="ctr">
            <a:solidFill>
              <a:schemeClr val="tx1"/>
            </a:solidFill>
            <a:round/>
            <a:headEnd/>
            <a:tailEnd type="arrow" w="med" len="med"/>
          </a:ln>
        </p:spPr>
      </p:cxnSp>
      <p:cxnSp>
        <p:nvCxnSpPr>
          <p:cNvPr id="13323" name="Straight Arrow Connector 14"/>
          <p:cNvCxnSpPr>
            <a:cxnSpLocks noChangeShapeType="1"/>
            <a:stCxn id="13316" idx="2"/>
            <a:endCxn id="13319" idx="0"/>
          </p:cNvCxnSpPr>
          <p:nvPr/>
        </p:nvCxnSpPr>
        <p:spPr bwMode="auto">
          <a:xfrm rot="16200000" flipH="1">
            <a:off x="4416147" y="1972985"/>
            <a:ext cx="1149906" cy="990600"/>
          </a:xfrm>
          <a:prstGeom prst="straightConnector1">
            <a:avLst/>
          </a:prstGeom>
          <a:noFill/>
          <a:ln w="9525" algn="ctr">
            <a:solidFill>
              <a:schemeClr val="tx1"/>
            </a:solidFill>
            <a:round/>
            <a:headEnd/>
            <a:tailEnd type="arrow" w="med" len="med"/>
          </a:ln>
        </p:spPr>
      </p:cxnSp>
      <p:cxnSp>
        <p:nvCxnSpPr>
          <p:cNvPr id="13324" name="Straight Arrow Connector 17"/>
          <p:cNvCxnSpPr>
            <a:cxnSpLocks noChangeShapeType="1"/>
            <a:stCxn id="13316" idx="2"/>
            <a:endCxn id="13320" idx="0"/>
          </p:cNvCxnSpPr>
          <p:nvPr/>
        </p:nvCxnSpPr>
        <p:spPr bwMode="auto">
          <a:xfrm rot="16200000" flipH="1">
            <a:off x="5482947" y="906185"/>
            <a:ext cx="1149906" cy="3124200"/>
          </a:xfrm>
          <a:prstGeom prst="straightConnector1">
            <a:avLst/>
          </a:prstGeom>
          <a:noFill/>
          <a:ln w="9525" algn="ctr">
            <a:solidFill>
              <a:schemeClr val="tx1"/>
            </a:solidFill>
            <a:round/>
            <a:headEnd/>
            <a:tailEnd type="arrow" w="med" len="med"/>
          </a:ln>
        </p:spPr>
      </p:cxnSp>
      <p:sp>
        <p:nvSpPr>
          <p:cNvPr id="13325" name="TextBox 20"/>
          <p:cNvSpPr txBox="1">
            <a:spLocks noChangeArrowheads="1"/>
          </p:cNvSpPr>
          <p:nvPr/>
        </p:nvSpPr>
        <p:spPr bwMode="auto">
          <a:xfrm>
            <a:off x="3028950" y="2145268"/>
            <a:ext cx="3124200" cy="369332"/>
          </a:xfrm>
          <a:prstGeom prst="rect">
            <a:avLst/>
          </a:prstGeom>
          <a:solidFill>
            <a:srgbClr val="00B0F0"/>
          </a:solidFill>
          <a:ln w="28575">
            <a:solidFill>
              <a:schemeClr val="tx1"/>
            </a:solidFill>
            <a:miter lim="800000"/>
            <a:headEnd/>
            <a:tailEnd/>
          </a:ln>
        </p:spPr>
        <p:txBody>
          <a:bodyPr wrap="square">
            <a:spAutoFit/>
          </a:bodyPr>
          <a:lstStyle/>
          <a:p>
            <a:pPr algn="ctr" eaLnBrk="0" hangingPunct="0"/>
            <a:r>
              <a:rPr lang="en-US" dirty="0" smtClean="0">
                <a:solidFill>
                  <a:schemeClr val="bg1"/>
                </a:solidFill>
              </a:rPr>
              <a:t>Common Needs / Response</a:t>
            </a:r>
            <a:endParaRPr lang="en-US" dirty="0">
              <a:solidFill>
                <a:schemeClr val="bg1"/>
              </a:solidFill>
            </a:endParaRPr>
          </a:p>
        </p:txBody>
      </p:sp>
      <p:pic>
        <p:nvPicPr>
          <p:cNvPr id="13326" name="Picture 2" descr="C:\Users\uxs092000\AppData\Local\Microsoft\Windows\Temporary Internet Files\Content.IE5\E7ODT0T5\MCWB01753_0000[1].gif"/>
          <p:cNvPicPr>
            <a:picLocks noChangeAspect="1" noChangeArrowheads="1"/>
          </p:cNvPicPr>
          <p:nvPr/>
        </p:nvPicPr>
        <p:blipFill>
          <a:blip r:embed="rId2" cstate="print"/>
          <a:srcRect/>
          <a:stretch>
            <a:fillRect/>
          </a:stretch>
        </p:blipFill>
        <p:spPr bwMode="auto">
          <a:xfrm>
            <a:off x="4495800" y="2819400"/>
            <a:ext cx="1981200" cy="838200"/>
          </a:xfrm>
          <a:prstGeom prst="rect">
            <a:avLst/>
          </a:prstGeom>
          <a:noFill/>
          <a:ln w="9525">
            <a:noFill/>
            <a:miter lim="800000"/>
            <a:headEnd/>
            <a:tailEnd/>
          </a:ln>
        </p:spPr>
      </p:pic>
      <p:sp>
        <p:nvSpPr>
          <p:cNvPr id="25" name="TextBox 24"/>
          <p:cNvSpPr txBox="1"/>
          <p:nvPr/>
        </p:nvSpPr>
        <p:spPr>
          <a:xfrm>
            <a:off x="3048000" y="3505200"/>
            <a:ext cx="2743200" cy="369332"/>
          </a:xfrm>
          <a:prstGeom prst="rect">
            <a:avLst/>
          </a:prstGeom>
          <a:solidFill>
            <a:schemeClr val="accent2"/>
          </a:solidFill>
          <a:ln w="28575">
            <a:solidFill>
              <a:schemeClr val="tx1"/>
            </a:solidFill>
          </a:ln>
        </p:spPr>
        <p:txBody>
          <a:bodyPr>
            <a:spAutoFit/>
          </a:bodyPr>
          <a:lstStyle/>
          <a:p>
            <a:pPr algn="ctr" eaLnBrk="0" hangingPunct="0">
              <a:defRPr/>
            </a:pPr>
            <a:r>
              <a:rPr lang="en-US" dirty="0">
                <a:solidFill>
                  <a:schemeClr val="bg1"/>
                </a:solidFill>
                <a:cs typeface="+mn-cs"/>
              </a:rPr>
              <a:t>Target </a:t>
            </a:r>
            <a:r>
              <a:rPr lang="en-US" dirty="0" smtClean="0">
                <a:solidFill>
                  <a:schemeClr val="bg1"/>
                </a:solidFill>
                <a:cs typeface="+mn-cs"/>
              </a:rPr>
              <a:t>Segments</a:t>
            </a:r>
            <a:endParaRPr lang="en-US" dirty="0">
              <a:solidFill>
                <a:schemeClr val="bg1"/>
              </a:solidFill>
              <a:cs typeface="+mn-cs"/>
            </a:endParaRPr>
          </a:p>
        </p:txBody>
      </p:sp>
      <p:sp>
        <p:nvSpPr>
          <p:cNvPr id="19" name="TextBox 18"/>
          <p:cNvSpPr txBox="1"/>
          <p:nvPr/>
        </p:nvSpPr>
        <p:spPr>
          <a:xfrm>
            <a:off x="762000" y="4191000"/>
            <a:ext cx="2362200" cy="1754326"/>
          </a:xfrm>
          <a:prstGeom prst="rect">
            <a:avLst/>
          </a:prstGeom>
          <a:solidFill>
            <a:srgbClr val="FF9933"/>
          </a:solidFill>
          <a:ln w="28575">
            <a:solidFill>
              <a:schemeClr val="tx1"/>
            </a:solidFill>
          </a:ln>
        </p:spPr>
        <p:txBody>
          <a:bodyPr wrap="square" rtlCol="0">
            <a:spAutoFit/>
          </a:bodyPr>
          <a:lstStyle/>
          <a:p>
            <a:r>
              <a:rPr lang="en-US" u="sng" dirty="0" smtClean="0">
                <a:solidFill>
                  <a:schemeClr val="bg1"/>
                </a:solidFill>
              </a:rPr>
              <a:t>Marketing Program for Target Segment B</a:t>
            </a:r>
          </a:p>
          <a:p>
            <a:r>
              <a:rPr lang="en-US" dirty="0" smtClean="0">
                <a:solidFill>
                  <a:schemeClr val="bg1"/>
                </a:solidFill>
              </a:rPr>
              <a:t>Product</a:t>
            </a:r>
          </a:p>
          <a:p>
            <a:r>
              <a:rPr lang="en-US" dirty="0" smtClean="0">
                <a:solidFill>
                  <a:schemeClr val="bg1"/>
                </a:solidFill>
              </a:rPr>
              <a:t>Promotion</a:t>
            </a:r>
          </a:p>
          <a:p>
            <a:r>
              <a:rPr lang="en-US" dirty="0" smtClean="0">
                <a:solidFill>
                  <a:schemeClr val="bg1"/>
                </a:solidFill>
              </a:rPr>
              <a:t>Place</a:t>
            </a:r>
          </a:p>
          <a:p>
            <a:r>
              <a:rPr lang="en-US" dirty="0" smtClean="0">
                <a:solidFill>
                  <a:schemeClr val="bg1"/>
                </a:solidFill>
              </a:rPr>
              <a:t>Price</a:t>
            </a:r>
            <a:endParaRPr lang="en-US" dirty="0">
              <a:solidFill>
                <a:schemeClr val="bg1"/>
              </a:solidFill>
            </a:endParaRPr>
          </a:p>
        </p:txBody>
      </p:sp>
      <p:sp>
        <p:nvSpPr>
          <p:cNvPr id="20" name="TextBox 19"/>
          <p:cNvSpPr txBox="1"/>
          <p:nvPr/>
        </p:nvSpPr>
        <p:spPr>
          <a:xfrm>
            <a:off x="5943600" y="4191000"/>
            <a:ext cx="2362200" cy="1754326"/>
          </a:xfrm>
          <a:prstGeom prst="rect">
            <a:avLst/>
          </a:prstGeom>
          <a:solidFill>
            <a:srgbClr val="FF9933"/>
          </a:solidFill>
          <a:ln w="28575">
            <a:solidFill>
              <a:schemeClr val="tx1"/>
            </a:solidFill>
          </a:ln>
        </p:spPr>
        <p:txBody>
          <a:bodyPr wrap="square" rtlCol="0">
            <a:spAutoFit/>
          </a:bodyPr>
          <a:lstStyle/>
          <a:p>
            <a:r>
              <a:rPr lang="en-US" u="sng" dirty="0" smtClean="0">
                <a:solidFill>
                  <a:schemeClr val="bg1"/>
                </a:solidFill>
              </a:rPr>
              <a:t>Marketing Program for Target Segment C</a:t>
            </a:r>
          </a:p>
          <a:p>
            <a:r>
              <a:rPr lang="en-US" dirty="0" smtClean="0">
                <a:solidFill>
                  <a:schemeClr val="bg1"/>
                </a:solidFill>
              </a:rPr>
              <a:t>Product</a:t>
            </a:r>
          </a:p>
          <a:p>
            <a:r>
              <a:rPr lang="en-US" dirty="0" smtClean="0">
                <a:solidFill>
                  <a:schemeClr val="bg1"/>
                </a:solidFill>
              </a:rPr>
              <a:t>Promotion</a:t>
            </a:r>
          </a:p>
          <a:p>
            <a:r>
              <a:rPr lang="en-US" dirty="0" smtClean="0">
                <a:solidFill>
                  <a:schemeClr val="bg1"/>
                </a:solidFill>
              </a:rPr>
              <a:t>Place</a:t>
            </a:r>
          </a:p>
          <a:p>
            <a:r>
              <a:rPr lang="en-US" dirty="0" smtClean="0">
                <a:solidFill>
                  <a:schemeClr val="bg1"/>
                </a:solidFill>
              </a:rPr>
              <a:t>Price</a:t>
            </a:r>
            <a:endParaRPr lang="en-US" dirty="0">
              <a:solidFill>
                <a:schemeClr val="bg1"/>
              </a:solidFill>
            </a:endParaRPr>
          </a:p>
        </p:txBody>
      </p:sp>
      <p:sp>
        <p:nvSpPr>
          <p:cNvPr id="21" name="Right Arrow 20"/>
          <p:cNvSpPr/>
          <p:nvPr/>
        </p:nvSpPr>
        <p:spPr bwMode="auto">
          <a:xfrm rot="18452993">
            <a:off x="2285119" y="3611633"/>
            <a:ext cx="533400" cy="4572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22" name="Right Arrow 21"/>
          <p:cNvSpPr/>
          <p:nvPr/>
        </p:nvSpPr>
        <p:spPr bwMode="auto">
          <a:xfrm rot="13810220">
            <a:off x="6089680" y="3548391"/>
            <a:ext cx="533400" cy="4572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Tree>
    <p:extLst>
      <p:ext uri="{BB962C8B-B14F-4D97-AF65-F5344CB8AC3E}">
        <p14:creationId xmlns:p14="http://schemas.microsoft.com/office/powerpoint/2010/main" val="2433796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Marketing Decision Framework</a:t>
            </a:r>
            <a:endParaRPr lang="en-US" dirty="0"/>
          </a:p>
        </p:txBody>
      </p:sp>
      <p:sp>
        <p:nvSpPr>
          <p:cNvPr id="2" name="Content Placeholder 1"/>
          <p:cNvSpPr>
            <a:spLocks noGrp="1"/>
          </p:cNvSpPr>
          <p:nvPr>
            <p:ph idx="1"/>
          </p:nvPr>
        </p:nvSpPr>
        <p:spPr>
          <a:xfrm>
            <a:off x="457200" y="838200"/>
            <a:ext cx="8229600" cy="5562600"/>
          </a:xfrm>
        </p:spPr>
        <p:txBody>
          <a:bodyPr>
            <a:normAutofit/>
          </a:bodyPr>
          <a:lstStyle/>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smtClean="0"/>
          </a:p>
          <a:p>
            <a:r>
              <a:rPr lang="en-US" dirty="0" smtClean="0"/>
              <a:t>Analytics can support each step of this process</a:t>
            </a:r>
            <a:endParaRPr lang="en-US" dirty="0"/>
          </a:p>
        </p:txBody>
      </p:sp>
      <p:sp>
        <p:nvSpPr>
          <p:cNvPr id="6" name="Rectangle 8"/>
          <p:cNvSpPr>
            <a:spLocks noChangeArrowheads="1"/>
          </p:cNvSpPr>
          <p:nvPr/>
        </p:nvSpPr>
        <p:spPr bwMode="auto">
          <a:xfrm>
            <a:off x="3143250" y="1009650"/>
            <a:ext cx="4800600" cy="762000"/>
          </a:xfrm>
          <a:prstGeom prst="rect">
            <a:avLst/>
          </a:prstGeom>
          <a:solidFill>
            <a:srgbClr val="33CC33"/>
          </a:solidFill>
          <a:ln w="12700">
            <a:solidFill>
              <a:schemeClr val="tx1"/>
            </a:solidFill>
            <a:miter lim="800000"/>
            <a:headEnd type="none" w="sm" len="sm"/>
            <a:tailEnd type="none" w="sm" len="sm"/>
          </a:ln>
        </p:spPr>
        <p:txBody>
          <a:bodyPr wrap="none" anchor="ctr"/>
          <a:lstStyle/>
          <a:p>
            <a:pPr algn="ctr" eaLnBrk="0" hangingPunct="0"/>
            <a:r>
              <a:rPr lang="en-US" sz="2000" b="1" dirty="0">
                <a:solidFill>
                  <a:schemeClr val="bg1"/>
                </a:solidFill>
                <a:latin typeface="Calibri" pitchFamily="34" charset="0"/>
              </a:rPr>
              <a:t>Strategy Implementation: Marketing Mix</a:t>
            </a:r>
          </a:p>
          <a:p>
            <a:pPr algn="ctr" eaLnBrk="0" hangingPunct="0"/>
            <a:r>
              <a:rPr lang="en-US" sz="2000" dirty="0">
                <a:solidFill>
                  <a:schemeClr val="bg1"/>
                </a:solidFill>
                <a:latin typeface="Calibri" pitchFamily="34" charset="0"/>
              </a:rPr>
              <a:t>4 P’s: </a:t>
            </a:r>
            <a:r>
              <a:rPr lang="en-US" sz="2000" b="1" dirty="0">
                <a:solidFill>
                  <a:srgbClr val="FFFF00"/>
                </a:solidFill>
                <a:latin typeface="Calibri" pitchFamily="34" charset="0"/>
              </a:rPr>
              <a:t>Product, Pricing, Place, Promotion</a:t>
            </a:r>
          </a:p>
        </p:txBody>
      </p:sp>
      <p:sp>
        <p:nvSpPr>
          <p:cNvPr id="7" name="Rectangle 7"/>
          <p:cNvSpPr>
            <a:spLocks noChangeArrowheads="1"/>
          </p:cNvSpPr>
          <p:nvPr/>
        </p:nvSpPr>
        <p:spPr bwMode="auto">
          <a:xfrm>
            <a:off x="2914650" y="2152650"/>
            <a:ext cx="5313363" cy="762000"/>
          </a:xfrm>
          <a:prstGeom prst="rect">
            <a:avLst/>
          </a:prstGeom>
          <a:solidFill>
            <a:srgbClr val="33CC33"/>
          </a:solidFill>
          <a:ln w="12700">
            <a:solidFill>
              <a:schemeClr val="tx1"/>
            </a:solidFill>
            <a:miter lim="800000"/>
            <a:headEnd type="none" w="sm" len="sm"/>
            <a:tailEnd type="none" w="sm" len="sm"/>
          </a:ln>
        </p:spPr>
        <p:txBody>
          <a:bodyPr wrap="none" anchor="ctr"/>
          <a:lstStyle/>
          <a:p>
            <a:pPr algn="ctr" eaLnBrk="0" hangingPunct="0"/>
            <a:r>
              <a:rPr lang="en-US" sz="2000" b="1" dirty="0">
                <a:solidFill>
                  <a:schemeClr val="bg1"/>
                </a:solidFill>
                <a:latin typeface="Calibri" pitchFamily="34" charset="0"/>
              </a:rPr>
              <a:t>Marketing Strategy</a:t>
            </a:r>
          </a:p>
          <a:p>
            <a:pPr algn="ctr" eaLnBrk="0" hangingPunct="0"/>
            <a:r>
              <a:rPr lang="en-US" sz="2000" dirty="0" smtClean="0">
                <a:solidFill>
                  <a:schemeClr val="bg1"/>
                </a:solidFill>
                <a:latin typeface="Calibri" pitchFamily="34" charset="0"/>
              </a:rPr>
              <a:t>STP: </a:t>
            </a:r>
            <a:r>
              <a:rPr lang="en-US" sz="2000" b="1" dirty="0" smtClean="0">
                <a:solidFill>
                  <a:srgbClr val="FFFF00"/>
                </a:solidFill>
                <a:latin typeface="Calibri" pitchFamily="34" charset="0"/>
              </a:rPr>
              <a:t>Segmentation</a:t>
            </a:r>
            <a:r>
              <a:rPr lang="en-US" sz="2000" b="1" dirty="0">
                <a:solidFill>
                  <a:srgbClr val="FFFF00"/>
                </a:solidFill>
                <a:latin typeface="Calibri" pitchFamily="34" charset="0"/>
              </a:rPr>
              <a:t>, Targeting, and Positioning</a:t>
            </a:r>
          </a:p>
        </p:txBody>
      </p:sp>
      <p:sp>
        <p:nvSpPr>
          <p:cNvPr id="8" name="Rectangle 6"/>
          <p:cNvSpPr>
            <a:spLocks noChangeArrowheads="1"/>
          </p:cNvSpPr>
          <p:nvPr/>
        </p:nvSpPr>
        <p:spPr bwMode="auto">
          <a:xfrm>
            <a:off x="2635250" y="3295650"/>
            <a:ext cx="6070600" cy="990600"/>
          </a:xfrm>
          <a:prstGeom prst="rect">
            <a:avLst/>
          </a:prstGeom>
          <a:solidFill>
            <a:srgbClr val="33CC33"/>
          </a:solidFill>
          <a:ln w="12700">
            <a:solidFill>
              <a:schemeClr val="tx1"/>
            </a:solidFill>
            <a:miter lim="800000"/>
            <a:headEnd type="none" w="sm" len="sm"/>
            <a:tailEnd type="none" w="sm" len="sm"/>
          </a:ln>
        </p:spPr>
        <p:txBody>
          <a:bodyPr wrap="none" anchor="ctr"/>
          <a:lstStyle/>
          <a:p>
            <a:pPr algn="ctr" eaLnBrk="0" hangingPunct="0"/>
            <a:r>
              <a:rPr lang="en-US" sz="2400" b="1" dirty="0" smtClean="0">
                <a:solidFill>
                  <a:srgbClr val="FFFF00"/>
                </a:solidFill>
                <a:latin typeface="Calibri" pitchFamily="34" charset="0"/>
              </a:rPr>
              <a:t>Understanding Buyer Behavior</a:t>
            </a:r>
            <a:endParaRPr lang="en-US" sz="2400" b="1" dirty="0">
              <a:solidFill>
                <a:srgbClr val="FFFF00"/>
              </a:solidFill>
              <a:latin typeface="Calibri" pitchFamily="34" charset="0"/>
            </a:endParaRPr>
          </a:p>
        </p:txBody>
      </p:sp>
      <p:sp>
        <p:nvSpPr>
          <p:cNvPr id="9" name="Rectangle 9"/>
          <p:cNvSpPr>
            <a:spLocks noChangeArrowheads="1"/>
          </p:cNvSpPr>
          <p:nvPr/>
        </p:nvSpPr>
        <p:spPr bwMode="auto">
          <a:xfrm>
            <a:off x="476250" y="2000250"/>
            <a:ext cx="1752600" cy="914400"/>
          </a:xfrm>
          <a:prstGeom prst="rect">
            <a:avLst/>
          </a:prstGeom>
          <a:solidFill>
            <a:srgbClr val="33CC33"/>
          </a:solidFill>
          <a:ln w="12700">
            <a:solidFill>
              <a:schemeClr val="tx1"/>
            </a:solidFill>
            <a:miter lim="800000"/>
            <a:headEnd type="none" w="sm" len="sm"/>
            <a:tailEnd type="none" w="sm" len="sm"/>
          </a:ln>
        </p:spPr>
        <p:txBody>
          <a:bodyPr wrap="none" anchor="ctr"/>
          <a:lstStyle/>
          <a:p>
            <a:pPr algn="ctr" eaLnBrk="0" hangingPunct="0"/>
            <a:r>
              <a:rPr lang="en-US" sz="2000" b="1" dirty="0" smtClean="0">
                <a:solidFill>
                  <a:schemeClr val="bg1"/>
                </a:solidFill>
                <a:latin typeface="Calibri" pitchFamily="34" charset="0"/>
              </a:rPr>
              <a:t>Marketing</a:t>
            </a:r>
            <a:endParaRPr lang="en-US" sz="2000" b="1" dirty="0">
              <a:solidFill>
                <a:schemeClr val="bg1"/>
              </a:solidFill>
              <a:latin typeface="Calibri" pitchFamily="34" charset="0"/>
            </a:endParaRPr>
          </a:p>
          <a:p>
            <a:pPr algn="ctr" eaLnBrk="0" hangingPunct="0"/>
            <a:r>
              <a:rPr lang="en-US" sz="2000" b="1" dirty="0" smtClean="0">
                <a:solidFill>
                  <a:schemeClr val="bg1"/>
                </a:solidFill>
                <a:latin typeface="Calibri" pitchFamily="34" charset="0"/>
              </a:rPr>
              <a:t>Analytics</a:t>
            </a:r>
            <a:endParaRPr lang="en-US" sz="2000" b="1" dirty="0">
              <a:solidFill>
                <a:schemeClr val="bg1"/>
              </a:solidFill>
              <a:latin typeface="Calibri" pitchFamily="34" charset="0"/>
            </a:endParaRPr>
          </a:p>
        </p:txBody>
      </p:sp>
      <p:sp>
        <p:nvSpPr>
          <p:cNvPr id="10" name="Line 10"/>
          <p:cNvSpPr>
            <a:spLocks noChangeShapeType="1"/>
          </p:cNvSpPr>
          <p:nvPr/>
        </p:nvSpPr>
        <p:spPr bwMode="auto">
          <a:xfrm flipV="1">
            <a:off x="2228850" y="1466850"/>
            <a:ext cx="838200" cy="762000"/>
          </a:xfrm>
          <a:prstGeom prst="line">
            <a:avLst/>
          </a:prstGeom>
          <a:noFill/>
          <a:ln w="38100">
            <a:solidFill>
              <a:schemeClr val="tx1"/>
            </a:solidFill>
            <a:round/>
            <a:headEnd/>
            <a:tailEnd type="triangle" w="med" len="med"/>
          </a:ln>
        </p:spPr>
        <p:txBody>
          <a:bodyPr wrap="none" anchor="ctr"/>
          <a:lstStyle/>
          <a:p>
            <a:endParaRPr lang="en-US">
              <a:latin typeface="Calibri" pitchFamily="34" charset="0"/>
            </a:endParaRPr>
          </a:p>
        </p:txBody>
      </p:sp>
      <p:sp>
        <p:nvSpPr>
          <p:cNvPr id="11" name="Line 11"/>
          <p:cNvSpPr>
            <a:spLocks noChangeShapeType="1"/>
          </p:cNvSpPr>
          <p:nvPr/>
        </p:nvSpPr>
        <p:spPr bwMode="auto">
          <a:xfrm>
            <a:off x="2228850" y="2533650"/>
            <a:ext cx="685800" cy="0"/>
          </a:xfrm>
          <a:prstGeom prst="line">
            <a:avLst/>
          </a:prstGeom>
          <a:noFill/>
          <a:ln w="38100">
            <a:solidFill>
              <a:schemeClr val="tx1"/>
            </a:solidFill>
            <a:round/>
            <a:headEnd type="none" w="sm" len="sm"/>
            <a:tailEnd type="triangle" w="med" len="med"/>
          </a:ln>
        </p:spPr>
        <p:txBody>
          <a:bodyPr wrap="none" anchor="ctr"/>
          <a:lstStyle/>
          <a:p>
            <a:endParaRPr lang="en-US">
              <a:latin typeface="Calibri" pitchFamily="34" charset="0"/>
            </a:endParaRPr>
          </a:p>
        </p:txBody>
      </p:sp>
      <p:sp>
        <p:nvSpPr>
          <p:cNvPr id="12" name="Line 12"/>
          <p:cNvSpPr>
            <a:spLocks noChangeShapeType="1"/>
          </p:cNvSpPr>
          <p:nvPr/>
        </p:nvSpPr>
        <p:spPr bwMode="auto">
          <a:xfrm>
            <a:off x="1771650" y="2990850"/>
            <a:ext cx="838200" cy="685800"/>
          </a:xfrm>
          <a:prstGeom prst="line">
            <a:avLst/>
          </a:prstGeom>
          <a:noFill/>
          <a:ln w="38100">
            <a:solidFill>
              <a:schemeClr val="tx1"/>
            </a:solidFill>
            <a:round/>
            <a:headEnd type="none" w="sm" len="sm"/>
            <a:tailEnd type="triangle" w="med" len="med"/>
          </a:ln>
        </p:spPr>
        <p:txBody>
          <a:bodyPr wrap="none" anchor="ctr"/>
          <a:lstStyle/>
          <a:p>
            <a:endParaRPr lang="en-US">
              <a:latin typeface="Calibri" pitchFamily="34" charset="0"/>
            </a:endParaRPr>
          </a:p>
        </p:txBody>
      </p:sp>
      <p:sp>
        <p:nvSpPr>
          <p:cNvPr id="15" name="AutoShape 13"/>
          <p:cNvSpPr>
            <a:spLocks noChangeArrowheads="1"/>
          </p:cNvSpPr>
          <p:nvPr/>
        </p:nvSpPr>
        <p:spPr bwMode="auto">
          <a:xfrm rot="10800000">
            <a:off x="5276850" y="1771649"/>
            <a:ext cx="485775" cy="381000"/>
          </a:xfrm>
          <a:prstGeom prst="downArrow">
            <a:avLst>
              <a:gd name="adj1" fmla="val 50000"/>
              <a:gd name="adj2" fmla="val 25000"/>
            </a:avLst>
          </a:prstGeom>
          <a:solidFill>
            <a:srgbClr val="92D050"/>
          </a:solidFill>
          <a:ln w="12700">
            <a:solidFill>
              <a:schemeClr val="tx1"/>
            </a:solidFill>
            <a:miter lim="800000"/>
            <a:headEnd type="none" w="sm" len="sm"/>
            <a:tailEnd type="none" w="sm" len="sm"/>
          </a:ln>
        </p:spPr>
        <p:txBody>
          <a:bodyPr wrap="none" anchor="ctr"/>
          <a:lstStyle/>
          <a:p>
            <a:endParaRPr lang="en-US">
              <a:solidFill>
                <a:schemeClr val="bg1"/>
              </a:solidFill>
              <a:latin typeface="Calibri" pitchFamily="34" charset="0"/>
            </a:endParaRPr>
          </a:p>
        </p:txBody>
      </p:sp>
      <p:sp>
        <p:nvSpPr>
          <p:cNvPr id="16" name="AutoShape 13"/>
          <p:cNvSpPr>
            <a:spLocks noChangeArrowheads="1"/>
          </p:cNvSpPr>
          <p:nvPr/>
        </p:nvSpPr>
        <p:spPr bwMode="auto">
          <a:xfrm rot="10800000">
            <a:off x="5276851" y="2914649"/>
            <a:ext cx="485775" cy="381000"/>
          </a:xfrm>
          <a:prstGeom prst="downArrow">
            <a:avLst>
              <a:gd name="adj1" fmla="val 50000"/>
              <a:gd name="adj2" fmla="val 25000"/>
            </a:avLst>
          </a:prstGeom>
          <a:solidFill>
            <a:srgbClr val="92D050"/>
          </a:solidFill>
          <a:ln w="12700">
            <a:solidFill>
              <a:schemeClr val="tx1"/>
            </a:solidFill>
            <a:miter lim="800000"/>
            <a:headEnd type="none" w="sm" len="sm"/>
            <a:tailEnd type="none" w="sm" len="sm"/>
          </a:ln>
        </p:spPr>
        <p:txBody>
          <a:bodyPr wrap="none" anchor="ctr"/>
          <a:lstStyle/>
          <a:p>
            <a:endParaRPr lang="en-US">
              <a:solidFill>
                <a:schemeClr val="bg1"/>
              </a:solidFill>
              <a:latin typeface="Calibri" pitchFamily="34" charset="0"/>
            </a:endParaRPr>
          </a:p>
        </p:txBody>
      </p:sp>
    </p:spTree>
    <p:extLst>
      <p:ext uri="{BB962C8B-B14F-4D97-AF65-F5344CB8AC3E}">
        <p14:creationId xmlns:p14="http://schemas.microsoft.com/office/powerpoint/2010/main" val="3396773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6" grpId="0" animBg="1"/>
      <p:bldP spid="7" grpId="0" animBg="1"/>
      <p:bldP spid="8" grpId="0" animBg="1"/>
      <p:bldP spid="9" grpId="0" animBg="1"/>
      <p:bldP spid="10" grpId="0" animBg="1"/>
      <p:bldP spid="11" grpId="0" animBg="1"/>
      <p:bldP spid="12" grpId="0" animBg="1"/>
      <p:bldP spid="15" grpId="0" animBg="1"/>
      <p:bldP spid="1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Marketing Decisions Affected by Analytics</a:t>
            </a:r>
            <a:endParaRPr lang="en-US" dirty="0"/>
          </a:p>
        </p:txBody>
      </p:sp>
      <p:sp>
        <p:nvSpPr>
          <p:cNvPr id="3" name="Content Placeholder 2"/>
          <p:cNvSpPr>
            <a:spLocks noGrp="1"/>
          </p:cNvSpPr>
          <p:nvPr>
            <p:ph idx="1"/>
          </p:nvPr>
        </p:nvSpPr>
        <p:spPr>
          <a:xfrm>
            <a:off x="457200" y="1064522"/>
            <a:ext cx="8229600" cy="5164827"/>
          </a:xfrm>
        </p:spPr>
        <p:txBody>
          <a:bodyPr>
            <a:normAutofit/>
          </a:bodyPr>
          <a:lstStyle/>
          <a:p>
            <a:r>
              <a:rPr lang="en-US" dirty="0" smtClean="0"/>
              <a:t>Marketing Mix Decisions</a:t>
            </a:r>
          </a:p>
          <a:p>
            <a:pPr lvl="1"/>
            <a:r>
              <a:rPr lang="en-US" dirty="0"/>
              <a:t>Product (what features, versions)</a:t>
            </a:r>
          </a:p>
          <a:p>
            <a:pPr lvl="1"/>
            <a:r>
              <a:rPr lang="en-US" dirty="0" smtClean="0"/>
              <a:t>Price (what price, which customers)</a:t>
            </a:r>
          </a:p>
          <a:p>
            <a:pPr lvl="1"/>
            <a:r>
              <a:rPr lang="en-US" dirty="0" smtClean="0"/>
              <a:t>Promotions (when, for whom, what type)</a:t>
            </a:r>
          </a:p>
          <a:p>
            <a:pPr lvl="1"/>
            <a:r>
              <a:rPr lang="en-US" dirty="0" smtClean="0"/>
              <a:t>Advertising (what, where, how often)</a:t>
            </a:r>
          </a:p>
          <a:p>
            <a:pPr lvl="1"/>
            <a:r>
              <a:rPr lang="en-US" dirty="0" smtClean="0"/>
              <a:t>Sales force (how many, what products and territories) </a:t>
            </a:r>
          </a:p>
          <a:p>
            <a:r>
              <a:rPr lang="en-US" dirty="0" smtClean="0"/>
              <a:t>Buying Behavior, Segmentation, Targeting, Positioning</a:t>
            </a:r>
          </a:p>
          <a:p>
            <a:pPr lvl="1"/>
            <a:r>
              <a:rPr lang="en-US" dirty="0"/>
              <a:t>What do consumers want? How do they perceive diff brands? </a:t>
            </a:r>
          </a:p>
          <a:p>
            <a:pPr lvl="1"/>
            <a:r>
              <a:rPr lang="en-US" dirty="0" smtClean="0"/>
              <a:t>How </a:t>
            </a:r>
            <a:r>
              <a:rPr lang="en-US" dirty="0"/>
              <a:t>are consumers similar or different in what they want? </a:t>
            </a:r>
            <a:endParaRPr lang="en-US" dirty="0" smtClean="0"/>
          </a:p>
          <a:p>
            <a:pPr lvl="1"/>
            <a:r>
              <a:rPr lang="en-US" dirty="0" smtClean="0"/>
              <a:t>Which consumer segments to target? </a:t>
            </a:r>
          </a:p>
          <a:p>
            <a:pPr lvl="1"/>
            <a:r>
              <a:rPr lang="en-US" dirty="0" smtClean="0"/>
              <a:t>What value proposition to offer? What is the positioning?</a:t>
            </a:r>
          </a:p>
        </p:txBody>
      </p:sp>
      <p:sp>
        <p:nvSpPr>
          <p:cNvPr id="4" name="Slide Number Placeholder 3"/>
          <p:cNvSpPr>
            <a:spLocks noGrp="1"/>
          </p:cNvSpPr>
          <p:nvPr>
            <p:ph type="sldNum" sz="quarter" idx="12"/>
          </p:nvPr>
        </p:nvSpPr>
        <p:spPr/>
        <p:txBody>
          <a:bodyPr/>
          <a:lstStyle/>
          <a:p>
            <a:fld id="{C68DACDF-E1A9-A04C-A5FF-FC2443684BF5}" type="slidenum">
              <a:rPr lang="en-US" smtClean="0"/>
              <a:pPr/>
              <a:t>28</a:t>
            </a:fld>
            <a:endParaRPr lang="en-US"/>
          </a:p>
        </p:txBody>
      </p:sp>
    </p:spTree>
    <p:extLst>
      <p:ext uri="{BB962C8B-B14F-4D97-AF65-F5344CB8AC3E}">
        <p14:creationId xmlns:p14="http://schemas.microsoft.com/office/powerpoint/2010/main" val="20743251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457200" y="969271"/>
            <a:ext cx="8229600" cy="5317229"/>
          </a:xfrm>
        </p:spPr>
        <p:txBody>
          <a:bodyPr>
            <a:normAutofit/>
          </a:bodyPr>
          <a:lstStyle/>
          <a:p>
            <a:r>
              <a:rPr lang="en-US" dirty="0" smtClean="0"/>
              <a:t>Marketing predictive analytics involves response modeling as the basic step</a:t>
            </a:r>
          </a:p>
          <a:p>
            <a:pPr lvl="1"/>
            <a:endParaRPr lang="en-US" dirty="0" smtClean="0"/>
          </a:p>
          <a:p>
            <a:r>
              <a:rPr lang="en-US" dirty="0" smtClean="0"/>
              <a:t>Nature </a:t>
            </a:r>
            <a:r>
              <a:rPr lang="en-US" dirty="0"/>
              <a:t>and source of available data drive </a:t>
            </a:r>
            <a:r>
              <a:rPr lang="en-US" dirty="0" smtClean="0"/>
              <a:t>type </a:t>
            </a:r>
            <a:r>
              <a:rPr lang="en-US" dirty="0"/>
              <a:t>of </a:t>
            </a:r>
            <a:r>
              <a:rPr lang="en-US" dirty="0" smtClean="0"/>
              <a:t>analysis</a:t>
            </a:r>
            <a:endParaRPr lang="en-US" dirty="0"/>
          </a:p>
          <a:p>
            <a:pPr lvl="1"/>
            <a:endParaRPr lang="en-US" dirty="0"/>
          </a:p>
          <a:p>
            <a:r>
              <a:rPr lang="en-US" dirty="0" smtClean="0"/>
              <a:t>In addition, one must explicitly incorporate the fact that not all customers are the same =&gt; respond differently</a:t>
            </a:r>
          </a:p>
          <a:p>
            <a:pPr lvl="1"/>
            <a:endParaRPr lang="en-US" dirty="0"/>
          </a:p>
          <a:p>
            <a:r>
              <a:rPr lang="en-US" dirty="0" smtClean="0"/>
              <a:t>Analytics can be used to discover segments, analyze segments, as well as explicitly incorporate segmenting variables in the analysis</a:t>
            </a:r>
          </a:p>
          <a:p>
            <a:endParaRPr lang="en-US" dirty="0"/>
          </a:p>
        </p:txBody>
      </p:sp>
      <p:sp>
        <p:nvSpPr>
          <p:cNvPr id="4" name="Slide Number Placeholder 3"/>
          <p:cNvSpPr>
            <a:spLocks noGrp="1"/>
          </p:cNvSpPr>
          <p:nvPr>
            <p:ph type="sldNum" sz="quarter" idx="12"/>
          </p:nvPr>
        </p:nvSpPr>
        <p:spPr/>
        <p:txBody>
          <a:bodyPr/>
          <a:lstStyle/>
          <a:p>
            <a:fld id="{C68DACDF-E1A9-A04C-A5FF-FC2443684BF5}" type="slidenum">
              <a:rPr lang="en-US" smtClean="0"/>
              <a:pPr/>
              <a:t>29</a:t>
            </a:fld>
            <a:endParaRPr lang="en-US"/>
          </a:p>
        </p:txBody>
      </p:sp>
    </p:spTree>
    <p:extLst>
      <p:ext uri="{BB962C8B-B14F-4D97-AF65-F5344CB8AC3E}">
        <p14:creationId xmlns:p14="http://schemas.microsoft.com/office/powerpoint/2010/main" val="31355326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Marketing Analytics?</a:t>
            </a:r>
            <a:endParaRPr lang="en-US" dirty="0"/>
          </a:p>
        </p:txBody>
      </p:sp>
      <p:sp>
        <p:nvSpPr>
          <p:cNvPr id="3" name="Content Placeholder 2"/>
          <p:cNvSpPr>
            <a:spLocks noGrp="1"/>
          </p:cNvSpPr>
          <p:nvPr>
            <p:ph idx="1"/>
          </p:nvPr>
        </p:nvSpPr>
        <p:spPr/>
        <p:txBody>
          <a:bodyPr>
            <a:normAutofit/>
          </a:bodyPr>
          <a:lstStyle/>
          <a:p>
            <a:r>
              <a:rPr lang="en-US" dirty="0" smtClean="0"/>
              <a:t>Marketing is perhaps the most important function of any company; drives rest of business strategy</a:t>
            </a:r>
          </a:p>
          <a:p>
            <a:pPr lvl="3"/>
            <a:endParaRPr lang="en-US" dirty="0" smtClean="0"/>
          </a:p>
          <a:p>
            <a:r>
              <a:rPr lang="en-US" dirty="0" smtClean="0"/>
              <a:t>Competition puts constant pressure to defend and grow business</a:t>
            </a:r>
          </a:p>
          <a:p>
            <a:pPr lvl="3"/>
            <a:endParaRPr lang="en-US" dirty="0" smtClean="0"/>
          </a:p>
          <a:p>
            <a:r>
              <a:rPr lang="en-US" dirty="0" smtClean="0"/>
              <a:t>Increase in data collection and processing ability has created huge opportunity for analytics-driven marketing</a:t>
            </a:r>
          </a:p>
          <a:p>
            <a:pPr lvl="3"/>
            <a:endParaRPr lang="en-US" dirty="0"/>
          </a:p>
          <a:p>
            <a:r>
              <a:rPr lang="en-US" dirty="0" smtClean="0"/>
              <a:t>There is huge and sustained demand for well-trained </a:t>
            </a:r>
            <a:r>
              <a:rPr lang="en-US" dirty="0"/>
              <a:t>professionals </a:t>
            </a:r>
            <a:r>
              <a:rPr lang="en-US" dirty="0" smtClean="0"/>
              <a:t>in marketing </a:t>
            </a:r>
            <a:r>
              <a:rPr lang="en-US" dirty="0"/>
              <a:t>analytics</a:t>
            </a:r>
            <a:endParaRPr lang="en-US" dirty="0" smtClean="0"/>
          </a:p>
        </p:txBody>
      </p:sp>
      <p:sp>
        <p:nvSpPr>
          <p:cNvPr id="4" name="Slide Number Placeholder 3"/>
          <p:cNvSpPr>
            <a:spLocks noGrp="1"/>
          </p:cNvSpPr>
          <p:nvPr>
            <p:ph type="sldNum" sz="quarter" idx="12"/>
          </p:nvPr>
        </p:nvSpPr>
        <p:spPr/>
        <p:txBody>
          <a:bodyPr/>
          <a:lstStyle/>
          <a:p>
            <a:fld id="{C68DACDF-E1A9-A04C-A5FF-FC2443684BF5}" type="slidenum">
              <a:rPr lang="en-US" smtClean="0"/>
              <a:pPr/>
              <a:t>3</a:t>
            </a:fld>
            <a:endParaRPr lang="en-US"/>
          </a:p>
        </p:txBody>
      </p:sp>
    </p:spTree>
    <p:extLst>
      <p:ext uri="{BB962C8B-B14F-4D97-AF65-F5344CB8AC3E}">
        <p14:creationId xmlns:p14="http://schemas.microsoft.com/office/powerpoint/2010/main" val="32535517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Skillset Needed?</a:t>
            </a:r>
            <a:endParaRPr lang="en-US" dirty="0"/>
          </a:p>
        </p:txBody>
      </p:sp>
      <p:sp>
        <p:nvSpPr>
          <p:cNvPr id="4" name="Content Placeholder 3"/>
          <p:cNvSpPr>
            <a:spLocks noGrp="1"/>
          </p:cNvSpPr>
          <p:nvPr>
            <p:ph idx="1"/>
          </p:nvPr>
        </p:nvSpPr>
        <p:spPr>
          <a:xfrm>
            <a:off x="457200" y="1064523"/>
            <a:ext cx="8229600" cy="5417088"/>
          </a:xfrm>
        </p:spPr>
        <p:txBody>
          <a:bodyPr>
            <a:normAutofit/>
          </a:bodyPr>
          <a:lstStyle/>
          <a:p>
            <a:r>
              <a:rPr lang="en-US" dirty="0" smtClean="0"/>
              <a:t>Math – Algebra, Equations, Probability, Statistical </a:t>
            </a:r>
            <a:r>
              <a:rPr lang="en-US" dirty="0"/>
              <a:t>methods</a:t>
            </a:r>
          </a:p>
          <a:p>
            <a:pPr lvl="3"/>
            <a:endParaRPr lang="en-US" dirty="0" smtClean="0"/>
          </a:p>
          <a:p>
            <a:r>
              <a:rPr lang="en-US" dirty="0" smtClean="0"/>
              <a:t>Computer science – Data structures, algorithms, programming</a:t>
            </a:r>
          </a:p>
          <a:p>
            <a:pPr lvl="3"/>
            <a:endParaRPr lang="en-US" dirty="0" smtClean="0"/>
          </a:p>
          <a:p>
            <a:r>
              <a:rPr lang="en-US" b="1" dirty="0" smtClean="0"/>
              <a:t>Marketing domain knowledge – </a:t>
            </a:r>
            <a:r>
              <a:rPr lang="en-US" dirty="0" smtClean="0"/>
              <a:t>Marketing concepts, terminologies, decision making process</a:t>
            </a:r>
          </a:p>
          <a:p>
            <a:pPr>
              <a:buFont typeface="Symbol" panose="05050102010706020507" pitchFamily="18" charset="2"/>
              <a:buChar char="Þ"/>
            </a:pPr>
            <a:r>
              <a:rPr lang="en-US" dirty="0" smtClean="0"/>
              <a:t>Analytics </a:t>
            </a:r>
            <a:r>
              <a:rPr lang="en-US" dirty="0"/>
              <a:t>problems rarely present themselves as </a:t>
            </a:r>
            <a:r>
              <a:rPr lang="en-US" dirty="0" smtClean="0"/>
              <a:t>a regression </a:t>
            </a:r>
            <a:r>
              <a:rPr lang="en-US" dirty="0"/>
              <a:t>problem or machine learning </a:t>
            </a:r>
            <a:r>
              <a:rPr lang="en-US" dirty="0" smtClean="0"/>
              <a:t>problem</a:t>
            </a:r>
          </a:p>
          <a:p>
            <a:pPr>
              <a:buFont typeface="Symbol" panose="05050102010706020507" pitchFamily="18" charset="2"/>
              <a:buChar char="Þ"/>
            </a:pPr>
            <a:r>
              <a:rPr lang="en-US" dirty="0" smtClean="0"/>
              <a:t>Analyst </a:t>
            </a:r>
            <a:r>
              <a:rPr lang="en-US" dirty="0"/>
              <a:t>must figure out what data to </a:t>
            </a:r>
            <a:r>
              <a:rPr lang="en-US" dirty="0" smtClean="0"/>
              <a:t>use and </a:t>
            </a:r>
            <a:r>
              <a:rPr lang="en-US" dirty="0"/>
              <a:t>what analysis to perform to answer the </a:t>
            </a:r>
            <a:r>
              <a:rPr lang="en-US" dirty="0" smtClean="0"/>
              <a:t>marketing problem, and interpret and present results to the marketing manager</a:t>
            </a:r>
            <a:endParaRPr lang="en-US" dirty="0"/>
          </a:p>
          <a:p>
            <a:pPr>
              <a:buFont typeface="Symbol" panose="05050102010706020507" pitchFamily="18" charset="2"/>
              <a:buChar char="Þ"/>
            </a:pPr>
            <a:endParaRPr lang="en-US" dirty="0"/>
          </a:p>
        </p:txBody>
      </p:sp>
      <p:sp>
        <p:nvSpPr>
          <p:cNvPr id="3" name="Slide Number Placeholder 2"/>
          <p:cNvSpPr>
            <a:spLocks noGrp="1"/>
          </p:cNvSpPr>
          <p:nvPr>
            <p:ph type="sldNum" sz="quarter" idx="12"/>
          </p:nvPr>
        </p:nvSpPr>
        <p:spPr/>
        <p:txBody>
          <a:bodyPr/>
          <a:lstStyle/>
          <a:p>
            <a:fld id="{C68DACDF-E1A9-A04C-A5FF-FC2443684BF5}" type="slidenum">
              <a:rPr lang="en-US" smtClean="0"/>
              <a:pPr/>
              <a:t>4</a:t>
            </a:fld>
            <a:endParaRPr lang="en-US"/>
          </a:p>
        </p:txBody>
      </p:sp>
    </p:spTree>
    <p:extLst>
      <p:ext uri="{BB962C8B-B14F-4D97-AF65-F5344CB8AC3E}">
        <p14:creationId xmlns:p14="http://schemas.microsoft.com/office/powerpoint/2010/main" val="36234126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Objectives</a:t>
            </a:r>
            <a:endParaRPr lang="en-US" dirty="0"/>
          </a:p>
        </p:txBody>
      </p:sp>
      <p:sp>
        <p:nvSpPr>
          <p:cNvPr id="3" name="Content Placeholder 2"/>
          <p:cNvSpPr>
            <a:spLocks noGrp="1"/>
          </p:cNvSpPr>
          <p:nvPr>
            <p:ph idx="1"/>
          </p:nvPr>
        </p:nvSpPr>
        <p:spPr>
          <a:xfrm>
            <a:off x="457200" y="1064522"/>
            <a:ext cx="8229600" cy="5336278"/>
          </a:xfrm>
        </p:spPr>
        <p:txBody>
          <a:bodyPr>
            <a:normAutofit/>
          </a:bodyPr>
          <a:lstStyle/>
          <a:p>
            <a:r>
              <a:rPr lang="en-US" dirty="0" smtClean="0"/>
              <a:t>Marketing concepts and decision-making problems </a:t>
            </a:r>
          </a:p>
          <a:p>
            <a:pPr lvl="2"/>
            <a:endParaRPr lang="en-US" dirty="0" smtClean="0"/>
          </a:p>
          <a:p>
            <a:r>
              <a:rPr lang="en-US" dirty="0" smtClean="0"/>
              <a:t>Properties </a:t>
            </a:r>
            <a:r>
              <a:rPr lang="en-US" dirty="0"/>
              <a:t>and limitations of marketing data</a:t>
            </a:r>
          </a:p>
          <a:p>
            <a:pPr lvl="2"/>
            <a:endParaRPr lang="en-US" dirty="0" smtClean="0"/>
          </a:p>
          <a:p>
            <a:r>
              <a:rPr lang="en-US" dirty="0"/>
              <a:t>Actionable analytics insights for marketing</a:t>
            </a:r>
          </a:p>
          <a:p>
            <a:pPr lvl="2"/>
            <a:endParaRPr lang="en-US" dirty="0" smtClean="0"/>
          </a:p>
          <a:p>
            <a:r>
              <a:rPr lang="en-US" dirty="0" smtClean="0"/>
              <a:t>Model building and prediction for marketing problems</a:t>
            </a:r>
          </a:p>
          <a:p>
            <a:pPr lvl="2"/>
            <a:endParaRPr lang="en-US" dirty="0" smtClean="0"/>
          </a:p>
          <a:p>
            <a:r>
              <a:rPr lang="en-US" dirty="0" smtClean="0"/>
              <a:t>Interpreting results for marketing audience</a:t>
            </a:r>
          </a:p>
          <a:p>
            <a:pPr lvl="2"/>
            <a:endParaRPr lang="en-US" dirty="0" smtClean="0"/>
          </a:p>
          <a:p>
            <a:r>
              <a:rPr lang="en-US" dirty="0" smtClean="0"/>
              <a:t>SAS programming and analytics</a:t>
            </a:r>
          </a:p>
        </p:txBody>
      </p:sp>
      <p:sp>
        <p:nvSpPr>
          <p:cNvPr id="4" name="Slide Number Placeholder 3"/>
          <p:cNvSpPr>
            <a:spLocks noGrp="1"/>
          </p:cNvSpPr>
          <p:nvPr>
            <p:ph type="sldNum" sz="quarter" idx="12"/>
          </p:nvPr>
        </p:nvSpPr>
        <p:spPr/>
        <p:txBody>
          <a:bodyPr/>
          <a:lstStyle/>
          <a:p>
            <a:fld id="{C68DACDF-E1A9-A04C-A5FF-FC2443684BF5}" type="slidenum">
              <a:rPr lang="en-US" smtClean="0"/>
              <a:pPr/>
              <a:t>5</a:t>
            </a:fld>
            <a:endParaRPr lang="en-US"/>
          </a:p>
        </p:txBody>
      </p:sp>
    </p:spTree>
    <p:extLst>
      <p:ext uri="{BB962C8B-B14F-4D97-AF65-F5344CB8AC3E}">
        <p14:creationId xmlns:p14="http://schemas.microsoft.com/office/powerpoint/2010/main" val="33788648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Prerequisites</a:t>
            </a:r>
            <a:endParaRPr lang="en-US" dirty="0"/>
          </a:p>
        </p:txBody>
      </p:sp>
      <p:sp>
        <p:nvSpPr>
          <p:cNvPr id="3" name="Content Placeholder 2"/>
          <p:cNvSpPr>
            <a:spLocks noGrp="1"/>
          </p:cNvSpPr>
          <p:nvPr>
            <p:ph idx="1"/>
          </p:nvPr>
        </p:nvSpPr>
        <p:spPr>
          <a:xfrm>
            <a:off x="457200" y="1064522"/>
            <a:ext cx="8229600" cy="5417087"/>
          </a:xfrm>
        </p:spPr>
        <p:txBody>
          <a:bodyPr>
            <a:normAutofit/>
          </a:bodyPr>
          <a:lstStyle/>
          <a:p>
            <a:r>
              <a:rPr lang="en-US" dirty="0" smtClean="0"/>
              <a:t>Good understanding of basic statistics</a:t>
            </a:r>
          </a:p>
          <a:p>
            <a:pPr lvl="1"/>
            <a:r>
              <a:rPr lang="en-US" dirty="0" smtClean="0"/>
              <a:t>Probability distribution, histograms, </a:t>
            </a:r>
            <a:r>
              <a:rPr lang="en-US" dirty="0"/>
              <a:t>contingency tables</a:t>
            </a:r>
            <a:endParaRPr lang="en-US" dirty="0" smtClean="0"/>
          </a:p>
          <a:p>
            <a:pPr lvl="1"/>
            <a:r>
              <a:rPr lang="en-US" dirty="0" smtClean="0"/>
              <a:t>Mean</a:t>
            </a:r>
            <a:r>
              <a:rPr lang="en-US" dirty="0"/>
              <a:t>, median, </a:t>
            </a:r>
            <a:r>
              <a:rPr lang="en-US" dirty="0" smtClean="0"/>
              <a:t>mode, standard deviation, correlation</a:t>
            </a:r>
            <a:endParaRPr lang="en-US" dirty="0"/>
          </a:p>
          <a:p>
            <a:pPr lvl="1"/>
            <a:r>
              <a:rPr lang="en-US" dirty="0" smtClean="0"/>
              <a:t>Hypothesis testing, Type I and Type II errors, p-value, two-tailed and one-tailed tests, </a:t>
            </a:r>
            <a:r>
              <a:rPr lang="en-US" dirty="0"/>
              <a:t>confidence </a:t>
            </a:r>
            <a:r>
              <a:rPr lang="en-US" dirty="0" smtClean="0"/>
              <a:t>interval</a:t>
            </a:r>
          </a:p>
          <a:p>
            <a:pPr lvl="1"/>
            <a:r>
              <a:rPr lang="en-US" dirty="0" smtClean="0"/>
              <a:t>Statistical tests for comparing two </a:t>
            </a:r>
            <a:r>
              <a:rPr lang="en-US" dirty="0"/>
              <a:t>sample means, </a:t>
            </a:r>
            <a:r>
              <a:rPr lang="en-US" dirty="0" smtClean="0"/>
              <a:t>two </a:t>
            </a:r>
            <a:r>
              <a:rPr lang="en-US" dirty="0"/>
              <a:t>sample proportions, </a:t>
            </a:r>
            <a:r>
              <a:rPr lang="en-US" dirty="0" smtClean="0"/>
              <a:t>correlation and independence</a:t>
            </a:r>
          </a:p>
          <a:p>
            <a:pPr lvl="1"/>
            <a:r>
              <a:rPr lang="en-US" dirty="0"/>
              <a:t>Required: OPRE </a:t>
            </a:r>
            <a:r>
              <a:rPr lang="en-US" dirty="0" smtClean="0"/>
              <a:t>6301, Recommended: BUAN 6312</a:t>
            </a:r>
          </a:p>
          <a:p>
            <a:pPr lvl="1"/>
            <a:endParaRPr lang="en-US" dirty="0" smtClean="0"/>
          </a:p>
          <a:p>
            <a:r>
              <a:rPr lang="en-US" dirty="0" smtClean="0"/>
              <a:t>Motivation to learn programming and SAS analytics from published materials (books, websites) and each other (</a:t>
            </a:r>
            <a:r>
              <a:rPr lang="en-US" dirty="0" err="1" smtClean="0"/>
              <a:t>elearning</a:t>
            </a:r>
            <a:r>
              <a:rPr lang="en-US" dirty="0" smtClean="0"/>
              <a:t> discussion forum)</a:t>
            </a:r>
          </a:p>
          <a:p>
            <a:endParaRPr lang="en-US" dirty="0"/>
          </a:p>
        </p:txBody>
      </p:sp>
      <p:sp>
        <p:nvSpPr>
          <p:cNvPr id="4" name="Slide Number Placeholder 3"/>
          <p:cNvSpPr>
            <a:spLocks noGrp="1"/>
          </p:cNvSpPr>
          <p:nvPr>
            <p:ph type="sldNum" sz="quarter" idx="12"/>
          </p:nvPr>
        </p:nvSpPr>
        <p:spPr/>
        <p:txBody>
          <a:bodyPr/>
          <a:lstStyle/>
          <a:p>
            <a:fld id="{C68DACDF-E1A9-A04C-A5FF-FC2443684BF5}" type="slidenum">
              <a:rPr lang="en-US" smtClean="0"/>
              <a:pPr/>
              <a:t>6</a:t>
            </a:fld>
            <a:endParaRPr lang="en-US"/>
          </a:p>
        </p:txBody>
      </p:sp>
    </p:spTree>
    <p:extLst>
      <p:ext uri="{BB962C8B-B14F-4D97-AF65-F5344CB8AC3E}">
        <p14:creationId xmlns:p14="http://schemas.microsoft.com/office/powerpoint/2010/main" val="34501681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Overview of Marketing </a:t>
            </a:r>
            <a:br>
              <a:rPr lang="en-US" dirty="0" smtClean="0"/>
            </a:br>
            <a:r>
              <a:rPr lang="en-US" dirty="0" smtClean="0"/>
              <a:t>and Role of Analytics</a:t>
            </a:r>
            <a:endParaRPr lang="en-US" dirty="0"/>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C68DACDF-E1A9-A04C-A5FF-FC2443684BF5}" type="slidenum">
              <a:rPr lang="en-US" smtClean="0"/>
              <a:pPr/>
              <a:t>7</a:t>
            </a:fld>
            <a:endParaRPr lang="en-US"/>
          </a:p>
        </p:txBody>
      </p:sp>
    </p:spTree>
    <p:extLst>
      <p:ext uri="{BB962C8B-B14F-4D97-AF65-F5344CB8AC3E}">
        <p14:creationId xmlns:p14="http://schemas.microsoft.com/office/powerpoint/2010/main" val="5408067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Marketing?</a:t>
            </a:r>
            <a:endParaRPr lang="en-US" dirty="0"/>
          </a:p>
        </p:txBody>
      </p:sp>
      <p:pic>
        <p:nvPicPr>
          <p:cNvPr id="48130" name="Picture 2" descr="http://1.bp.blogspot.com/_CNgDcKqGR10/S6oiVidiwOI/AAAAAAAABY0/9Opu3-ija6k/s1600/iceberg.jpg"/>
          <p:cNvPicPr>
            <a:picLocks noChangeAspect="1" noChangeArrowheads="1"/>
          </p:cNvPicPr>
          <p:nvPr/>
        </p:nvPicPr>
        <p:blipFill>
          <a:blip r:embed="rId2" cstate="print"/>
          <a:srcRect/>
          <a:stretch>
            <a:fillRect/>
          </a:stretch>
        </p:blipFill>
        <p:spPr bwMode="auto">
          <a:xfrm>
            <a:off x="1752600" y="1065262"/>
            <a:ext cx="5562600" cy="4497338"/>
          </a:xfrm>
          <a:prstGeom prst="rect">
            <a:avLst/>
          </a:prstGeom>
          <a:noFill/>
        </p:spPr>
      </p:pic>
      <p:sp>
        <p:nvSpPr>
          <p:cNvPr id="5" name="TextBox 4"/>
          <p:cNvSpPr txBox="1"/>
          <p:nvPr/>
        </p:nvSpPr>
        <p:spPr>
          <a:xfrm>
            <a:off x="924657" y="1677351"/>
            <a:ext cx="2617075" cy="461665"/>
          </a:xfrm>
          <a:prstGeom prst="rect">
            <a:avLst/>
          </a:prstGeom>
          <a:noFill/>
        </p:spPr>
        <p:txBody>
          <a:bodyPr wrap="square" rtlCol="0">
            <a:spAutoFit/>
          </a:bodyPr>
          <a:lstStyle/>
          <a:p>
            <a:r>
              <a:rPr lang="en-US" sz="2400" dirty="0" smtClean="0"/>
              <a:t>Advertisements</a:t>
            </a:r>
            <a:endParaRPr lang="en-US" sz="2400" dirty="0"/>
          </a:p>
        </p:txBody>
      </p:sp>
      <p:sp>
        <p:nvSpPr>
          <p:cNvPr id="6" name="TextBox 5"/>
          <p:cNvSpPr txBox="1"/>
          <p:nvPr/>
        </p:nvSpPr>
        <p:spPr>
          <a:xfrm>
            <a:off x="2710229" y="1254286"/>
            <a:ext cx="1328029" cy="461665"/>
          </a:xfrm>
          <a:prstGeom prst="rect">
            <a:avLst/>
          </a:prstGeom>
          <a:noFill/>
        </p:spPr>
        <p:txBody>
          <a:bodyPr wrap="square" rtlCol="0">
            <a:spAutoFit/>
          </a:bodyPr>
          <a:lstStyle/>
          <a:p>
            <a:r>
              <a:rPr lang="en-US" sz="2400" dirty="0" smtClean="0"/>
              <a:t>Pricing</a:t>
            </a:r>
            <a:endParaRPr lang="en-US" sz="2400" dirty="0"/>
          </a:p>
        </p:txBody>
      </p:sp>
      <p:sp>
        <p:nvSpPr>
          <p:cNvPr id="7" name="TextBox 6"/>
          <p:cNvSpPr txBox="1"/>
          <p:nvPr/>
        </p:nvSpPr>
        <p:spPr>
          <a:xfrm>
            <a:off x="3676649" y="990540"/>
            <a:ext cx="2012053" cy="461665"/>
          </a:xfrm>
          <a:prstGeom prst="rect">
            <a:avLst/>
          </a:prstGeom>
          <a:noFill/>
        </p:spPr>
        <p:txBody>
          <a:bodyPr wrap="square" rtlCol="0">
            <a:spAutoFit/>
          </a:bodyPr>
          <a:lstStyle/>
          <a:p>
            <a:r>
              <a:rPr lang="en-US" sz="2400" dirty="0" smtClean="0"/>
              <a:t>New products</a:t>
            </a:r>
            <a:endParaRPr lang="en-US" sz="2400" dirty="0"/>
          </a:p>
        </p:txBody>
      </p:sp>
      <p:sp>
        <p:nvSpPr>
          <p:cNvPr id="8" name="TextBox 7"/>
          <p:cNvSpPr txBox="1"/>
          <p:nvPr/>
        </p:nvSpPr>
        <p:spPr>
          <a:xfrm>
            <a:off x="5181600" y="1256648"/>
            <a:ext cx="3162300" cy="461665"/>
          </a:xfrm>
          <a:prstGeom prst="rect">
            <a:avLst/>
          </a:prstGeom>
          <a:noFill/>
        </p:spPr>
        <p:txBody>
          <a:bodyPr wrap="square" rtlCol="0">
            <a:spAutoFit/>
          </a:bodyPr>
          <a:lstStyle/>
          <a:p>
            <a:r>
              <a:rPr lang="en-US" sz="2400" dirty="0" smtClean="0"/>
              <a:t>Deals &amp; Promotions</a:t>
            </a:r>
            <a:endParaRPr lang="en-US" sz="2400" dirty="0"/>
          </a:p>
        </p:txBody>
      </p:sp>
      <p:sp>
        <p:nvSpPr>
          <p:cNvPr id="9" name="TextBox 8"/>
          <p:cNvSpPr txBox="1"/>
          <p:nvPr/>
        </p:nvSpPr>
        <p:spPr>
          <a:xfrm>
            <a:off x="5615354" y="1683709"/>
            <a:ext cx="2206399" cy="461665"/>
          </a:xfrm>
          <a:prstGeom prst="rect">
            <a:avLst/>
          </a:prstGeom>
          <a:noFill/>
        </p:spPr>
        <p:txBody>
          <a:bodyPr wrap="square" rtlCol="0">
            <a:spAutoFit/>
          </a:bodyPr>
          <a:lstStyle/>
          <a:p>
            <a:r>
              <a:rPr lang="en-US" sz="2400" dirty="0" smtClean="0"/>
              <a:t>Website layout</a:t>
            </a:r>
            <a:endParaRPr lang="en-US" sz="2400" dirty="0"/>
          </a:p>
        </p:txBody>
      </p:sp>
    </p:spTree>
    <p:extLst>
      <p:ext uri="{BB962C8B-B14F-4D97-AF65-F5344CB8AC3E}">
        <p14:creationId xmlns:p14="http://schemas.microsoft.com/office/powerpoint/2010/main" val="1292382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6"/>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500"/>
                                  </p:stCondLst>
                                  <p:childTnLst>
                                    <p:set>
                                      <p:cBhvr>
                                        <p:cTn id="12" dur="1" fill="hold">
                                          <p:stCondLst>
                                            <p:cond delay="0"/>
                                          </p:stCondLst>
                                        </p:cTn>
                                        <p:tgtEl>
                                          <p:spTgt spid="7"/>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500"/>
                                  </p:stCondLst>
                                  <p:childTnLst>
                                    <p:set>
                                      <p:cBhvr>
                                        <p:cTn id="15" dur="1" fill="hold">
                                          <p:stCondLst>
                                            <p:cond delay="0"/>
                                          </p:stCondLst>
                                        </p:cTn>
                                        <p:tgtEl>
                                          <p:spTgt spid="8"/>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grpId="0" nodeType="afterEffect">
                                  <p:stCondLst>
                                    <p:cond delay="50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8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Marketing?</a:t>
            </a:r>
            <a:endParaRPr lang="en-US" dirty="0"/>
          </a:p>
        </p:txBody>
      </p:sp>
      <p:pic>
        <p:nvPicPr>
          <p:cNvPr id="48130" name="Picture 2" descr="http://1.bp.blogspot.com/_CNgDcKqGR10/S6oiVidiwOI/AAAAAAAABY0/9Opu3-ija6k/s1600/iceberg.jpg"/>
          <p:cNvPicPr>
            <a:picLocks noChangeAspect="1" noChangeArrowheads="1"/>
          </p:cNvPicPr>
          <p:nvPr/>
        </p:nvPicPr>
        <p:blipFill>
          <a:blip r:embed="rId2" cstate="print"/>
          <a:srcRect/>
          <a:stretch>
            <a:fillRect/>
          </a:stretch>
        </p:blipFill>
        <p:spPr bwMode="auto">
          <a:xfrm>
            <a:off x="1752600" y="1065262"/>
            <a:ext cx="5562600" cy="4497338"/>
          </a:xfrm>
          <a:prstGeom prst="rect">
            <a:avLst/>
          </a:prstGeom>
          <a:noFill/>
        </p:spPr>
      </p:pic>
      <p:sp>
        <p:nvSpPr>
          <p:cNvPr id="11" name="Rectangle 6"/>
          <p:cNvSpPr>
            <a:spLocks noChangeArrowheads="1"/>
          </p:cNvSpPr>
          <p:nvPr/>
        </p:nvSpPr>
        <p:spPr bwMode="auto">
          <a:xfrm>
            <a:off x="2132624" y="4152287"/>
            <a:ext cx="5068276" cy="990600"/>
          </a:xfrm>
          <a:prstGeom prst="rect">
            <a:avLst/>
          </a:prstGeom>
          <a:solidFill>
            <a:srgbClr val="33CC33"/>
          </a:solidFill>
          <a:ln w="12700">
            <a:solidFill>
              <a:schemeClr val="tx1"/>
            </a:solidFill>
            <a:miter lim="800000"/>
            <a:headEnd type="none" w="sm" len="sm"/>
            <a:tailEnd type="none" w="sm" len="sm"/>
          </a:ln>
        </p:spPr>
        <p:txBody>
          <a:bodyPr wrap="none" anchor="ctr"/>
          <a:lstStyle/>
          <a:p>
            <a:pPr algn="ctr" eaLnBrk="0" hangingPunct="0"/>
            <a:r>
              <a:rPr lang="en-US" sz="2800" b="1" dirty="0" smtClean="0">
                <a:solidFill>
                  <a:schemeClr val="bg1"/>
                </a:solidFill>
                <a:latin typeface="Calibri" pitchFamily="34" charset="0"/>
              </a:rPr>
              <a:t>Understanding What Influences </a:t>
            </a:r>
          </a:p>
          <a:p>
            <a:pPr algn="ctr" eaLnBrk="0" hangingPunct="0"/>
            <a:r>
              <a:rPr lang="en-US" sz="2800" b="1" dirty="0" smtClean="0">
                <a:solidFill>
                  <a:schemeClr val="bg1"/>
                </a:solidFill>
                <a:latin typeface="Calibri" pitchFamily="34" charset="0"/>
              </a:rPr>
              <a:t>Buyer Behavior</a:t>
            </a:r>
          </a:p>
        </p:txBody>
      </p:sp>
      <p:sp>
        <p:nvSpPr>
          <p:cNvPr id="12" name="AutoShape 13"/>
          <p:cNvSpPr>
            <a:spLocks noChangeArrowheads="1"/>
          </p:cNvSpPr>
          <p:nvPr/>
        </p:nvSpPr>
        <p:spPr bwMode="auto">
          <a:xfrm rot="10800000">
            <a:off x="4387363" y="3771286"/>
            <a:ext cx="485775" cy="381000"/>
          </a:xfrm>
          <a:prstGeom prst="downArrow">
            <a:avLst>
              <a:gd name="adj1" fmla="val 50000"/>
              <a:gd name="adj2" fmla="val 25000"/>
            </a:avLst>
          </a:prstGeom>
          <a:solidFill>
            <a:srgbClr val="92D050"/>
          </a:solidFill>
          <a:ln w="12700">
            <a:solidFill>
              <a:schemeClr val="tx1"/>
            </a:solidFill>
            <a:miter lim="800000"/>
            <a:headEnd type="none" w="sm" len="sm"/>
            <a:tailEnd type="none" w="sm" len="sm"/>
          </a:ln>
        </p:spPr>
        <p:txBody>
          <a:bodyPr wrap="none" anchor="ctr"/>
          <a:lstStyle/>
          <a:p>
            <a:endParaRPr lang="en-US">
              <a:solidFill>
                <a:schemeClr val="bg1"/>
              </a:solidFill>
              <a:latin typeface="Calibri" pitchFamily="34" charset="0"/>
            </a:endParaRPr>
          </a:p>
        </p:txBody>
      </p:sp>
      <p:sp>
        <p:nvSpPr>
          <p:cNvPr id="13" name="Rectangle 6"/>
          <p:cNvSpPr>
            <a:spLocks noChangeArrowheads="1"/>
          </p:cNvSpPr>
          <p:nvPr/>
        </p:nvSpPr>
        <p:spPr bwMode="auto">
          <a:xfrm>
            <a:off x="2189528" y="2765750"/>
            <a:ext cx="4954222" cy="990600"/>
          </a:xfrm>
          <a:prstGeom prst="rect">
            <a:avLst/>
          </a:prstGeom>
          <a:solidFill>
            <a:srgbClr val="33CC33"/>
          </a:solidFill>
          <a:ln w="12700">
            <a:solidFill>
              <a:schemeClr val="tx1"/>
            </a:solidFill>
            <a:miter lim="800000"/>
            <a:headEnd type="none" w="sm" len="sm"/>
            <a:tailEnd type="none" w="sm" len="sm"/>
          </a:ln>
        </p:spPr>
        <p:txBody>
          <a:bodyPr wrap="none" anchor="ctr"/>
          <a:lstStyle/>
          <a:p>
            <a:pPr algn="ctr" eaLnBrk="0" hangingPunct="0"/>
            <a:r>
              <a:rPr lang="en-US" sz="2800" b="1" dirty="0" smtClean="0">
                <a:solidFill>
                  <a:schemeClr val="bg1"/>
                </a:solidFill>
                <a:latin typeface="Calibri" pitchFamily="34" charset="0"/>
              </a:rPr>
              <a:t>Marketing </a:t>
            </a:r>
          </a:p>
          <a:p>
            <a:pPr algn="ctr" eaLnBrk="0" hangingPunct="0"/>
            <a:r>
              <a:rPr lang="en-US" sz="2800" b="1" dirty="0" smtClean="0">
                <a:solidFill>
                  <a:schemeClr val="bg1"/>
                </a:solidFill>
                <a:latin typeface="Calibri" pitchFamily="34" charset="0"/>
              </a:rPr>
              <a:t>Decision-Making Framework</a:t>
            </a:r>
            <a:endParaRPr lang="en-US" sz="2800" dirty="0">
              <a:solidFill>
                <a:schemeClr val="bg1"/>
              </a:solidFill>
              <a:latin typeface="Calibri" pitchFamily="34" charset="0"/>
            </a:endParaRPr>
          </a:p>
        </p:txBody>
      </p:sp>
      <p:sp>
        <p:nvSpPr>
          <p:cNvPr id="14" name="AutoShape 13"/>
          <p:cNvSpPr>
            <a:spLocks noChangeArrowheads="1"/>
          </p:cNvSpPr>
          <p:nvPr/>
        </p:nvSpPr>
        <p:spPr bwMode="auto">
          <a:xfrm rot="10800000">
            <a:off x="4386262" y="2340227"/>
            <a:ext cx="485775" cy="381000"/>
          </a:xfrm>
          <a:prstGeom prst="downArrow">
            <a:avLst>
              <a:gd name="adj1" fmla="val 50000"/>
              <a:gd name="adj2" fmla="val 25000"/>
            </a:avLst>
          </a:prstGeom>
          <a:solidFill>
            <a:srgbClr val="92D050"/>
          </a:solidFill>
          <a:ln w="12700">
            <a:solidFill>
              <a:schemeClr val="tx1"/>
            </a:solidFill>
            <a:miter lim="800000"/>
            <a:headEnd type="none" w="sm" len="sm"/>
            <a:tailEnd type="none" w="sm" len="sm"/>
          </a:ln>
        </p:spPr>
        <p:txBody>
          <a:bodyPr wrap="none" anchor="ctr"/>
          <a:lstStyle/>
          <a:p>
            <a:endParaRPr lang="en-US">
              <a:solidFill>
                <a:schemeClr val="bg1"/>
              </a:solidFill>
              <a:latin typeface="Calibri" pitchFamily="34" charset="0"/>
            </a:endParaRPr>
          </a:p>
        </p:txBody>
      </p:sp>
      <p:sp>
        <p:nvSpPr>
          <p:cNvPr id="17" name="TextBox 16"/>
          <p:cNvSpPr txBox="1"/>
          <p:nvPr/>
        </p:nvSpPr>
        <p:spPr>
          <a:xfrm>
            <a:off x="924657" y="1677351"/>
            <a:ext cx="2617075" cy="461665"/>
          </a:xfrm>
          <a:prstGeom prst="rect">
            <a:avLst/>
          </a:prstGeom>
          <a:noFill/>
        </p:spPr>
        <p:txBody>
          <a:bodyPr wrap="square" rtlCol="0">
            <a:spAutoFit/>
          </a:bodyPr>
          <a:lstStyle/>
          <a:p>
            <a:r>
              <a:rPr lang="en-US" sz="2400" dirty="0" smtClean="0"/>
              <a:t>Advertisements</a:t>
            </a:r>
            <a:endParaRPr lang="en-US" sz="2400" dirty="0"/>
          </a:p>
        </p:txBody>
      </p:sp>
      <p:sp>
        <p:nvSpPr>
          <p:cNvPr id="18" name="TextBox 17"/>
          <p:cNvSpPr txBox="1"/>
          <p:nvPr/>
        </p:nvSpPr>
        <p:spPr>
          <a:xfrm>
            <a:off x="2710229" y="1254286"/>
            <a:ext cx="1328029" cy="461665"/>
          </a:xfrm>
          <a:prstGeom prst="rect">
            <a:avLst/>
          </a:prstGeom>
          <a:noFill/>
        </p:spPr>
        <p:txBody>
          <a:bodyPr wrap="square" rtlCol="0">
            <a:spAutoFit/>
          </a:bodyPr>
          <a:lstStyle/>
          <a:p>
            <a:r>
              <a:rPr lang="en-US" sz="2400" dirty="0" smtClean="0"/>
              <a:t>Pricing</a:t>
            </a:r>
            <a:endParaRPr lang="en-US" sz="2400" dirty="0"/>
          </a:p>
        </p:txBody>
      </p:sp>
      <p:sp>
        <p:nvSpPr>
          <p:cNvPr id="19" name="TextBox 18"/>
          <p:cNvSpPr txBox="1"/>
          <p:nvPr/>
        </p:nvSpPr>
        <p:spPr>
          <a:xfrm>
            <a:off x="3676649" y="990540"/>
            <a:ext cx="2012053" cy="461665"/>
          </a:xfrm>
          <a:prstGeom prst="rect">
            <a:avLst/>
          </a:prstGeom>
          <a:noFill/>
        </p:spPr>
        <p:txBody>
          <a:bodyPr wrap="square" rtlCol="0">
            <a:spAutoFit/>
          </a:bodyPr>
          <a:lstStyle/>
          <a:p>
            <a:r>
              <a:rPr lang="en-US" sz="2400" dirty="0" smtClean="0"/>
              <a:t>New products</a:t>
            </a:r>
            <a:endParaRPr lang="en-US" sz="2400" dirty="0"/>
          </a:p>
        </p:txBody>
      </p:sp>
      <p:sp>
        <p:nvSpPr>
          <p:cNvPr id="20" name="TextBox 19"/>
          <p:cNvSpPr txBox="1"/>
          <p:nvPr/>
        </p:nvSpPr>
        <p:spPr>
          <a:xfrm>
            <a:off x="5181600" y="1256648"/>
            <a:ext cx="3162300" cy="461665"/>
          </a:xfrm>
          <a:prstGeom prst="rect">
            <a:avLst/>
          </a:prstGeom>
          <a:noFill/>
        </p:spPr>
        <p:txBody>
          <a:bodyPr wrap="square" rtlCol="0">
            <a:spAutoFit/>
          </a:bodyPr>
          <a:lstStyle/>
          <a:p>
            <a:r>
              <a:rPr lang="en-US" sz="2400" dirty="0" smtClean="0"/>
              <a:t>Deals &amp; Promotions</a:t>
            </a:r>
            <a:endParaRPr lang="en-US" sz="2400" dirty="0"/>
          </a:p>
        </p:txBody>
      </p:sp>
      <p:sp>
        <p:nvSpPr>
          <p:cNvPr id="21" name="TextBox 20"/>
          <p:cNvSpPr txBox="1"/>
          <p:nvPr/>
        </p:nvSpPr>
        <p:spPr>
          <a:xfrm>
            <a:off x="5615354" y="1683709"/>
            <a:ext cx="2206399" cy="461665"/>
          </a:xfrm>
          <a:prstGeom prst="rect">
            <a:avLst/>
          </a:prstGeom>
          <a:noFill/>
        </p:spPr>
        <p:txBody>
          <a:bodyPr wrap="square" rtlCol="0">
            <a:spAutoFit/>
          </a:bodyPr>
          <a:lstStyle/>
          <a:p>
            <a:r>
              <a:rPr lang="en-US" sz="2400" dirty="0" smtClean="0"/>
              <a:t>Website layout</a:t>
            </a:r>
            <a:endParaRPr lang="en-US" sz="2400" dirty="0"/>
          </a:p>
        </p:txBody>
      </p:sp>
    </p:spTree>
    <p:extLst>
      <p:ext uri="{BB962C8B-B14F-4D97-AF65-F5344CB8AC3E}">
        <p14:creationId xmlns:p14="http://schemas.microsoft.com/office/powerpoint/2010/main" val="2598572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alpha val="91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29461</TotalTime>
  <Words>2914</Words>
  <Application>Microsoft Office PowerPoint</Application>
  <PresentationFormat>On-screen Show (4:3)</PresentationFormat>
  <Paragraphs>383</Paragraphs>
  <Slides>29</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MS PGothic</vt:lpstr>
      <vt:lpstr>Calibri</vt:lpstr>
      <vt:lpstr>Arial Narrow</vt:lpstr>
      <vt:lpstr>Wingdings</vt:lpstr>
      <vt:lpstr>Arial</vt:lpstr>
      <vt:lpstr>Symbol</vt:lpstr>
      <vt:lpstr>Office Theme</vt:lpstr>
      <vt:lpstr>Marketing Predictive Analytics</vt:lpstr>
      <vt:lpstr>What is Predictive Analytics?</vt:lpstr>
      <vt:lpstr>Why Marketing Analytics?</vt:lpstr>
      <vt:lpstr>What is the Skillset Needed?</vt:lpstr>
      <vt:lpstr>Course Objectives</vt:lpstr>
      <vt:lpstr>Course Prerequisites</vt:lpstr>
      <vt:lpstr>Overview of Marketing  and Role of Analytics</vt:lpstr>
      <vt:lpstr>What is Marketing?</vt:lpstr>
      <vt:lpstr>What is Marketing?</vt:lpstr>
      <vt:lpstr>A Definition of Marketing</vt:lpstr>
      <vt:lpstr>Marketing Program / Mix (4P’s)</vt:lpstr>
      <vt:lpstr>How Can Predictive Analytics Help?</vt:lpstr>
      <vt:lpstr>Sources of Marketing Data</vt:lpstr>
      <vt:lpstr>Types of Response Models</vt:lpstr>
      <vt:lpstr>Types of Analysis</vt:lpstr>
      <vt:lpstr>Marketing is NOT One Size Fits All</vt:lpstr>
      <vt:lpstr>Marketing is NOT One Size Fits All</vt:lpstr>
      <vt:lpstr>Not All Customers are the Same</vt:lpstr>
      <vt:lpstr>Definitions: Market Segments</vt:lpstr>
      <vt:lpstr>Example for Dell Computers</vt:lpstr>
      <vt:lpstr>Why Segment Based on Need / Response?</vt:lpstr>
      <vt:lpstr>Implication for Analytics</vt:lpstr>
      <vt:lpstr>Definitions: Target Segments</vt:lpstr>
      <vt:lpstr>Definitions: Positioning</vt:lpstr>
      <vt:lpstr>Positioning is Crucial in Marketing</vt:lpstr>
      <vt:lpstr>Marketing Program / Marketing Mix</vt:lpstr>
      <vt:lpstr>Marketing Decision Framework</vt:lpstr>
      <vt:lpstr>Marketing Decisions Affected by Analytics</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lxe072000</dc:creator>
  <cp:lastModifiedBy>Harry, Onengiyeofori Chinyelum</cp:lastModifiedBy>
  <cp:revision>1358</cp:revision>
  <dcterms:created xsi:type="dcterms:W3CDTF">2011-08-25T15:49:05Z</dcterms:created>
  <dcterms:modified xsi:type="dcterms:W3CDTF">2018-02-12T17:08:13Z</dcterms:modified>
</cp:coreProperties>
</file>