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610" r:id="rId2"/>
    <p:sldId id="609" r:id="rId3"/>
    <p:sldId id="637" r:id="rId4"/>
    <p:sldId id="611" r:id="rId5"/>
    <p:sldId id="613" r:id="rId6"/>
    <p:sldId id="615" r:id="rId7"/>
    <p:sldId id="614" r:id="rId8"/>
    <p:sldId id="616" r:id="rId9"/>
    <p:sldId id="617" r:id="rId10"/>
    <p:sldId id="618" r:id="rId11"/>
    <p:sldId id="621" r:id="rId12"/>
    <p:sldId id="619" r:id="rId13"/>
    <p:sldId id="639" r:id="rId14"/>
    <p:sldId id="620" r:id="rId15"/>
    <p:sldId id="635" r:id="rId16"/>
    <p:sldId id="622" r:id="rId17"/>
    <p:sldId id="640" r:id="rId18"/>
    <p:sldId id="623" r:id="rId19"/>
    <p:sldId id="624" r:id="rId20"/>
    <p:sldId id="636" r:id="rId21"/>
    <p:sldId id="625" r:id="rId22"/>
    <p:sldId id="626" r:id="rId23"/>
    <p:sldId id="641" r:id="rId2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1618" autoAdjust="0"/>
  </p:normalViewPr>
  <p:slideViewPr>
    <p:cSldViewPr snapToGrid="0" snapToObjects="1">
      <p:cViewPr varScale="1">
        <p:scale>
          <a:sx n="63" d="100"/>
          <a:sy n="63" d="100"/>
        </p:scale>
        <p:origin x="10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Limited Dependent Variables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Tobit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" y="1064523"/>
                <a:ext cx="8625840" cy="294359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we could estimate a simple regression</a:t>
                </a:r>
              </a:p>
              <a:p>
                <a:r>
                  <a:rPr lang="en-US" dirty="0" smtClean="0"/>
                  <a:t>But if we estimate simple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then estimates will be biased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Instead estimate “Tobit” regression that accounts for censoring</a:t>
                </a:r>
              </a:p>
              <a:p>
                <a:pPr lvl="1"/>
                <a:r>
                  <a:rPr lang="en-US" dirty="0" smtClean="0"/>
                  <a:t>Based on the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specify censoring thresholds (lower, upper or both)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" y="1064523"/>
                <a:ext cx="8625840" cy="2943598"/>
              </a:xfrm>
              <a:blipFill>
                <a:blip r:embed="rId2"/>
                <a:stretch>
                  <a:fillRect l="-1272" t="-2484" r="-2120"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0342"/>
              </p:ext>
            </p:extLst>
          </p:nvPr>
        </p:nvGraphicFramePr>
        <p:xfrm>
          <a:off x="1264920" y="4090005"/>
          <a:ext cx="6583680" cy="2586990"/>
        </p:xfrm>
        <a:graphic>
          <a:graphicData uri="http://schemas.openxmlformats.org/drawingml/2006/table">
            <a:tbl>
              <a:tblPr/>
              <a:tblGrid>
                <a:gridCol w="2194560">
                  <a:extLst>
                    <a:ext uri="{9D8B030D-6E8A-4147-A177-3AD203B41FA5}">
                      <a16:colId xmlns:a16="http://schemas.microsoft.com/office/drawing/2014/main" val="422148463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8760979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6762606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177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OLS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OLS for Y &gt; 0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Tobit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3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5.47764**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-1.0186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29.912**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03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RESPLASTMAIL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1.18912*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-0.2927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1.32811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15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WEEKSLASTRESP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0.01901**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0.00758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0.1223**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02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PROPRESPONSE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12.35516**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1.7179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32.6041**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1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MAILSPERYEAR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1.23057**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0.10143</a:t>
                      </a: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3.10155**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2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AVERAGEGIFT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0.29631**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1.03914**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t" latinLnBrk="0" hangingPunct="1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0.36965**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8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1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Tobit Model: Interpretation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448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Marginal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But marginal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NOT !!</a:t>
                </a:r>
              </a:p>
              <a:p>
                <a:pPr lvl="1"/>
                <a:r>
                  <a:rPr lang="en-US" dirty="0" smtClean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affects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-457200"/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44837"/>
              </a:xfrm>
              <a:blipFill>
                <a:blip r:embed="rId2"/>
                <a:stretch>
                  <a:fillRect l="-1333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912122"/>
                <a:ext cx="8397240" cy="5625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 smtClean="0"/>
                  <a:t> is </a:t>
                </a:r>
                <a:r>
                  <a:rPr lang="en-US" b="0" dirty="0" err="1" smtClean="0"/>
                  <a:t>cdf</a:t>
                </a:r>
                <a:r>
                  <a:rPr lang="en-US" b="0" dirty="0" smtClean="0"/>
                  <a:t> of standard normal distribution,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is 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is the “Inverse Mills Ratio”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pdf of standard normal distribution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912122"/>
                <a:ext cx="8397240" cy="5625838"/>
              </a:xfrm>
              <a:blipFill>
                <a:blip r:embed="rId2"/>
                <a:stretch>
                  <a:fillRect l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Tobit Model: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183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Implication 1:</a:t>
                </a:r>
                <a:r>
                  <a:rPr lang="en-US" dirty="0" smtClean="0"/>
                  <a:t> </a:t>
                </a:r>
                <a:r>
                  <a:rPr lang="en-US" dirty="0"/>
                  <a:t>OLS </a:t>
                </a:r>
                <a:r>
                  <a:rPr lang="en-US" dirty="0" smtClean="0"/>
                  <a:t>of Y with X will yield biased </a:t>
                </a:r>
                <a:r>
                  <a:rPr lang="en-US" dirty="0"/>
                  <a:t>estimates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OLS, we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But this is not the true relation if Y is censored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Implication 2:</a:t>
                </a:r>
                <a:r>
                  <a:rPr lang="en-US" dirty="0" smtClean="0"/>
                  <a:t> Prediction from Tobit model is non-linear in X</a:t>
                </a:r>
              </a:p>
              <a:p>
                <a:r>
                  <a:rPr lang="en-US" dirty="0"/>
                  <a:t>Prediction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not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Unconditional prediction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Conditional prediction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183878"/>
              </a:xfrm>
              <a:blipFill>
                <a:blip r:embed="rId2"/>
                <a:stretch>
                  <a:fillRect l="-1481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Tobit Model: Marginal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064523"/>
                <a:ext cx="8686800" cy="4811578"/>
              </a:xfrm>
            </p:spPr>
            <p:txBody>
              <a:bodyPr/>
              <a:lstStyle/>
              <a:p>
                <a:r>
                  <a:rPr lang="en-US" dirty="0" smtClean="0"/>
                  <a:t>Two types of marginal effects: unconditional and conditional</a:t>
                </a:r>
              </a:p>
              <a:p>
                <a:pPr lvl="1"/>
                <a:r>
                  <a:rPr lang="en-US" dirty="0" smtClean="0"/>
                  <a:t>Unconditional: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; Conditional: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r>
                  <a:rPr lang="en-US" dirty="0" smtClean="0"/>
                  <a:t>Both marginal effects </a:t>
                </a:r>
                <a:r>
                  <a:rPr lang="en-US" u="sng" dirty="0" smtClean="0"/>
                  <a:t>depend on all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and </a:t>
                </a:r>
                <a:r>
                  <a:rPr lang="en-US" u="sng" dirty="0" smtClean="0"/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u="sng" dirty="0" smtClean="0"/>
              </a:p>
              <a:p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064523"/>
                <a:ext cx="8686800" cy="4811578"/>
              </a:xfrm>
              <a:blipFill>
                <a:blip r:embed="rId2"/>
                <a:stretch>
                  <a:fillRect l="-126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Example: Marginal </a:t>
            </a:r>
            <a:r>
              <a:rPr lang="en-US" dirty="0"/>
              <a:t>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9491"/>
                  </p:ext>
                </p:extLst>
              </p:nvPr>
            </p:nvGraphicFramePr>
            <p:xfrm>
              <a:off x="876956" y="1933432"/>
              <a:ext cx="7390088" cy="24450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53701">
                      <a:extLst>
                        <a:ext uri="{9D8B030D-6E8A-4147-A177-3AD203B41FA5}">
                          <a16:colId xmlns:a16="http://schemas.microsoft.com/office/drawing/2014/main" val="3298788253"/>
                        </a:ext>
                      </a:extLst>
                    </a:gridCol>
                    <a:gridCol w="994237">
                      <a:extLst>
                        <a:ext uri="{9D8B030D-6E8A-4147-A177-3AD203B41FA5}">
                          <a16:colId xmlns:a16="http://schemas.microsoft.com/office/drawing/2014/main" val="1315441322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290046985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120699144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3750025748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393550711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3748298024"/>
                        </a:ext>
                      </a:extLst>
                    </a:gridCol>
                  </a:tblGrid>
                  <a:tr h="444556">
                    <a:tc gridSpan="7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20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Unconditional Marginal Effects for Tobit</a:t>
                          </a:r>
                          <a:r>
                            <a:rPr lang="en-US" sz="20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vs OLS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721156402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b="1" u="none" strike="noStrike" dirty="0">
                              <a:effectLst/>
                            </a:rPr>
                            <a:t>Variable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strike="noStrike" dirty="0" smtClean="0">
                              <a:effectLst/>
                            </a:rPr>
                            <a:t>OLS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smtClean="0">
                              <a:effectLst/>
                            </a:rPr>
                            <a:t>Tobit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>
                              <a:effectLst/>
                            </a:rPr>
                            <a:t>Mean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err="1">
                              <a:effectLst/>
                            </a:rPr>
                            <a:t>Std</a:t>
                          </a:r>
                          <a:r>
                            <a:rPr lang="en-US" sz="1800" b="1" u="none" strike="noStrike" dirty="0">
                              <a:effectLst/>
                            </a:rPr>
                            <a:t> Dev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smtClean="0">
                              <a:effectLst/>
                            </a:rPr>
                            <a:t>Min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smtClean="0">
                              <a:effectLst/>
                            </a:rPr>
                            <a:t>Max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3262798799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RESPLASTMAIL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1.18912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1.32811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0.509984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0.267642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0.059677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1.32811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01028696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WEEKSLASTRESP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0.01901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0.1223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-0.04696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0.024647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-0.1223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-0.0055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6114653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PROPRESPONSE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12.35516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32.6041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12.5197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6.570401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1.465018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32.60409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71116941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MAILSPERYEAR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1.23057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3.10155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1.190969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0.625026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0.139364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3.101547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1570431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AVERAGEGIFT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0.29631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0.36965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0.141944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0.074493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0.01661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0.369654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83797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9491"/>
                  </p:ext>
                </p:extLst>
              </p:nvPr>
            </p:nvGraphicFramePr>
            <p:xfrm>
              <a:off x="876956" y="1933432"/>
              <a:ext cx="7390088" cy="24450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53701">
                      <a:extLst>
                        <a:ext uri="{9D8B030D-6E8A-4147-A177-3AD203B41FA5}">
                          <a16:colId xmlns:a16="http://schemas.microsoft.com/office/drawing/2014/main" val="3298788253"/>
                        </a:ext>
                      </a:extLst>
                    </a:gridCol>
                    <a:gridCol w="994237">
                      <a:extLst>
                        <a:ext uri="{9D8B030D-6E8A-4147-A177-3AD203B41FA5}">
                          <a16:colId xmlns:a16="http://schemas.microsoft.com/office/drawing/2014/main" val="1315441322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290046985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120699144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3750025748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1393550711"/>
                        </a:ext>
                      </a:extLst>
                    </a:gridCol>
                    <a:gridCol w="928430">
                      <a:extLst>
                        <a:ext uri="{9D8B030D-6E8A-4147-A177-3AD203B41FA5}">
                          <a16:colId xmlns:a16="http://schemas.microsoft.com/office/drawing/2014/main" val="3748298024"/>
                        </a:ext>
                      </a:extLst>
                    </a:gridCol>
                  </a:tblGrid>
                  <a:tr h="444556">
                    <a:tc gridSpan="7"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20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Unconditional Marginal Effects for Tobit</a:t>
                          </a:r>
                          <a:r>
                            <a:rPr lang="en-US" sz="20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vs OLS</a:t>
                          </a:r>
                          <a:endParaRPr lang="en-US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 hMerge="1">
                      <a:txBody>
                        <a:bodyPr/>
                        <a:lstStyle/>
                        <a:p>
                          <a:pPr algn="ctr" fontAlgn="t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721156402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b="1" u="none" strike="noStrike" dirty="0">
                              <a:effectLst/>
                            </a:rPr>
                            <a:t>Variable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77301" t="-134545" r="-469325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295425" t="-134545" r="-400000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>
                              <a:effectLst/>
                            </a:rPr>
                            <a:t>Mean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err="1">
                              <a:effectLst/>
                            </a:rPr>
                            <a:t>Std</a:t>
                          </a:r>
                          <a:r>
                            <a:rPr lang="en-US" sz="1800" b="1" u="none" strike="noStrike" dirty="0">
                              <a:effectLst/>
                            </a:rPr>
                            <a:t> Dev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smtClean="0">
                              <a:effectLst/>
                            </a:rPr>
                            <a:t>Min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800" b="1" u="none" strike="noStrike" dirty="0" smtClean="0">
                              <a:effectLst/>
                            </a:rPr>
                            <a:t>Max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3262798799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RESPLASTMAIL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1.18912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1.32811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0.509984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0.267642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0.059677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1.32811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801028696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WEEKSLASTRESP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0.01901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0.1223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-0.04696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0.024647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-0.1223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-0.0055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96114653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PROPRESPONSE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12.35516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32.6041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12.5197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6.570401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1.465018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32.60409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71116941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MAILSPERYEAR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1.23057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3.10155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1.190969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>
                              <a:effectLst/>
                            </a:rPr>
                            <a:t>0.625026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0.139364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3.101547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381570431"/>
                      </a:ext>
                    </a:extLst>
                  </a:tr>
                  <a:tr h="33341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800" u="none" strike="noStrike" dirty="0" smtClean="0">
                              <a:effectLst/>
                            </a:rPr>
                            <a:t>AVERAGEGIFT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0.29631</a:t>
                          </a:r>
                          <a:endParaRPr lang="en-US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algn="r" defTabSz="457200" rtl="0" eaLnBrk="1" fontAlgn="t" latinLnBrk="0" hangingPunct="1"/>
                          <a:r>
                            <a:rPr lang="en-US" sz="1800" b="0" i="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0.36965</a:t>
                          </a:r>
                          <a:endParaRPr lang="en-US" sz="1800" b="0" i="0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0.141944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0.074493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0.01661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u="none" strike="noStrike" dirty="0">
                              <a:effectLst/>
                            </a:rPr>
                            <a:t>0.369654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1837971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e 5"/>
          <p:cNvSpPr/>
          <p:nvPr/>
        </p:nvSpPr>
        <p:spPr>
          <a:xfrm rot="5400000">
            <a:off x="6190922" y="2759568"/>
            <a:ext cx="457200" cy="36950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4876800"/>
            <a:ext cx="249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Stats for unconditional marginal effects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6956" y="3733800"/>
            <a:ext cx="7390088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Selection: </a:t>
            </a:r>
            <a:r>
              <a:rPr lang="en-US" smtClean="0"/>
              <a:t>Model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534400" cy="54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stage model </a:t>
            </a:r>
          </a:p>
          <a:p>
            <a:r>
              <a:rPr lang="en-US" b="1" dirty="0" smtClean="0"/>
              <a:t>Step 1 (Selection):</a:t>
            </a:r>
            <a:r>
              <a:rPr lang="en-US" dirty="0" smtClean="0"/>
              <a:t> Individual decides whether to participate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robit</a:t>
            </a:r>
            <a:r>
              <a:rPr lang="en-US" dirty="0" smtClean="0"/>
              <a:t> model for outcome</a:t>
            </a:r>
          </a:p>
          <a:p>
            <a:endParaRPr lang="en-US" b="1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2 (Response): </a:t>
            </a:r>
            <a:r>
              <a:rPr lang="en-US" dirty="0"/>
              <a:t> Individual </a:t>
            </a:r>
            <a:r>
              <a:rPr lang="en-US" dirty="0" smtClean="0"/>
              <a:t>decides response</a:t>
            </a:r>
          </a:p>
          <a:p>
            <a:pPr lvl="1"/>
            <a:r>
              <a:rPr lang="en-US" dirty="0" smtClean="0"/>
              <a:t>Linear model for outcome</a:t>
            </a:r>
          </a:p>
          <a:p>
            <a:pPr lvl="1"/>
            <a:r>
              <a:rPr lang="en-US" dirty="0" smtClean="0"/>
              <a:t>Outcome observed conditional on whether selection occurred</a:t>
            </a:r>
          </a:p>
          <a:p>
            <a:endParaRPr lang="en-US" dirty="0"/>
          </a:p>
          <a:p>
            <a:r>
              <a:rPr lang="en-US" dirty="0" smtClean="0"/>
              <a:t>Outcome in step 2 is dependent on outcome in step 1</a:t>
            </a:r>
          </a:p>
          <a:p>
            <a:r>
              <a:rPr lang="en-US" dirty="0" smtClean="0"/>
              <a:t>Outcome in step 2 can be influenced by similar or different factors that affected outcome in Step 1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534400" cy="54170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: Whether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participated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Factors influencing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s participation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such </a:t>
                </a:r>
                <a:r>
                  <a:rPr lang="en-US" dirty="0" smtClean="0"/>
                  <a:t>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normal (essentially a </a:t>
                </a:r>
                <a:r>
                  <a:rPr lang="en-US" dirty="0" err="1" smtClean="0"/>
                  <a:t>probit</a:t>
                </a:r>
                <a:r>
                  <a:rPr lang="en-US" dirty="0" smtClean="0"/>
                  <a:t> for participation)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Example: Individual might donate only if her intention exceeds some threshold that can depend on unobserved factors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534400" cy="5417087"/>
              </a:xfrm>
              <a:blipFill>
                <a:blip r:embed="rId2"/>
                <a:stretch>
                  <a:fillRect l="-1286" t="-1239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Response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600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Outcome (response level) </a:t>
                </a:r>
                <a:r>
                  <a:rPr lang="en-US" dirty="0"/>
                  <a:t>for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who responds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Factors influencing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s </a:t>
                </a:r>
                <a:r>
                  <a:rPr lang="en-US" dirty="0" smtClean="0"/>
                  <a:t>response</a:t>
                </a:r>
              </a:p>
              <a:p>
                <a:pPr lvl="1"/>
                <a:r>
                  <a:rPr lang="en-US" dirty="0" smtClean="0"/>
                  <a:t>Should not be identical to factors influencing participation</a:t>
                </a:r>
              </a:p>
              <a:p>
                <a:pPr lvl="1"/>
                <a:r>
                  <a:rPr lang="en-US" dirty="0" smtClean="0"/>
                  <a:t>At least one variable that is significant (non-zero) for selection should not be included for response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Outcome is observed only if selection occurred in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60077"/>
              </a:xfrm>
              <a:blipFill>
                <a:blip r:embed="rId2"/>
                <a:stretch>
                  <a:fillRect l="-1333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between 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7531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Interdependence between steps arises from common unobserved factors that influence both steps</a:t>
                </a:r>
              </a:p>
              <a:p>
                <a:pPr lvl="1"/>
                <a:r>
                  <a:rPr lang="en-US" dirty="0" smtClean="0"/>
                  <a:t>Effect of common observed factors is not a problem</a:t>
                </a:r>
              </a:p>
              <a:p>
                <a:pPr lvl="1"/>
                <a:r>
                  <a:rPr lang="en-US" dirty="0" smtClean="0"/>
                  <a:t>Common unobserved factors leads to biased estimates if second step is estimated independent of first</a:t>
                </a:r>
              </a:p>
              <a:p>
                <a:pPr lvl="1"/>
                <a:r>
                  <a:rPr lang="en-US" dirty="0" smtClean="0"/>
                  <a:t>Example: Unobserved factors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) influencing intention to donate, also influence how much to donate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Interdependence captured through correlation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, denoted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75318"/>
              </a:xfrm>
              <a:blipFill>
                <a:blip r:embed="rId2"/>
                <a:stretch>
                  <a:fillRect l="-1333" t="-12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842"/>
            <a:ext cx="8229600" cy="5778237"/>
          </a:xfrm>
        </p:spPr>
        <p:txBody>
          <a:bodyPr>
            <a:normAutofit/>
          </a:bodyPr>
          <a:lstStyle/>
          <a:p>
            <a:r>
              <a:rPr lang="en-US" dirty="0" smtClean="0"/>
              <a:t>Insurance: Predicting loss amounts of customers</a:t>
            </a:r>
          </a:p>
          <a:p>
            <a:pPr lvl="1"/>
            <a:r>
              <a:rPr lang="en-US" dirty="0" smtClean="0"/>
              <a:t>Customers report claims only if it is above the deductible limit</a:t>
            </a:r>
          </a:p>
          <a:p>
            <a:pPr lvl="2"/>
            <a:r>
              <a:rPr lang="en-US" dirty="0" smtClean="0"/>
              <a:t>Claim is not made even though a loss may have occurred</a:t>
            </a:r>
            <a:endParaRPr lang="en-US" dirty="0"/>
          </a:p>
          <a:p>
            <a:pPr lvl="1"/>
            <a:r>
              <a:rPr lang="en-US" dirty="0" smtClean="0"/>
              <a:t>Customers never make a claim beyond the coverage amount because it will not be reimbursed</a:t>
            </a:r>
          </a:p>
          <a:p>
            <a:pPr lvl="2"/>
            <a:r>
              <a:rPr lang="en-US" dirty="0" smtClean="0"/>
              <a:t>Claim is made, but not to the actual extent of the loss</a:t>
            </a:r>
          </a:p>
          <a:p>
            <a:endParaRPr lang="en-US" dirty="0" smtClean="0"/>
          </a:p>
          <a:p>
            <a:r>
              <a:rPr lang="en-US" dirty="0" smtClean="0"/>
              <a:t>Retailing: Predicting store demand</a:t>
            </a:r>
          </a:p>
          <a:p>
            <a:pPr lvl="1"/>
            <a:r>
              <a:rPr lang="en-US" dirty="0" smtClean="0"/>
              <a:t>Store may be out-of-stock: Sales less than actual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641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Implication </a:t>
                </a:r>
                <a:r>
                  <a:rPr lang="en-US" b="1" dirty="0"/>
                  <a:t>1:</a:t>
                </a:r>
                <a:r>
                  <a:rPr lang="en-US" dirty="0"/>
                  <a:t> OLS of Y with X will yield biased estimates</a:t>
                </a:r>
              </a:p>
              <a:p>
                <a:r>
                  <a:rPr lang="en-US" dirty="0"/>
                  <a:t>In OLS, we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this is not the true relation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Implication 2:</a:t>
                </a:r>
                <a:r>
                  <a:rPr lang="en-US" dirty="0" smtClean="0"/>
                  <a:t> OLS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 additional predictor will give correct estimates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inverse mills ratio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Estimated coefficient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estimated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statistically significant, then there is significant sample selection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641077"/>
              </a:xfr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– Affected by frequency of mailing, past response rate, whether responded to last contact, time since last response </a:t>
            </a:r>
          </a:p>
          <a:p>
            <a:endParaRPr lang="en-US" dirty="0" smtClean="0"/>
          </a:p>
          <a:p>
            <a:r>
              <a:rPr lang="en-US" dirty="0" smtClean="0"/>
              <a:t>Response – Affected by average past donation, </a:t>
            </a:r>
            <a:r>
              <a:rPr lang="en-US" dirty="0"/>
              <a:t>whether responded to last contact, time since last response </a:t>
            </a:r>
          </a:p>
          <a:p>
            <a:pPr lvl="1"/>
            <a:r>
              <a:rPr lang="en-US" dirty="0" smtClean="0"/>
              <a:t>Note: Excludes past response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4150"/>
              </p:ext>
            </p:extLst>
          </p:nvPr>
        </p:nvGraphicFramePr>
        <p:xfrm>
          <a:off x="957483" y="987428"/>
          <a:ext cx="7223760" cy="4042856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11657295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873648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893245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334112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62058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Std.</a:t>
                      </a:r>
                      <a:r>
                        <a:rPr lang="en-US" sz="1600" b="1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&gt; |t|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6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GIFT.Intercept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1.466026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1.186739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0.2167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1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GIFT.RESPLASTMAIL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-0.408557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0.519982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0.4320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2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GIFT.WEEKSLASTRESP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0.013669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0.009249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1.48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0.1394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6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GIFT.MAILSPERYEAR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-0.046328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0.317776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4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GIFT.AVERAGEGIFT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1.040350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0.011960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86.99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7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_Sigma.GIFT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7.673412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0.165296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46.42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1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DONATE.Intercept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-1.300604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0.120874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-10.76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DONATE.RESPLASTMAIL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0.140524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0.058629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0.0165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78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DONATE.WEEKSLASTRESP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-0.004440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0.000736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-6.03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3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DONATE.PROPRESPONSE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1.784490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0.116311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15.34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1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DONATE.MAILSPERYEAR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0.168153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0.033853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4.97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2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_Rho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-0.214055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0.096502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-2.22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0.0265</a:t>
                      </a:r>
                    </a:p>
                  </a:txBody>
                  <a:tcPr marL="24196" marR="24196" marT="24196" marB="24196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01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46352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Non-linear model =&gt; marginal effects depend on value of all X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4635238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843"/>
            <a:ext cx="8229600" cy="4635238"/>
          </a:xfrm>
        </p:spPr>
        <p:txBody>
          <a:bodyPr>
            <a:normAutofit/>
          </a:bodyPr>
          <a:lstStyle/>
          <a:p>
            <a:r>
              <a:rPr lang="en-US" dirty="0" smtClean="0"/>
              <a:t>Targeting: Predicting customer </a:t>
            </a:r>
            <a:r>
              <a:rPr lang="en-US" dirty="0"/>
              <a:t>response to offers (whether they respond and how much they spend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Spending is known only for those customers who </a:t>
            </a:r>
            <a:r>
              <a:rPr lang="en-US" dirty="0" smtClean="0"/>
              <a:t>chose to respond </a:t>
            </a:r>
            <a:r>
              <a:rPr lang="en-US" dirty="0" smtClean="0"/>
              <a:t>to past offers</a:t>
            </a:r>
          </a:p>
          <a:p>
            <a:pPr lvl="1"/>
            <a:r>
              <a:rPr lang="en-US" dirty="0"/>
              <a:t>Customers who respond </a:t>
            </a:r>
            <a:r>
              <a:rPr lang="en-US" dirty="0" smtClean="0"/>
              <a:t>to past offers may </a:t>
            </a:r>
            <a:r>
              <a:rPr lang="en-US" dirty="0"/>
              <a:t>be characteristically different than those who </a:t>
            </a:r>
            <a:r>
              <a:rPr lang="en-US" dirty="0" smtClean="0"/>
              <a:t>did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Truncation, Censoring </a:t>
            </a:r>
            <a:r>
              <a:rPr lang="en-US" dirty="0" smtClean="0"/>
              <a:t>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162"/>
            <a:ext cx="8229600" cy="5702038"/>
          </a:xfrm>
        </p:spPr>
        <p:txBody>
          <a:bodyPr>
            <a:normAutofit/>
          </a:bodyPr>
          <a:lstStyle/>
          <a:p>
            <a:r>
              <a:rPr lang="en-US" dirty="0" smtClean="0"/>
              <a:t>Truncation: Only outcomes in a certain range are recorded</a:t>
            </a:r>
          </a:p>
          <a:p>
            <a:pPr lvl="1"/>
            <a:r>
              <a:rPr lang="en-US" dirty="0" smtClean="0"/>
              <a:t>Left truncation: Outcomes below a known threshold are NOT recorded (and you cannot know whether they occurred)</a:t>
            </a:r>
          </a:p>
          <a:p>
            <a:pPr lvl="1"/>
            <a:r>
              <a:rPr lang="en-US" dirty="0" smtClean="0"/>
              <a:t>Right truncation: Outcomes higher than a known threshold are NOT recorded (</a:t>
            </a:r>
            <a:r>
              <a:rPr lang="en-US" dirty="0"/>
              <a:t>you cannot know whether they occurred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Censoring: All outcomes are recorded, but values may only be partially known</a:t>
            </a:r>
          </a:p>
          <a:p>
            <a:pPr lvl="1"/>
            <a:r>
              <a:rPr lang="en-US" dirty="0" smtClean="0"/>
              <a:t>Left censoring: Exact value of outcome below a threshold is not known, but it is known that value is less than the threshold</a:t>
            </a:r>
          </a:p>
          <a:p>
            <a:pPr lvl="1"/>
            <a:r>
              <a:rPr lang="en-US" dirty="0" smtClean="0"/>
              <a:t>Right censoring: Exact value of outcome above a threshold is not known, but it is known that the value is above the threshold</a:t>
            </a:r>
          </a:p>
          <a:p>
            <a:r>
              <a:rPr lang="en-US" dirty="0"/>
              <a:t>Sample Selection: Outcome is known only for a non-representative subset of the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Truncation, Censoring </a:t>
            </a:r>
            <a:r>
              <a:rPr lang="en-US" dirty="0" smtClean="0"/>
              <a:t>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Insurance example: Left-truncation with right censoring</a:t>
            </a:r>
          </a:p>
          <a:p>
            <a:endParaRPr lang="en-US" dirty="0" smtClean="0"/>
          </a:p>
          <a:p>
            <a:r>
              <a:rPr lang="en-US" dirty="0" smtClean="0"/>
              <a:t>Retailing example: Right censoring</a:t>
            </a:r>
          </a:p>
          <a:p>
            <a:endParaRPr lang="en-US" dirty="0" smtClean="0"/>
          </a:p>
          <a:p>
            <a:r>
              <a:rPr lang="en-US" dirty="0" smtClean="0"/>
              <a:t>Targeting example: Sample selection (spending is not known for customers who do not respond)</a:t>
            </a:r>
          </a:p>
          <a:p>
            <a:pPr lvl="1"/>
            <a:r>
              <a:rPr lang="en-US" dirty="0" smtClean="0"/>
              <a:t>Factors </a:t>
            </a:r>
            <a:r>
              <a:rPr lang="en-US" dirty="0"/>
              <a:t>influencing customers to respond, also likely to influence customers to </a:t>
            </a:r>
            <a:r>
              <a:rPr lang="en-US" dirty="0" smtClean="0"/>
              <a:t>spend</a:t>
            </a:r>
          </a:p>
          <a:p>
            <a:pPr lvl="2"/>
            <a:r>
              <a:rPr lang="en-US" dirty="0" smtClean="0"/>
              <a:t>E.g., consumers respond only if their need is high enough, which also affects how much they spend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153397"/>
          </a:xfrm>
        </p:spPr>
        <p:txBody>
          <a:bodyPr>
            <a:normAutofit/>
          </a:bodyPr>
          <a:lstStyle/>
          <a:p>
            <a:r>
              <a:rPr lang="en-US" dirty="0" smtClean="0"/>
              <a:t>Customers are routinely contacted for a donation</a:t>
            </a:r>
          </a:p>
          <a:p>
            <a:r>
              <a:rPr lang="en-US" dirty="0" smtClean="0"/>
              <a:t>Data available for latest campaign</a:t>
            </a:r>
          </a:p>
          <a:p>
            <a:pPr lvl="1"/>
            <a:r>
              <a:rPr lang="en-US" dirty="0" smtClean="0"/>
              <a:t>Donate: Whether customer donated</a:t>
            </a:r>
          </a:p>
          <a:p>
            <a:pPr lvl="1"/>
            <a:r>
              <a:rPr lang="en-US" dirty="0" smtClean="0"/>
              <a:t>Gift: Donation amount if customer donated (=0 otherwise)</a:t>
            </a:r>
          </a:p>
          <a:p>
            <a:r>
              <a:rPr lang="en-US" dirty="0" smtClean="0"/>
              <a:t>We want to model how previous donation behavior predicts response to this campaign</a:t>
            </a:r>
          </a:p>
          <a:p>
            <a:pPr lvl="1"/>
            <a:r>
              <a:rPr lang="en-US" dirty="0" err="1" smtClean="0"/>
              <a:t>RespLastMail</a:t>
            </a:r>
            <a:r>
              <a:rPr lang="en-US" dirty="0" smtClean="0"/>
              <a:t>: Whether customer responded to last contact mail</a:t>
            </a:r>
          </a:p>
          <a:p>
            <a:pPr lvl="1"/>
            <a:r>
              <a:rPr lang="en-US" dirty="0" err="1" smtClean="0"/>
              <a:t>WeeksLastResp</a:t>
            </a:r>
            <a:r>
              <a:rPr lang="en-US" dirty="0" smtClean="0"/>
              <a:t>: Weeks since customer last responded</a:t>
            </a:r>
          </a:p>
          <a:p>
            <a:pPr lvl="1"/>
            <a:r>
              <a:rPr lang="en-US" dirty="0" err="1" smtClean="0"/>
              <a:t>MailsPerYear</a:t>
            </a:r>
            <a:r>
              <a:rPr lang="en-US" dirty="0" smtClean="0"/>
              <a:t>: Number of contacts made (mails) per year</a:t>
            </a:r>
          </a:p>
          <a:p>
            <a:pPr lvl="1"/>
            <a:r>
              <a:rPr lang="en-US" dirty="0" err="1" smtClean="0"/>
              <a:t>PropResponse</a:t>
            </a:r>
            <a:r>
              <a:rPr lang="en-US" dirty="0" smtClean="0"/>
              <a:t>: Proportion of past contacts that led to response</a:t>
            </a:r>
          </a:p>
          <a:p>
            <a:pPr lvl="1"/>
            <a:r>
              <a:rPr lang="en-US" dirty="0" err="1" smtClean="0"/>
              <a:t>AverageGift</a:t>
            </a:r>
            <a:r>
              <a:rPr lang="en-US" dirty="0" smtClean="0"/>
              <a:t>: Average past donation (conditional on donating)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83275"/>
              </p:ext>
            </p:extLst>
          </p:nvPr>
        </p:nvGraphicFramePr>
        <p:xfrm>
          <a:off x="137160" y="1180759"/>
          <a:ext cx="8869680" cy="4174646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129370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892732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6262908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82251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3855316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6983472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00503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DONATE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RESPLASTMAIL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WEEKSLASTRESP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PROPRESPONSE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MAILSPERYEAR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AVERAGEGIFT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08277"/>
                  </a:ext>
                </a:extLst>
              </a:tr>
              <a:tr h="26109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44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65.42857143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245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13.14285714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09873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120.1428571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318430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103.8571429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23542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129.1428571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9845"/>
                  </a:ext>
                </a:extLst>
              </a:tr>
              <a:tr h="26109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58132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103.8571429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39221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13.14285714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36390"/>
                  </a:ext>
                </a:extLst>
              </a:tr>
              <a:tr h="4549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51.28571429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3647" marR="33647" marT="33647" marB="33647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4452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5439"/>
            <a:ext cx="8229600" cy="1056171"/>
          </a:xfrm>
        </p:spPr>
        <p:txBody>
          <a:bodyPr>
            <a:normAutofit/>
          </a:bodyPr>
          <a:lstStyle/>
          <a:p>
            <a:r>
              <a:rPr lang="en-US" dirty="0" smtClean="0"/>
              <a:t>60% of donations is zero – cannot use simple OLS regression (violates assumption about error distribution)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2639"/>
            <a:ext cx="576072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Censoring: Tobit Model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outcome is left-censored at zero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 Outcome for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left-censored at zero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Characteristics of </a:t>
                </a:r>
                <a:r>
                  <a:rPr lang="en-US" dirty="0" smtClean="0"/>
                  <a:t>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affecting outcome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 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normal)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36279</TotalTime>
  <Words>998</Words>
  <Application>Microsoft Office PowerPoint</Application>
  <PresentationFormat>On-screen Show (4:3)</PresentationFormat>
  <Paragraphs>392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Narrow</vt:lpstr>
      <vt:lpstr>Calibri</vt:lpstr>
      <vt:lpstr>Arial</vt:lpstr>
      <vt:lpstr>Cambria Math</vt:lpstr>
      <vt:lpstr>Office Theme</vt:lpstr>
      <vt:lpstr>Limited Dependent Variables</vt:lpstr>
      <vt:lpstr>Consider the Following Examples</vt:lpstr>
      <vt:lpstr>Consider the Following Examples</vt:lpstr>
      <vt:lpstr>Truncation, Censoring and Selection</vt:lpstr>
      <vt:lpstr>Truncation, Censoring and Selection</vt:lpstr>
      <vt:lpstr>Donation Example</vt:lpstr>
      <vt:lpstr>Donation Example</vt:lpstr>
      <vt:lpstr>Donation Example</vt:lpstr>
      <vt:lpstr>Left Censoring: Tobit Model Formulation</vt:lpstr>
      <vt:lpstr>Tobit Model </vt:lpstr>
      <vt:lpstr>Tobit Model: Interpretation</vt:lpstr>
      <vt:lpstr>Some Math</vt:lpstr>
      <vt:lpstr>Tobit Model: Interpretation</vt:lpstr>
      <vt:lpstr>Tobit Model: Marginal Effects</vt:lpstr>
      <vt:lpstr>Donation Example: Marginal Effects</vt:lpstr>
      <vt:lpstr>Sample Selection: Model Formulation</vt:lpstr>
      <vt:lpstr>Step 1: Selection Model</vt:lpstr>
      <vt:lpstr>Step 2: Response Model</vt:lpstr>
      <vt:lpstr>Dependence between Steps</vt:lpstr>
      <vt:lpstr>Sample Selection Model</vt:lpstr>
      <vt:lpstr>Donation Example</vt:lpstr>
      <vt:lpstr>Donation Example</vt:lpstr>
      <vt:lpstr>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1958</cp:revision>
  <dcterms:created xsi:type="dcterms:W3CDTF">2011-08-25T15:49:05Z</dcterms:created>
  <dcterms:modified xsi:type="dcterms:W3CDTF">2018-04-17T15:55:43Z</dcterms:modified>
</cp:coreProperties>
</file>