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327" r:id="rId2"/>
    <p:sldId id="328" r:id="rId3"/>
    <p:sldId id="330" r:id="rId4"/>
    <p:sldId id="331" r:id="rId5"/>
    <p:sldId id="332" r:id="rId6"/>
    <p:sldId id="329" r:id="rId7"/>
    <p:sldId id="333" r:id="rId8"/>
    <p:sldId id="334" r:id="rId9"/>
    <p:sldId id="335" r:id="rId10"/>
    <p:sldId id="336" r:id="rId11"/>
    <p:sldId id="337" r:id="rId12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66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76" autoAdjust="0"/>
    <p:restoredTop sz="74269" autoAdjust="0"/>
  </p:normalViewPr>
  <p:slideViewPr>
    <p:cSldViewPr snapToGrid="0" snapToObjects="1">
      <p:cViewPr varScale="1">
        <p:scale>
          <a:sx n="51" d="100"/>
          <a:sy n="51" d="100"/>
        </p:scale>
        <p:origin x="162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607E7-392A-40B8-8961-F84552A11992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927AD-9EA6-4B06-8CEB-98423166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66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0F6A-0EF4-42C5-8EEB-A748E141D396}" type="datetime1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42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1A8B-F8D3-4BDA-AADF-9765B1742D0C}" type="datetime1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91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B01-9788-4A9D-B84C-F14DBB6C0E9B}" type="datetime1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26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3"/>
            <a:ext cx="8229600" cy="481157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1112"/>
            <a:ext cx="2133600" cy="306888"/>
          </a:xfrm>
        </p:spPr>
        <p:txBody>
          <a:bodyPr/>
          <a:lstStyle/>
          <a:p>
            <a:fld id="{EAE7B49F-07AC-44E9-A37F-44D04467BD45}" type="datetime1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1112"/>
            <a:ext cx="2895600" cy="30688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8161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59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79CF-2268-49BB-96BA-3426821A78ED}" type="datetime1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2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D30C-04AA-445D-B9F2-9D95E311C61F}" type="datetime1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2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2484-3E6D-463D-A0B0-7C78BE8E78B8}" type="datetime1">
              <a:rPr lang="en-US" smtClean="0"/>
              <a:t>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3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D42E-ECCE-4223-A172-0A4CBEDD6D88}" type="datetime1">
              <a:rPr lang="en-US" smtClean="0"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81610"/>
            <a:ext cx="2133600" cy="365125"/>
          </a:xfrm>
        </p:spPr>
        <p:txBody>
          <a:bodyPr vert="horz" lIns="91440" tIns="45720" rIns="91440" bIns="45720" rtlCol="0" anchor="ctr"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4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5928-0EA8-47D5-820D-6BFF972F3C6B}" type="datetime1">
              <a:rPr lang="en-US" smtClean="0"/>
              <a:t>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81610"/>
            <a:ext cx="2133600" cy="365125"/>
          </a:xfrm>
        </p:spPr>
        <p:txBody>
          <a:bodyPr vert="horz" lIns="91440" tIns="45720" rIns="91440" bIns="45720" rtlCol="0" anchor="ctr"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87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7124-B3C5-4FBD-8D60-215C34A150E8}" type="datetime1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91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094F-D8D9-4E9F-BF79-E22E4B5CC8B1}" type="datetime1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36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221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816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A6E4-104E-4C09-A5CD-260C30CB7707}" type="datetime1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161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816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501295"/>
            <a:ext cx="9144000" cy="370840"/>
            <a:chOff x="-1447800" y="3553460"/>
            <a:chExt cx="9144000" cy="370840"/>
          </a:xfrm>
        </p:grpSpPr>
        <p:pic>
          <p:nvPicPr>
            <p:cNvPr id="8" name="Picture 7" descr="SOM_Powerpoint.jpg"/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23" b="90907"/>
            <a:stretch/>
          </p:blipFill>
          <p:spPr>
            <a:xfrm>
              <a:off x="-1447800" y="3556000"/>
              <a:ext cx="9144000" cy="368300"/>
            </a:xfrm>
            <a:prstGeom prst="rect">
              <a:avLst/>
            </a:prstGeom>
          </p:spPr>
        </p:pic>
        <p:pic>
          <p:nvPicPr>
            <p:cNvPr id="9" name="Picture 8" descr="SOM_Powerpoint.jpg"/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547" t="1838" r="499" b="88870"/>
            <a:stretch/>
          </p:blipFill>
          <p:spPr>
            <a:xfrm>
              <a:off x="5643880" y="3553460"/>
              <a:ext cx="1371600" cy="368300"/>
            </a:xfrm>
            <a:prstGeom prst="rect">
              <a:avLst/>
            </a:prstGeom>
          </p:spPr>
        </p:pic>
        <p:pic>
          <p:nvPicPr>
            <p:cNvPr id="11" name="Picture 10" descr="SOM_Powerpoint.jpg"/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861" t="3723" b="90907"/>
            <a:stretch/>
          </p:blipFill>
          <p:spPr>
            <a:xfrm>
              <a:off x="7016470" y="3553460"/>
              <a:ext cx="469900" cy="368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96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 Narrow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SAS Basics – Part </a:t>
            </a:r>
            <a:r>
              <a:rPr lang="en-US" dirty="0" smtClean="0"/>
              <a:t>4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Programming Features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Upender Subramanian</a:t>
            </a:r>
          </a:p>
          <a:p>
            <a:r>
              <a:rPr lang="en-US" smtClean="0"/>
              <a:t>MKT/BUAN </a:t>
            </a:r>
            <a:r>
              <a:rPr lang="en-US" smtClean="0"/>
              <a:t>6337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6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Execution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2"/>
            <a:ext cx="8229600" cy="5417087"/>
          </a:xfrm>
        </p:spPr>
        <p:txBody>
          <a:bodyPr>
            <a:normAutofit/>
          </a:bodyPr>
          <a:lstStyle/>
          <a:p>
            <a:r>
              <a:rPr lang="en-US" dirty="0" smtClean="0"/>
              <a:t>Iterative DO – with logical conditions to stop execution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 </a:t>
            </a:r>
            <a:r>
              <a:rPr lang="en-US" sz="2400" dirty="0" smtClean="0">
                <a:latin typeface="Courier New" panose="02070309020205020404" pitchFamily="49" charset="0"/>
              </a:rPr>
              <a:t>(count &lt; 5)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Condition is checked at the start of each loop</a:t>
            </a:r>
          </a:p>
          <a:p>
            <a:r>
              <a:rPr lang="en-US" dirty="0" smtClean="0"/>
              <a:t>Condition must be met for loop to proceed</a:t>
            </a:r>
            <a:endParaRPr lang="en-US" dirty="0"/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do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until </a:t>
            </a:r>
            <a:r>
              <a:rPr lang="en-US" sz="2400" dirty="0" smtClean="0">
                <a:latin typeface="Courier New" panose="02070309020205020404" pitchFamily="49" charset="0"/>
              </a:rPr>
              <a:t>(count &gt;= </a:t>
            </a:r>
            <a:r>
              <a:rPr lang="en-US" sz="2400" dirty="0">
                <a:latin typeface="Courier New" panose="02070309020205020404" pitchFamily="49" charset="0"/>
              </a:rPr>
              <a:t>5)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/>
              <a:t>Executes at least once</a:t>
            </a:r>
          </a:p>
          <a:p>
            <a:r>
              <a:rPr lang="en-US" dirty="0" smtClean="0"/>
              <a:t>Condition </a:t>
            </a:r>
            <a:r>
              <a:rPr lang="en-US" dirty="0"/>
              <a:t>is checked at the </a:t>
            </a:r>
            <a:r>
              <a:rPr lang="en-US" dirty="0" smtClean="0"/>
              <a:t>end of </a:t>
            </a:r>
            <a:r>
              <a:rPr lang="en-US" dirty="0"/>
              <a:t>each loop</a:t>
            </a:r>
          </a:p>
          <a:p>
            <a:r>
              <a:rPr lang="en-US" dirty="0"/>
              <a:t>Condition must </a:t>
            </a:r>
            <a:r>
              <a:rPr lang="en-US" dirty="0" smtClean="0"/>
              <a:t>NOT be </a:t>
            </a:r>
            <a:r>
              <a:rPr lang="en-US" dirty="0"/>
              <a:t>met for </a:t>
            </a:r>
            <a:r>
              <a:rPr lang="en-US" dirty="0" smtClean="0"/>
              <a:t>next loop </a:t>
            </a:r>
            <a:r>
              <a:rPr lang="en-US" dirty="0"/>
              <a:t>to </a:t>
            </a:r>
            <a:r>
              <a:rPr lang="en-US" dirty="0" smtClean="0"/>
              <a:t>start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8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Execution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2"/>
            <a:ext cx="8229600" cy="5417087"/>
          </a:xfrm>
        </p:spPr>
        <p:txBody>
          <a:bodyPr>
            <a:normAutofit/>
          </a:bodyPr>
          <a:lstStyle/>
          <a:p>
            <a:r>
              <a:rPr lang="en-US" dirty="0" smtClean="0"/>
              <a:t>Iterative DO – with index variables and logical condition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1 to 10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 </a:t>
            </a:r>
            <a:r>
              <a:rPr lang="en-US" sz="2400" dirty="0" smtClean="0">
                <a:latin typeface="Courier New" panose="02070309020205020404" pitchFamily="49" charset="0"/>
              </a:rPr>
              <a:t>(sum &lt;= 5)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 1 to 10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until </a:t>
            </a:r>
            <a:r>
              <a:rPr lang="en-US" sz="2400" dirty="0" smtClean="0">
                <a:latin typeface="Courier New" panose="02070309020205020404" pitchFamily="49" charset="0"/>
              </a:rPr>
              <a:t>(sum &gt; </a:t>
            </a:r>
            <a:r>
              <a:rPr lang="en-US" sz="2400" dirty="0">
                <a:latin typeface="Courier New" panose="02070309020205020404" pitchFamily="49" charset="0"/>
              </a:rPr>
              <a:t>5)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Loop terminates </a:t>
            </a:r>
            <a:r>
              <a:rPr lang="en-US" dirty="0"/>
              <a:t>before </a:t>
            </a:r>
            <a:r>
              <a:rPr lang="en-US" dirty="0" err="1"/>
              <a:t>i</a:t>
            </a:r>
            <a:r>
              <a:rPr lang="en-US" dirty="0"/>
              <a:t> = 10 if sum &gt; 5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do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primes = </a:t>
            </a:r>
            <a:r>
              <a:rPr lang="en-US" sz="2400" dirty="0" smtClean="0">
                <a:latin typeface="Courier New" panose="02070309020205020404" pitchFamily="49" charset="0"/>
              </a:rPr>
              <a:t>2,3,5,7,11,13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while </a:t>
            </a:r>
            <a:r>
              <a:rPr lang="en-US" sz="2400" dirty="0">
                <a:latin typeface="Courier New" panose="02070309020205020404" pitchFamily="49" charset="0"/>
              </a:rPr>
              <a:t>(sum &lt;= 5</a:t>
            </a:r>
            <a:r>
              <a:rPr lang="en-US" sz="2400" dirty="0" smtClean="0">
                <a:latin typeface="Courier New" panose="02070309020205020404" pitchFamily="49" charset="0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/>
              <a:t>WHILE condition is checked only for the last value in list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6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written to </a:t>
            </a:r>
            <a:r>
              <a:rPr lang="en-US" dirty="0" err="1" smtClean="0"/>
              <a:t>datatset</a:t>
            </a:r>
            <a:r>
              <a:rPr lang="en-US" dirty="0" smtClean="0"/>
              <a:t>, useful in programming</a:t>
            </a:r>
          </a:p>
          <a:p>
            <a:r>
              <a:rPr lang="en-US" dirty="0" smtClean="0"/>
              <a:t>_N_ : counter variable that stores the iteration number (not same as observation number for output dataset)</a:t>
            </a:r>
          </a:p>
          <a:p>
            <a:r>
              <a:rPr lang="en-US" dirty="0" smtClean="0"/>
              <a:t>_ERROR_: error code of any run time errors (e.g., missing data in file)</a:t>
            </a:r>
          </a:p>
          <a:p>
            <a:r>
              <a:rPr lang="en-US" dirty="0" err="1" smtClean="0"/>
              <a:t>First.variable</a:t>
            </a:r>
            <a:r>
              <a:rPr lang="en-US" dirty="0" smtClean="0"/>
              <a:t>: smallest value of variable, after dataset is sorted on that variable</a:t>
            </a:r>
          </a:p>
          <a:p>
            <a:r>
              <a:rPr lang="en-US" dirty="0" err="1" smtClean="0"/>
              <a:t>Last.variable</a:t>
            </a:r>
            <a:r>
              <a:rPr lang="en-US" dirty="0"/>
              <a:t>: </a:t>
            </a:r>
            <a:r>
              <a:rPr lang="en-US" dirty="0" smtClean="0"/>
              <a:t>largest value </a:t>
            </a:r>
            <a:r>
              <a:rPr lang="en-US" dirty="0"/>
              <a:t>of variable, after dataset is sorted on that variable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2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Specify multiple variables in a compact form</a:t>
            </a:r>
          </a:p>
          <a:p>
            <a:endParaRPr lang="en-US" dirty="0" smtClean="0"/>
          </a:p>
          <a:p>
            <a:r>
              <a:rPr lang="en-US" dirty="0"/>
              <a:t>Name range lists </a:t>
            </a:r>
            <a:r>
              <a:rPr lang="en-US" dirty="0" smtClean="0"/>
              <a:t>(for contiguous </a:t>
            </a:r>
            <a:r>
              <a:rPr lang="en-US" dirty="0"/>
              <a:t>variables in the table)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idno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weightnow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idno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team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startweight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weightnow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US" dirty="0" smtClean="0"/>
          </a:p>
          <a:p>
            <a:r>
              <a:rPr lang="en-US" dirty="0" smtClean="0"/>
              <a:t>Numbered range lists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Cat8 -- Cat12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Cat8 Cat9 Cat10 Cat11 Cat12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Name prefix lists – works in many but not all statements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Dog: 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DogBreed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DogAge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DogGender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8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slimmingclubwithnames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array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names{3} $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firstname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lastname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team;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array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weights{2}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startweight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weightnow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infile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'slimmingclub2.dat'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input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names{*} weights{*};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Used to group variables to specify a variable list or perform repeated actions on a set of variables</a:t>
            </a:r>
          </a:p>
          <a:p>
            <a:r>
              <a:rPr lang="en-US" dirty="0" smtClean="0"/>
              <a:t>ARRAY statement creates a label name associated with a set of variables, the label is not a new variable itself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2"/>
            <a:ext cx="8229600" cy="5417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slimmingclubwithteamids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slimmingclubwithnames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array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tname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{4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$ _temporary_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(</a:t>
            </a:r>
            <a:r>
              <a:rPr lang="en-US" sz="2400" dirty="0">
                <a:solidFill>
                  <a:srgbClr val="800080"/>
                </a:solidFill>
                <a:latin typeface="Courier New" panose="02070309020205020404" pitchFamily="49" charset="0"/>
              </a:rPr>
              <a:t>'</a:t>
            </a:r>
            <a:r>
              <a:rPr lang="en-US" sz="2400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red' 'green' 'yellow</a:t>
            </a:r>
            <a:r>
              <a:rPr lang="en-US" sz="2400" dirty="0">
                <a:solidFill>
                  <a:srgbClr val="800080"/>
                </a:solidFill>
                <a:latin typeface="Courier New" panose="02070309020205020404" pitchFamily="49" charset="0"/>
              </a:rPr>
              <a:t>' </a:t>
            </a:r>
            <a:r>
              <a:rPr lang="en-US" sz="2400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'blue</a:t>
            </a:r>
            <a:r>
              <a:rPr lang="en-US" sz="2400" dirty="0">
                <a:solidFill>
                  <a:srgbClr val="800080"/>
                </a:solidFill>
                <a:latin typeface="Courier New" panose="02070309020205020404" pitchFamily="49" charset="0"/>
              </a:rPr>
              <a:t>'</a:t>
            </a:r>
            <a:r>
              <a:rPr lang="en-US" sz="2400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0008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array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tids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{4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} _temporary_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45 54 32 25);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team =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tname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(1)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then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teamid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tids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(1);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team =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tname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(2)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then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teamid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tids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(2); 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team =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tname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(3)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then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teamid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tids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(3);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team =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tname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(4)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then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teamid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tids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(4);   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endParaRPr lang="en-US" dirty="0" smtClean="0"/>
          </a:p>
          <a:p>
            <a:r>
              <a:rPr lang="en-US" dirty="0" smtClean="0"/>
              <a:t>Temporarily store values useful for some data processing</a:t>
            </a:r>
          </a:p>
          <a:p>
            <a:r>
              <a:rPr lang="en-US" dirty="0" smtClean="0"/>
              <a:t>Does not create new variables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6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Execution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2"/>
            <a:ext cx="8229600" cy="5417087"/>
          </a:xfrm>
        </p:spPr>
        <p:txBody>
          <a:bodyPr>
            <a:normAutofit/>
          </a:bodyPr>
          <a:lstStyle/>
          <a:p>
            <a:r>
              <a:rPr lang="en-US" dirty="0" smtClean="0"/>
              <a:t>IF-THEN/ELSE - selectively execute statements depending on whether a condition is met or not</a:t>
            </a:r>
          </a:p>
          <a:p>
            <a:r>
              <a:rPr lang="en-US" dirty="0" smtClean="0"/>
              <a:t>DO statement - Specify a group of statements to be executed together, usually in an IF-THEN/ELSE</a:t>
            </a:r>
          </a:p>
          <a:p>
            <a:pPr lvl="2"/>
            <a:endParaRPr lang="en-US" dirty="0" smtClean="0"/>
          </a:p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redteamwithcount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retain</a:t>
            </a:r>
            <a:r>
              <a:rPr lang="en-US" sz="2400" dirty="0" smtClean="0">
                <a:latin typeface="Courier New" panose="02070309020205020404" pitchFamily="49" charset="0"/>
              </a:rPr>
              <a:t> counter 0;</a:t>
            </a:r>
            <a:endParaRPr lang="en-US" sz="2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slimmingclubwithnames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team = </a:t>
            </a:r>
            <a:r>
              <a:rPr lang="en-US" sz="2400" dirty="0">
                <a:solidFill>
                  <a:srgbClr val="800080"/>
                </a:solidFill>
                <a:latin typeface="Courier New" panose="02070309020205020404" pitchFamily="49" charset="0"/>
              </a:rPr>
              <a:t>'red'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then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do;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counter+1;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end;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9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Execution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2"/>
            <a:ext cx="8229600" cy="5417087"/>
          </a:xfrm>
        </p:spPr>
        <p:txBody>
          <a:bodyPr>
            <a:normAutofit/>
          </a:bodyPr>
          <a:lstStyle/>
          <a:p>
            <a:r>
              <a:rPr lang="en-US" dirty="0" smtClean="0"/>
              <a:t>SELECT – generalizes IF-THEN/ELSE to multiple values</a:t>
            </a:r>
          </a:p>
          <a:p>
            <a:pPr lvl="2"/>
            <a:endParaRPr lang="en-US" dirty="0" smtClean="0"/>
          </a:p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redteam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bluteam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yelteam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grnteam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slimmingclubwithnames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(team);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when </a:t>
            </a:r>
            <a:r>
              <a:rPr lang="en-US" sz="2400" dirty="0" smtClean="0">
                <a:latin typeface="Courier New" panose="02070309020205020404" pitchFamily="49" charset="0"/>
              </a:rPr>
              <a:t>(</a:t>
            </a:r>
            <a:r>
              <a:rPr lang="en-US" sz="2400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'red</a:t>
            </a:r>
            <a:r>
              <a:rPr lang="en-US" sz="2400" dirty="0">
                <a:solidFill>
                  <a:srgbClr val="800080"/>
                </a:solidFill>
                <a:latin typeface="Courier New" panose="02070309020205020404" pitchFamily="49" charset="0"/>
              </a:rPr>
              <a:t>'</a:t>
            </a:r>
            <a:r>
              <a:rPr lang="en-US" sz="2400" dirty="0" smtClean="0">
                <a:latin typeface="Courier New" panose="02070309020205020404" pitchFamily="49" charset="0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redteam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when </a:t>
            </a:r>
            <a:r>
              <a:rPr lang="en-US" sz="2400" dirty="0" smtClean="0"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800080"/>
                </a:solidFill>
                <a:latin typeface="Courier New" panose="02070309020205020404" pitchFamily="49" charset="0"/>
              </a:rPr>
              <a:t>'</a:t>
            </a:r>
            <a:r>
              <a:rPr lang="en-US" sz="2400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blue'</a:t>
            </a:r>
            <a:r>
              <a:rPr lang="en-US" sz="2400" dirty="0" smtClean="0">
                <a:latin typeface="Courier New" panose="02070309020205020404" pitchFamily="49" charset="0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bluteam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when </a:t>
            </a:r>
            <a:r>
              <a:rPr lang="en-US" sz="2400" dirty="0" smtClean="0">
                <a:latin typeface="Courier New" panose="02070309020205020404" pitchFamily="49" charset="0"/>
              </a:rPr>
              <a:t>(</a:t>
            </a:r>
            <a:r>
              <a:rPr lang="en-US" sz="2400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'yellow'</a:t>
            </a:r>
            <a:r>
              <a:rPr lang="en-US" sz="2400" dirty="0" smtClean="0">
                <a:latin typeface="Courier New" panose="02070309020205020404" pitchFamily="49" charset="0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yelteam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otherwise output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grnteam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2400" dirty="0" smtClean="0">
                <a:latin typeface="Courier New" panose="02070309020205020404" pitchFamily="49" charset="0"/>
              </a:rPr>
              <a:t>;</a:t>
            </a:r>
            <a:endParaRPr lang="en-US" sz="2400" dirty="0">
              <a:latin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7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Execution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3"/>
            <a:ext cx="8229600" cy="4993378"/>
          </a:xfrm>
        </p:spPr>
        <p:txBody>
          <a:bodyPr>
            <a:normAutofit/>
          </a:bodyPr>
          <a:lstStyle/>
          <a:p>
            <a:r>
              <a:rPr lang="en-US" dirty="0" smtClean="0"/>
              <a:t>Iterative DO – Execute statements repeatedly within iteration; multiple formats to specify stopping condition</a:t>
            </a:r>
          </a:p>
          <a:p>
            <a:pPr lvl="2"/>
            <a:endParaRPr lang="en-US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slimmingclubwithteamids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drop</a:t>
            </a:r>
            <a:r>
              <a:rPr lang="en-US" sz="2400" dirty="0" smtClean="0">
                <a:latin typeface="Courier New" panose="02070309020205020404" pitchFamily="49" charset="0"/>
              </a:rPr>
              <a:t>=</a:t>
            </a:r>
            <a:r>
              <a:rPr lang="en-US" sz="2400" dirty="0" err="1" smtClean="0">
                <a:latin typeface="Courier New" panose="020703090202050204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slimmingclubwithnames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array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tname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{4} $ _temporary_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(</a:t>
            </a:r>
            <a:r>
              <a:rPr lang="en-US" sz="2400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'red' 'green' 'yellow' 'blue');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array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tids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{4} _temporary_ (</a:t>
            </a:r>
            <a:r>
              <a:rPr lang="en-US" sz="2400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45 54 32 25);</a:t>
            </a: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1 to 4;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team =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tname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then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teamid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tids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end;</a:t>
            </a:r>
            <a:endParaRPr lang="en-US" sz="2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9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Execution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Iterative DO – specifies a “index” variable that takes values over a specified list or range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do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tmname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2400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'</a:t>
            </a:r>
            <a:r>
              <a:rPr lang="en-US" sz="2400" dirty="0" err="1" smtClean="0">
                <a:solidFill>
                  <a:srgbClr val="800080"/>
                </a:solidFill>
                <a:latin typeface="Courier New" panose="02070309020205020404" pitchFamily="49" charset="0"/>
              </a:rPr>
              <a:t>red','green','yellow','blue</a:t>
            </a:r>
            <a:r>
              <a:rPr lang="en-US" sz="2400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do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primes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2400" dirty="0" smtClean="0">
                <a:latin typeface="Courier New" panose="02070309020205020404" pitchFamily="49" charset="0"/>
              </a:rPr>
              <a:t>2,3,5,7,11,13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do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weights </a:t>
            </a:r>
            <a:r>
              <a:rPr lang="en-US" sz="2400" dirty="0">
                <a:latin typeface="Courier New" panose="02070309020205020404" pitchFamily="49" charset="0"/>
              </a:rPr>
              <a:t>= </a:t>
            </a:r>
            <a:r>
              <a:rPr lang="en-US" sz="2400" dirty="0" err="1" smtClean="0">
                <a:latin typeface="Courier New" panose="02070309020205020404" pitchFamily="49" charset="0"/>
              </a:rPr>
              <a:t>startweight</a:t>
            </a:r>
            <a:r>
              <a:rPr lang="en-US" sz="2400" dirty="0" smtClean="0">
                <a:latin typeface="Courier New" panose="02070309020205020404" pitchFamily="49" charset="0"/>
              </a:rPr>
              <a:t>, </a:t>
            </a:r>
            <a:r>
              <a:rPr lang="en-US" sz="2400" dirty="0" err="1" smtClean="0">
                <a:latin typeface="Courier New" panose="02070309020205020404" pitchFamily="49" charset="0"/>
              </a:rPr>
              <a:t>weightnow</a:t>
            </a:r>
            <a:r>
              <a:rPr lang="en-US" sz="2400" dirty="0" smtClean="0">
                <a:latin typeface="Courier New" panose="02070309020205020404" pitchFamily="49" charset="0"/>
              </a:rPr>
              <a:t>;</a:t>
            </a:r>
            <a:endParaRPr lang="en-US" sz="2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do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count </a:t>
            </a:r>
            <a:r>
              <a:rPr lang="en-US" sz="2400" dirty="0">
                <a:latin typeface="Courier New" panose="02070309020205020404" pitchFamily="49" charset="0"/>
              </a:rPr>
              <a:t>= 1 to 10 by 3;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count </a:t>
            </a:r>
            <a:r>
              <a:rPr lang="en-US" sz="2400" dirty="0">
                <a:latin typeface="Courier New" panose="02070309020205020404" pitchFamily="49" charset="0"/>
              </a:rPr>
              <a:t>= </a:t>
            </a:r>
            <a:r>
              <a:rPr lang="en-US" sz="2400" dirty="0" smtClean="0">
                <a:latin typeface="Courier New" panose="02070309020205020404" pitchFamily="49" charset="0"/>
              </a:rPr>
              <a:t>min to max by step;</a:t>
            </a:r>
            <a:endParaRPr lang="en-US" sz="2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9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alpha val="91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24350</TotalTime>
  <Words>692</Words>
  <Application>Microsoft Office PowerPoint</Application>
  <PresentationFormat>On-screen Show (4:3)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Wingdings</vt:lpstr>
      <vt:lpstr>Arial</vt:lpstr>
      <vt:lpstr>Courier New</vt:lpstr>
      <vt:lpstr>Arial Narrow</vt:lpstr>
      <vt:lpstr>Calibri</vt:lpstr>
      <vt:lpstr>Office Theme</vt:lpstr>
      <vt:lpstr>SAS Basics – Part 4 Programming Features</vt:lpstr>
      <vt:lpstr>Temporary Variables</vt:lpstr>
      <vt:lpstr>Variable Lists</vt:lpstr>
      <vt:lpstr>Arrays</vt:lpstr>
      <vt:lpstr>Temporary Arrays</vt:lpstr>
      <vt:lpstr>Control Execution Flow</vt:lpstr>
      <vt:lpstr>Control Execution Flow</vt:lpstr>
      <vt:lpstr>Control Execution Flow</vt:lpstr>
      <vt:lpstr>Control Execution Flow</vt:lpstr>
      <vt:lpstr>Control Execution Flow</vt:lpstr>
      <vt:lpstr>Control Execution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lxe072000</dc:creator>
  <cp:lastModifiedBy>Subramanian, Upender</cp:lastModifiedBy>
  <cp:revision>1332</cp:revision>
  <dcterms:created xsi:type="dcterms:W3CDTF">2011-08-25T15:49:05Z</dcterms:created>
  <dcterms:modified xsi:type="dcterms:W3CDTF">2018-02-02T23:15:24Z</dcterms:modified>
</cp:coreProperties>
</file>