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446" r:id="rId3"/>
    <p:sldId id="447" r:id="rId4"/>
    <p:sldId id="531" r:id="rId5"/>
    <p:sldId id="449" r:id="rId6"/>
    <p:sldId id="450" r:id="rId7"/>
    <p:sldId id="451" r:id="rId8"/>
    <p:sldId id="530" r:id="rId9"/>
    <p:sldId id="452" r:id="rId10"/>
    <p:sldId id="460" r:id="rId11"/>
    <p:sldId id="462" r:id="rId12"/>
    <p:sldId id="461" r:id="rId13"/>
    <p:sldId id="532" r:id="rId14"/>
    <p:sldId id="533" r:id="rId15"/>
    <p:sldId id="463" r:id="rId16"/>
    <p:sldId id="464" r:id="rId17"/>
    <p:sldId id="454" r:id="rId1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mbria Math" panose="02040503050406030204" pitchFamily="18" charset="0"/>
      <p:regular r:id="rId24"/>
    </p:embeddedFont>
    <p:embeddedFont>
      <p:font typeface="Arial Narrow" panose="020B0606020202030204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66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76" autoAdjust="0"/>
    <p:restoredTop sz="82846" autoAdjust="0"/>
  </p:normalViewPr>
  <p:slideViewPr>
    <p:cSldViewPr snapToGrid="0" snapToObjects="1">
      <p:cViewPr varScale="1">
        <p:scale>
          <a:sx n="57" d="100"/>
          <a:sy n="57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607E7-392A-40B8-8961-F84552A11992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927AD-9EA6-4B06-8CEB-98423166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66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927AD-9EA6-4B06-8CEB-9842316634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21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927AD-9EA6-4B06-8CEB-9842316634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0F6A-0EF4-42C5-8EEB-A748E141D396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42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1A8B-F8D3-4BDA-AADF-9765B1742D0C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91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B01-9788-4A9D-B84C-F14DBB6C0E9B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26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3"/>
            <a:ext cx="8229600" cy="481157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1112"/>
            <a:ext cx="2133600" cy="306888"/>
          </a:xfrm>
        </p:spPr>
        <p:txBody>
          <a:bodyPr/>
          <a:lstStyle/>
          <a:p>
            <a:fld id="{EAE7B49F-07AC-44E9-A37F-44D04467BD45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1112"/>
            <a:ext cx="2895600" cy="30688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8161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59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79CF-2268-49BB-96BA-3426821A78ED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2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D30C-04AA-445D-B9F2-9D95E311C61F}" type="datetime1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2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2484-3E6D-463D-A0B0-7C78BE8E78B8}" type="datetime1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3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D42E-ECCE-4223-A172-0A4CBEDD6D88}" type="datetime1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81610"/>
            <a:ext cx="2133600" cy="365125"/>
          </a:xfrm>
        </p:spPr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4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5928-0EA8-47D5-820D-6BFF972F3C6B}" type="datetime1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81610"/>
            <a:ext cx="2133600" cy="365125"/>
          </a:xfrm>
        </p:spPr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7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7124-B3C5-4FBD-8D60-215C34A150E8}" type="datetime1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91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094F-D8D9-4E9F-BF79-E22E4B5CC8B1}" type="datetime1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36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221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816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A6E4-104E-4C09-A5CD-260C30CB7707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161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816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501295"/>
            <a:ext cx="9144000" cy="370840"/>
            <a:chOff x="-1447800" y="3553460"/>
            <a:chExt cx="9144000" cy="370840"/>
          </a:xfrm>
        </p:grpSpPr>
        <p:pic>
          <p:nvPicPr>
            <p:cNvPr id="8" name="Picture 7" descr="SOM_Powerpoint.jpg"/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23" b="90907"/>
            <a:stretch/>
          </p:blipFill>
          <p:spPr>
            <a:xfrm>
              <a:off x="-1447800" y="3556000"/>
              <a:ext cx="9144000" cy="368300"/>
            </a:xfrm>
            <a:prstGeom prst="rect">
              <a:avLst/>
            </a:prstGeom>
          </p:spPr>
        </p:pic>
        <p:pic>
          <p:nvPicPr>
            <p:cNvPr id="9" name="Picture 8" descr="SOM_Powerpoint.jpg"/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547" t="1838" r="499" b="88870"/>
            <a:stretch/>
          </p:blipFill>
          <p:spPr>
            <a:xfrm>
              <a:off x="5643880" y="3553460"/>
              <a:ext cx="1371600" cy="368300"/>
            </a:xfrm>
            <a:prstGeom prst="rect">
              <a:avLst/>
            </a:prstGeom>
          </p:spPr>
        </p:pic>
        <p:pic>
          <p:nvPicPr>
            <p:cNvPr id="11" name="Picture 10" descr="SOM_Powerpoint.jpg"/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861" t="3723" b="90907"/>
            <a:stretch/>
          </p:blipFill>
          <p:spPr>
            <a:xfrm>
              <a:off x="7016470" y="3553460"/>
              <a:ext cx="469900" cy="368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96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 Narrow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br>
              <a:rPr lang="en-US" dirty="0" smtClean="0"/>
            </a:br>
            <a:r>
              <a:rPr lang="en-US" dirty="0" smtClean="0"/>
              <a:t>Part I: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Upender Subramanian</a:t>
            </a:r>
          </a:p>
          <a:p>
            <a:r>
              <a:rPr lang="en-US" dirty="0" smtClean="0"/>
              <a:t>MKT/BUAN 6337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8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of these are “Linear”?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2"/>
            <a:ext cx="8229600" cy="5417087"/>
          </a:xfrm>
        </p:spPr>
        <p:txBody>
          <a:bodyPr>
            <a:normAutofit/>
          </a:bodyPr>
          <a:lstStyle/>
          <a:p>
            <a:r>
              <a:rPr lang="en-US" dirty="0" smtClean="0"/>
              <a:t>Sales =  A + B*Price + C*Price^2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Log(Sales</a:t>
            </a:r>
            <a:r>
              <a:rPr lang="en-US" dirty="0"/>
              <a:t>) = A + B*Price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Log(Sales</a:t>
            </a:r>
            <a:r>
              <a:rPr lang="en-US" dirty="0"/>
              <a:t>) = A + B*Log(Price)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Sales </a:t>
            </a:r>
            <a:r>
              <a:rPr lang="en-US" dirty="0"/>
              <a:t>= A + </a:t>
            </a:r>
            <a:r>
              <a:rPr lang="en-US" dirty="0" smtClean="0"/>
              <a:t>B*Log(Price/Income</a:t>
            </a:r>
            <a:r>
              <a:rPr lang="en-US" dirty="0"/>
              <a:t>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Sales = A + B*Price + C*Advertising + D*Price*Advertising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Sales = (A + B*Price) / (C + D*Income)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1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Common Mistake to Avoid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model to sensible </a:t>
            </a:r>
            <a:r>
              <a:rPr lang="en-US" dirty="0" smtClean="0"/>
              <a:t>avoid the following: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Dependent variable is created (directly or indirectly) using some of the independent variables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Independent </a:t>
            </a:r>
            <a:r>
              <a:rPr lang="en-US" altLang="en-US" dirty="0"/>
              <a:t>variable </a:t>
            </a:r>
            <a:r>
              <a:rPr lang="en-US" altLang="en-US" dirty="0" smtClean="0"/>
              <a:t>is created (directly or indirectly</a:t>
            </a:r>
            <a:r>
              <a:rPr lang="en-US" altLang="en-US" dirty="0"/>
              <a:t>) </a:t>
            </a:r>
            <a:r>
              <a:rPr lang="en-US" altLang="en-US" dirty="0" smtClean="0"/>
              <a:t>using a dependent variable</a:t>
            </a:r>
          </a:p>
          <a:p>
            <a:endParaRPr lang="en-US" altLang="en-US" dirty="0"/>
          </a:p>
          <a:p>
            <a:r>
              <a:rPr lang="en-US" dirty="0" smtClean="0"/>
              <a:t>Otherwise, the estimated relationship will not be meaningful and will be incorrect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4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Examples: Which Models Are Sensible?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Sales = A + B*Price + C*Advertising</a:t>
            </a:r>
          </a:p>
          <a:p>
            <a:endParaRPr lang="en-US" dirty="0"/>
          </a:p>
          <a:p>
            <a:r>
              <a:rPr lang="en-US" dirty="0" smtClean="0"/>
              <a:t>Revenues </a:t>
            </a:r>
            <a:r>
              <a:rPr lang="en-US" dirty="0"/>
              <a:t>= A + B*Price + C*</a:t>
            </a:r>
            <a:r>
              <a:rPr lang="en-US" dirty="0" err="1"/>
              <a:t>Quantity_Sold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Click_Through_Rate</a:t>
            </a:r>
            <a:r>
              <a:rPr lang="en-US" dirty="0"/>
              <a:t> = A+B*</a:t>
            </a:r>
            <a:r>
              <a:rPr lang="en-US" dirty="0" err="1"/>
              <a:t>Number_of_Clicks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Number_of_Clicks</a:t>
            </a:r>
            <a:r>
              <a:rPr lang="en-US" dirty="0" smtClean="0"/>
              <a:t> = A+B*</a:t>
            </a:r>
            <a:r>
              <a:rPr lang="en-US" dirty="0" err="1" smtClean="0"/>
              <a:t>Number_of_Impressions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Click_Through_Rate</a:t>
            </a:r>
            <a:r>
              <a:rPr lang="en-US" dirty="0" smtClean="0"/>
              <a:t> = A+B*</a:t>
            </a:r>
            <a:r>
              <a:rPr lang="en-US" dirty="0" err="1" smtClean="0"/>
              <a:t>Number_of_Impressions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7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Error Term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4522"/>
                <a:ext cx="8229600" cy="541708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 </a:t>
                </a:r>
                <a:r>
                  <a:rPr lang="en-US" dirty="0"/>
                  <a:t>allow for the observed value of Y to differ from the </a:t>
                </a:r>
                <a:r>
                  <a:rPr lang="en-US" dirty="0" smtClean="0"/>
                  <a:t>specified relationship </a:t>
                </a:r>
                <a:r>
                  <a:rPr lang="en-US" dirty="0"/>
                  <a:t>by an “error”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Accounts </a:t>
                </a:r>
                <a:r>
                  <a:rPr lang="en-US" dirty="0"/>
                  <a:t>for </a:t>
                </a:r>
                <a:endParaRPr lang="en-US" dirty="0" smtClean="0"/>
              </a:p>
              <a:p>
                <a:pPr marL="514350" indent="-457200">
                  <a:buFont typeface="+mj-lt"/>
                  <a:buAutoNum type="arabicPeriod"/>
                </a:pPr>
                <a:r>
                  <a:rPr lang="en-US" dirty="0" smtClean="0"/>
                  <a:t>Effect </a:t>
                </a:r>
                <a:r>
                  <a:rPr lang="en-US" dirty="0"/>
                  <a:t>of unobserved </a:t>
                </a:r>
                <a:r>
                  <a:rPr lang="en-US" dirty="0" smtClean="0"/>
                  <a:t>or unknown factors </a:t>
                </a:r>
                <a:r>
                  <a:rPr lang="en-US" dirty="0"/>
                  <a:t>that also affect the </a:t>
                </a:r>
                <a:r>
                  <a:rPr lang="en-US" dirty="0" smtClean="0"/>
                  <a:t>outcome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Difference between true and specified relationship (aka model misspecification)</a:t>
                </a:r>
              </a:p>
              <a:p>
                <a:r>
                  <a:rPr lang="en-US" dirty="0" smtClean="0"/>
                  <a:t>Since neither is known in advance,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for each observation is taken to be a random variable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for </a:t>
                </a:r>
                <a:r>
                  <a:rPr lang="en-US" dirty="0" err="1" smtClean="0"/>
                  <a:t>i</a:t>
                </a:r>
                <a:r>
                  <a:rPr lang="en-US" baseline="30000" dirty="0" err="1" smtClean="0"/>
                  <a:t>th</a:t>
                </a:r>
                <a:r>
                  <a:rPr lang="en-US" dirty="0" smtClean="0"/>
                  <a:t> observation)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4522"/>
                <a:ext cx="8229600" cy="5417087"/>
              </a:xfrm>
              <a:blipFill>
                <a:blip r:embed="rId2"/>
                <a:stretch>
                  <a:fillRect l="-1481" t="-1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1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2" y="0"/>
            <a:ext cx="8483600" cy="982639"/>
          </a:xfrm>
        </p:spPr>
        <p:txBody>
          <a:bodyPr>
            <a:normAutofit/>
          </a:bodyPr>
          <a:lstStyle/>
          <a:p>
            <a:r>
              <a:rPr lang="en-US" dirty="0"/>
              <a:t>Assumptions </a:t>
            </a:r>
            <a:r>
              <a:rPr lang="en-US" dirty="0" smtClean="0"/>
              <a:t>for Standard 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4521"/>
                <a:ext cx="8229600" cy="523467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independent and identically distributed (</a:t>
                </a:r>
                <a:r>
                  <a:rPr lang="en-US" dirty="0" err="1" smtClean="0"/>
                  <a:t>iid</a:t>
                </a:r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independent across observations (not correlated)</a:t>
                </a:r>
              </a:p>
              <a:p>
                <a:pPr lvl="1"/>
                <a:r>
                  <a:rPr lang="en-US" dirty="0" smtClean="0">
                    <a:ea typeface="Cambria Math" panose="02040503050406030204" pitchFamily="18" charset="0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follows the same distribution </a:t>
                </a:r>
              </a:p>
              <a:p>
                <a:pPr lvl="3"/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follows a normal distribution with zero mean and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US" dirty="0" smtClean="0"/>
                  <a:t> : Parameter estimated from the data (accuracy depends on how much data is available)</a:t>
                </a:r>
              </a:p>
              <a:p>
                <a:pPr lvl="3"/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not correlated with ANY independent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3"/>
                <a:endParaRPr lang="en-US" dirty="0" smtClean="0"/>
              </a:p>
              <a:p>
                <a:r>
                  <a:rPr lang="en-US" dirty="0"/>
                  <a:t>All assumptions need to be validated after </a:t>
                </a:r>
                <a:r>
                  <a:rPr lang="en-US" dirty="0" smtClean="0"/>
                  <a:t>estimation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4521"/>
                <a:ext cx="8229600" cy="5234679"/>
              </a:xfrm>
              <a:blipFill>
                <a:blip r:embed="rId2"/>
                <a:stretch>
                  <a:fillRect l="-1333" t="-1282" b="-1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0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Normal Distribution?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4523"/>
                <a:ext cx="8229600" cy="524919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/>
                  <a:t> are the effects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unobserved factors on the outcome</a:t>
                </a:r>
              </a:p>
              <a:p>
                <a:pPr lvl="2"/>
                <a:endParaRPr lang="en-US" dirty="0" smtClean="0"/>
              </a:p>
              <a:p>
                <a:r>
                  <a:rPr lang="en-US" dirty="0" smtClean="0"/>
                  <a:t>Model in reality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2"/>
                <a:endParaRPr lang="en-US" dirty="0" smtClean="0"/>
              </a:p>
              <a:p>
                <a:r>
                  <a:rPr lang="en-US" dirty="0" smtClean="0"/>
                  <a:t>Model as estimated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 smtClean="0"/>
              </a:p>
              <a:p>
                <a:pPr lvl="3"/>
                <a:endParaRPr lang="en-US" dirty="0" smtClean="0"/>
              </a:p>
              <a:p>
                <a:r>
                  <a:rPr lang="en-US" dirty="0"/>
                  <a:t>Central Limit Theorem: sum of large number of independent random variables approaches normal </a:t>
                </a:r>
                <a:r>
                  <a:rPr lang="en-US" dirty="0" smtClean="0"/>
                  <a:t>distribution</a:t>
                </a:r>
              </a:p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4523"/>
                <a:ext cx="8229600" cy="5249192"/>
              </a:xfrm>
              <a:blipFill>
                <a:blip r:embed="rId3"/>
                <a:stretch>
                  <a:fillRect l="-1333" t="-1278" b="-3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2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Normal Distribution?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4522"/>
                <a:ext cx="8382000" cy="54170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effect of all unobserved factors on average be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Estimated </a:t>
                </a:r>
                <a:r>
                  <a:rPr lang="en-US" dirty="0"/>
                  <a:t>intercept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/>
                  <a:t>) captures </a:t>
                </a:r>
                <a:r>
                  <a:rPr lang="en-US" dirty="0" smtClean="0"/>
                  <a:t>the average </a:t>
                </a:r>
                <a:r>
                  <a:rPr lang="en-US" dirty="0"/>
                  <a:t>effect of all unobserved factors taken </a:t>
                </a:r>
                <a:r>
                  <a:rPr lang="en-US" dirty="0" smtClean="0"/>
                  <a:t>together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 smtClean="0"/>
                  <a:t> captures variation of unobserved factors from this average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Mean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zero</a:t>
                </a:r>
              </a:p>
              <a:p>
                <a:pPr lvl="1"/>
                <a:r>
                  <a:rPr lang="en-US" dirty="0"/>
                  <a:t>Variance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sum of variance of unobserved factors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4522"/>
                <a:ext cx="8382000" cy="5417087"/>
              </a:xfrm>
              <a:blipFill>
                <a:blip r:embed="rId2"/>
                <a:stretch>
                  <a:fillRect l="-1309" t="-1239" r="-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1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Prediction and Residuals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64523"/>
                <a:ext cx="8398933" cy="521774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 smtClean="0"/>
                  <a:t> is random, model only predicts the average (expected value) of Y </a:t>
                </a:r>
                <a:r>
                  <a:rPr lang="en-US" dirty="0"/>
                  <a:t>given values of </a:t>
                </a:r>
                <a:r>
                  <a:rPr lang="en-US" dirty="0" smtClean="0"/>
                  <a:t>X</a:t>
                </a:r>
              </a:p>
              <a:p>
                <a:r>
                  <a:rPr lang="en-US" dirty="0" smtClean="0"/>
                  <a:t>Residual: </a:t>
                </a:r>
                <a:r>
                  <a:rPr lang="en-US" dirty="0"/>
                  <a:t>Difference between actual and predicted </a:t>
                </a:r>
                <a:r>
                  <a:rPr lang="en-US" dirty="0" smtClean="0"/>
                  <a:t>value</a:t>
                </a:r>
                <a:endParaRPr lang="en-US" dirty="0"/>
              </a:p>
              <a:p>
                <a:pPr lvl="2"/>
                <a:endParaRPr lang="en-US" dirty="0" smtClean="0"/>
              </a:p>
              <a:p>
                <a:r>
                  <a:rPr lang="en-US" dirty="0"/>
                  <a:t>Prediction for </a:t>
                </a:r>
                <a:r>
                  <a:rPr lang="en-US" dirty="0" err="1"/>
                  <a:t>i</a:t>
                </a:r>
                <a:r>
                  <a:rPr lang="en-US" baseline="30000" dirty="0" err="1"/>
                  <a:t>th</a:t>
                </a:r>
                <a:r>
                  <a:rPr lang="en-US" dirty="0"/>
                  <a:t> </a:t>
                </a:r>
                <a:r>
                  <a:rPr lang="en-US" dirty="0" smtClean="0"/>
                  <a:t>observation: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</m:t>
                        </m:r>
                      </m:sub>
                    </m:sSub>
                  </m:oMath>
                </a14:m>
                <a:r>
                  <a:rPr lang="en-US" dirty="0"/>
                  <a:t>: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:r>
                  <a:rPr lang="en-US" dirty="0" err="1"/>
                  <a:t>i</a:t>
                </a:r>
                <a:r>
                  <a:rPr lang="en-US" baseline="30000" dirty="0" err="1"/>
                  <a:t>th</a:t>
                </a:r>
                <a:r>
                  <a:rPr lang="en-US" dirty="0"/>
                  <a:t> observation,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=1,2…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2"/>
                <a:endParaRPr lang="en-US" dirty="0" smtClean="0"/>
              </a:p>
              <a:p>
                <a:r>
                  <a:rPr lang="en-US" dirty="0" smtClean="0"/>
                  <a:t>Residual for </a:t>
                </a:r>
                <a:r>
                  <a:rPr lang="en-US" dirty="0" err="1" smtClean="0"/>
                  <a:t>i</a:t>
                </a:r>
                <a:r>
                  <a:rPr lang="en-US" baseline="30000" dirty="0" err="1" smtClean="0"/>
                  <a:t>th</a:t>
                </a:r>
                <a:r>
                  <a:rPr lang="en-US" dirty="0" smtClean="0"/>
                  <a:t> observation: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in </a:t>
                </a:r>
                <a:r>
                  <a:rPr lang="en-US" dirty="0" err="1"/>
                  <a:t>i</a:t>
                </a:r>
                <a:r>
                  <a:rPr lang="en-US" baseline="30000" dirty="0" err="1"/>
                  <a:t>th</a:t>
                </a:r>
                <a:r>
                  <a:rPr lang="en-US" dirty="0"/>
                  <a:t> observation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specific </a:t>
                </a:r>
                <a:r>
                  <a:rPr lang="en-US" dirty="0"/>
                  <a:t>realization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the data that we got to observe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64523"/>
                <a:ext cx="8398933" cy="5217744"/>
              </a:xfrm>
              <a:blipFill>
                <a:blip r:embed="rId3"/>
                <a:stretch>
                  <a:fillRect l="-1306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4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Regression?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3"/>
            <a:ext cx="8229600" cy="5417088"/>
          </a:xfrm>
        </p:spPr>
        <p:txBody>
          <a:bodyPr>
            <a:normAutofit/>
          </a:bodyPr>
          <a:lstStyle/>
          <a:p>
            <a:r>
              <a:rPr lang="en-US" dirty="0" smtClean="0"/>
              <a:t>Class of statistical techniques to “estimate” the relationship between an outcome / dependent variable (Y) and several predictors / explanatory / independent variables (X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Various techniques depending on the type of outcome variable, type of relationship, assumptions about data, performance criteria</a:t>
            </a:r>
          </a:p>
          <a:p>
            <a:r>
              <a:rPr lang="en-US" dirty="0" smtClean="0"/>
              <a:t>Basic tool for market response modeling</a:t>
            </a:r>
          </a:p>
          <a:p>
            <a:pPr lvl="1"/>
            <a:r>
              <a:rPr lang="en-US" dirty="0" smtClean="0"/>
              <a:t>How does sales respond to price and advertising?</a:t>
            </a:r>
          </a:p>
          <a:p>
            <a:pPr lvl="1"/>
            <a:r>
              <a:rPr lang="en-US" dirty="0" smtClean="0"/>
              <a:t>How do customer characteristics affect the likelihood of the customer responding to the offer?</a:t>
            </a:r>
          </a:p>
          <a:p>
            <a:pPr lvl="1"/>
            <a:r>
              <a:rPr lang="en-US" dirty="0" smtClean="0"/>
              <a:t>How do different online ads affect click through rate?</a:t>
            </a:r>
          </a:p>
          <a:p>
            <a:pPr lvl="1"/>
            <a:r>
              <a:rPr lang="en-US" dirty="0" smtClean="0"/>
              <a:t>How do product and service features affect customer satisfaction?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3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2"/>
            <a:ext cx="8229600" cy="5417087"/>
          </a:xfrm>
        </p:spPr>
        <p:txBody>
          <a:bodyPr>
            <a:normAutofit/>
          </a:bodyPr>
          <a:lstStyle/>
          <a:p>
            <a:r>
              <a:rPr lang="en-US" dirty="0" smtClean="0"/>
              <a:t>Relationship between outcome and explanatory variables is usually specified as a “parametric” “model”</a:t>
            </a:r>
          </a:p>
          <a:p>
            <a:pPr lvl="1"/>
            <a:r>
              <a:rPr lang="en-US" dirty="0" smtClean="0"/>
              <a:t>Model: a </a:t>
            </a:r>
            <a:r>
              <a:rPr lang="en-US" dirty="0"/>
              <a:t>mathematical function that relates the outcome to the </a:t>
            </a:r>
            <a:r>
              <a:rPr lang="en-US" dirty="0" smtClean="0"/>
              <a:t>explanatory variables</a:t>
            </a:r>
          </a:p>
          <a:p>
            <a:pPr lvl="1"/>
            <a:r>
              <a:rPr lang="en-US" dirty="0"/>
              <a:t>E.g., Y = f(X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) = a + b*X</a:t>
            </a:r>
            <a:r>
              <a:rPr lang="en-US" baseline="-25000" dirty="0"/>
              <a:t>1</a:t>
            </a:r>
            <a:r>
              <a:rPr lang="en-US" dirty="0"/>
              <a:t> + c*X</a:t>
            </a:r>
            <a:r>
              <a:rPr lang="en-US" baseline="-25000" dirty="0"/>
              <a:t>2</a:t>
            </a:r>
            <a:endParaRPr lang="en-US" dirty="0"/>
          </a:p>
          <a:p>
            <a:pPr lvl="1"/>
            <a:r>
              <a:rPr lang="en-US" dirty="0" smtClean="0"/>
              <a:t>Parameters: variables whose values determine the specific form of the function</a:t>
            </a:r>
          </a:p>
          <a:p>
            <a:pPr lvl="1"/>
            <a:r>
              <a:rPr lang="en-US" dirty="0" smtClean="0"/>
              <a:t>E.g. a, b and c are the parameters in the above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7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2"/>
            <a:ext cx="8229600" cy="4997611"/>
          </a:xfrm>
        </p:spPr>
        <p:txBody>
          <a:bodyPr>
            <a:normAutofit/>
          </a:bodyPr>
          <a:lstStyle/>
          <a:p>
            <a:r>
              <a:rPr lang="en-US" dirty="0" smtClean="0"/>
              <a:t>Mathematical procedure to determine the values of model parameters that “best” describe the relationship in a given dataset</a:t>
            </a:r>
          </a:p>
          <a:p>
            <a:endParaRPr lang="en-US" dirty="0" smtClean="0"/>
          </a:p>
          <a:p>
            <a:r>
              <a:rPr lang="en-US" dirty="0" smtClean="0"/>
              <a:t>The same model of a relationship could be estimated in different ways depending on assumptions about the data and performance criteria</a:t>
            </a:r>
          </a:p>
          <a:p>
            <a:pPr lvl="1"/>
            <a:r>
              <a:rPr lang="en-US" dirty="0" smtClean="0"/>
              <a:t>E.g., a linear regression model could be estimated using ordinary least squares, maximum likelihood, ridge regression, robust regression, lasso regression etc.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6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599" y="1064523"/>
            <a:ext cx="8991600" cy="5417088"/>
          </a:xfrm>
        </p:spPr>
        <p:txBody>
          <a:bodyPr>
            <a:normAutofit/>
          </a:bodyPr>
          <a:lstStyle/>
          <a:p>
            <a:r>
              <a:rPr lang="en-US" dirty="0"/>
              <a:t>Captures effect of multiple variables on outcome simultaneously </a:t>
            </a:r>
            <a:endParaRPr lang="en-US" dirty="0" smtClean="0"/>
          </a:p>
          <a:p>
            <a:pPr lvl="1"/>
            <a:r>
              <a:rPr lang="en-US" dirty="0"/>
              <a:t>Most phenomena are affected by more than one </a:t>
            </a:r>
            <a:r>
              <a:rPr lang="en-US" dirty="0" smtClean="0"/>
              <a:t>factor</a:t>
            </a:r>
          </a:p>
          <a:p>
            <a:pPr lvl="1"/>
            <a:r>
              <a:rPr lang="en-US" dirty="0" smtClean="0"/>
              <a:t>Simple bivariate analysis (e.g. correlation) cannot capture the relation</a:t>
            </a:r>
            <a:endParaRPr lang="en-US" dirty="0"/>
          </a:p>
          <a:p>
            <a:pPr lvl="1"/>
            <a:r>
              <a:rPr lang="en-US" dirty="0" smtClean="0"/>
              <a:t>E.g. Sales = 100 – 0.5 * Price + 2 * </a:t>
            </a:r>
            <a:r>
              <a:rPr lang="en-US" dirty="0" err="1" smtClean="0"/>
              <a:t>Advertising_Spend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   + 0.2 * </a:t>
            </a:r>
            <a:r>
              <a:rPr lang="en-US" dirty="0" err="1" smtClean="0"/>
              <a:t>Competitor_Price</a:t>
            </a:r>
            <a:r>
              <a:rPr lang="en-US" dirty="0" smtClean="0"/>
              <a:t> – 1* </a:t>
            </a:r>
            <a:r>
              <a:rPr lang="en-US" dirty="0" err="1" smtClean="0"/>
              <a:t>Competitor_Ad_Spend</a:t>
            </a:r>
            <a:endParaRPr lang="en-US" dirty="0" smtClean="0"/>
          </a:p>
          <a:p>
            <a:r>
              <a:rPr lang="en-US" dirty="0"/>
              <a:t>Estimates relationship even if multiple variables change at a time</a:t>
            </a:r>
          </a:p>
          <a:p>
            <a:pPr lvl="1"/>
            <a:r>
              <a:rPr lang="en-US" dirty="0"/>
              <a:t>Does not require data where only one variable changes at a time;</a:t>
            </a:r>
          </a:p>
          <a:p>
            <a:r>
              <a:rPr lang="en-US" dirty="0" smtClean="0"/>
              <a:t>Isolates unique effect of one variable, accounting for the effect of all other variables</a:t>
            </a:r>
          </a:p>
          <a:p>
            <a:pPr lvl="1"/>
            <a:r>
              <a:rPr lang="en-US" dirty="0" smtClean="0"/>
              <a:t>Allows detection of spurious relationship between two variables by explicitly controlling for the effect of all other variables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8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Powerful or </a:t>
            </a:r>
            <a:r>
              <a:rPr lang="en-US" dirty="0" err="1" smtClean="0"/>
              <a:t>Powerfool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FB4CE3-873F-494D-ABE6-74799CA77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 smtClean="0">
                <a:latin typeface="+mn-lt"/>
              </a:rPr>
              <a:t>Regression </a:t>
            </a:r>
            <a:r>
              <a:rPr lang="en-IN" b="1" dirty="0">
                <a:latin typeface="+mn-lt"/>
              </a:rPr>
              <a:t>is a powerful tool for forecasting. Economists using it successfully predicted ten out of the last two recessions. </a:t>
            </a:r>
            <a:endParaRPr lang="en-IN" b="1" dirty="0" smtClean="0">
              <a:latin typeface="+mn-lt"/>
            </a:endParaRPr>
          </a:p>
          <a:p>
            <a:pPr marL="0" indent="0" algn="ctr">
              <a:buNone/>
            </a:pPr>
            <a:r>
              <a:rPr lang="en-US" b="1" dirty="0">
                <a:latin typeface="+mn-lt"/>
              </a:rPr>
              <a:t>	</a:t>
            </a:r>
            <a:r>
              <a:rPr lang="en-US" b="1" dirty="0" smtClean="0">
                <a:latin typeface="+mn-lt"/>
              </a:rPr>
              <a:t>	</a:t>
            </a:r>
            <a:r>
              <a:rPr lang="en-US" b="1" dirty="0">
                <a:latin typeface="+mn-lt"/>
              </a:rPr>
              <a:t>			- Christopher Doyle‏ </a:t>
            </a:r>
            <a:endParaRPr lang="en-US" b="1" dirty="0" smtClean="0">
              <a:latin typeface="+mn-lt"/>
            </a:endParaRPr>
          </a:p>
          <a:p>
            <a:pPr marL="0" indent="0" algn="ctr">
              <a:buNone/>
            </a:pPr>
            <a:endParaRPr lang="en-US" b="1" dirty="0">
              <a:latin typeface="+mn-lt"/>
            </a:endParaRPr>
          </a:p>
          <a:p>
            <a:pPr marL="0" indent="0" algn="ctr">
              <a:buNone/>
            </a:pPr>
            <a:endParaRPr lang="en-US" b="1" dirty="0" smtClean="0">
              <a:latin typeface="+mn-lt"/>
            </a:endParaRPr>
          </a:p>
          <a:p>
            <a:pPr marL="0" indent="0" algn="ctr">
              <a:buNone/>
            </a:pPr>
            <a:r>
              <a:rPr lang="en-US" dirty="0" smtClean="0">
                <a:latin typeface="+mn-lt"/>
              </a:rPr>
              <a:t>Regression is very versatile, BUT analyst needs to be cautious and conduct due diligence before relying on it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892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Job of the Regression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3"/>
            <a:ext cx="8229600" cy="5612322"/>
          </a:xfrm>
        </p:spPr>
        <p:txBody>
          <a:bodyPr>
            <a:normAutofit/>
          </a:bodyPr>
          <a:lstStyle/>
          <a:p>
            <a:r>
              <a:rPr lang="en-US" dirty="0" smtClean="0"/>
              <a:t>Select a suitable regression method</a:t>
            </a:r>
          </a:p>
          <a:p>
            <a:pPr lvl="1"/>
            <a:r>
              <a:rPr lang="en-US" dirty="0" smtClean="0"/>
              <a:t>Based on nature of outcome variable, method assumptions and its strengths/weaknesses for specific application</a:t>
            </a:r>
          </a:p>
          <a:p>
            <a:r>
              <a:rPr lang="en-US" dirty="0" smtClean="0"/>
              <a:t>Specify model(s) to be estimated</a:t>
            </a:r>
          </a:p>
          <a:p>
            <a:pPr lvl="1"/>
            <a:r>
              <a:rPr lang="en-US" dirty="0" smtClean="0"/>
              <a:t>Based on prior knowledge about nature of relationship, research / business question</a:t>
            </a:r>
            <a:r>
              <a:rPr lang="en-US" dirty="0"/>
              <a:t> </a:t>
            </a:r>
            <a:r>
              <a:rPr lang="en-US" dirty="0" smtClean="0"/>
              <a:t>to be answered, parsimony (simpler model is better), or plain brute force </a:t>
            </a:r>
          </a:p>
          <a:p>
            <a:r>
              <a:rPr lang="en-US" dirty="0" smtClean="0"/>
              <a:t>Estimate the model(s)</a:t>
            </a:r>
          </a:p>
          <a:p>
            <a:r>
              <a:rPr lang="en-US" dirty="0" smtClean="0"/>
              <a:t>Verify whether model assumptions are satisfied </a:t>
            </a:r>
          </a:p>
          <a:p>
            <a:r>
              <a:rPr lang="en-US" dirty="0" smtClean="0"/>
              <a:t>Evaluate model results and performance</a:t>
            </a:r>
          </a:p>
          <a:p>
            <a:pPr lvl="1"/>
            <a:r>
              <a:rPr lang="en-US" dirty="0" smtClean="0"/>
              <a:t>Are estimates sensible? Is model fit / performance good?</a:t>
            </a:r>
          </a:p>
          <a:p>
            <a:r>
              <a:rPr lang="en-US" dirty="0" smtClean="0"/>
              <a:t>Choose the “best” model and use it for predictions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6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4522"/>
                <a:ext cx="8229600" cy="523276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Simplest, yet most widely used form of regression</a:t>
                </a:r>
              </a:p>
              <a:p>
                <a:pPr lvl="3"/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lvl="3"/>
                <a:endParaRPr lang="en-US" dirty="0" smtClean="0"/>
              </a:p>
              <a:p>
                <a:r>
                  <a:rPr lang="en-US" altLang="en-US" dirty="0" smtClean="0"/>
                  <a:t>Relationship between k </a:t>
                </a:r>
                <a:r>
                  <a:rPr lang="en-US" altLang="en-US" dirty="0"/>
                  <a:t>independent variables </a:t>
                </a:r>
                <a:r>
                  <a:rPr lang="en-US" altLang="en-US" dirty="0" smtClean="0"/>
                  <a:t>and one continuous dependent variable </a:t>
                </a:r>
              </a:p>
              <a:p>
                <a:pPr lvl="1"/>
                <a:r>
                  <a:rPr lang="en-US" altLang="en-US" dirty="0" smtClean="0"/>
                  <a:t>X variables can be continuous or discrete, need not be normal</a:t>
                </a:r>
              </a:p>
              <a:p>
                <a:pPr lvl="1"/>
                <a:endParaRPr lang="en-US" altLang="en-US" dirty="0" smtClean="0"/>
              </a:p>
              <a:p>
                <a:r>
                  <a:rPr lang="en-US" altLang="en-US" dirty="0" smtClean="0"/>
                  <a:t>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 smtClean="0"/>
                  <a:t>: Intercept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 smtClean="0"/>
                  <a:t>: Slope or Coefficient 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4522"/>
                <a:ext cx="8229600" cy="5232761"/>
              </a:xfrm>
              <a:blipFill>
                <a:blip r:embed="rId2"/>
                <a:stretch>
                  <a:fillRect l="-1333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7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“Linear” About Linear Regression?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</a:t>
            </a:r>
            <a:r>
              <a:rPr lang="en-US" dirty="0"/>
              <a:t>is </a:t>
            </a:r>
            <a:r>
              <a:rPr lang="en-US" dirty="0" smtClean="0"/>
              <a:t>linear </a:t>
            </a:r>
            <a:r>
              <a:rPr lang="en-US" dirty="0"/>
              <a:t>in parameters (not necessarily in the dependent or independent variables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Parameters do not have exponents or multiply other parameters</a:t>
            </a:r>
          </a:p>
          <a:p>
            <a:pPr lvl="1"/>
            <a:r>
              <a:rPr lang="en-US" dirty="0" smtClean="0"/>
              <a:t>Parameters do not occur as exponents of variables or parameters</a:t>
            </a:r>
          </a:p>
          <a:p>
            <a:pPr lvl="1"/>
            <a:r>
              <a:rPr lang="en-US" dirty="0" smtClean="0"/>
              <a:t>Parameters do not divide other parameters or variables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5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alpha val="91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30992</TotalTime>
  <Words>730</Words>
  <Application>Microsoft Office PowerPoint</Application>
  <PresentationFormat>On-screen Show (4:3)</PresentationFormat>
  <Paragraphs>160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Arial</vt:lpstr>
      <vt:lpstr>Cambria Math</vt:lpstr>
      <vt:lpstr>Arial Narrow</vt:lpstr>
      <vt:lpstr>Office Theme</vt:lpstr>
      <vt:lpstr>Linear Regression Part I: Introduction</vt:lpstr>
      <vt:lpstr>What is Regression? </vt:lpstr>
      <vt:lpstr>Regression Model</vt:lpstr>
      <vt:lpstr>Estimation</vt:lpstr>
      <vt:lpstr>Why is it Useful?</vt:lpstr>
      <vt:lpstr>Powerful or Powerfool!</vt:lpstr>
      <vt:lpstr>Job of the Regression Analyst</vt:lpstr>
      <vt:lpstr>Linear Regression</vt:lpstr>
      <vt:lpstr>What is “Linear” About Linear Regression?</vt:lpstr>
      <vt:lpstr>Which of these are “Linear”?</vt:lpstr>
      <vt:lpstr>A Common Mistake to Avoid</vt:lpstr>
      <vt:lpstr>Examples: Which Models Are Sensible?</vt:lpstr>
      <vt:lpstr>The Error Term</vt:lpstr>
      <vt:lpstr>Assumptions for Standard Linear Regression</vt:lpstr>
      <vt:lpstr>Why Normal Distribution?</vt:lpstr>
      <vt:lpstr>Why Normal Distribution?</vt:lpstr>
      <vt:lpstr>Model Prediction and Residuals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lxe072000</dc:creator>
  <cp:lastModifiedBy>Subramanian, Upender</cp:lastModifiedBy>
  <cp:revision>1548</cp:revision>
  <dcterms:created xsi:type="dcterms:W3CDTF">2011-08-25T15:49:05Z</dcterms:created>
  <dcterms:modified xsi:type="dcterms:W3CDTF">2018-05-21T21:50:33Z</dcterms:modified>
</cp:coreProperties>
</file>