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465" r:id="rId2"/>
    <p:sldId id="466" r:id="rId3"/>
    <p:sldId id="467" r:id="rId4"/>
    <p:sldId id="468" r:id="rId5"/>
    <p:sldId id="415" r:id="rId6"/>
    <p:sldId id="470" r:id="rId7"/>
    <p:sldId id="471" r:id="rId8"/>
    <p:sldId id="469" r:id="rId9"/>
    <p:sldId id="475" r:id="rId10"/>
    <p:sldId id="333" r:id="rId11"/>
    <p:sldId id="476" r:id="rId12"/>
    <p:sldId id="407" r:id="rId13"/>
    <p:sldId id="337" r:id="rId14"/>
    <p:sldId id="417" r:id="rId15"/>
    <p:sldId id="492" r:id="rId16"/>
    <p:sldId id="418" r:id="rId17"/>
    <p:sldId id="481" r:id="rId18"/>
    <p:sldId id="482" r:id="rId19"/>
    <p:sldId id="484" r:id="rId20"/>
    <p:sldId id="483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S PGothic" panose="020B0600070205080204" pitchFamily="34" charset="-128"/>
      <p:regular r:id="rId27"/>
    </p:embeddedFont>
    <p:embeddedFont>
      <p:font typeface="Cambria Math" panose="02040503050406030204" pitchFamily="18" charset="0"/>
      <p:regular r:id="rId28"/>
    </p:embeddedFont>
    <p:embeddedFont>
      <p:font typeface="Arial Narrow" panose="020B0606020202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6" autoAdjust="0"/>
    <p:restoredTop sz="82846" autoAdjust="0"/>
  </p:normalViewPr>
  <p:slideViewPr>
    <p:cSldViewPr snapToGrid="0" snapToObjects="1">
      <p:cViewPr varScale="1">
        <p:scale>
          <a:sx n="57" d="100"/>
          <a:sy n="57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eaLnBrk="1" hangingPunct="1"/>
            <a:fld id="{9B067985-F76C-45A0-A6D4-A1DA337CB05A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519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using Lag values ?  - </a:t>
            </a:r>
            <a:r>
              <a:rPr lang="en-IN" dirty="0"/>
              <a:t>Because values for GNP, interest rate, and unemployment rate aren’t known at the beginning of the quarter.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C876-4FF1-4A97-A382-59055518B7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using Lag values ?  - </a:t>
            </a:r>
            <a:r>
              <a:rPr lang="en-IN" dirty="0"/>
              <a:t>Because values for GNP, interest rate, and unemployment rate aren’t known at the beginning of the quarter.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C876-4FF1-4A97-A382-59055518B7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using Lag values ?  - </a:t>
            </a:r>
            <a:r>
              <a:rPr lang="en-IN" dirty="0"/>
              <a:t>Because values for GNP, interest rate, and unemployment rate aren’t known at the beginning of the quarter.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C876-4FF1-4A97-A382-59055518B7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using Lag values ?  - </a:t>
            </a:r>
            <a:r>
              <a:rPr lang="en-IN" dirty="0"/>
              <a:t>Because values for GNP, interest rate, and unemployment rate aren’t known at the beginning of the quarter.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C876-4FF1-4A97-A382-59055518B7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dirty="0" smtClean="0"/>
              <a:t>Part II: Model Specification &amp;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 dirty="0" smtClean="0"/>
              <a:t>MKT/BUAN 6337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Explanatory Variables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Indicator variable takes only </a:t>
            </a:r>
            <a:r>
              <a:rPr lang="en-US" altLang="en-US" dirty="0"/>
              <a:t>two values: typically </a:t>
            </a:r>
            <a:r>
              <a:rPr lang="en-US" altLang="en-US" sz="2800" dirty="0" smtClean="0"/>
              <a:t>0 and 1</a:t>
            </a:r>
          </a:p>
          <a:p>
            <a:r>
              <a:rPr lang="en-US" altLang="en-US" sz="2800" dirty="0" smtClean="0"/>
              <a:t>Condition </a:t>
            </a:r>
            <a:r>
              <a:rPr lang="en-US" altLang="en-US" sz="2800" dirty="0"/>
              <a:t>in which </a:t>
            </a:r>
            <a:r>
              <a:rPr lang="en-US" altLang="en-US" sz="2800" dirty="0" smtClean="0"/>
              <a:t>indicator variable </a:t>
            </a:r>
            <a:r>
              <a:rPr lang="en-US" altLang="en-US" sz="2800" dirty="0"/>
              <a:t>is 0 </a:t>
            </a:r>
            <a:r>
              <a:rPr lang="en-US" altLang="en-US" sz="2800" dirty="0" smtClean="0"/>
              <a:t>is referred to as the </a:t>
            </a:r>
            <a:r>
              <a:rPr lang="en-US" altLang="en-US" sz="2800" b="1" dirty="0"/>
              <a:t>base condition.</a:t>
            </a:r>
          </a:p>
          <a:p>
            <a:pPr>
              <a:lnSpc>
                <a:spcPct val="40000"/>
              </a:lnSpc>
            </a:pPr>
            <a:endParaRPr lang="en-US" altLang="en-US" sz="2800" b="1" dirty="0"/>
          </a:p>
          <a:p>
            <a:r>
              <a:rPr lang="en-US" altLang="en-US" sz="2800" dirty="0" smtClean="0"/>
              <a:t>Coefficient </a:t>
            </a:r>
            <a:r>
              <a:rPr lang="en-US" altLang="en-US" sz="2800" dirty="0"/>
              <a:t>of </a:t>
            </a:r>
            <a:r>
              <a:rPr lang="en-US" altLang="en-US" sz="2800" dirty="0" smtClean="0"/>
              <a:t>indicator variable </a:t>
            </a:r>
            <a:r>
              <a:rPr lang="en-US" altLang="en-US" sz="2800" dirty="0"/>
              <a:t>represents </a:t>
            </a:r>
            <a:r>
              <a:rPr lang="en-US" altLang="en-US" sz="2800" dirty="0" smtClean="0"/>
              <a:t>the difference in outcome between </a:t>
            </a:r>
            <a:r>
              <a:rPr lang="en-US" altLang="en-US" sz="2800" dirty="0"/>
              <a:t>being in the base condition and </a:t>
            </a:r>
            <a:r>
              <a:rPr lang="en-US" altLang="en-US" sz="2800" i="1" dirty="0"/>
              <a:t>not </a:t>
            </a:r>
            <a:r>
              <a:rPr lang="en-US" altLang="en-US" sz="2800" dirty="0"/>
              <a:t>being in the base condition.</a:t>
            </a:r>
          </a:p>
        </p:txBody>
      </p:sp>
    </p:spTree>
    <p:extLst>
      <p:ext uri="{BB962C8B-B14F-4D97-AF65-F5344CB8AC3E}">
        <p14:creationId xmlns:p14="http://schemas.microsoft.com/office/powerpoint/2010/main" val="214500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Explanatory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3"/>
                <a:ext cx="8229600" cy="54170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Explanatory variables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Per capita GNP ($ USD)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Unemployment rate (%)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% of GNP spent on </a:t>
                </a:r>
                <a:r>
                  <a:rPr lang="en-US" dirty="0" smtClean="0"/>
                  <a:t>education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Indicator variable for whether country is in Eastern Europe</a:t>
                </a:r>
              </a:p>
              <a:p>
                <a:r>
                  <a:rPr lang="en-US" dirty="0" smtClean="0"/>
                  <a:t>What is 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(indicator variable coefficient)?</a:t>
                </a:r>
              </a:p>
              <a:p>
                <a:pPr lvl="1"/>
                <a:r>
                  <a:rPr lang="en-US" dirty="0" smtClean="0"/>
                  <a:t>NOT effect on Y for a one unit change in X</a:t>
                </a:r>
                <a:endParaRPr lang="en-US" dirty="0"/>
              </a:p>
              <a:p>
                <a:pPr lvl="1"/>
                <a:r>
                  <a:rPr lang="en-US" dirty="0" smtClean="0"/>
                  <a:t>Effect on Sales of country being Eastern European THAN Western European (controlling for all other economic factors included in the regression)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3"/>
                <a:ext cx="8229600" cy="5417087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Example: Shopper Data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 smtClean="0"/>
              <a:t>MODEL</a:t>
            </a:r>
          </a:p>
          <a:p>
            <a:pPr eaLnBrk="1" hangingPunct="1">
              <a:buFontTx/>
              <a:buNone/>
            </a:pPr>
            <a:r>
              <a:rPr lang="en-US" altLang="en-US" sz="2400" b="1" i="1" dirty="0" smtClean="0"/>
              <a:t>Units purchased =  a+b</a:t>
            </a:r>
            <a:r>
              <a:rPr lang="en-US" altLang="en-US" sz="2400" b="1" i="1" baseline="-25000" dirty="0" smtClean="0"/>
              <a:t>1</a:t>
            </a:r>
            <a:r>
              <a:rPr lang="en-US" altLang="en-US" sz="2400" b="1" i="1" dirty="0" smtClean="0"/>
              <a:t>*price paid + b</a:t>
            </a:r>
            <a:r>
              <a:rPr lang="en-US" altLang="en-US" sz="2400" b="1" i="1" baseline="-25000" dirty="0" smtClean="0"/>
              <a:t>2</a:t>
            </a:r>
            <a:r>
              <a:rPr lang="en-US" altLang="en-US" sz="2400" b="1" i="1" dirty="0" smtClean="0"/>
              <a:t>*feature ad + b</a:t>
            </a:r>
            <a:r>
              <a:rPr lang="en-US" altLang="en-US" sz="2400" b="1" i="1" baseline="-25000" dirty="0" smtClean="0"/>
              <a:t>3</a:t>
            </a:r>
            <a:r>
              <a:rPr lang="en-US" altLang="en-US" sz="2400" b="1" i="1" dirty="0" smtClean="0"/>
              <a:t>*display </a:t>
            </a:r>
          </a:p>
          <a:p>
            <a:pPr eaLnBrk="1" hangingPunct="1">
              <a:buFontTx/>
              <a:buNone/>
            </a:pPr>
            <a:endParaRPr lang="en-US" altLang="en-US" sz="2400" b="1" i="1" dirty="0" smtClean="0"/>
          </a:p>
          <a:p>
            <a:pPr eaLnBrk="1" hangingPunct="1">
              <a:buFontTx/>
              <a:buNone/>
            </a:pPr>
            <a:endParaRPr lang="en-US" altLang="en-US" sz="2800" i="1" dirty="0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7021513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7620000" y="37338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Data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H="1">
            <a:off x="6781800" y="3962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1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Multi-Category Indicator Variables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37067" y="1064523"/>
            <a:ext cx="8686799" cy="48115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What if </a:t>
            </a:r>
            <a:r>
              <a:rPr lang="en-US" altLang="en-US" dirty="0" smtClean="0"/>
              <a:t>a nominal explanatory variable has more </a:t>
            </a:r>
            <a:r>
              <a:rPr lang="en-US" altLang="en-US" dirty="0"/>
              <a:t>than 2 levels? 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E.g., seasons</a:t>
            </a:r>
            <a:r>
              <a:rPr lang="en-US" altLang="en-US" dirty="0"/>
              <a:t> </a:t>
            </a:r>
            <a:r>
              <a:rPr lang="en-US" altLang="en-US" dirty="0" smtClean="0"/>
              <a:t>in a year, territory or state, race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11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Cannot </a:t>
            </a:r>
            <a:r>
              <a:rPr lang="en-US" altLang="en-US" dirty="0"/>
              <a:t>assign numbers 1, 2, 3, 4… because </a:t>
            </a:r>
            <a:r>
              <a:rPr lang="en-US" altLang="en-US" dirty="0" smtClean="0"/>
              <a:t>an indicator variable </a:t>
            </a:r>
            <a:r>
              <a:rPr lang="en-US" altLang="en-US" dirty="0"/>
              <a:t>can only take on </a:t>
            </a:r>
            <a:r>
              <a:rPr lang="en-US" altLang="en-US" dirty="0" smtClean="0"/>
              <a:t>two values (0 </a:t>
            </a:r>
            <a:r>
              <a:rPr lang="en-US" altLang="en-US" dirty="0"/>
              <a:t>and </a:t>
            </a:r>
            <a:r>
              <a:rPr lang="en-US" altLang="en-US" dirty="0" smtClean="0"/>
              <a:t>1).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1100" dirty="0"/>
          </a:p>
          <a:p>
            <a:pPr>
              <a:lnSpc>
                <a:spcPct val="90000"/>
              </a:lnSpc>
            </a:pPr>
            <a:r>
              <a:rPr lang="en-US" altLang="en-US" dirty="0"/>
              <a:t>Instead </a:t>
            </a:r>
            <a:r>
              <a:rPr lang="en-US" altLang="en-US" dirty="0" smtClean="0"/>
              <a:t>use </a:t>
            </a:r>
            <a:r>
              <a:rPr lang="en-US" altLang="en-US" dirty="0"/>
              <a:t>multiple </a:t>
            </a:r>
            <a:r>
              <a:rPr lang="en-US" altLang="en-US" dirty="0" smtClean="0"/>
              <a:t>indicator variables </a:t>
            </a:r>
            <a:r>
              <a:rPr lang="en-US" altLang="en-US" dirty="0"/>
              <a:t>to </a:t>
            </a:r>
            <a:r>
              <a:rPr lang="en-US" altLang="en-US" dirty="0" smtClean="0"/>
              <a:t>represent (“code”) one multi-category </a:t>
            </a:r>
            <a:r>
              <a:rPr lang="en-US" altLang="en-US" dirty="0"/>
              <a:t>variable.</a:t>
            </a:r>
          </a:p>
          <a:p>
            <a:pPr>
              <a:lnSpc>
                <a:spcPct val="90000"/>
              </a:lnSpc>
            </a:pPr>
            <a:endParaRPr lang="en-US" altLang="en-US" sz="11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If a </a:t>
            </a:r>
            <a:r>
              <a:rPr lang="en-US" altLang="en-US" dirty="0"/>
              <a:t>categorical variable has </a:t>
            </a:r>
            <a:r>
              <a:rPr lang="en-US" altLang="en-US" b="1" dirty="0"/>
              <a:t>d</a:t>
            </a:r>
            <a:r>
              <a:rPr lang="en-US" altLang="en-US" dirty="0"/>
              <a:t> levels, </a:t>
            </a:r>
            <a:r>
              <a:rPr lang="en-US" altLang="en-US" dirty="0" smtClean="0"/>
              <a:t>then </a:t>
            </a:r>
            <a:r>
              <a:rPr lang="en-US" altLang="en-US" b="1" dirty="0" smtClean="0"/>
              <a:t>d-1</a:t>
            </a:r>
            <a:r>
              <a:rPr lang="en-US" altLang="en-US" dirty="0" smtClean="0"/>
              <a:t> indicator variables </a:t>
            </a:r>
            <a:r>
              <a:rPr lang="en-US" altLang="en-US" dirty="0"/>
              <a:t>are used to code this categorical variable.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Fix one category level as the </a:t>
            </a:r>
            <a:r>
              <a:rPr lang="en-US" altLang="en-US" dirty="0"/>
              <a:t>base condition </a:t>
            </a:r>
            <a:r>
              <a:rPr lang="en-US" altLang="en-US" dirty="0" smtClean="0"/>
              <a:t>of all </a:t>
            </a:r>
            <a:r>
              <a:rPr lang="en-US" altLang="en-US" dirty="0"/>
              <a:t>of the </a:t>
            </a:r>
            <a:r>
              <a:rPr lang="en-US" altLang="en-US" dirty="0" smtClean="0"/>
              <a:t>indicator variables </a:t>
            </a:r>
            <a:r>
              <a:rPr lang="en-US" altLang="en-US" dirty="0"/>
              <a:t>are 0.</a:t>
            </a:r>
          </a:p>
        </p:txBody>
      </p:sp>
    </p:spTree>
    <p:extLst>
      <p:ext uri="{BB962C8B-B14F-4D97-AF65-F5344CB8AC3E}">
        <p14:creationId xmlns:p14="http://schemas.microsoft.com/office/powerpoint/2010/main" val="11354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Forecasting Car </a:t>
            </a:r>
            <a:r>
              <a:rPr lang="en-US" dirty="0"/>
              <a:t>Sales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EA73-F9B7-41BC-8A89-6BD0E05C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on car </a:t>
            </a:r>
            <a:r>
              <a:rPr lang="en-US" dirty="0"/>
              <a:t>s</a:t>
            </a:r>
            <a:r>
              <a:rPr lang="en-US" dirty="0" smtClean="0"/>
              <a:t>ales </a:t>
            </a:r>
            <a:r>
              <a:rPr lang="en-US" dirty="0"/>
              <a:t>(1979-1986)</a:t>
            </a:r>
          </a:p>
          <a:p>
            <a:r>
              <a:rPr lang="en-US" dirty="0"/>
              <a:t>D</a:t>
            </a:r>
            <a:r>
              <a:rPr lang="en-US" dirty="0" smtClean="0"/>
              <a:t>ependent variable: Sales (in </a:t>
            </a:r>
            <a:r>
              <a:rPr lang="en-US" dirty="0"/>
              <a:t>thousands of </a:t>
            </a:r>
            <a:r>
              <a:rPr lang="en-US" dirty="0" smtClean="0"/>
              <a:t>cars)</a:t>
            </a:r>
          </a:p>
          <a:p>
            <a:r>
              <a:rPr lang="en-US" dirty="0"/>
              <a:t>I</a:t>
            </a:r>
            <a:r>
              <a:rPr lang="en-US" dirty="0" smtClean="0"/>
              <a:t>ndependent Continuous Variables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LagGNP</a:t>
            </a:r>
            <a:r>
              <a:rPr lang="en-US" dirty="0" smtClean="0"/>
              <a:t>(in </a:t>
            </a:r>
            <a:r>
              <a:rPr lang="en-US" dirty="0"/>
              <a:t>billion dollars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LagUnemp</a:t>
            </a:r>
            <a:r>
              <a:rPr lang="en-US" dirty="0" smtClean="0"/>
              <a:t> </a:t>
            </a:r>
            <a:r>
              <a:rPr lang="en-US" dirty="0"/>
              <a:t>(Unemployment Rate</a:t>
            </a:r>
            <a:r>
              <a:rPr lang="en-US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LagInterest</a:t>
            </a:r>
            <a:r>
              <a:rPr lang="en-US" dirty="0" smtClean="0"/>
              <a:t>(Interest </a:t>
            </a:r>
            <a:r>
              <a:rPr lang="en-US" dirty="0"/>
              <a:t>Rate)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     Where lag indicates values at end of previous </a:t>
            </a:r>
            <a:r>
              <a:rPr lang="en-US" dirty="0"/>
              <a:t>quarter. </a:t>
            </a:r>
          </a:p>
          <a:p>
            <a:r>
              <a:rPr lang="en-IN" dirty="0" smtClean="0"/>
              <a:t>Independent Indicator Variables: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dirty="0" smtClean="0"/>
              <a:t>Q1 </a:t>
            </a:r>
            <a:r>
              <a:rPr lang="en-IN" dirty="0"/>
              <a:t>equals 1 if the quarter is 1,and 0 if </a:t>
            </a:r>
            <a:r>
              <a:rPr lang="en-IN" dirty="0" smtClean="0"/>
              <a:t>otherwise</a:t>
            </a:r>
            <a:endParaRPr lang="en-IN" dirty="0"/>
          </a:p>
          <a:p>
            <a:pPr marL="1314450" lvl="2" indent="-514350">
              <a:buFont typeface="+mj-lt"/>
              <a:buAutoNum type="arabicPeriod"/>
            </a:pPr>
            <a:r>
              <a:rPr lang="en-IN" dirty="0" smtClean="0"/>
              <a:t>Q2 </a:t>
            </a:r>
            <a:r>
              <a:rPr lang="en-IN" dirty="0"/>
              <a:t>equals 1 if the quarter is 2,and 0 if </a:t>
            </a:r>
            <a:r>
              <a:rPr lang="en-IN" dirty="0" smtClean="0"/>
              <a:t>otherwise.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dirty="0" smtClean="0"/>
              <a:t>Q3 </a:t>
            </a:r>
            <a:r>
              <a:rPr lang="en-IN" dirty="0"/>
              <a:t>equals 1 if the quarter is 3,and 0 if otherwise.</a:t>
            </a:r>
          </a:p>
          <a:p>
            <a:r>
              <a:rPr lang="en-US" dirty="0" smtClean="0"/>
              <a:t>Why </a:t>
            </a:r>
            <a:r>
              <a:rPr lang="en-US" dirty="0"/>
              <a:t>not have Q4? </a:t>
            </a:r>
          </a:p>
        </p:txBody>
      </p:sp>
    </p:spTree>
    <p:extLst>
      <p:ext uri="{BB962C8B-B14F-4D97-AF65-F5344CB8AC3E}">
        <p14:creationId xmlns:p14="http://schemas.microsoft.com/office/powerpoint/2010/main" val="216355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064523"/>
            <a:ext cx="8873067" cy="48115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reg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reg.autos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model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Sales 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Q1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Q2 Q3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lagGNP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lagUnemp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lagInt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Output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0FF7A-04E7-48D0-BF2E-D61678E3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97" y="1065213"/>
            <a:ext cx="4324084" cy="4810125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6A77BE88-3277-4D9A-91A1-B70463B84CA6}"/>
              </a:ext>
            </a:extLst>
          </p:cNvPr>
          <p:cNvSpPr txBox="1">
            <a:spLocks/>
          </p:cNvSpPr>
          <p:nvPr/>
        </p:nvSpPr>
        <p:spPr>
          <a:xfrm>
            <a:off x="4959048" y="1105021"/>
            <a:ext cx="3936732" cy="51095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 Narrow" panose="020B0606020202030204" pitchFamily="34" charset="0"/>
              </a:rPr>
              <a:t>What is the interpretation of the intercept?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What do you infer from the coefficients?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How </a:t>
            </a:r>
            <a:r>
              <a:rPr lang="en-US" sz="2400" dirty="0">
                <a:latin typeface="Arial Narrow" panose="020B0606020202030204" pitchFamily="34" charset="0"/>
              </a:rPr>
              <a:t>does </a:t>
            </a:r>
            <a:r>
              <a:rPr lang="en-US" sz="2400" dirty="0" smtClean="0">
                <a:latin typeface="Arial Narrow" panose="020B0606020202030204" pitchFamily="34" charset="0"/>
              </a:rPr>
              <a:t>sales </a:t>
            </a:r>
            <a:r>
              <a:rPr lang="en-US" sz="2400" dirty="0">
                <a:latin typeface="Arial Narrow" panose="020B0606020202030204" pitchFamily="34" charset="0"/>
              </a:rPr>
              <a:t>in </a:t>
            </a:r>
            <a:r>
              <a:rPr lang="en-US" sz="2400" dirty="0" smtClean="0">
                <a:latin typeface="Arial Narrow" panose="020B0606020202030204" pitchFamily="34" charset="0"/>
              </a:rPr>
              <a:t>Q1, </a:t>
            </a:r>
            <a:r>
              <a:rPr lang="en-US" sz="2400" dirty="0">
                <a:latin typeface="Arial Narrow" panose="020B0606020202030204" pitchFamily="34" charset="0"/>
              </a:rPr>
              <a:t>Q2 and Q3 compare with Q4</a:t>
            </a:r>
            <a:r>
              <a:rPr lang="en-US" sz="2400" dirty="0" smtClean="0">
                <a:latin typeface="Arial Narrow" panose="020B0606020202030204" pitchFamily="34" charset="0"/>
              </a:rPr>
              <a:t>?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What about Q1 and other quarters?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What does the effect of a quarter represent?</a:t>
            </a:r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Which </a:t>
            </a:r>
            <a:r>
              <a:rPr lang="en-US" sz="2400" dirty="0">
                <a:latin typeface="Arial Narrow" panose="020B0606020202030204" pitchFamily="34" charset="0"/>
              </a:rPr>
              <a:t>quarter(s) peaks at sales? </a:t>
            </a:r>
            <a:r>
              <a:rPr lang="en-US" sz="2400" dirty="0" smtClean="0">
                <a:latin typeface="Arial Narrow" panose="020B0606020202030204" pitchFamily="34" charset="0"/>
              </a:rPr>
              <a:t>What </a:t>
            </a:r>
            <a:r>
              <a:rPr lang="en-US" sz="2400" dirty="0">
                <a:latin typeface="Arial Narrow" panose="020B0606020202030204" pitchFamily="34" charset="0"/>
              </a:rPr>
              <a:t>could be the reason</a:t>
            </a:r>
            <a:r>
              <a:rPr lang="en-US" sz="2400" dirty="0" smtClean="0">
                <a:latin typeface="Arial Narrow" panose="020B0606020202030204" pitchFamily="34" charset="0"/>
              </a:rPr>
              <a:t>?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Recoding Indicator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EA73-F9B7-41BC-8A89-6BD0E05C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would happen to model estimates if we recode quarters using Q1 as the base level?</a:t>
            </a:r>
          </a:p>
          <a:p>
            <a:pPr lvl="1"/>
            <a:r>
              <a:rPr lang="en-US" dirty="0" smtClean="0"/>
              <a:t>Omit Q1, Include Q2, Q3 and Q4 as indicator variables</a:t>
            </a:r>
          </a:p>
          <a:p>
            <a:pPr lvl="1"/>
            <a:r>
              <a:rPr lang="en-US" dirty="0" smtClean="0"/>
              <a:t>Coefficients now represent </a:t>
            </a:r>
            <a:r>
              <a:rPr lang="en-US" dirty="0"/>
              <a:t>difference in sales </a:t>
            </a:r>
            <a:r>
              <a:rPr lang="en-US" dirty="0" err="1"/>
              <a:t>wrt</a:t>
            </a:r>
            <a:r>
              <a:rPr lang="en-US" dirty="0"/>
              <a:t> Q1</a:t>
            </a:r>
          </a:p>
          <a:p>
            <a:endParaRPr lang="en-US" dirty="0" smtClean="0"/>
          </a:p>
          <a:p>
            <a:r>
              <a:rPr lang="en-US" dirty="0" smtClean="0"/>
              <a:t>Model is essentially the same except for recoding</a:t>
            </a:r>
          </a:p>
          <a:p>
            <a:endParaRPr lang="en-US" dirty="0" smtClean="0"/>
          </a:p>
          <a:p>
            <a:r>
              <a:rPr lang="en-US" dirty="0" smtClean="0"/>
              <a:t>Should </a:t>
            </a:r>
            <a:r>
              <a:rPr lang="en-US" dirty="0"/>
              <a:t>provide same </a:t>
            </a:r>
            <a:r>
              <a:rPr lang="en-US" dirty="0" smtClean="0"/>
              <a:t>predictions as before</a:t>
            </a:r>
          </a:p>
          <a:p>
            <a:pPr lvl="1"/>
            <a:r>
              <a:rPr lang="en-US" dirty="0" smtClean="0"/>
              <a:t>Predicted difference between quarters should be same as before</a:t>
            </a:r>
          </a:p>
        </p:txBody>
      </p:sp>
    </p:spTree>
    <p:extLst>
      <p:ext uri="{BB962C8B-B14F-4D97-AF65-F5344CB8AC3E}">
        <p14:creationId xmlns:p14="http://schemas.microsoft.com/office/powerpoint/2010/main" val="4862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</a:t>
            </a:r>
            <a:r>
              <a:rPr lang="en-US" dirty="0" smtClean="0"/>
              <a:t>Indicator </a:t>
            </a:r>
            <a:r>
              <a:rPr lang="en-US" dirty="0"/>
              <a:t>Variables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19" y="3535231"/>
            <a:ext cx="4230027" cy="1448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06" y="1143000"/>
            <a:ext cx="5576522" cy="18038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06" y="3187922"/>
            <a:ext cx="4623813" cy="18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</a:t>
            </a:r>
            <a:r>
              <a:rPr lang="en-US" dirty="0" smtClean="0"/>
              <a:t>Indicator </a:t>
            </a:r>
            <a:r>
              <a:rPr lang="en-US" dirty="0"/>
              <a:t>Variables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6" y="1143000"/>
            <a:ext cx="5576522" cy="18038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06" y="3187922"/>
            <a:ext cx="4623813" cy="1803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819" y="3539199"/>
            <a:ext cx="1041628" cy="14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Explanatory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variables (e.g., price, income, age)</a:t>
            </a:r>
          </a:p>
          <a:p>
            <a:endParaRPr lang="en-US" dirty="0" smtClean="0"/>
          </a:p>
          <a:p>
            <a:r>
              <a:rPr lang="en-US" dirty="0" smtClean="0"/>
              <a:t>Categorical / Indicator / Dummy variables (e.g., gender, product category, geographical territory, time-period)</a:t>
            </a:r>
          </a:p>
          <a:p>
            <a:endParaRPr lang="en-US" dirty="0" smtClean="0"/>
          </a:p>
          <a:p>
            <a:r>
              <a:rPr lang="en-US" dirty="0" smtClean="0"/>
              <a:t>Interaction variables: Product of two or more other independent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Recoded Model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582" t="10817" r="24361" b="14467"/>
          <a:stretch/>
        </p:blipFill>
        <p:spPr>
          <a:xfrm>
            <a:off x="2421466" y="1016000"/>
            <a:ext cx="4301068" cy="54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Sales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want to forecast sales of computers in different European countries using economic indicators</a:t>
                </a:r>
              </a:p>
              <a:p>
                <a:r>
                  <a:rPr lang="en-US" dirty="0" smtClean="0"/>
                  <a:t>Outcome variable: per capita spending on computers (Y)</a:t>
                </a:r>
              </a:p>
              <a:p>
                <a:r>
                  <a:rPr lang="en-US" dirty="0" smtClean="0"/>
                  <a:t>Explanatory variables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Per capita GNP ($ USD)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Unemployment rate (%)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: % of GNP spent on education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Estimated Model (error term is understood)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reg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reg.computer_sales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spending_per_capita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gnp_per_capita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unemployment_rate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percentage_education_spend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Output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4339" t="17272" r="16293" b="13540"/>
          <a:stretch/>
        </p:blipFill>
        <p:spPr>
          <a:xfrm>
            <a:off x="1253070" y="1049870"/>
            <a:ext cx="6726766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285477"/>
          </a:xfrm>
        </p:spPr>
        <p:txBody>
          <a:bodyPr>
            <a:normAutofit/>
          </a:bodyPr>
          <a:lstStyle/>
          <a:p>
            <a:r>
              <a:rPr lang="en-US" dirty="0" smtClean="0"/>
              <a:t>Is the model statistically significant?</a:t>
            </a:r>
          </a:p>
          <a:p>
            <a:pPr lvl="1"/>
            <a:r>
              <a:rPr lang="en-US" dirty="0" smtClean="0"/>
              <a:t>H0: ALL coefficients are zero (F-test)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well does model explain the variation in the outcome?</a:t>
            </a:r>
          </a:p>
          <a:p>
            <a:pPr lvl="1"/>
            <a:r>
              <a:rPr lang="en-US" dirty="0"/>
              <a:t>Without a model, best we could do is use the average value of Y</a:t>
            </a:r>
          </a:p>
          <a:p>
            <a:pPr lvl="1"/>
            <a:r>
              <a:rPr lang="en-US" dirty="0"/>
              <a:t>How much better does the model </a:t>
            </a:r>
            <a:r>
              <a:rPr lang="en-US" dirty="0" smtClean="0"/>
              <a:t>do?</a:t>
            </a:r>
          </a:p>
          <a:p>
            <a:pPr lvl="1"/>
            <a:r>
              <a:rPr lang="en-US" dirty="0" smtClean="0"/>
              <a:t>R-square </a:t>
            </a:r>
            <a:r>
              <a:rPr lang="en-US" dirty="0"/>
              <a:t>= 0 =&gt; no better; R-square = 1 =&gt; perfectly explains all </a:t>
            </a:r>
            <a:r>
              <a:rPr lang="en-US" dirty="0" smtClean="0"/>
              <a:t>variation (relative to the average value of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285477"/>
          </a:xfrm>
        </p:spPr>
        <p:txBody>
          <a:bodyPr>
            <a:normAutofit/>
          </a:bodyPr>
          <a:lstStyle/>
          <a:p>
            <a:r>
              <a:rPr lang="en-US" dirty="0" smtClean="0"/>
              <a:t>NOTE: Use Adj. R-square to compare models with different number of variables</a:t>
            </a:r>
          </a:p>
          <a:p>
            <a:pPr lvl="1"/>
            <a:r>
              <a:rPr lang="en-US" dirty="0" smtClean="0"/>
              <a:t>R-square can be misleading for comparison as a model with more variables will generally explain more variance even if it does not truly explain the relationship better</a:t>
            </a:r>
          </a:p>
          <a:p>
            <a:pPr lvl="1"/>
            <a:r>
              <a:rPr lang="en-US" dirty="0"/>
              <a:t>Adj. R-square penalizes a model with more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For the same R-square, a model with fewer variables will have higher Adj. R-square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4522"/>
                <a:ext cx="8229600" cy="52516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Are the individual model parameters significant?</a:t>
                </a:r>
              </a:p>
              <a:p>
                <a:pPr lvl="1"/>
                <a:r>
                  <a:rPr lang="en-US" dirty="0"/>
                  <a:t>H0: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zero (Wald’s t-test)</a:t>
                </a:r>
              </a:p>
              <a:p>
                <a:r>
                  <a:rPr lang="en-US" dirty="0" smtClean="0"/>
                  <a:t>How do you interpret the intercept?</a:t>
                </a:r>
              </a:p>
              <a:p>
                <a:pPr lvl="1"/>
                <a:r>
                  <a:rPr lang="en-US" dirty="0" smtClean="0"/>
                  <a:t>Captures the average effect of all unobserved factors</a:t>
                </a:r>
              </a:p>
              <a:p>
                <a:pPr lvl="1"/>
                <a:r>
                  <a:rPr lang="en-US" dirty="0" smtClean="0"/>
                  <a:t>Adjusts level of predicted outcome to match the average value of the observed outcome keeping all </a:t>
                </a:r>
                <a:r>
                  <a:rPr lang="en-US" dirty="0"/>
                  <a:t>explanatory variables </a:t>
                </a:r>
                <a:r>
                  <a:rPr lang="en-US" dirty="0" smtClean="0"/>
                  <a:t>at </a:t>
                </a:r>
                <a:r>
                  <a:rPr lang="en-US" dirty="0"/>
                  <a:t>their average </a:t>
                </a:r>
                <a:r>
                  <a:rPr lang="en-US" dirty="0" smtClean="0"/>
                  <a:t>values </a:t>
                </a:r>
              </a:p>
              <a:p>
                <a:pPr lvl="1"/>
                <a:r>
                  <a:rPr lang="en-US" dirty="0" smtClean="0"/>
                  <a:t>NOTE: Never drop intercept from model unless there is very good reason</a:t>
                </a:r>
              </a:p>
              <a:p>
                <a:r>
                  <a:rPr lang="en-US" dirty="0" smtClean="0"/>
                  <a:t>How do you interpret the coefficients?</a:t>
                </a:r>
              </a:p>
              <a:p>
                <a:pPr lvl="1"/>
                <a:r>
                  <a:rPr lang="en-US" dirty="0" smtClean="0"/>
                  <a:t>Effect of a 1 unit change in the explanatory variable on the outcome variable (holding all other variables the same)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4522"/>
                <a:ext cx="8229600" cy="5251611"/>
              </a:xfrm>
              <a:blipFill>
                <a:blip r:embed="rId2"/>
                <a:stretch>
                  <a:fillRect l="-1333" t="-1278" r="-1778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Explanatory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Eastern or Western European Country</a:t>
            </a:r>
          </a:p>
          <a:p>
            <a:pPr lvl="1"/>
            <a:r>
              <a:rPr lang="en-US" dirty="0" smtClean="0"/>
              <a:t>Why can incorporating this variable be useful?</a:t>
            </a:r>
          </a:p>
          <a:p>
            <a:r>
              <a:rPr lang="en-US" dirty="0" smtClean="0"/>
              <a:t>Option 1: Analyze each subgroup separately</a:t>
            </a:r>
          </a:p>
          <a:p>
            <a:pPr lvl="1"/>
            <a:r>
              <a:rPr lang="en-US" dirty="0" smtClean="0"/>
              <a:t>Estimate separate regression model for each group</a:t>
            </a:r>
          </a:p>
          <a:p>
            <a:pPr lvl="1"/>
            <a:r>
              <a:rPr lang="en-US" dirty="0" smtClean="0"/>
              <a:t>Generates different slope, intercept for each group</a:t>
            </a:r>
          </a:p>
          <a:p>
            <a:pPr lvl="1"/>
            <a:r>
              <a:rPr lang="en-US" dirty="0" smtClean="0"/>
              <a:t>Reduces the data available in each</a:t>
            </a:r>
          </a:p>
          <a:p>
            <a:r>
              <a:rPr lang="en-US" dirty="0" smtClean="0"/>
              <a:t>Option 2: Analyze both subgroups together using indicator variable for subgroup</a:t>
            </a:r>
          </a:p>
          <a:p>
            <a:pPr lvl="1"/>
            <a:r>
              <a:rPr lang="en-US" dirty="0" smtClean="0"/>
              <a:t>E.g., Define variable </a:t>
            </a:r>
            <a:r>
              <a:rPr lang="en-US" dirty="0" err="1" smtClean="0"/>
              <a:t>Eastern_Europe</a:t>
            </a:r>
            <a:r>
              <a:rPr lang="en-US" dirty="0" smtClean="0"/>
              <a:t> 	= 1, if in Eastern Europe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			= 0, otherwise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30992</TotalTime>
  <Words>816</Words>
  <Application>Microsoft Office PowerPoint</Application>
  <PresentationFormat>On-screen Show (4:3)</PresentationFormat>
  <Paragraphs>143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MS PGothic</vt:lpstr>
      <vt:lpstr>Arial</vt:lpstr>
      <vt:lpstr>Times New Roman</vt:lpstr>
      <vt:lpstr>Cambria Math</vt:lpstr>
      <vt:lpstr>Courier New</vt:lpstr>
      <vt:lpstr>Arial Narrow</vt:lpstr>
      <vt:lpstr>Office Theme</vt:lpstr>
      <vt:lpstr>Linear Regression Part II: Model Specification &amp; Estimation</vt:lpstr>
      <vt:lpstr>Type of Explanatory Variables</vt:lpstr>
      <vt:lpstr>Example: Sales Forecasting</vt:lpstr>
      <vt:lpstr>SAS Code</vt:lpstr>
      <vt:lpstr>SAS Output</vt:lpstr>
      <vt:lpstr>Interpreting the Results</vt:lpstr>
      <vt:lpstr>Interpreting the Results</vt:lpstr>
      <vt:lpstr>Interpreting the Results</vt:lpstr>
      <vt:lpstr>Nominal Explanatory Variables</vt:lpstr>
      <vt:lpstr>Nominal Explanatory Variables</vt:lpstr>
      <vt:lpstr>Nominal Explanatory Variables</vt:lpstr>
      <vt:lpstr>Example: Shopper Data</vt:lpstr>
      <vt:lpstr>Multi-Category Indicator Variables</vt:lpstr>
      <vt:lpstr>Example: Forecasting Car Sales </vt:lpstr>
      <vt:lpstr>SAS Code</vt:lpstr>
      <vt:lpstr>SAS Output</vt:lpstr>
      <vt:lpstr>Recoding Indicator Variables</vt:lpstr>
      <vt:lpstr>Recoding Indicator Variables</vt:lpstr>
      <vt:lpstr>Recoding Indicator Variables</vt:lpstr>
      <vt:lpstr>Recoded Model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1547</cp:revision>
  <dcterms:created xsi:type="dcterms:W3CDTF">2011-08-25T15:49:05Z</dcterms:created>
  <dcterms:modified xsi:type="dcterms:W3CDTF">2018-05-21T21:50:52Z</dcterms:modified>
</cp:coreProperties>
</file>