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529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Arial Narrow" panose="020B0606020202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82846" autoAdjust="0"/>
  </p:normalViewPr>
  <p:slideViewPr>
    <p:cSldViewPr snapToGrid="0" snapToObjects="1">
      <p:cViewPr varScale="1">
        <p:scale>
          <a:sx n="57" d="100"/>
          <a:sy n="57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rmal_distribution" TargetMode="External"/><Relationship Id="rId3" Type="http://schemas.openxmlformats.org/officeDocument/2006/relationships/hyperlink" Target="https://en.wikipedia.org/wiki/Kurtosis#Interpretation" TargetMode="External"/><Relationship Id="rId7" Type="http://schemas.openxmlformats.org/officeDocument/2006/relationships/hyperlink" Target="https://en.wikipedia.org/wiki/Deviation_(statistics)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Kurtosis#cite_note-1" TargetMode="External"/><Relationship Id="rId5" Type="http://schemas.openxmlformats.org/officeDocument/2006/relationships/hyperlink" Target="https://en.wikipedia.org/wiki/Moment_(statistics)" TargetMode="External"/><Relationship Id="rId4" Type="http://schemas.openxmlformats.org/officeDocument/2006/relationships/hyperlink" Target="https://en.wikipedia.org/wiki/Karl_Pearson" TargetMode="External"/><Relationship Id="rId9" Type="http://schemas.openxmlformats.org/officeDocument/2006/relationships/hyperlink" Target="https://en.wikipedia.org/wiki/Kurtosis#Excess_kurtosi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C876-4FF1-4A97-A382-59055518B7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 – Drop ‘Year’ and re-estimate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C876-4FF1-4A97-A382-59055518B7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(1) might</a:t>
            </a:r>
            <a:r>
              <a:rPr lang="en-US" baseline="0" dirty="0" smtClean="0"/>
              <a:t> overcorrect</a:t>
            </a:r>
          </a:p>
          <a:p>
            <a:r>
              <a:rPr lang="en-US" baseline="0" dirty="0" smtClean="0"/>
              <a:t>Weighted Least Square – different approach to handle </a:t>
            </a:r>
            <a:r>
              <a:rPr lang="en-US" baseline="0" dirty="0" err="1" smtClean="0"/>
              <a:t>heteroscedasticity</a:t>
            </a:r>
            <a:r>
              <a:rPr lang="en-US" baseline="0" dirty="0" smtClean="0"/>
              <a:t> – depending on where (which variable) the variance is coming from. </a:t>
            </a:r>
          </a:p>
          <a:p>
            <a:r>
              <a:rPr lang="en-US" baseline="0" dirty="0" smtClean="0"/>
              <a:t>If variance of residual is proportional to X1^2 (then divide by X1).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 REG; </a:t>
            </a:r>
          </a:p>
          <a:p>
            <a:r>
              <a:rPr lang="en-US" baseline="0" dirty="0" smtClean="0"/>
              <a:t>    WEIGHT A; (A defined as 1 / X)</a:t>
            </a:r>
          </a:p>
          <a:p>
            <a:r>
              <a:rPr lang="en-US" baseline="0" dirty="0" smtClean="0"/>
              <a:t>     MODEL Y = X1 / WHITE SPEC;</a:t>
            </a:r>
          </a:p>
          <a:p>
            <a:r>
              <a:rPr lang="en-US" baseline="0" dirty="0" smtClean="0"/>
              <a:t>RUN;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BF584-7208-42D9-A0EB-4EBBD5F0BC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Kurtosis is a descriptor of the shape of a probability distribution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kurtosis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descriptor of the shape of a probability distribution and, just as for skewness, there are different ways of quantifying it for a theoretical distribution and corresponding ways of estimating it from a sample from a population. Depending on the particular measure of kurtosis that is used, there are various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interpretations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kurtosis, and of how particular measures should be interpreted.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measure of kurtosis, originating with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Karl Pearson"/>
              </a:rPr>
              <a:t>Karl Pearson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based on a scaled version of the fourth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oment (statistics)"/>
              </a:rPr>
              <a:t>moment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data or population. This number is related to the tails of the distribution, not its peak;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hence, the sometimes-seen characterization as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peakedness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mistaken. For this measure, higher kurtosis is the result of infrequent extreme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viation (statistics)"/>
              </a:rPr>
              <a:t>deviations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 outliers), as opposed to frequent modestly sized deviations.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kurtosis of any univariate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ormal distribution"/>
              </a:rPr>
              <a:t>normal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3. It is common to compare the kurtosis of a distribution to this value. Distributions with kurtosis less than 3 are said to be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platykurtic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this does not imply the distribution is "flat-topped" as sometimes reported. Rather, it means the distribution produces fewer and less extreme outliers than does the normal distribution.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common practice to use an adjusted version of Pearson's kurtosis, the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excess kurtosis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the kurtosis minus 3, to provide the comparison to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Normal distribution"/>
              </a:rPr>
              <a:t>normal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Some authors use "kurtosis" by itself to refer to the excess kurtosis.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0F6A-0EF4-42C5-8EEB-A748E141D396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A8B-F8D3-4BDA-AADF-9765B1742D0C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B01-9788-4A9D-B84C-F14DBB6C0E9B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2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48115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1112"/>
            <a:ext cx="2133600" cy="306888"/>
          </a:xfrm>
        </p:spPr>
        <p:txBody>
          <a:bodyPr/>
          <a:lstStyle/>
          <a:p>
            <a:fld id="{EAE7B49F-07AC-44E9-A37F-44D04467BD45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1112"/>
            <a:ext cx="2895600" cy="306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9CF-2268-49BB-96BA-3426821A78ED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D30C-04AA-445D-B9F2-9D95E311C61F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2484-3E6D-463D-A0B0-7C78BE8E78B8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D42E-ECCE-4223-A172-0A4CBEDD6D88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5928-0EA8-47D5-820D-6BFF972F3C6B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610"/>
            <a:ext cx="2133600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7124-B3C5-4FBD-8D60-215C34A150E8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094F-D8D9-4E9F-BF79-E22E4B5CC8B1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2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A6E4-104E-4C09-A5CD-260C30CB7707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6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6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501295"/>
            <a:ext cx="9144000" cy="370840"/>
            <a:chOff x="-1447800" y="3553460"/>
            <a:chExt cx="9144000" cy="370840"/>
          </a:xfrm>
        </p:grpSpPr>
        <p:pic>
          <p:nvPicPr>
            <p:cNvPr id="8" name="Picture 7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3" b="90907"/>
            <a:stretch/>
          </p:blipFill>
          <p:spPr>
            <a:xfrm>
              <a:off x="-1447800" y="3556000"/>
              <a:ext cx="9144000" cy="368300"/>
            </a:xfrm>
            <a:prstGeom prst="rect">
              <a:avLst/>
            </a:prstGeom>
          </p:spPr>
        </p:pic>
        <p:pic>
          <p:nvPicPr>
            <p:cNvPr id="9" name="Picture 8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47" t="1838" r="499" b="88870"/>
            <a:stretch/>
          </p:blipFill>
          <p:spPr>
            <a:xfrm>
              <a:off x="5643880" y="3553460"/>
              <a:ext cx="1371600" cy="368300"/>
            </a:xfrm>
            <a:prstGeom prst="rect">
              <a:avLst/>
            </a:prstGeom>
          </p:spPr>
        </p:pic>
        <p:pic>
          <p:nvPicPr>
            <p:cNvPr id="11" name="Picture 10" descr="SOM_Powerpoint.jp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61" t="3723" b="90907"/>
            <a:stretch/>
          </p:blipFill>
          <p:spPr>
            <a:xfrm>
              <a:off x="7016470" y="3553460"/>
              <a:ext cx="469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33" y="2130425"/>
            <a:ext cx="860213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br>
              <a:rPr lang="en-US" dirty="0" smtClean="0"/>
            </a:br>
            <a:r>
              <a:rPr lang="en-US" dirty="0" smtClean="0"/>
              <a:t>Part IV: Handling Violations of Assumptions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Upender Subramanian</a:t>
            </a:r>
          </a:p>
          <a:p>
            <a:r>
              <a:rPr lang="en-US"/>
              <a:t>MKT / </a:t>
            </a:r>
            <a:r>
              <a:rPr lang="en-US"/>
              <a:t>BUAN </a:t>
            </a:r>
            <a:r>
              <a:rPr lang="en-US" smtClean="0"/>
              <a:t>6337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 Omitting Outlier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931945"/>
            <a:ext cx="576072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Robust Regression (MM)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191" r="10654"/>
          <a:stretch/>
        </p:blipFill>
        <p:spPr>
          <a:xfrm>
            <a:off x="457200" y="1957519"/>
            <a:ext cx="7857667" cy="29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1838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X1 is related to X2 and X3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Highly correlated, 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Linearly dependent</a:t>
            </a:r>
          </a:p>
          <a:p>
            <a:pPr marL="1771650" lvl="3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sz="2800" dirty="0" smtClean="0"/>
              <a:t>Estimated </a:t>
            </a:r>
            <a:r>
              <a:rPr lang="en-US" sz="2800" dirty="0"/>
              <a:t>variances of </a:t>
            </a:r>
            <a:r>
              <a:rPr lang="en-US" sz="2800" dirty="0" smtClean="0"/>
              <a:t>coefficients become </a:t>
            </a:r>
            <a:r>
              <a:rPr lang="en-US" sz="2800" dirty="0"/>
              <a:t>large =&gt; </a:t>
            </a:r>
            <a:r>
              <a:rPr lang="en-US" sz="2800" dirty="0" smtClean="0"/>
              <a:t>low </a:t>
            </a:r>
            <a:r>
              <a:rPr lang="en-US" sz="2800" dirty="0"/>
              <a:t>t </a:t>
            </a:r>
            <a:r>
              <a:rPr lang="en-US" sz="2800" dirty="0" smtClean="0"/>
              <a:t>values =&gt; fail to reject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that coefficient is zero.</a:t>
            </a:r>
            <a:endParaRPr lang="en-US" dirty="0"/>
          </a:p>
          <a:p>
            <a:pPr lvl="1"/>
            <a:r>
              <a:rPr lang="en-US" sz="2000" dirty="0"/>
              <a:t>Common convention is to drop variables with highly insignificant estimates</a:t>
            </a:r>
          </a:p>
          <a:p>
            <a:pPr lvl="1"/>
            <a:r>
              <a:rPr lang="en-US" sz="2000" dirty="0"/>
              <a:t>However, highly insignificant estimates may be a result of </a:t>
            </a:r>
            <a:r>
              <a:rPr lang="en-US" sz="2000" dirty="0" err="1"/>
              <a:t>Multicollinearity</a:t>
            </a:r>
            <a:r>
              <a:rPr lang="en-US" sz="2000" dirty="0"/>
              <a:t> (MC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Signs </a:t>
            </a:r>
            <a:r>
              <a:rPr lang="en-US" sz="2800" dirty="0"/>
              <a:t>of coefficients could be incorrect.</a:t>
            </a:r>
          </a:p>
          <a:p>
            <a:pPr marL="1771650" lvl="3" indent="-514350">
              <a:buFont typeface="+mj-lt"/>
              <a:buAutoNum type="arabicPeriod"/>
            </a:pPr>
            <a:endParaRPr lang="en-US" dirty="0" smtClean="0"/>
          </a:p>
          <a:p>
            <a:r>
              <a:rPr lang="en-US" sz="2800" dirty="0" smtClean="0"/>
              <a:t>Results </a:t>
            </a:r>
            <a:r>
              <a:rPr lang="en-US" sz="2800" dirty="0"/>
              <a:t>are sensitive to deletion of a single row.</a:t>
            </a:r>
          </a:p>
        </p:txBody>
      </p:sp>
    </p:spTree>
    <p:extLst>
      <p:ext uri="{BB962C8B-B14F-4D97-AF65-F5344CB8AC3E}">
        <p14:creationId xmlns:p14="http://schemas.microsoft.com/office/powerpoint/2010/main" val="18543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all pairwise correlations </a:t>
            </a:r>
            <a:r>
              <a:rPr lang="en-US" dirty="0" smtClean="0"/>
              <a:t>for independent variables.</a:t>
            </a:r>
          </a:p>
          <a:p>
            <a:pPr marL="1314450" lvl="2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Check VIF </a:t>
            </a:r>
            <a:r>
              <a:rPr lang="en-US" dirty="0"/>
              <a:t>(variance inflation </a:t>
            </a:r>
            <a:r>
              <a:rPr lang="en-US" dirty="0" smtClean="0"/>
              <a:t>factor) </a:t>
            </a:r>
          </a:p>
          <a:p>
            <a:pPr lvl="1"/>
            <a:r>
              <a:rPr lang="en-US" dirty="0" smtClean="0"/>
              <a:t>If VIF&gt;10 for a variable there </a:t>
            </a:r>
            <a:r>
              <a:rPr lang="en-US" dirty="0"/>
              <a:t>could be </a:t>
            </a:r>
            <a:r>
              <a:rPr lang="en-US" dirty="0" err="1" smtClean="0"/>
              <a:t>multicollinearity</a:t>
            </a:r>
            <a:endParaRPr lang="en-US" dirty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Check principal components for collinearity amongst variables </a:t>
            </a:r>
          </a:p>
          <a:p>
            <a:pPr lvl="1"/>
            <a:r>
              <a:rPr lang="en-US" dirty="0" smtClean="0"/>
              <a:t>If largest condition index is ~10, MC can have weak effect on estimates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largest condition index is </a:t>
            </a:r>
            <a:r>
              <a:rPr lang="en-US" dirty="0" smtClean="0"/>
              <a:t>&gt; 100, MC can have fair effect</a:t>
            </a:r>
          </a:p>
          <a:p>
            <a:pPr lvl="1"/>
            <a:r>
              <a:rPr lang="en-US" dirty="0" smtClean="0"/>
              <a:t>If principal component with high index contributes to high proportion of variance of multiple variables, MC causes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40400" y="1064523"/>
            <a:ext cx="2946400" cy="4811578"/>
          </a:xfrm>
        </p:spPr>
        <p:txBody>
          <a:bodyPr>
            <a:normAutofit/>
          </a:bodyPr>
          <a:lstStyle/>
          <a:p>
            <a:endParaRPr lang="en-US" sz="135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u="sng" dirty="0" smtClean="0"/>
              <a:t>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Pop and Year are not significant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Negative coefficient of Year does not make sense.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FE2B-DA12-441D-A82A-FBFC3200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523"/>
            <a:ext cx="5470702" cy="51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17C9-5E02-4499-91E0-F779020E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682F-881A-4158-8322-01D961E2F7E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261810" y="1443788"/>
            <a:ext cx="3272590" cy="40461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 smtClean="0"/>
              <a:t>The reason</a:t>
            </a:r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High correlation between </a:t>
            </a:r>
            <a:r>
              <a:rPr lang="en-US" dirty="0"/>
              <a:t>Pop and Year         </a:t>
            </a:r>
            <a:endParaRPr lang="en-US" dirty="0" smtClean="0"/>
          </a:p>
          <a:p>
            <a:r>
              <a:rPr lang="en-US" dirty="0" smtClean="0"/>
              <a:t>High correlation </a:t>
            </a:r>
            <a:r>
              <a:rPr lang="en-US" dirty="0"/>
              <a:t>between </a:t>
            </a:r>
            <a:r>
              <a:rPr lang="en-US" dirty="0" err="1"/>
              <a:t>Mort_Rate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and Year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16BEE-6B8D-42DD-906B-A54CD713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17" y="1292030"/>
            <a:ext cx="4820658" cy="48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Diagnostics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82662"/>
            <a:ext cx="6934200" cy="49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4522"/>
            <a:ext cx="8382000" cy="5417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 more data – where there is independent variation amongst the independent variables</a:t>
            </a:r>
          </a:p>
          <a:p>
            <a:pPr lvl="1" indent="-342900"/>
            <a:r>
              <a:rPr lang="en-US" dirty="0" smtClean="0"/>
              <a:t>Especially if </a:t>
            </a:r>
            <a:r>
              <a:rPr lang="en-US" dirty="0" err="1" smtClean="0"/>
              <a:t>multicollinearity</a:t>
            </a:r>
            <a:r>
              <a:rPr lang="en-US" dirty="0" smtClean="0"/>
              <a:t> involves main variable(s) of interest</a:t>
            </a:r>
          </a:p>
          <a:p>
            <a:pPr lvl="1" indent="-34290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Drop one or more variables to minimize or avoid </a:t>
            </a:r>
            <a:r>
              <a:rPr lang="en-US" dirty="0" err="1" smtClean="0"/>
              <a:t>multicollinearity</a:t>
            </a:r>
            <a:r>
              <a:rPr lang="en-US" dirty="0" smtClean="0"/>
              <a:t> (as indicated by regression diagnostics)</a:t>
            </a:r>
          </a:p>
          <a:p>
            <a:pPr lvl="1" indent="-342900"/>
            <a:r>
              <a:rPr lang="en-US" dirty="0" smtClean="0"/>
              <a:t>Can no longer uniquely interpret coefficients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principal component analysis to create non-collinear variables (through linear combinations of original variables) </a:t>
            </a:r>
          </a:p>
          <a:p>
            <a:pPr lvl="1"/>
            <a:r>
              <a:rPr lang="en-US" dirty="0" smtClean="0"/>
              <a:t>Better approach than (2), interpretation can be difficult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Heteroscedasticity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3"/>
            <a:ext cx="8229600" cy="525161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Assumption: Error term has the same variance across all observations</a:t>
            </a:r>
          </a:p>
          <a:p>
            <a:endParaRPr lang="en-US" dirty="0"/>
          </a:p>
          <a:p>
            <a:r>
              <a:rPr lang="en-US" dirty="0" smtClean="0"/>
              <a:t>This need not hold in many applications</a:t>
            </a:r>
          </a:p>
          <a:p>
            <a:pPr lvl="1"/>
            <a:r>
              <a:rPr lang="en-US" dirty="0" smtClean="0"/>
              <a:t>E.g., variance in purchases higher for large (&gt;$500) than small ($&lt;100) purchases </a:t>
            </a:r>
          </a:p>
          <a:p>
            <a:pPr lvl="1"/>
            <a:r>
              <a:rPr lang="en-US" dirty="0" smtClean="0"/>
              <a:t>E.g., variance in sales lower for large firms than for small firms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p-values for coefficients are then incorrect</a:t>
            </a:r>
          </a:p>
          <a:p>
            <a:pPr lvl="1"/>
            <a:r>
              <a:rPr lang="en-US" dirty="0" smtClean="0"/>
              <a:t>Estimates for coefficient are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Heteroscedasticity</a:t>
            </a:r>
            <a:r>
              <a:rPr lang="en-US" dirty="0" smtClean="0">
                <a:ea typeface="Times New Roman"/>
              </a:rPr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Test: Conduct White’s test</a:t>
            </a:r>
          </a:p>
          <a:p>
            <a:r>
              <a:rPr lang="en-US" dirty="0" smtClean="0"/>
              <a:t>Plot </a:t>
            </a:r>
            <a:r>
              <a:rPr lang="en-US" dirty="0"/>
              <a:t>standardized residuals against predicted Y.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of the residuals increases or decreases with a corresponding increase in predicted Y then there is </a:t>
            </a:r>
            <a:r>
              <a:rPr lang="en-US" dirty="0" smtClean="0"/>
              <a:t>heteroscedasticity</a:t>
            </a:r>
            <a:endParaRPr lang="en-US" dirty="0"/>
          </a:p>
        </p:txBody>
      </p:sp>
      <p:pic>
        <p:nvPicPr>
          <p:cNvPr id="1028" name="Picture 4" descr="https://mathematicaforprediction.files.wordpress.com/2013/12/logarithmic-data-with-heteroscedastic-skewed-noi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74" y="3178556"/>
            <a:ext cx="4143375" cy="26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reonline.net/htm/v8n2/v7n24.1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27" y="3524249"/>
            <a:ext cx="2571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5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FB4CE3-873F-494D-ABE6-74799CA77B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4133" y="2148947"/>
            <a:ext cx="8229600" cy="21367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>
                <a:latin typeface="+mn-lt"/>
              </a:rPr>
              <a:t>Regression </a:t>
            </a:r>
            <a:r>
              <a:rPr lang="en-IN" b="1" dirty="0">
                <a:latin typeface="+mn-lt"/>
              </a:rPr>
              <a:t>is a powerful tool for forecasting. Economists using it successfully predicted ten out of the last two recessions. </a:t>
            </a:r>
            <a:endParaRPr lang="en-IN" b="1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	</a:t>
            </a:r>
            <a:r>
              <a:rPr lang="en-US" b="1" dirty="0">
                <a:latin typeface="+mn-lt"/>
              </a:rPr>
              <a:t>			- Christopher Doyle‏ </a:t>
            </a:r>
            <a:endParaRPr lang="en-US" b="1" dirty="0" smtClean="0">
              <a:latin typeface="+mn-lt"/>
            </a:endParaRPr>
          </a:p>
          <a:p>
            <a:pPr marL="0" indent="0" algn="ctr">
              <a:buNone/>
            </a:pP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6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4522"/>
            <a:ext cx="8229600" cy="56410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Transform </a:t>
            </a:r>
            <a:r>
              <a:rPr lang="en-US" dirty="0" smtClean="0"/>
              <a:t>Y </a:t>
            </a:r>
            <a:r>
              <a:rPr lang="en-US" dirty="0"/>
              <a:t>variable using a log function / square root function or the inverse of Y to mitigate the problem. </a:t>
            </a:r>
          </a:p>
          <a:p>
            <a:pPr lvl="1" indent="-342900"/>
            <a:r>
              <a:rPr lang="en-US" dirty="0"/>
              <a:t> That is, use log(Y) or </a:t>
            </a:r>
            <a:r>
              <a:rPr lang="en-US" dirty="0" err="1"/>
              <a:t>sqrt</a:t>
            </a:r>
            <a:r>
              <a:rPr lang="en-US" dirty="0"/>
              <a:t>(Y) as dependent variable.</a:t>
            </a:r>
          </a:p>
          <a:p>
            <a:pPr lvl="1" indent="-342900"/>
            <a:r>
              <a:rPr lang="en-US" dirty="0"/>
              <a:t>Transformation often works because it reduces the spread in the dependent variable (check for yourself</a:t>
            </a:r>
            <a:r>
              <a:rPr lang="en-US" dirty="0" smtClean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(heteroscedasticity) robust standard errors</a:t>
            </a:r>
          </a:p>
          <a:p>
            <a:pPr lvl="1" indent="-342900"/>
            <a:r>
              <a:rPr lang="en-US" dirty="0" smtClean="0"/>
              <a:t>Pros: This is a method that “fixes” the incorrect standard errors, and as a result the p values are correct.</a:t>
            </a:r>
          </a:p>
          <a:p>
            <a:pPr lvl="1" indent="-342900"/>
            <a:r>
              <a:rPr lang="en-US" dirty="0" smtClean="0"/>
              <a:t>Cons: Often creates large S.E and therefore large </a:t>
            </a:r>
            <a:r>
              <a:rPr lang="en-US" dirty="0" err="1" smtClean="0"/>
              <a:t>confidene</a:t>
            </a:r>
            <a:r>
              <a:rPr lang="en-US" dirty="0" smtClean="0"/>
              <a:t>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Could indicate segments - include </a:t>
            </a:r>
            <a:r>
              <a:rPr lang="en-US" dirty="0"/>
              <a:t>additional independent variable terms (incl. interactions) to explain </a:t>
            </a:r>
            <a:r>
              <a:rPr lang="en-US" dirty="0" smtClean="0"/>
              <a:t>variation</a:t>
            </a:r>
          </a:p>
          <a:p>
            <a:pPr marL="0" indent="0">
              <a:buNone/>
            </a:pPr>
            <a:endParaRPr lang="en-US" dirty="0"/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Experiment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20" y="952022"/>
            <a:ext cx="6350213" cy="4762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5705" y="5923388"/>
            <a:ext cx="5488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CustomerDecision</a:t>
            </a:r>
            <a:r>
              <a:rPr lang="en-US" sz="2400" dirty="0"/>
              <a:t> = A + B*</a:t>
            </a:r>
            <a:r>
              <a:rPr lang="en-US" sz="2400" dirty="0" err="1"/>
              <a:t>SalesInfoAdvice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87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Experiment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9" y="922866"/>
            <a:ext cx="5558743" cy="55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Standard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6" y="975250"/>
            <a:ext cx="7582207" cy="510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Transformation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890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067" y="5923388"/>
            <a:ext cx="6667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Log(</a:t>
            </a:r>
            <a:r>
              <a:rPr lang="en-US" sz="2400" dirty="0" err="1" smtClean="0"/>
              <a:t>CustomerDecision</a:t>
            </a:r>
            <a:r>
              <a:rPr lang="en-US" sz="2400" dirty="0" smtClean="0"/>
              <a:t>) </a:t>
            </a:r>
            <a:r>
              <a:rPr lang="en-US" sz="2400" dirty="0"/>
              <a:t>= A + B*</a:t>
            </a:r>
            <a:r>
              <a:rPr lang="en-US" sz="2400" dirty="0" err="1"/>
              <a:t>SalesInfoAdvice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0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Underlying Cause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956733"/>
            <a:ext cx="4480560" cy="448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56733"/>
            <a:ext cx="4480560" cy="4480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90" y="5578363"/>
            <a:ext cx="9020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Heterogeneity in </a:t>
            </a:r>
            <a:r>
              <a:rPr lang="en-US" sz="2400" dirty="0" smtClean="0"/>
              <a:t>response: Not all customers are the same !! </a:t>
            </a:r>
          </a:p>
          <a:p>
            <a:r>
              <a:rPr lang="en-US" sz="2400" dirty="0" smtClean="0"/>
              <a:t>Customers can be segmented based on their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8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of Error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Non-normality of error term invalidates p-values</a:t>
            </a:r>
          </a:p>
          <a:p>
            <a:endParaRPr lang="en-US" dirty="0" smtClean="0"/>
          </a:p>
          <a:p>
            <a:r>
              <a:rPr lang="en-US" dirty="0" smtClean="0"/>
              <a:t>How to check if errors are normally distributed?</a:t>
            </a:r>
            <a:endParaRPr lang="en-US" dirty="0"/>
          </a:p>
          <a:p>
            <a:pPr lvl="1"/>
            <a:r>
              <a:rPr lang="en-US" dirty="0" smtClean="0"/>
              <a:t>Check if residuals “evenly” distributed across observations, close to normal, most within 2 </a:t>
            </a:r>
            <a:r>
              <a:rPr lang="en-US" dirty="0" err="1" smtClean="0"/>
              <a:t>s.d.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Statistical test: Shapiro-Wilk, Kolmogorov-Smirnov</a:t>
            </a:r>
          </a:p>
          <a:p>
            <a:pPr lvl="2"/>
            <a:r>
              <a:rPr lang="en-US" dirty="0" smtClean="0"/>
              <a:t>H0: Distribution is normal, HA: Distribution is not normal</a:t>
            </a:r>
          </a:p>
          <a:p>
            <a:pPr lvl="1"/>
            <a:r>
              <a:rPr lang="en-US" dirty="0"/>
              <a:t>Check </a:t>
            </a:r>
            <a:r>
              <a:rPr lang="en-US" dirty="0" smtClean="0"/>
              <a:t>for outliers: can </a:t>
            </a:r>
            <a:r>
              <a:rPr lang="en-US" dirty="0"/>
              <a:t>affect statistical test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common solution: transform </a:t>
            </a:r>
            <a:r>
              <a:rPr lang="en-US" dirty="0" smtClean="0"/>
              <a:t>dependent </a:t>
            </a:r>
            <a:r>
              <a:rPr lang="en-US" dirty="0"/>
              <a:t>variable: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transformations are: ln(y) , y^0.5 or 1/y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Sales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1966"/>
            <a:ext cx="4216400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05862"/>
            <a:ext cx="403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outliers: Statistical test rejects hypothesis that distribution is normal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67" y="1356783"/>
            <a:ext cx="4176888" cy="3132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4346" y="4643963"/>
            <a:ext cx="42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outliers: Statistical test does not reject hypothesis that distribution is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Violations </a:t>
            </a:r>
            <a:br>
              <a:rPr lang="en-US" dirty="0" smtClean="0"/>
            </a:br>
            <a:r>
              <a:rPr lang="en-US" dirty="0" smtClean="0"/>
              <a:t>of Linear Regression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Outliers and Influential observations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err="1" smtClean="0"/>
              <a:t>Multicollinearity</a:t>
            </a:r>
            <a:r>
              <a:rPr lang="en-US" dirty="0" smtClean="0"/>
              <a:t> amongst independent variables</a:t>
            </a:r>
          </a:p>
          <a:p>
            <a:pPr marL="514350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Heteroscedasticity </a:t>
            </a:r>
            <a:r>
              <a:rPr lang="en-US" dirty="0"/>
              <a:t>in error term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Normality of error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and Influential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064522"/>
            <a:ext cx="8737599" cy="5420945"/>
          </a:xfrm>
        </p:spPr>
        <p:txBody>
          <a:bodyPr>
            <a:normAutofit/>
          </a:bodyPr>
          <a:lstStyle/>
          <a:p>
            <a:r>
              <a:rPr lang="en-US" dirty="0" smtClean="0"/>
              <a:t>We would like the model to not be sensitive to dropping one / few observations</a:t>
            </a:r>
          </a:p>
          <a:p>
            <a:pPr lvl="1"/>
            <a:r>
              <a:rPr lang="en-US" dirty="0" smtClean="0"/>
              <a:t>We want model results to be based on entire data, not a small fraction</a:t>
            </a:r>
          </a:p>
          <a:p>
            <a:pPr lvl="1"/>
            <a:r>
              <a:rPr lang="en-US" dirty="0" smtClean="0"/>
              <a:t>Otherwise, model can be biased / not representative of true relation</a:t>
            </a:r>
          </a:p>
          <a:p>
            <a:r>
              <a:rPr lang="en-US" dirty="0" smtClean="0"/>
              <a:t>Outliers (large residual): extreme values of Y that cause residuals to be high, resulting in poor fit or over-influencing regression estimates</a:t>
            </a:r>
          </a:p>
          <a:p>
            <a:pPr lvl="1"/>
            <a:r>
              <a:rPr lang="en-US" dirty="0" smtClean="0"/>
              <a:t>Possible to identify even before regression is estimated</a:t>
            </a:r>
          </a:p>
          <a:p>
            <a:r>
              <a:rPr lang="en-US" dirty="0" smtClean="0"/>
              <a:t>Influential points (large leverage): extreme values of X or Y that have undue influence on regression estimates</a:t>
            </a:r>
          </a:p>
          <a:p>
            <a:pPr lvl="1"/>
            <a:r>
              <a:rPr lang="en-US" dirty="0" smtClean="0"/>
              <a:t>Typically identifiable only after regression is estimated</a:t>
            </a:r>
          </a:p>
        </p:txBody>
      </p:sp>
    </p:spTree>
    <p:extLst>
      <p:ext uri="{BB962C8B-B14F-4D97-AF65-F5344CB8AC3E}">
        <p14:creationId xmlns:p14="http://schemas.microsoft.com/office/powerpoint/2010/main" val="11558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and Influential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0999"/>
            <a:ext cx="8458200" cy="2091267"/>
          </a:xfrm>
        </p:spPr>
        <p:txBody>
          <a:bodyPr>
            <a:normAutofit/>
          </a:bodyPr>
          <a:lstStyle/>
          <a:p>
            <a:r>
              <a:rPr lang="en-US" dirty="0" smtClean="0"/>
              <a:t>OLS Regression =&gt; chooses coefficients that minimize squared deviation from predicted values</a:t>
            </a:r>
          </a:p>
          <a:p>
            <a:r>
              <a:rPr lang="en-US" dirty="0" smtClean="0"/>
              <a:t>A single large deviation can unduly influence choice of estimates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3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and Influential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4" y="990600"/>
            <a:ext cx="87630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Cook’s D: measure of influence of each observation, effect of deleting that observation on regression estimates</a:t>
            </a:r>
          </a:p>
          <a:p>
            <a:pPr lvl="1"/>
            <a:r>
              <a:rPr lang="en-US" dirty="0" smtClean="0"/>
              <a:t>Thumb rule: Observations with D &gt; 4/n should be inspected</a:t>
            </a:r>
          </a:p>
          <a:p>
            <a:r>
              <a:rPr lang="en-US" dirty="0" smtClean="0"/>
              <a:t>What can be done</a:t>
            </a:r>
          </a:p>
          <a:p>
            <a:pPr lvl="1"/>
            <a:r>
              <a:rPr lang="en-US" dirty="0" smtClean="0"/>
              <a:t>Omit points =&gt; can introduce bias, tempting to drop points that weaken hypothesis </a:t>
            </a:r>
          </a:p>
          <a:p>
            <a:pPr lvl="1"/>
            <a:r>
              <a:rPr lang="en-US" dirty="0" smtClean="0"/>
              <a:t>Robust regression – without dropping points, use alternate assumptions to estimate model</a:t>
            </a:r>
          </a:p>
          <a:p>
            <a:pPr lvl="2"/>
            <a:r>
              <a:rPr lang="en-US" dirty="0" smtClean="0"/>
              <a:t>Estimation methods: M, LTS, MM</a:t>
            </a:r>
          </a:p>
          <a:p>
            <a:pPr lvl="2"/>
            <a:r>
              <a:rPr lang="en-US" dirty="0" smtClean="0"/>
              <a:t>MM is good for outliers and influential points</a:t>
            </a:r>
          </a:p>
          <a:p>
            <a:pPr lvl="2"/>
            <a:r>
              <a:rPr lang="en-US" dirty="0" smtClean="0"/>
              <a:t>Assigns lower weightage to influential points</a:t>
            </a:r>
          </a:p>
          <a:p>
            <a:pPr lvl="2"/>
            <a:r>
              <a:rPr lang="en-US" dirty="0" smtClean="0"/>
              <a:t>Conducts weighted OLS regression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6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Computer Sales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339" t="17272" r="16293" b="13540"/>
          <a:stretch/>
        </p:blipFill>
        <p:spPr>
          <a:xfrm>
            <a:off x="287870" y="1143000"/>
            <a:ext cx="6726766" cy="5300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436" y="5189096"/>
            <a:ext cx="1896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Coefficient for unemployment rate is positive!!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47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Diagnostics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903135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Omitting Outlier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877" r="8570"/>
          <a:stretch/>
        </p:blipFill>
        <p:spPr>
          <a:xfrm>
            <a:off x="1075654" y="1988686"/>
            <a:ext cx="7137013" cy="20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91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31290</TotalTime>
  <Words>1040</Words>
  <Application>Microsoft Office PowerPoint</Application>
  <PresentationFormat>On-screen Show (4:3)</PresentationFormat>
  <Paragraphs>167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Arial</vt:lpstr>
      <vt:lpstr>Times New Roman</vt:lpstr>
      <vt:lpstr>Arial Narrow</vt:lpstr>
      <vt:lpstr>Office Theme</vt:lpstr>
      <vt:lpstr>Linear Regression Part IV: Handling Violations of Assumptions</vt:lpstr>
      <vt:lpstr>PowerPoint Presentation</vt:lpstr>
      <vt:lpstr>Common Violations  of Linear Regression Assumptions</vt:lpstr>
      <vt:lpstr>Outliers and Influential observations</vt:lpstr>
      <vt:lpstr>Outliers and Influential Points</vt:lpstr>
      <vt:lpstr>Outliers and Influential Points</vt:lpstr>
      <vt:lpstr>Recall Computer Sales Example</vt:lpstr>
      <vt:lpstr>Regression Diagnostics</vt:lpstr>
      <vt:lpstr>Regression Omitting Outlier</vt:lpstr>
      <vt:lpstr>Diagnostics Omitting Outlier</vt:lpstr>
      <vt:lpstr>Robust Regression (MM)</vt:lpstr>
      <vt:lpstr>Multicollinearity</vt:lpstr>
      <vt:lpstr>Multicollinearity Detection</vt:lpstr>
      <vt:lpstr>Example: Housing Data</vt:lpstr>
      <vt:lpstr>Correlation Matrix</vt:lpstr>
      <vt:lpstr>Regression Diagnostics</vt:lpstr>
      <vt:lpstr>Handling Multicollinearity</vt:lpstr>
      <vt:lpstr>Heteroscedasticity</vt:lpstr>
      <vt:lpstr>Heteroscedasticity Detection</vt:lpstr>
      <vt:lpstr>Solutions</vt:lpstr>
      <vt:lpstr>Sales Experiment Example</vt:lpstr>
      <vt:lpstr>Sales Experiment Example</vt:lpstr>
      <vt:lpstr>Robust Standard Errors</vt:lpstr>
      <vt:lpstr>Variable Transformation</vt:lpstr>
      <vt:lpstr>Underlying Cause</vt:lpstr>
      <vt:lpstr>Normality of Error term</vt:lpstr>
      <vt:lpstr>Computer Sales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Subramanian, Upender</cp:lastModifiedBy>
  <cp:revision>1552</cp:revision>
  <dcterms:created xsi:type="dcterms:W3CDTF">2011-08-25T15:49:05Z</dcterms:created>
  <dcterms:modified xsi:type="dcterms:W3CDTF">2018-05-21T21:55:48Z</dcterms:modified>
</cp:coreProperties>
</file>