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493" r:id="rId2"/>
    <p:sldId id="497" r:id="rId3"/>
    <p:sldId id="495" r:id="rId4"/>
    <p:sldId id="496" r:id="rId5"/>
    <p:sldId id="502" r:id="rId6"/>
    <p:sldId id="503" r:id="rId7"/>
    <p:sldId id="538" r:id="rId8"/>
    <p:sldId id="537" r:id="rId9"/>
    <p:sldId id="506" r:id="rId10"/>
    <p:sldId id="498" r:id="rId11"/>
    <p:sldId id="508" r:id="rId12"/>
    <p:sldId id="509" r:id="rId13"/>
    <p:sldId id="510" r:id="rId14"/>
    <p:sldId id="511" r:id="rId15"/>
    <p:sldId id="512" r:id="rId16"/>
    <p:sldId id="531" r:id="rId17"/>
    <p:sldId id="518" r:id="rId18"/>
    <p:sldId id="519" r:id="rId19"/>
    <p:sldId id="520" r:id="rId20"/>
    <p:sldId id="540" r:id="rId21"/>
    <p:sldId id="521" r:id="rId22"/>
    <p:sldId id="522" r:id="rId23"/>
    <p:sldId id="524" r:id="rId24"/>
    <p:sldId id="532" r:id="rId25"/>
    <p:sldId id="533" r:id="rId26"/>
    <p:sldId id="534" r:id="rId27"/>
    <p:sldId id="535" r:id="rId28"/>
    <p:sldId id="525" r:id="rId29"/>
    <p:sldId id="526" r:id="rId3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82846" autoAdjust="0"/>
  </p:normalViewPr>
  <p:slideViewPr>
    <p:cSldViewPr snapToGrid="0" snapToObjects="1">
      <p:cViewPr varScale="1">
        <p:scale>
          <a:sx n="68" d="100"/>
          <a:sy n="68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 and Selection</a:t>
            </a:r>
            <a:br>
              <a:rPr lang="en-US" dirty="0" smtClean="0"/>
            </a:br>
            <a:r>
              <a:rPr lang="en-US" dirty="0" smtClean="0"/>
              <a:t>Part I: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8" y="1064522"/>
            <a:ext cx="8088922" cy="5417088"/>
          </a:xfrm>
        </p:spPr>
        <p:txBody>
          <a:bodyPr>
            <a:normAutofit/>
          </a:bodyPr>
          <a:lstStyle/>
          <a:p>
            <a:r>
              <a:rPr lang="en-US" dirty="0"/>
              <a:t>Choose a model performing well on </a:t>
            </a:r>
            <a:r>
              <a:rPr lang="en-US" dirty="0" smtClean="0"/>
              <a:t>an in-sample measure</a:t>
            </a:r>
            <a:endParaRPr lang="en-US" dirty="0"/>
          </a:p>
          <a:p>
            <a:pPr lvl="1"/>
            <a:r>
              <a:rPr lang="en-US" dirty="0" smtClean="0"/>
              <a:t>Overall model fit measure: R</a:t>
            </a:r>
            <a:r>
              <a:rPr lang="en-US" baseline="30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Log-likelihood </a:t>
            </a:r>
          </a:p>
          <a:p>
            <a:pPr lvl="1"/>
            <a:r>
              <a:rPr lang="en-US" dirty="0" smtClean="0"/>
              <a:t>Individual coefficients measure: p-value</a:t>
            </a:r>
          </a:p>
          <a:p>
            <a:pPr lvl="1"/>
            <a:r>
              <a:rPr lang="en-US" dirty="0" smtClean="0"/>
              <a:t>Measures penalizing model complexity: Adj-R</a:t>
            </a:r>
            <a:r>
              <a:rPr lang="en-US" baseline="30000" dirty="0" smtClean="0"/>
              <a:t>2</a:t>
            </a:r>
            <a:r>
              <a:rPr lang="en-US" dirty="0" smtClean="0"/>
              <a:t>, AIC, </a:t>
            </a:r>
            <a:r>
              <a:rPr lang="en-US" dirty="0" err="1" smtClean="0"/>
              <a:t>AICc</a:t>
            </a:r>
            <a:r>
              <a:rPr lang="en-US" dirty="0" smtClean="0"/>
              <a:t>, BIC, SBC, Mallows-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identify which models to evaluate?</a:t>
            </a:r>
          </a:p>
          <a:p>
            <a:pPr lvl="1"/>
            <a:r>
              <a:rPr lang="en-US" dirty="0" smtClean="0"/>
              <a:t>Iterative: Modify model one </a:t>
            </a:r>
            <a:r>
              <a:rPr lang="en-US" dirty="0"/>
              <a:t>step at a time </a:t>
            </a:r>
            <a:r>
              <a:rPr lang="en-US" dirty="0" smtClean="0"/>
              <a:t>(</a:t>
            </a:r>
            <a:r>
              <a:rPr lang="en-US" dirty="0"/>
              <a:t>adding / dropping one effect) </a:t>
            </a:r>
            <a:r>
              <a:rPr lang="en-US" dirty="0" smtClean="0"/>
              <a:t>till a step cannot improve model further</a:t>
            </a:r>
          </a:p>
          <a:p>
            <a:pPr lvl="1"/>
            <a:r>
              <a:rPr lang="en-US" dirty="0" smtClean="0"/>
              <a:t>Best subsets: From an overall set of models, identify a subset of models that have the best performance</a:t>
            </a:r>
          </a:p>
          <a:p>
            <a:pPr lvl="2"/>
            <a:r>
              <a:rPr lang="en-US" dirty="0" smtClean="0"/>
              <a:t>E.g., Overall set = all main-effect only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In-Sample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4523"/>
            <a:ext cx="8363243" cy="5308142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: Proportion of variance in outcome explained by model (higher is better)</a:t>
            </a:r>
          </a:p>
          <a:p>
            <a:pPr lvl="1"/>
            <a:r>
              <a:rPr lang="en-US" dirty="0" smtClean="0"/>
              <a:t>Can lead to over-fitting since adding variables / effects can only increase R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Adj-R</a:t>
            </a:r>
            <a:r>
              <a:rPr lang="en-US" baseline="30000" dirty="0" smtClean="0"/>
              <a:t>2 </a:t>
            </a:r>
            <a:r>
              <a:rPr lang="en-US" dirty="0" smtClean="0"/>
              <a:t>: Subtracts penalty for number of effects in model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Mallows-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Measure of model bias based on in-sample prediction error (simpler model with smaller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/>
              <a:t> </a:t>
            </a:r>
            <a:r>
              <a:rPr lang="en-US" dirty="0" smtClean="0"/>
              <a:t>is better)</a:t>
            </a:r>
            <a:endParaRPr lang="en-US" dirty="0"/>
          </a:p>
          <a:p>
            <a:pPr lvl="1"/>
            <a:r>
              <a:rPr lang="en-US" dirty="0" smtClean="0"/>
              <a:t>p = number of parameters in the model (including intercept)</a:t>
            </a:r>
          </a:p>
          <a:p>
            <a:pPr lvl="1"/>
            <a:r>
              <a:rPr lang="en-US" dirty="0" smtClean="0"/>
              <a:t>In theory, 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dirty="0"/>
              <a:t> = p </a:t>
            </a:r>
            <a:r>
              <a:rPr lang="en-US" dirty="0" smtClean="0"/>
              <a:t>if there is no bias; 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smtClean="0"/>
              <a:t>is increasing with bias</a:t>
            </a:r>
          </a:p>
          <a:p>
            <a:pPr lvl="1"/>
            <a:r>
              <a:rPr lang="en-US" dirty="0" smtClean="0"/>
              <a:t>In practice: 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 &gt;&gt; p then there is high bias, if 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smtClean="0"/>
              <a:t>close to p then there is low bias; 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 &lt; p then interpret as low bias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In-Sample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308142"/>
          </a:xfrm>
        </p:spPr>
        <p:txBody>
          <a:bodyPr>
            <a:normAutofit/>
          </a:bodyPr>
          <a:lstStyle/>
          <a:p>
            <a:r>
              <a:rPr lang="en-US" dirty="0"/>
              <a:t>p-value: Tests hypothesis whether a co-efficient is significantly different than zero</a:t>
            </a:r>
          </a:p>
          <a:p>
            <a:pPr lvl="1"/>
            <a:r>
              <a:rPr lang="en-US" dirty="0"/>
              <a:t>A non-significant effect should be dropped from the model</a:t>
            </a:r>
          </a:p>
          <a:p>
            <a:r>
              <a:rPr lang="en-US" dirty="0" smtClean="0"/>
              <a:t>Log-likelihood</a:t>
            </a:r>
            <a:r>
              <a:rPr lang="en-US" dirty="0"/>
              <a:t>: Measure of how likely it is to observe the outcome, based on estimated model (lower is better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Following measures penalize log-likelihood based on number of effects included</a:t>
            </a:r>
            <a:endParaRPr lang="en-US" dirty="0"/>
          </a:p>
          <a:p>
            <a:pPr lvl="1"/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</a:p>
          <a:p>
            <a:pPr lvl="1"/>
            <a:r>
              <a:rPr lang="en-US" dirty="0" err="1"/>
              <a:t>Akaike</a:t>
            </a:r>
            <a:r>
              <a:rPr lang="en-US" dirty="0"/>
              <a:t> Information Criterion </a:t>
            </a:r>
            <a:r>
              <a:rPr lang="en-US" dirty="0" smtClean="0"/>
              <a:t>with correction (</a:t>
            </a:r>
            <a:r>
              <a:rPr lang="en-US" dirty="0" err="1" smtClean="0"/>
              <a:t>AICc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Sawa</a:t>
            </a:r>
            <a:r>
              <a:rPr lang="en-US" dirty="0"/>
              <a:t> Bayesian information criterion (</a:t>
            </a:r>
            <a:r>
              <a:rPr lang="en-US" dirty="0" smtClean="0"/>
              <a:t>BIC)</a:t>
            </a:r>
          </a:p>
          <a:p>
            <a:pPr lvl="1"/>
            <a:r>
              <a:rPr lang="en-US" dirty="0"/>
              <a:t>Schwarz Bayesian information </a:t>
            </a:r>
            <a:r>
              <a:rPr lang="en-US" dirty="0" smtClean="0"/>
              <a:t>criterion (SBC)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/ Iterative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Selection</a:t>
            </a:r>
          </a:p>
          <a:p>
            <a:pPr lvl="1"/>
            <a:r>
              <a:rPr lang="en-US" dirty="0" smtClean="0"/>
              <a:t>Decide criterion / measure </a:t>
            </a:r>
            <a:r>
              <a:rPr lang="en-US" dirty="0"/>
              <a:t>for adding variable, stopping </a:t>
            </a:r>
            <a:r>
              <a:rPr lang="en-US" dirty="0" smtClean="0"/>
              <a:t>iterations</a:t>
            </a:r>
          </a:p>
          <a:p>
            <a:pPr lvl="2"/>
            <a:r>
              <a:rPr lang="en-US" dirty="0" smtClean="0"/>
              <a:t>E.g., p-value &lt; 0.01, </a:t>
            </a:r>
            <a:r>
              <a:rPr lang="en-US" dirty="0"/>
              <a:t>Mallows-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endParaRPr lang="en-US" dirty="0"/>
          </a:p>
          <a:p>
            <a:pPr lvl="1"/>
            <a:r>
              <a:rPr lang="en-US" dirty="0" smtClean="0"/>
              <a:t>Start with “null” model (no variables)</a:t>
            </a:r>
          </a:p>
          <a:p>
            <a:pPr lvl="1"/>
            <a:r>
              <a:rPr lang="en-US" dirty="0" smtClean="0"/>
              <a:t>Each iteration, calculate improvement in model measure from adding one of the remaining variables</a:t>
            </a:r>
          </a:p>
          <a:p>
            <a:pPr lvl="2"/>
            <a:r>
              <a:rPr lang="en-US" dirty="0" smtClean="0"/>
              <a:t>Add interaction term only if main effects are already present</a:t>
            </a:r>
          </a:p>
          <a:p>
            <a:pPr lvl="1"/>
            <a:r>
              <a:rPr lang="en-US" dirty="0" smtClean="0"/>
              <a:t>If best improvement does not match criterion for adding variables or stopping condition is met, then stop</a:t>
            </a:r>
          </a:p>
          <a:p>
            <a:pPr lvl="1"/>
            <a:r>
              <a:rPr lang="en-US" dirty="0" smtClean="0"/>
              <a:t>Else add variable with best improvement in model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/ Iterative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elimination</a:t>
            </a:r>
          </a:p>
          <a:p>
            <a:pPr lvl="1"/>
            <a:r>
              <a:rPr lang="en-US" dirty="0" smtClean="0"/>
              <a:t>Decide criterion / measure to drop variable</a:t>
            </a:r>
            <a:r>
              <a:rPr lang="en-US" dirty="0"/>
              <a:t>, stopping </a:t>
            </a:r>
            <a:r>
              <a:rPr lang="en-US" dirty="0" smtClean="0"/>
              <a:t>iterations</a:t>
            </a:r>
          </a:p>
          <a:p>
            <a:pPr lvl="2"/>
            <a:r>
              <a:rPr lang="en-US" dirty="0" smtClean="0"/>
              <a:t>E.g., p-value &lt; 0.01, </a:t>
            </a:r>
            <a:r>
              <a:rPr lang="en-US" dirty="0"/>
              <a:t>Mallows-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endParaRPr lang="en-US" dirty="0"/>
          </a:p>
          <a:p>
            <a:pPr lvl="1"/>
            <a:r>
              <a:rPr lang="en-US" dirty="0" smtClean="0"/>
              <a:t>Start with “full” model (all variables)</a:t>
            </a:r>
          </a:p>
          <a:p>
            <a:pPr lvl="1"/>
            <a:r>
              <a:rPr lang="en-US" dirty="0" smtClean="0"/>
              <a:t>Each iteration, calculate improvement in model measure from dropping one of the variables from the model</a:t>
            </a:r>
          </a:p>
          <a:p>
            <a:pPr lvl="2"/>
            <a:r>
              <a:rPr lang="en-US" dirty="0" smtClean="0"/>
              <a:t>Drop main effect only if interaction term is not currently in model</a:t>
            </a:r>
          </a:p>
          <a:p>
            <a:pPr lvl="1"/>
            <a:r>
              <a:rPr lang="en-US" dirty="0" smtClean="0"/>
              <a:t>If best improvement does not match criterion for dropping variables or stopping condition is met, then stop</a:t>
            </a:r>
          </a:p>
          <a:p>
            <a:pPr lvl="1"/>
            <a:r>
              <a:rPr lang="en-US" dirty="0" smtClean="0"/>
              <a:t>Else drop variable with best improvement in model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/ Iterative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097127"/>
          </a:xfrm>
        </p:spPr>
        <p:txBody>
          <a:bodyPr>
            <a:normAutofit/>
          </a:bodyPr>
          <a:lstStyle/>
          <a:p>
            <a:r>
              <a:rPr lang="en-US" dirty="0" smtClean="0"/>
              <a:t>Stepwise</a:t>
            </a:r>
          </a:p>
          <a:p>
            <a:pPr lvl="1"/>
            <a:r>
              <a:rPr lang="en-US" dirty="0" smtClean="0"/>
              <a:t>Decide criterion / measure to add, drop variables, </a:t>
            </a:r>
            <a:r>
              <a:rPr lang="en-US" dirty="0"/>
              <a:t>stopping </a:t>
            </a:r>
            <a:r>
              <a:rPr lang="en-US" dirty="0" smtClean="0"/>
              <a:t>iterations</a:t>
            </a:r>
          </a:p>
          <a:p>
            <a:pPr lvl="2"/>
            <a:r>
              <a:rPr lang="en-US" dirty="0" smtClean="0"/>
              <a:t>E.g., p-value &lt; 0.01, </a:t>
            </a:r>
            <a:r>
              <a:rPr lang="en-US" dirty="0"/>
              <a:t>Mallows-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baseline="-25000" dirty="0" smtClean="0"/>
              <a:t>,</a:t>
            </a:r>
            <a:r>
              <a:rPr lang="en-US" dirty="0"/>
              <a:t> SBC</a:t>
            </a:r>
          </a:p>
          <a:p>
            <a:pPr lvl="1"/>
            <a:r>
              <a:rPr lang="en-US" dirty="0" smtClean="0"/>
              <a:t>Start with “null” model (all variables)</a:t>
            </a:r>
          </a:p>
          <a:p>
            <a:pPr lvl="1"/>
            <a:r>
              <a:rPr lang="en-US" dirty="0"/>
              <a:t>Each iteration, calculate improvement in model measure from dropping one of the remaining variables, or dropping one of the current variables in the model</a:t>
            </a:r>
          </a:p>
          <a:p>
            <a:pPr lvl="1"/>
            <a:r>
              <a:rPr lang="en-US" dirty="0"/>
              <a:t>If best improvement does not match criterion for adding / dropping variables or stopping condition is met, then stop</a:t>
            </a:r>
          </a:p>
          <a:p>
            <a:pPr lvl="1"/>
            <a:r>
              <a:rPr lang="en-US" dirty="0"/>
              <a:t>Else add </a:t>
            </a:r>
            <a:r>
              <a:rPr lang="en-US" dirty="0" smtClean="0"/>
              <a:t>one variable </a:t>
            </a:r>
            <a:r>
              <a:rPr lang="en-US" dirty="0"/>
              <a:t>or drop </a:t>
            </a:r>
            <a:r>
              <a:rPr lang="en-US" dirty="0" smtClean="0"/>
              <a:t>one variable, whichever leads </a:t>
            </a:r>
            <a:r>
              <a:rPr lang="en-US" dirty="0"/>
              <a:t>to the best improvement in model measure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method will stop at a “local” best </a:t>
            </a:r>
          </a:p>
          <a:p>
            <a:pPr lvl="1"/>
            <a:r>
              <a:rPr lang="en-US" dirty="0" smtClean="0"/>
              <a:t>Only considers some of the possible models</a:t>
            </a:r>
          </a:p>
          <a:p>
            <a:pPr lvl="1"/>
            <a:r>
              <a:rPr lang="en-US" dirty="0" smtClean="0"/>
              <a:t>Results sensitive to initial starting model</a:t>
            </a:r>
          </a:p>
          <a:p>
            <a:endParaRPr lang="en-US" dirty="0" smtClean="0"/>
          </a:p>
          <a:p>
            <a:r>
              <a:rPr lang="en-US" dirty="0" smtClean="0"/>
              <a:t>Best subsets method identifies the “global” best </a:t>
            </a:r>
          </a:p>
          <a:p>
            <a:pPr lvl="1"/>
            <a:r>
              <a:rPr lang="en-US" dirty="0" smtClean="0"/>
              <a:t>Considers all possible models that meet a specific criterion</a:t>
            </a:r>
          </a:p>
          <a:p>
            <a:pPr lvl="2"/>
            <a:r>
              <a:rPr lang="en-US" dirty="0" smtClean="0"/>
              <a:t>E.g., all models with only main effects for certain variables, and first-order interaction terms for certain variables.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 and Selection</a:t>
            </a:r>
            <a:br>
              <a:rPr lang="en-US" dirty="0" smtClean="0"/>
            </a:br>
            <a:r>
              <a:rPr lang="en-US" dirty="0" smtClean="0"/>
              <a:t>Part III: Out-of-Sample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054923"/>
          </a:xfrm>
        </p:spPr>
        <p:txBody>
          <a:bodyPr/>
          <a:lstStyle/>
          <a:p>
            <a:r>
              <a:rPr lang="en-US" dirty="0" smtClean="0"/>
              <a:t>Model that does well on an in-sample measure might be over-fitting that sample of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May not generalize / perform well outside of this sample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not use a portion of the data to estimate the model and another portion of the model to evaluate its out-of-sample performance?</a:t>
            </a:r>
          </a:p>
          <a:p>
            <a:pPr lvl="1"/>
            <a:r>
              <a:rPr lang="en-US" dirty="0" smtClean="0"/>
              <a:t>Compare models on the out-of-sample performance</a:t>
            </a:r>
          </a:p>
          <a:p>
            <a:pPr lvl="1"/>
            <a:r>
              <a:rPr lang="en-US" dirty="0" smtClean="0"/>
              <a:t>Pick best model and estimate on entire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125262"/>
              </a:xfrm>
            </p:spPr>
            <p:txBody>
              <a:bodyPr/>
              <a:lstStyle/>
              <a:p>
                <a:r>
                  <a:rPr lang="en-US" dirty="0" smtClean="0"/>
                  <a:t>Split dataset into a training dataset and validation dataset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Use training dataset to estimate model, validation dataset to measure “out-of-sample” prediction performance</a:t>
                </a:r>
              </a:p>
              <a:p>
                <a:pPr lvl="1"/>
                <a:r>
                  <a:rPr lang="en-US" dirty="0" smtClean="0"/>
                  <a:t>Measure: Validation ASE</a:t>
                </a:r>
                <a:r>
                  <a:rPr lang="en-US" dirty="0"/>
                  <a:t> </a:t>
                </a:r>
                <a:r>
                  <a:rPr lang="en-US" dirty="0" smtClean="0"/>
                  <a:t>(average squared prediction error)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Combine with any iterative procedure (forward / backward / stepwise) to add </a:t>
                </a:r>
                <a:r>
                  <a:rPr lang="en-US" dirty="0"/>
                  <a:t>/ drop variables </a:t>
                </a:r>
                <a:r>
                  <a:rPr lang="en-US" dirty="0" smtClean="0"/>
                  <a:t>based on prediction performance in the validation sample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125262"/>
              </a:xfrm>
              <a:blipFill>
                <a:blip r:embed="rId2"/>
                <a:stretch>
                  <a:fillRect l="-1333" t="-1310" r="-1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012721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get to the best possible approximation…</a:t>
            </a:r>
          </a:p>
          <a:p>
            <a:pPr lvl="1"/>
            <a:r>
              <a:rPr lang="en-US" dirty="0" smtClean="0"/>
              <a:t>Ultimately, all </a:t>
            </a:r>
            <a:r>
              <a:rPr lang="en-US" dirty="0"/>
              <a:t>models are wrong (</a:t>
            </a:r>
            <a:r>
              <a:rPr lang="en-US" dirty="0" err="1" smtClean="0"/>
              <a:t>misspecified</a:t>
            </a:r>
            <a:r>
              <a:rPr lang="en-US" dirty="0" smtClean="0"/>
              <a:t>) and different than true model because of unknown variables, complex relationships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… while balancing between under- and over-fitting data</a:t>
            </a:r>
            <a:endParaRPr lang="en-US" dirty="0"/>
          </a:p>
          <a:p>
            <a:pPr lvl="1"/>
            <a:r>
              <a:rPr lang="en-US" dirty="0" smtClean="0"/>
              <a:t>A more complex model will generally explain (fit) more of the patterns in the available data, </a:t>
            </a:r>
          </a:p>
          <a:p>
            <a:pPr lvl="1"/>
            <a:r>
              <a:rPr lang="en-US" dirty="0" smtClean="0"/>
              <a:t>But is not necessarily the best representation of reality </a:t>
            </a:r>
          </a:p>
          <a:p>
            <a:pPr lvl="1"/>
            <a:endParaRPr lang="en-US" dirty="0"/>
          </a:p>
          <a:p>
            <a:r>
              <a:rPr lang="en-US" dirty="0" smtClean="0"/>
              <a:t>… depending on the model’s purpose</a:t>
            </a:r>
            <a:endParaRPr lang="en-US" dirty="0"/>
          </a:p>
          <a:p>
            <a:pPr lvl="1"/>
            <a:r>
              <a:rPr lang="en-US" dirty="0" smtClean="0"/>
              <a:t>Is model </a:t>
            </a:r>
            <a:r>
              <a:rPr lang="en-US" dirty="0"/>
              <a:t>for (causal) inference / insights </a:t>
            </a:r>
            <a:r>
              <a:rPr lang="en-US" dirty="0" smtClean="0"/>
              <a:t>OR </a:t>
            </a:r>
            <a:r>
              <a:rPr lang="en-US" dirty="0"/>
              <a:t>for </a:t>
            </a:r>
            <a:r>
              <a:rPr lang="en-US" dirty="0" smtClean="0"/>
              <a:t>prediction 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125262"/>
          </a:xfrm>
        </p:spPr>
        <p:txBody>
          <a:bodyPr/>
          <a:lstStyle/>
          <a:p>
            <a:r>
              <a:rPr lang="en-US" dirty="0" smtClean="0"/>
              <a:t>But, what if by chance model performs poorly / very well in the validation dataset?</a:t>
            </a:r>
          </a:p>
          <a:p>
            <a:pPr lvl="1"/>
            <a:r>
              <a:rPr lang="en-US" dirty="0" smtClean="0"/>
              <a:t>Especially if dataset is small, extreme results more likely</a:t>
            </a:r>
          </a:p>
          <a:p>
            <a:endParaRPr lang="en-US" dirty="0" smtClean="0"/>
          </a:p>
          <a:p>
            <a:r>
              <a:rPr lang="en-US" dirty="0" smtClean="0"/>
              <a:t>Repeat the process ‘k’ times and take average performance</a:t>
            </a:r>
          </a:p>
          <a:p>
            <a:pPr lvl="1"/>
            <a:r>
              <a:rPr lang="en-US" dirty="0" smtClean="0"/>
              <a:t>Different training and validation sets each time</a:t>
            </a:r>
          </a:p>
          <a:p>
            <a:pPr lvl="1"/>
            <a:r>
              <a:rPr lang="en-US" dirty="0" smtClean="0"/>
              <a:t>All portions of data are eventually used for training and validation</a:t>
            </a:r>
          </a:p>
          <a:p>
            <a:pPr lvl="1"/>
            <a:r>
              <a:rPr lang="en-US" dirty="0" smtClean="0"/>
              <a:t>For each, estimate model and predict on validation set</a:t>
            </a:r>
          </a:p>
          <a:p>
            <a:pPr lvl="1"/>
            <a:r>
              <a:rPr lang="en-US" dirty="0" smtClean="0"/>
              <a:t>Calculate average squared prediction errors (ASE) over ‘k’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77" y="1064522"/>
            <a:ext cx="4016327" cy="5195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Split data into ‘k’ roughly equal parts</a:t>
            </a:r>
          </a:p>
          <a:p>
            <a:pPr lvl="1"/>
            <a:r>
              <a:rPr lang="en-US" dirty="0" smtClean="0"/>
              <a:t>Usually random split</a:t>
            </a:r>
          </a:p>
          <a:p>
            <a:r>
              <a:rPr lang="en-US" dirty="0" smtClean="0"/>
              <a:t>Each time, leave one part out for validation and use remaining to train </a:t>
            </a:r>
          </a:p>
          <a:p>
            <a:r>
              <a:rPr lang="en-US" dirty="0" smtClean="0"/>
              <a:t>Leave one-out cross- validation is popular</a:t>
            </a:r>
          </a:p>
          <a:p>
            <a:pPr lvl="1"/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smtClean="0"/>
              <a:t>N, not recommended</a:t>
            </a:r>
          </a:p>
          <a:p>
            <a:r>
              <a:rPr lang="en-US" dirty="0" smtClean="0"/>
              <a:t>Better </a:t>
            </a:r>
            <a:r>
              <a:rPr lang="en-US" dirty="0"/>
              <a:t>to use </a:t>
            </a:r>
            <a:r>
              <a:rPr lang="en-US" dirty="0" smtClean="0"/>
              <a:t>5-fold / 10-fold </a:t>
            </a:r>
            <a:r>
              <a:rPr lang="en-US" dirty="0"/>
              <a:t>cross </a:t>
            </a:r>
            <a:r>
              <a:rPr lang="en-US" dirty="0" smtClean="0"/>
              <a:t>validation</a:t>
            </a:r>
            <a:r>
              <a:rPr lang="en-US" dirty="0"/>
              <a:t> </a:t>
            </a:r>
            <a:r>
              <a:rPr lang="en-US" dirty="0" smtClean="0"/>
              <a:t>(if there is enough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1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604" y="1129543"/>
            <a:ext cx="4606925" cy="4681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428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know how well the selected model will perform out-of-sample?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Cross-validation performance over-estimates true out-of-sample performance</a:t>
            </a:r>
          </a:p>
          <a:p>
            <a:pPr lvl="1"/>
            <a:r>
              <a:rPr lang="en-US" dirty="0" smtClean="0"/>
              <a:t>Model was selected to perform well on cross-validation</a:t>
            </a:r>
          </a:p>
          <a:p>
            <a:pPr lvl="1"/>
            <a:r>
              <a:rPr lang="en-US" dirty="0" smtClean="0"/>
              <a:t>Similar to in-sample measures over-estimating true model fit</a:t>
            </a:r>
          </a:p>
          <a:p>
            <a:endParaRPr lang="en-US" dirty="0"/>
          </a:p>
          <a:p>
            <a:r>
              <a:rPr lang="en-US" dirty="0" smtClean="0"/>
              <a:t>Keep one portion of data only for testing final performance</a:t>
            </a:r>
            <a:endParaRPr lang="en-US" dirty="0"/>
          </a:p>
          <a:p>
            <a:pPr lvl="1"/>
            <a:r>
              <a:rPr lang="en-US" dirty="0" smtClean="0"/>
              <a:t>Not used for training or validation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064305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Model Evaluation and Selection</a:t>
            </a:r>
            <a:br>
              <a:rPr lang="en-US" dirty="0" smtClean="0"/>
            </a:br>
            <a:r>
              <a:rPr lang="en-US" dirty="0" smtClean="0"/>
              <a:t>Part IV: Improving Prediction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1064522"/>
            <a:ext cx="8567224" cy="5417088"/>
          </a:xfrm>
        </p:spPr>
        <p:txBody>
          <a:bodyPr>
            <a:normAutofit/>
          </a:bodyPr>
          <a:lstStyle/>
          <a:p>
            <a:r>
              <a:rPr lang="en-US" dirty="0" smtClean="0"/>
              <a:t>Large coefficients can lead to large prediction errors out-of-sample</a:t>
            </a:r>
          </a:p>
          <a:p>
            <a:pPr lvl="1"/>
            <a:r>
              <a:rPr lang="en-US" dirty="0" smtClean="0"/>
              <a:t>Model is particularly sensitive to certain variables </a:t>
            </a:r>
          </a:p>
          <a:p>
            <a:pPr lvl="1"/>
            <a:r>
              <a:rPr lang="en-US" dirty="0" smtClean="0"/>
              <a:t>Can lead to poor performance out of sample (high model variance)</a:t>
            </a:r>
          </a:p>
          <a:p>
            <a:r>
              <a:rPr lang="en-US" dirty="0" smtClean="0"/>
              <a:t>Can we impose some penalty on size of coefficients while estimating model?</a:t>
            </a:r>
          </a:p>
          <a:p>
            <a:pPr lvl="1"/>
            <a:r>
              <a:rPr lang="en-US" dirty="0" smtClean="0"/>
              <a:t>OLS minimizes squared residuals =&gt; penalizes only size of residuals</a:t>
            </a:r>
          </a:p>
          <a:p>
            <a:pPr lvl="1"/>
            <a:r>
              <a:rPr lang="en-US" dirty="0" smtClean="0"/>
              <a:t>We can add penalty for size of coefficients, and minimize sum of penalties for size of residuals and size of coefficient</a:t>
            </a:r>
          </a:p>
          <a:p>
            <a:r>
              <a:rPr lang="en-US" dirty="0" smtClean="0"/>
              <a:t>Side-effect: Variable selection </a:t>
            </a:r>
          </a:p>
          <a:p>
            <a:pPr lvl="1"/>
            <a:r>
              <a:rPr lang="en-US" dirty="0" smtClean="0"/>
              <a:t>As penalty for size of coefficient, increases model will have fewer variables with non-zero coefficients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1"/>
                <a:ext cx="8229600" cy="567390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Choose model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to minimize the following “loss” function:</a:t>
                </a:r>
              </a:p>
              <a:p>
                <a:pPr lvl="3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lvl="3"/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Shrinkage </a:t>
                </a:r>
                <a:r>
                  <a:rPr lang="en-US" dirty="0" smtClean="0"/>
                  <a:t>factor / “Tuning” parameter / L1 parameter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then same as standard OLS 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1"/>
                <a:ext cx="8229600" cy="5673903"/>
              </a:xfrm>
              <a:blipFill>
                <a:blip r:embed="rId2"/>
                <a:stretch>
                  <a:fillRect l="-1333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3842"/>
                <a:ext cx="8229600" cy="555776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becomes larger, estimated co-</a:t>
                </a:r>
                <a:r>
                  <a:rPr lang="en-US" dirty="0" err="1" smtClean="0"/>
                  <a:t>efficients</a:t>
                </a:r>
                <a:r>
                  <a:rPr lang="en-US" dirty="0" smtClean="0"/>
                  <a:t> “shrink”</a:t>
                </a:r>
              </a:p>
              <a:p>
                <a:pPr lvl="1"/>
                <a:r>
                  <a:rPr lang="en-US" dirty="0" smtClean="0"/>
                  <a:t>Model becomes biased (since coefficients are shrunk)</a:t>
                </a:r>
              </a:p>
              <a:p>
                <a:pPr lvl="1"/>
                <a:r>
                  <a:rPr lang="en-US" dirty="0" smtClean="0"/>
                  <a:t>Model variance reduces</a:t>
                </a:r>
              </a:p>
              <a:p>
                <a:r>
                  <a:rPr lang="en-US" dirty="0" smtClean="0"/>
                  <a:t>Implication 1: </a:t>
                </a:r>
                <a:r>
                  <a:rPr lang="en-US" dirty="0"/>
                  <a:t>Prediction performance can </a:t>
                </a:r>
                <a:r>
                  <a:rPr lang="en-US" dirty="0" smtClean="0"/>
                  <a:t>improve</a:t>
                </a:r>
              </a:p>
              <a:p>
                <a:r>
                  <a:rPr lang="en-US" dirty="0" smtClean="0"/>
                  <a:t>Implication 2</a:t>
                </a:r>
                <a:r>
                  <a:rPr lang="en-US" dirty="0"/>
                  <a:t>: Some coefficients will be shrunk to zero (resembles dropping variables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How to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(aka tuning the model): Use grid search</a:t>
                </a:r>
              </a:p>
              <a:p>
                <a:pPr lvl="1"/>
                <a:r>
                  <a:rPr lang="en-US" dirty="0" smtClean="0"/>
                  <a:t>Increase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from 0 in small steps and estimate model each step</a:t>
                </a:r>
              </a:p>
              <a:p>
                <a:pPr lvl="1"/>
                <a:r>
                  <a:rPr lang="en-US" dirty="0" smtClean="0"/>
                  <a:t>Continue 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till all variables in estimated model are shrunk to zero</a:t>
                </a:r>
              </a:p>
              <a:p>
                <a:pPr lvl="1"/>
                <a:r>
                  <a:rPr lang="en-US" dirty="0" smtClean="0"/>
                  <a:t>Use a selection criterion (e.g., AIC, cross-validation) to pick the best performing model across these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3842"/>
                <a:ext cx="8229600" cy="5557768"/>
              </a:xfrm>
              <a:blipFill>
                <a:blip r:embed="rId2"/>
                <a:stretch>
                  <a:fillRect l="-1333" t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Similar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Ridge Regression</a:t>
                </a:r>
              </a:p>
              <a:p>
                <a:pPr lvl="1"/>
                <a:r>
                  <a:rPr lang="en-US" dirty="0" smtClean="0"/>
                  <a:t>Typically used for handling collinearity between multiple variables</a:t>
                </a:r>
              </a:p>
              <a:p>
                <a:pPr lvl="1"/>
                <a:r>
                  <a:rPr lang="en-US" dirty="0" smtClean="0"/>
                  <a:t>Loss function penalizes sum of square of coefficients: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dirty="0" smtClean="0"/>
                  <a:t>Elastic Net </a:t>
                </a:r>
              </a:p>
              <a:p>
                <a:pPr lvl="1"/>
                <a:r>
                  <a:rPr lang="en-US" dirty="0" smtClean="0"/>
                  <a:t>Generalizes LASSO and Ridge, Useful when p &gt;&gt; n</a:t>
                </a:r>
              </a:p>
              <a:p>
                <a:pPr lvl="1"/>
                <a:r>
                  <a:rPr lang="en-US" dirty="0"/>
                  <a:t>Loss </a:t>
                </a:r>
                <a:r>
                  <a:rPr lang="en-US" dirty="0" smtClean="0"/>
                  <a:t>function: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9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209668"/>
          </a:xfrm>
        </p:spPr>
        <p:txBody>
          <a:bodyPr>
            <a:normAutofit/>
          </a:bodyPr>
          <a:lstStyle/>
          <a:p>
            <a:r>
              <a:rPr lang="en-US" dirty="0" smtClean="0"/>
              <a:t>Model selected often depends on data sample</a:t>
            </a:r>
          </a:p>
          <a:p>
            <a:pPr lvl="1"/>
            <a:r>
              <a:rPr lang="en-US" dirty="0" smtClean="0"/>
              <a:t>Whether for inference or prediction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Different samples are likely to yield different “best” models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 why use only one model? Why not use an “ensemble” of models, each selected from a new data sample?</a:t>
            </a:r>
          </a:p>
          <a:p>
            <a:pPr lvl="1"/>
            <a:r>
              <a:rPr lang="en-US" dirty="0" smtClean="0"/>
              <a:t>We can “average” their predictions </a:t>
            </a:r>
          </a:p>
          <a:p>
            <a:pPr lvl="1"/>
            <a:r>
              <a:rPr lang="en-US" dirty="0" smtClean="0"/>
              <a:t>For linear regression: simple average of predictions</a:t>
            </a:r>
          </a:p>
          <a:p>
            <a:pPr lvl="1"/>
            <a:r>
              <a:rPr lang="en-US" dirty="0" smtClean="0"/>
              <a:t>Reduces model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Averaging (Bagging)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dataset by “resampling” original dataset</a:t>
            </a:r>
          </a:p>
          <a:p>
            <a:pPr lvl="1"/>
            <a:r>
              <a:rPr lang="en-US" dirty="0" smtClean="0"/>
              <a:t>Usually sampling with replacement</a:t>
            </a:r>
          </a:p>
          <a:p>
            <a:pPr lvl="1"/>
            <a:r>
              <a:rPr lang="en-US" dirty="0" smtClean="0"/>
              <a:t>Decide bootstrap sample size: n</a:t>
            </a:r>
          </a:p>
          <a:p>
            <a:pPr lvl="1"/>
            <a:r>
              <a:rPr lang="en-US" dirty="0" smtClean="0"/>
              <a:t>Create a new data set by making ‘n’ independent random draws of observations from original dataset</a:t>
            </a:r>
          </a:p>
          <a:p>
            <a:r>
              <a:rPr lang="en-US" dirty="0" smtClean="0"/>
              <a:t>Select best model for this dataset</a:t>
            </a:r>
          </a:p>
          <a:p>
            <a:pPr lvl="1"/>
            <a:r>
              <a:rPr lang="en-US" dirty="0" smtClean="0"/>
              <a:t>Whatever selection approach you want to use (in-sample / out-of-sample)</a:t>
            </a:r>
          </a:p>
          <a:p>
            <a:r>
              <a:rPr lang="en-US" dirty="0" smtClean="0"/>
              <a:t>Repeat many times (~1000)</a:t>
            </a:r>
          </a:p>
          <a:p>
            <a:r>
              <a:rPr lang="en-US" dirty="0" smtClean="0"/>
              <a:t>Take average prediction of all such best models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417088"/>
          </a:xfrm>
        </p:spPr>
        <p:txBody>
          <a:bodyPr>
            <a:normAutofit/>
          </a:bodyPr>
          <a:lstStyle/>
          <a:p>
            <a:r>
              <a:rPr lang="en-US" dirty="0" smtClean="0"/>
              <a:t>Used for understanding how / why certain events occurred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want to know </a:t>
            </a:r>
            <a:r>
              <a:rPr lang="en-US" u="sng" dirty="0"/>
              <a:t>whether</a:t>
            </a:r>
            <a:r>
              <a:rPr lang="en-US" dirty="0"/>
              <a:t>, </a:t>
            </a:r>
            <a:r>
              <a:rPr lang="en-US" u="sng" dirty="0"/>
              <a:t>how </a:t>
            </a:r>
            <a:r>
              <a:rPr lang="en-US" dirty="0"/>
              <a:t>and to </a:t>
            </a:r>
            <a:r>
              <a:rPr lang="en-US" u="sng" dirty="0"/>
              <a:t>what extent</a:t>
            </a:r>
            <a:r>
              <a:rPr lang="en-US" dirty="0"/>
              <a:t> certain variables </a:t>
            </a:r>
            <a:r>
              <a:rPr lang="en-US" dirty="0" smtClean="0"/>
              <a:t>affected </a:t>
            </a:r>
            <a:r>
              <a:rPr lang="en-US" dirty="0"/>
              <a:t>the </a:t>
            </a:r>
            <a:r>
              <a:rPr lang="en-US" dirty="0" smtClean="0"/>
              <a:t>outcome </a:t>
            </a:r>
            <a:r>
              <a:rPr lang="en-US" u="sng" dirty="0" smtClean="0"/>
              <a:t>in the data already collected</a:t>
            </a:r>
          </a:p>
          <a:p>
            <a:pPr lvl="2"/>
            <a:r>
              <a:rPr lang="en-US" dirty="0" smtClean="0"/>
              <a:t>Whether </a:t>
            </a:r>
            <a:r>
              <a:rPr lang="en-US" dirty="0"/>
              <a:t>=&gt; Does this variable have an effect or not?</a:t>
            </a:r>
          </a:p>
          <a:p>
            <a:pPr lvl="2"/>
            <a:r>
              <a:rPr lang="en-US" dirty="0"/>
              <a:t>How =&gt; Does the effect depend on other variables (interaction), display increasing / decreasing returns (non-linear)?</a:t>
            </a:r>
          </a:p>
          <a:p>
            <a:pPr lvl="2"/>
            <a:r>
              <a:rPr lang="en-US" dirty="0"/>
              <a:t>What extent =&gt; Is this a practically significant effect? (elasticity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Based on formal theory of process that led to observed data</a:t>
            </a:r>
          </a:p>
          <a:p>
            <a:pPr lvl="2"/>
            <a:r>
              <a:rPr lang="en-US" dirty="0" smtClean="0"/>
              <a:t>Model is meant to capture this data-generating process</a:t>
            </a:r>
          </a:p>
          <a:p>
            <a:r>
              <a:rPr lang="en-US" dirty="0" smtClean="0"/>
              <a:t> Evaluation based mainly </a:t>
            </a:r>
            <a:r>
              <a:rPr lang="en-US" dirty="0"/>
              <a:t>on in-sample explanatory power</a:t>
            </a:r>
            <a:endParaRPr lang="en-US" dirty="0" smtClean="0"/>
          </a:p>
          <a:p>
            <a:pPr lvl="1"/>
            <a:r>
              <a:rPr lang="en-US" dirty="0"/>
              <a:t>Concern is to ensure parameters are of right sign, magnitude</a:t>
            </a:r>
          </a:p>
          <a:p>
            <a:pPr lvl="1"/>
            <a:r>
              <a:rPr lang="en-US" dirty="0" smtClean="0"/>
              <a:t>Basic measure: p-values for coefficients</a:t>
            </a:r>
          </a:p>
          <a:p>
            <a:pPr lvl="1"/>
            <a:r>
              <a:rPr lang="en-US" dirty="0" smtClean="0"/>
              <a:t>Measures to avoid over-fitting: AIC, BIC</a:t>
            </a:r>
            <a:r>
              <a:rPr lang="en-US" dirty="0"/>
              <a:t>, Mallow’s 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make predictions of future outcomes</a:t>
            </a:r>
          </a:p>
          <a:p>
            <a:pPr lvl="1"/>
            <a:r>
              <a:rPr lang="en-US" dirty="0" smtClean="0"/>
              <a:t>Make best possible predictions from data already collected</a:t>
            </a:r>
          </a:p>
          <a:p>
            <a:pPr lvl="1"/>
            <a:r>
              <a:rPr lang="en-US" dirty="0"/>
              <a:t>No explicit theory or model of what lead to the observed data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estimates not </a:t>
            </a:r>
            <a:r>
              <a:rPr lang="en-US" dirty="0" smtClean="0"/>
              <a:t>meant for understanding how / why certain event occurs</a:t>
            </a:r>
            <a:endParaRPr lang="en-US" dirty="0"/>
          </a:p>
          <a:p>
            <a:pPr lvl="1"/>
            <a:r>
              <a:rPr lang="en-US" dirty="0" smtClean="0"/>
              <a:t>Can estimate “parallel” models and combine outputs (no single estimate), use neural networks or other </a:t>
            </a:r>
            <a:r>
              <a:rPr lang="en-US" dirty="0" err="1" smtClean="0"/>
              <a:t>heuristical</a:t>
            </a:r>
            <a:r>
              <a:rPr lang="en-US" dirty="0" smtClean="0"/>
              <a:t>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 based mainly on out-of-sample predictive power (through cross-validation)</a:t>
            </a:r>
          </a:p>
          <a:p>
            <a:pPr lvl="1"/>
            <a:r>
              <a:rPr lang="en-US" dirty="0" smtClean="0"/>
              <a:t>Measures</a:t>
            </a:r>
            <a:r>
              <a:rPr lang="en-US" dirty="0"/>
              <a:t>: </a:t>
            </a:r>
            <a:r>
              <a:rPr lang="en-US" dirty="0" smtClean="0"/>
              <a:t>Cross-validation ASE, PRESS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These Two Approaches Differ?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4522"/>
            <a:ext cx="8349175" cy="5294075"/>
          </a:xfrm>
        </p:spPr>
        <p:txBody>
          <a:bodyPr>
            <a:normAutofit/>
          </a:bodyPr>
          <a:lstStyle/>
          <a:p>
            <a:r>
              <a:rPr lang="en-US" dirty="0"/>
              <a:t>Inferential </a:t>
            </a:r>
            <a:r>
              <a:rPr lang="en-US" dirty="0" smtClean="0"/>
              <a:t>models focus on </a:t>
            </a:r>
            <a:r>
              <a:rPr lang="en-US" dirty="0"/>
              <a:t>minimizing </a:t>
            </a:r>
            <a:r>
              <a:rPr lang="en-US" dirty="0" smtClean="0"/>
              <a:t>(average) bias</a:t>
            </a:r>
          </a:p>
          <a:p>
            <a:pPr lvl="1"/>
            <a:r>
              <a:rPr lang="en-US" dirty="0"/>
              <a:t>Bias: How far are we </a:t>
            </a:r>
            <a:r>
              <a:rPr lang="en-US" dirty="0" smtClean="0"/>
              <a:t>from </a:t>
            </a:r>
            <a:r>
              <a:rPr lang="en-US" dirty="0"/>
              <a:t>the true model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Predictive models focus </a:t>
            </a:r>
            <a:r>
              <a:rPr lang="en-US" dirty="0"/>
              <a:t>on minimizing </a:t>
            </a:r>
            <a:r>
              <a:rPr lang="en-US" dirty="0" smtClean="0"/>
              <a:t>(average) prediction error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Average Prediction Error = Average Bias</a:t>
            </a:r>
            <a:r>
              <a:rPr lang="en-US" baseline="30000" dirty="0" smtClean="0"/>
              <a:t>2</a:t>
            </a:r>
            <a:r>
              <a:rPr lang="en-US" dirty="0" smtClean="0"/>
              <a:t> + Variance</a:t>
            </a:r>
          </a:p>
          <a:p>
            <a:pPr lvl="1"/>
            <a:r>
              <a:rPr lang="en-US" dirty="0" smtClean="0"/>
              <a:t>Variance: How much will estimated model (and therefore its prediction) change when estimated on different data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Bias and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" y="1064523"/>
            <a:ext cx="4445390" cy="530814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based on a thought experiment:</a:t>
            </a:r>
          </a:p>
          <a:p>
            <a:pPr lvl="1"/>
            <a:r>
              <a:rPr lang="en-US" dirty="0" smtClean="0"/>
              <a:t>Collect many samples of data</a:t>
            </a:r>
          </a:p>
          <a:p>
            <a:pPr lvl="1"/>
            <a:r>
              <a:rPr lang="en-US" dirty="0" smtClean="0"/>
              <a:t>Estimate (same) model on each sample separately </a:t>
            </a:r>
          </a:p>
          <a:p>
            <a:pPr lvl="1"/>
            <a:r>
              <a:rPr lang="en-US" dirty="0" smtClean="0"/>
              <a:t>Predict outcome using each estimated model</a:t>
            </a:r>
          </a:p>
          <a:p>
            <a:pPr lvl="1"/>
            <a:r>
              <a:rPr lang="en-US" dirty="0" smtClean="0"/>
              <a:t>Bias = average difference of prediction and actual outcome</a:t>
            </a:r>
          </a:p>
          <a:p>
            <a:pPr lvl="1"/>
            <a:r>
              <a:rPr lang="en-US" dirty="0" smtClean="0"/>
              <a:t>Prediction error = average squared difference of prediction and actual outcome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46" y="1414561"/>
            <a:ext cx="4739054" cy="40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Bias-Variance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lower bias beyond a point without increasing variance (for a given sample size</a:t>
            </a:r>
            <a:r>
              <a:rPr lang="en-US" dirty="0" smtClean="0"/>
              <a:t>)!!</a:t>
            </a:r>
          </a:p>
          <a:p>
            <a:endParaRPr lang="en-US" dirty="0"/>
          </a:p>
          <a:p>
            <a:r>
              <a:rPr lang="en-US" dirty="0" smtClean="0"/>
              <a:t>Making model more complex will improve in-sample performance and can reduce bias (on average) </a:t>
            </a:r>
          </a:p>
          <a:p>
            <a:pPr lvl="1"/>
            <a:r>
              <a:rPr lang="en-US" dirty="0" smtClean="0"/>
              <a:t>Model is capable of better approximating the true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But a more complex model is also more sensitive to irrelevant patterns that occurred by </a:t>
            </a:r>
            <a:r>
              <a:rPr lang="en-US" dirty="0"/>
              <a:t>random chance in this particular </a:t>
            </a:r>
            <a:r>
              <a:rPr lang="en-US" dirty="0" smtClean="0"/>
              <a:t>sample =&gt; model variance will increase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Bias-Variance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25" y="4487592"/>
            <a:ext cx="8567224" cy="1994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=&gt; Good </a:t>
            </a:r>
            <a:r>
              <a:rPr lang="en-US" dirty="0"/>
              <a:t>inferential models make poorer predictions</a:t>
            </a:r>
          </a:p>
          <a:p>
            <a:pPr lvl="1"/>
            <a:r>
              <a:rPr lang="en-US" dirty="0"/>
              <a:t>Minimizing bias increases prediction error (by increasing variance)</a:t>
            </a:r>
          </a:p>
          <a:p>
            <a:pPr marL="0" indent="0">
              <a:buNone/>
            </a:pPr>
            <a:r>
              <a:rPr lang="en-US" dirty="0" smtClean="0"/>
              <a:t>=&gt; Good </a:t>
            </a:r>
            <a:r>
              <a:rPr lang="en-US" dirty="0"/>
              <a:t>predictive models </a:t>
            </a:r>
            <a:r>
              <a:rPr lang="en-US" dirty="0" smtClean="0"/>
              <a:t>can be biased </a:t>
            </a:r>
          </a:p>
          <a:p>
            <a:pPr lvl="1"/>
            <a:r>
              <a:rPr lang="en-US" dirty="0" smtClean="0"/>
              <a:t>Allowing for bias can help reduce variance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0" y="982639"/>
            <a:ext cx="5402873" cy="33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 and Selection</a:t>
            </a:r>
            <a:br>
              <a:rPr lang="en-US" dirty="0" smtClean="0"/>
            </a:br>
            <a:r>
              <a:rPr lang="en-US" dirty="0" smtClean="0"/>
              <a:t>Part II: In-Sample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32497</TotalTime>
  <Words>1905</Words>
  <Application>Microsoft Office PowerPoint</Application>
  <PresentationFormat>On-screen Show (4:3)</PresentationFormat>
  <Paragraphs>255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 Narrow</vt:lpstr>
      <vt:lpstr>Calibri</vt:lpstr>
      <vt:lpstr>Arial</vt:lpstr>
      <vt:lpstr>Cambria Math</vt:lpstr>
      <vt:lpstr>Office Theme</vt:lpstr>
      <vt:lpstr>Model Evaluation and Selection Part I: Overview</vt:lpstr>
      <vt:lpstr>How to Evaluate a Model?</vt:lpstr>
      <vt:lpstr>Inferential Model</vt:lpstr>
      <vt:lpstr>Predictive Model</vt:lpstr>
      <vt:lpstr>Why Do These Two Approaches Differ?</vt:lpstr>
      <vt:lpstr>Model Bias and Variance</vt:lpstr>
      <vt:lpstr>The Bias-Variance Tradeoff</vt:lpstr>
      <vt:lpstr>The Bias-Variance Tradeoff</vt:lpstr>
      <vt:lpstr>Model Evaluation and Selection Part II: In-Sample Evaluation</vt:lpstr>
      <vt:lpstr>Basic Idea</vt:lpstr>
      <vt:lpstr>In-Sample Measures</vt:lpstr>
      <vt:lpstr>In-Sample Measures</vt:lpstr>
      <vt:lpstr>Stepwise / Iterative Model Selection</vt:lpstr>
      <vt:lpstr>Stepwise / Iterative Model Selection</vt:lpstr>
      <vt:lpstr>Stepwise / Iterative Model Selection</vt:lpstr>
      <vt:lpstr>Best Subsets</vt:lpstr>
      <vt:lpstr>Model Evaluation and Selection Part III: Out-of-Sample Evaluation</vt:lpstr>
      <vt:lpstr>Basic Idea</vt:lpstr>
      <vt:lpstr>Cross-Validation</vt:lpstr>
      <vt:lpstr>K-fold Cross-Validation</vt:lpstr>
      <vt:lpstr>K-fold Cross-Validation</vt:lpstr>
      <vt:lpstr>Cross-Validation</vt:lpstr>
      <vt:lpstr>Model Evaluation and Selection Part IV: Improving Prediction Performance</vt:lpstr>
      <vt:lpstr>Regularization: Basic Idea</vt:lpstr>
      <vt:lpstr>LASSO Regression</vt:lpstr>
      <vt:lpstr>LASSO Regression</vt:lpstr>
      <vt:lpstr>Other Similar Approaches</vt:lpstr>
      <vt:lpstr>Bagging: Basic Idea</vt:lpstr>
      <vt:lpstr>Bootstrap Averaging (Bagging)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1640</cp:revision>
  <dcterms:created xsi:type="dcterms:W3CDTF">2011-08-25T15:49:05Z</dcterms:created>
  <dcterms:modified xsi:type="dcterms:W3CDTF">2018-02-27T16:51:09Z</dcterms:modified>
</cp:coreProperties>
</file>