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44"/>
  </p:notesMasterIdLst>
  <p:sldIdLst>
    <p:sldId id="493" r:id="rId2"/>
    <p:sldId id="534" r:id="rId3"/>
    <p:sldId id="535" r:id="rId4"/>
    <p:sldId id="494" r:id="rId5"/>
    <p:sldId id="495" r:id="rId6"/>
    <p:sldId id="496" r:id="rId7"/>
    <p:sldId id="533" r:id="rId8"/>
    <p:sldId id="499" r:id="rId9"/>
    <p:sldId id="500" r:id="rId10"/>
    <p:sldId id="501" r:id="rId11"/>
    <p:sldId id="502" r:id="rId12"/>
    <p:sldId id="505" r:id="rId13"/>
    <p:sldId id="536" r:id="rId14"/>
    <p:sldId id="539" r:id="rId15"/>
    <p:sldId id="537" r:id="rId16"/>
    <p:sldId id="503" r:id="rId17"/>
    <p:sldId id="506" r:id="rId18"/>
    <p:sldId id="504" r:id="rId19"/>
    <p:sldId id="538" r:id="rId20"/>
    <p:sldId id="510" r:id="rId21"/>
    <p:sldId id="511" r:id="rId22"/>
    <p:sldId id="512" r:id="rId23"/>
    <p:sldId id="532" r:id="rId24"/>
    <p:sldId id="542" r:id="rId25"/>
    <p:sldId id="540" r:id="rId26"/>
    <p:sldId id="514" r:id="rId27"/>
    <p:sldId id="543" r:id="rId28"/>
    <p:sldId id="516" r:id="rId29"/>
    <p:sldId id="544" r:id="rId30"/>
    <p:sldId id="518" r:id="rId31"/>
    <p:sldId id="519" r:id="rId32"/>
    <p:sldId id="520" r:id="rId33"/>
    <p:sldId id="521" r:id="rId34"/>
    <p:sldId id="522" r:id="rId35"/>
    <p:sldId id="528" r:id="rId36"/>
    <p:sldId id="529" r:id="rId37"/>
    <p:sldId id="523" r:id="rId38"/>
    <p:sldId id="524" r:id="rId39"/>
    <p:sldId id="525" r:id="rId40"/>
    <p:sldId id="530" r:id="rId41"/>
    <p:sldId id="526" r:id="rId42"/>
    <p:sldId id="527" r:id="rId43"/>
  </p:sldIdLst>
  <p:sldSz cx="9144000" cy="6858000" type="screen4x3"/>
  <p:notesSz cx="6858000" cy="9144000"/>
  <p:embeddedFontLst>
    <p:embeddedFont>
      <p:font typeface="Calibri" panose="020F0502020204030204" pitchFamily="34" charset="0"/>
      <p:regular r:id="rId45"/>
      <p:bold r:id="rId46"/>
      <p:italic r:id="rId47"/>
      <p:boldItalic r:id="rId48"/>
    </p:embeddedFont>
    <p:embeddedFont>
      <p:font typeface="Arial Narrow" panose="020B0606020202030204" pitchFamily="34" charset="0"/>
      <p:regular r:id="rId49"/>
      <p:bold r:id="rId50"/>
      <p:italic r:id="rId51"/>
      <p:boldItalic r:id="rId52"/>
    </p:embeddedFont>
    <p:embeddedFont>
      <p:font typeface="Cambria Math" panose="02040503050406030204" pitchFamily="18" charset="0"/>
      <p:regular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82846" autoAdjust="0"/>
  </p:normalViewPr>
  <p:slideViewPr>
    <p:cSldViewPr snapToGrid="0" snapToObjects="1">
      <p:cViewPr varScale="1">
        <p:scale>
          <a:sx n="115" d="100"/>
          <a:sy n="115" d="100"/>
        </p:scale>
        <p:origin x="147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3607E7-392A-40B8-8961-F84552A11992}" type="datetimeFigureOut">
              <a:rPr lang="en-US" smtClean="0"/>
              <a:t>3/20/2018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A927AD-9EA6-4B06-8CEB-984231663441}" type="slidenum">
              <a:rPr lang="en-US" smtClean="0"/>
              <a:t>‹#›</a:t>
            </a:fld>
            <a:endParaRPr lang="en-US"/>
          </a:p>
        </p:txBody>
      </p:sp>
    </p:spTree>
    <p:extLst>
      <p:ext uri="{BB962C8B-B14F-4D97-AF65-F5344CB8AC3E}">
        <p14:creationId xmlns:p14="http://schemas.microsoft.com/office/powerpoint/2010/main" val="2590466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a:t>
            </a:fld>
            <a:endParaRPr lang="en-US"/>
          </a:p>
        </p:txBody>
      </p:sp>
    </p:spTree>
    <p:extLst>
      <p:ext uri="{BB962C8B-B14F-4D97-AF65-F5344CB8AC3E}">
        <p14:creationId xmlns:p14="http://schemas.microsoft.com/office/powerpoint/2010/main" val="313776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10</a:t>
            </a:fld>
            <a:endParaRPr lang="en-US"/>
          </a:p>
        </p:txBody>
      </p:sp>
    </p:spTree>
    <p:extLst>
      <p:ext uri="{BB962C8B-B14F-4D97-AF65-F5344CB8AC3E}">
        <p14:creationId xmlns:p14="http://schemas.microsoft.com/office/powerpoint/2010/main" val="828133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11</a:t>
            </a:fld>
            <a:endParaRPr lang="en-US"/>
          </a:p>
        </p:txBody>
      </p:sp>
    </p:spTree>
    <p:extLst>
      <p:ext uri="{BB962C8B-B14F-4D97-AF65-F5344CB8AC3E}">
        <p14:creationId xmlns:p14="http://schemas.microsoft.com/office/powerpoint/2010/main" val="2278665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12</a:t>
            </a:fld>
            <a:endParaRPr lang="en-US"/>
          </a:p>
        </p:txBody>
      </p:sp>
    </p:spTree>
    <p:extLst>
      <p:ext uri="{BB962C8B-B14F-4D97-AF65-F5344CB8AC3E}">
        <p14:creationId xmlns:p14="http://schemas.microsoft.com/office/powerpoint/2010/main" val="2948986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13</a:t>
            </a:fld>
            <a:endParaRPr lang="en-US"/>
          </a:p>
        </p:txBody>
      </p:sp>
    </p:spTree>
    <p:extLst>
      <p:ext uri="{BB962C8B-B14F-4D97-AF65-F5344CB8AC3E}">
        <p14:creationId xmlns:p14="http://schemas.microsoft.com/office/powerpoint/2010/main" val="234514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14</a:t>
            </a:fld>
            <a:endParaRPr lang="en-US"/>
          </a:p>
        </p:txBody>
      </p:sp>
    </p:spTree>
    <p:extLst>
      <p:ext uri="{BB962C8B-B14F-4D97-AF65-F5344CB8AC3E}">
        <p14:creationId xmlns:p14="http://schemas.microsoft.com/office/powerpoint/2010/main" val="41331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15</a:t>
            </a:fld>
            <a:endParaRPr lang="en-US"/>
          </a:p>
        </p:txBody>
      </p:sp>
    </p:spTree>
    <p:extLst>
      <p:ext uri="{BB962C8B-B14F-4D97-AF65-F5344CB8AC3E}">
        <p14:creationId xmlns:p14="http://schemas.microsoft.com/office/powerpoint/2010/main" val="119703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16</a:t>
            </a:fld>
            <a:endParaRPr lang="en-US"/>
          </a:p>
        </p:txBody>
      </p:sp>
    </p:spTree>
    <p:extLst>
      <p:ext uri="{BB962C8B-B14F-4D97-AF65-F5344CB8AC3E}">
        <p14:creationId xmlns:p14="http://schemas.microsoft.com/office/powerpoint/2010/main" val="3064886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17</a:t>
            </a:fld>
            <a:endParaRPr lang="en-US"/>
          </a:p>
        </p:txBody>
      </p:sp>
    </p:spTree>
    <p:extLst>
      <p:ext uri="{BB962C8B-B14F-4D97-AF65-F5344CB8AC3E}">
        <p14:creationId xmlns:p14="http://schemas.microsoft.com/office/powerpoint/2010/main" val="662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18</a:t>
            </a:fld>
            <a:endParaRPr lang="en-US"/>
          </a:p>
        </p:txBody>
      </p:sp>
    </p:spTree>
    <p:extLst>
      <p:ext uri="{BB962C8B-B14F-4D97-AF65-F5344CB8AC3E}">
        <p14:creationId xmlns:p14="http://schemas.microsoft.com/office/powerpoint/2010/main" val="2748452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19</a:t>
            </a:fld>
            <a:endParaRPr lang="en-US"/>
          </a:p>
        </p:txBody>
      </p:sp>
    </p:spTree>
    <p:extLst>
      <p:ext uri="{BB962C8B-B14F-4D97-AF65-F5344CB8AC3E}">
        <p14:creationId xmlns:p14="http://schemas.microsoft.com/office/powerpoint/2010/main" val="38251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a:t>
            </a:fld>
            <a:endParaRPr lang="en-US"/>
          </a:p>
        </p:txBody>
      </p:sp>
    </p:spTree>
    <p:extLst>
      <p:ext uri="{BB962C8B-B14F-4D97-AF65-F5344CB8AC3E}">
        <p14:creationId xmlns:p14="http://schemas.microsoft.com/office/powerpoint/2010/main" val="1360861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20</a:t>
            </a:fld>
            <a:endParaRPr lang="en-US"/>
          </a:p>
        </p:txBody>
      </p:sp>
    </p:spTree>
    <p:extLst>
      <p:ext uri="{BB962C8B-B14F-4D97-AF65-F5344CB8AC3E}">
        <p14:creationId xmlns:p14="http://schemas.microsoft.com/office/powerpoint/2010/main" val="11427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21</a:t>
            </a:fld>
            <a:endParaRPr lang="en-US"/>
          </a:p>
        </p:txBody>
      </p:sp>
    </p:spTree>
    <p:extLst>
      <p:ext uri="{BB962C8B-B14F-4D97-AF65-F5344CB8AC3E}">
        <p14:creationId xmlns:p14="http://schemas.microsoft.com/office/powerpoint/2010/main" val="863800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22</a:t>
            </a:fld>
            <a:endParaRPr lang="en-US"/>
          </a:p>
        </p:txBody>
      </p:sp>
    </p:spTree>
    <p:extLst>
      <p:ext uri="{BB962C8B-B14F-4D97-AF65-F5344CB8AC3E}">
        <p14:creationId xmlns:p14="http://schemas.microsoft.com/office/powerpoint/2010/main" val="746803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23</a:t>
            </a:fld>
            <a:endParaRPr lang="en-US"/>
          </a:p>
        </p:txBody>
      </p:sp>
    </p:spTree>
    <p:extLst>
      <p:ext uri="{BB962C8B-B14F-4D97-AF65-F5344CB8AC3E}">
        <p14:creationId xmlns:p14="http://schemas.microsoft.com/office/powerpoint/2010/main" val="693114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24</a:t>
            </a:fld>
            <a:endParaRPr lang="en-US"/>
          </a:p>
        </p:txBody>
      </p:sp>
    </p:spTree>
    <p:extLst>
      <p:ext uri="{BB962C8B-B14F-4D97-AF65-F5344CB8AC3E}">
        <p14:creationId xmlns:p14="http://schemas.microsoft.com/office/powerpoint/2010/main" val="2161833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25</a:t>
            </a:fld>
            <a:endParaRPr lang="en-US"/>
          </a:p>
        </p:txBody>
      </p:sp>
    </p:spTree>
    <p:extLst>
      <p:ext uri="{BB962C8B-B14F-4D97-AF65-F5344CB8AC3E}">
        <p14:creationId xmlns:p14="http://schemas.microsoft.com/office/powerpoint/2010/main" val="1222083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26</a:t>
            </a:fld>
            <a:endParaRPr lang="en-US"/>
          </a:p>
        </p:txBody>
      </p:sp>
    </p:spTree>
    <p:extLst>
      <p:ext uri="{BB962C8B-B14F-4D97-AF65-F5344CB8AC3E}">
        <p14:creationId xmlns:p14="http://schemas.microsoft.com/office/powerpoint/2010/main" val="1377001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27</a:t>
            </a:fld>
            <a:endParaRPr lang="en-US"/>
          </a:p>
        </p:txBody>
      </p:sp>
    </p:spTree>
    <p:extLst>
      <p:ext uri="{BB962C8B-B14F-4D97-AF65-F5344CB8AC3E}">
        <p14:creationId xmlns:p14="http://schemas.microsoft.com/office/powerpoint/2010/main" val="4224333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28</a:t>
            </a:fld>
            <a:endParaRPr lang="en-US"/>
          </a:p>
        </p:txBody>
      </p:sp>
    </p:spTree>
    <p:extLst>
      <p:ext uri="{BB962C8B-B14F-4D97-AF65-F5344CB8AC3E}">
        <p14:creationId xmlns:p14="http://schemas.microsoft.com/office/powerpoint/2010/main" val="2492558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effectLst/>
                <a:latin typeface="+mn-lt"/>
                <a:ea typeface="+mn-ea"/>
                <a:cs typeface="+mn-cs"/>
              </a:rPr>
              <a:t>For example, let's pretend you built a classifier to predict whether paper will be admitted</a:t>
            </a:r>
            <a:r>
              <a:rPr lang="en-US" sz="1200" b="0" i="0" kern="1200" baseline="0" dirty="0" smtClean="0">
                <a:solidFill>
                  <a:schemeClr val="tx1"/>
                </a:solidFill>
                <a:effectLst/>
                <a:latin typeface="+mn-lt"/>
                <a:ea typeface="+mn-ea"/>
                <a:cs typeface="+mn-cs"/>
              </a:rPr>
              <a:t> to a journal</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features might be the number of authors, the number of papers those authors have previously submitted to the journal, et cetera. The response (or "output variable") would be whether or not the paper was admitted.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We'll pretend that </a:t>
            </a:r>
            <a:r>
              <a:rPr lang="en-US" sz="1200" b="1" i="0" kern="1200" dirty="0" smtClean="0">
                <a:solidFill>
                  <a:schemeClr val="tx1"/>
                </a:solidFill>
                <a:effectLst/>
                <a:latin typeface="+mn-lt"/>
                <a:ea typeface="+mn-ea"/>
                <a:cs typeface="+mn-cs"/>
              </a:rPr>
              <a:t>every blue and red pixel represents a paper</a:t>
            </a:r>
            <a:r>
              <a:rPr lang="en-US" sz="1200" b="0" i="0" kern="1200" dirty="0" smtClean="0">
                <a:solidFill>
                  <a:schemeClr val="tx1"/>
                </a:solidFill>
                <a:effectLst/>
                <a:latin typeface="+mn-lt"/>
                <a:ea typeface="+mn-ea"/>
                <a:cs typeface="+mn-cs"/>
              </a:rPr>
              <a:t> for which you want to predict the admission status. This is your validation (or "hold-out") set, so you know the true admission status of each paper. The 250 red pixels are the papers that were actually admitted, and the 250 blue pixels are the papers that were not admitted.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Since this is your validation set, you want to judge how well your model is doing by comparing your model's predictions to the true admission statuses of those 500 papers. We'll assume that you used a classification method such as logistic regression that can not only make a </a:t>
            </a:r>
            <a:r>
              <a:rPr lang="en-US" sz="1200" b="1" i="0" kern="1200" dirty="0" smtClean="0">
                <a:solidFill>
                  <a:schemeClr val="tx1"/>
                </a:solidFill>
                <a:effectLst/>
                <a:latin typeface="+mn-lt"/>
                <a:ea typeface="+mn-ea"/>
                <a:cs typeface="+mn-cs"/>
              </a:rPr>
              <a:t>prediction</a:t>
            </a:r>
            <a:r>
              <a:rPr lang="en-US" sz="1200" b="0" i="0" kern="1200" dirty="0" smtClean="0">
                <a:solidFill>
                  <a:schemeClr val="tx1"/>
                </a:solidFill>
                <a:effectLst/>
                <a:latin typeface="+mn-lt"/>
                <a:ea typeface="+mn-ea"/>
                <a:cs typeface="+mn-cs"/>
              </a:rPr>
              <a:t> for each paper, but can also output a </a:t>
            </a:r>
            <a:r>
              <a:rPr lang="en-US" sz="1200" b="1" i="0" kern="1200" dirty="0" smtClean="0">
                <a:solidFill>
                  <a:schemeClr val="tx1"/>
                </a:solidFill>
                <a:effectLst/>
                <a:latin typeface="+mn-lt"/>
                <a:ea typeface="+mn-ea"/>
                <a:cs typeface="+mn-cs"/>
              </a:rPr>
              <a:t>predicted probability</a:t>
            </a:r>
            <a:r>
              <a:rPr lang="en-US" sz="1200" b="0" i="0" kern="1200" dirty="0" smtClean="0">
                <a:solidFill>
                  <a:schemeClr val="tx1"/>
                </a:solidFill>
                <a:effectLst/>
                <a:latin typeface="+mn-lt"/>
                <a:ea typeface="+mn-ea"/>
                <a:cs typeface="+mn-cs"/>
              </a:rPr>
              <a:t> of admission for each paper.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examine this plot in detail. The x-axis represents your </a:t>
            </a:r>
            <a:r>
              <a:rPr lang="en-US" sz="1200" b="1" i="0" kern="1200" dirty="0" smtClean="0">
                <a:solidFill>
                  <a:schemeClr val="tx1"/>
                </a:solidFill>
                <a:effectLst/>
                <a:latin typeface="+mn-lt"/>
                <a:ea typeface="+mn-ea"/>
                <a:cs typeface="+mn-cs"/>
              </a:rPr>
              <a:t>predicted probabilities</a:t>
            </a:r>
            <a:r>
              <a:rPr lang="en-US" sz="1200" b="0" i="0" kern="1200" dirty="0" smtClean="0">
                <a:solidFill>
                  <a:schemeClr val="tx1"/>
                </a:solidFill>
                <a:effectLst/>
                <a:latin typeface="+mn-lt"/>
                <a:ea typeface="+mn-ea"/>
                <a:cs typeface="+mn-cs"/>
              </a:rPr>
              <a:t>, and the y-axis represents a </a:t>
            </a:r>
            <a:r>
              <a:rPr lang="en-US" sz="1200" b="1" i="0" kern="1200" dirty="0" smtClean="0">
                <a:solidFill>
                  <a:schemeClr val="tx1"/>
                </a:solidFill>
                <a:effectLst/>
                <a:latin typeface="+mn-lt"/>
                <a:ea typeface="+mn-ea"/>
                <a:cs typeface="+mn-cs"/>
              </a:rPr>
              <a:t>count of observations</a:t>
            </a:r>
            <a:r>
              <a:rPr lang="en-US" sz="1200" b="0" i="0" kern="1200" dirty="0" smtClean="0">
                <a:solidFill>
                  <a:schemeClr val="tx1"/>
                </a:solidFill>
                <a:effectLst/>
                <a:latin typeface="+mn-lt"/>
                <a:ea typeface="+mn-ea"/>
                <a:cs typeface="+mn-cs"/>
              </a:rPr>
              <a:t>, kind of like a histogram. Let's estimate that the height at 0.3 is 10 pixels. This plot tells you that there were 10 papers for which you predicted an admission probability of 0.3, and the true status for all 10 papers was negative (meaning not admitted). There were about 50 papers for which you predicted an admittance probability of 0.5, and 20 of and of those were admitted and the other 30 were not. There were 10 papers for which you predicted a probability of 0.9, and all of those were admitted. And so on.</a:t>
            </a:r>
          </a:p>
          <a:p>
            <a:endParaRPr lang="en-US" dirty="0"/>
          </a:p>
        </p:txBody>
      </p:sp>
      <p:sp>
        <p:nvSpPr>
          <p:cNvPr id="4" name="Slide Number Placeholder 3"/>
          <p:cNvSpPr>
            <a:spLocks noGrp="1"/>
          </p:cNvSpPr>
          <p:nvPr>
            <p:ph type="sldNum" sz="quarter" idx="10"/>
          </p:nvPr>
        </p:nvSpPr>
        <p:spPr/>
        <p:txBody>
          <a:bodyPr/>
          <a:lstStyle/>
          <a:p>
            <a:fld id="{31F936C4-3CA1-4C05-8EEA-6C00E114FEF6}" type="slidenum">
              <a:rPr lang="en-US" smtClean="0"/>
              <a:pPr/>
              <a:t>29</a:t>
            </a:fld>
            <a:endParaRPr lang="en-US"/>
          </a:p>
        </p:txBody>
      </p:sp>
    </p:spTree>
    <p:extLst>
      <p:ext uri="{BB962C8B-B14F-4D97-AF65-F5344CB8AC3E}">
        <p14:creationId xmlns:p14="http://schemas.microsoft.com/office/powerpoint/2010/main" val="2027308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3</a:t>
            </a:fld>
            <a:endParaRPr lang="en-US"/>
          </a:p>
        </p:txBody>
      </p:sp>
    </p:spTree>
    <p:extLst>
      <p:ext uri="{BB962C8B-B14F-4D97-AF65-F5344CB8AC3E}">
        <p14:creationId xmlns:p14="http://schemas.microsoft.com/office/powerpoint/2010/main" val="1533761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move the classifier  to the right (classifier increases) – TP goes down and TP ratio goes down.</a:t>
            </a:r>
          </a:p>
          <a:p>
            <a:r>
              <a:rPr lang="en-US" dirty="0" smtClean="0"/>
              <a:t>We will classify fewer observations  that are positive correctly.</a:t>
            </a:r>
          </a:p>
          <a:p>
            <a:endParaRPr lang="en-US" dirty="0" smtClean="0"/>
          </a:p>
          <a:p>
            <a:r>
              <a:rPr lang="en-US" dirty="0" smtClean="0"/>
              <a:t>Similarly, False positive ratio goes down.</a:t>
            </a:r>
            <a:endParaRPr lang="en-US" dirty="0"/>
          </a:p>
        </p:txBody>
      </p:sp>
      <p:sp>
        <p:nvSpPr>
          <p:cNvPr id="4" name="Slide Number Placeholder 3"/>
          <p:cNvSpPr>
            <a:spLocks noGrp="1"/>
          </p:cNvSpPr>
          <p:nvPr>
            <p:ph type="sldNum" sz="quarter" idx="10"/>
          </p:nvPr>
        </p:nvSpPr>
        <p:spPr/>
        <p:txBody>
          <a:bodyPr/>
          <a:lstStyle/>
          <a:p>
            <a:fld id="{31F936C4-3CA1-4C05-8EEA-6C00E114FEF6}" type="slidenum">
              <a:rPr lang="en-US" smtClean="0"/>
              <a:pPr/>
              <a:t>30</a:t>
            </a:fld>
            <a:endParaRPr lang="en-US"/>
          </a:p>
        </p:txBody>
      </p:sp>
    </p:spTree>
    <p:extLst>
      <p:ext uri="{BB962C8B-B14F-4D97-AF65-F5344CB8AC3E}">
        <p14:creationId xmlns:p14="http://schemas.microsoft.com/office/powerpoint/2010/main" val="1366001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ROC curve starts at the 1,1 point.</a:t>
            </a:r>
          </a:p>
          <a:p>
            <a:r>
              <a:rPr lang="en-US" dirty="0" smtClean="0"/>
              <a:t>Ends at (0,0)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1F936C4-3CA1-4C05-8EEA-6C00E114FEF6}" type="slidenum">
              <a:rPr lang="en-US" smtClean="0"/>
              <a:pPr/>
              <a:t>31</a:t>
            </a:fld>
            <a:endParaRPr lang="en-US"/>
          </a:p>
        </p:txBody>
      </p:sp>
    </p:spTree>
    <p:extLst>
      <p:ext uri="{BB962C8B-B14F-4D97-AF65-F5344CB8AC3E}">
        <p14:creationId xmlns:p14="http://schemas.microsoft.com/office/powerpoint/2010/main" val="3783517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more</a:t>
            </a:r>
            <a:r>
              <a:rPr lang="en-US" baseline="0" dirty="0" smtClean="0"/>
              <a:t> general curve:</a:t>
            </a:r>
          </a:p>
          <a:p>
            <a:r>
              <a:rPr lang="en-US" baseline="0" dirty="0" smtClean="0"/>
              <a:t>With more observations the curve will become smoother.</a:t>
            </a:r>
          </a:p>
          <a:p>
            <a:endParaRPr lang="en-US" baseline="0" dirty="0" smtClean="0"/>
          </a:p>
          <a:p>
            <a:r>
              <a:rPr lang="en-US" dirty="0" smtClean="0"/>
              <a:t>The diagonal line y = x represents the strategy of randomly guessing a class. For example, if a classifier randomly guesses the positive class half the time, it can be expected to get half the positives and half the negatives correct; this yields the point (0.5, 0.5) in ROC space. If it guesses the positive class 90% of the time, it can be expected to get 90% of the positives correct but its false positive rate will increase to 90% as well, yielding (0.9, 0.9) in ROC space. Thus a random classifier will produce a ROC point that ‘‘slides’’ back and forth on the diagonal based on the frequency with which it guesses the positive class. In order to get away from this diagonal into the upper triangular region, the classifier must exploit some information in the data</a:t>
            </a:r>
            <a:endParaRPr lang="en-US" dirty="0"/>
          </a:p>
        </p:txBody>
      </p:sp>
      <p:sp>
        <p:nvSpPr>
          <p:cNvPr id="4" name="Slide Number Placeholder 3"/>
          <p:cNvSpPr>
            <a:spLocks noGrp="1"/>
          </p:cNvSpPr>
          <p:nvPr>
            <p:ph type="sldNum" sz="quarter" idx="10"/>
          </p:nvPr>
        </p:nvSpPr>
        <p:spPr/>
        <p:txBody>
          <a:bodyPr/>
          <a:lstStyle/>
          <a:p>
            <a:fld id="{31F936C4-3CA1-4C05-8EEA-6C00E114FEF6}" type="slidenum">
              <a:rPr lang="en-US" smtClean="0"/>
              <a:pPr/>
              <a:t>32</a:t>
            </a:fld>
            <a:endParaRPr lang="en-US"/>
          </a:p>
        </p:txBody>
      </p:sp>
    </p:spTree>
    <p:extLst>
      <p:ext uri="{BB962C8B-B14F-4D97-AF65-F5344CB8AC3E}">
        <p14:creationId xmlns:p14="http://schemas.microsoft.com/office/powerpoint/2010/main" val="2345234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33</a:t>
            </a:fld>
            <a:endParaRPr lang="en-US"/>
          </a:p>
        </p:txBody>
      </p:sp>
    </p:spTree>
    <p:extLst>
      <p:ext uri="{BB962C8B-B14F-4D97-AF65-F5344CB8AC3E}">
        <p14:creationId xmlns:p14="http://schemas.microsoft.com/office/powerpoint/2010/main" val="1009397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34</a:t>
            </a:fld>
            <a:endParaRPr lang="en-US"/>
          </a:p>
        </p:txBody>
      </p:sp>
    </p:spTree>
    <p:extLst>
      <p:ext uri="{BB962C8B-B14F-4D97-AF65-F5344CB8AC3E}">
        <p14:creationId xmlns:p14="http://schemas.microsoft.com/office/powerpoint/2010/main" val="713929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35</a:t>
            </a:fld>
            <a:endParaRPr lang="en-US"/>
          </a:p>
        </p:txBody>
      </p:sp>
    </p:spTree>
    <p:extLst>
      <p:ext uri="{BB962C8B-B14F-4D97-AF65-F5344CB8AC3E}">
        <p14:creationId xmlns:p14="http://schemas.microsoft.com/office/powerpoint/2010/main" val="21509137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36</a:t>
            </a:fld>
            <a:endParaRPr lang="en-US"/>
          </a:p>
        </p:txBody>
      </p:sp>
    </p:spTree>
    <p:extLst>
      <p:ext uri="{BB962C8B-B14F-4D97-AF65-F5344CB8AC3E}">
        <p14:creationId xmlns:p14="http://schemas.microsoft.com/office/powerpoint/2010/main" val="3148346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37</a:t>
            </a:fld>
            <a:endParaRPr lang="en-US"/>
          </a:p>
        </p:txBody>
      </p:sp>
    </p:spTree>
    <p:extLst>
      <p:ext uri="{BB962C8B-B14F-4D97-AF65-F5344CB8AC3E}">
        <p14:creationId xmlns:p14="http://schemas.microsoft.com/office/powerpoint/2010/main" val="38308557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38</a:t>
            </a:fld>
            <a:endParaRPr lang="en-US"/>
          </a:p>
        </p:txBody>
      </p:sp>
    </p:spTree>
    <p:extLst>
      <p:ext uri="{BB962C8B-B14F-4D97-AF65-F5344CB8AC3E}">
        <p14:creationId xmlns:p14="http://schemas.microsoft.com/office/powerpoint/2010/main" val="1262362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39</a:t>
            </a:fld>
            <a:endParaRPr lang="en-US"/>
          </a:p>
        </p:txBody>
      </p:sp>
    </p:spTree>
    <p:extLst>
      <p:ext uri="{BB962C8B-B14F-4D97-AF65-F5344CB8AC3E}">
        <p14:creationId xmlns:p14="http://schemas.microsoft.com/office/powerpoint/2010/main" val="87493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4</a:t>
            </a:fld>
            <a:endParaRPr lang="en-US"/>
          </a:p>
        </p:txBody>
      </p:sp>
    </p:spTree>
    <p:extLst>
      <p:ext uri="{BB962C8B-B14F-4D97-AF65-F5344CB8AC3E}">
        <p14:creationId xmlns:p14="http://schemas.microsoft.com/office/powerpoint/2010/main" val="2607902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40</a:t>
            </a:fld>
            <a:endParaRPr lang="en-US"/>
          </a:p>
        </p:txBody>
      </p:sp>
    </p:spTree>
    <p:extLst>
      <p:ext uri="{BB962C8B-B14F-4D97-AF65-F5344CB8AC3E}">
        <p14:creationId xmlns:p14="http://schemas.microsoft.com/office/powerpoint/2010/main" val="3530007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41</a:t>
            </a:fld>
            <a:endParaRPr lang="en-US"/>
          </a:p>
        </p:txBody>
      </p:sp>
    </p:spTree>
    <p:extLst>
      <p:ext uri="{BB962C8B-B14F-4D97-AF65-F5344CB8AC3E}">
        <p14:creationId xmlns:p14="http://schemas.microsoft.com/office/powerpoint/2010/main" val="383198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42</a:t>
            </a:fld>
            <a:endParaRPr lang="en-US"/>
          </a:p>
        </p:txBody>
      </p:sp>
    </p:spTree>
    <p:extLst>
      <p:ext uri="{BB962C8B-B14F-4D97-AF65-F5344CB8AC3E}">
        <p14:creationId xmlns:p14="http://schemas.microsoft.com/office/powerpoint/2010/main" val="159970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5</a:t>
            </a:fld>
            <a:endParaRPr lang="en-US"/>
          </a:p>
        </p:txBody>
      </p:sp>
    </p:spTree>
    <p:extLst>
      <p:ext uri="{BB962C8B-B14F-4D97-AF65-F5344CB8AC3E}">
        <p14:creationId xmlns:p14="http://schemas.microsoft.com/office/powerpoint/2010/main" val="122542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6</a:t>
            </a:fld>
            <a:endParaRPr lang="en-US"/>
          </a:p>
        </p:txBody>
      </p:sp>
    </p:spTree>
    <p:extLst>
      <p:ext uri="{BB962C8B-B14F-4D97-AF65-F5344CB8AC3E}">
        <p14:creationId xmlns:p14="http://schemas.microsoft.com/office/powerpoint/2010/main" val="2965743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7</a:t>
            </a:fld>
            <a:endParaRPr lang="en-US"/>
          </a:p>
        </p:txBody>
      </p:sp>
    </p:spTree>
    <p:extLst>
      <p:ext uri="{BB962C8B-B14F-4D97-AF65-F5344CB8AC3E}">
        <p14:creationId xmlns:p14="http://schemas.microsoft.com/office/powerpoint/2010/main" val="2522126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8</a:t>
            </a:fld>
            <a:endParaRPr lang="en-US"/>
          </a:p>
        </p:txBody>
      </p:sp>
    </p:spTree>
    <p:extLst>
      <p:ext uri="{BB962C8B-B14F-4D97-AF65-F5344CB8AC3E}">
        <p14:creationId xmlns:p14="http://schemas.microsoft.com/office/powerpoint/2010/main" val="1204023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9</a:t>
            </a:fld>
            <a:endParaRPr lang="en-US"/>
          </a:p>
        </p:txBody>
      </p:sp>
    </p:spTree>
    <p:extLst>
      <p:ext uri="{BB962C8B-B14F-4D97-AF65-F5344CB8AC3E}">
        <p14:creationId xmlns:p14="http://schemas.microsoft.com/office/powerpoint/2010/main" val="333280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A50F6A-0EF4-42C5-8EEB-A748E141D396}"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a:defRPr lang="en-US" smtClean="0">
                <a:solidFill>
                  <a:schemeClr val="tx1"/>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01A8B-F8D3-4BDA-AADF-9765B1742D0C}"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E6B01-9788-4A9D-B84C-F14DBB6C0E9B}"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639E31D-4CB8-46D9-969D-2F823A920174}" type="slidenum">
              <a:rPr lang="en-US" altLang="en-US"/>
              <a:pPr>
                <a:defRPr/>
              </a:pPr>
              <a:t>‹#›</a:t>
            </a:fld>
            <a:endParaRPr lang="en-US" altLang="en-US"/>
          </a:p>
        </p:txBody>
      </p:sp>
    </p:spTree>
    <p:extLst>
      <p:ext uri="{BB962C8B-B14F-4D97-AF65-F5344CB8AC3E}">
        <p14:creationId xmlns:p14="http://schemas.microsoft.com/office/powerpoint/2010/main" val="83241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2639"/>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064523"/>
            <a:ext cx="8229600" cy="48115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551112"/>
            <a:ext cx="2133600" cy="306888"/>
          </a:xfrm>
        </p:spPr>
        <p:txBody>
          <a:bodyPr/>
          <a:lstStyle/>
          <a:p>
            <a:fld id="{EAE7B49F-07AC-44E9-A37F-44D04467BD45}" type="datetime1">
              <a:rPr lang="en-US" smtClean="0"/>
              <a:t>3/20/2018</a:t>
            </a:fld>
            <a:endParaRPr lang="en-US"/>
          </a:p>
        </p:txBody>
      </p:sp>
      <p:sp>
        <p:nvSpPr>
          <p:cNvPr id="5" name="Footer Placeholder 4"/>
          <p:cNvSpPr>
            <a:spLocks noGrp="1"/>
          </p:cNvSpPr>
          <p:nvPr>
            <p:ph type="ftr" sz="quarter" idx="11"/>
          </p:nvPr>
        </p:nvSpPr>
        <p:spPr>
          <a:xfrm>
            <a:off x="3124200" y="6551112"/>
            <a:ext cx="2895600" cy="306888"/>
          </a:xfrm>
        </p:spPr>
        <p:txBody>
          <a:bodyPr/>
          <a:lstStyle/>
          <a:p>
            <a:endParaRPr lang="en-US"/>
          </a:p>
        </p:txBody>
      </p:sp>
      <p:sp>
        <p:nvSpPr>
          <p:cNvPr id="8" name="Slide Number Placeholder 5"/>
          <p:cNvSpPr>
            <a:spLocks noGrp="1"/>
          </p:cNvSpPr>
          <p:nvPr>
            <p:ph type="sldNum" sz="quarter" idx="12"/>
          </p:nvPr>
        </p:nvSpPr>
        <p:spPr>
          <a:xfrm>
            <a:off x="6553200" y="6481610"/>
            <a:ext cx="2133600" cy="365125"/>
          </a:xfrm>
        </p:spPr>
        <p:txBody>
          <a:bodyPr/>
          <a:lstStyle>
            <a:lvl1pPr>
              <a:defRPr>
                <a:solidFill>
                  <a:schemeClr val="tx1"/>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679CF-2268-49BB-96BA-3426821A78ED}" type="datetime1">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DFD30C-04AA-445D-B9F2-9D95E311C61F}" type="datetime1">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2E2484-3E6D-463D-A0B0-7C78BE8E78B8}" type="datetime1">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C7D42E-ECCE-4223-A172-0A4CBEDD6D88}" type="datetime1">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p:cNvSpPr>
            <a:spLocks noGrp="1"/>
          </p:cNvSpPr>
          <p:nvPr>
            <p:ph type="sldNum" sz="quarter" idx="12"/>
          </p:nvPr>
        </p:nvSpPr>
        <p:spPr>
          <a:xfrm>
            <a:off x="6553200" y="6481610"/>
            <a:ext cx="2133600" cy="365125"/>
          </a:xfrm>
        </p:spPr>
        <p:txBody>
          <a:bodyPr vert="horz" lIns="91440" tIns="45720" rIns="91440" bIns="45720" rtlCol="0" anchor="ctr"/>
          <a:lstStyle>
            <a:lvl1pPr>
              <a:defRPr lang="en-US" smtClean="0">
                <a:solidFill>
                  <a:schemeClr val="tx1"/>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55928-0EA8-47D5-820D-6BFF972F3C6B}" type="datetime1">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481610"/>
            <a:ext cx="2133600" cy="365125"/>
          </a:xfrm>
        </p:spPr>
        <p:txBody>
          <a:bodyPr vert="horz" lIns="91440" tIns="45720" rIns="91440" bIns="45720" rtlCol="0" anchor="ctr"/>
          <a:lstStyle>
            <a:lvl1pPr>
              <a:defRPr lang="en-US" smtClean="0">
                <a:solidFill>
                  <a:schemeClr val="tx1"/>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A7124-B3C5-4FBD-8D60-215C34A150E8}" type="datetime1">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B094F-D8D9-4E9F-BF79-E22E4B5CC8B1}" type="datetime1">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8221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48161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9A6E4-104E-4C09-A5CD-260C30CB7707}" type="datetime1">
              <a:rPr lang="en-US" smtClean="0"/>
              <a:t>3/20/2018</a:t>
            </a:fld>
            <a:endParaRPr lang="en-US"/>
          </a:p>
        </p:txBody>
      </p:sp>
      <p:sp>
        <p:nvSpPr>
          <p:cNvPr id="5" name="Footer Placeholder 4"/>
          <p:cNvSpPr>
            <a:spLocks noGrp="1"/>
          </p:cNvSpPr>
          <p:nvPr>
            <p:ph type="ftr" sz="quarter" idx="3"/>
          </p:nvPr>
        </p:nvSpPr>
        <p:spPr>
          <a:xfrm>
            <a:off x="3124200" y="648161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48161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grpSp>
        <p:nvGrpSpPr>
          <p:cNvPr id="7" name="Group 6"/>
          <p:cNvGrpSpPr/>
          <p:nvPr userDrawn="1"/>
        </p:nvGrpSpPr>
        <p:grpSpPr>
          <a:xfrm>
            <a:off x="0" y="6501295"/>
            <a:ext cx="9144000" cy="370840"/>
            <a:chOff x="-1447800" y="3553460"/>
            <a:chExt cx="9144000" cy="370840"/>
          </a:xfrm>
        </p:grpSpPr>
        <p:pic>
          <p:nvPicPr>
            <p:cNvPr id="8" name="Picture 7" descr="SOM_Powerpoint.jpg"/>
            <p:cNvPicPr>
              <a:picLocks noChangeAspect="1"/>
            </p:cNvPicPr>
            <p:nvPr userDrawn="1"/>
          </p:nvPicPr>
          <p:blipFill rotWithShape="1">
            <a:blip r:embed="rId14">
              <a:extLst>
                <a:ext uri="{28A0092B-C50C-407E-A947-70E740481C1C}">
                  <a14:useLocalDpi xmlns:a14="http://schemas.microsoft.com/office/drawing/2010/main" val="0"/>
                </a:ext>
              </a:extLst>
            </a:blip>
            <a:srcRect t="3723" b="90907"/>
            <a:stretch/>
          </p:blipFill>
          <p:spPr>
            <a:xfrm>
              <a:off x="-1447800" y="3556000"/>
              <a:ext cx="9144000" cy="368300"/>
            </a:xfrm>
            <a:prstGeom prst="rect">
              <a:avLst/>
            </a:prstGeom>
          </p:spPr>
        </p:pic>
        <p:pic>
          <p:nvPicPr>
            <p:cNvPr id="9" name="Picture 8" descr="SOM_Powerpoint.jpg"/>
            <p:cNvPicPr>
              <a:picLocks noChangeAspect="1"/>
            </p:cNvPicPr>
            <p:nvPr userDrawn="1"/>
          </p:nvPicPr>
          <p:blipFill rotWithShape="1">
            <a:blip r:embed="rId14">
              <a:extLst>
                <a:ext uri="{28A0092B-C50C-407E-A947-70E740481C1C}">
                  <a14:useLocalDpi xmlns:a14="http://schemas.microsoft.com/office/drawing/2010/main" val="0"/>
                </a:ext>
              </a:extLst>
            </a:blip>
            <a:srcRect l="73547" t="1838" r="499" b="88870"/>
            <a:stretch/>
          </p:blipFill>
          <p:spPr>
            <a:xfrm>
              <a:off x="5643880" y="3553460"/>
              <a:ext cx="1371600" cy="368300"/>
            </a:xfrm>
            <a:prstGeom prst="rect">
              <a:avLst/>
            </a:prstGeom>
          </p:spPr>
        </p:pic>
        <p:pic>
          <p:nvPicPr>
            <p:cNvPr id="11" name="Picture 10" descr="SOM_Powerpoint.jpg"/>
            <p:cNvPicPr>
              <a:picLocks noChangeAspect="1"/>
            </p:cNvPicPr>
            <p:nvPr userDrawn="1"/>
          </p:nvPicPr>
          <p:blipFill rotWithShape="1">
            <a:blip r:embed="rId14">
              <a:extLst>
                <a:ext uri="{28A0092B-C50C-407E-A947-70E740481C1C}">
                  <a14:useLocalDpi xmlns:a14="http://schemas.microsoft.com/office/drawing/2010/main" val="0"/>
                </a:ext>
              </a:extLst>
            </a:blip>
            <a:srcRect l="94861" t="3723" b="90907"/>
            <a:stretch/>
          </p:blipFill>
          <p:spPr>
            <a:xfrm>
              <a:off x="7016470" y="3553460"/>
              <a:ext cx="469900" cy="368300"/>
            </a:xfrm>
            <a:prstGeom prst="rect">
              <a:avLst/>
            </a:prstGeom>
          </p:spPr>
        </p:pic>
      </p:grpSp>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457200" rtl="0" eaLnBrk="1" latinLnBrk="0" hangingPunct="1">
        <a:spcBef>
          <a:spcPct val="0"/>
        </a:spcBef>
        <a:buNone/>
        <a:defRPr sz="4000" kern="1200">
          <a:solidFill>
            <a:schemeClr val="tx1"/>
          </a:solidFill>
          <a:latin typeface="Arial Narrow" pitchFamily="34" charset="0"/>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Narrow" pitchFamily="34" charset="0"/>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Narrow" pitchFamily="34" charset="0"/>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Narrow" pitchFamily="34"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Narrow" pitchFamily="34"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Narrow"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upport.sas.com/kb/22/601.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098" y="2130425"/>
            <a:ext cx="8271804" cy="1470025"/>
          </a:xfrm>
        </p:spPr>
        <p:txBody>
          <a:bodyPr>
            <a:normAutofit/>
          </a:bodyPr>
          <a:lstStyle/>
          <a:p>
            <a:r>
              <a:rPr lang="en-US" dirty="0" smtClean="0"/>
              <a:t>Logistic Regression</a:t>
            </a:r>
            <a:br>
              <a:rPr lang="en-US" dirty="0" smtClean="0"/>
            </a:br>
            <a:r>
              <a:rPr lang="en-US" dirty="0" smtClean="0"/>
              <a:t>Part I: Binary Outcome Probability Models</a:t>
            </a:r>
            <a:endParaRPr lang="en-US" dirty="0"/>
          </a:p>
        </p:txBody>
      </p:sp>
      <p:sp>
        <p:nvSpPr>
          <p:cNvPr id="3" name="Subtitle 2"/>
          <p:cNvSpPr>
            <a:spLocks noGrp="1"/>
          </p:cNvSpPr>
          <p:nvPr>
            <p:ph type="subTitle" idx="1"/>
          </p:nvPr>
        </p:nvSpPr>
        <p:spPr/>
        <p:txBody>
          <a:bodyPr/>
          <a:lstStyle/>
          <a:p>
            <a:r>
              <a:rPr lang="en-US" dirty="0" smtClean="0"/>
              <a:t>Dr. Upender Subramanian</a:t>
            </a:r>
          </a:p>
          <a:p>
            <a:r>
              <a:rPr lang="en-US" dirty="0" smtClean="0"/>
              <a:t>MKT/BUAN 6337</a:t>
            </a:r>
            <a:endParaRPr lang="en-US" dirty="0"/>
          </a:p>
        </p:txBody>
      </p:sp>
    </p:spTree>
    <p:extLst>
      <p:ext uri="{BB962C8B-B14F-4D97-AF65-F5344CB8AC3E}">
        <p14:creationId xmlns:p14="http://schemas.microsoft.com/office/powerpoint/2010/main" val="3956902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4523"/>
                <a:ext cx="4508695" cy="5280006"/>
              </a:xfrm>
            </p:spPr>
            <p:txBody>
              <a:bodyPr/>
              <a:lstStyle/>
              <a:p>
                <a:r>
                  <a:rPr lang="en-US" dirty="0" smtClean="0"/>
                  <a:t>S-shaped probability function looks more reasonable</a:t>
                </a:r>
              </a:p>
              <a:p>
                <a:r>
                  <a:rPr lang="en-US" dirty="0" smtClean="0"/>
                  <a:t>Logistic is one such example:</a:t>
                </a:r>
              </a:p>
              <a:p>
                <a:pPr marL="0" indent="0">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=1</m:t>
                              </m:r>
                            </m:e>
                          </m:d>
                        </m:e>
                      </m:func>
                      <m:r>
                        <a:rPr lang="en-US" sz="200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i="1">
                                  <a:latin typeface="Cambria Math" panose="02040503050406030204" pitchFamily="18" charset="0"/>
                                </a:rPr>
                                <m:t>𝛽</m:t>
                              </m:r>
                              <m:r>
                                <a:rPr lang="en-US" sz="2000" i="1">
                                  <a:latin typeface="Cambria Math" panose="02040503050406030204" pitchFamily="18" charset="0"/>
                                </a:rPr>
                                <m:t>𝑋</m:t>
                              </m:r>
                            </m:sup>
                          </m:sSup>
                        </m:num>
                        <m:den>
                          <m:r>
                            <a:rPr lang="en-US" sz="2000" b="0" i="1" smtClean="0">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𝛽</m:t>
                              </m:r>
                              <m:r>
                                <a:rPr lang="en-US" sz="2000" i="1">
                                  <a:latin typeface="Cambria Math" panose="02040503050406030204" pitchFamily="18" charset="0"/>
                                </a:rPr>
                                <m:t>𝑋</m:t>
                              </m:r>
                            </m:sup>
                          </m:sSup>
                        </m:den>
                      </m:f>
                      <m:r>
                        <a:rPr lang="en-US" sz="2000" b="0" i="1" smtClean="0">
                          <a:latin typeface="Cambria Math" panose="02040503050406030204" pitchFamily="18" charset="0"/>
                        </a:rPr>
                        <m:t>  </m:t>
                      </m:r>
                    </m:oMath>
                  </m:oMathPara>
                </a14:m>
                <a:endParaRPr lang="en-US" sz="2400" b="0" i="1" dirty="0" smtClean="0">
                  <a:latin typeface="Cambria Math" panose="02040503050406030204" pitchFamily="18" charset="0"/>
                </a:endParaRPr>
              </a:p>
              <a:p>
                <a:pPr marL="0" indent="0">
                  <a:buNone/>
                </a:pPr>
                <a:r>
                  <a:rPr lang="en-US" sz="2400" b="0" dirty="0" smtClean="0"/>
                  <a:t>                       </a:t>
                </a:r>
                <a14:m>
                  <m:oMath xmlns:m="http://schemas.openxmlformats.org/officeDocument/2006/math">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𝛽</m:t>
                            </m:r>
                            <m:r>
                              <a:rPr lang="en-US" sz="2400" i="1">
                                <a:latin typeface="Cambria Math" panose="02040503050406030204" pitchFamily="18" charset="0"/>
                              </a:rPr>
                              <m:t>𝑋</m:t>
                            </m:r>
                          </m:sup>
                        </m:sSup>
                      </m:den>
                    </m:f>
                  </m:oMath>
                </a14:m>
                <a:endParaRPr lang="en-US" sz="2400" dirty="0" smtClean="0"/>
              </a:p>
              <a:p>
                <a:pPr marL="0" indent="0">
                  <a:buNone/>
                </a:pPr>
                <a:r>
                  <a:rPr lang="en-US" sz="2400" dirty="0" smtClean="0"/>
                  <a:t>                        </a:t>
                </a:r>
                <a:endParaRPr lang="en-US" sz="2400" dirty="0"/>
              </a:p>
              <a:p>
                <a:r>
                  <a:rPr lang="en-US" dirty="0" smtClean="0"/>
                  <a:t>Can be expressed as:</a:t>
                </a:r>
              </a:p>
              <a:p>
                <a:pPr marL="0" indent="0">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Pr</m:t>
                                      </m:r>
                                    </m:fName>
                                    <m:e>
                                      <m:d>
                                        <m:dPr>
                                          <m:ctrlPr>
                                            <a:rPr lang="en-US" sz="2000" i="1">
                                              <a:latin typeface="Cambria Math" panose="02040503050406030204" pitchFamily="18" charset="0"/>
                                            </a:rPr>
                                          </m:ctrlPr>
                                        </m:dPr>
                                        <m:e>
                                          <m:r>
                                            <a:rPr lang="en-US" sz="2000" i="1">
                                              <a:latin typeface="Cambria Math" panose="02040503050406030204" pitchFamily="18" charset="0"/>
                                            </a:rPr>
                                            <m:t>𝑌</m:t>
                                          </m:r>
                                          <m:r>
                                            <a:rPr lang="en-US" sz="2000" i="1">
                                              <a:latin typeface="Cambria Math" panose="02040503050406030204" pitchFamily="18" charset="0"/>
                                            </a:rPr>
                                            <m:t>=1</m:t>
                                          </m:r>
                                        </m:e>
                                      </m:d>
                                    </m:e>
                                  </m:func>
                                </m:num>
                                <m:den>
                                  <m:r>
                                    <a:rPr lang="en-US" sz="2000" b="0" i="1" smtClean="0">
                                      <a:latin typeface="Cambria Math" panose="02040503050406030204" pitchFamily="18" charset="0"/>
                                    </a:rPr>
                                    <m:t>1−</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Pr</m:t>
                                      </m:r>
                                    </m:fName>
                                    <m:e>
                                      <m:d>
                                        <m:dPr>
                                          <m:ctrlPr>
                                            <a:rPr lang="en-US" sz="2000" i="1">
                                              <a:latin typeface="Cambria Math" panose="02040503050406030204" pitchFamily="18" charset="0"/>
                                            </a:rPr>
                                          </m:ctrlPr>
                                        </m:dPr>
                                        <m:e>
                                          <m:r>
                                            <a:rPr lang="en-US" sz="2000" i="1">
                                              <a:latin typeface="Cambria Math" panose="02040503050406030204" pitchFamily="18" charset="0"/>
                                            </a:rPr>
                                            <m:t>𝑌</m:t>
                                          </m:r>
                                          <m:r>
                                            <a:rPr lang="en-US" sz="2000" i="1">
                                              <a:latin typeface="Cambria Math" panose="02040503050406030204" pitchFamily="18" charset="0"/>
                                            </a:rPr>
                                            <m:t>=1</m:t>
                                          </m:r>
                                        </m:e>
                                      </m:d>
                                    </m:e>
                                  </m:func>
                                </m:den>
                              </m:f>
                            </m:e>
                          </m:d>
                        </m:e>
                      </m:func>
                      <m:r>
                        <a:rPr lang="en-US" sz="2000" b="0" i="1" smtClean="0">
                          <a:latin typeface="Cambria Math" panose="02040503050406030204" pitchFamily="18" charset="0"/>
                        </a:rPr>
                        <m:t>=</m:t>
                      </m:r>
                      <m:r>
                        <a:rPr lang="en-US" sz="2000" i="1" smtClean="0">
                          <a:latin typeface="Cambria Math" panose="02040503050406030204" pitchFamily="18" charset="0"/>
                        </a:rPr>
                        <m:t>𝛽</m:t>
                      </m:r>
                      <m:r>
                        <a:rPr lang="en-US" sz="2000" i="1" smtClean="0">
                          <a:latin typeface="Cambria Math" panose="02040503050406030204" pitchFamily="18" charset="0"/>
                        </a:rPr>
                        <m:t>𝑋</m:t>
                      </m:r>
                    </m:oMath>
                  </m:oMathPara>
                </a14:m>
                <a:endParaRPr lang="en-US" sz="2000"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4523"/>
                <a:ext cx="4508695" cy="5280006"/>
              </a:xfrm>
              <a:blipFill>
                <a:blip r:embed="rId3"/>
                <a:stretch>
                  <a:fillRect l="-2432" t="-12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10</a:t>
            </a:fld>
            <a:endParaRPr lang="en-US" dirty="0"/>
          </a:p>
        </p:txBody>
      </p:sp>
      <p:pic>
        <p:nvPicPr>
          <p:cNvPr id="7" name="Picture 6"/>
          <p:cNvPicPr>
            <a:picLocks noChangeAspect="1"/>
          </p:cNvPicPr>
          <p:nvPr/>
        </p:nvPicPr>
        <p:blipFill rotWithShape="1">
          <a:blip r:embed="rId4"/>
          <a:srcRect l="15446" r="10740"/>
          <a:stretch/>
        </p:blipFill>
        <p:spPr>
          <a:xfrm>
            <a:off x="4965895" y="1064523"/>
            <a:ext cx="4178105" cy="3404994"/>
          </a:xfrm>
          <a:prstGeom prst="rect">
            <a:avLst/>
          </a:prstGeom>
        </p:spPr>
      </p:pic>
      <p:sp>
        <p:nvSpPr>
          <p:cNvPr id="8" name="Right Brace 7"/>
          <p:cNvSpPr/>
          <p:nvPr/>
        </p:nvSpPr>
        <p:spPr>
          <a:xfrm rot="5400000">
            <a:off x="2261380" y="4371532"/>
            <a:ext cx="284874" cy="231061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1445456" y="5753684"/>
                <a:ext cx="1941341"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𝑙𝑜𝑔𝑖𝑡</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e>
                    </m:func>
                    <m:r>
                      <a:rPr lang="en-US" b="0" i="1" smtClean="0">
                        <a:latin typeface="Cambria Math" panose="02040503050406030204" pitchFamily="18" charset="0"/>
                      </a:rPr>
                      <m:t>)</m:t>
                    </m:r>
                  </m:oMath>
                </a14:m>
                <a:r>
                  <a:rPr lang="en-US" dirty="0" smtClean="0"/>
                  <a:t> </a:t>
                </a:r>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445456" y="5753684"/>
                <a:ext cx="1941341" cy="369332"/>
              </a:xfrm>
              <a:prstGeom prst="rect">
                <a:avLst/>
              </a:prstGeom>
              <a:blipFill>
                <a:blip r:embed="rId5"/>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377856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Odds of an Event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4522"/>
                <a:ext cx="8229600" cy="5417087"/>
              </a:xfrm>
            </p:spPr>
            <p:txBody>
              <a:bodyPr>
                <a:normAutofit/>
              </a:bodyPr>
              <a:lstStyle/>
              <a:p>
                <a14:m>
                  <m:oMath xmlns:m="http://schemas.openxmlformats.org/officeDocument/2006/math">
                    <m:f>
                      <m:fPr>
                        <m:ctrlPr>
                          <a:rPr lang="en-US"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e>
                        </m:func>
                      </m:num>
                      <m:den>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e>
                        </m:func>
                      </m:den>
                    </m:f>
                  </m:oMath>
                </a14:m>
                <a:r>
                  <a:rPr lang="en-US" dirty="0" smtClean="0"/>
                  <a:t> is known as the odds of the event</a:t>
                </a:r>
              </a:p>
              <a:p>
                <a:r>
                  <a:rPr lang="en-US" dirty="0" smtClean="0"/>
                  <a:t>Sometimes expressed as a ratio m:n</a:t>
                </a:r>
              </a:p>
              <a:p>
                <a:pPr lvl="1"/>
                <a:r>
                  <a:rPr lang="en-US" dirty="0" smtClean="0"/>
                  <a:t>m: number of times event of interest will occur</a:t>
                </a:r>
              </a:p>
              <a:p>
                <a:pPr lvl="1"/>
                <a:r>
                  <a:rPr lang="en-US" dirty="0" smtClean="0"/>
                  <a:t>n: number of times even of interest will not occur</a:t>
                </a:r>
              </a:p>
              <a:p>
                <a:pPr lvl="1"/>
                <a:r>
                  <a:rPr lang="en-US" dirty="0" smtClean="0"/>
                  <a:t>E.g. Odds of heads on flip of a coin is 1:1 = 1</a:t>
                </a:r>
              </a:p>
              <a:p>
                <a:pPr lvl="1"/>
                <a:r>
                  <a:rPr lang="en-US" dirty="0" smtClean="0"/>
                  <a:t>E.g. Odds of 1 on a roll of dice is 1:5 = 0.2</a:t>
                </a:r>
              </a:p>
              <a:p>
                <a:r>
                  <a:rPr lang="en-US" dirty="0" smtClean="0"/>
                  <a:t>Probability of event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den>
                    </m:f>
                  </m:oMath>
                </a14:m>
                <a:r>
                  <a:rPr lang="en-US" dirty="0" smtClean="0"/>
                  <a:t> or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𝑂𝑑𝑑𝑠</m:t>
                        </m:r>
                      </m:num>
                      <m:den>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𝑂𝑑𝑑𝑠</m:t>
                        </m:r>
                      </m:den>
                    </m:f>
                  </m:oMath>
                </a14:m>
                <a:r>
                  <a:rPr lang="en-US" dirty="0"/>
                  <a:t> </a:t>
                </a:r>
              </a:p>
              <a:p>
                <a:pPr lvl="1"/>
                <a:r>
                  <a:rPr lang="en-US" dirty="0" smtClean="0"/>
                  <a:t>E.g. Odds of 2:5 =&gt; probability of event = 2 / 7</a:t>
                </a:r>
              </a:p>
              <a:p>
                <a:r>
                  <a:rPr lang="en-US" dirty="0" smtClean="0"/>
                  <a:t>In logistic regression: Log(odds(event)) is linear in model parameters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4522"/>
                <a:ext cx="8229600" cy="5417087"/>
              </a:xfrm>
              <a:blipFill>
                <a:blip r:embed="rId3"/>
                <a:stretch>
                  <a:fillRect l="-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11</a:t>
            </a:fld>
            <a:endParaRPr lang="en-US"/>
          </a:p>
        </p:txBody>
      </p:sp>
    </p:spTree>
    <p:extLst>
      <p:ext uri="{BB962C8B-B14F-4D97-AF65-F5344CB8AC3E}">
        <p14:creationId xmlns:p14="http://schemas.microsoft.com/office/powerpoint/2010/main" val="401303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Brand Choice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4522"/>
                <a:ext cx="8229600" cy="5417087"/>
              </a:xfrm>
            </p:spPr>
            <p:txBody>
              <a:bodyPr>
                <a:normAutofit/>
              </a:bodyPr>
              <a:lstStyle/>
              <a:p>
                <a:r>
                  <a:rPr lang="en-US" dirty="0" smtClean="0"/>
                  <a:t>Estimated Model</a:t>
                </a:r>
              </a:p>
              <a:p>
                <a:pPr lvl="2"/>
                <a:endParaRPr lang="en-US" dirty="0" smtClean="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𝐿𝑜𝑔𝑖𝑡</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r>
                                <a:rPr lang="en-US" sz="2000" b="0" i="1" smtClean="0">
                                  <a:latin typeface="Cambria Math" panose="02040503050406030204" pitchFamily="18" charset="0"/>
                                </a:rPr>
                                <m:t>=1</m:t>
                              </m:r>
                            </m:e>
                          </m:d>
                        </m:e>
                      </m:func>
                      <m:r>
                        <a:rPr lang="en-US" sz="2000" b="0" i="1" smtClean="0">
                          <a:latin typeface="Cambria Math" panose="02040503050406030204" pitchFamily="18" charset="0"/>
                        </a:rPr>
                        <m:t>)</m:t>
                      </m:r>
                      <m:r>
                        <a:rPr lang="en-US" sz="2000" i="1">
                          <a:latin typeface="Cambria Math" panose="02040503050406030204" pitchFamily="18" charset="0"/>
                        </a:rPr>
                        <m:t>=1.8+0.39</m:t>
                      </m:r>
                      <m:r>
                        <a:rPr lang="en-US" sz="2000" i="1">
                          <a:latin typeface="Cambria Math" panose="02040503050406030204" pitchFamily="18" charset="0"/>
                        </a:rPr>
                        <m:t>𝐷𝑖𝑠</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𝐶𝑜𝑘𝑒</m:t>
                          </m:r>
                        </m:sub>
                      </m:sSub>
                      <m:r>
                        <a:rPr lang="en-US" sz="2000" i="1">
                          <a:latin typeface="Cambria Math" panose="02040503050406030204" pitchFamily="18" charset="0"/>
                        </a:rPr>
                        <m:t>−0.68</m:t>
                      </m:r>
                      <m:r>
                        <a:rPr lang="en-US" sz="2000" i="1">
                          <a:latin typeface="Cambria Math" panose="02040503050406030204" pitchFamily="18" charset="0"/>
                        </a:rPr>
                        <m:t>𝐷𝑖𝑠</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𝑃𝑒𝑝𝑠𝑖</m:t>
                          </m:r>
                        </m:sub>
                      </m:sSub>
                      <m:r>
                        <a:rPr lang="en-US" sz="2000" i="1">
                          <a:latin typeface="Cambria Math" panose="02040503050406030204" pitchFamily="18" charset="0"/>
                        </a:rPr>
                        <m:t>−1.9</m:t>
                      </m:r>
                      <m:r>
                        <a:rPr lang="en-US" sz="2000" b="0" i="1" smtClean="0">
                          <a:latin typeface="Cambria Math" panose="02040503050406030204" pitchFamily="18" charset="0"/>
                        </a:rPr>
                        <m:t>3</m:t>
                      </m:r>
                      <m:r>
                        <a:rPr lang="en-US" sz="2000" i="1">
                          <a:latin typeface="Cambria Math" panose="02040503050406030204" pitchFamily="18" charset="0"/>
                        </a:rPr>
                        <m:t> </m:t>
                      </m:r>
                      <m:r>
                        <a:rPr lang="en-US" sz="2000" i="1">
                          <a:latin typeface="Cambria Math" panose="02040503050406030204" pitchFamily="18" charset="0"/>
                        </a:rPr>
                        <m:t>𝑃𝑟𝑎𝑡𝑖𝑜</m:t>
                      </m:r>
                    </m:oMath>
                  </m:oMathPara>
                </a14:m>
                <a:endParaRPr lang="en-US" dirty="0" smtClean="0"/>
              </a:p>
              <a:p>
                <a:pPr lvl="2"/>
                <a:endParaRPr lang="en-US" dirty="0" smtClean="0"/>
              </a:p>
              <a:p>
                <a:r>
                  <a:rPr lang="en-US" dirty="0" smtClean="0"/>
                  <a:t>Effect of Coke being 10% more expensive than Pepsi?</a:t>
                </a:r>
              </a:p>
              <a:p>
                <a:pPr lvl="1"/>
                <a:r>
                  <a:rPr lang="en-US" dirty="0" smtClean="0"/>
                  <a:t>Remember Log(odds(coke)) decreases by .193 !!</a:t>
                </a:r>
                <a:endParaRPr lang="en-US" dirty="0"/>
              </a:p>
              <a:p>
                <a:pPr lvl="1"/>
                <a:r>
                  <a:rPr lang="en-US" dirty="0" smtClean="0"/>
                  <a:t>So odds(coke) decreases by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.193</m:t>
                        </m:r>
                      </m:sup>
                    </m:sSup>
                  </m:oMath>
                </a14:m>
                <a:r>
                  <a:rPr lang="en-US" dirty="0" smtClean="0"/>
                  <a:t> times </a:t>
                </a:r>
              </a:p>
              <a:p>
                <a:pPr lvl="1"/>
                <a:r>
                  <a:rPr lang="en-US" dirty="0" smtClean="0"/>
                  <a:t>Odds after price change = odds before price change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9</m:t>
                        </m:r>
                        <m:r>
                          <a:rPr lang="en-US" b="0" i="1" smtClean="0">
                            <a:latin typeface="Cambria Math" panose="02040503050406030204" pitchFamily="18" charset="0"/>
                          </a:rPr>
                          <m:t>3</m:t>
                        </m:r>
                      </m:sup>
                    </m:sSup>
                  </m:oMath>
                </a14:m>
                <a:endParaRPr lang="en-US" dirty="0" smtClean="0"/>
              </a:p>
              <a:p>
                <a:pPr lvl="2"/>
                <a:endParaRPr lang="en-US" dirty="0" smtClean="0"/>
              </a:p>
              <a:p>
                <a:r>
                  <a:rPr lang="en-US" dirty="0" smtClean="0"/>
                  <a:t>But how does probability of event change?</a:t>
                </a:r>
              </a:p>
              <a:p>
                <a:pPr lvl="1"/>
                <a:r>
                  <a:rPr lang="en-US" dirty="0" smtClean="0"/>
                  <a:t>We need to know what was probability before the change, which depends on level of all X variables, not just price ratio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4522"/>
                <a:ext cx="8229600" cy="5417087"/>
              </a:xfrm>
              <a:blipFill>
                <a:blip r:embed="rId3"/>
                <a:stretch>
                  <a:fillRect l="-1333" t="-12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12</a:t>
            </a:fld>
            <a:endParaRPr lang="en-US"/>
          </a:p>
        </p:txBody>
      </p:sp>
    </p:spTree>
    <p:extLst>
      <p:ext uri="{BB962C8B-B14F-4D97-AF65-F5344CB8AC3E}">
        <p14:creationId xmlns:p14="http://schemas.microsoft.com/office/powerpoint/2010/main" val="264740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Choice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82639"/>
                <a:ext cx="8229600" cy="5305619"/>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𝐿𝑜𝑔𝑖𝑡</m:t>
                      </m:r>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Pr</m:t>
                          </m:r>
                        </m:fName>
                        <m:e>
                          <m:d>
                            <m:dPr>
                              <m:ctrlPr>
                                <a:rPr lang="en-US" sz="2000" i="1">
                                  <a:latin typeface="Cambria Math" panose="02040503050406030204" pitchFamily="18" charset="0"/>
                                </a:rPr>
                              </m:ctrlPr>
                            </m:dPr>
                            <m:e>
                              <m:r>
                                <a:rPr lang="en-US" sz="2000" i="1">
                                  <a:latin typeface="Cambria Math" panose="02040503050406030204" pitchFamily="18" charset="0"/>
                                </a:rPr>
                                <m:t>𝑌</m:t>
                              </m:r>
                              <m:r>
                                <a:rPr lang="en-US" sz="2000" i="1">
                                  <a:latin typeface="Cambria Math" panose="02040503050406030204" pitchFamily="18" charset="0"/>
                                </a:rPr>
                                <m:t>=1</m:t>
                              </m:r>
                            </m:e>
                          </m:d>
                        </m:e>
                      </m:func>
                      <m:r>
                        <a:rPr lang="en-US" sz="2000" i="1">
                          <a:latin typeface="Cambria Math" panose="02040503050406030204" pitchFamily="18" charset="0"/>
                        </a:rPr>
                        <m:t>)=1.8+0.39</m:t>
                      </m:r>
                      <m:r>
                        <a:rPr lang="en-US" sz="2000" i="1">
                          <a:latin typeface="Cambria Math" panose="02040503050406030204" pitchFamily="18" charset="0"/>
                        </a:rPr>
                        <m:t>𝐷𝑖𝑠</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𝐶𝑜𝑘𝑒</m:t>
                          </m:r>
                        </m:sub>
                      </m:sSub>
                      <m:r>
                        <a:rPr lang="en-US" sz="2000" i="1">
                          <a:latin typeface="Cambria Math" panose="02040503050406030204" pitchFamily="18" charset="0"/>
                        </a:rPr>
                        <m:t>−0.68</m:t>
                      </m:r>
                      <m:r>
                        <a:rPr lang="en-US" sz="2000" i="1">
                          <a:latin typeface="Cambria Math" panose="02040503050406030204" pitchFamily="18" charset="0"/>
                        </a:rPr>
                        <m:t>𝐷𝑖𝑠</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𝑃𝑒𝑝𝑠𝑖</m:t>
                          </m:r>
                        </m:sub>
                      </m:sSub>
                      <m:r>
                        <a:rPr lang="en-US" sz="2000" i="1">
                          <a:latin typeface="Cambria Math" panose="02040503050406030204" pitchFamily="18" charset="0"/>
                        </a:rPr>
                        <m:t>−1.93 </m:t>
                      </m:r>
                      <m:r>
                        <a:rPr lang="en-US" sz="2000" i="1">
                          <a:latin typeface="Cambria Math" panose="02040503050406030204" pitchFamily="18" charset="0"/>
                        </a:rPr>
                        <m:t>𝑃𝑟𝑎𝑡𝑖𝑜</m:t>
                      </m:r>
                    </m:oMath>
                  </m:oMathPara>
                </a14:m>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a:t>Change in probability depends on initial probability level</a:t>
                </a:r>
              </a:p>
              <a:p>
                <a:r>
                  <a:rPr lang="en-US" dirty="0" smtClean="0"/>
                  <a:t>But Odds </a:t>
                </a:r>
                <a:r>
                  <a:rPr lang="en-US" dirty="0"/>
                  <a:t>ratio (after by before) </a:t>
                </a:r>
                <a:r>
                  <a:rPr lang="en-US" dirty="0" smtClean="0"/>
                  <a:t>is </a:t>
                </a:r>
                <a:r>
                  <a:rPr lang="en-US" dirty="0"/>
                  <a:t>always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−.193</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82639"/>
                <a:ext cx="8229600" cy="5305619"/>
              </a:xfrm>
              <a:blipFill>
                <a:blip r:embed="rId4"/>
                <a:stretch>
                  <a:fillRect l="-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13</a:t>
            </a:fld>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865492959"/>
              </p:ext>
            </p:extLst>
          </p:nvPr>
        </p:nvGraphicFramePr>
        <p:xfrm>
          <a:off x="1192969" y="1620936"/>
          <a:ext cx="6734175" cy="2803866"/>
        </p:xfrm>
        <a:graphic>
          <a:graphicData uri="http://schemas.openxmlformats.org/presentationml/2006/ole">
            <mc:AlternateContent xmlns:mc="http://schemas.openxmlformats.org/markup-compatibility/2006">
              <mc:Choice xmlns:v="urn:schemas-microsoft-com:vml" Requires="v">
                <p:oleObj spid="_x0000_s2081" name="Worksheet" r:id="rId5" imgW="5238742" imgH="2181333" progId="Excel.Sheet.12">
                  <p:embed/>
                </p:oleObj>
              </mc:Choice>
              <mc:Fallback>
                <p:oleObj name="Worksheet" r:id="rId5" imgW="5238742" imgH="2181333" progId="Excel.Sheet.12">
                  <p:embed/>
                  <p:pic>
                    <p:nvPicPr>
                      <p:cNvPr id="0" name=""/>
                      <p:cNvPicPr/>
                      <p:nvPr/>
                    </p:nvPicPr>
                    <p:blipFill>
                      <a:blip r:embed="rId6"/>
                      <a:stretch>
                        <a:fillRect/>
                      </a:stretch>
                    </p:blipFill>
                    <p:spPr>
                      <a:xfrm>
                        <a:off x="1192969" y="1620936"/>
                        <a:ext cx="6734175" cy="2803866"/>
                      </a:xfrm>
                      <a:prstGeom prst="rect">
                        <a:avLst/>
                      </a:prstGeom>
                    </p:spPr>
                  </p:pic>
                </p:oleObj>
              </mc:Fallback>
            </mc:AlternateContent>
          </a:graphicData>
        </a:graphic>
      </p:graphicFrame>
    </p:spTree>
    <p:extLst>
      <p:ext uri="{BB962C8B-B14F-4D97-AF65-F5344CB8AC3E}">
        <p14:creationId xmlns:p14="http://schemas.microsoft.com/office/powerpoint/2010/main" val="105358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Choice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83213"/>
                <a:ext cx="8229600" cy="4792888"/>
              </a:xfrm>
            </p:spPr>
            <p:txBody>
              <a:bodyPr/>
              <a:lstStyle/>
              <a:p>
                <a:pPr marL="0" indent="0">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𝐿𝑜𝑔𝑖𝑡</m:t>
                      </m:r>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Pr</m:t>
                          </m:r>
                        </m:fName>
                        <m:e>
                          <m:d>
                            <m:dPr>
                              <m:ctrlPr>
                                <a:rPr lang="en-US" sz="2000" i="1">
                                  <a:latin typeface="Cambria Math" panose="02040503050406030204" pitchFamily="18" charset="0"/>
                                </a:rPr>
                              </m:ctrlPr>
                            </m:dPr>
                            <m:e>
                              <m:r>
                                <a:rPr lang="en-US" sz="2000" i="1">
                                  <a:latin typeface="Cambria Math" panose="02040503050406030204" pitchFamily="18" charset="0"/>
                                </a:rPr>
                                <m:t>𝑌</m:t>
                              </m:r>
                              <m:r>
                                <a:rPr lang="en-US" sz="2000" i="1">
                                  <a:latin typeface="Cambria Math" panose="02040503050406030204" pitchFamily="18" charset="0"/>
                                </a:rPr>
                                <m:t>=1</m:t>
                              </m:r>
                            </m:e>
                          </m:d>
                        </m:e>
                      </m:func>
                      <m:r>
                        <a:rPr lang="en-US" sz="2000" i="1">
                          <a:latin typeface="Cambria Math" panose="02040503050406030204" pitchFamily="18" charset="0"/>
                        </a:rPr>
                        <m:t>)=1.8+0.39</m:t>
                      </m:r>
                      <m:r>
                        <a:rPr lang="en-US" sz="2000" i="1">
                          <a:latin typeface="Cambria Math" panose="02040503050406030204" pitchFamily="18" charset="0"/>
                        </a:rPr>
                        <m:t>𝐷𝑖𝑠</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𝐶𝑜𝑘𝑒</m:t>
                          </m:r>
                        </m:sub>
                      </m:sSub>
                      <m:r>
                        <a:rPr lang="en-US" sz="2000" i="1">
                          <a:latin typeface="Cambria Math" panose="02040503050406030204" pitchFamily="18" charset="0"/>
                        </a:rPr>
                        <m:t>−0.68</m:t>
                      </m:r>
                      <m:r>
                        <a:rPr lang="en-US" sz="2000" i="1">
                          <a:latin typeface="Cambria Math" panose="02040503050406030204" pitchFamily="18" charset="0"/>
                        </a:rPr>
                        <m:t>𝐷𝑖𝑠</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𝑃𝑒𝑝𝑠𝑖</m:t>
                          </m:r>
                        </m:sub>
                      </m:sSub>
                      <m:r>
                        <a:rPr lang="en-US" sz="2000" i="1">
                          <a:latin typeface="Cambria Math" panose="02040503050406030204" pitchFamily="18" charset="0"/>
                        </a:rPr>
                        <m:t>−1.93 </m:t>
                      </m:r>
                      <m:r>
                        <a:rPr lang="en-US" sz="2000" i="1">
                          <a:latin typeface="Cambria Math" panose="02040503050406030204" pitchFamily="18" charset="0"/>
                        </a:rPr>
                        <m:t>𝑃𝑟𝑎𝑡𝑖𝑜</m:t>
                      </m:r>
                    </m:oMath>
                  </m:oMathPara>
                </a14:m>
                <a:endParaRPr lang="en-US" sz="2000"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Odds Ratio for </a:t>
                </a:r>
                <a14:m>
                  <m:oMath xmlns:m="http://schemas.openxmlformats.org/officeDocument/2006/math">
                    <m:r>
                      <a:rPr lang="en-US" i="1">
                        <a:latin typeface="Cambria Math" panose="02040503050406030204" pitchFamily="18" charset="0"/>
                      </a:rPr>
                      <m:t>𝐷𝑖𝑠</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𝐶𝑜𝑘𝑒</m:t>
                        </m:r>
                      </m:sub>
                    </m:sSub>
                  </m:oMath>
                </a14:m>
                <a:r>
                  <a:rPr lang="en-US" dirty="0" smtClean="0"/>
                  <a:t>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0.39</m:t>
                        </m:r>
                      </m:sup>
                    </m:sSup>
                  </m:oMath>
                </a14:m>
                <a:r>
                  <a:rPr lang="en-US" dirty="0" smtClean="0"/>
                  <a:t>, for </a:t>
                </a:r>
                <a:r>
                  <a:rPr lang="en-US" dirty="0"/>
                  <a:t> </a:t>
                </a:r>
                <a14:m>
                  <m:oMath xmlns:m="http://schemas.openxmlformats.org/officeDocument/2006/math">
                    <m:r>
                      <a:rPr lang="en-US" i="1">
                        <a:latin typeface="Cambria Math" panose="02040503050406030204" pitchFamily="18" charset="0"/>
                      </a:rPr>
                      <m:t>𝐷𝑖𝑠</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𝑃𝑒𝑝𝑠𝑖</m:t>
                        </m:r>
                      </m:sub>
                    </m:sSub>
                  </m:oMath>
                </a14:m>
                <a:r>
                  <a:rPr lang="en-US" dirty="0" smtClean="0"/>
                  <a:t>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−0.68</m:t>
                        </m:r>
                      </m:sup>
                    </m:sSup>
                  </m:oMath>
                </a14:m>
                <a:r>
                  <a:rPr lang="en-US" dirty="0" smtClean="0"/>
                  <a:t>and  </a:t>
                </a:r>
                <a14:m>
                  <m:oMath xmlns:m="http://schemas.openxmlformats.org/officeDocument/2006/math">
                    <m:r>
                      <a:rPr lang="en-US" b="0" i="1" smtClean="0">
                        <a:latin typeface="Cambria Math" panose="02040503050406030204" pitchFamily="18" charset="0"/>
                      </a:rPr>
                      <m:t>𝑃𝑟𝑎𝑡𝑖𝑜</m:t>
                    </m:r>
                  </m:oMath>
                </a14:m>
                <a:r>
                  <a:rPr lang="en-US" dirty="0" smtClean="0"/>
                  <a:t>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93</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83213"/>
                <a:ext cx="8229600" cy="4792888"/>
              </a:xfrm>
              <a:blipFill>
                <a:blip r:embed="rId3"/>
                <a:stretch>
                  <a:fillRect l="-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20670214"/>
              </p:ext>
            </p:extLst>
          </p:nvPr>
        </p:nvGraphicFramePr>
        <p:xfrm>
          <a:off x="457200" y="1825809"/>
          <a:ext cx="8229600" cy="2122170"/>
        </p:xfrm>
        <a:graphic>
          <a:graphicData uri="http://schemas.openxmlformats.org/drawingml/2006/table">
            <a:tbl>
              <a:tblPr/>
              <a:tblGrid>
                <a:gridCol w="2057400">
                  <a:extLst>
                    <a:ext uri="{9D8B030D-6E8A-4147-A177-3AD203B41FA5}">
                      <a16:colId xmlns:a16="http://schemas.microsoft.com/office/drawing/2014/main" val="379223402"/>
                    </a:ext>
                  </a:extLst>
                </a:gridCol>
                <a:gridCol w="2057400">
                  <a:extLst>
                    <a:ext uri="{9D8B030D-6E8A-4147-A177-3AD203B41FA5}">
                      <a16:colId xmlns:a16="http://schemas.microsoft.com/office/drawing/2014/main" val="194851310"/>
                    </a:ext>
                  </a:extLst>
                </a:gridCol>
                <a:gridCol w="2057400">
                  <a:extLst>
                    <a:ext uri="{9D8B030D-6E8A-4147-A177-3AD203B41FA5}">
                      <a16:colId xmlns:a16="http://schemas.microsoft.com/office/drawing/2014/main" val="3643657904"/>
                    </a:ext>
                  </a:extLst>
                </a:gridCol>
                <a:gridCol w="2057400">
                  <a:extLst>
                    <a:ext uri="{9D8B030D-6E8A-4147-A177-3AD203B41FA5}">
                      <a16:colId xmlns:a16="http://schemas.microsoft.com/office/drawing/2014/main" val="3176629203"/>
                    </a:ext>
                  </a:extLst>
                </a:gridCol>
              </a:tblGrid>
              <a:tr h="0">
                <a:tc gridSpan="4">
                  <a:txBody>
                    <a:bodyPr/>
                    <a:lstStyle/>
                    <a:p>
                      <a:pPr fontAlgn="t"/>
                      <a:r>
                        <a:rPr lang="en-US" b="0" i="0" dirty="0">
                          <a:solidFill>
                            <a:srgbClr val="000000"/>
                          </a:solidFill>
                          <a:effectLst/>
                          <a:latin typeface="Arial" panose="020B0604020202020204" pitchFamily="34" charset="0"/>
                        </a:rPr>
                        <a:t>Odds Ratio Estimates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28739114"/>
                  </a:ext>
                </a:extLst>
              </a:tr>
              <a:tr h="0">
                <a:tc>
                  <a:txBody>
                    <a:bodyPr/>
                    <a:lstStyle/>
                    <a:p>
                      <a:pPr fontAlgn="t"/>
                      <a:r>
                        <a:rPr lang="en-US" b="0" i="0">
                          <a:solidFill>
                            <a:srgbClr val="000000"/>
                          </a:solidFill>
                          <a:effectLst/>
                          <a:latin typeface="Arial" panose="020B0604020202020204" pitchFamily="34" charset="0"/>
                        </a:rPr>
                        <a:t>Effect</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Point Estimate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b="0" i="0">
                          <a:solidFill>
                            <a:srgbClr val="000000"/>
                          </a:solidFill>
                          <a:effectLst/>
                          <a:latin typeface="Arial" panose="020B0604020202020204" pitchFamily="34" charset="0"/>
                        </a:rPr>
                        <a:t>95% Wald</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Confidence Limits</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val="2346887712"/>
                  </a:ext>
                </a:extLst>
              </a:tr>
              <a:tr h="0">
                <a:tc>
                  <a:txBody>
                    <a:bodyPr/>
                    <a:lstStyle/>
                    <a:p>
                      <a:pPr fontAlgn="t"/>
                      <a:r>
                        <a:rPr lang="en-US" b="0" i="0">
                          <a:solidFill>
                            <a:srgbClr val="000000"/>
                          </a:solidFill>
                          <a:effectLst/>
                          <a:latin typeface="Arial" panose="020B0604020202020204" pitchFamily="34" charset="0"/>
                        </a:rPr>
                        <a:t>disp_coke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1.480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1.024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2.139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72188936"/>
                  </a:ext>
                </a:extLst>
              </a:tr>
              <a:tr h="0">
                <a:tc>
                  <a:txBody>
                    <a:bodyPr/>
                    <a:lstStyle/>
                    <a:p>
                      <a:pPr fontAlgn="t"/>
                      <a:r>
                        <a:rPr lang="en-US" b="0" i="0">
                          <a:solidFill>
                            <a:srgbClr val="000000"/>
                          </a:solidFill>
                          <a:effectLst/>
                          <a:latin typeface="Arial" panose="020B0604020202020204" pitchFamily="34" charset="0"/>
                        </a:rPr>
                        <a:t>disp_pepsi</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0.506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0.342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0.749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41463770"/>
                  </a:ext>
                </a:extLst>
              </a:tr>
              <a:tr h="0">
                <a:tc>
                  <a:txBody>
                    <a:bodyPr/>
                    <a:lstStyle/>
                    <a:p>
                      <a:pPr fontAlgn="t"/>
                      <a:r>
                        <a:rPr lang="en-US" b="0" i="0" dirty="0" err="1">
                          <a:solidFill>
                            <a:srgbClr val="000000"/>
                          </a:solidFill>
                          <a:effectLst/>
                          <a:latin typeface="Arial" panose="020B0604020202020204" pitchFamily="34" charset="0"/>
                        </a:rPr>
                        <a:t>pratio</a:t>
                      </a:r>
                      <a:endParaRPr lang="en-US"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0.145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0.070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0.301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575772439"/>
                  </a:ext>
                </a:extLst>
              </a:tr>
            </a:tbl>
          </a:graphicData>
        </a:graphic>
      </p:graphicFrame>
      <p:sp>
        <p:nvSpPr>
          <p:cNvPr id="8" name="Rectangle 2"/>
          <p:cNvSpPr>
            <a:spLocks noChangeArrowheads="1"/>
          </p:cNvSpPr>
          <p:nvPr/>
        </p:nvSpPr>
        <p:spPr bwMode="auto">
          <a:xfrm>
            <a:off x="457200" y="27391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958" tIns="45720" rIns="53958"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819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Effect on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Pr</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=1</m:t>
                                  </m:r>
                                </m:e>
                              </m:d>
                            </m:e>
                          </m:func>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m:t>
                              </m:r>
                            </m:e>
                          </m:d>
                        </m:e>
                      </m:func>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m:t>
                                  </m:r>
                                </m:e>
                              </m:d>
                            </m:e>
                          </m:func>
                        </m:e>
                      </m:d>
                    </m:oMath>
                  </m:oMathPara>
                </a14:m>
                <a:endParaRPr lang="en-US" dirty="0" smtClean="0"/>
              </a:p>
              <a:p>
                <a:r>
                  <a:rPr lang="en-US" dirty="0" smtClean="0"/>
                  <a:t>Marginal effect is small if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m:t>
                            </m:r>
                          </m:e>
                        </m:d>
                      </m:e>
                    </m:func>
                  </m:oMath>
                </a14:m>
                <a:r>
                  <a:rPr lang="en-US" dirty="0" smtClean="0"/>
                  <a:t> is close to 0 or 1</a:t>
                </a:r>
              </a:p>
              <a:p>
                <a:r>
                  <a:rPr lang="en-US" dirty="0" smtClean="0"/>
                  <a:t>Marginal effect is large if </a:t>
                </a:r>
                <a14:m>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Pr</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=1</m:t>
                            </m:r>
                          </m:e>
                        </m:d>
                      </m:e>
                    </m:func>
                  </m:oMath>
                </a14:m>
                <a:r>
                  <a:rPr lang="en-US" dirty="0" smtClean="0"/>
                  <a:t> is close to 0.5</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15</a:t>
            </a:fld>
            <a:endParaRPr lang="en-US"/>
          </a:p>
        </p:txBody>
      </p:sp>
      <p:pic>
        <p:nvPicPr>
          <p:cNvPr id="6" name="Picture 5"/>
          <p:cNvPicPr>
            <a:picLocks noChangeAspect="1"/>
          </p:cNvPicPr>
          <p:nvPr/>
        </p:nvPicPr>
        <p:blipFill>
          <a:blip r:embed="rId4"/>
          <a:stretch>
            <a:fillRect/>
          </a:stretch>
        </p:blipFill>
        <p:spPr>
          <a:xfrm>
            <a:off x="995216" y="3271038"/>
            <a:ext cx="5929800" cy="3210572"/>
          </a:xfrm>
          <a:prstGeom prst="rect">
            <a:avLst/>
          </a:prstGeom>
        </p:spPr>
      </p:pic>
    </p:spTree>
    <p:extLst>
      <p:ext uri="{BB962C8B-B14F-4D97-AF65-F5344CB8AC3E}">
        <p14:creationId xmlns:p14="http://schemas.microsoft.com/office/powerpoint/2010/main" val="320002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Utility Interpretation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064522"/>
                <a:ext cx="8229600" cy="5265939"/>
              </a:xfrm>
            </p:spPr>
            <p:txBody>
              <a:bodyPr>
                <a:normAutofit/>
              </a:bodyPr>
              <a:lstStyle/>
              <a:p>
                <a:r>
                  <a:rPr lang="en-US" dirty="0" smtClean="0"/>
                  <a:t>How should we interpret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smtClean="0"/>
                  <a:t> for a particular </a:t>
                </a:r>
                <a14:m>
                  <m:oMath xmlns:m="http://schemas.openxmlformats.org/officeDocument/2006/math">
                    <m:r>
                      <a:rPr lang="en-US" b="0" i="1" smtClean="0">
                        <a:latin typeface="Cambria Math" panose="02040503050406030204" pitchFamily="18" charset="0"/>
                        <a:ea typeface="Cambria Math" panose="02040503050406030204" pitchFamily="18" charset="0"/>
                      </a:rPr>
                      <m:t>𝑋</m:t>
                    </m:r>
                  </m:oMath>
                </a14:m>
                <a:r>
                  <a:rPr lang="en-US" dirty="0" smtClean="0"/>
                  <a:t>?</a:t>
                </a:r>
              </a:p>
              <a:p>
                <a:pPr lvl="2"/>
                <a:endParaRPr lang="en-US" dirty="0" smtClean="0"/>
              </a:p>
              <a:p>
                <a:r>
                  <a:rPr lang="en-US" dirty="0" smtClean="0"/>
                  <a:t>In marketing, it is useful think of consumer’s “utility” or benefit of taking one action than another</a:t>
                </a:r>
              </a:p>
              <a:p>
                <a:pPr lvl="2"/>
                <a:endParaRPr lang="en-US" dirty="0" smtClean="0"/>
              </a:p>
              <a:p>
                <a:r>
                  <a:rPr lang="en-US" dirty="0" smtClean="0"/>
                  <a:t>Consumer compares utility of taking one action vs. other</a:t>
                </a:r>
              </a:p>
              <a:p>
                <a:pPr lvl="2"/>
                <a:endParaRPr lang="en-US" dirty="0" smtClean="0"/>
              </a:p>
              <a:p>
                <a:r>
                  <a:rPr lang="en-US" dirty="0" smtClean="0"/>
                  <a:t>Consumer takes the action that gives highest utility</a:t>
                </a:r>
              </a:p>
              <a:p>
                <a:pPr lvl="3"/>
                <a:endParaRPr lang="en-US" dirty="0" smtClean="0"/>
              </a:p>
              <a:p>
                <a:r>
                  <a:rPr lang="en-US" dirty="0" smtClean="0"/>
                  <a:t>Example: Customer buys Coke if </a:t>
                </a:r>
                <a:r>
                  <a:rPr lang="en-US" dirty="0" smtClean="0"/>
                  <a:t>.Coke </a:t>
                </a:r>
                <a:r>
                  <a:rPr lang="en-US" dirty="0" smtClean="0"/>
                  <a:t>gives higher utility than Pepsi</a:t>
                </a:r>
              </a:p>
              <a:p>
                <a:pPr lvl="3"/>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64522"/>
                <a:ext cx="8229600" cy="5265939"/>
              </a:xfrm>
              <a:blipFill>
                <a:blip r:embed="rId3"/>
                <a:stretch>
                  <a:fillRect l="-1333" t="-127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16</a:t>
            </a:fld>
            <a:endParaRPr lang="en-US"/>
          </a:p>
        </p:txBody>
      </p:sp>
    </p:spTree>
    <p:extLst>
      <p:ext uri="{BB962C8B-B14F-4D97-AF65-F5344CB8AC3E}">
        <p14:creationId xmlns:p14="http://schemas.microsoft.com/office/powerpoint/2010/main" val="309002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Utility Interpretation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Let (additional) utility from action of interest be </a:t>
                </a:r>
                <a14:m>
                  <m:oMath xmlns:m="http://schemas.openxmlformats.org/officeDocument/2006/math">
                    <m:r>
                      <a:rPr lang="en-US" b="0" i="1" smtClean="0">
                        <a:latin typeface="Cambria Math" panose="02040503050406030204" pitchFamily="18" charset="0"/>
                      </a:rPr>
                      <m:t>𝑈</m:t>
                    </m:r>
                  </m:oMath>
                </a14:m>
                <a:endParaRPr lang="en-US" dirty="0" smtClean="0"/>
              </a:p>
              <a:p>
                <a:pPr lvl="1"/>
                <a:r>
                  <a:rPr lang="en-US" dirty="0" smtClean="0"/>
                  <a:t>E.g., Extra utility from buying Coke than Pepsi</a:t>
                </a:r>
              </a:p>
              <a:p>
                <a:pPr lvl="1"/>
                <a:endParaRPr lang="en-US" dirty="0" smtClean="0"/>
              </a:p>
              <a:p>
                <a:r>
                  <a:rPr lang="en-US" dirty="0" smtClean="0"/>
                  <a:t>Event </a:t>
                </a:r>
                <a:r>
                  <a:rPr lang="en-US" dirty="0"/>
                  <a:t>occurs if </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≥0</m:t>
                    </m:r>
                  </m:oMath>
                </a14:m>
                <a:r>
                  <a:rPr lang="en-US" dirty="0"/>
                  <a:t>, and does not occur otherwise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0,  </m:t>
                              </m:r>
                              <m:r>
                                <a:rPr lang="en-US" i="1">
                                  <a:latin typeface="Cambria Math" panose="02040503050406030204" pitchFamily="18" charset="0"/>
                                </a:rPr>
                                <m:t>𝑈</m:t>
                              </m:r>
                              <m:r>
                                <a:rPr lang="en-US" i="1">
                                  <a:latin typeface="Cambria Math" panose="02040503050406030204" pitchFamily="18" charset="0"/>
                                </a:rPr>
                                <m:t>&lt;0</m:t>
                              </m:r>
                            </m:e>
                            <m:e>
                              <m:r>
                                <a:rPr lang="en-US" i="1">
                                  <a:latin typeface="Cambria Math" panose="02040503050406030204" pitchFamily="18" charset="0"/>
                                </a:rPr>
                                <m:t>&amp;1,  </m:t>
                              </m:r>
                              <m:r>
                                <a:rPr lang="en-US" i="1">
                                  <a:latin typeface="Cambria Math" panose="02040503050406030204" pitchFamily="18" charset="0"/>
                                </a:rPr>
                                <m:t>𝑈</m:t>
                              </m:r>
                              <m:r>
                                <a:rPr lang="en-US" i="1">
                                  <a:latin typeface="Cambria Math" panose="02040503050406030204" pitchFamily="18" charset="0"/>
                                </a:rPr>
                                <m:t>≥0</m:t>
                              </m:r>
                            </m:e>
                          </m:eqArr>
                        </m:e>
                      </m:d>
                    </m:oMath>
                  </m:oMathPara>
                </a14:m>
                <a:endParaRPr lang="en-US" dirty="0"/>
              </a:p>
              <a:p>
                <a:pPr lvl="1"/>
                <a:endParaRPr lang="en-US" dirty="0" smtClean="0"/>
              </a:p>
              <a:p>
                <a:r>
                  <a:rPr lang="en-US" dirty="0" smtClean="0"/>
                  <a:t>Utility from action depends on a set of variables and “noise”</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𝜀</m:t>
                      </m:r>
                    </m:oMath>
                  </m:oMathPara>
                </a14:m>
                <a:endParaRPr lang="en-US" dirty="0" smtClean="0"/>
              </a:p>
              <a:p>
                <a:pPr lvl="1"/>
                <a14:m>
                  <m:oMath xmlns:m="http://schemas.openxmlformats.org/officeDocument/2006/math">
                    <m:r>
                      <a:rPr lang="en-US" i="1">
                        <a:latin typeface="Cambria Math" panose="02040503050406030204" pitchFamily="18" charset="0"/>
                      </a:rPr>
                      <m:t>𝜀</m:t>
                    </m:r>
                  </m:oMath>
                </a14:m>
                <a:r>
                  <a:rPr lang="en-US" dirty="0" smtClean="0"/>
                  <a:t> captures effect of all other unobserved variables on utility</a:t>
                </a:r>
                <a:endParaRPr lang="en-US" dirty="0"/>
              </a:p>
              <a:p>
                <a:pPr marL="1371600" lvl="3"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33" t="-1394" r="-741" b="-2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17</a:t>
            </a:fld>
            <a:endParaRPr lang="en-US"/>
          </a:p>
        </p:txBody>
      </p:sp>
    </p:spTree>
    <p:extLst>
      <p:ext uri="{BB962C8B-B14F-4D97-AF65-F5344CB8AC3E}">
        <p14:creationId xmlns:p14="http://schemas.microsoft.com/office/powerpoint/2010/main" val="261608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Utility Interpretation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If we observed utility then we can estimate a regression</a:t>
                </a:r>
              </a:p>
              <a:p>
                <a:pPr lvl="1"/>
                <a:r>
                  <a:rPr lang="en-US" dirty="0" smtClean="0"/>
                  <a:t>E.g., we ask customers to rate each alternative</a:t>
                </a:r>
              </a:p>
              <a:p>
                <a:r>
                  <a:rPr lang="en-US" dirty="0" smtClean="0"/>
                  <a:t>Instead we only observe the action that customer took</a:t>
                </a:r>
              </a:p>
              <a:p>
                <a:endParaRPr lang="en-US" dirty="0" smtClean="0"/>
              </a:p>
              <a:p>
                <a:r>
                  <a:rPr lang="en-US" dirty="0" smtClean="0"/>
                  <a:t>So we construct a model for probability of event</a:t>
                </a:r>
              </a:p>
              <a:p>
                <a:pPr lvl="2"/>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smtClean="0">
                                  <a:latin typeface="Cambria Math" panose="02040503050406030204" pitchFamily="18" charset="0"/>
                                </a:rPr>
                                <m:t>≥0</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i="1">
                                  <a:latin typeface="Cambria Math" panose="02040503050406030204" pitchFamily="18" charset="0"/>
                                </a:rPr>
                                <m:t>𝜀</m:t>
                              </m:r>
                              <m:r>
                                <a:rPr lang="en-US" b="0" i="1" smtClean="0">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𝑋</m:t>
                              </m:r>
                            </m:e>
                          </m:d>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𝜀</m:t>
                          </m:r>
                        </m:sub>
                      </m:sSub>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𝑋</m:t>
                      </m:r>
                      <m:r>
                        <a:rPr lang="en-US" i="1">
                          <a:latin typeface="Cambria Math" panose="02040503050406030204" pitchFamily="18" charset="0"/>
                        </a:rPr>
                        <m:t>)</m:t>
                      </m:r>
                    </m:oMath>
                  </m:oMathPara>
                </a14:m>
                <a:endParaRPr lang="en-US" dirty="0" smtClean="0"/>
              </a:p>
              <a:p>
                <a:pPr marL="0" indent="0">
                  <a:buNone/>
                </a:pPr>
                <a:r>
                  <a:rPr lang="en-US" dirty="0" smtClean="0"/>
                  <a:t>Where </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𝜀</m:t>
                        </m:r>
                      </m:sub>
                    </m:sSub>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oMath>
                </a14:m>
                <a:r>
                  <a:rPr lang="en-US" dirty="0" smtClean="0"/>
                  <a:t> is the cumulative density function of </a:t>
                </a:r>
                <a14:m>
                  <m:oMath xmlns:m="http://schemas.openxmlformats.org/officeDocument/2006/math">
                    <m:r>
                      <a:rPr lang="en-US" b="0" i="1" smtClean="0">
                        <a:latin typeface="Cambria Math" panose="02040503050406030204" pitchFamily="18" charset="0"/>
                      </a:rPr>
                      <m:t>𝜀</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81" t="-1394" b="-20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18</a:t>
            </a:fld>
            <a:endParaRPr lang="en-US"/>
          </a:p>
        </p:txBody>
      </p:sp>
    </p:spTree>
    <p:extLst>
      <p:ext uri="{BB962C8B-B14F-4D97-AF65-F5344CB8AC3E}">
        <p14:creationId xmlns:p14="http://schemas.microsoft.com/office/powerpoint/2010/main" val="392659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Latent Utility Interpretation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43132" y="858129"/>
                <a:ext cx="8229600" cy="5880295"/>
              </a:xfrm>
            </p:spPr>
            <p:txBody>
              <a:bodyPr>
                <a:normAutofit/>
              </a:bodyPr>
              <a:lstStyle/>
              <a:p>
                <a:r>
                  <a:rPr lang="en-US" dirty="0" smtClean="0"/>
                  <a:t>If </a:t>
                </a:r>
                <a14:m>
                  <m:oMath xmlns:m="http://schemas.openxmlformats.org/officeDocument/2006/math">
                    <m:r>
                      <a:rPr lang="en-US" i="1">
                        <a:latin typeface="Cambria Math" panose="02040503050406030204" pitchFamily="18" charset="0"/>
                      </a:rPr>
                      <m:t>𝜀</m:t>
                    </m:r>
                  </m:oMath>
                </a14:m>
                <a:r>
                  <a:rPr lang="en-US" dirty="0" smtClean="0"/>
                  <a:t> follows a logit distribution (mean 0, variance 1) then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𝜀</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m:oMathPara>
                </a14:m>
                <a:endParaRPr lang="en-US" dirty="0" smtClean="0"/>
              </a:p>
              <a:p>
                <a:pPr marL="0" indent="0">
                  <a:buNone/>
                </a:pPr>
                <a:endParaRPr lang="en-US" dirty="0" smtClean="0"/>
              </a:p>
              <a:p>
                <a:pPr marL="0" indent="0">
                  <a:buNone/>
                </a:pPr>
                <a:r>
                  <a:rPr lang="en-US" dirty="0" smtClean="0"/>
                  <a:t>Substituting</a:t>
                </a: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e>
                      </m:func>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𝛽</m:t>
                              </m:r>
                              <m:r>
                                <a:rPr lang="en-US" i="1">
                                  <a:latin typeface="Cambria Math" panose="02040503050406030204" pitchFamily="18" charset="0"/>
                                </a:rPr>
                                <m:t>𝑋</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𝛽</m:t>
                              </m:r>
                              <m:r>
                                <a:rPr lang="en-US" i="1">
                                  <a:latin typeface="Cambria Math" panose="02040503050406030204" pitchFamily="18" charset="0"/>
                                </a:rPr>
                                <m:t>𝑋</m:t>
                              </m:r>
                            </m:sup>
                          </m:sSup>
                        </m:den>
                      </m:f>
                    </m:oMath>
                  </m:oMathPara>
                </a14:m>
                <a:endParaRPr lang="en-US" dirty="0" smtClean="0"/>
              </a:p>
              <a:p>
                <a:pPr marL="0" indent="0">
                  <a:buNone/>
                </a:pPr>
                <a:endParaRPr lang="en-US" dirty="0" smtClean="0"/>
              </a:p>
              <a:p>
                <a:r>
                  <a:rPr lang="en-US" dirty="0" smtClean="0"/>
                  <a:t>So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a:t>
                </a:r>
                <a:r>
                  <a:rPr lang="en-US" dirty="0" smtClean="0"/>
                  <a:t>can be interpreted as the additional utility for taking the action from a one unit change in </a:t>
                </a:r>
                <a14:m>
                  <m:oMath xmlns:m="http://schemas.openxmlformats.org/officeDocument/2006/math">
                    <m:r>
                      <a:rPr lang="en-US" i="1">
                        <a:latin typeface="Cambria Math" panose="02040503050406030204" pitchFamily="18" charset="0"/>
                      </a:rPr>
                      <m:t>𝑋</m:t>
                    </m:r>
                  </m:oMath>
                </a14:m>
                <a:endParaRPr lang="en-US" dirty="0" smtClean="0"/>
              </a:p>
              <a:p>
                <a:r>
                  <a:rPr lang="en-US" dirty="0" smtClean="0"/>
                  <a:t>If  </a:t>
                </a:r>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𝑋</m:t>
                    </m:r>
                    <m:r>
                      <a:rPr lang="en-US" i="1">
                        <a:latin typeface="Cambria Math" panose="02040503050406030204" pitchFamily="18" charset="0"/>
                      </a:rPr>
                      <m:t> </m:t>
                    </m:r>
                  </m:oMath>
                </a14:m>
                <a:r>
                  <a:rPr lang="en-US" dirty="0" smtClean="0"/>
                  <a:t> is higher, then utility from action is higher, and probability of event is higher </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43132" y="858129"/>
                <a:ext cx="8229600" cy="5880295"/>
              </a:xfrm>
              <a:blipFill>
                <a:blip r:embed="rId3"/>
                <a:stretch>
                  <a:fillRect l="-1556" t="-11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19</a:t>
            </a:fld>
            <a:endParaRPr lang="en-US"/>
          </a:p>
        </p:txBody>
      </p:sp>
    </p:spTree>
    <p:extLst>
      <p:ext uri="{BB962C8B-B14F-4D97-AF65-F5344CB8AC3E}">
        <p14:creationId xmlns:p14="http://schemas.microsoft.com/office/powerpoint/2010/main" val="372730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Choice Example</a:t>
            </a:r>
            <a:endParaRPr lang="en-US" dirty="0"/>
          </a:p>
        </p:txBody>
      </p:sp>
      <p:sp>
        <p:nvSpPr>
          <p:cNvPr id="3" name="Content Placeholder 2"/>
          <p:cNvSpPr>
            <a:spLocks noGrp="1"/>
          </p:cNvSpPr>
          <p:nvPr>
            <p:ph idx="1"/>
          </p:nvPr>
        </p:nvSpPr>
        <p:spPr>
          <a:xfrm>
            <a:off x="239151" y="1064523"/>
            <a:ext cx="8623495" cy="4811578"/>
          </a:xfrm>
        </p:spPr>
        <p:txBody>
          <a:bodyPr>
            <a:normAutofit/>
          </a:bodyPr>
          <a:lstStyle/>
          <a:p>
            <a:r>
              <a:rPr lang="en-US" dirty="0" smtClean="0"/>
              <a:t>Grocery store has data on items that individual customers bought on each purchase occasion over a period of time</a:t>
            </a:r>
          </a:p>
          <a:p>
            <a:endParaRPr lang="en-US" dirty="0" smtClean="0"/>
          </a:p>
          <a:p>
            <a:r>
              <a:rPr lang="en-US" dirty="0" smtClean="0"/>
              <a:t>We consider purchases that included Coke or Pepsi</a:t>
            </a:r>
          </a:p>
          <a:p>
            <a:r>
              <a:rPr lang="en-US" dirty="0" smtClean="0"/>
              <a:t>We include information about prices, and whether one or both brands was promoted using an in-store display </a:t>
            </a:r>
            <a:r>
              <a:rPr lang="en-US" b="1" u="sng" dirty="0" smtClean="0"/>
              <a:t>at the time of each purchase</a:t>
            </a:r>
          </a:p>
          <a:p>
            <a:endParaRPr lang="en-US" dirty="0" smtClean="0"/>
          </a:p>
          <a:p>
            <a:r>
              <a:rPr lang="en-US" dirty="0" smtClean="0"/>
              <a:t>We want to know how the relative price of Coke to Pepsi (price ratio) and in-store displays affect which brand that was bought</a:t>
            </a:r>
          </a:p>
        </p:txBody>
      </p:sp>
      <p:sp>
        <p:nvSpPr>
          <p:cNvPr id="4" name="Slide Number Placeholder 3"/>
          <p:cNvSpPr>
            <a:spLocks noGrp="1"/>
          </p:cNvSpPr>
          <p:nvPr>
            <p:ph type="sldNum" sz="quarter" idx="12"/>
          </p:nvPr>
        </p:nvSpPr>
        <p:spPr/>
        <p:txBody>
          <a:bodyPr/>
          <a:lstStyle/>
          <a:p>
            <a:fld id="{C68DACDF-E1A9-A04C-A5FF-FC2443684BF5}" type="slidenum">
              <a:rPr lang="en-US" smtClean="0"/>
              <a:pPr/>
              <a:t>2</a:t>
            </a:fld>
            <a:endParaRPr lang="en-US"/>
          </a:p>
        </p:txBody>
      </p:sp>
    </p:spTree>
    <p:extLst>
      <p:ext uri="{BB962C8B-B14F-4D97-AF65-F5344CB8AC3E}">
        <p14:creationId xmlns:p14="http://schemas.microsoft.com/office/powerpoint/2010/main" val="11665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and Brand Loyalty Example</a:t>
            </a:r>
            <a:endParaRPr lang="en-US" dirty="0"/>
          </a:p>
        </p:txBody>
      </p:sp>
      <p:sp>
        <p:nvSpPr>
          <p:cNvPr id="3" name="Content Placeholder 2"/>
          <p:cNvSpPr>
            <a:spLocks noGrp="1"/>
          </p:cNvSpPr>
          <p:nvPr>
            <p:ph idx="1"/>
          </p:nvPr>
        </p:nvSpPr>
        <p:spPr>
          <a:xfrm>
            <a:off x="457200" y="1064523"/>
            <a:ext cx="8229600" cy="5097126"/>
          </a:xfrm>
        </p:spPr>
        <p:txBody>
          <a:bodyPr>
            <a:normAutofit/>
          </a:bodyPr>
          <a:lstStyle/>
          <a:p>
            <a:r>
              <a:rPr lang="en-US" dirty="0" smtClean="0"/>
              <a:t>Suppose we have three segments</a:t>
            </a:r>
          </a:p>
          <a:p>
            <a:pPr lvl="1"/>
            <a:r>
              <a:rPr lang="en-US" dirty="0" smtClean="0"/>
              <a:t>Coke </a:t>
            </a:r>
            <a:r>
              <a:rPr lang="en-US" dirty="0" err="1" smtClean="0"/>
              <a:t>loyals</a:t>
            </a:r>
            <a:r>
              <a:rPr lang="en-US" dirty="0" smtClean="0"/>
              <a:t>: generally tend to prefer coke</a:t>
            </a:r>
          </a:p>
          <a:p>
            <a:pPr lvl="1"/>
            <a:r>
              <a:rPr lang="en-US" dirty="0" smtClean="0"/>
              <a:t>Pepsi </a:t>
            </a:r>
            <a:r>
              <a:rPr lang="en-US" dirty="0" err="1" smtClean="0"/>
              <a:t>loyals</a:t>
            </a:r>
            <a:r>
              <a:rPr lang="en-US" dirty="0" smtClean="0"/>
              <a:t>: generally tend to prefer </a:t>
            </a:r>
            <a:r>
              <a:rPr lang="en-US" dirty="0" err="1" smtClean="0"/>
              <a:t>pepsi</a:t>
            </a:r>
            <a:endParaRPr lang="en-US" dirty="0" smtClean="0"/>
          </a:p>
          <a:p>
            <a:pPr lvl="1"/>
            <a:r>
              <a:rPr lang="en-US" dirty="0" smtClean="0"/>
              <a:t>Switchers: Indifferent, keep switching between brands</a:t>
            </a:r>
          </a:p>
          <a:p>
            <a:endParaRPr lang="en-US" dirty="0" smtClean="0"/>
          </a:p>
          <a:p>
            <a:r>
              <a:rPr lang="en-US" dirty="0" smtClean="0"/>
              <a:t>Who should we give a price discount to?</a:t>
            </a:r>
          </a:p>
          <a:p>
            <a:endParaRPr lang="en-US" dirty="0"/>
          </a:p>
          <a:p>
            <a:r>
              <a:rPr lang="en-US" dirty="0" smtClean="0"/>
              <a:t>Coke </a:t>
            </a:r>
            <a:r>
              <a:rPr lang="en-US" dirty="0" err="1"/>
              <a:t>loyals</a:t>
            </a:r>
            <a:r>
              <a:rPr lang="en-US" dirty="0"/>
              <a:t> derive high utility from </a:t>
            </a:r>
            <a:r>
              <a:rPr lang="en-US" dirty="0" smtClean="0"/>
              <a:t>Coke</a:t>
            </a:r>
            <a:endParaRPr lang="en-US" dirty="0"/>
          </a:p>
          <a:p>
            <a:r>
              <a:rPr lang="en-US" dirty="0" smtClean="0"/>
              <a:t>Pepsi </a:t>
            </a:r>
            <a:r>
              <a:rPr lang="en-US" dirty="0" err="1" smtClean="0"/>
              <a:t>loyals</a:t>
            </a:r>
            <a:r>
              <a:rPr lang="en-US" dirty="0" smtClean="0"/>
              <a:t> derive low utility from Coke</a:t>
            </a:r>
          </a:p>
          <a:p>
            <a:r>
              <a:rPr lang="en-US" dirty="0" smtClean="0"/>
              <a:t>Switchers are indifferent =&gt; moderate utility from Coke</a:t>
            </a:r>
          </a:p>
          <a:p>
            <a:endParaRPr lang="en-US" dirty="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C68DACDF-E1A9-A04C-A5FF-FC2443684BF5}" type="slidenum">
              <a:rPr lang="en-US" smtClean="0"/>
              <a:pPr/>
              <a:t>20</a:t>
            </a:fld>
            <a:endParaRPr lang="en-US"/>
          </a:p>
        </p:txBody>
      </p:sp>
    </p:spTree>
    <p:extLst>
      <p:ext uri="{BB962C8B-B14F-4D97-AF65-F5344CB8AC3E}">
        <p14:creationId xmlns:p14="http://schemas.microsoft.com/office/powerpoint/2010/main" val="3981640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and Brand Loyalty Example</a:t>
            </a:r>
            <a:endParaRPr lang="en-US" dirty="0"/>
          </a:p>
        </p:txBody>
      </p:sp>
      <p:sp>
        <p:nvSpPr>
          <p:cNvPr id="3" name="Content Placeholder 2"/>
          <p:cNvSpPr>
            <a:spLocks noGrp="1"/>
          </p:cNvSpPr>
          <p:nvPr>
            <p:ph idx="1"/>
          </p:nvPr>
        </p:nvSpPr>
        <p:spPr>
          <a:xfrm>
            <a:off x="457200" y="4225353"/>
            <a:ext cx="8229600" cy="2256257"/>
          </a:xfrm>
        </p:spPr>
        <p:txBody>
          <a:bodyPr>
            <a:normAutofit/>
          </a:bodyPr>
          <a:lstStyle/>
          <a:p>
            <a:r>
              <a:rPr lang="en-US" dirty="0"/>
              <a:t>Logistic regression captures fact that when latent utility is high or low, then marginal effect is small</a:t>
            </a:r>
          </a:p>
          <a:p>
            <a:r>
              <a:rPr lang="en-US" dirty="0" smtClean="0"/>
              <a:t>Marginal effect of price cut will be highest for switchers</a:t>
            </a:r>
          </a:p>
          <a:p>
            <a:r>
              <a:rPr lang="en-US" dirty="0" smtClean="0"/>
              <a:t>In a linear probability model, marginal effect will be same!!</a:t>
            </a:r>
          </a:p>
          <a:p>
            <a:pPr lvl="1"/>
            <a:endParaRPr lang="en-US" dirty="0" smtClean="0"/>
          </a:p>
        </p:txBody>
      </p:sp>
      <p:sp>
        <p:nvSpPr>
          <p:cNvPr id="4" name="Slide Number Placeholder 3"/>
          <p:cNvSpPr>
            <a:spLocks noGrp="1"/>
          </p:cNvSpPr>
          <p:nvPr>
            <p:ph type="sldNum" sz="quarter" idx="12"/>
          </p:nvPr>
        </p:nvSpPr>
        <p:spPr/>
        <p:txBody>
          <a:bodyPr/>
          <a:lstStyle/>
          <a:p>
            <a:fld id="{C68DACDF-E1A9-A04C-A5FF-FC2443684BF5}" type="slidenum">
              <a:rPr lang="en-US" smtClean="0"/>
              <a:pPr/>
              <a:t>21</a:t>
            </a:fld>
            <a:endParaRPr lang="en-US"/>
          </a:p>
        </p:txBody>
      </p:sp>
      <p:pic>
        <p:nvPicPr>
          <p:cNvPr id="5" name="Picture 4"/>
          <p:cNvPicPr>
            <a:picLocks noChangeAspect="1"/>
          </p:cNvPicPr>
          <p:nvPr/>
        </p:nvPicPr>
        <p:blipFill>
          <a:blip r:embed="rId3"/>
          <a:stretch>
            <a:fillRect/>
          </a:stretch>
        </p:blipFill>
        <p:spPr>
          <a:xfrm>
            <a:off x="1178096" y="982639"/>
            <a:ext cx="5929800" cy="3210572"/>
          </a:xfrm>
          <a:prstGeom prst="rect">
            <a:avLst/>
          </a:prstGeom>
        </p:spPr>
      </p:pic>
      <p:sp>
        <p:nvSpPr>
          <p:cNvPr id="6" name="TextBox 5"/>
          <p:cNvSpPr txBox="1"/>
          <p:nvPr/>
        </p:nvSpPr>
        <p:spPr>
          <a:xfrm>
            <a:off x="5491774" y="1252025"/>
            <a:ext cx="1302922" cy="369332"/>
          </a:xfrm>
          <a:prstGeom prst="rect">
            <a:avLst/>
          </a:prstGeom>
          <a:noFill/>
        </p:spPr>
        <p:txBody>
          <a:bodyPr wrap="square" rtlCol="0">
            <a:spAutoFit/>
          </a:bodyPr>
          <a:lstStyle/>
          <a:p>
            <a:r>
              <a:rPr lang="en-US" dirty="0" smtClean="0"/>
              <a:t>Coke </a:t>
            </a:r>
            <a:r>
              <a:rPr lang="en-US" dirty="0" err="1" smtClean="0"/>
              <a:t>Loyals</a:t>
            </a:r>
            <a:endParaRPr lang="en-US" dirty="0"/>
          </a:p>
        </p:txBody>
      </p:sp>
      <p:sp>
        <p:nvSpPr>
          <p:cNvPr id="7" name="TextBox 6"/>
          <p:cNvSpPr txBox="1"/>
          <p:nvPr/>
        </p:nvSpPr>
        <p:spPr>
          <a:xfrm>
            <a:off x="2422672" y="3303942"/>
            <a:ext cx="1302922" cy="369332"/>
          </a:xfrm>
          <a:prstGeom prst="rect">
            <a:avLst/>
          </a:prstGeom>
          <a:noFill/>
        </p:spPr>
        <p:txBody>
          <a:bodyPr wrap="square" rtlCol="0">
            <a:spAutoFit/>
          </a:bodyPr>
          <a:lstStyle/>
          <a:p>
            <a:r>
              <a:rPr lang="en-US" dirty="0" smtClean="0"/>
              <a:t>Pepsi </a:t>
            </a:r>
            <a:r>
              <a:rPr lang="en-US" dirty="0" err="1" smtClean="0"/>
              <a:t>Loyals</a:t>
            </a:r>
            <a:endParaRPr lang="en-US" dirty="0"/>
          </a:p>
        </p:txBody>
      </p:sp>
      <p:sp>
        <p:nvSpPr>
          <p:cNvPr id="8" name="TextBox 7"/>
          <p:cNvSpPr txBox="1"/>
          <p:nvPr/>
        </p:nvSpPr>
        <p:spPr>
          <a:xfrm>
            <a:off x="4529798" y="2419330"/>
            <a:ext cx="1302922" cy="369332"/>
          </a:xfrm>
          <a:prstGeom prst="rect">
            <a:avLst/>
          </a:prstGeom>
          <a:noFill/>
        </p:spPr>
        <p:txBody>
          <a:bodyPr wrap="square" rtlCol="0">
            <a:spAutoFit/>
          </a:bodyPr>
          <a:lstStyle/>
          <a:p>
            <a:r>
              <a:rPr lang="en-US" dirty="0" smtClean="0"/>
              <a:t>Switchers</a:t>
            </a:r>
            <a:endParaRPr lang="en-US" dirty="0"/>
          </a:p>
        </p:txBody>
      </p:sp>
    </p:spTree>
    <p:extLst>
      <p:ext uri="{BB962C8B-B14F-4D97-AF65-F5344CB8AC3E}">
        <p14:creationId xmlns:p14="http://schemas.microsoft.com/office/powerpoint/2010/main" val="2684656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Probit</a:t>
            </a:r>
            <a:r>
              <a:rPr lang="en-US" dirty="0" smtClean="0"/>
              <a:t>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4523"/>
                <a:ext cx="8229600" cy="5195600"/>
              </a:xfrm>
            </p:spPr>
            <p:txBody>
              <a:bodyPr>
                <a:normAutofit/>
              </a:bodyPr>
              <a:lstStyle/>
              <a:p>
                <a:r>
                  <a:rPr lang="en-US" dirty="0" smtClean="0"/>
                  <a:t>Recall latent utility model: </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𝜀</m:t>
                    </m:r>
                  </m:oMath>
                </a14:m>
                <a:endParaRPr lang="en-US" dirty="0" smtClean="0"/>
              </a:p>
              <a:p>
                <a:endParaRPr lang="en-US" dirty="0" smtClean="0"/>
              </a:p>
              <a:p>
                <a:r>
                  <a:rPr lang="en-US" dirty="0" smtClean="0"/>
                  <a:t>If </a:t>
                </a:r>
                <a14:m>
                  <m:oMath xmlns:m="http://schemas.openxmlformats.org/officeDocument/2006/math">
                    <m:r>
                      <a:rPr lang="en-US" i="1">
                        <a:latin typeface="Cambria Math" panose="02040503050406030204" pitchFamily="18" charset="0"/>
                      </a:rPr>
                      <m:t>𝜀</m:t>
                    </m:r>
                  </m:oMath>
                </a14:m>
                <a:r>
                  <a:rPr lang="en-US" dirty="0" smtClean="0"/>
                  <a:t> follows standard normal </a:t>
                </a:r>
                <a:r>
                  <a:rPr lang="en-US" dirty="0" err="1" smtClean="0"/>
                  <a:t>dist</a:t>
                </a:r>
                <a:r>
                  <a:rPr lang="en-US" dirty="0" smtClean="0"/>
                  <a:t>, then it is a </a:t>
                </a:r>
                <a:r>
                  <a:rPr lang="en-US" dirty="0" err="1" smtClean="0"/>
                  <a:t>probit</a:t>
                </a:r>
                <a:r>
                  <a:rPr lang="en-US" dirty="0" smtClean="0"/>
                  <a:t> model</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e>
                      </m:func>
                      <m:r>
                        <a:rPr lang="en-US" i="1">
                          <a:latin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𝑋</m:t>
                          </m:r>
                        </m:e>
                      </m:d>
                    </m:oMath>
                  </m:oMathPara>
                </a14:m>
                <a:endParaRPr lang="en-US" b="0" dirty="0" smtClean="0">
                  <a:ea typeface="Cambria Math" panose="02040503050406030204" pitchFamily="18" charset="0"/>
                </a:endParaRPr>
              </a:p>
              <a:p>
                <a:pPr marL="0" indent="0">
                  <a:buNone/>
                </a:pPr>
                <a:r>
                  <a:rPr lang="en-US" dirty="0" smtClean="0"/>
                  <a:t>where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Φ</m:t>
                    </m:r>
                    <m:r>
                      <a:rPr lang="en-US" b="0" i="1" smtClean="0">
                        <a:latin typeface="Cambria Math" panose="02040503050406030204" pitchFamily="18" charset="0"/>
                        <a:ea typeface="Cambria Math" panose="02040503050406030204" pitchFamily="18" charset="0"/>
                      </a:rPr>
                      <m:t>(⋅)</m:t>
                    </m:r>
                  </m:oMath>
                </a14:m>
                <a:r>
                  <a:rPr lang="en-US" dirty="0" smtClean="0"/>
                  <a:t> is the </a:t>
                </a:r>
                <a:r>
                  <a:rPr lang="en-US" dirty="0" err="1" smtClean="0"/>
                  <a:t>cdf</a:t>
                </a:r>
                <a:r>
                  <a:rPr lang="en-US" dirty="0" smtClean="0"/>
                  <a:t> of standard normal distribution</a:t>
                </a:r>
              </a:p>
              <a:p>
                <a:pPr lvl="1"/>
                <a:endParaRPr lang="en-US" dirty="0" smtClean="0"/>
              </a:p>
              <a:p>
                <a:r>
                  <a:rPr lang="en-US" dirty="0" smtClean="0"/>
                  <a:t>Similar to logit: S-shaped probability as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𝑋</m:t>
                    </m:r>
                  </m:oMath>
                </a14:m>
                <a:r>
                  <a:rPr lang="en-US" dirty="0" smtClean="0"/>
                  <a:t> changes, but no closed form expression</a:t>
                </a:r>
              </a:p>
              <a:p>
                <a:r>
                  <a:rPr lang="en-US" dirty="0" smtClean="0"/>
                  <a:t>Usually relative magnitudes of estimated coefficients are similar, Model </a:t>
                </a:r>
                <a:r>
                  <a:rPr lang="en-US" dirty="0"/>
                  <a:t>predictions are similar</a:t>
                </a:r>
              </a:p>
              <a:p>
                <a:pPr lvl="1"/>
                <a:endParaRPr lang="en-US" dirty="0" smtClean="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4523"/>
                <a:ext cx="8229600" cy="5195600"/>
              </a:xfrm>
              <a:blipFill>
                <a:blip r:embed="rId3"/>
                <a:stretch>
                  <a:fillRect l="-1481" t="-1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22</a:t>
            </a:fld>
            <a:endParaRPr lang="en-US"/>
          </a:p>
        </p:txBody>
      </p:sp>
    </p:spTree>
    <p:extLst>
      <p:ext uri="{BB962C8B-B14F-4D97-AF65-F5344CB8AC3E}">
        <p14:creationId xmlns:p14="http://schemas.microsoft.com/office/powerpoint/2010/main" val="3187800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Specification: Independent Variables</a:t>
            </a:r>
            <a:endParaRPr lang="en-US" dirty="0"/>
          </a:p>
        </p:txBody>
      </p:sp>
      <p:sp>
        <p:nvSpPr>
          <p:cNvPr id="3" name="Content Placeholder 2"/>
          <p:cNvSpPr>
            <a:spLocks noGrp="1"/>
          </p:cNvSpPr>
          <p:nvPr>
            <p:ph idx="1"/>
          </p:nvPr>
        </p:nvSpPr>
        <p:spPr/>
        <p:txBody>
          <a:bodyPr/>
          <a:lstStyle/>
          <a:p>
            <a:r>
              <a:rPr lang="en-US" dirty="0" smtClean="0"/>
              <a:t>Similar to what we saw for linear regression</a:t>
            </a:r>
          </a:p>
          <a:p>
            <a:endParaRPr lang="en-US" dirty="0"/>
          </a:p>
          <a:p>
            <a:r>
              <a:rPr lang="en-US" dirty="0" smtClean="0"/>
              <a:t>Can use indicator variables, interaction terms, non-linear functions of variables</a:t>
            </a:r>
          </a:p>
          <a:p>
            <a:endParaRPr lang="en-US" dirty="0"/>
          </a:p>
          <a:p>
            <a:r>
              <a:rPr lang="en-US" dirty="0" smtClean="0"/>
              <a:t>Incorporate segments through indicator variables and interaction effects</a:t>
            </a:r>
          </a:p>
        </p:txBody>
      </p:sp>
      <p:sp>
        <p:nvSpPr>
          <p:cNvPr id="4" name="Slide Number Placeholder 3"/>
          <p:cNvSpPr>
            <a:spLocks noGrp="1"/>
          </p:cNvSpPr>
          <p:nvPr>
            <p:ph type="sldNum" sz="quarter" idx="12"/>
          </p:nvPr>
        </p:nvSpPr>
        <p:spPr/>
        <p:txBody>
          <a:bodyPr/>
          <a:lstStyle/>
          <a:p>
            <a:fld id="{C68DACDF-E1A9-A04C-A5FF-FC2443684BF5}" type="slidenum">
              <a:rPr lang="en-US" smtClean="0"/>
              <a:pPr/>
              <a:t>23</a:t>
            </a:fld>
            <a:endParaRPr lang="en-US"/>
          </a:p>
        </p:txBody>
      </p:sp>
    </p:spTree>
    <p:extLst>
      <p:ext uri="{BB962C8B-B14F-4D97-AF65-F5344CB8AC3E}">
        <p14:creationId xmlns:p14="http://schemas.microsoft.com/office/powerpoint/2010/main" val="1574511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and Selection</a:t>
            </a:r>
            <a:endParaRPr lang="en-US" dirty="0"/>
          </a:p>
        </p:txBody>
      </p:sp>
      <p:sp>
        <p:nvSpPr>
          <p:cNvPr id="3" name="Content Placeholder 2"/>
          <p:cNvSpPr>
            <a:spLocks noGrp="1"/>
          </p:cNvSpPr>
          <p:nvPr>
            <p:ph idx="1"/>
          </p:nvPr>
        </p:nvSpPr>
        <p:spPr/>
        <p:txBody>
          <a:bodyPr/>
          <a:lstStyle/>
          <a:p>
            <a:r>
              <a:rPr lang="en-US" dirty="0" smtClean="0"/>
              <a:t>Similar to what we saw in the case of linear regression</a:t>
            </a:r>
          </a:p>
          <a:p>
            <a:endParaRPr lang="en-US" dirty="0" smtClean="0"/>
          </a:p>
          <a:p>
            <a:r>
              <a:rPr lang="en-US" dirty="0" smtClean="0"/>
              <a:t>In-sample: Log-likelihood, AIC, BIC...</a:t>
            </a:r>
          </a:p>
          <a:p>
            <a:endParaRPr lang="en-US" dirty="0" smtClean="0"/>
          </a:p>
          <a:p>
            <a:r>
              <a:rPr lang="en-US" dirty="0" smtClean="0"/>
              <a:t>Out-of-sample: Classification errors, ROC curve </a:t>
            </a:r>
          </a:p>
          <a:p>
            <a:pPr lvl="1"/>
            <a:r>
              <a:rPr lang="en-US" dirty="0" smtClean="0"/>
              <a:t>Use cross-validation for model building, Test sample for evaluating final model performance</a:t>
            </a:r>
          </a:p>
          <a:p>
            <a:pPr lvl="1"/>
            <a:endParaRPr lang="en-US" dirty="0" smtClean="0"/>
          </a:p>
          <a:p>
            <a:r>
              <a:rPr lang="en-US" dirty="0" smtClean="0"/>
              <a:t>Selection: Forward, Backward, Stepwise </a:t>
            </a:r>
            <a:endParaRPr lang="en-US" dirty="0"/>
          </a:p>
          <a:p>
            <a:pPr lvl="1"/>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24</a:t>
            </a:fld>
            <a:endParaRPr lang="en-US"/>
          </a:p>
        </p:txBody>
      </p:sp>
    </p:spTree>
    <p:extLst>
      <p:ext uri="{BB962C8B-B14F-4D97-AF65-F5344CB8AC3E}">
        <p14:creationId xmlns:p14="http://schemas.microsoft.com/office/powerpoint/2010/main" val="3494587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45" y="2130425"/>
            <a:ext cx="8834510" cy="1470025"/>
          </a:xfrm>
        </p:spPr>
        <p:txBody>
          <a:bodyPr>
            <a:normAutofit/>
          </a:bodyPr>
          <a:lstStyle/>
          <a:p>
            <a:r>
              <a:rPr lang="en-US" dirty="0" smtClean="0"/>
              <a:t>Logistic Regression</a:t>
            </a:r>
            <a:br>
              <a:rPr lang="en-US" dirty="0" smtClean="0"/>
            </a:br>
            <a:r>
              <a:rPr lang="en-US" dirty="0" smtClean="0"/>
              <a:t>Part II: Classification &amp; Modeling Rare Events </a:t>
            </a:r>
            <a:endParaRPr lang="en-US" dirty="0"/>
          </a:p>
        </p:txBody>
      </p:sp>
      <p:sp>
        <p:nvSpPr>
          <p:cNvPr id="3" name="Subtitle 2"/>
          <p:cNvSpPr>
            <a:spLocks noGrp="1"/>
          </p:cNvSpPr>
          <p:nvPr>
            <p:ph type="subTitle" idx="1"/>
          </p:nvPr>
        </p:nvSpPr>
        <p:spPr/>
        <p:txBody>
          <a:bodyPr/>
          <a:lstStyle/>
          <a:p>
            <a:r>
              <a:rPr lang="en-US" dirty="0" smtClean="0"/>
              <a:t>Dr. Upender Subramanian</a:t>
            </a:r>
          </a:p>
          <a:p>
            <a:r>
              <a:rPr lang="en-US" dirty="0" smtClean="0"/>
              <a:t>MKT/BUAN 6337</a:t>
            </a:r>
            <a:endParaRPr lang="en-US" dirty="0"/>
          </a:p>
        </p:txBody>
      </p:sp>
    </p:spTree>
    <p:extLst>
      <p:ext uri="{BB962C8B-B14F-4D97-AF65-F5344CB8AC3E}">
        <p14:creationId xmlns:p14="http://schemas.microsoft.com/office/powerpoint/2010/main" val="1894909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a:xfrm>
            <a:off x="457200" y="825370"/>
            <a:ext cx="8229600" cy="5659835"/>
          </a:xfrm>
        </p:spPr>
        <p:txBody>
          <a:bodyPr>
            <a:normAutofit/>
          </a:bodyPr>
          <a:lstStyle/>
          <a:p>
            <a:r>
              <a:rPr lang="en-US" dirty="0" smtClean="0"/>
              <a:t>Sometimes goal is not to predict probability of outcome but to perform a classification (to take an action)</a:t>
            </a:r>
          </a:p>
          <a:p>
            <a:r>
              <a:rPr lang="en-US" dirty="0" smtClean="0"/>
              <a:t>Customer Retention Example: </a:t>
            </a:r>
            <a:r>
              <a:rPr lang="en-US" dirty="0"/>
              <a:t>AT&amp;T wants to identify customers </a:t>
            </a:r>
            <a:r>
              <a:rPr lang="en-US" dirty="0" smtClean="0"/>
              <a:t>who are </a:t>
            </a:r>
            <a:r>
              <a:rPr lang="en-US" dirty="0"/>
              <a:t>at risk of canceling their service and proactively </a:t>
            </a:r>
            <a:r>
              <a:rPr lang="en-US" dirty="0" smtClean="0"/>
              <a:t>contact them</a:t>
            </a:r>
            <a:endParaRPr lang="en-US" dirty="0"/>
          </a:p>
          <a:p>
            <a:pPr lvl="1"/>
            <a:r>
              <a:rPr lang="en-US" dirty="0" smtClean="0"/>
              <a:t>Make </a:t>
            </a:r>
            <a:r>
              <a:rPr lang="en-US" dirty="0"/>
              <a:t>courtesy calls to customers classified as likely to leave</a:t>
            </a:r>
          </a:p>
          <a:p>
            <a:pPr lvl="1"/>
            <a:r>
              <a:rPr lang="en-US" dirty="0"/>
              <a:t>Enquire satisfaction, offer suggestions / </a:t>
            </a:r>
            <a:r>
              <a:rPr lang="en-US" dirty="0" smtClean="0"/>
              <a:t>solutions</a:t>
            </a:r>
          </a:p>
          <a:p>
            <a:r>
              <a:rPr lang="en-US" dirty="0"/>
              <a:t>Targeted Promotion Example: Amazon wants to send discount offers to consumers to stimulate sales. </a:t>
            </a:r>
          </a:p>
          <a:p>
            <a:r>
              <a:rPr lang="en-US" dirty="0" smtClean="0"/>
              <a:t>Which customers should be contacted / targeted?</a:t>
            </a:r>
          </a:p>
          <a:p>
            <a:r>
              <a:rPr lang="en-US" dirty="0" smtClean="0"/>
              <a:t>Other examples: which email is spam, which transaction can be fraudulent?</a:t>
            </a: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26</a:t>
            </a:fld>
            <a:endParaRPr lang="en-US"/>
          </a:p>
        </p:txBody>
      </p:sp>
    </p:spTree>
    <p:extLst>
      <p:ext uri="{BB962C8B-B14F-4D97-AF65-F5344CB8AC3E}">
        <p14:creationId xmlns:p14="http://schemas.microsoft.com/office/powerpoint/2010/main" val="36364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a:xfrm>
            <a:off x="457200" y="1064522"/>
            <a:ext cx="8229600" cy="5308143"/>
          </a:xfrm>
        </p:spPr>
        <p:txBody>
          <a:bodyPr>
            <a:normAutofit/>
          </a:bodyPr>
          <a:lstStyle/>
          <a:p>
            <a:r>
              <a:rPr lang="en-US" dirty="0" smtClean="0"/>
              <a:t>Build a probability model for event of interest</a:t>
            </a:r>
          </a:p>
          <a:p>
            <a:r>
              <a:rPr lang="en-US" dirty="0" smtClean="0"/>
              <a:t>Rank customers based on their predicted probabilities</a:t>
            </a:r>
          </a:p>
          <a:p>
            <a:r>
              <a:rPr lang="en-US" dirty="0" smtClean="0"/>
              <a:t>Set a threshold probability level (e.g., 0.6)</a:t>
            </a:r>
          </a:p>
          <a:p>
            <a:r>
              <a:rPr lang="en-US" dirty="0" smtClean="0"/>
              <a:t>Select customers who are above this threshold</a:t>
            </a:r>
          </a:p>
          <a:p>
            <a:r>
              <a:rPr lang="en-US" dirty="0" smtClean="0"/>
              <a:t>How do we set the threshold? Why not target / contact all customers?</a:t>
            </a:r>
          </a:p>
          <a:p>
            <a:r>
              <a:rPr lang="en-US" dirty="0" smtClean="0"/>
              <a:t>Need to balance costs and benefits of contacting </a:t>
            </a:r>
          </a:p>
        </p:txBody>
      </p:sp>
      <p:sp>
        <p:nvSpPr>
          <p:cNvPr id="4" name="Slide Number Placeholder 3"/>
          <p:cNvSpPr>
            <a:spLocks noGrp="1"/>
          </p:cNvSpPr>
          <p:nvPr>
            <p:ph type="sldNum" sz="quarter" idx="12"/>
          </p:nvPr>
        </p:nvSpPr>
        <p:spPr/>
        <p:txBody>
          <a:bodyPr/>
          <a:lstStyle/>
          <a:p>
            <a:fld id="{C68DACDF-E1A9-A04C-A5FF-FC2443684BF5}" type="slidenum">
              <a:rPr lang="en-US" smtClean="0"/>
              <a:pPr/>
              <a:t>27</a:t>
            </a:fld>
            <a:endParaRPr lang="en-US"/>
          </a:p>
        </p:txBody>
      </p:sp>
    </p:spTree>
    <p:extLst>
      <p:ext uri="{BB962C8B-B14F-4D97-AF65-F5344CB8AC3E}">
        <p14:creationId xmlns:p14="http://schemas.microsoft.com/office/powerpoint/2010/main" val="3597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Classification Matrix &amp; Accuracy Measures</a:t>
            </a:r>
            <a:endParaRPr lang="en-US" dirty="0"/>
          </a:p>
        </p:txBody>
      </p:sp>
      <p:sp>
        <p:nvSpPr>
          <p:cNvPr id="4" name="Slide Number Placeholder 3"/>
          <p:cNvSpPr>
            <a:spLocks noGrp="1"/>
          </p:cNvSpPr>
          <p:nvPr>
            <p:ph type="sldNum" sz="quarter" idx="12"/>
          </p:nvPr>
        </p:nvSpPr>
        <p:spPr/>
        <p:txBody>
          <a:bodyPr/>
          <a:lstStyle/>
          <a:p>
            <a:pPr>
              <a:defRPr/>
            </a:pPr>
            <a:fld id="{9639E31D-4CB8-46D9-969D-2F823A920174}" type="slidenum">
              <a:rPr lang="en-US" altLang="en-US" smtClean="0"/>
              <a:pPr>
                <a:defRPr/>
              </a:pPr>
              <a:t>28</a:t>
            </a:fld>
            <a:endParaRPr lang="en-US" altLang="en-US"/>
          </a:p>
        </p:txBody>
      </p:sp>
      <p:sp>
        <p:nvSpPr>
          <p:cNvPr id="3" name="Content Placeholder 2"/>
          <p:cNvSpPr>
            <a:spLocks noGrp="1"/>
          </p:cNvSpPr>
          <p:nvPr>
            <p:ph idx="1"/>
          </p:nvPr>
        </p:nvSpPr>
        <p:spPr>
          <a:xfrm>
            <a:off x="168816" y="3116649"/>
            <a:ext cx="8876714" cy="3364961"/>
          </a:xfrm>
        </p:spPr>
        <p:txBody>
          <a:bodyPr>
            <a:normAutofit/>
          </a:bodyPr>
          <a:lstStyle/>
          <a:p>
            <a:r>
              <a:rPr lang="en-US" dirty="0"/>
              <a:t>Total A</a:t>
            </a:r>
            <a:r>
              <a:rPr lang="en-US" dirty="0" smtClean="0"/>
              <a:t>ccuracy = (TP+TN)/(TP+TN+FP+FN) can be misleading</a:t>
            </a:r>
          </a:p>
          <a:p>
            <a:pPr lvl="1"/>
            <a:r>
              <a:rPr lang="en-US" dirty="0" smtClean="0"/>
              <a:t>If event is rare (1%) then always predicting non-event will have high (99%) accuracy</a:t>
            </a:r>
            <a:endParaRPr lang="en-US" dirty="0"/>
          </a:p>
          <a:p>
            <a:r>
              <a:rPr lang="en-US" dirty="0" smtClean="0"/>
              <a:t>Sensitivity = TP/(TP+FN) (% of true positive correctly accepted)</a:t>
            </a:r>
          </a:p>
          <a:p>
            <a:pPr lvl="1"/>
            <a:r>
              <a:rPr lang="en-US" dirty="0" smtClean="0"/>
              <a:t>Aka True positive rate</a:t>
            </a:r>
          </a:p>
          <a:p>
            <a:r>
              <a:rPr lang="en-US" dirty="0" smtClean="0"/>
              <a:t>Specificity= TN/(TN+FP) (% of true negative correctly rejected)</a:t>
            </a:r>
          </a:p>
          <a:p>
            <a:pPr lvl="1"/>
            <a:r>
              <a:rPr lang="en-US" dirty="0" smtClean="0"/>
              <a:t>False positive rate = 1 </a:t>
            </a:r>
            <a:r>
              <a:rPr lang="en-US" dirty="0"/>
              <a:t>– </a:t>
            </a:r>
            <a:r>
              <a:rPr lang="en-US" dirty="0" smtClean="0"/>
              <a:t>Specificity </a:t>
            </a:r>
            <a:r>
              <a:rPr lang="en-US" dirty="0" smtClean="0"/>
              <a:t>= FP/(TN+FP)</a:t>
            </a:r>
          </a:p>
        </p:txBody>
      </p:sp>
      <p:pic>
        <p:nvPicPr>
          <p:cNvPr id="6" name="Table Placeholder 4"/>
          <p:cNvPicPr>
            <a:picLocks noChangeAspect="1"/>
          </p:cNvPicPr>
          <p:nvPr/>
        </p:nvPicPr>
        <p:blipFill>
          <a:blip r:embed="rId3"/>
          <a:stretch>
            <a:fillRect/>
          </a:stretch>
        </p:blipFill>
        <p:spPr>
          <a:xfrm>
            <a:off x="1544316" y="851484"/>
            <a:ext cx="5855291" cy="2237029"/>
          </a:xfrm>
          <a:prstGeom prst="rect">
            <a:avLst/>
          </a:prstGeom>
        </p:spPr>
      </p:pic>
    </p:spTree>
    <p:extLst>
      <p:ext uri="{BB962C8B-B14F-4D97-AF65-F5344CB8AC3E}">
        <p14:creationId xmlns:p14="http://schemas.microsoft.com/office/powerpoint/2010/main" val="82359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Visual Perspective</a:t>
            </a:r>
            <a:endParaRPr lang="en-US" dirty="0"/>
          </a:p>
        </p:txBody>
      </p:sp>
      <p:sp>
        <p:nvSpPr>
          <p:cNvPr id="4" name="Slide Number Placeholder 3"/>
          <p:cNvSpPr>
            <a:spLocks noGrp="1"/>
          </p:cNvSpPr>
          <p:nvPr>
            <p:ph type="sldNum" sz="quarter" idx="12"/>
          </p:nvPr>
        </p:nvSpPr>
        <p:spPr/>
        <p:txBody>
          <a:bodyPr/>
          <a:lstStyle/>
          <a:p>
            <a:pPr>
              <a:defRPr/>
            </a:pPr>
            <a:fld id="{9639E31D-4CB8-46D9-969D-2F823A920174}" type="slidenum">
              <a:rPr lang="en-US" altLang="en-US" smtClean="0"/>
              <a:pPr>
                <a:defRPr/>
              </a:pPr>
              <a:t>29</a:t>
            </a:fld>
            <a:endParaRPr lang="en-US" altLang="en-US"/>
          </a:p>
        </p:txBody>
      </p:sp>
      <p:sp>
        <p:nvSpPr>
          <p:cNvPr id="3" name="TextBox 2"/>
          <p:cNvSpPr txBox="1"/>
          <p:nvPr/>
        </p:nvSpPr>
        <p:spPr>
          <a:xfrm>
            <a:off x="-6702" y="1563494"/>
            <a:ext cx="3397706" cy="707886"/>
          </a:xfrm>
          <a:prstGeom prst="rect">
            <a:avLst/>
          </a:prstGeom>
          <a:noFill/>
        </p:spPr>
        <p:txBody>
          <a:bodyPr wrap="square" rtlCol="0">
            <a:spAutoFit/>
          </a:bodyPr>
          <a:lstStyle/>
          <a:p>
            <a:pPr algn="r"/>
            <a:r>
              <a:rPr lang="en-US" sz="2000" dirty="0" smtClean="0"/>
              <a:t>Frequency distribution of customers who will not cancel</a:t>
            </a:r>
            <a:endParaRPr lang="en-US" sz="2000" dirty="0"/>
          </a:p>
        </p:txBody>
      </p:sp>
      <p:sp>
        <p:nvSpPr>
          <p:cNvPr id="6" name="TextBox 5"/>
          <p:cNvSpPr txBox="1"/>
          <p:nvPr/>
        </p:nvSpPr>
        <p:spPr>
          <a:xfrm>
            <a:off x="5990582" y="1561845"/>
            <a:ext cx="3091543" cy="707886"/>
          </a:xfrm>
          <a:prstGeom prst="rect">
            <a:avLst/>
          </a:prstGeom>
          <a:noFill/>
        </p:spPr>
        <p:txBody>
          <a:bodyPr wrap="square" rtlCol="0">
            <a:spAutoFit/>
          </a:bodyPr>
          <a:lstStyle/>
          <a:p>
            <a:r>
              <a:rPr lang="en-US" sz="2000" dirty="0" smtClean="0"/>
              <a:t>Frequency distribution of customers who will cancel</a:t>
            </a:r>
            <a:endParaRPr lang="en-US" sz="2000" dirty="0"/>
          </a:p>
        </p:txBody>
      </p:sp>
      <p:sp>
        <p:nvSpPr>
          <p:cNvPr id="5" name="TextBox 4"/>
          <p:cNvSpPr txBox="1"/>
          <p:nvPr/>
        </p:nvSpPr>
        <p:spPr>
          <a:xfrm>
            <a:off x="2335237" y="5105283"/>
            <a:ext cx="4768949" cy="461665"/>
          </a:xfrm>
          <a:prstGeom prst="rect">
            <a:avLst/>
          </a:prstGeom>
          <a:noFill/>
        </p:spPr>
        <p:txBody>
          <a:bodyPr wrap="square" rtlCol="0">
            <a:spAutoFit/>
          </a:bodyPr>
          <a:lstStyle/>
          <a:p>
            <a:r>
              <a:rPr lang="en-US" sz="2400" b="1" dirty="0" smtClean="0"/>
              <a:t>Predicted Probability of Cancelation</a:t>
            </a:r>
            <a:endParaRPr lang="en-US" sz="2400" b="1" dirty="0"/>
          </a:p>
        </p:txBody>
      </p:sp>
      <p:sp>
        <p:nvSpPr>
          <p:cNvPr id="13" name="TextBox 12"/>
          <p:cNvSpPr txBox="1"/>
          <p:nvPr/>
        </p:nvSpPr>
        <p:spPr>
          <a:xfrm>
            <a:off x="2850050" y="1079438"/>
            <a:ext cx="3304008" cy="400110"/>
          </a:xfrm>
          <a:prstGeom prst="rect">
            <a:avLst/>
          </a:prstGeom>
          <a:noFill/>
        </p:spPr>
        <p:txBody>
          <a:bodyPr wrap="square" rtlCol="0">
            <a:spAutoFit/>
          </a:bodyPr>
          <a:lstStyle/>
          <a:p>
            <a:pPr algn="ctr"/>
            <a:r>
              <a:rPr lang="en-US" sz="2000" dirty="0" smtClean="0"/>
              <a:t>Threshold Probability Level</a:t>
            </a:r>
            <a:endParaRPr lang="en-US" sz="2000" dirty="0"/>
          </a:p>
        </p:txBody>
      </p:sp>
      <p:cxnSp>
        <p:nvCxnSpPr>
          <p:cNvPr id="9" name="Straight Connector 8"/>
          <p:cNvCxnSpPr/>
          <p:nvPr/>
        </p:nvCxnSpPr>
        <p:spPr>
          <a:xfrm>
            <a:off x="1786597" y="5036234"/>
            <a:ext cx="5838092" cy="281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Arc 11"/>
          <p:cNvSpPr/>
          <p:nvPr/>
        </p:nvSpPr>
        <p:spPr>
          <a:xfrm>
            <a:off x="1997611" y="2176494"/>
            <a:ext cx="3319976" cy="5734820"/>
          </a:xfrm>
          <a:prstGeom prst="arc">
            <a:avLst>
              <a:gd name="adj1" fmla="val 10920997"/>
              <a:gd name="adj2" fmla="val 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59985" y="4994032"/>
            <a:ext cx="337626" cy="461665"/>
          </a:xfrm>
          <a:prstGeom prst="rect">
            <a:avLst/>
          </a:prstGeom>
          <a:noFill/>
        </p:spPr>
        <p:txBody>
          <a:bodyPr wrap="square" rtlCol="0">
            <a:spAutoFit/>
          </a:bodyPr>
          <a:lstStyle/>
          <a:p>
            <a:r>
              <a:rPr lang="en-US" sz="2400" b="1" dirty="0" smtClean="0"/>
              <a:t>0</a:t>
            </a:r>
            <a:endParaRPr lang="en-US" sz="2400" b="1" dirty="0"/>
          </a:p>
        </p:txBody>
      </p:sp>
      <p:sp>
        <p:nvSpPr>
          <p:cNvPr id="17" name="TextBox 16"/>
          <p:cNvSpPr txBox="1"/>
          <p:nvPr/>
        </p:nvSpPr>
        <p:spPr>
          <a:xfrm>
            <a:off x="7427743" y="5022166"/>
            <a:ext cx="337626" cy="461665"/>
          </a:xfrm>
          <a:prstGeom prst="rect">
            <a:avLst/>
          </a:prstGeom>
          <a:noFill/>
        </p:spPr>
        <p:txBody>
          <a:bodyPr wrap="square" rtlCol="0">
            <a:spAutoFit/>
          </a:bodyPr>
          <a:lstStyle/>
          <a:p>
            <a:r>
              <a:rPr lang="en-US" sz="2400" b="1" dirty="0" smtClean="0"/>
              <a:t>1</a:t>
            </a:r>
            <a:endParaRPr lang="en-US" sz="2400" b="1" dirty="0"/>
          </a:p>
        </p:txBody>
      </p:sp>
      <p:sp>
        <p:nvSpPr>
          <p:cNvPr id="19" name="Arc 18"/>
          <p:cNvSpPr/>
          <p:nvPr/>
        </p:nvSpPr>
        <p:spPr>
          <a:xfrm>
            <a:off x="4063220" y="2188214"/>
            <a:ext cx="3319976" cy="5734820"/>
          </a:xfrm>
          <a:prstGeom prst="arc">
            <a:avLst>
              <a:gd name="adj1" fmla="val 10920997"/>
              <a:gd name="adj2" fmla="val 0"/>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p:nvPr/>
        </p:nvCxnSpPr>
        <p:spPr>
          <a:xfrm flipH="1">
            <a:off x="4387780" y="1533529"/>
            <a:ext cx="140677" cy="351677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598058" y="3468915"/>
            <a:ext cx="1204685" cy="646331"/>
          </a:xfrm>
          <a:prstGeom prst="rect">
            <a:avLst/>
          </a:prstGeom>
          <a:noFill/>
        </p:spPr>
        <p:txBody>
          <a:bodyPr wrap="square" rtlCol="0">
            <a:spAutoFit/>
          </a:bodyPr>
          <a:lstStyle/>
          <a:p>
            <a:pPr algn="ctr"/>
            <a:r>
              <a:rPr lang="en-US" b="1" dirty="0" smtClean="0"/>
              <a:t>True Negative</a:t>
            </a:r>
            <a:endParaRPr lang="en-US" b="1" dirty="0"/>
          </a:p>
        </p:txBody>
      </p:sp>
      <p:sp>
        <p:nvSpPr>
          <p:cNvPr id="24" name="TextBox 23"/>
          <p:cNvSpPr txBox="1"/>
          <p:nvPr/>
        </p:nvSpPr>
        <p:spPr>
          <a:xfrm>
            <a:off x="5495666" y="3445932"/>
            <a:ext cx="1204685" cy="646331"/>
          </a:xfrm>
          <a:prstGeom prst="rect">
            <a:avLst/>
          </a:prstGeom>
          <a:noFill/>
        </p:spPr>
        <p:txBody>
          <a:bodyPr wrap="square" rtlCol="0">
            <a:spAutoFit/>
          </a:bodyPr>
          <a:lstStyle/>
          <a:p>
            <a:pPr algn="ctr"/>
            <a:r>
              <a:rPr lang="en-US" b="1" dirty="0" smtClean="0"/>
              <a:t>True Positive</a:t>
            </a:r>
            <a:endParaRPr lang="en-US" b="1" dirty="0"/>
          </a:p>
        </p:txBody>
      </p:sp>
      <p:sp>
        <p:nvSpPr>
          <p:cNvPr id="25" name="TextBox 24"/>
          <p:cNvSpPr txBox="1"/>
          <p:nvPr/>
        </p:nvSpPr>
        <p:spPr>
          <a:xfrm>
            <a:off x="2522427" y="5662191"/>
            <a:ext cx="1204685" cy="646331"/>
          </a:xfrm>
          <a:prstGeom prst="rect">
            <a:avLst/>
          </a:prstGeom>
          <a:noFill/>
        </p:spPr>
        <p:txBody>
          <a:bodyPr wrap="square" rtlCol="0">
            <a:spAutoFit/>
          </a:bodyPr>
          <a:lstStyle/>
          <a:p>
            <a:pPr algn="ctr"/>
            <a:r>
              <a:rPr lang="en-US" b="1" dirty="0" smtClean="0"/>
              <a:t>False Negative</a:t>
            </a:r>
            <a:endParaRPr lang="en-US" b="1" dirty="0"/>
          </a:p>
        </p:txBody>
      </p:sp>
      <p:cxnSp>
        <p:nvCxnSpPr>
          <p:cNvPr id="27" name="Straight Arrow Connector 26"/>
          <p:cNvCxnSpPr/>
          <p:nvPr/>
        </p:nvCxnSpPr>
        <p:spPr>
          <a:xfrm flipV="1">
            <a:off x="3391004" y="4615543"/>
            <a:ext cx="876196" cy="12337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15244" y="5763110"/>
            <a:ext cx="1204685" cy="646331"/>
          </a:xfrm>
          <a:prstGeom prst="rect">
            <a:avLst/>
          </a:prstGeom>
          <a:noFill/>
        </p:spPr>
        <p:txBody>
          <a:bodyPr wrap="square" rtlCol="0">
            <a:spAutoFit/>
          </a:bodyPr>
          <a:lstStyle/>
          <a:p>
            <a:pPr algn="ctr"/>
            <a:r>
              <a:rPr lang="en-US" b="1" dirty="0" smtClean="0"/>
              <a:t>False Positive</a:t>
            </a:r>
            <a:endParaRPr lang="en-US" b="1" dirty="0"/>
          </a:p>
        </p:txBody>
      </p:sp>
      <p:cxnSp>
        <p:nvCxnSpPr>
          <p:cNvPr id="29" name="Straight Arrow Connector 28"/>
          <p:cNvCxnSpPr>
            <a:stCxn id="28" idx="0"/>
          </p:cNvCxnSpPr>
          <p:nvPr/>
        </p:nvCxnSpPr>
        <p:spPr>
          <a:xfrm flipH="1" flipV="1">
            <a:off x="4919195" y="4707546"/>
            <a:ext cx="398392" cy="10555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4772408" y="1526272"/>
            <a:ext cx="140677" cy="3516773"/>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529462" y="2002971"/>
            <a:ext cx="365760" cy="0"/>
          </a:xfrm>
          <a:prstGeom prst="straightConnector1">
            <a:avLst/>
          </a:prstGeom>
          <a:ln>
            <a:solidFill>
              <a:schemeClr val="bg1">
                <a:lumMod val="65000"/>
              </a:schemeClr>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201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P spid="12" grpId="0" animBg="1"/>
      <p:bldP spid="19" grpId="0" animBg="1"/>
      <p:bldP spid="23" grpId="0"/>
      <p:bldP spid="24" grpId="0"/>
      <p:bldP spid="25"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a:t>
            </a:r>
            <a:r>
              <a:rPr lang="en-US" dirty="0"/>
              <a:t>Choice Example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1863536"/>
              </p:ext>
            </p:extLst>
          </p:nvPr>
        </p:nvGraphicFramePr>
        <p:xfrm>
          <a:off x="457200" y="1437640"/>
          <a:ext cx="8229600" cy="4065270"/>
        </p:xfrm>
        <a:graphic>
          <a:graphicData uri="http://schemas.openxmlformats.org/drawingml/2006/table">
            <a:tbl>
              <a:tblPr/>
              <a:tblGrid>
                <a:gridCol w="1645920">
                  <a:extLst>
                    <a:ext uri="{9D8B030D-6E8A-4147-A177-3AD203B41FA5}">
                      <a16:colId xmlns:a16="http://schemas.microsoft.com/office/drawing/2014/main" val="2640982949"/>
                    </a:ext>
                  </a:extLst>
                </a:gridCol>
                <a:gridCol w="1645920">
                  <a:extLst>
                    <a:ext uri="{9D8B030D-6E8A-4147-A177-3AD203B41FA5}">
                      <a16:colId xmlns:a16="http://schemas.microsoft.com/office/drawing/2014/main" val="99373074"/>
                    </a:ext>
                  </a:extLst>
                </a:gridCol>
                <a:gridCol w="1645920">
                  <a:extLst>
                    <a:ext uri="{9D8B030D-6E8A-4147-A177-3AD203B41FA5}">
                      <a16:colId xmlns:a16="http://schemas.microsoft.com/office/drawing/2014/main" val="2621752448"/>
                    </a:ext>
                  </a:extLst>
                </a:gridCol>
                <a:gridCol w="1645920">
                  <a:extLst>
                    <a:ext uri="{9D8B030D-6E8A-4147-A177-3AD203B41FA5}">
                      <a16:colId xmlns:a16="http://schemas.microsoft.com/office/drawing/2014/main" val="387231635"/>
                    </a:ext>
                  </a:extLst>
                </a:gridCol>
                <a:gridCol w="1645920">
                  <a:extLst>
                    <a:ext uri="{9D8B030D-6E8A-4147-A177-3AD203B41FA5}">
                      <a16:colId xmlns:a16="http://schemas.microsoft.com/office/drawing/2014/main" val="1375990997"/>
                    </a:ext>
                  </a:extLst>
                </a:gridCol>
              </a:tblGrid>
              <a:tr h="0">
                <a:tc>
                  <a:txBody>
                    <a:bodyPr/>
                    <a:lstStyle/>
                    <a:p>
                      <a:pPr fontAlgn="t"/>
                      <a:r>
                        <a:rPr lang="en-US" b="0" i="0">
                          <a:solidFill>
                            <a:srgbClr val="000000"/>
                          </a:solidFill>
                          <a:effectLst/>
                          <a:latin typeface="Arial" panose="020B0604020202020204" pitchFamily="34" charset="0"/>
                        </a:rPr>
                        <a:t>Obs</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smtClean="0">
                          <a:solidFill>
                            <a:srgbClr val="000000"/>
                          </a:solidFill>
                          <a:effectLst/>
                          <a:latin typeface="Arial" panose="020B0604020202020204" pitchFamily="34" charset="0"/>
                        </a:rPr>
                        <a:t>Coke </a:t>
                      </a:r>
                      <a:endParaRPr lang="en-US" b="0" i="0" dirty="0">
                        <a:solidFill>
                          <a:srgbClr val="000000"/>
                        </a:solidFill>
                        <a:effectLst/>
                        <a:latin typeface="Arial" panose="020B0604020202020204" pitchFamily="34" charset="0"/>
                      </a:endParaRP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disp_coke</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disp_pepsi</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pratio</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646103731"/>
                  </a:ext>
                </a:extLst>
              </a:tr>
              <a:tr h="0">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0.63121</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06726640"/>
                  </a:ext>
                </a:extLst>
              </a:tr>
              <a:tr h="0">
                <a:tc>
                  <a:txBody>
                    <a:bodyPr/>
                    <a:lstStyle/>
                    <a:p>
                      <a:pPr fontAlgn="t"/>
                      <a:r>
                        <a:rPr lang="en-US" b="0" i="0">
                          <a:solidFill>
                            <a:srgbClr val="000000"/>
                          </a:solidFill>
                          <a:effectLst/>
                          <a:latin typeface="Arial" panose="020B0604020202020204" pitchFamily="34" charset="0"/>
                        </a:rPr>
                        <a:t>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0.74302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615638449"/>
                  </a:ext>
                </a:extLst>
              </a:tr>
              <a:tr h="0">
                <a:tc>
                  <a:txBody>
                    <a:bodyPr/>
                    <a:lstStyle/>
                    <a:p>
                      <a:pPr fontAlgn="t"/>
                      <a:r>
                        <a:rPr lang="en-US" b="0" i="0">
                          <a:solidFill>
                            <a:srgbClr val="000000"/>
                          </a:solidFill>
                          <a:effectLst/>
                          <a:latin typeface="Arial" panose="020B0604020202020204" pitchFamily="34" charset="0"/>
                        </a:rPr>
                        <a:t>3</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0.55307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06727475"/>
                  </a:ext>
                </a:extLst>
              </a:tr>
              <a:tr h="0">
                <a:tc>
                  <a:txBody>
                    <a:bodyPr/>
                    <a:lstStyle/>
                    <a:p>
                      <a:pPr fontAlgn="t"/>
                      <a:r>
                        <a:rPr lang="en-US" b="0" i="0">
                          <a:solidFill>
                            <a:srgbClr val="000000"/>
                          </a:solidFill>
                          <a:effectLst/>
                          <a:latin typeface="Arial" panose="020B0604020202020204" pitchFamily="34" charset="0"/>
                        </a:rPr>
                        <a:t>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0.74302</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62675327"/>
                  </a:ext>
                </a:extLst>
              </a:tr>
              <a:tr h="0">
                <a:tc>
                  <a:txBody>
                    <a:bodyPr/>
                    <a:lstStyle/>
                    <a:p>
                      <a:pPr fontAlgn="t"/>
                      <a:r>
                        <a:rPr lang="en-US" b="0" i="0">
                          <a:solidFill>
                            <a:srgbClr val="000000"/>
                          </a:solidFill>
                          <a:effectLst/>
                          <a:latin typeface="Arial" panose="020B0604020202020204" pitchFamily="34" charset="0"/>
                        </a:rPr>
                        <a:t>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1.00000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99098542"/>
                  </a:ext>
                </a:extLst>
              </a:tr>
              <a:tr h="0">
                <a:tc>
                  <a:txBody>
                    <a:bodyPr/>
                    <a:lstStyle/>
                    <a:p>
                      <a:pPr fontAlgn="t"/>
                      <a:r>
                        <a:rPr lang="en-US" b="0" i="0">
                          <a:solidFill>
                            <a:srgbClr val="000000"/>
                          </a:solidFill>
                          <a:effectLst/>
                          <a:latin typeface="Arial" panose="020B0604020202020204" pitchFamily="34" charset="0"/>
                        </a:rPr>
                        <a:t>6</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1.00000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37186421"/>
                  </a:ext>
                </a:extLst>
              </a:tr>
              <a:tr h="0">
                <a:tc>
                  <a:txBody>
                    <a:bodyPr/>
                    <a:lstStyle/>
                    <a:p>
                      <a:pPr fontAlgn="t"/>
                      <a:r>
                        <a:rPr lang="en-US" b="0" i="0">
                          <a:solidFill>
                            <a:srgbClr val="000000"/>
                          </a:solidFill>
                          <a:effectLst/>
                          <a:latin typeface="Arial" panose="020B0604020202020204" pitchFamily="34" charset="0"/>
                        </a:rPr>
                        <a:t>7</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1.50420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580825912"/>
                  </a:ext>
                </a:extLst>
              </a:tr>
              <a:tr h="0">
                <a:tc>
                  <a:txBody>
                    <a:bodyPr/>
                    <a:lstStyle/>
                    <a:p>
                      <a:pPr fontAlgn="t"/>
                      <a:r>
                        <a:rPr lang="en-US" b="0" i="0">
                          <a:solidFill>
                            <a:srgbClr val="000000"/>
                          </a:solidFill>
                          <a:effectLst/>
                          <a:latin typeface="Arial" panose="020B0604020202020204" pitchFamily="34" charset="0"/>
                        </a:rPr>
                        <a:t>8</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0.99048</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73446824"/>
                  </a:ext>
                </a:extLst>
              </a:tr>
              <a:tr h="0">
                <a:tc>
                  <a:txBody>
                    <a:bodyPr/>
                    <a:lstStyle/>
                    <a:p>
                      <a:pPr fontAlgn="t"/>
                      <a:r>
                        <a:rPr lang="en-US" b="0" i="0">
                          <a:solidFill>
                            <a:srgbClr val="000000"/>
                          </a:solidFill>
                          <a:effectLst/>
                          <a:latin typeface="Arial" panose="020B0604020202020204" pitchFamily="34" charset="0"/>
                        </a:rPr>
                        <a:t>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1.00000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71545203"/>
                  </a:ext>
                </a:extLst>
              </a:tr>
              <a:tr h="0">
                <a:tc>
                  <a:txBody>
                    <a:bodyPr/>
                    <a:lstStyle/>
                    <a:p>
                      <a:pPr fontAlgn="t"/>
                      <a:r>
                        <a:rPr lang="en-US" b="0" i="0">
                          <a:solidFill>
                            <a:srgbClr val="000000"/>
                          </a:solidFill>
                          <a:effectLst/>
                          <a:latin typeface="Arial" panose="020B0604020202020204" pitchFamily="34" charset="0"/>
                        </a:rPr>
                        <a:t>10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1.34587</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127654517"/>
                  </a:ext>
                </a:extLst>
              </a:tr>
            </a:tbl>
          </a:graphicData>
        </a:graphic>
      </p:graphicFrame>
      <p:sp>
        <p:nvSpPr>
          <p:cNvPr id="4" name="Slide Number Placeholder 3"/>
          <p:cNvSpPr>
            <a:spLocks noGrp="1"/>
          </p:cNvSpPr>
          <p:nvPr>
            <p:ph type="sldNum" sz="quarter" idx="12"/>
          </p:nvPr>
        </p:nvSpPr>
        <p:spPr/>
        <p:txBody>
          <a:bodyPr/>
          <a:lstStyle/>
          <a:p>
            <a:fld id="{C68DACDF-E1A9-A04C-A5FF-FC2443684BF5}" type="slidenum">
              <a:rPr lang="en-US" smtClean="0"/>
              <a:pPr/>
              <a:t>3</a:t>
            </a:fld>
            <a:endParaRPr lang="en-US"/>
          </a:p>
        </p:txBody>
      </p:sp>
    </p:spTree>
    <p:extLst>
      <p:ext uri="{BB962C8B-B14F-4D97-AF65-F5344CB8AC3E}">
        <p14:creationId xmlns:p14="http://schemas.microsoft.com/office/powerpoint/2010/main" val="4040158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BBD79D-60AF-40F6-9BCC-107BDB95C68C}" type="slidenum">
              <a:rPr lang="en-US" smtClean="0"/>
              <a:pPr/>
              <a:t>30</a:t>
            </a:fld>
            <a:endParaRPr lang="en-US"/>
          </a:p>
        </p:txBody>
      </p:sp>
      <p:sp>
        <p:nvSpPr>
          <p:cNvPr id="11" name="Rectangle 3"/>
          <p:cNvSpPr txBox="1">
            <a:spLocks noChangeArrowheads="1"/>
          </p:cNvSpPr>
          <p:nvPr/>
        </p:nvSpPr>
        <p:spPr>
          <a:xfrm>
            <a:off x="465407" y="3886200"/>
            <a:ext cx="8305800" cy="259541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Narrow" pitchFamily="34" charset="0"/>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Arial Narrow" pitchFamily="34" charset="0"/>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Arial Narrow" pitchFamily="34" charset="0"/>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Arial Narrow" pitchFamily="34" charset="0"/>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Arial Narrow"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dirty="0" smtClean="0"/>
              <a:t>10 observations</a:t>
            </a:r>
          </a:p>
          <a:p>
            <a:pPr>
              <a:defRPr/>
            </a:pPr>
            <a:r>
              <a:rPr lang="en-US" dirty="0" smtClean="0"/>
              <a:t>True classification: 5 positive (y=1), 5 negative (y=0)</a:t>
            </a:r>
          </a:p>
          <a:p>
            <a:pPr>
              <a:defRPr/>
            </a:pPr>
            <a:r>
              <a:rPr lang="en-US" dirty="0" smtClean="0"/>
              <a:t>Sorted in descending order of a predicted probability</a:t>
            </a:r>
          </a:p>
          <a:p>
            <a:pPr>
              <a:defRPr/>
            </a:pPr>
            <a:r>
              <a:rPr lang="en-US" dirty="0" smtClean="0"/>
              <a:t>Calculate sensitivity, 1-specificity for each threshold</a:t>
            </a:r>
          </a:p>
          <a:p>
            <a:pPr>
              <a:defRPr/>
            </a:pPr>
            <a:endParaRPr lang="en-US" dirty="0" smtClean="0"/>
          </a:p>
        </p:txBody>
      </p:sp>
      <p:pic>
        <p:nvPicPr>
          <p:cNvPr id="24" name="Content Placeholder 23"/>
          <p:cNvPicPr>
            <a:picLocks noGrp="1" noChangeAspect="1"/>
          </p:cNvPicPr>
          <p:nvPr>
            <p:ph idx="1"/>
          </p:nvPr>
        </p:nvPicPr>
        <p:blipFill>
          <a:blip r:embed="rId3"/>
          <a:stretch>
            <a:fillRect/>
          </a:stretch>
        </p:blipFill>
        <p:spPr>
          <a:xfrm>
            <a:off x="1966685" y="1066800"/>
            <a:ext cx="6248400" cy="2715819"/>
          </a:xfrm>
          <a:prstGeom prst="rect">
            <a:avLst/>
          </a:prstGeom>
        </p:spPr>
      </p:pic>
      <p:sp>
        <p:nvSpPr>
          <p:cNvPr id="25" name="Title 1"/>
          <p:cNvSpPr>
            <a:spLocks noGrp="1"/>
          </p:cNvSpPr>
          <p:nvPr>
            <p:ph type="title"/>
          </p:nvPr>
        </p:nvSpPr>
        <p:spPr>
          <a:xfrm>
            <a:off x="457200" y="0"/>
            <a:ext cx="8229600" cy="822960"/>
          </a:xfrm>
        </p:spPr>
        <p:txBody>
          <a:bodyPr/>
          <a:lstStyle/>
          <a:p>
            <a:r>
              <a:rPr lang="en-US" dirty="0" smtClean="0"/>
              <a:t>ROC Curve Example</a:t>
            </a:r>
            <a:endParaRPr lang="en-US" dirty="0"/>
          </a:p>
        </p:txBody>
      </p:sp>
      <p:sp>
        <p:nvSpPr>
          <p:cNvPr id="2" name="TextBox 1"/>
          <p:cNvSpPr txBox="1"/>
          <p:nvPr/>
        </p:nvSpPr>
        <p:spPr>
          <a:xfrm>
            <a:off x="0" y="1046372"/>
            <a:ext cx="1828800" cy="369332"/>
          </a:xfrm>
          <a:prstGeom prst="rect">
            <a:avLst/>
          </a:prstGeom>
          <a:noFill/>
        </p:spPr>
        <p:txBody>
          <a:bodyPr wrap="square" rtlCol="0">
            <a:spAutoFit/>
          </a:bodyPr>
          <a:lstStyle/>
          <a:p>
            <a:r>
              <a:rPr lang="en-US" dirty="0" smtClean="0"/>
              <a:t>Threshold = 0.9</a:t>
            </a:r>
            <a:endParaRPr lang="en-US" dirty="0"/>
          </a:p>
        </p:txBody>
      </p:sp>
      <p:cxnSp>
        <p:nvCxnSpPr>
          <p:cNvPr id="5" name="Straight Connector 4"/>
          <p:cNvCxnSpPr/>
          <p:nvPr/>
        </p:nvCxnSpPr>
        <p:spPr>
          <a:xfrm flipV="1">
            <a:off x="275771" y="1698625"/>
            <a:ext cx="780868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96033" y="1357648"/>
            <a:ext cx="0" cy="311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0" y="1896671"/>
            <a:ext cx="1828800" cy="369332"/>
          </a:xfrm>
          <a:prstGeom prst="rect">
            <a:avLst/>
          </a:prstGeom>
          <a:noFill/>
        </p:spPr>
        <p:txBody>
          <a:bodyPr wrap="square" rtlCol="0">
            <a:spAutoFit/>
          </a:bodyPr>
          <a:lstStyle/>
          <a:p>
            <a:r>
              <a:rPr lang="en-US" dirty="0" smtClean="0"/>
              <a:t>Threshold = 0.55</a:t>
            </a:r>
          </a:p>
        </p:txBody>
      </p:sp>
      <p:cxnSp>
        <p:nvCxnSpPr>
          <p:cNvPr id="15" name="Straight Connector 14"/>
          <p:cNvCxnSpPr/>
          <p:nvPr/>
        </p:nvCxnSpPr>
        <p:spPr>
          <a:xfrm flipV="1">
            <a:off x="268515" y="2576289"/>
            <a:ext cx="780868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88777" y="2235312"/>
            <a:ext cx="0" cy="3119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 grpId="0"/>
      <p:bldP spid="2" grpId="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Curve Example</a:t>
            </a:r>
            <a:endParaRPr lang="en-US" dirty="0"/>
          </a:p>
        </p:txBody>
      </p:sp>
      <p:sp>
        <p:nvSpPr>
          <p:cNvPr id="3" name="Content Placeholder 2"/>
          <p:cNvSpPr>
            <a:spLocks noGrp="1"/>
          </p:cNvSpPr>
          <p:nvPr>
            <p:ph idx="1"/>
          </p:nvPr>
        </p:nvSpPr>
        <p:spPr>
          <a:xfrm>
            <a:off x="457200" y="4908572"/>
            <a:ext cx="8335108" cy="1573038"/>
          </a:xfrm>
        </p:spPr>
        <p:txBody>
          <a:bodyPr>
            <a:normAutofit/>
          </a:bodyPr>
          <a:lstStyle/>
          <a:p>
            <a:r>
              <a:rPr lang="en-US" dirty="0"/>
              <a:t>ROC curve is </a:t>
            </a:r>
            <a:r>
              <a:rPr lang="en-US" dirty="0" smtClean="0"/>
              <a:t>plot </a:t>
            </a:r>
            <a:r>
              <a:rPr lang="en-US" dirty="0"/>
              <a:t>of  </a:t>
            </a:r>
            <a:r>
              <a:rPr lang="en-US" b="1" dirty="0"/>
              <a:t>True Positive Rate (on </a:t>
            </a:r>
            <a:r>
              <a:rPr lang="en-US" b="1" dirty="0" smtClean="0"/>
              <a:t>y-axis</a:t>
            </a:r>
            <a:r>
              <a:rPr lang="en-US" b="1" dirty="0"/>
              <a:t>)</a:t>
            </a:r>
            <a:r>
              <a:rPr lang="en-US" dirty="0"/>
              <a:t> versus the </a:t>
            </a:r>
            <a:r>
              <a:rPr lang="en-US" b="1" dirty="0"/>
              <a:t>False Positive Rate (on </a:t>
            </a:r>
            <a:r>
              <a:rPr lang="en-US" b="1" dirty="0" smtClean="0"/>
              <a:t>x-axis</a:t>
            </a:r>
            <a:r>
              <a:rPr lang="en-US" b="1" dirty="0"/>
              <a:t>)</a:t>
            </a:r>
            <a:r>
              <a:rPr lang="en-US" dirty="0"/>
              <a:t> for every possible classification threshold. </a:t>
            </a:r>
          </a:p>
          <a:p>
            <a:endParaRPr lang="en-US" dirty="0"/>
          </a:p>
          <a:p>
            <a:endParaRPr lang="en-US" dirty="0"/>
          </a:p>
        </p:txBody>
      </p:sp>
      <p:sp>
        <p:nvSpPr>
          <p:cNvPr id="4" name="Slide Number Placeholder 3"/>
          <p:cNvSpPr>
            <a:spLocks noGrp="1"/>
          </p:cNvSpPr>
          <p:nvPr>
            <p:ph type="sldNum" sz="quarter" idx="12"/>
          </p:nvPr>
        </p:nvSpPr>
        <p:spPr/>
        <p:txBody>
          <a:bodyPr/>
          <a:lstStyle/>
          <a:p>
            <a:fld id="{26BBD79D-60AF-40F6-9BCC-107BDB95C68C}" type="slidenum">
              <a:rPr lang="en-US" smtClean="0"/>
              <a:pPr/>
              <a:t>31</a:t>
            </a:fld>
            <a:endParaRPr lang="en-US"/>
          </a:p>
        </p:txBody>
      </p:sp>
      <p:pic>
        <p:nvPicPr>
          <p:cNvPr id="6" name="Picture 5"/>
          <p:cNvPicPr>
            <a:picLocks noChangeAspect="1"/>
          </p:cNvPicPr>
          <p:nvPr/>
        </p:nvPicPr>
        <p:blipFill>
          <a:blip r:embed="rId3"/>
          <a:stretch>
            <a:fillRect/>
          </a:stretch>
        </p:blipFill>
        <p:spPr>
          <a:xfrm>
            <a:off x="1060934" y="982639"/>
            <a:ext cx="6559066" cy="3925933"/>
          </a:xfrm>
          <a:prstGeom prst="rect">
            <a:avLst/>
          </a:prstGeom>
        </p:spPr>
      </p:pic>
    </p:spTree>
    <p:extLst>
      <p:ext uri="{BB962C8B-B14F-4D97-AF65-F5344CB8AC3E}">
        <p14:creationId xmlns:p14="http://schemas.microsoft.com/office/powerpoint/2010/main" val="1702746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ROC Curves and Classification Performance</a:t>
            </a:r>
            <a:endParaRPr lang="en-US" dirty="0"/>
          </a:p>
        </p:txBody>
      </p:sp>
      <p:sp>
        <p:nvSpPr>
          <p:cNvPr id="3" name="Content Placeholder 2"/>
          <p:cNvSpPr>
            <a:spLocks noGrp="1"/>
          </p:cNvSpPr>
          <p:nvPr>
            <p:ph idx="1"/>
          </p:nvPr>
        </p:nvSpPr>
        <p:spPr>
          <a:xfrm>
            <a:off x="457200" y="4058229"/>
            <a:ext cx="8229600" cy="1817871"/>
          </a:xfrm>
        </p:spPr>
        <p:txBody>
          <a:bodyPr>
            <a:normAutofit/>
          </a:bodyPr>
          <a:lstStyle/>
          <a:p>
            <a:r>
              <a:rPr lang="en-US" dirty="0" smtClean="0"/>
              <a:t>Random classifier: Classify x% randomly as positive</a:t>
            </a:r>
          </a:p>
          <a:p>
            <a:pPr lvl="1"/>
            <a:r>
              <a:rPr lang="en-US" dirty="0" smtClean="0"/>
              <a:t>Sensitivity = x / 100, Specificity = 1 – x / 100</a:t>
            </a:r>
          </a:p>
          <a:p>
            <a:r>
              <a:rPr lang="en-US" dirty="0" smtClean="0"/>
              <a:t>Closer you get to top left corner, better the classification</a:t>
            </a:r>
            <a:endParaRPr lang="en-US" dirty="0"/>
          </a:p>
        </p:txBody>
      </p:sp>
      <p:sp>
        <p:nvSpPr>
          <p:cNvPr id="4" name="Slide Number Placeholder 3"/>
          <p:cNvSpPr>
            <a:spLocks noGrp="1"/>
          </p:cNvSpPr>
          <p:nvPr>
            <p:ph type="sldNum" sz="quarter" idx="12"/>
          </p:nvPr>
        </p:nvSpPr>
        <p:spPr/>
        <p:txBody>
          <a:bodyPr/>
          <a:lstStyle/>
          <a:p>
            <a:fld id="{26BBD79D-60AF-40F6-9BCC-107BDB95C68C}" type="slidenum">
              <a:rPr lang="en-US" smtClean="0"/>
              <a:pPr/>
              <a:t>32</a:t>
            </a:fld>
            <a:endParaRPr lang="en-US"/>
          </a:p>
        </p:txBody>
      </p:sp>
      <p:pic>
        <p:nvPicPr>
          <p:cNvPr id="5" name="Picture 4"/>
          <p:cNvPicPr>
            <a:picLocks noChangeAspect="1"/>
          </p:cNvPicPr>
          <p:nvPr/>
        </p:nvPicPr>
        <p:blipFill rotWithShape="1">
          <a:blip r:embed="rId3"/>
          <a:srcRect l="17866" r="29318"/>
          <a:stretch/>
        </p:blipFill>
        <p:spPr>
          <a:xfrm>
            <a:off x="2486464" y="796587"/>
            <a:ext cx="4346918" cy="3261643"/>
          </a:xfrm>
          <a:prstGeom prst="rect">
            <a:avLst/>
          </a:prstGeom>
        </p:spPr>
      </p:pic>
    </p:spTree>
    <p:extLst>
      <p:ext uri="{BB962C8B-B14F-4D97-AF65-F5344CB8AC3E}">
        <p14:creationId xmlns:p14="http://schemas.microsoft.com/office/powerpoint/2010/main" val="3279026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Threshold</a:t>
            </a:r>
            <a:endParaRPr lang="en-US" dirty="0"/>
          </a:p>
        </p:txBody>
      </p:sp>
      <p:sp>
        <p:nvSpPr>
          <p:cNvPr id="3" name="Content Placeholder 2"/>
          <p:cNvSpPr>
            <a:spLocks noGrp="1"/>
          </p:cNvSpPr>
          <p:nvPr>
            <p:ph idx="1"/>
          </p:nvPr>
        </p:nvSpPr>
        <p:spPr/>
        <p:txBody>
          <a:bodyPr/>
          <a:lstStyle/>
          <a:p>
            <a:r>
              <a:rPr lang="en-US" dirty="0" smtClean="0"/>
              <a:t>If events and non-events are equally likely AND costs are same for false positive and false negative then choose point tangent to 45</a:t>
            </a:r>
            <a:r>
              <a:rPr lang="en-US" altLang="en-US" dirty="0" smtClean="0">
                <a:sym typeface="Symbol" panose="05050102010706020507" pitchFamily="18" charset="2"/>
              </a:rPr>
              <a:t> line closest to top left corner</a:t>
            </a: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33</a:t>
            </a:fld>
            <a:endParaRPr lang="en-US"/>
          </a:p>
        </p:txBody>
      </p:sp>
      <p:pic>
        <p:nvPicPr>
          <p:cNvPr id="5" name="Picture 4"/>
          <p:cNvPicPr>
            <a:picLocks noChangeAspect="1"/>
          </p:cNvPicPr>
          <p:nvPr/>
        </p:nvPicPr>
        <p:blipFill>
          <a:blip r:embed="rId3"/>
          <a:stretch>
            <a:fillRect/>
          </a:stretch>
        </p:blipFill>
        <p:spPr>
          <a:xfrm>
            <a:off x="1292467" y="2555677"/>
            <a:ext cx="6559066" cy="3925933"/>
          </a:xfrm>
          <a:prstGeom prst="rect">
            <a:avLst/>
          </a:prstGeom>
        </p:spPr>
      </p:pic>
      <p:cxnSp>
        <p:nvCxnSpPr>
          <p:cNvPr id="9" name="Straight Connector 8"/>
          <p:cNvCxnSpPr/>
          <p:nvPr/>
        </p:nvCxnSpPr>
        <p:spPr>
          <a:xfrm flipV="1">
            <a:off x="3008142" y="2473572"/>
            <a:ext cx="2827606" cy="1702191"/>
          </a:xfrm>
          <a:prstGeom prst="line">
            <a:avLst/>
          </a:prstGeom>
          <a:ln>
            <a:prstDash val="dashDot"/>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3727938" y="3507230"/>
            <a:ext cx="379828" cy="347318"/>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6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Threshold</a:t>
            </a:r>
            <a:endParaRPr lang="en-US" dirty="0"/>
          </a:p>
        </p:txBody>
      </p:sp>
      <p:sp>
        <p:nvSpPr>
          <p:cNvPr id="3" name="Content Placeholder 2"/>
          <p:cNvSpPr>
            <a:spLocks noGrp="1"/>
          </p:cNvSpPr>
          <p:nvPr>
            <p:ph idx="1"/>
          </p:nvPr>
        </p:nvSpPr>
        <p:spPr>
          <a:xfrm>
            <a:off x="457200" y="1064523"/>
            <a:ext cx="8229600" cy="5097126"/>
          </a:xfrm>
        </p:spPr>
        <p:txBody>
          <a:bodyPr>
            <a:normAutofit lnSpcReduction="10000"/>
          </a:bodyPr>
          <a:lstStyle/>
          <a:p>
            <a:r>
              <a:rPr lang="en-US" dirty="0" smtClean="0"/>
              <a:t>What if incidence rates of event/non-events differ, or costs for false positive and negatives differ?</a:t>
            </a:r>
          </a:p>
          <a:p>
            <a:r>
              <a:rPr lang="en-US" dirty="0" smtClean="0"/>
              <a:t>E.g., Predicting </a:t>
            </a:r>
            <a:r>
              <a:rPr lang="en-US" dirty="0"/>
              <a:t>whether a </a:t>
            </a:r>
            <a:r>
              <a:rPr lang="en-US" dirty="0" smtClean="0"/>
              <a:t>credit </a:t>
            </a:r>
            <a:r>
              <a:rPr lang="en-US" dirty="0"/>
              <a:t>card transaction might be fraudulent and </a:t>
            </a:r>
            <a:r>
              <a:rPr lang="en-US" dirty="0" smtClean="0"/>
              <a:t>should </a:t>
            </a:r>
            <a:r>
              <a:rPr lang="en-US" dirty="0"/>
              <a:t>be reviewed by </a:t>
            </a:r>
            <a:r>
              <a:rPr lang="en-US" dirty="0" smtClean="0"/>
              <a:t>credit card </a:t>
            </a:r>
            <a:r>
              <a:rPr lang="en-US" dirty="0"/>
              <a:t>holder</a:t>
            </a:r>
            <a:r>
              <a:rPr lang="en-US" dirty="0" smtClean="0"/>
              <a:t>.</a:t>
            </a:r>
          </a:p>
          <a:p>
            <a:pPr lvl="1"/>
            <a:r>
              <a:rPr lang="en-US" dirty="0" smtClean="0"/>
              <a:t>On the one hand incidence of fraudulent transaction is very low</a:t>
            </a:r>
          </a:p>
          <a:p>
            <a:pPr lvl="1"/>
            <a:r>
              <a:rPr lang="en-US" dirty="0" smtClean="0"/>
              <a:t>On the other hand, cost of false negative is much higher than cost of false positive</a:t>
            </a:r>
          </a:p>
          <a:p>
            <a:pPr lvl="1"/>
            <a:r>
              <a:rPr lang="en-US" dirty="0" smtClean="0"/>
              <a:t>Business </a:t>
            </a:r>
            <a:r>
              <a:rPr lang="en-US" dirty="0"/>
              <a:t>decision might be to set the threshold very </a:t>
            </a:r>
            <a:r>
              <a:rPr lang="en-US" dirty="0" smtClean="0"/>
              <a:t>low that </a:t>
            </a:r>
            <a:r>
              <a:rPr lang="en-US" dirty="0"/>
              <a:t>will result in a lot of false </a:t>
            </a:r>
            <a:r>
              <a:rPr lang="en-US" dirty="0" smtClean="0"/>
              <a:t>positives</a:t>
            </a:r>
          </a:p>
          <a:p>
            <a:pPr lvl="1"/>
            <a:r>
              <a:rPr lang="en-US" dirty="0" smtClean="0"/>
              <a:t>But </a:t>
            </a:r>
            <a:r>
              <a:rPr lang="en-US" dirty="0"/>
              <a:t>that might be considered acceptable because it would maximize the true positive rate and thus minimize the number of cases in which a real instance of fraud was not flagged for review.</a:t>
            </a:r>
          </a:p>
          <a:p>
            <a:pPr lvl="1"/>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34</a:t>
            </a:fld>
            <a:endParaRPr lang="en-US"/>
          </a:p>
        </p:txBody>
      </p:sp>
    </p:spTree>
    <p:extLst>
      <p:ext uri="{BB962C8B-B14F-4D97-AF65-F5344CB8AC3E}">
        <p14:creationId xmlns:p14="http://schemas.microsoft.com/office/powerpoint/2010/main" val="700325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Threshold</a:t>
            </a:r>
            <a:endParaRPr lang="en-US" dirty="0"/>
          </a:p>
        </p:txBody>
      </p:sp>
      <p:sp>
        <p:nvSpPr>
          <p:cNvPr id="3" name="Content Placeholder 2"/>
          <p:cNvSpPr>
            <a:spLocks noGrp="1"/>
          </p:cNvSpPr>
          <p:nvPr>
            <p:ph idx="1"/>
          </p:nvPr>
        </p:nvSpPr>
        <p:spPr>
          <a:xfrm>
            <a:off x="457200" y="1064521"/>
            <a:ext cx="8229600" cy="5237805"/>
          </a:xfrm>
        </p:spPr>
        <p:txBody>
          <a:bodyPr>
            <a:normAutofit/>
          </a:bodyPr>
          <a:lstStyle/>
          <a:p>
            <a:r>
              <a:rPr lang="en-US" dirty="0" smtClean="0"/>
              <a:t>If incidence rates of events and non-events differ then place more weight on getting whichever is more likely right</a:t>
            </a:r>
          </a:p>
          <a:p>
            <a:r>
              <a:rPr lang="en-US" dirty="0" smtClean="0"/>
              <a:t>If costs of false positive and negative are different, then weight them accordingly </a:t>
            </a:r>
          </a:p>
          <a:p>
            <a:pPr lvl="1"/>
            <a:r>
              <a:rPr lang="en-US" dirty="0" smtClean="0"/>
              <a:t>Cost of false positive = What is the NET LOSS from classifying as positive </a:t>
            </a:r>
            <a:r>
              <a:rPr lang="en-US" u="sng" dirty="0" smtClean="0"/>
              <a:t>instead</a:t>
            </a:r>
            <a:r>
              <a:rPr lang="en-US" dirty="0" smtClean="0"/>
              <a:t> of negative</a:t>
            </a:r>
          </a:p>
          <a:p>
            <a:pPr lvl="1"/>
            <a:r>
              <a:rPr lang="en-US" dirty="0" smtClean="0"/>
              <a:t>Cost of false negative = What is the NET LOSS from classifying as negative </a:t>
            </a:r>
            <a:r>
              <a:rPr lang="en-US" u="sng" dirty="0" smtClean="0"/>
              <a:t>instead</a:t>
            </a:r>
            <a:r>
              <a:rPr lang="en-US" dirty="0" smtClean="0"/>
              <a:t> of positive</a:t>
            </a:r>
          </a:p>
          <a:p>
            <a:pPr lvl="1"/>
            <a:r>
              <a:rPr lang="en-US" dirty="0" smtClean="0"/>
              <a:t>If </a:t>
            </a:r>
            <a:r>
              <a:rPr lang="en-US" dirty="0"/>
              <a:t>actual </a:t>
            </a:r>
            <a:r>
              <a:rPr lang="en-US" dirty="0" smtClean="0"/>
              <a:t>cost is </a:t>
            </a:r>
            <a:r>
              <a:rPr lang="en-US" dirty="0"/>
              <a:t>not </a:t>
            </a:r>
            <a:r>
              <a:rPr lang="en-US" dirty="0" smtClean="0"/>
              <a:t>known then assign </a:t>
            </a:r>
            <a:r>
              <a:rPr lang="en-US" dirty="0"/>
              <a:t>relative </a:t>
            </a:r>
            <a:r>
              <a:rPr lang="en-US" dirty="0" smtClean="0"/>
              <a:t>costs: What type of mistake is more costly and roughly by how many times?</a:t>
            </a: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35</a:t>
            </a:fld>
            <a:endParaRPr lang="en-US"/>
          </a:p>
        </p:txBody>
      </p:sp>
    </p:spTree>
    <p:extLst>
      <p:ext uri="{BB962C8B-B14F-4D97-AF65-F5344CB8AC3E}">
        <p14:creationId xmlns:p14="http://schemas.microsoft.com/office/powerpoint/2010/main" val="242052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Threshold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4523"/>
                <a:ext cx="4353951" cy="4811578"/>
              </a:xfrm>
            </p:spPr>
            <p:txBody>
              <a:bodyPr/>
              <a:lstStyle/>
              <a:p>
                <a:r>
                  <a:rPr lang="en-US" dirty="0" smtClean="0"/>
                  <a:t>Graphically: Tangent </a:t>
                </a:r>
                <a:r>
                  <a:rPr lang="en-US" altLang="en-US" dirty="0">
                    <a:sym typeface="Symbol" panose="05050102010706020507" pitchFamily="18" charset="2"/>
                  </a:rPr>
                  <a:t>closest to top left </a:t>
                </a:r>
                <a:r>
                  <a:rPr lang="en-US" altLang="en-US" dirty="0" smtClean="0">
                    <a:sym typeface="Symbol" panose="05050102010706020507" pitchFamily="18" charset="2"/>
                  </a:rPr>
                  <a:t>corner </a:t>
                </a:r>
                <a:r>
                  <a:rPr lang="en-US" dirty="0" smtClean="0"/>
                  <a:t>with slope</a:t>
                </a:r>
              </a:p>
              <a:p>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𝐶𝑜𝑠</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𝐹𝑎𝑙𝑠𝑒𝑃𝑜𝑠𝑖𝑡𝑖𝑣𝑒</m:t>
                              </m:r>
                            </m:sub>
                          </m:sSub>
                        </m:num>
                        <m:den>
                          <m:r>
                            <a:rPr lang="en-US" i="1">
                              <a:latin typeface="Cambria Math" panose="02040503050406030204" pitchFamily="18" charset="0"/>
                            </a:rPr>
                            <m:t>𝐶𝑜𝑠</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𝐹𝑎𝑙𝑠𝑒𝑁𝑒𝑔𝑎𝑡𝑖𝑣𝑒</m:t>
                              </m:r>
                            </m:sub>
                          </m:sSub>
                        </m:den>
                      </m:f>
                    </m:oMath>
                  </m:oMathPara>
                </a14:m>
                <a:endParaRPr lang="en-US" dirty="0" smtClean="0"/>
              </a:p>
              <a:p>
                <a:pPr marL="0" indent="0">
                  <a:buNone/>
                </a:pPr>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smtClean="0"/>
                  <a:t> = incidence rate of positives</a:t>
                </a:r>
              </a:p>
              <a:p>
                <a:pPr marL="0" indent="0">
                  <a:buNone/>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1</m:t>
                        </m:r>
                      </m:sub>
                    </m:sSub>
                  </m:oMath>
                </a14:m>
                <a:r>
                  <a:rPr lang="en-US" dirty="0"/>
                  <a:t> = incidence rate of </a:t>
                </a:r>
                <a:r>
                  <a:rPr lang="en-US" dirty="0" smtClean="0"/>
                  <a:t>negatives</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4523"/>
                <a:ext cx="4353951" cy="4811578"/>
              </a:xfrm>
              <a:blipFill>
                <a:blip r:embed="rId3"/>
                <a:stretch>
                  <a:fillRect l="-2521" t="-1394" r="-2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36</a:t>
            </a:fld>
            <a:endParaRPr lang="en-US"/>
          </a:p>
        </p:txBody>
      </p:sp>
      <p:pic>
        <p:nvPicPr>
          <p:cNvPr id="6" name="Picture 5"/>
          <p:cNvPicPr>
            <a:picLocks noChangeAspect="1"/>
          </p:cNvPicPr>
          <p:nvPr/>
        </p:nvPicPr>
        <p:blipFill>
          <a:blip r:embed="rId4"/>
          <a:stretch>
            <a:fillRect/>
          </a:stretch>
        </p:blipFill>
        <p:spPr>
          <a:xfrm>
            <a:off x="5234279" y="2385990"/>
            <a:ext cx="3470104" cy="3350031"/>
          </a:xfrm>
          <a:prstGeom prst="rect">
            <a:avLst/>
          </a:prstGeom>
        </p:spPr>
      </p:pic>
      <p:cxnSp>
        <p:nvCxnSpPr>
          <p:cNvPr id="7" name="Straight Connector 6"/>
          <p:cNvCxnSpPr/>
          <p:nvPr/>
        </p:nvCxnSpPr>
        <p:spPr>
          <a:xfrm flipV="1">
            <a:off x="4962378" y="2400059"/>
            <a:ext cx="3181643" cy="905848"/>
          </a:xfrm>
          <a:prstGeom prst="line">
            <a:avLst/>
          </a:prstGeom>
          <a:ln>
            <a:solidFill>
              <a:schemeClr val="accent2">
                <a:lumMod val="75000"/>
              </a:schemeClr>
            </a:solidFill>
            <a:prstDash val="dash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729436" y="2194561"/>
            <a:ext cx="601025" cy="3513193"/>
          </a:xfrm>
          <a:prstGeom prst="line">
            <a:avLst/>
          </a:prstGeom>
          <a:ln>
            <a:solidFill>
              <a:srgbClr val="92D050"/>
            </a:solidFill>
            <a:prstDash val="dash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7182292" y="1714990"/>
                <a:ext cx="1580122" cy="668901"/>
              </a:xfrm>
              <a:prstGeom prst="rect">
                <a:avLst/>
              </a:prstGeom>
              <a:noFill/>
            </p:spPr>
            <p:txBody>
              <a:bodyPr wrap="square" rtlCol="0">
                <a:spAutoFit/>
              </a:bodyPr>
              <a:lstStyle/>
              <a:p>
                <a:pPr algn="ctr"/>
                <a:r>
                  <a:rPr lang="en-US" dirty="0" smtClean="0"/>
                  <a:t>Higher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smtClean="0"/>
                  <a:t> , </a:t>
                </a:r>
                <a14:m>
                  <m:oMath xmlns:m="http://schemas.openxmlformats.org/officeDocument/2006/math">
                    <m:r>
                      <a:rPr lang="en-US" i="1">
                        <a:latin typeface="Cambria Math" panose="02040503050406030204" pitchFamily="18" charset="0"/>
                      </a:rPr>
                      <m:t>𝐶𝑜𝑠</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𝐹𝑎𝑙𝑠𝑒𝑁𝑒𝑔𝑎𝑡𝑖𝑣𝑒</m:t>
                        </m:r>
                      </m:sub>
                    </m:sSub>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182292" y="1714990"/>
                <a:ext cx="1580122" cy="668901"/>
              </a:xfrm>
              <a:prstGeom prst="rect">
                <a:avLst/>
              </a:prstGeom>
              <a:blipFill>
                <a:blip r:embed="rId5"/>
                <a:stretch>
                  <a:fillRect l="-7722" t="-4545" r="-6950"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032281" y="1612917"/>
                <a:ext cx="1788204" cy="646331"/>
              </a:xfrm>
              <a:prstGeom prst="rect">
                <a:avLst/>
              </a:prstGeom>
              <a:noFill/>
            </p:spPr>
            <p:txBody>
              <a:bodyPr wrap="square" rtlCol="0">
                <a:spAutoFit/>
              </a:bodyPr>
              <a:lstStyle/>
              <a:p>
                <a:pPr algn="ctr"/>
                <a:r>
                  <a:rPr lang="en-US" dirty="0" smtClean="0"/>
                  <a:t>Higher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1</m:t>
                        </m:r>
                      </m:sub>
                    </m:sSub>
                  </m:oMath>
                </a14:m>
                <a:r>
                  <a:rPr lang="en-US" dirty="0" smtClean="0"/>
                  <a:t> , </a:t>
                </a:r>
                <a14:m>
                  <m:oMath xmlns:m="http://schemas.openxmlformats.org/officeDocument/2006/math">
                    <m:r>
                      <a:rPr lang="en-US" i="1">
                        <a:latin typeface="Cambria Math" panose="02040503050406030204" pitchFamily="18" charset="0"/>
                      </a:rPr>
                      <m:t>𝐶𝑜𝑠</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𝐹𝑎𝑙𝑠𝑒</m:t>
                        </m:r>
                        <m:r>
                          <a:rPr lang="en-US" b="0" i="1" smtClean="0">
                            <a:latin typeface="Cambria Math" panose="02040503050406030204" pitchFamily="18" charset="0"/>
                          </a:rPr>
                          <m:t>𝑃𝑜𝑠𝑖𝑡𝑖𝑣𝑒</m:t>
                        </m:r>
                      </m:sub>
                    </m:sSub>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032281" y="1612917"/>
                <a:ext cx="1788204" cy="646331"/>
              </a:xfrm>
              <a:prstGeom prst="rect">
                <a:avLst/>
              </a:prstGeom>
              <a:blipFill>
                <a:blip r:embed="rId6"/>
                <a:stretch>
                  <a:fillRect t="-5660"/>
                </a:stretch>
              </a:blipFill>
            </p:spPr>
            <p:txBody>
              <a:bodyPr/>
              <a:lstStyle/>
              <a:p>
                <a:r>
                  <a:rPr lang="en-US">
                    <a:noFill/>
                  </a:rPr>
                  <a:t> </a:t>
                </a:r>
              </a:p>
            </p:txBody>
          </p:sp>
        </mc:Fallback>
      </mc:AlternateContent>
    </p:spTree>
    <p:extLst>
      <p:ext uri="{BB962C8B-B14F-4D97-AF65-F5344CB8AC3E}">
        <p14:creationId xmlns:p14="http://schemas.microsoft.com/office/powerpoint/2010/main" val="116240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the Threshold</a:t>
            </a:r>
            <a:endParaRPr lang="en-US" dirty="0"/>
          </a:p>
        </p:txBody>
      </p:sp>
      <p:sp>
        <p:nvSpPr>
          <p:cNvPr id="3" name="Content Placeholder 2"/>
          <p:cNvSpPr>
            <a:spLocks noGrp="1"/>
          </p:cNvSpPr>
          <p:nvPr>
            <p:ph idx="1"/>
          </p:nvPr>
        </p:nvSpPr>
        <p:spPr/>
        <p:txBody>
          <a:bodyPr>
            <a:normAutofit/>
          </a:bodyPr>
          <a:lstStyle/>
          <a:p>
            <a:r>
              <a:rPr lang="en-US" dirty="0" smtClean="0"/>
              <a:t>Customer Retention Example</a:t>
            </a:r>
          </a:p>
          <a:p>
            <a:pPr lvl="1"/>
            <a:r>
              <a:rPr lang="en-US" dirty="0" smtClean="0"/>
              <a:t>Net Cost of False Positive: Wasted phone call, customer time</a:t>
            </a:r>
          </a:p>
          <a:p>
            <a:pPr lvl="1"/>
            <a:r>
              <a:rPr lang="en-US" dirty="0" smtClean="0"/>
              <a:t>Net Cost of False Negative: Customer business is lost</a:t>
            </a:r>
          </a:p>
          <a:p>
            <a:r>
              <a:rPr lang="en-US" dirty="0" smtClean="0"/>
              <a:t>Obtain relative costs from manager</a:t>
            </a:r>
          </a:p>
          <a:p>
            <a:r>
              <a:rPr lang="en-US" dirty="0" smtClean="0"/>
              <a:t>For each threshold</a:t>
            </a:r>
          </a:p>
          <a:p>
            <a:pPr lvl="1"/>
            <a:r>
              <a:rPr lang="en-US" dirty="0" smtClean="0"/>
              <a:t>Calculate classification matrix for test / validation sample</a:t>
            </a:r>
          </a:p>
          <a:p>
            <a:pPr lvl="1"/>
            <a:r>
              <a:rPr lang="en-US" dirty="0" smtClean="0"/>
              <a:t>Calculate Total cost = FP * </a:t>
            </a:r>
            <a:r>
              <a:rPr lang="en-US" dirty="0" err="1" smtClean="0"/>
              <a:t>FPCost</a:t>
            </a:r>
            <a:r>
              <a:rPr lang="en-US" dirty="0" smtClean="0"/>
              <a:t>  + FN * </a:t>
            </a:r>
            <a:r>
              <a:rPr lang="en-US" dirty="0" err="1" smtClean="0"/>
              <a:t>FNCost</a:t>
            </a:r>
            <a:endParaRPr lang="en-US" dirty="0" smtClean="0"/>
          </a:p>
          <a:p>
            <a:r>
              <a:rPr lang="en-US" dirty="0" smtClean="0"/>
              <a:t>Choose threshold that minimizes total cost</a:t>
            </a:r>
          </a:p>
        </p:txBody>
      </p:sp>
      <p:sp>
        <p:nvSpPr>
          <p:cNvPr id="4" name="Slide Number Placeholder 3"/>
          <p:cNvSpPr>
            <a:spLocks noGrp="1"/>
          </p:cNvSpPr>
          <p:nvPr>
            <p:ph type="sldNum" sz="quarter" idx="12"/>
          </p:nvPr>
        </p:nvSpPr>
        <p:spPr/>
        <p:txBody>
          <a:bodyPr/>
          <a:lstStyle/>
          <a:p>
            <a:fld id="{C68DACDF-E1A9-A04C-A5FF-FC2443684BF5}" type="slidenum">
              <a:rPr lang="en-US" smtClean="0"/>
              <a:pPr/>
              <a:t>37</a:t>
            </a:fld>
            <a:endParaRPr lang="en-US"/>
          </a:p>
        </p:txBody>
      </p:sp>
    </p:spTree>
    <p:extLst>
      <p:ext uri="{BB962C8B-B14F-4D97-AF65-F5344CB8AC3E}">
        <p14:creationId xmlns:p14="http://schemas.microsoft.com/office/powerpoint/2010/main" val="315864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of Rare Outcomes</a:t>
            </a:r>
            <a:endParaRPr lang="en-US" dirty="0"/>
          </a:p>
        </p:txBody>
      </p:sp>
      <p:sp>
        <p:nvSpPr>
          <p:cNvPr id="3" name="Content Placeholder 2"/>
          <p:cNvSpPr>
            <a:spLocks noGrp="1"/>
          </p:cNvSpPr>
          <p:nvPr>
            <p:ph idx="1"/>
          </p:nvPr>
        </p:nvSpPr>
        <p:spPr/>
        <p:txBody>
          <a:bodyPr>
            <a:normAutofit/>
          </a:bodyPr>
          <a:lstStyle/>
          <a:p>
            <a:r>
              <a:rPr lang="en-US" dirty="0" smtClean="0"/>
              <a:t>Logistic regression uses Maximum Likelihood Estimation to estimate coefficients</a:t>
            </a:r>
          </a:p>
          <a:p>
            <a:pPr lvl="3"/>
            <a:endParaRPr lang="en-US" dirty="0" smtClean="0"/>
          </a:p>
          <a:p>
            <a:r>
              <a:rPr lang="en-US" dirty="0" smtClean="0"/>
              <a:t>If number of events / non-events is too few (in absolute number) then MLE estimates are biased</a:t>
            </a:r>
          </a:p>
          <a:p>
            <a:pPr lvl="3"/>
            <a:endParaRPr lang="en-US" dirty="0" smtClean="0"/>
          </a:p>
          <a:p>
            <a:r>
              <a:rPr lang="en-US" dirty="0" smtClean="0"/>
              <a:t>IMPORTANT: “Rare” or sparse events is in absolute number of occurrences, not  %</a:t>
            </a:r>
          </a:p>
          <a:p>
            <a:pPr lvl="1"/>
            <a:r>
              <a:rPr lang="en-US" dirty="0" smtClean="0"/>
              <a:t>E.g. 1000 events in 100,000 observations may be ok, 10 events in 1000 observations is not ok</a:t>
            </a:r>
          </a:p>
          <a:p>
            <a:pPr lvl="1"/>
            <a:r>
              <a:rPr lang="en-US" dirty="0" smtClean="0"/>
              <a:t>Rule of thumb: 20 events per independent variable in model</a:t>
            </a:r>
          </a:p>
          <a:p>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38</a:t>
            </a:fld>
            <a:endParaRPr lang="en-US"/>
          </a:p>
        </p:txBody>
      </p:sp>
    </p:spTree>
    <p:extLst>
      <p:ext uri="{BB962C8B-B14F-4D97-AF65-F5344CB8AC3E}">
        <p14:creationId xmlns:p14="http://schemas.microsoft.com/office/powerpoint/2010/main" val="305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1: Over Sampling</a:t>
            </a:r>
            <a:endParaRPr lang="en-US" dirty="0"/>
          </a:p>
        </p:txBody>
      </p:sp>
      <p:sp>
        <p:nvSpPr>
          <p:cNvPr id="3" name="Content Placeholder 2"/>
          <p:cNvSpPr>
            <a:spLocks noGrp="1"/>
          </p:cNvSpPr>
          <p:nvPr>
            <p:ph idx="1"/>
          </p:nvPr>
        </p:nvSpPr>
        <p:spPr>
          <a:xfrm>
            <a:off x="400928" y="1064522"/>
            <a:ext cx="8405446" cy="4562555"/>
          </a:xfrm>
        </p:spPr>
        <p:txBody>
          <a:bodyPr>
            <a:normAutofit/>
          </a:bodyPr>
          <a:lstStyle/>
          <a:p>
            <a:r>
              <a:rPr lang="en-US" dirty="0" smtClean="0"/>
              <a:t>Step 1: Randomly select subset of observations, with higher probability of choosing observations with event (Y=1)</a:t>
            </a:r>
          </a:p>
          <a:p>
            <a:pPr lvl="1"/>
            <a:r>
              <a:rPr lang="en-US" dirty="0" smtClean="0"/>
              <a:t>Use PROC SURVEYSELECT, or your own data step</a:t>
            </a:r>
          </a:p>
          <a:p>
            <a:pPr lvl="1"/>
            <a:r>
              <a:rPr lang="en-US" dirty="0" smtClean="0"/>
              <a:t>Do the reverse if non-event is rare </a:t>
            </a:r>
          </a:p>
          <a:p>
            <a:pPr lvl="1"/>
            <a:r>
              <a:rPr lang="en-US" dirty="0" smtClean="0"/>
              <a:t>E.g., Original data: 5% events, 95% events, Oversampled data: 20% events, 80 % nonevents</a:t>
            </a:r>
          </a:p>
          <a:p>
            <a:endParaRPr lang="en-US" dirty="0" smtClean="0"/>
          </a:p>
          <a:p>
            <a:r>
              <a:rPr lang="en-US" dirty="0" smtClean="0"/>
              <a:t>Step 2: Estimate logistic regression on oversampled data</a:t>
            </a:r>
          </a:p>
          <a:p>
            <a:pPr lvl="1"/>
            <a:r>
              <a:rPr lang="en-US" dirty="0" smtClean="0"/>
              <a:t>MLE estimates are less biased for the oversampled data</a:t>
            </a:r>
          </a:p>
        </p:txBody>
      </p:sp>
      <p:sp>
        <p:nvSpPr>
          <p:cNvPr id="4" name="Slide Number Placeholder 3"/>
          <p:cNvSpPr>
            <a:spLocks noGrp="1"/>
          </p:cNvSpPr>
          <p:nvPr>
            <p:ph type="sldNum" sz="quarter" idx="12"/>
          </p:nvPr>
        </p:nvSpPr>
        <p:spPr/>
        <p:txBody>
          <a:bodyPr/>
          <a:lstStyle/>
          <a:p>
            <a:fld id="{C68DACDF-E1A9-A04C-A5FF-FC2443684BF5}" type="slidenum">
              <a:rPr lang="en-US" smtClean="0"/>
              <a:pPr/>
              <a:t>39</a:t>
            </a:fld>
            <a:endParaRPr lang="en-US"/>
          </a:p>
        </p:txBody>
      </p:sp>
    </p:spTree>
    <p:extLst>
      <p:ext uri="{BB962C8B-B14F-4D97-AF65-F5344CB8AC3E}">
        <p14:creationId xmlns:p14="http://schemas.microsoft.com/office/powerpoint/2010/main" val="40161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Outcome Models</a:t>
            </a:r>
            <a:endParaRPr lang="en-US" dirty="0"/>
          </a:p>
        </p:txBody>
      </p:sp>
      <p:sp>
        <p:nvSpPr>
          <p:cNvPr id="3" name="Content Placeholder 2"/>
          <p:cNvSpPr>
            <a:spLocks noGrp="1"/>
          </p:cNvSpPr>
          <p:nvPr>
            <p:ph idx="1"/>
          </p:nvPr>
        </p:nvSpPr>
        <p:spPr>
          <a:xfrm>
            <a:off x="211015" y="951979"/>
            <a:ext cx="8707901" cy="5561360"/>
          </a:xfrm>
        </p:spPr>
        <p:txBody>
          <a:bodyPr>
            <a:normAutofit/>
          </a:bodyPr>
          <a:lstStyle/>
          <a:p>
            <a:r>
              <a:rPr lang="en-US" dirty="0"/>
              <a:t>Brand Choice / Share: Which brand will a shopper buy?</a:t>
            </a:r>
          </a:p>
          <a:p>
            <a:pPr lvl="1"/>
            <a:r>
              <a:rPr lang="en-US" dirty="0"/>
              <a:t>As function of prices, promotions</a:t>
            </a:r>
          </a:p>
          <a:p>
            <a:pPr lvl="1"/>
            <a:r>
              <a:rPr lang="en-US" dirty="0"/>
              <a:t>Data: Brand individual shoppers bought on past purchase occasions</a:t>
            </a:r>
          </a:p>
          <a:p>
            <a:r>
              <a:rPr lang="en-US" dirty="0" smtClean="0"/>
              <a:t>Promotions</a:t>
            </a:r>
            <a:r>
              <a:rPr lang="en-US" dirty="0"/>
              <a:t>: Which customers will respond to </a:t>
            </a:r>
            <a:r>
              <a:rPr lang="en-US" dirty="0" smtClean="0"/>
              <a:t>an offer</a:t>
            </a:r>
            <a:r>
              <a:rPr lang="en-US" dirty="0"/>
              <a:t>?</a:t>
            </a:r>
          </a:p>
          <a:p>
            <a:pPr lvl="1"/>
            <a:r>
              <a:rPr lang="en-US" dirty="0"/>
              <a:t>As </a:t>
            </a:r>
            <a:r>
              <a:rPr lang="en-US" dirty="0" smtClean="0"/>
              <a:t>a function </a:t>
            </a:r>
            <a:r>
              <a:rPr lang="en-US" dirty="0"/>
              <a:t>of customer characteristics</a:t>
            </a:r>
          </a:p>
          <a:p>
            <a:pPr lvl="1"/>
            <a:r>
              <a:rPr lang="en-US" dirty="0"/>
              <a:t>Data: </a:t>
            </a:r>
            <a:r>
              <a:rPr lang="en-US" dirty="0" smtClean="0"/>
              <a:t>How individual customers </a:t>
            </a:r>
            <a:r>
              <a:rPr lang="en-US" dirty="0"/>
              <a:t>responded to a past offer</a:t>
            </a:r>
          </a:p>
          <a:p>
            <a:r>
              <a:rPr lang="en-US" dirty="0"/>
              <a:t>Churn / Retention: Which customers will cancel service?</a:t>
            </a:r>
          </a:p>
          <a:p>
            <a:pPr lvl="1"/>
            <a:r>
              <a:rPr lang="en-US" dirty="0"/>
              <a:t>As function of renewal offer, product bundle, competitive </a:t>
            </a:r>
            <a:r>
              <a:rPr lang="en-US" dirty="0" smtClean="0"/>
              <a:t>activity</a:t>
            </a:r>
          </a:p>
          <a:p>
            <a:pPr lvl="1"/>
            <a:r>
              <a:rPr lang="en-US" dirty="0" smtClean="0"/>
              <a:t>Data: Whether individual customers canceled in previous months</a:t>
            </a:r>
          </a:p>
          <a:p>
            <a:r>
              <a:rPr lang="en-US" dirty="0" smtClean="0"/>
              <a:t>Non-Marketing: Which email should be sent to spam folder? Which credit card transactions can be fraudulent?</a:t>
            </a: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4</a:t>
            </a:fld>
            <a:endParaRPr lang="en-US"/>
          </a:p>
        </p:txBody>
      </p:sp>
    </p:spTree>
    <p:extLst>
      <p:ext uri="{BB962C8B-B14F-4D97-AF65-F5344CB8AC3E}">
        <p14:creationId xmlns:p14="http://schemas.microsoft.com/office/powerpoint/2010/main" val="384860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1: Over Sampling</a:t>
            </a:r>
            <a:endParaRPr lang="en-US" dirty="0"/>
          </a:p>
        </p:txBody>
      </p:sp>
      <p:sp>
        <p:nvSpPr>
          <p:cNvPr id="3" name="Content Placeholder 2"/>
          <p:cNvSpPr>
            <a:spLocks noGrp="1"/>
          </p:cNvSpPr>
          <p:nvPr>
            <p:ph idx="1"/>
          </p:nvPr>
        </p:nvSpPr>
        <p:spPr>
          <a:xfrm>
            <a:off x="400928" y="1064523"/>
            <a:ext cx="8405446" cy="5251872"/>
          </a:xfrm>
        </p:spPr>
        <p:txBody>
          <a:bodyPr>
            <a:normAutofit/>
          </a:bodyPr>
          <a:lstStyle/>
          <a:p>
            <a:r>
              <a:rPr lang="en-US" dirty="0" smtClean="0"/>
              <a:t>But we want estimated model for original data</a:t>
            </a:r>
          </a:p>
          <a:p>
            <a:r>
              <a:rPr lang="en-US" dirty="0" smtClean="0"/>
              <a:t>Can be shown theoretically that: Estimated model will have “correct” slope coefficients for original data</a:t>
            </a:r>
          </a:p>
          <a:p>
            <a:r>
              <a:rPr lang="en-US" dirty="0" smtClean="0"/>
              <a:t>But intercept is biased since the base probability of event has increased</a:t>
            </a:r>
          </a:p>
          <a:p>
            <a:r>
              <a:rPr lang="en-US" dirty="0" smtClean="0"/>
              <a:t>Not a problem for classification (intercept does not affect ranking of predicted probabilities)</a:t>
            </a:r>
          </a:p>
          <a:p>
            <a:r>
              <a:rPr lang="en-US" dirty="0" smtClean="0"/>
              <a:t>For predicting probability of outcome, need to apply a correction factor for the intercept</a:t>
            </a:r>
          </a:p>
          <a:p>
            <a:endParaRPr lang="en-US" dirty="0" smtClean="0"/>
          </a:p>
        </p:txBody>
      </p:sp>
      <p:sp>
        <p:nvSpPr>
          <p:cNvPr id="4" name="Slide Number Placeholder 3"/>
          <p:cNvSpPr>
            <a:spLocks noGrp="1"/>
          </p:cNvSpPr>
          <p:nvPr>
            <p:ph type="sldNum" sz="quarter" idx="12"/>
          </p:nvPr>
        </p:nvSpPr>
        <p:spPr/>
        <p:txBody>
          <a:bodyPr/>
          <a:lstStyle/>
          <a:p>
            <a:fld id="{C68DACDF-E1A9-A04C-A5FF-FC2443684BF5}" type="slidenum">
              <a:rPr lang="en-US" smtClean="0"/>
              <a:pPr/>
              <a:t>40</a:t>
            </a:fld>
            <a:endParaRPr lang="en-US"/>
          </a:p>
        </p:txBody>
      </p:sp>
    </p:spTree>
    <p:extLst>
      <p:ext uri="{BB962C8B-B14F-4D97-AF65-F5344CB8AC3E}">
        <p14:creationId xmlns:p14="http://schemas.microsoft.com/office/powerpoint/2010/main" val="331000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1: Over Sampling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4522"/>
                <a:ext cx="8229600" cy="5265939"/>
              </a:xfrm>
            </p:spPr>
            <p:txBody>
              <a:bodyPr>
                <a:normAutofit lnSpcReduction="10000"/>
              </a:bodyPr>
              <a:lstStyle/>
              <a:p>
                <a:r>
                  <a:rPr lang="en-US" dirty="0" smtClean="0"/>
                  <a:t>Step 3: Apply correction factor for intercept</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𝑐𝑜𝑟𝑟𝑒𝑐𝑡𝑒𝑑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𝑒𝑠𝑡𝑖𝑚𝑎𝑡𝑒𝑑</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den>
                      </m:f>
                      <m:r>
                        <a:rPr lang="en-US" b="0" i="1" smtClean="0">
                          <a:latin typeface="Cambria Math" panose="02040503050406030204" pitchFamily="18" charset="0"/>
                        </a:rPr>
                        <m:t>)</m:t>
                      </m:r>
                    </m:oMath>
                  </m:oMathPara>
                </a14:m>
                <a:endParaRPr lang="en-US" dirty="0" smtClean="0"/>
              </a:p>
              <a:p>
                <a:pPr marL="0" indent="0">
                  <a:buNone/>
                </a:pPr>
                <a:endParaRPr lang="en-US" dirty="0" smtClean="0"/>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smtClean="0"/>
                  <a:t> = probability of event in main sample</a:t>
                </a:r>
              </a:p>
              <a:p>
                <a:pPr marL="0" indent="0">
                  <a:buNone/>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1</m:t>
                        </m:r>
                      </m:sub>
                    </m:sSub>
                  </m:oMath>
                </a14:m>
                <a:r>
                  <a:rPr lang="en-US" dirty="0" smtClean="0"/>
                  <a:t> = probability of event in oversampled subset</a:t>
                </a:r>
              </a:p>
              <a:p>
                <a:pPr marL="0" indent="0">
                  <a:buNone/>
                </a:pPr>
                <a:endParaRPr lang="en-US" dirty="0"/>
              </a:p>
              <a:p>
                <a:r>
                  <a:rPr lang="en-US" dirty="0"/>
                  <a:t>See </a:t>
                </a:r>
                <a:r>
                  <a:rPr lang="en-US" dirty="0">
                    <a:hlinkClick r:id="rId3"/>
                  </a:rPr>
                  <a:t>http://</a:t>
                </a:r>
                <a:r>
                  <a:rPr lang="en-US" dirty="0" smtClean="0">
                    <a:hlinkClick r:id="rId3"/>
                  </a:rPr>
                  <a:t>support.sas.com/kb/22/601.html</a:t>
                </a:r>
                <a:r>
                  <a:rPr lang="en-US" dirty="0" smtClean="0"/>
                  <a:t> for direct way to implement this in SAS</a:t>
                </a:r>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4522"/>
                <a:ext cx="8229600" cy="5265939"/>
              </a:xfrm>
              <a:blipFill>
                <a:blip r:embed="rId4"/>
                <a:stretch>
                  <a:fillRect l="-1333" t="-2086"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41</a:t>
            </a:fld>
            <a:endParaRPr lang="en-US"/>
          </a:p>
        </p:txBody>
      </p:sp>
    </p:spTree>
    <p:extLst>
      <p:ext uri="{BB962C8B-B14F-4D97-AF65-F5344CB8AC3E}">
        <p14:creationId xmlns:p14="http://schemas.microsoft.com/office/powerpoint/2010/main" val="3050476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2: Penalized MLE </a:t>
            </a:r>
            <a:endParaRPr lang="en-US" dirty="0"/>
          </a:p>
        </p:txBody>
      </p:sp>
      <p:sp>
        <p:nvSpPr>
          <p:cNvPr id="3" name="Content Placeholder 2"/>
          <p:cNvSpPr>
            <a:spLocks noGrp="1"/>
          </p:cNvSpPr>
          <p:nvPr>
            <p:ph idx="1"/>
          </p:nvPr>
        </p:nvSpPr>
        <p:spPr/>
        <p:txBody>
          <a:bodyPr/>
          <a:lstStyle/>
          <a:p>
            <a:r>
              <a:rPr lang="en-US" dirty="0" smtClean="0"/>
              <a:t>SAS and other software support another estimation techniques that is more robust to small samples and rare events</a:t>
            </a:r>
          </a:p>
          <a:p>
            <a:endParaRPr lang="en-US" dirty="0" smtClean="0"/>
          </a:p>
          <a:p>
            <a:r>
              <a:rPr lang="en-US" dirty="0" smtClean="0"/>
              <a:t>Firth’s penalized MLE approach</a:t>
            </a:r>
          </a:p>
          <a:p>
            <a:pPr lvl="1"/>
            <a:r>
              <a:rPr lang="en-US" dirty="0" smtClean="0"/>
              <a:t>More general than for logit</a:t>
            </a:r>
            <a:endParaRPr lang="en-US" dirty="0"/>
          </a:p>
          <a:p>
            <a:pPr lvl="1"/>
            <a:r>
              <a:rPr lang="en-US" dirty="0" smtClean="0"/>
              <a:t>Implemented in SAS (option in </a:t>
            </a:r>
            <a:r>
              <a:rPr lang="en-US" smtClean="0"/>
              <a:t>model statement)</a:t>
            </a:r>
          </a:p>
          <a:p>
            <a:pPr lvl="1"/>
            <a:endParaRPr lang="en-US" dirty="0" smtClean="0"/>
          </a:p>
          <a:p>
            <a:r>
              <a:rPr lang="en-US" dirty="0" smtClean="0"/>
              <a:t>No need to oversample data</a:t>
            </a:r>
          </a:p>
        </p:txBody>
      </p:sp>
      <p:sp>
        <p:nvSpPr>
          <p:cNvPr id="4" name="Slide Number Placeholder 3"/>
          <p:cNvSpPr>
            <a:spLocks noGrp="1"/>
          </p:cNvSpPr>
          <p:nvPr>
            <p:ph type="sldNum" sz="quarter" idx="12"/>
          </p:nvPr>
        </p:nvSpPr>
        <p:spPr/>
        <p:txBody>
          <a:bodyPr/>
          <a:lstStyle/>
          <a:p>
            <a:fld id="{C68DACDF-E1A9-A04C-A5FF-FC2443684BF5}" type="slidenum">
              <a:rPr lang="en-US" smtClean="0"/>
              <a:pPr/>
              <a:t>42</a:t>
            </a:fld>
            <a:endParaRPr lang="en-US"/>
          </a:p>
        </p:txBody>
      </p:sp>
    </p:spTree>
    <p:extLst>
      <p:ext uri="{BB962C8B-B14F-4D97-AF65-F5344CB8AC3E}">
        <p14:creationId xmlns:p14="http://schemas.microsoft.com/office/powerpoint/2010/main" val="3082453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Outcome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4523"/>
                <a:ext cx="8229600" cy="5181532"/>
              </a:xfrm>
            </p:spPr>
            <p:txBody>
              <a:bodyPr/>
              <a:lstStyle/>
              <a:p>
                <a:r>
                  <a:rPr lang="en-US" dirty="0" smtClean="0"/>
                  <a:t>Outcome variable is one of two categorical levels</a:t>
                </a:r>
              </a:p>
              <a:p>
                <a:pPr lvl="1"/>
                <a:r>
                  <a:rPr lang="en-US" dirty="0" smtClean="0"/>
                  <a:t>E.g., Respond / Not Respond, Cancel / Stay, Coke / Pepsi, Spam / Not Spam, Fraud / Valid</a:t>
                </a:r>
              </a:p>
              <a:p>
                <a:pPr lvl="1"/>
                <a:r>
                  <a:rPr lang="en-US" dirty="0" smtClean="0"/>
                  <a:t>Typically coded 1/0, with outcome of interest (the ‘event’) =1</a:t>
                </a:r>
              </a:p>
              <a:p>
                <a:pPr lvl="1"/>
                <a:r>
                  <a:rPr lang="en-US" dirty="0"/>
                  <a:t>Let </a:t>
                </a:r>
                <a14:m>
                  <m:oMath xmlns:m="http://schemas.openxmlformats.org/officeDocument/2006/math">
                    <m:r>
                      <a:rPr lang="en-US" i="1">
                        <a:latin typeface="Cambria Math" panose="02040503050406030204" pitchFamily="18" charset="0"/>
                      </a:rPr>
                      <m:t>𝑌</m:t>
                    </m:r>
                  </m:oMath>
                </a14:m>
                <a:r>
                  <a:rPr lang="en-US" dirty="0"/>
                  <a:t> be an indicator variable, = 1 if event occurs</a:t>
                </a:r>
              </a:p>
              <a:p>
                <a:pPr lvl="1"/>
                <a:endParaRPr lang="en-US" dirty="0"/>
              </a:p>
              <a:p>
                <a:r>
                  <a:rPr lang="en-US" dirty="0" smtClean="0"/>
                  <a:t>Model could be used for: </a:t>
                </a:r>
              </a:p>
              <a:p>
                <a:pPr marL="514350" indent="-514350">
                  <a:buAutoNum type="alphaLcParenBoth"/>
                </a:pPr>
                <a:r>
                  <a:rPr lang="en-US" dirty="0" smtClean="0"/>
                  <a:t>Predict probability of event </a:t>
                </a:r>
              </a:p>
              <a:p>
                <a:pPr marL="514350" indent="-514350">
                  <a:buAutoNum type="alphaLcParenBoth"/>
                </a:pPr>
                <a:r>
                  <a:rPr lang="en-US" dirty="0" smtClean="0"/>
                  <a:t>Classification (prediction) of whether event occurs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4523"/>
                <a:ext cx="8229600" cy="5181532"/>
              </a:xfrm>
              <a:blipFill>
                <a:blip r:embed="rId3"/>
                <a:stretch>
                  <a:fillRect l="-1333" t="-1294" r="-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5</a:t>
            </a:fld>
            <a:endParaRPr lang="en-US"/>
          </a:p>
        </p:txBody>
      </p:sp>
    </p:spTree>
    <p:extLst>
      <p:ext uri="{BB962C8B-B14F-4D97-AF65-F5344CB8AC3E}">
        <p14:creationId xmlns:p14="http://schemas.microsoft.com/office/powerpoint/2010/main" val="322152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Overview</a:t>
            </a:r>
            <a:endParaRPr lang="en-US" dirty="0"/>
          </a:p>
        </p:txBody>
      </p:sp>
      <p:sp>
        <p:nvSpPr>
          <p:cNvPr id="3" name="Content Placeholder 2"/>
          <p:cNvSpPr>
            <a:spLocks noGrp="1"/>
          </p:cNvSpPr>
          <p:nvPr>
            <p:ph idx="1"/>
          </p:nvPr>
        </p:nvSpPr>
        <p:spPr>
          <a:xfrm>
            <a:off x="457200" y="839439"/>
            <a:ext cx="8229600" cy="5406616"/>
          </a:xfrm>
        </p:spPr>
        <p:txBody>
          <a:bodyPr>
            <a:normAutofit/>
          </a:bodyPr>
          <a:lstStyle/>
          <a:p>
            <a:r>
              <a:rPr lang="en-US" dirty="0" smtClean="0"/>
              <a:t>Linear Probability Model</a:t>
            </a:r>
          </a:p>
          <a:p>
            <a:pPr lvl="1"/>
            <a:r>
              <a:rPr lang="en-US" dirty="0" smtClean="0"/>
              <a:t>Problems with this approach</a:t>
            </a:r>
          </a:p>
          <a:p>
            <a:pPr lvl="3"/>
            <a:endParaRPr lang="en-US" dirty="0" smtClean="0"/>
          </a:p>
          <a:p>
            <a:r>
              <a:rPr lang="en-US" dirty="0" smtClean="0"/>
              <a:t>Logistic and </a:t>
            </a:r>
            <a:r>
              <a:rPr lang="en-US" dirty="0" err="1" smtClean="0"/>
              <a:t>Probit</a:t>
            </a:r>
            <a:r>
              <a:rPr lang="en-US" dirty="0" smtClean="0"/>
              <a:t> Probability Models</a:t>
            </a:r>
          </a:p>
          <a:p>
            <a:pPr lvl="1"/>
            <a:r>
              <a:rPr lang="en-US" dirty="0" smtClean="0"/>
              <a:t>Model and Interpretation</a:t>
            </a:r>
          </a:p>
          <a:p>
            <a:pPr lvl="3"/>
            <a:endParaRPr lang="en-US" dirty="0" smtClean="0"/>
          </a:p>
          <a:p>
            <a:r>
              <a:rPr lang="en-US" dirty="0" smtClean="0"/>
              <a:t>Classification using Probability Models</a:t>
            </a:r>
            <a:endParaRPr lang="en-US" dirty="0"/>
          </a:p>
          <a:p>
            <a:pPr lvl="1"/>
            <a:r>
              <a:rPr lang="en-US" dirty="0" smtClean="0"/>
              <a:t>Classification thresholds and Receiver </a:t>
            </a:r>
            <a:r>
              <a:rPr lang="en-US" dirty="0"/>
              <a:t>Operating Curves (ROC)</a:t>
            </a:r>
          </a:p>
          <a:p>
            <a:pPr lvl="3"/>
            <a:endParaRPr lang="en-US" dirty="0" smtClean="0"/>
          </a:p>
          <a:p>
            <a:r>
              <a:rPr lang="en-US" dirty="0" smtClean="0"/>
              <a:t>Modeling Rare Outcomes</a:t>
            </a:r>
          </a:p>
        </p:txBody>
      </p:sp>
      <p:sp>
        <p:nvSpPr>
          <p:cNvPr id="4" name="Slide Number Placeholder 3"/>
          <p:cNvSpPr>
            <a:spLocks noGrp="1"/>
          </p:cNvSpPr>
          <p:nvPr>
            <p:ph type="sldNum" sz="quarter" idx="12"/>
          </p:nvPr>
        </p:nvSpPr>
        <p:spPr/>
        <p:txBody>
          <a:bodyPr/>
          <a:lstStyle/>
          <a:p>
            <a:fld id="{C68DACDF-E1A9-A04C-A5FF-FC2443684BF5}" type="slidenum">
              <a:rPr lang="en-US" smtClean="0"/>
              <a:pPr/>
              <a:t>6</a:t>
            </a:fld>
            <a:endParaRPr lang="en-US"/>
          </a:p>
        </p:txBody>
      </p:sp>
    </p:spTree>
    <p:extLst>
      <p:ext uri="{BB962C8B-B14F-4D97-AF65-F5344CB8AC3E}">
        <p14:creationId xmlns:p14="http://schemas.microsoft.com/office/powerpoint/2010/main" val="233902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Probability Models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08250"/>
                <a:ext cx="8229600" cy="5417088"/>
              </a:xfrm>
            </p:spPr>
            <p:txBody>
              <a:bodyPr>
                <a:normAutofit/>
              </a:bodyPr>
              <a:lstStyle/>
              <a:p>
                <a:r>
                  <a:rPr lang="en-US" dirty="0" smtClean="0"/>
                  <a:t>Simplest Approach: Model probability of event as a linear function of the independent variables</a:t>
                </a:r>
              </a:p>
              <a:p>
                <a:pPr lvl="3"/>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=1</m:t>
                              </m:r>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𝑋</m:t>
                      </m:r>
                    </m:oMath>
                  </m:oMathPara>
                </a14:m>
                <a:endParaRPr lang="en-US" b="0" dirty="0" smtClean="0"/>
              </a:p>
              <a:p>
                <a:pPr lvl="3"/>
                <a:endParaRPr lang="en-US" dirty="0" smtClean="0"/>
              </a:p>
              <a:p>
                <a:r>
                  <a:rPr lang="en-US" dirty="0" smtClean="0"/>
                  <a:t>How do we estimate this model? (we do not directly observe probabilities)</a:t>
                </a:r>
              </a:p>
              <a:p>
                <a:pPr lvl="2"/>
                <a:endParaRPr lang="en-US" dirty="0" smtClean="0"/>
              </a:p>
              <a:p>
                <a:r>
                  <a:rPr lang="en-US" dirty="0" smtClean="0"/>
                  <a:t>Can we estimate a linear regression with binary outcome </a:t>
                </a:r>
                <a14:m>
                  <m:oMath xmlns:m="http://schemas.openxmlformats.org/officeDocument/2006/math">
                    <m:r>
                      <a:rPr lang="en-US" i="1">
                        <a:latin typeface="Cambria Math" panose="02040503050406030204" pitchFamily="18" charset="0"/>
                      </a:rPr>
                      <m:t>𝑌</m:t>
                    </m:r>
                  </m:oMath>
                </a14:m>
                <a:r>
                  <a:rPr lang="en-US" dirty="0" smtClean="0"/>
                  <a:t> as independent variable? … Yes!! Provided </a:t>
                </a:r>
                <a14:m>
                  <m:oMath xmlns:m="http://schemas.openxmlformats.org/officeDocument/2006/math">
                    <m:r>
                      <a:rPr lang="en-US" i="1">
                        <a:latin typeface="Cambria Math" panose="02040503050406030204" pitchFamily="18" charset="0"/>
                      </a:rPr>
                      <m:t>𝑌</m:t>
                    </m:r>
                  </m:oMath>
                </a14:m>
                <a:r>
                  <a:rPr lang="en-US" dirty="0" smtClean="0"/>
                  <a:t> is coded 0/1</a:t>
                </a:r>
                <a:endParaRPr lang="en-US" dirty="0"/>
              </a:p>
              <a:p>
                <a:pPr lvl="1"/>
                <a:r>
                  <a:rPr lang="en-US" dirty="0"/>
                  <a:t>Recall that a linear regression model is effectively: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𝑋</m:t>
                    </m:r>
                  </m:oMath>
                </a14:m>
                <a:endParaRPr lang="en-US" dirty="0"/>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e>
                    </m:func>
                    <m:r>
                      <a:rPr lang="en-US" b="0" i="1" smtClean="0">
                        <a:latin typeface="Cambria Math" panose="02040503050406030204" pitchFamily="18" charset="0"/>
                      </a:rPr>
                      <m:t>+0∗</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=0</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=1</m:t>
                            </m:r>
                          </m:e>
                        </m:d>
                      </m:e>
                    </m:func>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08250"/>
                <a:ext cx="8229600" cy="5417088"/>
              </a:xfrm>
              <a:blipFill>
                <a:blip r:embed="rId3"/>
                <a:stretch>
                  <a:fillRect l="-1333" t="-11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7</a:t>
            </a:fld>
            <a:endParaRPr lang="en-US"/>
          </a:p>
        </p:txBody>
      </p:sp>
    </p:spTree>
    <p:extLst>
      <p:ext uri="{BB962C8B-B14F-4D97-AF65-F5344CB8AC3E}">
        <p14:creationId xmlns:p14="http://schemas.microsoft.com/office/powerpoint/2010/main" val="158219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 Choice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6949" y="1064523"/>
                <a:ext cx="8792306" cy="4811578"/>
              </a:xfrm>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𝐶𝑜𝑘𝑒</m:t>
                              </m:r>
                            </m:e>
                          </m:d>
                        </m:e>
                      </m:func>
                      <m:r>
                        <a:rPr lang="en-US" sz="2400" b="0" i="1" smtClean="0">
                          <a:latin typeface="Cambria Math" panose="02040503050406030204" pitchFamily="18" charset="0"/>
                        </a:rPr>
                        <m:t>=0.86+0.089</m:t>
                      </m:r>
                      <m:r>
                        <a:rPr lang="en-US" sz="2400" b="0" i="1" smtClean="0">
                          <a:latin typeface="Cambria Math" panose="02040503050406030204" pitchFamily="18" charset="0"/>
                        </a:rPr>
                        <m:t>𝐷𝑖𝑠</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𝐶𝑜𝑘𝑒</m:t>
                          </m:r>
                        </m:sub>
                      </m:sSub>
                      <m:r>
                        <a:rPr lang="en-US" sz="2400" b="0" i="1" smtClean="0">
                          <a:latin typeface="Cambria Math" panose="02040503050406030204" pitchFamily="18" charset="0"/>
                        </a:rPr>
                        <m:t>−0.16</m:t>
                      </m:r>
                      <m:r>
                        <a:rPr lang="en-US" sz="2400" i="1">
                          <a:latin typeface="Cambria Math" panose="02040503050406030204" pitchFamily="18" charset="0"/>
                        </a:rPr>
                        <m:t>𝐷𝑖𝑠</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𝑃𝑒𝑝𝑠𝑖</m:t>
                          </m:r>
                        </m:sub>
                      </m:sSub>
                      <m:r>
                        <a:rPr lang="en-US" sz="2400" b="0" i="1" smtClean="0">
                          <a:latin typeface="Cambria Math" panose="02040503050406030204" pitchFamily="18" charset="0"/>
                        </a:rPr>
                        <m:t>−0.39 </m:t>
                      </m:r>
                      <m:r>
                        <a:rPr lang="en-US" sz="2400" b="0" i="1" smtClean="0">
                          <a:latin typeface="Cambria Math" panose="02040503050406030204" pitchFamily="18" charset="0"/>
                        </a:rPr>
                        <m:t>𝑃𝑟𝑎𝑡𝑖𝑜</m:t>
                      </m:r>
                    </m:oMath>
                  </m:oMathPara>
                </a14:m>
                <a:endParaRPr lang="en-US" sz="3200" dirty="0" smtClean="0"/>
              </a:p>
              <a:p>
                <a:pPr marL="0" indent="0">
                  <a:buNone/>
                </a:pPr>
                <a:endParaRPr lang="en-US" dirty="0" smtClean="0"/>
              </a:p>
              <a:p>
                <a:r>
                  <a:rPr lang="en-US" dirty="0"/>
                  <a:t>Effect of Pepsi display = ??</a:t>
                </a:r>
              </a:p>
              <a:p>
                <a:pPr marL="0" indent="0">
                  <a:buNone/>
                </a:pPr>
                <a:endParaRPr lang="en-US" dirty="0"/>
              </a:p>
              <a:p>
                <a:r>
                  <a:rPr lang="en-US" dirty="0" smtClean="0"/>
                  <a:t>Effect of Coke being 10% more expensive than Pepsi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6949" y="1064523"/>
                <a:ext cx="8792306" cy="4811578"/>
              </a:xfrm>
              <a:blipFill>
                <a:blip r:embed="rId3"/>
                <a:stretch>
                  <a:fillRect l="-124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68DACDF-E1A9-A04C-A5FF-FC2443684BF5}" type="slidenum">
              <a:rPr lang="en-US" smtClean="0"/>
              <a:pPr/>
              <a:t>8</a:t>
            </a:fld>
            <a:endParaRPr lang="en-US"/>
          </a:p>
        </p:txBody>
      </p:sp>
    </p:spTree>
    <p:extLst>
      <p:ext uri="{BB962C8B-B14F-4D97-AF65-F5344CB8AC3E}">
        <p14:creationId xmlns:p14="http://schemas.microsoft.com/office/powerpoint/2010/main" val="446697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Linear Probability Model</a:t>
            </a:r>
            <a:endParaRPr lang="en-US" dirty="0"/>
          </a:p>
        </p:txBody>
      </p:sp>
      <p:sp>
        <p:nvSpPr>
          <p:cNvPr id="3" name="Content Placeholder 2"/>
          <p:cNvSpPr>
            <a:spLocks noGrp="1"/>
          </p:cNvSpPr>
          <p:nvPr>
            <p:ph idx="1"/>
          </p:nvPr>
        </p:nvSpPr>
        <p:spPr>
          <a:xfrm>
            <a:off x="457199" y="3566962"/>
            <a:ext cx="8229601" cy="2763499"/>
          </a:xfrm>
        </p:spPr>
        <p:txBody>
          <a:bodyPr>
            <a:normAutofit/>
          </a:bodyPr>
          <a:lstStyle/>
          <a:p>
            <a:r>
              <a:rPr lang="en-US" dirty="0" smtClean="0"/>
              <a:t>Linear probability model cannot be taken literally</a:t>
            </a:r>
          </a:p>
          <a:p>
            <a:pPr lvl="1"/>
            <a:r>
              <a:rPr lang="en-US" dirty="0" smtClean="0"/>
              <a:t>Can predict probabilities that are negative or larger than 1</a:t>
            </a:r>
          </a:p>
          <a:p>
            <a:r>
              <a:rPr lang="en-US" dirty="0" smtClean="0"/>
              <a:t>Even if prediction is between 0 and 1</a:t>
            </a:r>
          </a:p>
          <a:p>
            <a:pPr lvl="1"/>
            <a:r>
              <a:rPr lang="en-US" dirty="0" smtClean="0"/>
              <a:t>Residuals </a:t>
            </a:r>
            <a:r>
              <a:rPr lang="en-US" dirty="0"/>
              <a:t>are not normal, </a:t>
            </a:r>
            <a:r>
              <a:rPr lang="en-US" dirty="0" smtClean="0"/>
              <a:t>homoscedastic</a:t>
            </a:r>
          </a:p>
          <a:p>
            <a:pPr lvl="1"/>
            <a:r>
              <a:rPr lang="en-US" dirty="0"/>
              <a:t>Not practical that unit change in X has the same impact whether the actual probability is low or </a:t>
            </a:r>
            <a:r>
              <a:rPr lang="en-US" dirty="0" smtClean="0"/>
              <a:t>high</a:t>
            </a:r>
            <a:endParaRPr lang="en-US" dirty="0"/>
          </a:p>
        </p:txBody>
      </p:sp>
      <p:sp>
        <p:nvSpPr>
          <p:cNvPr id="4" name="Slide Number Placeholder 3"/>
          <p:cNvSpPr>
            <a:spLocks noGrp="1"/>
          </p:cNvSpPr>
          <p:nvPr>
            <p:ph type="sldNum" sz="quarter" idx="12"/>
          </p:nvPr>
        </p:nvSpPr>
        <p:spPr/>
        <p:txBody>
          <a:bodyPr/>
          <a:lstStyle/>
          <a:p>
            <a:fld id="{C68DACDF-E1A9-A04C-A5FF-FC2443684BF5}" type="slidenum">
              <a:rPr lang="en-US" smtClean="0"/>
              <a:pPr/>
              <a:t>9</a:t>
            </a:fld>
            <a:endParaRPr lang="en-US"/>
          </a:p>
        </p:txBody>
      </p:sp>
      <p:pic>
        <p:nvPicPr>
          <p:cNvPr id="9" name="Picture 8"/>
          <p:cNvPicPr>
            <a:picLocks noChangeAspect="1"/>
          </p:cNvPicPr>
          <p:nvPr/>
        </p:nvPicPr>
        <p:blipFill>
          <a:blip r:embed="rId3"/>
          <a:stretch>
            <a:fillRect/>
          </a:stretch>
        </p:blipFill>
        <p:spPr>
          <a:xfrm>
            <a:off x="2696965" y="982639"/>
            <a:ext cx="4348604" cy="2487239"/>
          </a:xfrm>
          <a:prstGeom prst="rect">
            <a:avLst/>
          </a:prstGeom>
        </p:spPr>
      </p:pic>
      <p:sp>
        <p:nvSpPr>
          <p:cNvPr id="10" name="Oval 9"/>
          <p:cNvSpPr/>
          <p:nvPr/>
        </p:nvSpPr>
        <p:spPr>
          <a:xfrm>
            <a:off x="3488787" y="2799471"/>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641187" y="2797126"/>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84915" y="2797127"/>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3767797" y="2797124"/>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3920197" y="2794779"/>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863925" y="2794780"/>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4" name="Group 33"/>
          <p:cNvGrpSpPr/>
          <p:nvPr/>
        </p:nvGrpSpPr>
        <p:grpSpPr>
          <a:xfrm>
            <a:off x="5273039" y="1799611"/>
            <a:ext cx="501749" cy="89098"/>
            <a:chOff x="3148818" y="2947179"/>
            <a:chExt cx="501749" cy="89098"/>
          </a:xfrm>
        </p:grpSpPr>
        <p:sp>
          <p:nvSpPr>
            <p:cNvPr id="28" name="Oval 27"/>
            <p:cNvSpPr/>
            <p:nvPr/>
          </p:nvSpPr>
          <p:spPr>
            <a:xfrm>
              <a:off x="3148818" y="2951871"/>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3301218" y="2949526"/>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3244946" y="2949527"/>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427828" y="2949524"/>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3580228" y="2947179"/>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3523956" y="2947180"/>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4004604" y="2780711"/>
            <a:ext cx="501749" cy="96130"/>
            <a:chOff x="3148818" y="2937803"/>
            <a:chExt cx="501749" cy="96130"/>
          </a:xfrm>
        </p:grpSpPr>
        <p:sp>
          <p:nvSpPr>
            <p:cNvPr id="42" name="Oval 41"/>
            <p:cNvSpPr/>
            <p:nvPr/>
          </p:nvSpPr>
          <p:spPr>
            <a:xfrm>
              <a:off x="3148818" y="2937803"/>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3301218" y="2949526"/>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3244946" y="2949527"/>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3427828" y="2949524"/>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3580228" y="2947179"/>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3523956" y="2947180"/>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3863925" y="1784490"/>
            <a:ext cx="501749" cy="89098"/>
            <a:chOff x="3148818" y="2947179"/>
            <a:chExt cx="501749" cy="89098"/>
          </a:xfrm>
        </p:grpSpPr>
        <p:sp>
          <p:nvSpPr>
            <p:cNvPr id="49" name="Oval 48"/>
            <p:cNvSpPr/>
            <p:nvPr/>
          </p:nvSpPr>
          <p:spPr>
            <a:xfrm>
              <a:off x="3148818" y="2951871"/>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3244946" y="2949527"/>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580228" y="2947179"/>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3523956" y="2947180"/>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5071401" y="2779903"/>
            <a:ext cx="501749" cy="89098"/>
            <a:chOff x="3148818" y="2947179"/>
            <a:chExt cx="501749" cy="89098"/>
          </a:xfrm>
        </p:grpSpPr>
        <p:sp>
          <p:nvSpPr>
            <p:cNvPr id="56" name="Oval 55"/>
            <p:cNvSpPr/>
            <p:nvPr/>
          </p:nvSpPr>
          <p:spPr>
            <a:xfrm>
              <a:off x="3148818" y="2951871"/>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244946" y="2949527"/>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580228" y="2947179"/>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3523956" y="2947180"/>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4763082" y="1794119"/>
            <a:ext cx="501749" cy="96130"/>
            <a:chOff x="3148818" y="2937803"/>
            <a:chExt cx="501749" cy="96130"/>
          </a:xfrm>
        </p:grpSpPr>
        <p:sp>
          <p:nvSpPr>
            <p:cNvPr id="61" name="Oval 60"/>
            <p:cNvSpPr/>
            <p:nvPr/>
          </p:nvSpPr>
          <p:spPr>
            <a:xfrm>
              <a:off x="3148818" y="2937803"/>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3301218" y="2949526"/>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244946" y="2949527"/>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427828" y="2949524"/>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3580228" y="2947179"/>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3523956" y="2947180"/>
              <a:ext cx="70339" cy="84406"/>
            </a:xfrm>
            <a:prstGeom prst="ellipse">
              <a:avLst/>
            </a:prstGeom>
            <a:solidFill>
              <a:schemeClr val="tx1">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extBox 4"/>
          <p:cNvSpPr txBox="1"/>
          <p:nvPr/>
        </p:nvSpPr>
        <p:spPr>
          <a:xfrm>
            <a:off x="6318733" y="2396503"/>
            <a:ext cx="2501711" cy="369332"/>
          </a:xfrm>
          <a:prstGeom prst="rect">
            <a:avLst/>
          </a:prstGeom>
          <a:noFill/>
        </p:spPr>
        <p:txBody>
          <a:bodyPr wrap="square" rtlCol="0">
            <a:spAutoFit/>
          </a:bodyPr>
          <a:lstStyle/>
          <a:p>
            <a:r>
              <a:rPr lang="en-US" dirty="0" smtClean="0"/>
              <a:t>Residual if observed Y=0</a:t>
            </a:r>
            <a:endParaRPr lang="en-US" dirty="0"/>
          </a:p>
        </p:txBody>
      </p:sp>
      <p:cxnSp>
        <p:nvCxnSpPr>
          <p:cNvPr id="7" name="Straight Arrow Connector 6"/>
          <p:cNvCxnSpPr/>
          <p:nvPr/>
        </p:nvCxnSpPr>
        <p:spPr>
          <a:xfrm flipH="1">
            <a:off x="5552048" y="2588456"/>
            <a:ext cx="752618" cy="140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13939" y="1882965"/>
            <a:ext cx="2461266" cy="369332"/>
          </a:xfrm>
          <a:prstGeom prst="rect">
            <a:avLst/>
          </a:prstGeom>
          <a:noFill/>
        </p:spPr>
        <p:txBody>
          <a:bodyPr wrap="square" rtlCol="0">
            <a:spAutoFit/>
          </a:bodyPr>
          <a:lstStyle/>
          <a:p>
            <a:r>
              <a:rPr lang="en-US" dirty="0" smtClean="0"/>
              <a:t>Residual if observed Y=1</a:t>
            </a:r>
            <a:endParaRPr lang="en-US" dirty="0"/>
          </a:p>
        </p:txBody>
      </p:sp>
      <p:cxnSp>
        <p:nvCxnSpPr>
          <p:cNvPr id="52" name="Straight Arrow Connector 51"/>
          <p:cNvCxnSpPr/>
          <p:nvPr/>
        </p:nvCxnSpPr>
        <p:spPr>
          <a:xfrm>
            <a:off x="2654761" y="2084041"/>
            <a:ext cx="5851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31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5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alpha val="91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33916</TotalTime>
  <Words>2247</Words>
  <Application>Microsoft Office PowerPoint</Application>
  <PresentationFormat>On-screen Show (4:3)</PresentationFormat>
  <Paragraphs>499</Paragraphs>
  <Slides>42</Slides>
  <Notes>42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Calibri</vt:lpstr>
      <vt:lpstr>Symbol</vt:lpstr>
      <vt:lpstr>Arial Narrow</vt:lpstr>
      <vt:lpstr>Cambria Math</vt:lpstr>
      <vt:lpstr>Arial</vt:lpstr>
      <vt:lpstr>Office Theme</vt:lpstr>
      <vt:lpstr>Worksheet</vt:lpstr>
      <vt:lpstr>Logistic Regression Part I: Binary Outcome Probability Models</vt:lpstr>
      <vt:lpstr>Brand Choice Example</vt:lpstr>
      <vt:lpstr>Brand Choice Example</vt:lpstr>
      <vt:lpstr>Binary Outcome Models</vt:lpstr>
      <vt:lpstr>Binary Outcome Models</vt:lpstr>
      <vt:lpstr>Class Overview</vt:lpstr>
      <vt:lpstr>Linear Probability Models</vt:lpstr>
      <vt:lpstr>Brand Choice Example</vt:lpstr>
      <vt:lpstr>Problems with Linear Probability Model</vt:lpstr>
      <vt:lpstr>Logistic Regression</vt:lpstr>
      <vt:lpstr>Odds of an Event</vt:lpstr>
      <vt:lpstr>Brand Choice Example</vt:lpstr>
      <vt:lpstr>Brand Choice Example</vt:lpstr>
      <vt:lpstr>Brand Choice Example</vt:lpstr>
      <vt:lpstr>Marginal Effect on Probability</vt:lpstr>
      <vt:lpstr>Latent Utility Interpretation</vt:lpstr>
      <vt:lpstr>Latent Utility Interpretation</vt:lpstr>
      <vt:lpstr>Latent Utility Interpretation</vt:lpstr>
      <vt:lpstr>Latent Utility Interpretation</vt:lpstr>
      <vt:lpstr>Utility and Brand Loyalty Example</vt:lpstr>
      <vt:lpstr>Utility and Brand Loyalty Example</vt:lpstr>
      <vt:lpstr>Probit Model</vt:lpstr>
      <vt:lpstr>Model Specification: Independent Variables</vt:lpstr>
      <vt:lpstr>Model Evaluation and Selection</vt:lpstr>
      <vt:lpstr>Logistic Regression Part II: Classification &amp; Modeling Rare Events </vt:lpstr>
      <vt:lpstr>Classification</vt:lpstr>
      <vt:lpstr>Classification</vt:lpstr>
      <vt:lpstr>Classification Matrix &amp; Accuracy Measures</vt:lpstr>
      <vt:lpstr>Visual Perspective</vt:lpstr>
      <vt:lpstr>ROC Curve Example</vt:lpstr>
      <vt:lpstr>ROC Curve Example</vt:lpstr>
      <vt:lpstr>ROC Curves and Classification Performance</vt:lpstr>
      <vt:lpstr>Selecting the Threshold</vt:lpstr>
      <vt:lpstr>Selecting the Threshold</vt:lpstr>
      <vt:lpstr>Selecting the Threshold</vt:lpstr>
      <vt:lpstr>Selecting the Threshold</vt:lpstr>
      <vt:lpstr>Selecting the Threshold</vt:lpstr>
      <vt:lpstr>Modeling of Rare Outcomes</vt:lpstr>
      <vt:lpstr>Approach 1: Over Sampling</vt:lpstr>
      <vt:lpstr>Approach 1: Over Sampling</vt:lpstr>
      <vt:lpstr>Approach 1: Over Sampling</vt:lpstr>
      <vt:lpstr>Approach 2: Penalized MLE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lxe072000</dc:creator>
  <cp:lastModifiedBy>Harry, Onengiyeofori Chinyelum</cp:lastModifiedBy>
  <cp:revision>1748</cp:revision>
  <dcterms:created xsi:type="dcterms:W3CDTF">2011-08-25T15:49:05Z</dcterms:created>
  <dcterms:modified xsi:type="dcterms:W3CDTF">2018-03-20T21:46:51Z</dcterms:modified>
</cp:coreProperties>
</file>