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534" r:id="rId2"/>
    <p:sldId id="535" r:id="rId3"/>
    <p:sldId id="536" r:id="rId4"/>
    <p:sldId id="537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mbria Math" panose="02040503050406030204" pitchFamily="18" charset="0"/>
      <p:regular r:id="rId11"/>
    </p:embeddedFont>
    <p:embeddedFont>
      <p:font typeface="Arial Narrow" panose="020B0606020202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3957" autoAdjust="0"/>
  </p:normalViewPr>
  <p:slideViewPr>
    <p:cSldViewPr snapToGrid="0" snapToObjects="1">
      <p:cViewPr varScale="1">
        <p:scale>
          <a:sx n="68" d="100"/>
          <a:sy n="68" d="100"/>
        </p:scale>
        <p:origin x="142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607E7-392A-40B8-8961-F84552A1199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27AD-9EA6-4B06-8CEB-98423166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0F6A-0EF4-42C5-8EEB-A748E141D396}" type="datetime1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A8B-F8D3-4BDA-AADF-9765B1742D0C}" type="datetime1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B01-9788-4A9D-B84C-F14DBB6C0E9B}" type="datetime1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9E31D-4CB8-46D9-969D-2F823A9201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41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26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48115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1112"/>
            <a:ext cx="2133600" cy="306888"/>
          </a:xfrm>
        </p:spPr>
        <p:txBody>
          <a:bodyPr/>
          <a:lstStyle/>
          <a:p>
            <a:fld id="{EAE7B49F-07AC-44E9-A37F-44D04467BD45}" type="datetime1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1112"/>
            <a:ext cx="2895600" cy="3068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9CF-2268-49BB-96BA-3426821A78ED}" type="datetime1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30C-04AA-445D-B9F2-9D95E311C61F}" type="datetime1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2484-3E6D-463D-A0B0-7C78BE8E78B8}" type="datetime1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D42E-ECCE-4223-A172-0A4CBEDD6D88}" type="datetime1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5928-0EA8-47D5-820D-6BFF972F3C6B}" type="datetime1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7124-B3C5-4FBD-8D60-215C34A150E8}" type="datetime1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094F-D8D9-4E9F-BF79-E22E4B5CC8B1}" type="datetime1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21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A6E4-104E-4C09-A5CD-260C30CB7707}" type="datetime1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6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501295"/>
            <a:ext cx="9144000" cy="370840"/>
            <a:chOff x="-1447800" y="3553460"/>
            <a:chExt cx="9144000" cy="370840"/>
          </a:xfrm>
        </p:grpSpPr>
        <p:pic>
          <p:nvPicPr>
            <p:cNvPr id="8" name="Picture 7" descr="SOM_Powerpoint.jp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23" b="90907"/>
            <a:stretch/>
          </p:blipFill>
          <p:spPr>
            <a:xfrm>
              <a:off x="-1447800" y="3556000"/>
              <a:ext cx="9144000" cy="368300"/>
            </a:xfrm>
            <a:prstGeom prst="rect">
              <a:avLst/>
            </a:prstGeom>
          </p:spPr>
        </p:pic>
        <p:pic>
          <p:nvPicPr>
            <p:cNvPr id="9" name="Picture 8" descr="SOM_Powerpoint.jp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47" t="1838" r="499" b="88870"/>
            <a:stretch/>
          </p:blipFill>
          <p:spPr>
            <a:xfrm>
              <a:off x="5643880" y="3553460"/>
              <a:ext cx="1371600" cy="368300"/>
            </a:xfrm>
            <a:prstGeom prst="rect">
              <a:avLst/>
            </a:prstGeom>
          </p:spPr>
        </p:pic>
        <p:pic>
          <p:nvPicPr>
            <p:cNvPr id="11" name="Picture 10" descr="SOM_Powerpoint.jp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61" t="3723" b="90907"/>
            <a:stretch/>
          </p:blipFill>
          <p:spPr>
            <a:xfrm>
              <a:off x="7016470" y="3553460"/>
              <a:ext cx="469900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/ False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4942382"/>
          </a:xfrm>
        </p:spPr>
        <p:txBody>
          <a:bodyPr>
            <a:normAutofit/>
          </a:bodyPr>
          <a:lstStyle/>
          <a:p>
            <a:r>
              <a:rPr lang="en-US" dirty="0" smtClean="0"/>
              <a:t>Inferential models are mainly used to understand how / why certain events occurred: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“Average Bias” of a model refers to how much the model prediction differs from actual outcome on average across models estimated on different independent samples: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“Variance” of a model refers to the variance of model predictions across models estimated on different independent samples: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09071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/ False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6316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Improving a model’s fit on training data improves its predictive performance: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</a:p>
          <a:p>
            <a:pPr lvl="1"/>
            <a:r>
              <a:rPr lang="en-US" dirty="0" smtClean="0"/>
              <a:t>Improving in-sample fit can lead to over-fitting the model to that specific training sample and worsen out-of-sample performance</a:t>
            </a:r>
          </a:p>
          <a:p>
            <a:r>
              <a:rPr lang="en-US" dirty="0" smtClean="0"/>
              <a:t>Good predictive models are often biased: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lvl="1"/>
            <a:r>
              <a:rPr lang="en-US" dirty="0" smtClean="0"/>
              <a:t>Because of the bias-variance tradeoff, it is possible to improve predictive accuracy by making the model biased</a:t>
            </a:r>
            <a:endParaRPr lang="en-US" dirty="0"/>
          </a:p>
          <a:p>
            <a:r>
              <a:rPr lang="en-US" dirty="0" smtClean="0"/>
              <a:t>Stepwise iterative procedure for model selection, selects the best fitting model from all possible models: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</a:p>
          <a:p>
            <a:pPr lvl="1"/>
            <a:r>
              <a:rPr lang="en-US" dirty="0" smtClean="0"/>
              <a:t>Stepwise only considers some of the possible models (at each step only one variable can be added / dropped, so drastically different models are not considered), and the selected model is sensitive to the starting point</a:t>
            </a:r>
            <a:endParaRPr lang="en-US" dirty="0"/>
          </a:p>
          <a:p>
            <a:r>
              <a:rPr lang="en-US" dirty="0" smtClean="0"/>
              <a:t>Cross-validation can be used to select a model (or its tuning parameters) based on out-of-sample performance: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/ False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53081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a model was selected using cross-validation, then the model’s cross-validation performance (e.g., ASE) underestimates its true out-of-sample performance: </a:t>
            </a:r>
            <a:r>
              <a:rPr lang="en-US" dirty="0" smtClean="0">
                <a:solidFill>
                  <a:srgbClr val="FF0000"/>
                </a:solidFill>
              </a:rPr>
              <a:t>False </a:t>
            </a:r>
          </a:p>
          <a:p>
            <a:pPr lvl="1"/>
            <a:r>
              <a:rPr lang="en-US" dirty="0" smtClean="0"/>
              <a:t>It overestimates true performance since model was selected to perform well for cross-validation</a:t>
            </a:r>
          </a:p>
          <a:p>
            <a:r>
              <a:rPr lang="en-US" dirty="0" smtClean="0"/>
              <a:t>Parameters estimated using LASSO regression are biased: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r>
              <a:rPr lang="en-US" dirty="0" smtClean="0"/>
              <a:t>Bootstrapping creates simulated datasets by sampling </a:t>
            </a:r>
            <a:r>
              <a:rPr lang="en-US" dirty="0"/>
              <a:t>form an </a:t>
            </a:r>
            <a:r>
              <a:rPr lang="en-US" dirty="0" smtClean="0"/>
              <a:t>initial dataset with replacement: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Bagging combines the predictions from an ensemble of models estimated from samples simulated by bootstrapping: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32130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/ False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 linear probability model, the marginal effect of a predictor depends on the current value of all predictors: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False</a:t>
                </a:r>
              </a:p>
              <a:p>
                <a:pPr lvl="1"/>
                <a:r>
                  <a:rPr lang="en-US" dirty="0" smtClean="0"/>
                  <a:t>Only in a non-linear model is the marginal effect dependent on all X variables</a:t>
                </a:r>
                <a:endParaRPr lang="en-US" dirty="0"/>
              </a:p>
              <a:p>
                <a:r>
                  <a:rPr lang="en-US" dirty="0" smtClean="0"/>
                  <a:t>In a logistic regression model, a one unit 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leads to a change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in the probability of the outcome: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False</a:t>
                </a:r>
              </a:p>
              <a:p>
                <a:pPr lvl="1"/>
                <a:r>
                  <a:rPr lang="en-US" dirty="0"/>
                  <a:t>Only the </a:t>
                </a:r>
                <a:r>
                  <a:rPr lang="en-US" dirty="0" smtClean="0"/>
                  <a:t>utility </a:t>
                </a:r>
                <a:r>
                  <a:rPr lang="en-US" dirty="0"/>
                  <a:t>linked to the outcome </a:t>
                </a:r>
                <a:r>
                  <a:rPr lang="en-US" dirty="0" smtClean="0"/>
                  <a:t>changes </a:t>
                </a:r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Probability has a non-linear relationship (given by the logit probability formula) to the utility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94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6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91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34447</TotalTime>
  <Words>378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Arial</vt:lpstr>
      <vt:lpstr>Cambria Math</vt:lpstr>
      <vt:lpstr>Arial Narrow</vt:lpstr>
      <vt:lpstr>Office Theme</vt:lpstr>
      <vt:lpstr>True / False</vt:lpstr>
      <vt:lpstr>True / False</vt:lpstr>
      <vt:lpstr>True / False</vt:lpstr>
      <vt:lpstr>True / False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Subramanian, Upender</cp:lastModifiedBy>
  <cp:revision>1829</cp:revision>
  <dcterms:created xsi:type="dcterms:W3CDTF">2011-08-25T15:49:05Z</dcterms:created>
  <dcterms:modified xsi:type="dcterms:W3CDTF">2018-07-17T23:09:07Z</dcterms:modified>
</cp:coreProperties>
</file>