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493" r:id="rId2"/>
    <p:sldId id="494" r:id="rId3"/>
    <p:sldId id="495" r:id="rId4"/>
    <p:sldId id="533" r:id="rId5"/>
    <p:sldId id="538" r:id="rId6"/>
    <p:sldId id="540" r:id="rId7"/>
    <p:sldId id="539" r:id="rId8"/>
    <p:sldId id="541" r:id="rId9"/>
    <p:sldId id="546" r:id="rId10"/>
    <p:sldId id="545" r:id="rId11"/>
    <p:sldId id="582" r:id="rId12"/>
    <p:sldId id="549" r:id="rId13"/>
    <p:sldId id="548" r:id="rId14"/>
    <p:sldId id="550" r:id="rId15"/>
    <p:sldId id="551" r:id="rId16"/>
    <p:sldId id="552" r:id="rId17"/>
    <p:sldId id="581" r:id="rId18"/>
    <p:sldId id="553" r:id="rId19"/>
    <p:sldId id="544" r:id="rId20"/>
    <p:sldId id="554" r:id="rId21"/>
    <p:sldId id="555" r:id="rId22"/>
    <p:sldId id="556" r:id="rId23"/>
    <p:sldId id="557" r:id="rId24"/>
    <p:sldId id="559" r:id="rId25"/>
    <p:sldId id="558" r:id="rId26"/>
    <p:sldId id="560" r:id="rId27"/>
    <p:sldId id="561" r:id="rId28"/>
    <p:sldId id="569" r:id="rId29"/>
    <p:sldId id="562" r:id="rId30"/>
    <p:sldId id="570" r:id="rId31"/>
    <p:sldId id="571" r:id="rId32"/>
    <p:sldId id="563" r:id="rId33"/>
    <p:sldId id="565" r:id="rId34"/>
    <p:sldId id="566" r:id="rId35"/>
    <p:sldId id="567" r:id="rId36"/>
    <p:sldId id="572" r:id="rId37"/>
    <p:sldId id="576" r:id="rId38"/>
    <p:sldId id="575" r:id="rId39"/>
    <p:sldId id="573" r:id="rId40"/>
    <p:sldId id="579" r:id="rId41"/>
    <p:sldId id="577" r:id="rId42"/>
    <p:sldId id="578" r:id="rId43"/>
    <p:sldId id="580" r:id="rId4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Arial Narrow" panose="020B0606020202030204" pitchFamily="34" charset="0"/>
      <p:regular r:id="rId50"/>
      <p:bold r:id="rId51"/>
      <p:italic r:id="rId52"/>
      <p:boldItalic r:id="rId53"/>
    </p:embeddedFont>
    <p:embeddedFont>
      <p:font typeface="Cambria Math" panose="02040503050406030204" pitchFamily="18" charset="0"/>
      <p:regular r:id="rId5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4" autoAdjust="0"/>
    <p:restoredTop sz="93957" autoAdjust="0"/>
  </p:normalViewPr>
  <p:slideViewPr>
    <p:cSldViewPr snapToGrid="0" snapToObjects="1">
      <p:cViewPr varScale="1">
        <p:scale>
          <a:sx n="108" d="100"/>
          <a:sy n="108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607E7-392A-40B8-8961-F84552A1199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27AD-9EA6-4B06-8CEB-98423166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65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31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57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74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22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2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7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7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49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0F6A-0EF4-42C5-8EEB-A748E141D396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1A8B-F8D3-4BDA-AADF-9765B1742D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B01-9788-4A9D-B84C-F14DBB6C0E9B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9E31D-4CB8-46D9-969D-2F823A9201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41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26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48115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1112"/>
            <a:ext cx="2133600" cy="306888"/>
          </a:xfrm>
        </p:spPr>
        <p:txBody>
          <a:bodyPr/>
          <a:lstStyle/>
          <a:p>
            <a:fld id="{EAE7B49F-07AC-44E9-A37F-44D04467BD45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1112"/>
            <a:ext cx="2895600" cy="3068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9CF-2268-49BB-96BA-3426821A78ED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30C-04AA-445D-B9F2-9D95E311C61F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2484-3E6D-463D-A0B0-7C78BE8E78B8}" type="datetime1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D42E-ECCE-4223-A172-0A4CBEDD6D88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5928-0EA8-47D5-820D-6BFF972F3C6B}" type="datetime1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7124-B3C5-4FBD-8D60-215C34A150E8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094F-D8D9-4E9F-BF79-E22E4B5CC8B1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21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A6E4-104E-4C09-A5CD-260C30CB7707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6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501295"/>
            <a:ext cx="9144000" cy="370840"/>
            <a:chOff x="-1447800" y="3553460"/>
            <a:chExt cx="9144000" cy="370840"/>
          </a:xfrm>
        </p:grpSpPr>
        <p:pic>
          <p:nvPicPr>
            <p:cNvPr id="8" name="Picture 7" descr="SOM_Powerpoint.jpg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23" b="90907"/>
            <a:stretch/>
          </p:blipFill>
          <p:spPr>
            <a:xfrm>
              <a:off x="-1447800" y="3556000"/>
              <a:ext cx="9144000" cy="368300"/>
            </a:xfrm>
            <a:prstGeom prst="rect">
              <a:avLst/>
            </a:prstGeom>
          </p:spPr>
        </p:pic>
        <p:pic>
          <p:nvPicPr>
            <p:cNvPr id="9" name="Picture 8" descr="SOM_Powerpoint.jpg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47" t="1838" r="499" b="88870"/>
            <a:stretch/>
          </p:blipFill>
          <p:spPr>
            <a:xfrm>
              <a:off x="5643880" y="3553460"/>
              <a:ext cx="1371600" cy="368300"/>
            </a:xfrm>
            <a:prstGeom prst="rect">
              <a:avLst/>
            </a:prstGeom>
          </p:spPr>
        </p:pic>
        <p:pic>
          <p:nvPicPr>
            <p:cNvPr id="11" name="Picture 10" descr="SOM_Powerpoint.jpg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61" t="3723" b="90907"/>
            <a:stretch/>
          </p:blipFill>
          <p:spPr>
            <a:xfrm>
              <a:off x="7016470" y="3553460"/>
              <a:ext cx="469900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15" Type="http://schemas.openxmlformats.org/officeDocument/2006/relationships/image" Target="../media/image56.png"/><Relationship Id="rId19" Type="http://schemas.openxmlformats.org/officeDocument/2006/relationships/image" Target="../media/image60.png"/><Relationship Id="rId1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Multinomial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Upender Subramanian</a:t>
            </a:r>
          </a:p>
          <a:p>
            <a:r>
              <a:rPr lang="en-US" dirty="0" smtClean="0"/>
              <a:t>MKT/BUAN 6337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Model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3"/>
                <a:ext cx="8229600" cy="50971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: Portion of utility from observed 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Portion of utility from </a:t>
                </a:r>
                <a:r>
                  <a:rPr lang="en-US" dirty="0"/>
                  <a:t>all other unobserved variables (“Error</a:t>
                </a:r>
                <a:r>
                  <a:rPr lang="en-US" dirty="0" smtClean="0"/>
                  <a:t>”)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iid</a:t>
                </a:r>
                <a:r>
                  <a:rPr lang="en-US" dirty="0"/>
                  <a:t> and GEV (Gumbel Type-1 distribution) then</a:t>
                </a:r>
              </a:p>
              <a:p>
                <a:pPr lvl="1"/>
                <a:r>
                  <a:rPr lang="en-US" dirty="0"/>
                  <a:t>Maximum of several </a:t>
                </a:r>
                <a:r>
                  <a:rPr lang="en-US" dirty="0" err="1" smtClean="0"/>
                  <a:t>iid</a:t>
                </a:r>
                <a:r>
                  <a:rPr lang="en-US" dirty="0" smtClean="0"/>
                  <a:t> GEVs </a:t>
                </a:r>
                <a:r>
                  <a:rPr lang="en-US" dirty="0"/>
                  <a:t>is also GEV</a:t>
                </a:r>
              </a:p>
              <a:p>
                <a:pPr lvl="1"/>
                <a:r>
                  <a:rPr lang="en-US" dirty="0"/>
                  <a:t>Difference between two </a:t>
                </a:r>
                <a:r>
                  <a:rPr lang="en-US" dirty="0" err="1" smtClean="0"/>
                  <a:t>iid</a:t>
                </a:r>
                <a:r>
                  <a:rPr lang="en-US" dirty="0" smtClean="0"/>
                  <a:t> GEVs </a:t>
                </a:r>
                <a:r>
                  <a:rPr lang="en-US" dirty="0"/>
                  <a:t>is logit distributed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3"/>
                <a:ext cx="8229600" cy="5097126"/>
              </a:xfrm>
              <a:blipFill>
                <a:blip r:embed="rId2"/>
                <a:stretch>
                  <a:fillRect l="-1333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8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Model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3"/>
                <a:ext cx="8229600" cy="541708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two alternatives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For three alternatives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lvl="3"/>
                <a:endParaRPr lang="en-US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lvl="3"/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3"/>
                <a:ext cx="8229600" cy="5417087"/>
              </a:xfrm>
              <a:blipFill>
                <a:blip r:embed="rId2"/>
                <a:stretch>
                  <a:fillRect l="-1333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6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Choice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3551"/>
            <a:ext cx="8229600" cy="5328059"/>
          </a:xfrm>
        </p:spPr>
        <p:txBody>
          <a:bodyPr>
            <a:normAutofit/>
          </a:bodyPr>
          <a:lstStyle/>
          <a:p>
            <a:r>
              <a:rPr lang="en-US" dirty="0"/>
              <a:t>Shopping data: </a:t>
            </a:r>
            <a:r>
              <a:rPr lang="en-US" dirty="0" smtClean="0"/>
              <a:t>Coke / Pepsi / 7up brand choice with price, display and feature at </a:t>
            </a:r>
            <a:r>
              <a:rPr lang="en-US" dirty="0"/>
              <a:t>time of </a:t>
            </a:r>
            <a:r>
              <a:rPr lang="en-US" dirty="0" smtClean="0"/>
              <a:t>purchase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No individual-specific observable </a:t>
            </a:r>
            <a:r>
              <a:rPr lang="en-US" dirty="0" smtClean="0"/>
              <a:t>effects, only </a:t>
            </a:r>
            <a:r>
              <a:rPr lang="en-US" dirty="0"/>
              <a:t>alternative characteristics (price, feature, display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921325"/>
              </p:ext>
            </p:extLst>
          </p:nvPr>
        </p:nvGraphicFramePr>
        <p:xfrm>
          <a:off x="2056231" y="2903933"/>
          <a:ext cx="6020970" cy="2533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495">
                  <a:extLst>
                    <a:ext uri="{9D8B030D-6E8A-4147-A177-3AD203B41FA5}">
                      <a16:colId xmlns:a16="http://schemas.microsoft.com/office/drawing/2014/main" val="1796397950"/>
                    </a:ext>
                  </a:extLst>
                </a:gridCol>
                <a:gridCol w="1003495">
                  <a:extLst>
                    <a:ext uri="{9D8B030D-6E8A-4147-A177-3AD203B41FA5}">
                      <a16:colId xmlns:a16="http://schemas.microsoft.com/office/drawing/2014/main" val="762990678"/>
                    </a:ext>
                  </a:extLst>
                </a:gridCol>
                <a:gridCol w="1003495">
                  <a:extLst>
                    <a:ext uri="{9D8B030D-6E8A-4147-A177-3AD203B41FA5}">
                      <a16:colId xmlns:a16="http://schemas.microsoft.com/office/drawing/2014/main" val="745157163"/>
                    </a:ext>
                  </a:extLst>
                </a:gridCol>
                <a:gridCol w="1003495">
                  <a:extLst>
                    <a:ext uri="{9D8B030D-6E8A-4147-A177-3AD203B41FA5}">
                      <a16:colId xmlns:a16="http://schemas.microsoft.com/office/drawing/2014/main" val="3547821024"/>
                    </a:ext>
                  </a:extLst>
                </a:gridCol>
                <a:gridCol w="1003495">
                  <a:extLst>
                    <a:ext uri="{9D8B030D-6E8A-4147-A177-3AD203B41FA5}">
                      <a16:colId xmlns:a16="http://schemas.microsoft.com/office/drawing/2014/main" val="1537991522"/>
                    </a:ext>
                  </a:extLst>
                </a:gridCol>
                <a:gridCol w="1003495">
                  <a:extLst>
                    <a:ext uri="{9D8B030D-6E8A-4147-A177-3AD203B41FA5}">
                      <a16:colId xmlns:a16="http://schemas.microsoft.com/office/drawing/2014/main" val="940872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choice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price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feature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display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soda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4846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Pepsi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215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944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smtClean="0">
                          <a:effectLst/>
                        </a:rPr>
                        <a:t>Coke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69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Pepsi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8096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7620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smtClean="0">
                          <a:effectLst/>
                        </a:rPr>
                        <a:t>Coke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391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Pepsi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28421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2872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smtClean="0">
                          <a:effectLst/>
                        </a:rPr>
                        <a:t>Coke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3293813"/>
                  </a:ext>
                </a:extLst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>
            <a:off x="1746741" y="3165968"/>
            <a:ext cx="309490" cy="7315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4716" y="3222244"/>
            <a:ext cx="125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One choice Occasion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1746741" y="3947516"/>
            <a:ext cx="309490" cy="7315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6242" y="4003792"/>
            <a:ext cx="135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One choice Occasion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16200000">
            <a:off x="5460305" y="1261822"/>
            <a:ext cx="252782" cy="2983405"/>
          </a:xfrm>
          <a:prstGeom prst="rightBrace">
            <a:avLst>
              <a:gd name="adj1" fmla="val 8333"/>
              <a:gd name="adj2" fmla="val 505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730327" y="4704821"/>
            <a:ext cx="309490" cy="7315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9828" y="4732961"/>
            <a:ext cx="135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One choice Occasion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62518" y="1995967"/>
            <a:ext cx="2658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Alternative characteristics</a:t>
            </a:r>
          </a:p>
          <a:p>
            <a:pPr algn="r"/>
            <a:r>
              <a:rPr lang="en-US" dirty="0" smtClean="0"/>
              <a:t>For each choice occasion</a:t>
            </a:r>
            <a:endParaRPr lang="en-US" dirty="0"/>
          </a:p>
        </p:txBody>
      </p:sp>
      <p:sp>
        <p:nvSpPr>
          <p:cNvPr id="16" name="Right Brace 15"/>
          <p:cNvSpPr/>
          <p:nvPr/>
        </p:nvSpPr>
        <p:spPr>
          <a:xfrm rot="16200000">
            <a:off x="7465479" y="2258240"/>
            <a:ext cx="252782" cy="970667"/>
          </a:xfrm>
          <a:prstGeom prst="rightBrace">
            <a:avLst>
              <a:gd name="adj1" fmla="val 8333"/>
              <a:gd name="adj2" fmla="val 505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91642" y="2272966"/>
            <a:ext cx="120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Alternative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</a:t>
            </a:r>
            <a:r>
              <a:rPr lang="en-US" dirty="0"/>
              <a:t>Choice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2"/>
                <a:ext cx="8229600" cy="525187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Model I:</a:t>
                </a:r>
                <a:r>
                  <a:rPr lang="en-US" dirty="0" smtClean="0"/>
                  <a:t> Price effect and brand-specific intercept</a:t>
                </a:r>
              </a:p>
              <a:p>
                <a:pPr lvl="1"/>
                <a:r>
                  <a:rPr lang="en-US" dirty="0" smtClean="0"/>
                  <a:t>We expect price to have a similar effect for any brand </a:t>
                </a:r>
              </a:p>
              <a:p>
                <a:r>
                  <a:rPr lang="en-US" dirty="0" smtClean="0"/>
                  <a:t>For individual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𝐶𝑜𝑘𝑒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𝐶𝑜𝑘𝑒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𝐶𝑜𝑘𝑒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𝑃𝑒𝑝𝑠𝑖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𝑃𝑒𝑝𝑠𝑖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𝑃𝑒𝑝𝑠𝑖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vl="1"/>
                <a:endParaRPr lang="en-US" u="sng" dirty="0" smtClean="0"/>
              </a:p>
              <a:p>
                <a:r>
                  <a:rPr lang="en-US" u="sng" dirty="0" smtClean="0"/>
                  <a:t>Note 1:</a:t>
                </a:r>
                <a:r>
                  <a:rPr lang="en-US" dirty="0" smtClean="0"/>
                  <a:t> If all prices are equal, brand choice is influenced by the brand intercept; intercepts represent brand preference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2"/>
                <a:ext cx="8229600" cy="5251872"/>
              </a:xfrm>
              <a:blipFill>
                <a:blip r:embed="rId2"/>
                <a:stretch>
                  <a:fillRect l="-1333" t="-2091" r="-1556" b="-1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</a:t>
            </a:r>
            <a:r>
              <a:rPr lang="en-US" dirty="0"/>
              <a:t>Choice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1"/>
                <a:ext cx="8229600" cy="541708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choice, only difference in utilities </a:t>
                </a:r>
                <a:r>
                  <a:rPr lang="en-US" dirty="0" smtClean="0"/>
                  <a:t>matter</a:t>
                </a:r>
                <a:endParaRPr lang="en-US" dirty="0"/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/>
                  <a:t> Set one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 smtClean="0"/>
                  <a:t>zero (“Reference</a:t>
                </a:r>
                <a:r>
                  <a:rPr lang="en-US" dirty="0"/>
                  <a:t>” / “Base” </a:t>
                </a:r>
                <a:r>
                  <a:rPr lang="en-US" dirty="0" smtClean="0"/>
                  <a:t>alternative)</a:t>
                </a:r>
                <a:endParaRPr lang="en-US" dirty="0"/>
              </a:p>
              <a:p>
                <a:pPr lvl="1"/>
                <a:r>
                  <a:rPr lang="en-US" dirty="0" smtClean="0"/>
                  <a:t>Take Coke as reference alternative</a:t>
                </a:r>
              </a:p>
              <a:p>
                <a:pPr lvl="3"/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𝑃𝑒𝑝𝑠𝑖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be </a:t>
                </a:r>
                <a:r>
                  <a:rPr lang="en-US" dirty="0" smtClean="0"/>
                  <a:t>indicators for Pepsi and 7up</a:t>
                </a:r>
              </a:p>
              <a:p>
                <a:r>
                  <a:rPr lang="en-US" dirty="0" smtClean="0"/>
                  <a:t>Then we can express utility for any alternative as one </a:t>
                </a:r>
                <a:r>
                  <a:rPr lang="en-US" dirty="0" err="1" smtClean="0"/>
                  <a:t>eqn</a:t>
                </a:r>
                <a:r>
                  <a:rPr lang="en-US" dirty="0" smtClean="0"/>
                  <a:t>:</a:t>
                </a:r>
              </a:p>
              <a:p>
                <a:pPr lvl="3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𝑃𝑒𝑝𝑠𝑖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𝑃𝑒𝑝𝑠𝑖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vl="3"/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𝐶𝑜𝑘𝑒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𝐶𝑜𝑘𝑒</m:t>
                        </m:r>
                      </m:sub>
                    </m:sSub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𝑃𝑟𝑖𝑐𝑒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𝐶𝑜𝑘𝑒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𝑃𝑒𝑝𝑠𝑖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𝑃𝑒𝑝𝑠𝑖</m:t>
                        </m:r>
                      </m:sub>
                    </m:sSub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𝑃𝑒𝑝𝑠𝑖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𝑃𝑟𝑖𝑐𝑒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𝑃𝑒𝑝𝑠𝑖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𝑢𝑝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𝑃𝑟𝑖𝑐𝑒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1"/>
                <a:ext cx="8229600" cy="5417089"/>
              </a:xfrm>
              <a:blipFill>
                <a:blip r:embed="rId2"/>
                <a:stretch>
                  <a:fillRect l="-1556" t="-1239" b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Estimates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960323"/>
                <a:ext cx="8229600" cy="33701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0.28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𝑃𝑒𝑝𝑠𝑖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−2.30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u="sng" dirty="0" smtClean="0"/>
                  <a:t>Marginal Effect: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𝑃𝑟𝑖𝑐𝑒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𝑃𝑒𝑝𝑠𝑖</m:t>
                        </m:r>
                      </m:sub>
                    </m:sSub>
                  </m:oMath>
                </a14:m>
                <a:r>
                  <a:rPr lang="en-US" dirty="0" smtClean="0"/>
                  <a:t> increases by 1 unit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𝑃𝑒𝑝𝑠𝑖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decreases,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𝐶𝑜𝑘𝑒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increase</a:t>
                </a:r>
              </a:p>
              <a:p>
                <a:pPr lvl="1"/>
                <a:r>
                  <a:rPr lang="en-US" dirty="0" smtClean="0"/>
                  <a:t>Marginal effect is non-linear depends on all other prices </a:t>
                </a:r>
              </a:p>
              <a:p>
                <a:pPr lvl="1"/>
                <a:r>
                  <a:rPr lang="en-US" dirty="0" smtClean="0"/>
                  <a:t>Effect of price cut can benefit one rival brand (e.g., Coke) more than other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960323"/>
                <a:ext cx="8229600" cy="3370140"/>
              </a:xfrm>
              <a:blipFill>
                <a:blip r:embed="rId3"/>
                <a:stretch>
                  <a:fillRect l="-1333" r="-370" b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785612"/>
              </p:ext>
            </p:extLst>
          </p:nvPr>
        </p:nvGraphicFramePr>
        <p:xfrm>
          <a:off x="672738" y="1095181"/>
          <a:ext cx="7798524" cy="1752600"/>
        </p:xfrm>
        <a:graphic>
          <a:graphicData uri="http://schemas.openxmlformats.org/drawingml/2006/table">
            <a:tbl>
              <a:tblPr/>
              <a:tblGrid>
                <a:gridCol w="1240971">
                  <a:extLst>
                    <a:ext uri="{9D8B030D-6E8A-4147-A177-3AD203B41FA5}">
                      <a16:colId xmlns:a16="http://schemas.microsoft.com/office/drawing/2014/main" val="113044794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51539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54803533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570657803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171035670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978573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321532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Wald</a:t>
                      </a:r>
                      <a:b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Chi-</a:t>
                      </a:r>
                      <a:r>
                        <a:rPr lang="en-US" b="0" i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&gt; 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ChiSq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188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soda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7up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0.1038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0.0625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2.7626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0.0965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796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soda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Pepsi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0.2832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0.0624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20.6053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51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-2.2964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0.1377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278.2808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370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84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Choice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0518" y="1064523"/>
                <a:ext cx="8358746" cy="554729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Model II:</a:t>
                </a:r>
                <a:r>
                  <a:rPr lang="en-US" dirty="0" smtClean="0"/>
                  <a:t> Adding brand-specific display and feature effects</a:t>
                </a:r>
              </a:p>
              <a:p>
                <a:pPr lvl="3"/>
                <a:endParaRPr lang="en-US" dirty="0" smtClean="0"/>
              </a:p>
              <a:p>
                <a:r>
                  <a:rPr lang="en-US" dirty="0" smtClean="0"/>
                  <a:t>We expect the effects of brand-marketing activities to be different for each brand</a:t>
                </a:r>
              </a:p>
              <a:p>
                <a:pPr lvl="1"/>
                <a:r>
                  <a:rPr lang="en-US" dirty="0" smtClean="0"/>
                  <a:t>E.g., Coke Display can have different effect on Utility from Coke than a Pepsi Display has on Utility from Pepsi </a:t>
                </a:r>
              </a:p>
              <a:p>
                <a:pPr lvl="2"/>
                <a:r>
                  <a:rPr lang="en-US" dirty="0" smtClean="0"/>
                  <a:t>We do not observe how good / bad displays are for each brand</a:t>
                </a:r>
              </a:p>
              <a:p>
                <a:pPr lvl="2"/>
                <a:r>
                  <a:rPr lang="en-US" dirty="0" smtClean="0"/>
                  <a:t>Customer reaction can be different for displays of each brand</a:t>
                </a:r>
              </a:p>
              <a:p>
                <a:pPr lvl="3"/>
                <a:endParaRPr lang="en-US" dirty="0" smtClean="0"/>
              </a:p>
              <a:p>
                <a:r>
                  <a:rPr lang="en-US" dirty="0" smtClean="0"/>
                  <a:t>Extend previous model so that brand preference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) is a function of brand-specific marketing activities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𝐷𝑖𝑠𝑝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𝐹𝑒𝑎𝑡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518" y="1064523"/>
                <a:ext cx="8358746" cy="5547292"/>
              </a:xfrm>
              <a:blipFill>
                <a:blip r:embed="rId2"/>
                <a:stretch>
                  <a:fillRect l="-1312" t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4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Choice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2"/>
                <a:ext cx="8229600" cy="541708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</a:t>
                </a:r>
                <a:r>
                  <a:rPr lang="en-US" dirty="0"/>
                  <a:t>individual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𝑜𝑘𝑒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𝑜𝑘𝑒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𝐶𝑜𝑘𝑒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𝐷𝑖𝑠𝑝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𝐶𝑜𝑘𝑒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𝐶𝑜𝑘𝑒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𝐹𝑒𝑎𝑡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𝐶𝑜𝑘𝑒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𝑜𝑘𝑒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𝑃𝑒𝑝𝑠𝑖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𝑃𝑒𝑝𝑠𝑖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𝑃𝑒𝑝𝑠𝑖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𝐷𝑖𝑠𝑝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𝑃𝑒𝑝𝑠𝑖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𝑃𝑒𝑝𝑠𝑖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𝐹𝑒𝑎𝑡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𝑃𝑒𝑝𝑠𝑖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𝑃𝑒𝑝𝑠𝑖</m:t>
                          </m:r>
                        </m:sub>
                      </m:sSub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0,7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𝐷𝑖𝑠𝑝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2,7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𝐹𝑒𝑎𝑡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3"/>
                <a:endParaRPr lang="en-US" dirty="0" smtClean="0"/>
              </a:p>
              <a:p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𝐶𝑜𝑘𝑒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and express utility for any alternative as:</a:t>
                </a:r>
                <a:endParaRPr lang="en-US" dirty="0"/>
              </a:p>
              <a:p>
                <a:pPr lvl="1"/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𝑃𝑟𝑖𝑐𝑒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𝐶𝑜𝑘𝑒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𝐷𝑖𝑠𝑝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𝐶𝑜𝑘𝑒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𝐶𝑜𝑘𝑒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𝐶𝑜𝑘𝑒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𝐹𝑒𝑎𝑡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𝐶𝑜𝑘𝑒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𝐶𝑜𝑘𝑒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𝑃𝑒𝑝𝑠𝑖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𝑃𝑒𝑝𝑠𝑖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𝑃𝑒𝑝𝑠𝑖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𝐷𝑖𝑠𝑝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𝑃𝑒𝑝𝑠𝑖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𝑃𝑒𝑝𝑠𝑖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𝑃𝑒𝑝𝑠𝑖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𝐹𝑒𝑎𝑡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𝑃𝑒𝑝𝑠𝑖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𝑃𝑒𝑝𝑠𝑖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𝐷𝑖𝑠𝑝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2,7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𝐹𝑒𝑎𝑡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2"/>
                <a:ext cx="8229600" cy="5417087"/>
              </a:xfrm>
              <a:blipFill>
                <a:blip r:embed="rId2"/>
                <a:stretch>
                  <a:fillRect l="-1333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Choice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979962"/>
                <a:ext cx="8229600" cy="150164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−1.88 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0.44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𝐷𝑖𝑠𝑝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𝐶𝑜𝑘𝑒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𝐶𝑜𝑘𝑒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−0.20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𝐹𝑒𝑎𝑡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𝐶𝑜𝑘𝑒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𝐶𝑜𝑘𝑒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0.14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𝑃𝑒𝑝𝑠𝑖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0.79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𝐷𝑖𝑠𝑝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𝑃𝑒𝑝𝑠𝑖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𝑃𝑒𝑝𝑠𝑖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−0.18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𝐹𝑒𝑎𝑡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𝑃𝑒𝑝𝑠𝑖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𝑃𝑒𝑝𝑠𝑖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−0.03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0.25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𝐷𝑖𝑠𝑝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+0.17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𝐹𝑒𝑎𝑡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979962"/>
                <a:ext cx="8229600" cy="150164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76161"/>
              </p:ext>
            </p:extLst>
          </p:nvPr>
        </p:nvGraphicFramePr>
        <p:xfrm>
          <a:off x="933060" y="839442"/>
          <a:ext cx="7277880" cy="407196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1131621941"/>
                    </a:ext>
                  </a:extLst>
                </a:gridCol>
                <a:gridCol w="850020">
                  <a:extLst>
                    <a:ext uri="{9D8B030D-6E8A-4147-A177-3AD203B41FA5}">
                      <a16:colId xmlns:a16="http://schemas.microsoft.com/office/drawing/2014/main" val="2518367269"/>
                    </a:ext>
                  </a:extLst>
                </a:gridCol>
                <a:gridCol w="850020">
                  <a:extLst>
                    <a:ext uri="{9D8B030D-6E8A-4147-A177-3AD203B41FA5}">
                      <a16:colId xmlns:a16="http://schemas.microsoft.com/office/drawing/2014/main" val="382491445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14685785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8458318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8746689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2463087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Wald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Chi-</a:t>
                      </a:r>
                      <a:r>
                        <a:rPr lang="en-US" sz="1800" b="0" i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&gt; 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ChiSq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335748"/>
                  </a:ext>
                </a:extLst>
              </a:tr>
              <a:tr h="267205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-1.8751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0.1892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98.2189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04266"/>
                  </a:ext>
                </a:extLst>
              </a:tr>
              <a:tr h="267205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soda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7up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-0.0279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0.1105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0.0639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0.8005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780111"/>
                  </a:ext>
                </a:extLst>
              </a:tr>
              <a:tr h="267205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soda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Pepsi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0.1442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0.1094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1.7362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0.1876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93633"/>
                  </a:ext>
                </a:extLst>
              </a:tr>
              <a:tr h="267205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soda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Coke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9906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display*soda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7up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0.2536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0.1265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4.0171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0.0450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457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display*soda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Pepsi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0.7906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0.1447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29.8719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7556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display*soda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Coke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0.4379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0.1371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10.1968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0.0014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831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feature*soda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7up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0.1683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0.1251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1.8093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0.1786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139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feature*soda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Pepsi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-0.1763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0.1422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1.5370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0.2151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036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feature*soda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Coke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-0.1974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0.1360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2.1072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0.1466</a:t>
                      </a:r>
                    </a:p>
                  </a:txBody>
                  <a:tcPr marL="34434" marR="34434" marT="34434" marB="3443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125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3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 Choice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4928314"/>
          </a:xfrm>
        </p:spPr>
        <p:txBody>
          <a:bodyPr>
            <a:normAutofit/>
          </a:bodyPr>
          <a:lstStyle/>
          <a:p>
            <a:r>
              <a:rPr lang="en-US" dirty="0"/>
              <a:t>People can choose to travel by plane, car or public </a:t>
            </a:r>
            <a:r>
              <a:rPr lang="en-US" dirty="0" smtClean="0"/>
              <a:t>transit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travel time for each alternative varies depending on the origin and destination </a:t>
            </a:r>
            <a:r>
              <a:rPr lang="en-US" dirty="0" smtClean="0"/>
              <a:t>cities (alternative characteristic)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would like to analyze whether </a:t>
            </a:r>
            <a:r>
              <a:rPr lang="en-US" dirty="0" smtClean="0"/>
              <a:t>traveler’s age affects </a:t>
            </a:r>
            <a:r>
              <a:rPr lang="en-US" dirty="0"/>
              <a:t>the choice of mode of </a:t>
            </a:r>
            <a:r>
              <a:rPr lang="en-US" dirty="0" smtClean="0"/>
              <a:t>travel</a:t>
            </a:r>
            <a:r>
              <a:rPr lang="en-US" dirty="0"/>
              <a:t> </a:t>
            </a:r>
            <a:r>
              <a:rPr lang="en-US" dirty="0" smtClean="0"/>
              <a:t>(individual characteristic)</a:t>
            </a:r>
          </a:p>
          <a:p>
            <a:pPr lvl="1"/>
            <a:r>
              <a:rPr lang="en-US" dirty="0" smtClean="0"/>
              <a:t>Utility from a particular mode of transport can differ by age</a:t>
            </a:r>
          </a:p>
          <a:p>
            <a:pPr lvl="1"/>
            <a:r>
              <a:rPr lang="en-US" dirty="0" smtClean="0"/>
              <a:t>Age differs across individuals, not across alternatives for that individual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8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Suppose You Needed to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57" y="1064523"/>
            <a:ext cx="8496885" cy="5237804"/>
          </a:xfrm>
        </p:spPr>
        <p:txBody>
          <a:bodyPr>
            <a:normAutofit/>
          </a:bodyPr>
          <a:lstStyle/>
          <a:p>
            <a:r>
              <a:rPr lang="en-US" dirty="0" smtClean="0"/>
              <a:t>Brand Choice: Which of many brands will a shopper buy?</a:t>
            </a:r>
          </a:p>
          <a:p>
            <a:pPr lvl="1"/>
            <a:r>
              <a:rPr lang="en-US" dirty="0" smtClean="0"/>
              <a:t>As function of prices, promotions</a:t>
            </a:r>
          </a:p>
          <a:p>
            <a:pPr lvl="1"/>
            <a:r>
              <a:rPr lang="en-US" dirty="0" smtClean="0"/>
              <a:t>Data: Brand a consumer bought on past purchase occasions</a:t>
            </a:r>
          </a:p>
          <a:p>
            <a:r>
              <a:rPr lang="en-US" dirty="0" smtClean="0"/>
              <a:t>Customer Satisfaction: What rating will a customer assign?</a:t>
            </a:r>
          </a:p>
          <a:p>
            <a:pPr lvl="1"/>
            <a:r>
              <a:rPr lang="en-US" dirty="0" smtClean="0"/>
              <a:t>As a function of price, customer and product characteristics</a:t>
            </a:r>
          </a:p>
          <a:p>
            <a:pPr lvl="1"/>
            <a:r>
              <a:rPr lang="en-US" dirty="0" smtClean="0"/>
              <a:t>Data: Individual customer ratings on 1-5 scale for different products</a:t>
            </a:r>
          </a:p>
          <a:p>
            <a:r>
              <a:rPr lang="en-US" dirty="0"/>
              <a:t>Customer Classification: Which group does customer belong?</a:t>
            </a:r>
          </a:p>
          <a:p>
            <a:pPr lvl="1"/>
            <a:r>
              <a:rPr lang="en-US" dirty="0"/>
              <a:t>As a function of customer characteristics</a:t>
            </a:r>
          </a:p>
          <a:p>
            <a:pPr lvl="1"/>
            <a:r>
              <a:rPr lang="en-US" dirty="0"/>
              <a:t>Data: Classification of consumers and their </a:t>
            </a: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0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Choice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03886"/>
            <a:ext cx="8229600" cy="1777724"/>
          </a:xfrm>
        </p:spPr>
        <p:txBody>
          <a:bodyPr/>
          <a:lstStyle/>
          <a:p>
            <a:r>
              <a:rPr lang="en-US" dirty="0" smtClean="0"/>
              <a:t>Each observation is for one individual / choice occasion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494303"/>
              </p:ext>
            </p:extLst>
          </p:nvPr>
        </p:nvGraphicFramePr>
        <p:xfrm>
          <a:off x="1085557" y="2124107"/>
          <a:ext cx="5943600" cy="221742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372125066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409544959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35233728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6896008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654820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267749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AutoTime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PlanTime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TranTime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Chosen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927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47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368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Transit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168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Transit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595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50205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 rot="16200000">
            <a:off x="3301420" y="180390"/>
            <a:ext cx="202527" cy="3426532"/>
          </a:xfrm>
          <a:prstGeom prst="rightBrace">
            <a:avLst>
              <a:gd name="adj1" fmla="val 8333"/>
              <a:gd name="adj2" fmla="val 505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75636" y="1420415"/>
            <a:ext cx="265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Alternative Characteristics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95439" y="1091382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Customer Characteristic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16200000">
            <a:off x="5500827" y="1495469"/>
            <a:ext cx="238197" cy="760705"/>
          </a:xfrm>
          <a:prstGeom prst="rightBrace">
            <a:avLst>
              <a:gd name="adj1" fmla="val 8333"/>
              <a:gd name="adj2" fmla="val 505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39841" y="1115417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Alternative Chosen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 rot="16200000">
            <a:off x="6434101" y="1464460"/>
            <a:ext cx="238197" cy="760705"/>
          </a:xfrm>
          <a:prstGeom prst="rightBrace">
            <a:avLst>
              <a:gd name="adj1" fmla="val 8333"/>
              <a:gd name="adj2" fmla="val 505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 Choice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2"/>
                <a:ext cx="8229600" cy="54170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Model I:</a:t>
                </a:r>
                <a:r>
                  <a:rPr lang="en-US" dirty="0" smtClean="0"/>
                  <a:t> </a:t>
                </a:r>
                <a:r>
                  <a:rPr lang="en-US" dirty="0"/>
                  <a:t>Age-effect </a:t>
                </a:r>
                <a:r>
                  <a:rPr lang="en-US" dirty="0" smtClean="0"/>
                  <a:t>and Alternative-specific intercept</a:t>
                </a:r>
              </a:p>
              <a:p>
                <a:pPr lvl="1"/>
                <a:r>
                  <a:rPr lang="en-US" dirty="0" smtClean="0"/>
                  <a:t>We expect preference for alternatives to vary by age </a:t>
                </a:r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For individual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800100" lvl="2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𝑃𝑙𝑎𝑛𝑒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𝑃𝑙𝑎𝑛𝑒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𝑝𝑙𝑎𝑛𝑒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2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𝐶𝑎𝑟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2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𝑇𝑟𝑎𝑛𝑠𝑖𝑡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𝑇𝑟𝑎𝑛𝑠𝑖𝑡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𝑇𝑟𝑎𝑛𝑠𝑖𝑡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dirty="0" smtClean="0"/>
              </a:p>
              <a:p>
                <a:pPr marL="800100" lvl="2" indent="0">
                  <a:buNone/>
                </a:pPr>
                <a:endParaRPr lang="en-US" u="sng" dirty="0" smtClean="0"/>
              </a:p>
              <a:p>
                <a:pPr marL="0" indent="0">
                  <a:buNone/>
                </a:pPr>
                <a:r>
                  <a:rPr lang="en-US" u="sng" dirty="0" smtClean="0"/>
                  <a:t>Note:</a:t>
                </a:r>
                <a:r>
                  <a:rPr lang="en-US" dirty="0" smtClean="0"/>
                  <a:t> Since only difference in utilities matter,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for one of the alternatives must be set to zero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2"/>
                <a:ext cx="8229600" cy="5417087"/>
              </a:xfrm>
              <a:blipFill>
                <a:blip r:embed="rId2"/>
                <a:stretch>
                  <a:fillRect l="-1481" t="-2027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 Choice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Let transit be reference alternative with</a:t>
                </a:r>
                <a:r>
                  <a:rPr lang="en-US" dirty="0"/>
                  <a:t> zero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𝑃𝑙𝑎𝑛𝑒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𝐶𝑎𝑟</m:t>
                        </m:r>
                      </m:sub>
                    </m:sSub>
                  </m:oMath>
                </a14:m>
                <a:r>
                  <a:rPr lang="en-US" dirty="0" smtClean="0"/>
                  <a:t> be indicators for Plane and Car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can express utility for all alternatives in one </a:t>
                </a:r>
                <a:r>
                  <a:rPr lang="en-US" dirty="0" err="1"/>
                  <a:t>eqn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𝑃𝑙𝑎𝑛𝑒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𝑃𝑙𝑎𝑛𝑒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𝑝𝑙𝑎𝑛𝑒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𝑃𝑙𝑎𝑛𝑒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𝐶𝑎𝑟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𝐶𝑎𝑟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𝐶𝑎𝑟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𝐶𝑎𝑟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Choice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6" y="3981157"/>
                <a:ext cx="8679766" cy="18949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2.72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𝑃𝑙𝑎𝑛𝑒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−0.05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𝑃𝑙𝑎𝑛𝑒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3.04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𝐶𝑎𝑟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−0.07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𝐶𝑎𝑟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6" y="3981157"/>
                <a:ext cx="8679766" cy="18949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445301"/>
              </p:ext>
            </p:extLst>
          </p:nvPr>
        </p:nvGraphicFramePr>
        <p:xfrm>
          <a:off x="457201" y="1418714"/>
          <a:ext cx="8334102" cy="2122170"/>
        </p:xfrm>
        <a:graphic>
          <a:graphicData uri="http://schemas.openxmlformats.org/drawingml/2006/table">
            <a:tbl>
              <a:tblPr/>
              <a:tblGrid>
                <a:gridCol w="1175657">
                  <a:extLst>
                    <a:ext uri="{9D8B030D-6E8A-4147-A177-3AD203B41FA5}">
                      <a16:colId xmlns:a16="http://schemas.microsoft.com/office/drawing/2014/main" val="40036673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36015258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89495400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78466715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67380332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32111910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813221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Chosen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Wald</a:t>
                      </a:r>
                      <a:b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Chi-</a:t>
                      </a:r>
                      <a:r>
                        <a:rPr lang="en-US" b="0" i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&gt; 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ChiSq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790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Intercept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3.0449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2.4268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1.5743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0.2096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32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Intercept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2.7212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2.2929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1.4085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0.2353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87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-0.0710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0.0652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1.1859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0.2762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031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-0.0500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0.0596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0.7044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0.4013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742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0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 Choice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2"/>
                <a:ext cx="8229600" cy="541708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Model II:</a:t>
                </a:r>
                <a:r>
                  <a:rPr lang="en-US" dirty="0" smtClean="0"/>
                  <a:t> Add Travel Time Effect (alternative characteristic)</a:t>
                </a:r>
              </a:p>
              <a:p>
                <a:pPr lvl="1"/>
                <a:r>
                  <a:rPr lang="en-US" dirty="0" smtClean="0"/>
                  <a:t>We expect time to have similar effect for any travel option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𝑃𝑙𝑎𝑛𝑒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𝑃𝑙𝑎𝑛𝑒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𝑝𝑙𝑎𝑛𝑒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𝑃𝑙𝑎𝑛𝑒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𝐶𝑎𝑟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𝐶𝑎𝑟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𝑇𝑟𝑎𝑛𝑠𝑖𝑡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𝑇𝑟𝑎𝑛𝑠𝑖𝑡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𝑇𝑟𝑎𝑛𝑠𝑖𝑡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𝑇𝑟𝑎𝑛𝑠𝑖𝑡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u="sng" dirty="0" smtClean="0"/>
              </a:p>
              <a:p>
                <a:r>
                  <a:rPr lang="en-US" dirty="0"/>
                  <a:t>We can express utility for all alternatives in one </a:t>
                </a:r>
                <a:r>
                  <a:rPr lang="en-US" dirty="0" err="1"/>
                  <a:t>eqn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aln/>
                      </m:rP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𝑇𝑖𝑚𝑒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𝑃𝑙𝑎𝑛𝑒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𝑃𝑙𝑎𝑛𝑒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𝑝𝑙𝑎𝑛𝑒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𝑃𝑙𝑎𝑛𝑒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𝐶𝑎𝑟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𝐶𝑎𝑟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𝐶𝑎𝑟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𝐶𝑎𝑟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𝐴𝑔𝑒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2"/>
                <a:ext cx="8229600" cy="5417087"/>
              </a:xfrm>
              <a:blipFill>
                <a:blip r:embed="rId2"/>
                <a:stretch>
                  <a:fillRect l="-1333" t="-1239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Choice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23359"/>
                <a:ext cx="8229600" cy="18527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aln/>
                      </m:rP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−0.61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𝑇𝑖𝑚𝑒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−2.78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𝑃𝑙𝑎𝑛𝑒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0.016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𝑃𝑙𝑎𝑛𝑒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𝐴𝑔𝑒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2.5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𝐶𝑎𝑟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−0.078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𝐶𝑎𝑟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23359"/>
                <a:ext cx="8229600" cy="18527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30101"/>
              </p:ext>
            </p:extLst>
          </p:nvPr>
        </p:nvGraphicFramePr>
        <p:xfrm>
          <a:off x="344658" y="982639"/>
          <a:ext cx="8334102" cy="2491740"/>
        </p:xfrm>
        <a:graphic>
          <a:graphicData uri="http://schemas.openxmlformats.org/drawingml/2006/table">
            <a:tbl>
              <a:tblPr/>
              <a:tblGrid>
                <a:gridCol w="1175657">
                  <a:extLst>
                    <a:ext uri="{9D8B030D-6E8A-4147-A177-3AD203B41FA5}">
                      <a16:colId xmlns:a16="http://schemas.microsoft.com/office/drawing/2014/main" val="61198359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35604521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339531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52466145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20602656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85334231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209876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Wald</a:t>
                      </a:r>
                      <a:b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Chi-</a:t>
                      </a:r>
                      <a:r>
                        <a:rPr lang="en-US" b="0" i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&gt; 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ChiSq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964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2.5007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2.3959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1.0894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0.2966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957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-2.7792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3.5293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0.6201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80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Age*Mode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-0.0783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0.0633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1.5274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0.2165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254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Age*Mode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0.0169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0.0744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0.8198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70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TravTime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-0.6085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5.0315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0.0249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105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67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00" y="0"/>
            <a:ext cx="8491928" cy="982639"/>
          </a:xfrm>
        </p:spPr>
        <p:txBody>
          <a:bodyPr>
            <a:normAutofit/>
          </a:bodyPr>
          <a:lstStyle/>
          <a:p>
            <a:r>
              <a:rPr lang="en-US" dirty="0" smtClean="0"/>
              <a:t>Independence of Irrelevant Alternatives (IIA)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2"/>
                <a:ext cx="8229600" cy="541708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Probability ratio between any pair of alternatives is independent of other alternative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Introducing a new alternative to the choice set will not change the probability ratio between existing alternatives</a:t>
                </a:r>
              </a:p>
              <a:p>
                <a:endParaRPr lang="en-US" dirty="0"/>
              </a:p>
              <a:p>
                <a:r>
                  <a:rPr lang="en-US" dirty="0" smtClean="0"/>
                  <a:t>EVEN if the new alternative is more similar to one existing alternative than another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2"/>
                <a:ext cx="8229600" cy="5417087"/>
              </a:xfrm>
              <a:blipFill>
                <a:blip r:embed="rId2"/>
                <a:stretch>
                  <a:fillRect l="-1333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Why IIA Can Be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5068992"/>
          </a:xfrm>
        </p:spPr>
        <p:txBody>
          <a:bodyPr>
            <a:normAutofit/>
          </a:bodyPr>
          <a:lstStyle/>
          <a:p>
            <a:r>
              <a:rPr lang="en-US" dirty="0" smtClean="0"/>
              <a:t>Suppose transportation choice is between red bus and car</a:t>
            </a:r>
          </a:p>
          <a:p>
            <a:r>
              <a:rPr lang="en-US" dirty="0" smtClean="0"/>
              <a:t>Introducing a blue bus to the choice set should have a larger impact on choice probability of red bus than car</a:t>
            </a:r>
          </a:p>
          <a:p>
            <a:pPr lvl="1"/>
            <a:r>
              <a:rPr lang="en-US" dirty="0" smtClean="0"/>
              <a:t>Since blue bus and red bus are close substitutes</a:t>
            </a:r>
          </a:p>
          <a:p>
            <a:r>
              <a:rPr lang="en-US" dirty="0" smtClean="0"/>
              <a:t>Therefore probability ratio of red bus to car should reduce</a:t>
            </a:r>
          </a:p>
          <a:p>
            <a:r>
              <a:rPr lang="en-US" dirty="0" smtClean="0"/>
              <a:t>However IIA property means ratio remains the same</a:t>
            </a:r>
          </a:p>
          <a:p>
            <a:r>
              <a:rPr lang="en-US" dirty="0" smtClean="0"/>
              <a:t>IIA =&gt; any new choice “steals” share in equal proportion from all existing alternatives</a:t>
            </a:r>
          </a:p>
          <a:p>
            <a:r>
              <a:rPr lang="en-US" dirty="0" smtClean="0"/>
              <a:t>May not be realistic in applications where some alternatives are close substitutes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4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82" y="0"/>
            <a:ext cx="8784236" cy="982639"/>
          </a:xfrm>
        </p:spPr>
        <p:txBody>
          <a:bodyPr>
            <a:normAutofit/>
          </a:bodyPr>
          <a:lstStyle/>
          <a:p>
            <a:r>
              <a:rPr lang="en-US" smtClean="0"/>
              <a:t>What Leads to IIA?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64523"/>
                <a:ext cx="8363243" cy="529407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IIA is because of </a:t>
                </a:r>
                <a:r>
                  <a:rPr lang="en-US" dirty="0" err="1" smtClean="0"/>
                  <a:t>iid</a:t>
                </a:r>
                <a:r>
                  <a:rPr lang="en-US" dirty="0" smtClean="0"/>
                  <a:t> assumption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across alternatives</a:t>
                </a:r>
              </a:p>
              <a:p>
                <a:pPr lvl="1"/>
                <a:r>
                  <a:rPr lang="en-US" dirty="0" smtClean="0"/>
                  <a:t>Note: For simplicity, we suppress subscript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for each individual</a:t>
                </a:r>
              </a:p>
              <a:p>
                <a:pPr lvl="1"/>
                <a:r>
                  <a:rPr lang="en-US" dirty="0" smtClean="0"/>
                  <a:t>Usual assumption is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same across individuals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Identical: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for all alternatives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Independent: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for any two alternatives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More generally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can vary across alternatives (heteroscedastic),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can be correlated across alternatives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64523"/>
                <a:ext cx="8363243" cy="5294074"/>
              </a:xfrm>
              <a:blipFill>
                <a:blip r:embed="rId2"/>
                <a:stretch>
                  <a:fillRect l="-1312" t="-1382" b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</a:t>
            </a:r>
            <a:r>
              <a:rPr lang="en-US" dirty="0" err="1" smtClean="0"/>
              <a:t>Probit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64522"/>
                <a:ext cx="8386997" cy="54170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Recall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: Portion of utility from observed 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: Portion of utility from all other unobserved variables (“Error”)</a:t>
                </a:r>
              </a:p>
              <a:p>
                <a:pPr lvl="3"/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follow multivariate normal distribution, we obtain the </a:t>
                </a:r>
                <a:r>
                  <a:rPr lang="en-US" b="1" dirty="0" smtClean="0"/>
                  <a:t>multinomial </a:t>
                </a:r>
                <a:r>
                  <a:rPr lang="en-US" b="1" dirty="0" err="1" smtClean="0"/>
                  <a:t>probit</a:t>
                </a:r>
                <a:r>
                  <a:rPr lang="en-US" dirty="0" smtClean="0"/>
                  <a:t> model</a:t>
                </a:r>
              </a:p>
              <a:p>
                <a:pPr lvl="3"/>
                <a:endParaRPr lang="en-US" dirty="0" smtClean="0"/>
              </a:p>
              <a:p>
                <a:r>
                  <a:rPr lang="en-US" dirty="0" smtClean="0"/>
                  <a:t>In this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need not be identical or independent across alternatives </a:t>
                </a:r>
              </a:p>
              <a:p>
                <a:pPr lvl="3"/>
                <a:endParaRPr lang="en-US" dirty="0" smtClean="0"/>
              </a:p>
              <a:p>
                <a:r>
                  <a:rPr lang="en-US" dirty="0" smtClean="0"/>
                  <a:t>Variance-covariance estimated from data </a:t>
                </a:r>
              </a:p>
              <a:p>
                <a:pPr lvl="1"/>
                <a:r>
                  <a:rPr lang="en-US" dirty="0"/>
                  <a:t>Variances </a:t>
                </a:r>
                <a:r>
                  <a:rPr lang="en-US" dirty="0" smtClean="0"/>
                  <a:t>for at least two of the alternatives need to be set equal AND Correlation for one of these alternatives must be set to zero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64522"/>
                <a:ext cx="8386997" cy="5417088"/>
              </a:xfrm>
              <a:blipFill>
                <a:blip r:embed="rId2"/>
                <a:stretch>
                  <a:fillRect l="-1308" t="-2027" r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Outcome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5181532"/>
          </a:xfrm>
        </p:spPr>
        <p:txBody>
          <a:bodyPr/>
          <a:lstStyle/>
          <a:p>
            <a:r>
              <a:rPr lang="en-US" dirty="0" smtClean="0"/>
              <a:t>Outcome variable is several categorical levels</a:t>
            </a:r>
          </a:p>
          <a:p>
            <a:endParaRPr lang="en-US" dirty="0" smtClean="0"/>
          </a:p>
          <a:p>
            <a:r>
              <a:rPr lang="en-US" dirty="0" smtClean="0"/>
              <a:t>Could be </a:t>
            </a:r>
            <a:r>
              <a:rPr lang="en-US" u="sng" dirty="0" smtClean="0"/>
              <a:t>ordered</a:t>
            </a:r>
            <a:r>
              <a:rPr lang="en-US" dirty="0" smtClean="0"/>
              <a:t> or </a:t>
            </a:r>
            <a:r>
              <a:rPr lang="en-US" u="sng" dirty="0" smtClean="0"/>
              <a:t>unordered</a:t>
            </a:r>
          </a:p>
          <a:p>
            <a:endParaRPr lang="en-US" dirty="0" smtClean="0"/>
          </a:p>
          <a:p>
            <a:r>
              <a:rPr lang="en-US" dirty="0" smtClean="0"/>
              <a:t>Model could be for: 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Predict probability of each outcome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Classification (prediction) into a particular outcome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2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</a:t>
            </a:r>
            <a:r>
              <a:rPr lang="en-US" dirty="0" smtClean="0"/>
              <a:t>– Covariance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2"/>
                <a:ext cx="8229600" cy="54170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Correlation coefficient: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2"/>
                <a:ext cx="8229600" cy="5417087"/>
              </a:xfr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Choice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2116" y="1064523"/>
                <a:ext cx="8489852" cy="4811578"/>
              </a:xfrm>
            </p:spPr>
            <p:txBody>
              <a:bodyPr/>
              <a:lstStyle/>
              <a:p>
                <a:r>
                  <a:rPr lang="en-US" dirty="0" smtClean="0"/>
                  <a:t>3 Alternatives: Pepsi, 7up, Coke</a:t>
                </a:r>
              </a:p>
              <a:p>
                <a:pPr lvl="1"/>
                <a:r>
                  <a:rPr lang="en-US" dirty="0" smtClean="0"/>
                  <a:t>SAS (PROC MDC) Default: Variances (of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) for last two alternatives </a:t>
                </a:r>
                <a:r>
                  <a:rPr lang="en-US" dirty="0"/>
                  <a:t>(7up,Coke</a:t>
                </a:r>
                <a:r>
                  <a:rPr lang="en-US" dirty="0" smtClean="0"/>
                  <a:t>) is set equal, and </a:t>
                </a:r>
                <a:r>
                  <a:rPr lang="en-US" dirty="0" err="1" smtClean="0"/>
                  <a:t>covariances</a:t>
                </a:r>
                <a:r>
                  <a:rPr lang="en-US" dirty="0" smtClean="0"/>
                  <a:t> </a:t>
                </a:r>
                <a:r>
                  <a:rPr lang="en-US" dirty="0"/>
                  <a:t>(of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for last alternative (Coke) is set to zero</a:t>
                </a:r>
              </a:p>
              <a:p>
                <a:pPr lvl="1"/>
                <a:r>
                  <a:rPr lang="en-US" dirty="0" smtClean="0"/>
                  <a:t>We estimate variance for </a:t>
                </a:r>
                <a:r>
                  <a:rPr lang="en-US" dirty="0" err="1" smtClean="0"/>
                  <a:t>pepsi</a:t>
                </a:r>
                <a:r>
                  <a:rPr lang="en-US" dirty="0" smtClean="0"/>
                  <a:t> and covariance for </a:t>
                </a:r>
                <a:r>
                  <a:rPr lang="en-US" dirty="0" err="1" smtClean="0"/>
                  <a:t>pepsi</a:t>
                </a:r>
                <a:r>
                  <a:rPr lang="en-US" dirty="0" smtClean="0"/>
                  <a:t>, 7up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116" y="1064523"/>
                <a:ext cx="8489852" cy="4811578"/>
              </a:xfrm>
              <a:blipFill>
                <a:blip r:embed="rId2"/>
                <a:stretch>
                  <a:fillRect l="-1292" t="-1394" r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18317"/>
              </p:ext>
            </p:extLst>
          </p:nvPr>
        </p:nvGraphicFramePr>
        <p:xfrm>
          <a:off x="1409717" y="3470312"/>
          <a:ext cx="6714308" cy="249174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40976564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4301678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57111174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40377639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046422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052157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 Value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</a:t>
                      </a:r>
                      <a:b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 &gt; |t|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544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SODAPepsi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0.0580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7.80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27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SODA7up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0.2673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0.0765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3.49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58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-1.3627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0.1302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-10.47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294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STD_1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0.7045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0.2004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56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RHO_21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0.5703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0.1079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6166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4397" y="5181899"/>
                <a:ext cx="5982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97" y="5181899"/>
                <a:ext cx="59824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9407" y="5561523"/>
                <a:ext cx="6071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07" y="5561523"/>
                <a:ext cx="607154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029323" y="5426525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29323" y="5763763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7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II: Ordered Multinomial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Upender Subramanian</a:t>
            </a:r>
          </a:p>
          <a:p>
            <a:r>
              <a:rPr lang="en-US" dirty="0" smtClean="0"/>
              <a:t>MKT/BUAN 6337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0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College Choice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37679"/>
            <a:ext cx="8229600" cy="2338422"/>
          </a:xfrm>
        </p:spPr>
        <p:txBody>
          <a:bodyPr/>
          <a:lstStyle/>
          <a:p>
            <a:r>
              <a:rPr lang="en-US" dirty="0" smtClean="0"/>
              <a:t>College Choice Data</a:t>
            </a:r>
          </a:p>
          <a:p>
            <a:pPr lvl="1"/>
            <a:r>
              <a:rPr lang="en-US" dirty="0" smtClean="0"/>
              <a:t>1=No college, 2=2-year college, 3=4-year college</a:t>
            </a:r>
          </a:p>
          <a:p>
            <a:pPr lvl="1"/>
            <a:r>
              <a:rPr lang="en-US" dirty="0" smtClean="0"/>
              <a:t>We order alternatives as 3 &gt; 2 &gt; 1</a:t>
            </a:r>
          </a:p>
          <a:p>
            <a:r>
              <a:rPr lang="en-US" dirty="0" smtClean="0"/>
              <a:t>We would like to see how socio-demographic background and previous educational attainment affect choice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133911"/>
              </p:ext>
            </p:extLst>
          </p:nvPr>
        </p:nvGraphicFramePr>
        <p:xfrm>
          <a:off x="809470" y="857562"/>
          <a:ext cx="7525059" cy="2533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514">
                  <a:extLst>
                    <a:ext uri="{9D8B030D-6E8A-4147-A177-3AD203B41FA5}">
                      <a16:colId xmlns:a16="http://schemas.microsoft.com/office/drawing/2014/main" val="52041571"/>
                    </a:ext>
                  </a:extLst>
                </a:gridCol>
                <a:gridCol w="930935">
                  <a:extLst>
                    <a:ext uri="{9D8B030D-6E8A-4147-A177-3AD203B41FA5}">
                      <a16:colId xmlns:a16="http://schemas.microsoft.com/office/drawing/2014/main" val="973909883"/>
                    </a:ext>
                  </a:extLst>
                </a:gridCol>
                <a:gridCol w="930935">
                  <a:extLst>
                    <a:ext uri="{9D8B030D-6E8A-4147-A177-3AD203B41FA5}">
                      <a16:colId xmlns:a16="http://schemas.microsoft.com/office/drawing/2014/main" val="1014384425"/>
                    </a:ext>
                  </a:extLst>
                </a:gridCol>
                <a:gridCol w="930935">
                  <a:extLst>
                    <a:ext uri="{9D8B030D-6E8A-4147-A177-3AD203B41FA5}">
                      <a16:colId xmlns:a16="http://schemas.microsoft.com/office/drawing/2014/main" val="3028600917"/>
                    </a:ext>
                  </a:extLst>
                </a:gridCol>
                <a:gridCol w="930935">
                  <a:extLst>
                    <a:ext uri="{9D8B030D-6E8A-4147-A177-3AD203B41FA5}">
                      <a16:colId xmlns:a16="http://schemas.microsoft.com/office/drawing/2014/main" val="1628884176"/>
                    </a:ext>
                  </a:extLst>
                </a:gridCol>
                <a:gridCol w="930935">
                  <a:extLst>
                    <a:ext uri="{9D8B030D-6E8A-4147-A177-3AD203B41FA5}">
                      <a16:colId xmlns:a16="http://schemas.microsoft.com/office/drawing/2014/main" val="3178818319"/>
                    </a:ext>
                  </a:extLst>
                </a:gridCol>
                <a:gridCol w="930935">
                  <a:extLst>
                    <a:ext uri="{9D8B030D-6E8A-4147-A177-3AD203B41FA5}">
                      <a16:colId xmlns:a16="http://schemas.microsoft.com/office/drawing/2014/main" val="483124292"/>
                    </a:ext>
                  </a:extLst>
                </a:gridCol>
                <a:gridCol w="930935">
                  <a:extLst>
                    <a:ext uri="{9D8B030D-6E8A-4147-A177-3AD203B41FA5}">
                      <a16:colId xmlns:a16="http://schemas.microsoft.com/office/drawing/2014/main" val="38140906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psechoice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hscath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grades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faminc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famsiz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parcoll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female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black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2379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9.08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62.5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7979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42.5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2242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7.42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62.5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0058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7.42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62.5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490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62.5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4862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1010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9.67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806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11.77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42.5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4024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17.5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189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63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Logit Model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1"/>
                <a:ext cx="8229600" cy="509643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individuals, choose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ordered levels</a:t>
                </a:r>
              </a:p>
              <a:p>
                <a:pPr lvl="1"/>
                <a:r>
                  <a:rPr lang="en-US" dirty="0" smtClean="0"/>
                  <a:t>Individuals (choice occasions) </a:t>
                </a:r>
                <a:r>
                  <a:rPr lang="en-US" dirty="0"/>
                  <a:t>indexed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Ordered levels indexed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Choice made by individual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∈{1,2…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E.g., Package size choice, Customer satisfaction rating, Agree-Disagree scale, Likely-Unlikely scale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Characteristics </a:t>
                </a:r>
                <a:r>
                  <a:rPr lang="en-US" dirty="0" smtClean="0"/>
                  <a:t>that vary across individual choice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E.g., Age, income, gender, time of year, restaurant location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1"/>
                <a:ext cx="8229600" cy="5096436"/>
              </a:xfrm>
              <a:blipFill>
                <a:blip r:embed="rId3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Logit Model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3"/>
                <a:ext cx="8229600" cy="529130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Latent utility for </a:t>
                </a:r>
                <a:r>
                  <a:rPr lang="en-US" dirty="0"/>
                  <a:t>individual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Measure of sentiment (e.g., satisfaction), intention (e.g., likely to unlikely), need (e.g., high to low) etc. </a:t>
                </a:r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Latent utility gets expressed as a discrete choice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depending on how high the utility is</a:t>
                </a:r>
                <a:endParaRPr lang="en-US" dirty="0"/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We capture this process through latent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(in increasing order) such that: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 smtClean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 smtClean="0"/>
                  <a:t>, and rest to be estimated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3"/>
                <a:ext cx="8229600" cy="5291307"/>
              </a:xfrm>
              <a:blipFill>
                <a:blip r:embed="rId5"/>
                <a:stretch>
                  <a:fillRect l="-1333" t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1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39449" y="3732549"/>
            <a:ext cx="728522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72785" y="4047121"/>
                <a:ext cx="22485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785" y="4047121"/>
                <a:ext cx="2248525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5006715" y="4308731"/>
            <a:ext cx="92939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53062" y="4308731"/>
            <a:ext cx="959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083632" y="3642609"/>
            <a:ext cx="182880" cy="182880"/>
          </a:xfrm>
          <a:prstGeom prst="ellipse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16374" y="3762529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374" y="3762529"/>
                <a:ext cx="914400" cy="461665"/>
              </a:xfrm>
              <a:prstGeom prst="rect">
                <a:avLst/>
              </a:prstGeom>
              <a:blipFill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52505" y="2485322"/>
                <a:ext cx="14210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05" y="2485322"/>
                <a:ext cx="1421069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2176572" y="2203555"/>
            <a:ext cx="0" cy="15137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46598" y="371284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598" y="3712845"/>
                <a:ext cx="914400" cy="461665"/>
              </a:xfrm>
              <a:prstGeom prst="rect">
                <a:avLst/>
              </a:prstGeom>
              <a:blipFill>
                <a:blip r:embed="rId1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42527" y="2523059"/>
                <a:ext cx="14210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527" y="2523059"/>
                <a:ext cx="1421069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406796" y="2153871"/>
            <a:ext cx="0" cy="15137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313857" y="3659225"/>
            <a:ext cx="182880" cy="182880"/>
          </a:xfrm>
          <a:prstGeom prst="ellipse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10663" y="2481619"/>
                <a:ext cx="14210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663" y="2481619"/>
                <a:ext cx="1421069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12825" y="3700323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825" y="3700323"/>
                <a:ext cx="914400" cy="461665"/>
              </a:xfrm>
              <a:prstGeom prst="rect">
                <a:avLst/>
              </a:prstGeom>
              <a:blipFill>
                <a:blip r:embed="rId1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3773023" y="2141349"/>
            <a:ext cx="0" cy="15137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680084" y="3646703"/>
            <a:ext cx="182880" cy="182880"/>
          </a:xfrm>
          <a:prstGeom prst="ellipse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374877" y="2490323"/>
                <a:ext cx="14210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77" y="2490323"/>
                <a:ext cx="1421069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67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7" grpId="0"/>
      <p:bldP spid="18" grpId="0"/>
      <p:bldP spid="20" grpId="0" animBg="1"/>
      <p:bldP spid="21" grpId="0"/>
      <p:bldP spid="23" grpId="0"/>
      <p:bldP spid="25" grpId="0" animBg="1"/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Logit Model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3"/>
                <a:ext cx="8229600" cy="529130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Portion of utility from observed 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Portion of utility </a:t>
                </a:r>
                <a:r>
                  <a:rPr lang="en-US" dirty="0" smtClean="0"/>
                  <a:t>from </a:t>
                </a:r>
                <a:r>
                  <a:rPr lang="en-US" dirty="0"/>
                  <a:t>all other unobserved </a:t>
                </a:r>
                <a:r>
                  <a:rPr lang="en-US" dirty="0" smtClean="0"/>
                  <a:t>variables (“Error”)</a:t>
                </a:r>
                <a:endParaRPr lang="en-US" dirty="0"/>
              </a:p>
              <a:p>
                <a:pPr lvl="2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 err="1" smtClean="0"/>
                  <a:t>cdf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distributed logit</a:t>
                </a:r>
                <a:r>
                  <a:rPr lang="en-US" dirty="0"/>
                  <a:t>: ordered logit regression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distributed normal</a:t>
                </a:r>
                <a:r>
                  <a:rPr lang="en-US" dirty="0"/>
                  <a:t>: ordered </a:t>
                </a:r>
                <a:r>
                  <a:rPr lang="en-US" dirty="0" err="1"/>
                  <a:t>probit</a:t>
                </a:r>
                <a:r>
                  <a:rPr lang="en-US" dirty="0"/>
                  <a:t> regression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3"/>
                <a:ext cx="8229600" cy="5291307"/>
              </a:xfrm>
              <a:blipFill>
                <a:blip r:embed="rId3"/>
                <a:stretch>
                  <a:fillRect l="-1333" t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Choice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3"/>
                <a:ext cx="8489852" cy="529130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Model:</a:t>
                </a:r>
                <a:r>
                  <a:rPr lang="en-US" dirty="0" smtClean="0"/>
                  <a:t> Utility from attending college as linear function of socio-demographic background, educational attainment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For individual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𝐺𝑟𝑎𝑑𝑒𝑠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𝐷𝑒𝑚𝑜𝑔𝑟𝑎h𝑖𝑐𝑠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u="sng" dirty="0" smtClean="0"/>
                  <a:t>Note:</a:t>
                </a:r>
                <a:r>
                  <a:rPr lang="en-US" dirty="0" smtClean="0"/>
                  <a:t> No intercept as thresholds can be adjusted accordingly</a:t>
                </a:r>
              </a:p>
              <a:p>
                <a:endParaRPr lang="en-US" dirty="0"/>
              </a:p>
              <a:p>
                <a:r>
                  <a:rPr lang="en-US" u="sng" dirty="0" smtClean="0"/>
                  <a:t>Marginal effect:</a:t>
                </a:r>
                <a:r>
                  <a:rPr lang="en-US" dirty="0" smtClean="0"/>
                  <a:t> How </a:t>
                </a:r>
                <a:r>
                  <a:rPr lang="en-US" dirty="0"/>
                  <a:t>does probability of </a:t>
                </a:r>
                <a:r>
                  <a:rPr lang="en-US" dirty="0" smtClean="0"/>
                  <a:t>attending 4-year college increase for </a:t>
                </a:r>
                <a:r>
                  <a:rPr lang="en-US" dirty="0"/>
                  <a:t>a given change in </a:t>
                </a:r>
                <a:r>
                  <a:rPr lang="en-US" dirty="0" smtClean="0"/>
                  <a:t>family income?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3"/>
                <a:ext cx="8489852" cy="5291307"/>
              </a:xfrm>
              <a:blipFill>
                <a:blip r:embed="rId3"/>
                <a:stretch>
                  <a:fillRect l="-1292" t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 Choice Example (Logit)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088326"/>
              </p:ext>
            </p:extLst>
          </p:nvPr>
        </p:nvGraphicFramePr>
        <p:xfrm>
          <a:off x="1260462" y="1675797"/>
          <a:ext cx="7080068" cy="3970020"/>
        </p:xfrm>
        <a:graphic>
          <a:graphicData uri="http://schemas.openxmlformats.org/drawingml/2006/table">
            <a:tbl>
              <a:tblPr/>
              <a:tblGrid>
                <a:gridCol w="1175657">
                  <a:extLst>
                    <a:ext uri="{9D8B030D-6E8A-4147-A177-3AD203B41FA5}">
                      <a16:colId xmlns:a16="http://schemas.microsoft.com/office/drawing/2014/main" val="328873224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1293254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24839913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97959479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3914047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409001608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888624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Wald</a:t>
                      </a:r>
                      <a:b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Chi-</a:t>
                      </a:r>
                      <a:r>
                        <a:rPr lang="en-US" b="0" i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&gt; 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ChiSq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145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Intercept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-4.3608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0.3817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130.5041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028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Intercept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-2.8222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0.3647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59.8836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4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grades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0.4991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0.0368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184.2882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93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hscath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-14.2904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405.7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0.9719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48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faminc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-0.00975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0.00246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15.7416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69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famsiz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0.0347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0.0510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0.4637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0.4959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809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parcoll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-0.6653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0.1760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14.2871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80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0.0788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0.1366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0.3325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0.5642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132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black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-1.1218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0.2985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14.1218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287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1112" y="2233532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12" y="2233532"/>
                <a:ext cx="914400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1112" y="2595888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12" y="2595888"/>
                <a:ext cx="9144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865432" y="2551003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65432" y="288824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2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2639"/>
          </a:xfrm>
        </p:spPr>
        <p:txBody>
          <a:bodyPr>
            <a:normAutofit/>
          </a:bodyPr>
          <a:lstStyle/>
          <a:p>
            <a:r>
              <a:rPr lang="en-US" dirty="0" smtClean="0"/>
              <a:t>Basic Idea: Generalizing Binary Logit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5084" y="1064523"/>
                <a:ext cx="8595360" cy="541708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Recall in binary logit: Extra utility </a:t>
                </a:r>
                <a:r>
                  <a:rPr lang="en-US" dirty="0"/>
                  <a:t>from action of interest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 smtClean="0"/>
              </a:p>
              <a:p>
                <a:pPr lvl="3"/>
                <a:endParaRPr lang="en-US" dirty="0"/>
              </a:p>
              <a:p>
                <a:r>
                  <a:rPr lang="en-US" dirty="0" smtClean="0"/>
                  <a:t>Event </a:t>
                </a:r>
                <a:r>
                  <a:rPr lang="en-US" dirty="0"/>
                  <a:t>occurs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and does not occur otherwise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lvl="3"/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depends </a:t>
                </a:r>
                <a:r>
                  <a:rPr lang="en-US" dirty="0"/>
                  <a:t>on </a:t>
                </a:r>
                <a:r>
                  <a:rPr lang="en-US" dirty="0" smtClean="0"/>
                  <a:t>observed factors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:r>
                  <a:rPr lang="en-US" dirty="0" smtClean="0"/>
                  <a:t>unobserved factors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 smtClean="0"/>
              </a:p>
              <a:p>
                <a:pPr lvl="3"/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follows a logit distribution (mean 0, variance 1)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084" y="1064523"/>
                <a:ext cx="8595360" cy="5417088"/>
              </a:xfrm>
              <a:blipFill>
                <a:blip r:embed="rId2"/>
                <a:stretch>
                  <a:fillRect l="-1277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 Choice Example (</a:t>
            </a:r>
            <a:r>
              <a:rPr lang="en-US" dirty="0" err="1" smtClean="0"/>
              <a:t>Probit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1112" y="2233532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12" y="2233532"/>
                <a:ext cx="914400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1112" y="2595888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12" y="2595888"/>
                <a:ext cx="9144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865432" y="2551003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65432" y="288824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22270"/>
              </p:ext>
            </p:extLst>
          </p:nvPr>
        </p:nvGraphicFramePr>
        <p:xfrm>
          <a:off x="1231192" y="1682481"/>
          <a:ext cx="7080068" cy="3970020"/>
        </p:xfrm>
        <a:graphic>
          <a:graphicData uri="http://schemas.openxmlformats.org/drawingml/2006/table">
            <a:tbl>
              <a:tblPr/>
              <a:tblGrid>
                <a:gridCol w="1175657">
                  <a:extLst>
                    <a:ext uri="{9D8B030D-6E8A-4147-A177-3AD203B41FA5}">
                      <a16:colId xmlns:a16="http://schemas.microsoft.com/office/drawing/2014/main" val="169859752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6102357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964642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73080885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82146146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54413978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93584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Wald</a:t>
                      </a:r>
                      <a:b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Chi-</a:t>
                      </a:r>
                      <a:r>
                        <a:rPr lang="en-US" b="0" i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&gt; 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ChiSq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582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Intercept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-2.6161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0.2179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144.2107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960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Intercept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-1.7075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0.2109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65.5427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6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grades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0.2962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0.0207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205.0926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91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hscath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-4.8399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94.0886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0.9590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88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faminc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-0.00496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0.00135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13.4379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919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famsiz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0.0209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0.0303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0.4746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0.4909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352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parcoll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-0.4073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0.1022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15.8893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85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0.0365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0.0808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0.2037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0.6517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96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black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-0.6597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0.1774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13.8352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700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38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Upender Subramanian</a:t>
            </a:r>
          </a:p>
          <a:p>
            <a:r>
              <a:rPr lang="en-US" dirty="0" smtClean="0"/>
              <a:t>MKT/BUAN 6337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8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928" y="1064523"/>
            <a:ext cx="8391378" cy="4811578"/>
          </a:xfrm>
        </p:spPr>
        <p:txBody>
          <a:bodyPr>
            <a:normAutofit/>
          </a:bodyPr>
          <a:lstStyle/>
          <a:p>
            <a:r>
              <a:rPr lang="en-US" dirty="0" smtClean="0"/>
              <a:t>Multinomial models make prediction about probability of each outcome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Classify based on outcome with highest predicted probability </a:t>
            </a:r>
          </a:p>
          <a:p>
            <a:pPr lvl="3"/>
            <a:endParaRPr lang="en-US" dirty="0" smtClean="0"/>
          </a:p>
          <a:p>
            <a:r>
              <a:rPr lang="en-US" u="sng" dirty="0" smtClean="0"/>
              <a:t>Challenge:</a:t>
            </a:r>
            <a:r>
              <a:rPr lang="en-US" dirty="0" smtClean="0"/>
              <a:t> How to tune classification based on incidence rates, false positive and false negative costs?</a:t>
            </a:r>
          </a:p>
          <a:p>
            <a:pPr lvl="1"/>
            <a:r>
              <a:rPr lang="en-US" dirty="0" smtClean="0"/>
              <a:t>Transform k-1 predicted probabilities to a classification</a:t>
            </a:r>
          </a:p>
          <a:p>
            <a:pPr lvl="1"/>
            <a:r>
              <a:rPr lang="en-US" dirty="0" smtClean="0"/>
              <a:t>Note: False positive and false negative costs can depend on which alternative was misclassified as what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0251" y="1064523"/>
                <a:ext cx="8546124" cy="481157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Assign positive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to prediction of alternative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such that  the sum of all weights is 1</a:t>
                </a:r>
              </a:p>
              <a:p>
                <a:pPr lvl="1"/>
                <a:endParaRPr lang="en-US" dirty="0" smtClean="0"/>
              </a:p>
              <a:p>
                <a:r>
                  <a:rPr lang="en-US" u="sng" dirty="0" smtClean="0"/>
                  <a:t>Classification rule:</a:t>
                </a:r>
                <a:r>
                  <a:rPr lang="en-US" dirty="0" smtClean="0"/>
                  <a:t> Choose alternative with highest weighted probability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u="sng" dirty="0" smtClean="0"/>
                  <a:t>Tuning:</a:t>
                </a:r>
                <a:r>
                  <a:rPr lang="en-US" dirty="0" smtClean="0"/>
                  <a:t> Choose weights to minimize cost of misclassifications </a:t>
                </a:r>
              </a:p>
              <a:p>
                <a:pPr lvl="1"/>
                <a:r>
                  <a:rPr lang="en-US" dirty="0" smtClean="0"/>
                  <a:t>Non-trivial </a:t>
                </a:r>
                <a:r>
                  <a:rPr lang="en-US" dirty="0"/>
                  <a:t>l</a:t>
                </a:r>
                <a:r>
                  <a:rPr lang="en-US" dirty="0" smtClean="0"/>
                  <a:t>inear programming problem</a:t>
                </a:r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0251" y="1064523"/>
                <a:ext cx="8546124" cy="4811578"/>
              </a:xfrm>
              <a:blipFill>
                <a:blip r:embed="rId3"/>
                <a:stretch>
                  <a:fillRect l="-1284" t="-1521" r="-1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3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Idea: Generalizing Binary Logit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64522"/>
                <a:ext cx="8349175" cy="5167465"/>
              </a:xfrm>
            </p:spPr>
            <p:txBody>
              <a:bodyPr/>
              <a:lstStyle/>
              <a:p>
                <a:r>
                  <a:rPr lang="en-US" b="1" u="sng" dirty="0" smtClean="0"/>
                  <a:t>Unordered outcomes:</a:t>
                </a:r>
                <a:r>
                  <a:rPr lang="en-US" dirty="0" smtClean="0"/>
                  <a:t> Each outcome has an associated utility, outcome with highest utility is chosen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Alternative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chosen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 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1" u="sng" dirty="0" smtClean="0"/>
                  <a:t>Ordered outcomes:</a:t>
                </a:r>
                <a:r>
                  <a:rPr lang="en-US" dirty="0" smtClean="0"/>
                  <a:t> Each “higher” outcome is associated with successively higher range of utility</a:t>
                </a:r>
              </a:p>
              <a:p>
                <a:pPr lvl="1"/>
                <a:r>
                  <a:rPr lang="en-US" dirty="0" smtClean="0"/>
                  <a:t>One common </a:t>
                </a:r>
                <a:r>
                  <a:rPr lang="en-US" dirty="0"/>
                  <a:t>underlying </a:t>
                </a:r>
                <a:r>
                  <a:rPr lang="en-US" dirty="0" smtClean="0"/>
                  <a:t>utility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, and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..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</a:t>
                </a:r>
                <a:r>
                  <a:rPr lang="en-US" dirty="0" smtClean="0"/>
                  <a:t>hen outcome ‘1’;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then outcome ‘2’…If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then outcome ‘k’ occurs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64522"/>
                <a:ext cx="8349175" cy="5167465"/>
              </a:xfrm>
              <a:blipFill>
                <a:blip r:embed="rId2"/>
                <a:stretch>
                  <a:fillRect l="-1314" t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5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Unordered Multinomial Regression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Choice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3551"/>
            <a:ext cx="8229600" cy="5051261"/>
          </a:xfrm>
        </p:spPr>
        <p:txBody>
          <a:bodyPr/>
          <a:lstStyle/>
          <a:p>
            <a:r>
              <a:rPr lang="en-US" dirty="0"/>
              <a:t>Shopping data</a:t>
            </a:r>
            <a:r>
              <a:rPr lang="en-US"/>
              <a:t>: </a:t>
            </a:r>
            <a:r>
              <a:rPr lang="en-US" smtClean="0"/>
              <a:t>Coke </a:t>
            </a:r>
            <a:r>
              <a:rPr lang="en-US" dirty="0" smtClean="0"/>
              <a:t>/ Pepsi / 7up brand choice with price, display and feature at </a:t>
            </a:r>
            <a:r>
              <a:rPr lang="en-US" dirty="0"/>
              <a:t>time of purchase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77286"/>
              </p:ext>
            </p:extLst>
          </p:nvPr>
        </p:nvGraphicFramePr>
        <p:xfrm>
          <a:off x="2056231" y="3212636"/>
          <a:ext cx="6020970" cy="2533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495">
                  <a:extLst>
                    <a:ext uri="{9D8B030D-6E8A-4147-A177-3AD203B41FA5}">
                      <a16:colId xmlns:a16="http://schemas.microsoft.com/office/drawing/2014/main" val="1796397950"/>
                    </a:ext>
                  </a:extLst>
                </a:gridCol>
                <a:gridCol w="1003495">
                  <a:extLst>
                    <a:ext uri="{9D8B030D-6E8A-4147-A177-3AD203B41FA5}">
                      <a16:colId xmlns:a16="http://schemas.microsoft.com/office/drawing/2014/main" val="762990678"/>
                    </a:ext>
                  </a:extLst>
                </a:gridCol>
                <a:gridCol w="1003495">
                  <a:extLst>
                    <a:ext uri="{9D8B030D-6E8A-4147-A177-3AD203B41FA5}">
                      <a16:colId xmlns:a16="http://schemas.microsoft.com/office/drawing/2014/main" val="745157163"/>
                    </a:ext>
                  </a:extLst>
                </a:gridCol>
                <a:gridCol w="1003495">
                  <a:extLst>
                    <a:ext uri="{9D8B030D-6E8A-4147-A177-3AD203B41FA5}">
                      <a16:colId xmlns:a16="http://schemas.microsoft.com/office/drawing/2014/main" val="3547821024"/>
                    </a:ext>
                  </a:extLst>
                </a:gridCol>
                <a:gridCol w="1003495">
                  <a:extLst>
                    <a:ext uri="{9D8B030D-6E8A-4147-A177-3AD203B41FA5}">
                      <a16:colId xmlns:a16="http://schemas.microsoft.com/office/drawing/2014/main" val="1537991522"/>
                    </a:ext>
                  </a:extLst>
                </a:gridCol>
                <a:gridCol w="1003495">
                  <a:extLst>
                    <a:ext uri="{9D8B030D-6E8A-4147-A177-3AD203B41FA5}">
                      <a16:colId xmlns:a16="http://schemas.microsoft.com/office/drawing/2014/main" val="940872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choice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price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feature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display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soda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4846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Pepsi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215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944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smtClean="0">
                          <a:effectLst/>
                        </a:rPr>
                        <a:t>Coke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69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Pepsi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8096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7620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smtClean="0">
                          <a:effectLst/>
                        </a:rPr>
                        <a:t>Coke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391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Pepsi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28421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2872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smtClean="0">
                          <a:effectLst/>
                        </a:rPr>
                        <a:t>Coke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3293813"/>
                  </a:ext>
                </a:extLst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>
            <a:off x="1746741" y="3474671"/>
            <a:ext cx="309490" cy="7315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4716" y="3530947"/>
            <a:ext cx="125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One choice Occasion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1746741" y="4256219"/>
            <a:ext cx="309490" cy="7315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6242" y="4312495"/>
            <a:ext cx="135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One choice Occasion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16200000">
            <a:off x="5460305" y="1570525"/>
            <a:ext cx="252782" cy="2983405"/>
          </a:xfrm>
          <a:prstGeom prst="rightBrace">
            <a:avLst>
              <a:gd name="adj1" fmla="val 8333"/>
              <a:gd name="adj2" fmla="val 505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730327" y="5013524"/>
            <a:ext cx="309490" cy="7315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9828" y="5041664"/>
            <a:ext cx="135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One choice Occasion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62518" y="2304670"/>
            <a:ext cx="2658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Alternative characteristics</a:t>
            </a:r>
          </a:p>
          <a:p>
            <a:pPr algn="r"/>
            <a:r>
              <a:rPr lang="en-US" dirty="0" smtClean="0"/>
              <a:t>For each choice occasion</a:t>
            </a:r>
            <a:endParaRPr lang="en-US" dirty="0"/>
          </a:p>
        </p:txBody>
      </p:sp>
      <p:sp>
        <p:nvSpPr>
          <p:cNvPr id="16" name="Right Brace 15"/>
          <p:cNvSpPr/>
          <p:nvPr/>
        </p:nvSpPr>
        <p:spPr>
          <a:xfrm rot="16200000">
            <a:off x="7465479" y="2566943"/>
            <a:ext cx="252782" cy="970667"/>
          </a:xfrm>
          <a:prstGeom prst="rightBrace">
            <a:avLst>
              <a:gd name="adj1" fmla="val 8333"/>
              <a:gd name="adj2" fmla="val 505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91642" y="2581669"/>
            <a:ext cx="120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Alternative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8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Model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0"/>
                <a:ext cx="8405446" cy="509712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individuals </a:t>
                </a:r>
                <a:r>
                  <a:rPr lang="en-US" dirty="0" smtClean="0"/>
                  <a:t>each making </a:t>
                </a:r>
                <a:r>
                  <a:rPr lang="en-US" dirty="0"/>
                  <a:t>a choice f</a:t>
                </a:r>
                <a:r>
                  <a:rPr lang="en-US" dirty="0" smtClean="0"/>
                  <a:t>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alternatives</a:t>
                </a:r>
              </a:p>
              <a:p>
                <a:pPr lvl="1"/>
                <a:r>
                  <a:rPr lang="en-US" dirty="0"/>
                  <a:t>Individuals </a:t>
                </a:r>
                <a:r>
                  <a:rPr lang="en-US" dirty="0" smtClean="0"/>
                  <a:t>(or choice occasions) indexed </a:t>
                </a:r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Choice alternatives indexed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Choice made by individual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∈{1,2…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Note: in SAS, data is organized so that outcome is denoted by a binary variable indicating alternative chosen (e.g., see last slide)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Characteristics of alternative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for </a:t>
                </a:r>
                <a:r>
                  <a:rPr lang="en-US" dirty="0" smtClean="0"/>
                  <a:t>individual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E.g., price, display, feature, brand name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Characteristics </a:t>
                </a:r>
                <a:r>
                  <a:rPr lang="en-US" dirty="0"/>
                  <a:t>of </a:t>
                </a:r>
                <a:r>
                  <a:rPr lang="en-US" dirty="0" smtClean="0"/>
                  <a:t>individual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Characteristics common to all </a:t>
                </a:r>
                <a:r>
                  <a:rPr lang="en-US" dirty="0" smtClean="0"/>
                  <a:t>alternatives</a:t>
                </a:r>
                <a:endParaRPr lang="en-US" dirty="0"/>
              </a:p>
              <a:p>
                <a:pPr lvl="1"/>
                <a:r>
                  <a:rPr lang="en-US" dirty="0" smtClean="0"/>
                  <a:t>E.g., Age, income, gender, month, location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0"/>
                <a:ext cx="8405446" cy="5097129"/>
              </a:xfrm>
              <a:blipFill>
                <a:blip r:embed="rId2"/>
                <a:stretch>
                  <a:fillRect t="-1316" b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0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</a:t>
            </a:r>
            <a:r>
              <a:rPr lang="en-US" dirty="0"/>
              <a:t>Model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9489" y="980114"/>
                <a:ext cx="8637563" cy="5603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Latent utility </a:t>
                </a:r>
                <a:r>
                  <a:rPr lang="en-US" dirty="0"/>
                  <a:t>of alternative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for individual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Individual chooses </a:t>
                </a:r>
                <a:r>
                  <a:rPr lang="en-US" dirty="0"/>
                  <a:t>alternative that provides highest utility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We </a:t>
                </a:r>
                <a:r>
                  <a:rPr lang="en-US" dirty="0" smtClean="0"/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as some function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) of observed characteristics </a:t>
                </a:r>
                <a:r>
                  <a:rPr lang="en-US" dirty="0"/>
                  <a:t>of </a:t>
                </a:r>
                <a:r>
                  <a:rPr lang="en-US" dirty="0" smtClean="0"/>
                  <a:t>the alternative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and </a:t>
                </a:r>
                <a:r>
                  <a:rPr lang="en-US" dirty="0" smtClean="0"/>
                  <a:t>of the </a:t>
                </a:r>
                <a:r>
                  <a:rPr lang="en-US" dirty="0"/>
                  <a:t>individual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Typically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can vary across alternatives (e.g., effect of having in-store display can be different for Coke than for Pepsi)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489" y="980114"/>
                <a:ext cx="8637563" cy="5603563"/>
              </a:xfrm>
              <a:blipFill>
                <a:blip r:embed="rId2"/>
                <a:stretch>
                  <a:fillRect l="-1270" t="-1306" r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5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91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35586</TotalTime>
  <Words>1734</Words>
  <Application>Microsoft Office PowerPoint</Application>
  <PresentationFormat>On-screen Show (4:3)</PresentationFormat>
  <Paragraphs>998</Paragraphs>
  <Slides>43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Symbol</vt:lpstr>
      <vt:lpstr>Arial Narrow</vt:lpstr>
      <vt:lpstr>Cambria Math</vt:lpstr>
      <vt:lpstr>Arial</vt:lpstr>
      <vt:lpstr>Office Theme</vt:lpstr>
      <vt:lpstr>Multinomial Regression</vt:lpstr>
      <vt:lpstr>Suppose You Needed to Model</vt:lpstr>
      <vt:lpstr>Multinomial Outcome Models</vt:lpstr>
      <vt:lpstr>Basic Idea: Generalizing Binary Logit</vt:lpstr>
      <vt:lpstr>Basic Idea: Generalizing Binary Logit</vt:lpstr>
      <vt:lpstr>Unordered Multinomial Regression</vt:lpstr>
      <vt:lpstr>Brand Choice Example</vt:lpstr>
      <vt:lpstr>Multinomial Model Formulation</vt:lpstr>
      <vt:lpstr>Multinomial Model Formulation</vt:lpstr>
      <vt:lpstr>Multinomial Model Formulation</vt:lpstr>
      <vt:lpstr>Multinomial Model Formulation</vt:lpstr>
      <vt:lpstr>Brand Choice Example</vt:lpstr>
      <vt:lpstr>Brand Choice Example</vt:lpstr>
      <vt:lpstr>Brand Choice Example</vt:lpstr>
      <vt:lpstr>Model Estimates</vt:lpstr>
      <vt:lpstr>Brand Choice Example</vt:lpstr>
      <vt:lpstr>Brand Choice Example</vt:lpstr>
      <vt:lpstr>Brand Choice Example</vt:lpstr>
      <vt:lpstr>Transportation Choice Example</vt:lpstr>
      <vt:lpstr>Transportation Choice Example</vt:lpstr>
      <vt:lpstr>Transportation Choice Example</vt:lpstr>
      <vt:lpstr>Transportation Choice Example</vt:lpstr>
      <vt:lpstr>Transportation Choice Example</vt:lpstr>
      <vt:lpstr>Transportation Choice Example</vt:lpstr>
      <vt:lpstr>Transportation Choice Example</vt:lpstr>
      <vt:lpstr>Independence of Irrelevant Alternatives (IIA)</vt:lpstr>
      <vt:lpstr>Example: Why IIA Can Be A Problem</vt:lpstr>
      <vt:lpstr>What Leads to IIA?</vt:lpstr>
      <vt:lpstr>Multinomial Probit</vt:lpstr>
      <vt:lpstr>Variance – Covariance Matrix</vt:lpstr>
      <vt:lpstr>Brand Choice Example</vt:lpstr>
      <vt:lpstr>Part II: Ordered Multinomial Regression</vt:lpstr>
      <vt:lpstr>College Choice Example</vt:lpstr>
      <vt:lpstr>Ordered Logit Model Formulation</vt:lpstr>
      <vt:lpstr>Ordered Logit Model Formulation</vt:lpstr>
      <vt:lpstr>Visual Representation</vt:lpstr>
      <vt:lpstr>Ordered Logit Model Formulation</vt:lpstr>
      <vt:lpstr>School Choice Example</vt:lpstr>
      <vt:lpstr>School Choice Example (Logit)</vt:lpstr>
      <vt:lpstr>School Choice Example (Probit)</vt:lpstr>
      <vt:lpstr>Multiclass Classification</vt:lpstr>
      <vt:lpstr>Classification</vt:lpstr>
      <vt:lpstr>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Wang, Yu</cp:lastModifiedBy>
  <cp:revision>1844</cp:revision>
  <dcterms:created xsi:type="dcterms:W3CDTF">2011-08-25T15:49:05Z</dcterms:created>
  <dcterms:modified xsi:type="dcterms:W3CDTF">2018-04-03T16:32:18Z</dcterms:modified>
</cp:coreProperties>
</file>