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493" r:id="rId2"/>
    <p:sldId id="494" r:id="rId3"/>
    <p:sldId id="582" r:id="rId4"/>
    <p:sldId id="583" r:id="rId5"/>
    <p:sldId id="627" r:id="rId6"/>
    <p:sldId id="603" r:id="rId7"/>
    <p:sldId id="628" r:id="rId8"/>
    <p:sldId id="629" r:id="rId9"/>
    <p:sldId id="630" r:id="rId10"/>
    <p:sldId id="631" r:id="rId11"/>
    <p:sldId id="632" r:id="rId12"/>
    <p:sldId id="633" r:id="rId13"/>
    <p:sldId id="604" r:id="rId14"/>
    <p:sldId id="605" r:id="rId15"/>
    <p:sldId id="588" r:id="rId16"/>
    <p:sldId id="590" r:id="rId17"/>
    <p:sldId id="608" r:id="rId18"/>
    <p:sldId id="591" r:id="rId19"/>
    <p:sldId id="592" r:id="rId20"/>
    <p:sldId id="634" r:id="rId21"/>
    <p:sldId id="594" r:id="rId22"/>
    <p:sldId id="593" r:id="rId23"/>
    <p:sldId id="595" r:id="rId24"/>
    <p:sldId id="596" r:id="rId25"/>
    <p:sldId id="597" r:id="rId26"/>
    <p:sldId id="598" r:id="rId27"/>
    <p:sldId id="635" r:id="rId28"/>
    <p:sldId id="599" r:id="rId29"/>
    <p:sldId id="600" r:id="rId30"/>
    <p:sldId id="636" r:id="rId31"/>
    <p:sldId id="601" r:id="rId32"/>
    <p:sldId id="602" r:id="rId3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Arial Narrow" panose="020B060602020203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1618" autoAdjust="0"/>
  </p:normalViewPr>
  <p:slideViewPr>
    <p:cSldViewPr snapToGrid="0" snapToObjects="1">
      <p:cViewPr varScale="1">
        <p:scale>
          <a:sx n="63" d="100"/>
          <a:sy n="63" d="100"/>
        </p:scale>
        <p:origin x="15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E31D-4CB8-46D9-969D-2F823A920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I: Conjoint Analysis</a:t>
            </a:r>
            <a:br>
              <a:rPr lang="en-US" dirty="0" smtClean="0"/>
            </a:br>
            <a:r>
              <a:rPr lang="en-US" dirty="0" smtClean="0"/>
              <a:t>for Measuring Consumer Preference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Chocolate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443711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Only difference in utilities matter for choice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𝑆𝑜𝑓𝑡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𝑁𝑢𝑡𝑠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𝐶h𝑒𝑤𝑦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𝑁𝑜𝑁𝑢𝑡𝑠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𝑁𝑢𝑡𝑠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𝑁𝑜𝑁𝑢𝑡𝑠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𝑆𝑜𝑓𝑡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𝐶h𝑒𝑤𝑦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𝑆𝑜𝑓𝑡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𝑁𝑢𝑡𝑠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𝐷𝑎𝑟𝑘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𝐶h𝑒𝑤𝑦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𝑁𝑜𝑁𝑢𝑡𝑠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𝑁𝑢𝑡𝑠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𝑁𝑜𝑁𝑢𝑡𝑠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𝑆𝑜𝑓𝑡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𝐶h𝑒𝑤𝑦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𝐷𝑎𝑟𝑘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𝑀𝑖𝑙𝑘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 only the differences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𝐷𝑎𝑟𝑘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𝐶h𝑒𝑤𝑦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𝑆𝑜𝑓𝑡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𝑁𝑜𝑁𝑢𝑡𝑠</m:t>
                        </m:r>
                      </m:sub>
                    </m:sSub>
                  </m:oMath>
                </a14:m>
                <a:r>
                  <a:rPr lang="en-US" dirty="0" smtClean="0"/>
                  <a:t> can be uniquely determined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𝑀𝑖𝑙𝑘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𝑆𝑜𝑓𝑡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𝑁𝑜𝑁𝑢𝑡𝑠</m:t>
                        </m:r>
                      </m:sub>
                    </m:sSub>
                  </m:oMath>
                </a14:m>
                <a:r>
                  <a:rPr lang="en-US" dirty="0" smtClean="0"/>
                  <a:t> to zero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4437118"/>
              </a:xfrm>
              <a:blipFill>
                <a:blip r:embed="rId2"/>
                <a:stretch>
                  <a:fillRect l="-1333" t="-1511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Chocolate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1"/>
                <a:ext cx="8229600" cy="518387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General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𝐷𝑎𝑟𝑘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𝐷𝑎𝑟𝑘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𝑆𝑜𝑓𝑡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𝑆𝑜𝑓𝑡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𝑁𝑢𝑡𝑠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𝑁𝑢𝑡𝑠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Soft vs. Chewy and Dark vs. Milk are significant attributes, Nuts vs. No-Nuts is not</a:t>
                </a:r>
              </a:p>
              <a:p>
                <a:pPr lvl="1"/>
                <a:r>
                  <a:rPr lang="en-US" dirty="0" smtClean="0"/>
                  <a:t>Magnitude-wise: Soft vs. Chewy is most important attribute since it has largest impact on utility (though not statistically different from Dark vs. Milk)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1"/>
                <a:ext cx="8229600" cy="5183879"/>
              </a:xfrm>
              <a:blipFill>
                <a:blip r:embed="rId2"/>
                <a:stretch>
                  <a:fillRect l="-1333" t="-129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23406" y="2190273"/>
          <a:ext cx="6897188" cy="175260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4711168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732449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0845475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4397849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8473392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533149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45288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45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Dark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1.3863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0.7906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3.0749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0.0795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1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-2.1972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1.0541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4.3450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0.0371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9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Nuts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0.8473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1.5076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0.2195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7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0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Chocolate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Dark, Chewy with Nuts is best alternative</a:t>
            </a:r>
          </a:p>
          <a:p>
            <a:pPr lvl="1"/>
            <a:r>
              <a:rPr lang="en-US" dirty="0" smtClean="0"/>
              <a:t>But company can make tradeoffs based on cost of ingredients knowing how much consumers like these attributes</a:t>
            </a:r>
          </a:p>
          <a:p>
            <a:endParaRPr lang="en-US" dirty="0"/>
          </a:p>
          <a:p>
            <a:r>
              <a:rPr lang="en-US" dirty="0" smtClean="0"/>
              <a:t>Participants had to choose from 8 alternatives at a time – can be difficult as number of alternatives increase</a:t>
            </a:r>
          </a:p>
          <a:p>
            <a:endParaRPr lang="en-US" dirty="0"/>
          </a:p>
          <a:p>
            <a:r>
              <a:rPr lang="en-US" dirty="0" smtClean="0"/>
              <a:t>How much might consumers be willing to pay for an attribute?</a:t>
            </a:r>
          </a:p>
          <a:p>
            <a:pPr lvl="1"/>
            <a:r>
              <a:rPr lang="en-US" dirty="0" smtClean="0"/>
              <a:t>Price can be one of the attributes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4522"/>
            <a:ext cx="8461717" cy="5168638"/>
          </a:xfrm>
        </p:spPr>
        <p:txBody>
          <a:bodyPr>
            <a:normAutofit/>
          </a:bodyPr>
          <a:lstStyle/>
          <a:p>
            <a:r>
              <a:rPr lang="en-US" dirty="0" smtClean="0"/>
              <a:t>Estimate model of preference based on survey / field study to observe choices given various alternatives</a:t>
            </a:r>
          </a:p>
          <a:p>
            <a:pPr lvl="1"/>
            <a:r>
              <a:rPr lang="en-US" dirty="0" smtClean="0"/>
              <a:t>Participants choose from a set of alternatives given the description of each alternative (and its attributes)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Set of alternatives shown is carefully selected to learn as much as possible about preference for different attributes</a:t>
            </a:r>
          </a:p>
          <a:p>
            <a:pPr lvl="1"/>
            <a:r>
              <a:rPr lang="en-US" b="1" dirty="0" smtClean="0"/>
              <a:t>Full profile conjoint:</a:t>
            </a:r>
            <a:r>
              <a:rPr lang="en-US" dirty="0" smtClean="0"/>
              <a:t> Show each participant all possible alternatives based on the possible combinations of attributes</a:t>
            </a:r>
          </a:p>
          <a:p>
            <a:pPr lvl="2"/>
            <a:r>
              <a:rPr lang="en-US" dirty="0" smtClean="0"/>
              <a:t>Not practical if number of combinations is high</a:t>
            </a:r>
          </a:p>
          <a:p>
            <a:pPr lvl="1"/>
            <a:r>
              <a:rPr lang="en-US" b="1" dirty="0" smtClean="0"/>
              <a:t>Partial profile conjoint:</a:t>
            </a:r>
            <a:r>
              <a:rPr lang="en-US" dirty="0" smtClean="0"/>
              <a:t> Show each </a:t>
            </a:r>
            <a:r>
              <a:rPr lang="en-US" dirty="0"/>
              <a:t>participant </a:t>
            </a:r>
            <a:r>
              <a:rPr lang="en-US" dirty="0" smtClean="0"/>
              <a:t>a subset of the possible alternatives, can be different across participants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19" y="1064522"/>
            <a:ext cx="8461717" cy="5229598"/>
          </a:xfrm>
        </p:spPr>
        <p:txBody>
          <a:bodyPr>
            <a:normAutofit/>
          </a:bodyPr>
          <a:lstStyle/>
          <a:p>
            <a:r>
              <a:rPr lang="en-US" dirty="0" smtClean="0"/>
              <a:t>One vs. Multiple choices for each participant: </a:t>
            </a:r>
          </a:p>
          <a:p>
            <a:pPr lvl="1"/>
            <a:r>
              <a:rPr lang="en-US" dirty="0" smtClean="0"/>
              <a:t>Having one large set of alternatives can make it difficult for participants to compare between all alternatives and make a choice</a:t>
            </a:r>
          </a:p>
          <a:p>
            <a:pPr lvl="1"/>
            <a:r>
              <a:rPr lang="en-US" dirty="0" smtClean="0"/>
              <a:t>One large set also limits how much we can learn about less preferred alternatives (since these alternatives are rarely chosen) </a:t>
            </a:r>
          </a:p>
          <a:p>
            <a:pPr lvl="1"/>
            <a:r>
              <a:rPr lang="en-US" dirty="0" smtClean="0"/>
              <a:t>Instead, make several smaller sets of alternatives and have participants make multiple choices – one for each set of alternative</a:t>
            </a:r>
          </a:p>
          <a:p>
            <a:pPr lvl="1"/>
            <a:r>
              <a:rPr lang="en-US" dirty="0" smtClean="0"/>
              <a:t>In partial profile conjoint, the sets of alternatives can vary between participants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Car Design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280006"/>
          </a:xfrm>
        </p:spPr>
        <p:txBody>
          <a:bodyPr>
            <a:normAutofit/>
          </a:bodyPr>
          <a:lstStyle/>
          <a:p>
            <a:r>
              <a:rPr lang="en-US" dirty="0" smtClean="0"/>
              <a:t>Study Objective: Understand how consumers value the following attributes for a car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Seats: 6, 7 or 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Engine: Gas, Hybrid or Electric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Cargo: 2ft or 3ft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Price: 30K, 35K or 40K USD</a:t>
            </a:r>
          </a:p>
          <a:p>
            <a:pPr marL="514350" indent="-457200"/>
            <a:r>
              <a:rPr lang="en-US" dirty="0" smtClean="0"/>
              <a:t>Study design</a:t>
            </a:r>
          </a:p>
          <a:p>
            <a:pPr marL="914400" lvl="1" indent="-457200"/>
            <a:r>
              <a:rPr lang="en-US" dirty="0" smtClean="0"/>
              <a:t>200 participants</a:t>
            </a:r>
          </a:p>
          <a:p>
            <a:pPr marL="914400" lvl="1" indent="-457200"/>
            <a:r>
              <a:rPr lang="en-US" dirty="0" smtClean="0"/>
              <a:t>Each participant chose from 3 combinations at a time, 15 times</a:t>
            </a:r>
          </a:p>
          <a:p>
            <a:pPr marL="1314450" lvl="2" indent="-457200"/>
            <a:r>
              <a:rPr lang="en-US" dirty="0" smtClean="0"/>
              <a:t>3 price points: 30 K, 35K, 40 K</a:t>
            </a:r>
          </a:p>
          <a:p>
            <a:pPr marL="914400" lvl="1" indent="-457200"/>
            <a:r>
              <a:rPr lang="en-US" dirty="0" smtClean="0"/>
              <a:t>Different participants saw different combinations</a:t>
            </a:r>
          </a:p>
          <a:p>
            <a:pPr marL="914400" lvl="1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"/>
            <a:ext cx="8229600" cy="1143000"/>
          </a:xfrm>
        </p:spPr>
        <p:txBody>
          <a:bodyPr/>
          <a:lstStyle/>
          <a:p>
            <a:r>
              <a:rPr lang="en-US" dirty="0"/>
              <a:t>Example: Car Design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65119"/>
              </p:ext>
            </p:extLst>
          </p:nvPr>
        </p:nvGraphicFramePr>
        <p:xfrm>
          <a:off x="962145" y="1281236"/>
          <a:ext cx="6914910" cy="4095750"/>
        </p:xfrm>
        <a:graphic>
          <a:graphicData uri="http://schemas.openxmlformats.org/drawingml/2006/table">
            <a:tbl>
              <a:tblPr/>
              <a:tblGrid>
                <a:gridCol w="618339">
                  <a:extLst>
                    <a:ext uri="{9D8B030D-6E8A-4147-A177-3AD203B41FA5}">
                      <a16:colId xmlns:a16="http://schemas.microsoft.com/office/drawing/2014/main" val="375145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0279959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3387308711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732016664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4097460285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3352480332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644581705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2633868496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896859123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1729114461"/>
                    </a:ext>
                  </a:extLst>
                </a:gridCol>
                <a:gridCol w="618339">
                  <a:extLst>
                    <a:ext uri="{9D8B030D-6E8A-4147-A177-3AD203B41FA5}">
                      <a16:colId xmlns:a16="http://schemas.microsoft.com/office/drawing/2014/main" val="675755722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algn="ctr" fontAlgn="t"/>
                      <a:r>
                        <a:rPr lang="en-US" sz="20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Times </a:t>
                      </a:r>
                      <a:r>
                        <a:rPr lang="en-US" sz="2000" b="1" i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Each Combination was Used</a:t>
                      </a:r>
                      <a:endParaRPr lang="en-US" sz="20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51251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586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0" i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</a:t>
                      </a:r>
                      <a:endParaRPr lang="en-US" b="0" i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0" i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hyb</a:t>
                      </a:r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324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2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cargo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503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2ft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6205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3ft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</a:t>
                      </a:r>
                    </a:p>
                  </a:txBody>
                  <a:tcPr marL="47625" marR="47625" marT="47625" marB="47625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2813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2ft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40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3ft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47625" marR="47625" marT="47625" marB="47625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882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2ft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47625" marR="47625" marT="47625" marB="47625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3ft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47625" marR="47625" marT="47625" marB="47625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6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Car Design Study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672597"/>
              </p:ext>
            </p:extLst>
          </p:nvPr>
        </p:nvGraphicFramePr>
        <p:xfrm>
          <a:off x="971550" y="982639"/>
          <a:ext cx="7200900" cy="258699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4407779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054842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720055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505942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0600570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235185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703719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resp_id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cargo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choice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8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2ft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8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3ft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16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3ft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1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2ft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3ft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2ft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6660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654895"/>
              </p:ext>
            </p:extLst>
          </p:nvPr>
        </p:nvGraphicFramePr>
        <p:xfrm>
          <a:off x="971550" y="4305759"/>
          <a:ext cx="7200900" cy="219456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4407779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054842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720055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505942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0600570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235185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70371958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2ft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elec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816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3ft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gas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164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2ft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elec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185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2ft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gas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90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3ft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hyb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46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2ft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gas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666072"/>
                  </a:ext>
                </a:extLst>
              </a:tr>
            </a:tbl>
          </a:graphicData>
        </a:graphic>
      </p:graphicFrame>
      <p:sp>
        <p:nvSpPr>
          <p:cNvPr id="8" name="Text Box 13"/>
          <p:cNvSpPr txBox="1"/>
          <p:nvPr/>
        </p:nvSpPr>
        <p:spPr>
          <a:xfrm>
            <a:off x="4442998" y="3451957"/>
            <a:ext cx="247650" cy="619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 Box 13"/>
          <p:cNvSpPr txBox="1"/>
          <p:nvPr/>
        </p:nvSpPr>
        <p:spPr>
          <a:xfrm>
            <a:off x="7551566" y="3451957"/>
            <a:ext cx="247650" cy="619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 Box 13"/>
          <p:cNvSpPr txBox="1"/>
          <p:nvPr/>
        </p:nvSpPr>
        <p:spPr>
          <a:xfrm>
            <a:off x="1361392" y="3451956"/>
            <a:ext cx="247650" cy="619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1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Car Design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Reference attribute levels:  6 seats, </a:t>
                </a:r>
                <a:r>
                  <a:rPr lang="en-US" dirty="0"/>
                  <a:t>2 </a:t>
                </a:r>
                <a:r>
                  <a:rPr lang="en-US" dirty="0" err="1"/>
                  <a:t>ft</a:t>
                </a:r>
                <a:r>
                  <a:rPr lang="en-US" dirty="0"/>
                  <a:t> </a:t>
                </a:r>
                <a:r>
                  <a:rPr lang="en-US" dirty="0" smtClean="0"/>
                  <a:t>cargo, gas engine</a:t>
                </a:r>
              </a:p>
              <a:p>
                <a:r>
                  <a:rPr lang="en-US" dirty="0" smtClean="0"/>
                  <a:t>General Utility: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4243"/>
              </p:ext>
            </p:extLst>
          </p:nvPr>
        </p:nvGraphicFramePr>
        <p:xfrm>
          <a:off x="1031966" y="3470312"/>
          <a:ext cx="7080068" cy="286131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50271062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763026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628385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22931036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76407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8273504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9954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-0.5345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0.0624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73.4956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76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-0.3061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0.0611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25.0844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cargo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3ft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0.4767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0.0509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87.8359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7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-1.5291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0.0674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514.7410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88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hyb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-0.8107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181.8833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3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-0.1733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0.00694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623.6288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9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Car Design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517988" cy="5167465"/>
          </a:xfrm>
        </p:spPr>
        <p:txBody>
          <a:bodyPr>
            <a:normAutofit/>
          </a:bodyPr>
          <a:lstStyle/>
          <a:p>
            <a:r>
              <a:rPr lang="en-US" dirty="0" smtClean="0"/>
              <a:t>Engine is the most important attribute: Largest impact on utility</a:t>
            </a:r>
          </a:p>
          <a:p>
            <a:r>
              <a:rPr lang="en-US" dirty="0" smtClean="0"/>
              <a:t>Gas engine, 6 seater and extra cargo space preferred</a:t>
            </a:r>
          </a:p>
          <a:p>
            <a:r>
              <a:rPr lang="en-US" dirty="0" smtClean="0"/>
              <a:t>Willingness to pay for extra cargo space</a:t>
            </a:r>
          </a:p>
          <a:p>
            <a:pPr lvl="1"/>
            <a:r>
              <a:rPr lang="en-US" dirty="0" smtClean="0"/>
              <a:t>What is the price increase that will offset the increase in utility from extra cargo space?</a:t>
            </a:r>
          </a:p>
          <a:p>
            <a:pPr lvl="1"/>
            <a:r>
              <a:rPr lang="en-US" dirty="0" smtClean="0"/>
              <a:t>Utility from extra cargo space = 0.4767</a:t>
            </a:r>
          </a:p>
          <a:p>
            <a:pPr lvl="1"/>
            <a:r>
              <a:rPr lang="en-US" dirty="0" smtClean="0"/>
              <a:t>Price increase that will offset this utility = 0.4767 / 0.1733 = 2.75 K</a:t>
            </a:r>
          </a:p>
          <a:p>
            <a:r>
              <a:rPr lang="en-US" dirty="0" smtClean="0"/>
              <a:t>However, there is usually competition in the market. How can we incorporate competition?</a:t>
            </a:r>
          </a:p>
          <a:p>
            <a:r>
              <a:rPr lang="en-US" dirty="0" smtClean="0"/>
              <a:t>What will be market share? Will total market size increase?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57" y="1064523"/>
            <a:ext cx="8496885" cy="523780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designing a </a:t>
            </a:r>
            <a:r>
              <a:rPr lang="en-US" dirty="0"/>
              <a:t>new product or introducing multiple versions of the same product, </a:t>
            </a:r>
            <a:r>
              <a:rPr lang="en-US" dirty="0" smtClean="0"/>
              <a:t>manager needs to decide what features to include and how to price</a:t>
            </a:r>
          </a:p>
          <a:p>
            <a:pPr algn="just"/>
            <a:r>
              <a:rPr lang="en-US" dirty="0" smtClean="0"/>
              <a:t>Conducting a study for every possible feature, price and version combination can be impractical</a:t>
            </a:r>
          </a:p>
          <a:p>
            <a:pPr algn="just"/>
            <a:r>
              <a:rPr lang="en-US" dirty="0" smtClean="0"/>
              <a:t>Instead, develop a model of consumer preferences (utility) based on product features and price</a:t>
            </a:r>
          </a:p>
          <a:p>
            <a:pPr algn="just"/>
            <a:r>
              <a:rPr lang="en-US" dirty="0" smtClean="0"/>
              <a:t>Estimate the model based on a subset of possible combinations of features and price</a:t>
            </a:r>
          </a:p>
          <a:p>
            <a:pPr algn="just"/>
            <a:r>
              <a:rPr lang="en-US" dirty="0" smtClean="0"/>
              <a:t>Use the model to predict outcome for different feature, price and versions that the manager can introduce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19" y="1064522"/>
            <a:ext cx="8461717" cy="5229598"/>
          </a:xfrm>
        </p:spPr>
        <p:txBody>
          <a:bodyPr>
            <a:normAutofit/>
          </a:bodyPr>
          <a:lstStyle/>
          <a:p>
            <a:r>
              <a:rPr lang="en-US" dirty="0" smtClean="0"/>
              <a:t>Conjoint approach can also be applied to real world data</a:t>
            </a:r>
          </a:p>
          <a:p>
            <a:pPr lvl="1"/>
            <a:r>
              <a:rPr lang="en-US" dirty="0" smtClean="0"/>
              <a:t>Represent each alternative as a combination of attributes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Sodas are a combination of brand name, type and nutritional (calorific) attributes</a:t>
            </a:r>
          </a:p>
          <a:p>
            <a:pPr lvl="1"/>
            <a:r>
              <a:rPr lang="en-US" dirty="0" smtClean="0"/>
              <a:t>Smartphones are a combination of brand name, physical and technical attributes (e.g., screen size, camera resolution)</a:t>
            </a:r>
          </a:p>
          <a:p>
            <a:r>
              <a:rPr lang="en-US" dirty="0" smtClean="0"/>
              <a:t>However, there may not be enough variation in some attributes in real world data</a:t>
            </a:r>
          </a:p>
          <a:p>
            <a:pPr lvl="1"/>
            <a:r>
              <a:rPr lang="en-US" dirty="0" smtClean="0"/>
              <a:t>If there is not enough variation in an attribute, then its impact on consumer utility and choice cannot be estimated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II: Market Share and Market Size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1064523"/>
            <a:ext cx="8560190" cy="5659834"/>
          </a:xfrm>
        </p:spPr>
        <p:txBody>
          <a:bodyPr>
            <a:normAutofit/>
          </a:bodyPr>
          <a:lstStyle/>
          <a:p>
            <a:r>
              <a:rPr lang="en-US" dirty="0" smtClean="0"/>
              <a:t>Changing price or introducing new features can cause consumers to switch brands AND also attract new consumers who were not buying any of the considered brands</a:t>
            </a:r>
          </a:p>
          <a:p>
            <a:pPr lvl="1"/>
            <a:r>
              <a:rPr lang="en-US" dirty="0" smtClean="0"/>
              <a:t>E.g., Samsung lowers price of 4K HDTV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i="1" u="sng" dirty="0" smtClean="0"/>
              <a:t>Brand switching:</a:t>
            </a:r>
            <a:r>
              <a:rPr lang="en-US" dirty="0" smtClean="0"/>
              <a:t>  Some consumers who would have bought a new LG TV will now instead buy Samsung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i="1" u="sng" dirty="0" smtClean="0"/>
              <a:t>Category Expansion:</a:t>
            </a:r>
            <a:r>
              <a:rPr lang="en-US" dirty="0" smtClean="0"/>
              <a:t> Some consumers who would not have bought a TV at all will now buy Samsung </a:t>
            </a:r>
          </a:p>
          <a:p>
            <a:r>
              <a:rPr lang="en-US" dirty="0" smtClean="0"/>
              <a:t>To predict complete effect of a marketing action, we need to predict both brand switching and category expansion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 Consider both whether consumers buy, and what they buy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4523"/>
                <a:ext cx="8702040" cy="51838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conjoint study, include option of not </a:t>
                </a:r>
                <a:r>
                  <a:rPr lang="en-US" dirty="0"/>
                  <a:t>choosing any alternative </a:t>
                </a:r>
              </a:p>
              <a:p>
                <a:pPr lvl="1"/>
                <a:r>
                  <a:rPr lang="en-US" dirty="0" smtClean="0"/>
                  <a:t>If using real world data, include data </a:t>
                </a:r>
                <a:r>
                  <a:rPr lang="en-US" dirty="0"/>
                  <a:t>on how many consumers </a:t>
                </a:r>
                <a:r>
                  <a:rPr lang="en-US" dirty="0" smtClean="0"/>
                  <a:t>who considered the products but did </a:t>
                </a:r>
                <a:r>
                  <a:rPr lang="en-US" dirty="0"/>
                  <a:t>not buy</a:t>
                </a:r>
              </a:p>
              <a:p>
                <a:r>
                  <a:rPr lang="en-US" dirty="0" smtClean="0"/>
                  <a:t>Estimate choice model by considering “Not Buy” as one more choice alternative (Alternative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Taking utility of “Not Buy” = 0</a:t>
                </a:r>
              </a:p>
              <a:p>
                <a:r>
                  <a:rPr lang="en-US" dirty="0" smtClean="0"/>
                  <a:t>Model without “Not Buy” alternative can only predict market share for consumers who will buy, not whether they will buy</a:t>
                </a:r>
              </a:p>
              <a:p>
                <a:r>
                  <a:rPr lang="en-US" dirty="0" smtClean="0"/>
                  <a:t>Model with “Not Buy” can also predict what fraction of overall market will buy =&gt; can predict market size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4523"/>
                <a:ext cx="8702040" cy="5183878"/>
              </a:xfrm>
              <a:blipFill>
                <a:blip r:embed="rId2"/>
                <a:stretch>
                  <a:fillRect l="-1261" t="-1294" r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Consoles Pricing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Study Objective: Determine how price </a:t>
            </a:r>
            <a:r>
              <a:rPr lang="en-US" dirty="0"/>
              <a:t>of videogame consoles </a:t>
            </a:r>
            <a:r>
              <a:rPr lang="en-US" dirty="0" smtClean="0"/>
              <a:t>affects sales and market share</a:t>
            </a:r>
          </a:p>
          <a:p>
            <a:pPr lvl="1"/>
            <a:r>
              <a:rPr lang="en-US" dirty="0" smtClean="0"/>
              <a:t>3 Consoles: </a:t>
            </a:r>
            <a:r>
              <a:rPr lang="en-US" dirty="0" err="1" smtClean="0"/>
              <a:t>XBox</a:t>
            </a:r>
            <a:r>
              <a:rPr lang="en-US" dirty="0" smtClean="0"/>
              <a:t>, </a:t>
            </a:r>
            <a:r>
              <a:rPr lang="en-US" dirty="0" err="1" smtClean="0"/>
              <a:t>Playstation</a:t>
            </a:r>
            <a:r>
              <a:rPr lang="en-US" dirty="0" smtClean="0"/>
              <a:t>, Wii</a:t>
            </a:r>
          </a:p>
          <a:p>
            <a:r>
              <a:rPr lang="en-US" dirty="0" smtClean="0"/>
              <a:t>Study Design</a:t>
            </a:r>
          </a:p>
          <a:p>
            <a:pPr lvl="1"/>
            <a:r>
              <a:rPr lang="en-US" dirty="0" smtClean="0"/>
              <a:t>For different combinations of prices for 3 consoles, how many consumers bought a console, and which console did they buy (sample size: 100 for each price combination)</a:t>
            </a:r>
          </a:p>
          <a:p>
            <a:r>
              <a:rPr lang="en-US" u="sng" dirty="0" smtClean="0"/>
              <a:t>Note:</a:t>
            </a:r>
            <a:r>
              <a:rPr lang="en-US" dirty="0" smtClean="0"/>
              <a:t> Why not model total sales for a console as a function of the prices?</a:t>
            </a:r>
          </a:p>
          <a:p>
            <a:pPr lvl="1"/>
            <a:r>
              <a:rPr lang="en-US" dirty="0" smtClean="0"/>
              <a:t>Cannot predict how sales of all three consoles will change when price of one console changes</a:t>
            </a:r>
          </a:p>
          <a:p>
            <a:pPr lvl="1"/>
            <a:r>
              <a:rPr lang="en-US" dirty="0" smtClean="0"/>
              <a:t>Fewer observations once choice data is aggregated as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Consoles Pricing Study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250110"/>
              </p:ext>
            </p:extLst>
          </p:nvPr>
        </p:nvGraphicFramePr>
        <p:xfrm>
          <a:off x="935501" y="2246826"/>
          <a:ext cx="6332220" cy="3600450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8584204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556342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8860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57045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2194344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5093851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25879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XBox_Price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Price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Price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  <a:p>
                      <a:pPr algn="ctr" fontAlgn="t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Wii_</a:t>
                      </a:r>
                    </a:p>
                    <a:p>
                      <a:pPr algn="ctr" fontAlgn="t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78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6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9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61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54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5921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4584066" y="588840"/>
            <a:ext cx="313494" cy="29823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9636" y="969353"/>
            <a:ext cx="2982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# of people who chose each console for each combination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6615386" y="1584425"/>
            <a:ext cx="313494" cy="9911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1260" y="984593"/>
            <a:ext cx="1709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# of people who chose not to buy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2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Consoles Pricing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Utility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𝑋𝐵𝑜𝑥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𝑋𝐵𝑜𝑥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𝑋𝐵𝑜𝑥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𝑁𝑜𝐵𝑢𝑦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General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𝑋𝐵𝑜𝑥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𝑋𝐵𝑜𝑥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No-Buy option.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94" b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Consoles Pricing Study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35501" y="2246826"/>
          <a:ext cx="6332220" cy="3600450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8584204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556342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8860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57045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2194344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5093851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25879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XBox_Price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Price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Price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  <a:p>
                      <a:pPr algn="ctr" fontAlgn="t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Wii_</a:t>
                      </a:r>
                    </a:p>
                    <a:p>
                      <a:pPr algn="ctr" fontAlgn="t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 Chosen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78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6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9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61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54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5921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4584066" y="588840"/>
            <a:ext cx="313494" cy="29823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9636" y="969353"/>
            <a:ext cx="2982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# of people who chose each console for each combination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6615386" y="1584425"/>
            <a:ext cx="313494" cy="9911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1260" y="984593"/>
            <a:ext cx="1709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# of people who chose not to buy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2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Consoles Pricing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count data format to choice data format, with price as alternative characteristic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13167"/>
              </p:ext>
            </p:extLst>
          </p:nvPr>
        </p:nvGraphicFramePr>
        <p:xfrm>
          <a:off x="3559126" y="1974897"/>
          <a:ext cx="3657600" cy="48833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0806004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21725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04277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2786106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p_id</a:t>
                      </a:r>
                      <a:endParaRPr lang="en-US" sz="17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259076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785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96785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8126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7815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0701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071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79535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51932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⁞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⁞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⁞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⁞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3817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7700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4043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6481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4865" marR="44865" marT="44865" marB="4486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94858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3277772" y="2419643"/>
            <a:ext cx="253218" cy="12379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78" y="2838566"/>
            <a:ext cx="216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Choice Occasion 1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3261356" y="3753729"/>
            <a:ext cx="253218" cy="12379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0862" y="4172652"/>
            <a:ext cx="216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Choice Occasion 2</a:t>
            </a:r>
            <a:endParaRPr lang="en-US" sz="2000" dirty="0"/>
          </a:p>
        </p:txBody>
      </p:sp>
      <p:sp>
        <p:nvSpPr>
          <p:cNvPr id="14" name="Left Brace 13"/>
          <p:cNvSpPr/>
          <p:nvPr/>
        </p:nvSpPr>
        <p:spPr>
          <a:xfrm>
            <a:off x="3261356" y="5527772"/>
            <a:ext cx="253218" cy="12379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9655" y="5946695"/>
            <a:ext cx="248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Choice Occasion 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Consoles Pricing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𝑋𝐵𝑜𝑥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1.75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−0.0125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71325"/>
              </p:ext>
            </p:extLst>
          </p:nvPr>
        </p:nvGraphicFramePr>
        <p:xfrm>
          <a:off x="888274" y="1246383"/>
          <a:ext cx="7367451" cy="212217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32735702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269468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6111499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3096292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722109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40092379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42183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1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3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2.1084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0.3407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38.3027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Wii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1.7456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0.2764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39.8868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14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XBox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1.9032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0.2805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46.0285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-0.0125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0.00134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88.1167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47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064522"/>
            <a:ext cx="8539089" cy="5111195"/>
          </a:xfrm>
        </p:spPr>
        <p:txBody>
          <a:bodyPr>
            <a:normAutofit/>
          </a:bodyPr>
          <a:lstStyle/>
          <a:p>
            <a:r>
              <a:rPr lang="en-US" dirty="0" smtClean="0"/>
              <a:t>Conjoint: Technique </a:t>
            </a:r>
            <a:r>
              <a:rPr lang="en-US" dirty="0"/>
              <a:t>for finding </a:t>
            </a:r>
            <a:r>
              <a:rPr lang="en-US" b="1" dirty="0" smtClean="0"/>
              <a:t>consumer preferences</a:t>
            </a:r>
            <a:r>
              <a:rPr lang="en-US" dirty="0" smtClean="0"/>
              <a:t> based </a:t>
            </a:r>
            <a:r>
              <a:rPr lang="en-US" dirty="0"/>
              <a:t>on </a:t>
            </a:r>
            <a:r>
              <a:rPr lang="en-US" dirty="0" smtClean="0"/>
              <a:t>their </a:t>
            </a:r>
            <a:r>
              <a:rPr lang="en-US" b="1" dirty="0" smtClean="0"/>
              <a:t>ratings, rankings</a:t>
            </a:r>
            <a:r>
              <a:rPr lang="en-US" dirty="0" smtClean="0"/>
              <a:t> </a:t>
            </a:r>
            <a:r>
              <a:rPr lang="en-US" u="sng" dirty="0" smtClean="0"/>
              <a:t>or</a:t>
            </a:r>
            <a:r>
              <a:rPr lang="en-US" dirty="0" smtClean="0"/>
              <a:t> </a:t>
            </a:r>
            <a:r>
              <a:rPr lang="en-US" b="1" dirty="0" smtClean="0"/>
              <a:t>choices</a:t>
            </a:r>
            <a:r>
              <a:rPr lang="en-US" dirty="0" smtClean="0"/>
              <a:t> of alternatives</a:t>
            </a:r>
          </a:p>
          <a:p>
            <a:endParaRPr lang="en-US" dirty="0" smtClean="0"/>
          </a:p>
          <a:p>
            <a:r>
              <a:rPr lang="en-US" dirty="0"/>
              <a:t>Stated vs. Revealed Preferences</a:t>
            </a:r>
          </a:p>
          <a:p>
            <a:pPr lvl="1"/>
            <a:r>
              <a:rPr lang="en-US" dirty="0"/>
              <a:t>Stated: Simply ask consumers how much they are willing to pay for different features and brands</a:t>
            </a:r>
          </a:p>
          <a:p>
            <a:pPr lvl="1"/>
            <a:r>
              <a:rPr lang="en-US" dirty="0"/>
              <a:t>Revealed: Observe consumer behaviors and infer their </a:t>
            </a:r>
            <a:r>
              <a:rPr lang="en-US" dirty="0" smtClean="0"/>
              <a:t>preference</a:t>
            </a:r>
          </a:p>
          <a:p>
            <a:pPr lvl="1"/>
            <a:r>
              <a:rPr lang="en-US" dirty="0"/>
              <a:t>Stating preferences and making tradeoffs explicitly </a:t>
            </a:r>
            <a:r>
              <a:rPr lang="en-US" dirty="0" smtClean="0"/>
              <a:t>can be an </a:t>
            </a:r>
            <a:r>
              <a:rPr lang="en-US" dirty="0"/>
              <a:t>artificial task for </a:t>
            </a:r>
            <a:r>
              <a:rPr lang="en-US" dirty="0" smtClean="0"/>
              <a:t>consumers – can lead to biases</a:t>
            </a:r>
            <a:endParaRPr lang="en-US" dirty="0"/>
          </a:p>
          <a:p>
            <a:pPr lvl="1"/>
            <a:r>
              <a:rPr lang="en-US" dirty="0" smtClean="0"/>
              <a:t>Revealed preferences is more reliable for predicting actual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Consoles Pricing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: Potential Market Size </a:t>
                </a:r>
              </a:p>
              <a:p>
                <a:pPr lvl="1"/>
                <a:r>
                  <a:rPr lang="en-US" dirty="0"/>
                  <a:t>Number of consumers who could potentially buy product</a:t>
                </a:r>
              </a:p>
              <a:p>
                <a:r>
                  <a:rPr lang="en-US" dirty="0" smtClean="0"/>
                  <a:t>Choice share of </a:t>
                </a:r>
                <a:r>
                  <a:rPr lang="en-US" dirty="0"/>
                  <a:t> </a:t>
                </a:r>
                <a:r>
                  <a:rPr lang="en-US" dirty="0" smtClean="0"/>
                  <a:t>alternative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Applying the standard multinomial probability formula</a:t>
                </a:r>
              </a:p>
              <a:p>
                <a:pPr lvl="1"/>
                <a:r>
                  <a:rPr lang="en-US" dirty="0" smtClean="0"/>
                  <a:t>Utility of no-choice option is 0,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Sales of brand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Consoles Pricing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Total </a:t>
                </a:r>
                <a:r>
                  <a:rPr lang="en-US" dirty="0"/>
                  <a:t>sales of all brands: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Market </a:t>
                </a:r>
                <a:r>
                  <a:rPr lang="en-US" dirty="0"/>
                  <a:t>share of brand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Choice share ≠ Market share </a:t>
                </a:r>
              </a:p>
              <a:p>
                <a:pPr lvl="1"/>
                <a:r>
                  <a:rPr lang="en-US" dirty="0" smtClean="0"/>
                  <a:t>Choice share includes probability of no-purchase option</a:t>
                </a:r>
              </a:p>
              <a:p>
                <a:pPr lvl="1"/>
                <a:r>
                  <a:rPr lang="en-US" dirty="0" smtClean="0"/>
                  <a:t>Market share is ratio of choice share of the given brand to the choice share of any brand (not including the no-purchase option)</a:t>
                </a:r>
              </a:p>
              <a:p>
                <a:pPr lvl="1"/>
                <a:r>
                  <a:rPr lang="en-US" dirty="0" smtClean="0"/>
                  <a:t>E.g.,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of PS = 0.5, Xbox = 0.15, Wii </a:t>
                </a:r>
                <a:r>
                  <a:rPr lang="en-US" smtClean="0"/>
                  <a:t>= 0.15, No-buy = 0.2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=&gt; Market share of PS = 0.5 / 0.8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333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Consoles Pricing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423" y="1064523"/>
                <a:ext cx="8623494" cy="54170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:r>
                  <a:rPr lang="en-US" dirty="0" err="1" smtClean="0"/>
                  <a:t>XBox</a:t>
                </a:r>
                <a:r>
                  <a:rPr lang="en-US" dirty="0" smtClean="0"/>
                  <a:t> lowers price by $25:</a:t>
                </a:r>
              </a:p>
              <a:p>
                <a:pPr lvl="4"/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Increase in Xbox Sales = Category-expansion effect +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		Brand-switching effect</a:t>
                </a:r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Category expansion: Decrease in consumers not buying</a:t>
                </a:r>
              </a:p>
              <a:p>
                <a:pPr lvl="1"/>
                <a:r>
                  <a:rPr lang="en-US" dirty="0"/>
                  <a:t>Number of </a:t>
                </a:r>
                <a:r>
                  <a:rPr lang="en-US" dirty="0" smtClean="0"/>
                  <a:t>consumers not </a:t>
                </a:r>
                <a:r>
                  <a:rPr lang="en-US" dirty="0"/>
                  <a:t>buying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Brand switching: Decrease in consumers buying other brand</a:t>
                </a:r>
              </a:p>
              <a:p>
                <a:pPr lvl="1"/>
                <a:r>
                  <a:rPr lang="en-US" dirty="0" smtClean="0"/>
                  <a:t>Number of consumers buying other brand =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𝑋𝐵𝑜𝑥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423" y="1064523"/>
                <a:ext cx="8623494" cy="5417088"/>
              </a:xfrm>
              <a:blipFill>
                <a:blip r:embed="rId2"/>
                <a:stretch>
                  <a:fillRect l="-1413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Conjoint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2602"/>
            <a:ext cx="8229600" cy="5290558"/>
          </a:xfrm>
        </p:spPr>
        <p:txBody>
          <a:bodyPr>
            <a:normAutofit/>
          </a:bodyPr>
          <a:lstStyle/>
          <a:p>
            <a:r>
              <a:rPr lang="en-US" dirty="0" smtClean="0"/>
              <a:t>Ratings-based conjoint: Consumers has to rate each alternative (e.g., on a scale of 1 – 100), OR allot 100 points between handful of alternatives</a:t>
            </a:r>
          </a:p>
          <a:p>
            <a:r>
              <a:rPr lang="en-US" dirty="0" smtClean="0"/>
              <a:t>Ranking-based conjoint: Consumers rank the alternatives in the order of preference</a:t>
            </a:r>
          </a:p>
          <a:p>
            <a:r>
              <a:rPr lang="en-US" dirty="0" smtClean="0"/>
              <a:t>Choice-based conjoint: Consumers choose their best alternative </a:t>
            </a:r>
          </a:p>
          <a:p>
            <a:r>
              <a:rPr lang="en-US" dirty="0"/>
              <a:t>Incentivized conjoint: Participants are given a chance to win one of the products that they </a:t>
            </a:r>
            <a:r>
              <a:rPr lang="en-US" dirty="0" smtClean="0"/>
              <a:t>choose</a:t>
            </a:r>
          </a:p>
          <a:p>
            <a:pPr lvl="1"/>
            <a:r>
              <a:rPr lang="en-US" dirty="0" smtClean="0"/>
              <a:t>So they have incentive </a:t>
            </a:r>
            <a:r>
              <a:rPr lang="en-US" dirty="0"/>
              <a:t>to choose products that they truly </a:t>
            </a:r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More difficult to incentivize ratings or ranking based conjoint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vs. Rankings vs.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122918"/>
          </a:xfrm>
        </p:spPr>
        <p:txBody>
          <a:bodyPr>
            <a:normAutofit/>
          </a:bodyPr>
          <a:lstStyle/>
          <a:p>
            <a:r>
              <a:rPr lang="en-US" dirty="0" smtClean="0"/>
              <a:t>Tradeoff </a:t>
            </a:r>
            <a:r>
              <a:rPr lang="en-US" dirty="0"/>
              <a:t>is between what type of data is easier to analyze, and what type of </a:t>
            </a:r>
            <a:r>
              <a:rPr lang="en-US" dirty="0" smtClean="0"/>
              <a:t>decision task </a:t>
            </a:r>
            <a:r>
              <a:rPr lang="en-US" dirty="0"/>
              <a:t>is most </a:t>
            </a:r>
            <a:r>
              <a:rPr lang="en-US" dirty="0" smtClean="0"/>
              <a:t>realistic, </a:t>
            </a:r>
            <a:r>
              <a:rPr lang="en-US" dirty="0"/>
              <a:t>easiest for consumers</a:t>
            </a:r>
          </a:p>
          <a:p>
            <a:pPr lvl="1"/>
            <a:r>
              <a:rPr lang="en-US" dirty="0"/>
              <a:t>Ratings: least realistic, historically easiest to </a:t>
            </a:r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Choice</a:t>
            </a:r>
            <a:r>
              <a:rPr lang="en-US" dirty="0"/>
              <a:t>: most realistic, now also easy to </a:t>
            </a:r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Also more </a:t>
            </a:r>
            <a:r>
              <a:rPr lang="en-US" dirty="0"/>
              <a:t>data is available for ratings / rankings, as consumers rate / rank all alternatives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Analysis: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260077"/>
          </a:xfrm>
        </p:spPr>
        <p:txBody>
          <a:bodyPr>
            <a:normAutofit/>
          </a:bodyPr>
          <a:lstStyle/>
          <a:p>
            <a:r>
              <a:rPr lang="en-US" dirty="0"/>
              <a:t>Consumers view </a:t>
            </a:r>
            <a:r>
              <a:rPr lang="en-US" dirty="0" smtClean="0"/>
              <a:t>a product </a:t>
            </a:r>
            <a:r>
              <a:rPr lang="en-US" dirty="0"/>
              <a:t>as a bundle of </a:t>
            </a:r>
            <a:r>
              <a:rPr lang="en-US" dirty="0" smtClean="0"/>
              <a:t>attributes (incl. brand name and price)</a:t>
            </a:r>
            <a:endParaRPr lang="en-US" dirty="0"/>
          </a:p>
          <a:p>
            <a:r>
              <a:rPr lang="en-US" dirty="0"/>
              <a:t>Each level of an attribute provides some “utility</a:t>
            </a:r>
            <a:r>
              <a:rPr lang="en-US" dirty="0" smtClean="0"/>
              <a:t>”</a:t>
            </a:r>
          </a:p>
          <a:p>
            <a:r>
              <a:rPr lang="en-US" dirty="0"/>
              <a:t>Total utility from </a:t>
            </a:r>
            <a:r>
              <a:rPr lang="en-US" dirty="0" smtClean="0"/>
              <a:t>product </a:t>
            </a:r>
            <a:r>
              <a:rPr lang="en-US" dirty="0"/>
              <a:t>is </a:t>
            </a:r>
            <a:r>
              <a:rPr lang="en-US" dirty="0" smtClean="0"/>
              <a:t>sum </a:t>
            </a:r>
            <a:r>
              <a:rPr lang="en-US" dirty="0"/>
              <a:t>of </a:t>
            </a:r>
            <a:r>
              <a:rPr lang="en-US" dirty="0" smtClean="0"/>
              <a:t>utility </a:t>
            </a:r>
            <a:r>
              <a:rPr lang="en-US" dirty="0"/>
              <a:t>from each attribute</a:t>
            </a:r>
          </a:p>
          <a:p>
            <a:r>
              <a:rPr lang="en-US" dirty="0" smtClean="0"/>
              <a:t>Phone Cover Example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utils</a:t>
            </a:r>
            <a:r>
              <a:rPr lang="en-US" dirty="0"/>
              <a:t>” = units of measuring </a:t>
            </a:r>
            <a:r>
              <a:rPr lang="en-US" dirty="0" smtClean="0"/>
              <a:t>utility, only relative magnitude matters</a:t>
            </a:r>
            <a:endParaRPr lang="en-US" dirty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Yellow = 3 </a:t>
            </a:r>
            <a:r>
              <a:rPr lang="en-US" dirty="0" err="1"/>
              <a:t>utils</a:t>
            </a:r>
            <a:r>
              <a:rPr lang="en-US" dirty="0"/>
              <a:t>, Blue = 5 </a:t>
            </a:r>
            <a:r>
              <a:rPr lang="en-US" dirty="0" err="1"/>
              <a:t>utils</a:t>
            </a:r>
            <a:r>
              <a:rPr lang="en-US" dirty="0"/>
              <a:t>, Red = 10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Price: $1 = 1 </a:t>
            </a:r>
            <a:r>
              <a:rPr lang="en-US" dirty="0" err="1"/>
              <a:t>utils</a:t>
            </a:r>
            <a:r>
              <a:rPr lang="en-US" dirty="0"/>
              <a:t>, $2 = 0 </a:t>
            </a:r>
            <a:r>
              <a:rPr lang="en-US" dirty="0" err="1"/>
              <a:t>utils</a:t>
            </a:r>
            <a:r>
              <a:rPr lang="en-US" dirty="0"/>
              <a:t>, $3 = -2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Yellow Cover at $1 = 3 + 1 = 4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Red Cover at $3 = 10 – 2 = 8 </a:t>
            </a:r>
            <a:r>
              <a:rPr lang="en-US" dirty="0" err="1"/>
              <a:t>utils</a:t>
            </a:r>
            <a:r>
              <a:rPr lang="en-US" dirty="0"/>
              <a:t> </a:t>
            </a:r>
          </a:p>
          <a:p>
            <a:r>
              <a:rPr lang="en-US" dirty="0" smtClean="0"/>
              <a:t>Consumers choose the product that provides highest utility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Chocolate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Objective: Understand how consumers value the following attributes of chocolate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Dark vs. Milk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Soft vs. Chewy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Nuts vs. Non Nuts</a:t>
            </a:r>
          </a:p>
          <a:p>
            <a:pPr marL="514350" indent="-457200"/>
            <a:r>
              <a:rPr lang="en-US" dirty="0" smtClean="0"/>
              <a:t>Study design</a:t>
            </a:r>
          </a:p>
          <a:p>
            <a:pPr marL="914400" lvl="1" indent="-457200"/>
            <a:r>
              <a:rPr lang="en-US" dirty="0" smtClean="0"/>
              <a:t>8 varieties of chocolate from 2 x 2 x 2 combination of attributes</a:t>
            </a:r>
          </a:p>
          <a:p>
            <a:pPr marL="914400" lvl="1" indent="-457200"/>
            <a:r>
              <a:rPr lang="en-US" dirty="0" smtClean="0"/>
              <a:t>Participants shown descriptions of all varieties and asked to choose one (Full profile conjoint)</a:t>
            </a:r>
          </a:p>
          <a:p>
            <a:pPr marL="914400" lvl="1" indent="-457200"/>
            <a:r>
              <a:rPr lang="en-US" dirty="0" smtClean="0"/>
              <a:t>Data collected for 10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Chocolate Study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69477" y="1266085"/>
          <a:ext cx="4207905" cy="4369846"/>
        </p:xfrm>
        <a:graphic>
          <a:graphicData uri="http://schemas.openxmlformats.org/drawingml/2006/table">
            <a:tbl>
              <a:tblPr/>
              <a:tblGrid>
                <a:gridCol w="1026589">
                  <a:extLst>
                    <a:ext uri="{9D8B030D-6E8A-4147-A177-3AD203B41FA5}">
                      <a16:colId xmlns:a16="http://schemas.microsoft.com/office/drawing/2014/main" val="1999358602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1437586546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3294175086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2361426510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1422547382"/>
                    </a:ext>
                  </a:extLst>
                </a:gridCol>
              </a:tblGrid>
              <a:tr h="2545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Participant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Dark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Nuts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14484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37136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82563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19686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55602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4932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90139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29736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33409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79790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14108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146753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59273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68260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315958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76322"/>
                  </a:ext>
                </a:extLst>
              </a:tr>
              <a:tr h="257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9517" marR="29517" marT="29517" marB="29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5077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22832" y="2059743"/>
            <a:ext cx="186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 1’s Choice </a:t>
            </a:r>
          </a:p>
          <a:p>
            <a:r>
              <a:rPr lang="en-US" dirty="0" smtClean="0"/>
              <a:t>(1 = Chosen, </a:t>
            </a:r>
          </a:p>
          <a:p>
            <a:r>
              <a:rPr lang="en-US" dirty="0" smtClean="0"/>
              <a:t>2 = Not Chosen)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17919" y="2646513"/>
            <a:ext cx="647115" cy="1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22832" y="4668126"/>
            <a:ext cx="154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 2’s Choice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17919" y="4979404"/>
            <a:ext cx="647115" cy="1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13"/>
          <p:cNvSpPr txBox="1"/>
          <p:nvPr/>
        </p:nvSpPr>
        <p:spPr>
          <a:xfrm>
            <a:off x="4073428" y="5581283"/>
            <a:ext cx="247650" cy="619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 Box 13"/>
          <p:cNvSpPr txBox="1"/>
          <p:nvPr/>
        </p:nvSpPr>
        <p:spPr>
          <a:xfrm>
            <a:off x="5657996" y="5581283"/>
            <a:ext cx="247650" cy="619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348182" y="5581282"/>
            <a:ext cx="247650" cy="619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772529" y="1533378"/>
            <a:ext cx="154744" cy="20538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581" y="2096033"/>
            <a:ext cx="173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8 Combinations shown to Participant 1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4118733" y="-46355"/>
            <a:ext cx="154746" cy="22992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0110" y="733932"/>
            <a:ext cx="1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1770185" y="3673713"/>
            <a:ext cx="154744" cy="20538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37" y="4236368"/>
            <a:ext cx="173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8 Combinations shown to Participant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 animBg="1"/>
      <p:bldP spid="17" grpId="0"/>
      <p:bldP spid="15" grpId="0" animBg="1"/>
      <p:bldP spid="18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Chocolate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Assign utilities to different level of each attribute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Attribute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Dark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𝐷𝑎𝑟𝑘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utils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Milk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𝑀𝑖𝑙𝑘</m:t>
                        </m:r>
                      </m:sub>
                    </m:sSub>
                  </m:oMath>
                </a14:m>
                <a:r>
                  <a:rPr lang="en-US" dirty="0" smtClean="0"/>
                  <a:t> utils</a:t>
                </a:r>
              </a:p>
              <a:p>
                <a:r>
                  <a:rPr lang="en-US" dirty="0" smtClean="0"/>
                  <a:t>Attribute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𝑆𝑜𝑓𝑡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utils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Chewy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𝐶h𝑒𝑤𝑦</m:t>
                        </m:r>
                      </m:sub>
                    </m:sSub>
                  </m:oMath>
                </a14:m>
                <a:r>
                  <a:rPr lang="en-US" dirty="0" smtClean="0"/>
                  <a:t> utils</a:t>
                </a:r>
              </a:p>
              <a:p>
                <a:r>
                  <a:rPr lang="en-US" dirty="0" smtClean="0"/>
                  <a:t>Attribute 3: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𝑁𝑢𝑡𝑠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utils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NoNuts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𝑁𝑜𝑁𝑢𝑡𝑠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utils</a:t>
                </a:r>
              </a:p>
              <a:p>
                <a:endParaRPr lang="en-US" dirty="0"/>
              </a:p>
              <a:p>
                <a:r>
                  <a:rPr lang="en-US" dirty="0" smtClean="0"/>
                  <a:t>Then utility for each combination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𝑆𝑜𝑓𝑡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𝑁𝑜𝑁𝑢𝑡𝑠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𝑀𝑖𝑙𝑘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𝑆𝑜𝑓𝑡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𝑁𝑜𝑁𝑢𝑡𝑠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𝐷𝑎𝑟𝑘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𝐶h𝑒𝑤𝑦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𝐷𝑎𝑟𝑘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𝐶h𝑒𝑤𝑦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𝑁𝑢𝑡𝑠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481" t="-123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35708</TotalTime>
  <Words>2258</Words>
  <Application>Microsoft Office PowerPoint</Application>
  <PresentationFormat>On-screen Show (4:3)</PresentationFormat>
  <Paragraphs>832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Symbol</vt:lpstr>
      <vt:lpstr>Arial Narrow</vt:lpstr>
      <vt:lpstr>Calibri</vt:lpstr>
      <vt:lpstr>Office Theme</vt:lpstr>
      <vt:lpstr>Part I: Conjoint Analysis for Measuring Consumer Preference</vt:lpstr>
      <vt:lpstr>Basic Idea</vt:lpstr>
      <vt:lpstr>Conjoint Analysis</vt:lpstr>
      <vt:lpstr>Types of Conjoint Studies</vt:lpstr>
      <vt:lpstr>Ratings vs. Rankings vs. Choice</vt:lpstr>
      <vt:lpstr>Conjoint Analysis: Theory</vt:lpstr>
      <vt:lpstr>Example: Chocolate Study</vt:lpstr>
      <vt:lpstr>Example: Chocolate Study</vt:lpstr>
      <vt:lpstr>Example: Chocolate Study</vt:lpstr>
      <vt:lpstr>Example: Chocolate Study</vt:lpstr>
      <vt:lpstr>Example: Chocolate Study</vt:lpstr>
      <vt:lpstr>Example: Chocolate Study</vt:lpstr>
      <vt:lpstr>Conjoint Analysis Study</vt:lpstr>
      <vt:lpstr>Conjoint Analysis Study</vt:lpstr>
      <vt:lpstr>Example: Car Design Study</vt:lpstr>
      <vt:lpstr>Example: Car Design Study</vt:lpstr>
      <vt:lpstr>Example: Car Design Study</vt:lpstr>
      <vt:lpstr>Example: Car Design Study</vt:lpstr>
      <vt:lpstr>Example: Car Design Study</vt:lpstr>
      <vt:lpstr>Conjoint Analysis Study</vt:lpstr>
      <vt:lpstr>Part II: Market Share and Market Size Studies</vt:lpstr>
      <vt:lpstr>Basic Idea</vt:lpstr>
      <vt:lpstr>Basic Idea</vt:lpstr>
      <vt:lpstr>Example: Consoles Pricing Study</vt:lpstr>
      <vt:lpstr>Example: Consoles Pricing Study</vt:lpstr>
      <vt:lpstr>Example: Consoles Pricing Study</vt:lpstr>
      <vt:lpstr>Example: Consoles Pricing Study</vt:lpstr>
      <vt:lpstr>Example: Consoles Pricing Study</vt:lpstr>
      <vt:lpstr>Example: Consoles Pricing Study</vt:lpstr>
      <vt:lpstr>Example: Consoles Pricing Study</vt:lpstr>
      <vt:lpstr>Example: Consoles Pricing Study</vt:lpstr>
      <vt:lpstr>Example: Consoles Pricing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1930</cp:revision>
  <dcterms:created xsi:type="dcterms:W3CDTF">2011-08-25T15:49:05Z</dcterms:created>
  <dcterms:modified xsi:type="dcterms:W3CDTF">2018-04-10T15:43:07Z</dcterms:modified>
</cp:coreProperties>
</file>