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83" r:id="rId13"/>
    <p:sldId id="266" r:id="rId14"/>
    <p:sldId id="269" r:id="rId15"/>
    <p:sldId id="270" r:id="rId16"/>
    <p:sldId id="284" r:id="rId17"/>
    <p:sldId id="271" r:id="rId18"/>
    <p:sldId id="272" r:id="rId19"/>
    <p:sldId id="267" r:id="rId20"/>
    <p:sldId id="286" r:id="rId21"/>
    <p:sldId id="273" r:id="rId22"/>
    <p:sldId id="274" r:id="rId23"/>
    <p:sldId id="275" r:id="rId24"/>
    <p:sldId id="276" r:id="rId25"/>
    <p:sldId id="277" r:id="rId26"/>
    <p:sldId id="278" r:id="rId27"/>
    <p:sldId id="285" r:id="rId28"/>
    <p:sldId id="279" r:id="rId29"/>
    <p:sldId id="280" r:id="rId30"/>
    <p:sldId id="281" r:id="rId31"/>
    <p:sldId id="282" r:id="rId32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CD3AF-DDDC-429F-9452-169D6F931D60}" v="1" dt="2018-06-01T01:21:12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9390" autoAdjust="0"/>
  </p:normalViewPr>
  <p:slideViewPr>
    <p:cSldViewPr snapToGrid="0">
      <p:cViewPr varScale="1">
        <p:scale>
          <a:sx n="81" d="100"/>
          <a:sy n="81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D97A-931A-43AE-BAAE-2F663F7766F4}" type="datetimeFigureOut">
              <a:rPr lang="en-US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8A9F-B7E8-48D1-8EF8-E03B7FBFA5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0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4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1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9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5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9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42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9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3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Dr. Nassim </a:t>
            </a:r>
            <a:r>
              <a:rPr lang="en-US" dirty="0" err="1">
                <a:cs typeface="Calibri"/>
              </a:rPr>
              <a:t>Sohaee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DEE4B-E014-4BAC-AAA2-60FC23BD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Law of Large Numbers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9154B319-8074-4A91-99C9-BCC07B5C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201" r="17266"/>
          <a:stretch/>
        </p:blipFill>
        <p:spPr>
          <a:xfrm>
            <a:off x="1619519" y="2226590"/>
            <a:ext cx="9126207" cy="3966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A37ACD-8394-40D1-BD85-753C49177261}"/>
              </a:ext>
            </a:extLst>
          </p:cNvPr>
          <p:cNvSpPr txBox="1"/>
          <p:nvPr/>
        </p:nvSpPr>
        <p:spPr>
          <a:xfrm>
            <a:off x="1058173" y="187049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F3CF45-17B4-4B0C-B2B0-4CCEB4739376}"/>
              </a:ext>
            </a:extLst>
          </p:cNvPr>
          <p:cNvSpPr txBox="1"/>
          <p:nvPr/>
        </p:nvSpPr>
        <p:spPr>
          <a:xfrm>
            <a:off x="3444814" y="18704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DF91F3F-FB67-4A1E-BEA4-036ABE1C35C0}"/>
              </a:ext>
            </a:extLst>
          </p:cNvPr>
          <p:cNvSpPr txBox="1"/>
          <p:nvPr/>
        </p:nvSpPr>
        <p:spPr>
          <a:xfrm>
            <a:off x="8635040" y="1856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B7E126-2F73-47F0-B80A-61DDC59BA16C}"/>
              </a:ext>
            </a:extLst>
          </p:cNvPr>
          <p:cNvSpPr txBox="1"/>
          <p:nvPr/>
        </p:nvSpPr>
        <p:spPr>
          <a:xfrm>
            <a:off x="6003984" y="18704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</a:t>
            </a:r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B313A93-9984-469A-8EC3-9A7A84AF71B9}"/>
              </a:ext>
            </a:extLst>
          </p:cNvPr>
          <p:cNvSpPr txBox="1"/>
          <p:nvPr/>
        </p:nvSpPr>
        <p:spPr>
          <a:xfrm>
            <a:off x="7369835" y="266124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08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9D0C7-AD73-4180-BC39-9C2BDB03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 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CEE81D-97B3-4FEE-8AFE-81CD838C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 the class with the highest class probability, averaged over all the individual classifiers.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8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instances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3526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F15F64-3AFF-48E8-A2BA-ECCFA5F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Bagging and Pasting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E81D383-27A6-497A-9CA1-8232AC54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682" y="1875073"/>
            <a:ext cx="8801903" cy="44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F474A9-67FD-45E5-A572-09111673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Tree with Bagging and Pasting</a:t>
            </a:r>
            <a:endParaRPr lang="en-US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B22D4FAE-3B59-4866-911B-974E2A33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54" y="2253816"/>
            <a:ext cx="10989513" cy="3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B3C1E5-D2B5-4DFC-9D9D-4D1FB75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Out-Of-Bag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6AC76E-0B35-49A9-A267-75E8301D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average only 63% of the training instances are sampled in average. </a:t>
            </a:r>
          </a:p>
          <a:p>
            <a:r>
              <a:rPr lang="en-US" dirty="0">
                <a:cs typeface="Calibri"/>
              </a:rPr>
              <a:t>The remaining samples are called out-of-bag (</a:t>
            </a:r>
            <a:r>
              <a:rPr lang="en-US" dirty="0" err="1">
                <a:cs typeface="Calibri"/>
              </a:rPr>
              <a:t>oob</a:t>
            </a:r>
            <a:r>
              <a:rPr lang="en-US" dirty="0">
                <a:cs typeface="Calibri"/>
              </a:rPr>
              <a:t>) objects.</a:t>
            </a:r>
          </a:p>
        </p:txBody>
      </p:sp>
    </p:spTree>
    <p:extLst>
      <p:ext uri="{BB962C8B-B14F-4D97-AF65-F5344CB8AC3E}">
        <p14:creationId xmlns:p14="http://schemas.microsoft.com/office/powerpoint/2010/main" val="1219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instances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2716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C223C-C67D-432C-B0D7-5104239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Patches and Random Subspaces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BD3A78-0C56-4756-8DC4-345666E8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Random subspace: random sunset of feature set</a:t>
            </a:r>
          </a:p>
          <a:p>
            <a:r>
              <a:rPr lang="en-US" dirty="0">
                <a:cs typeface="Calibri"/>
              </a:rPr>
              <a:t>Random patch: random subset of instance set</a:t>
            </a:r>
          </a:p>
        </p:txBody>
      </p:sp>
    </p:spTree>
    <p:extLst>
      <p:ext uri="{BB962C8B-B14F-4D97-AF65-F5344CB8AC3E}">
        <p14:creationId xmlns:p14="http://schemas.microsoft.com/office/powerpoint/2010/main" val="41911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C80C0-3DE9-4576-B1AA-8617482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2787C4-79A3-4CFC-AC5D-565124C7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ensemble of decision trees,  training via bagging (or pasting)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2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CFE85-27A0-43D7-A24F-2165CCF9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29C8F-354A-479C-AF87-D0EBE6E0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Measure the relative importance of each feature.</a:t>
            </a:r>
          </a:p>
          <a:p>
            <a:pPr lvl="1"/>
            <a:r>
              <a:rPr lang="en-US" dirty="0">
                <a:cs typeface="Calibri"/>
              </a:rPr>
              <a:t>how much the tree nodes that use that feature reduce impurity on average</a:t>
            </a:r>
          </a:p>
        </p:txBody>
      </p:sp>
    </p:spTree>
    <p:extLst>
      <p:ext uri="{BB962C8B-B14F-4D97-AF65-F5344CB8AC3E}">
        <p14:creationId xmlns:p14="http://schemas.microsoft.com/office/powerpoint/2010/main" val="5367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EEA612-C8AD-4F15-9102-9B1762A0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Wisdom of the crowd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D0FCA3-C851-4D1D-9CC1-6C0071E3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Ask a question to thousands of random people, aggregate the answers. The aggregated answer is better than expert answer.</a:t>
            </a:r>
          </a:p>
          <a:p>
            <a:r>
              <a:rPr lang="en-US" dirty="0">
                <a:cs typeface="Calibri"/>
              </a:rPr>
              <a:t>Aggregate the predictions of a group of predictors, often get better predictions than individual predictor.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38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instances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7968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F87D7-26F9-4D8E-B6A7-0F7930F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E139F9-0133-482B-A8FD-9A48731E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AdaBoost</a:t>
            </a:r>
          </a:p>
          <a:p>
            <a:r>
              <a:rPr lang="en-US" dirty="0">
                <a:cs typeface="Calibri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0446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9C9FF-AD54-44E3-A6A4-426CC26D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Adaboost</a:t>
            </a:r>
            <a:endParaRPr lang="en-US" dirty="0" err="1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F231E0DF-A071-405F-B999-FC3D9590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804" y="1836243"/>
            <a:ext cx="7928393" cy="4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6A746-5B3F-46C6-B6CB-AA4D7A8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Rate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C6B971AD-1BF4-4508-A760-313E7127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2971"/>
            <a:ext cx="10515600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92E7F-E451-4CA9-985C-07ACBECC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Gradient Boosting</a:t>
            </a:r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585D96AA-F1C1-4673-920D-2A8B56294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043" y="1480569"/>
            <a:ext cx="5350327" cy="5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D0F91E-AFD7-4A2A-B810-056CA9EF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782A373D-BEEA-4E71-9501-92FD963C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35138"/>
            <a:ext cx="10443712" cy="35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E8915-A39E-4016-A80D-DC9EF95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172AED7A-FEC4-4EEC-977F-90C93710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751" y="2219940"/>
            <a:ext cx="10516497" cy="35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instances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405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744DDA-2BD0-43F2-85D5-40A9B102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1D00F52-C087-4F0C-960B-5E397DDA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283" y="1825625"/>
            <a:ext cx="4945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B2342-4AA0-4006-AB75-F0B7A72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="" xmlns:a16="http://schemas.microsoft.com/office/drawing/2014/main" id="{0248B0DB-E6EA-4C44-91F4-338ADCE89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540" y="2062687"/>
            <a:ext cx="7074918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A0BAE0-F84F-4141-BFBC-14E21E9E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DA316-3096-484F-846F-D0571CE5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A group of predictors is called an </a:t>
            </a:r>
            <a:r>
              <a:rPr lang="en-US" i="1" dirty="0">
                <a:cs typeface="Calibri"/>
              </a:rPr>
              <a:t>ensemble.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train a group of Decision Tree classifiers, each on a different random subset of the training set.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To make predictions, obtain the predictions of all individual trees, then predict the class that gets the most votes.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ensemble of Decision Trees is called a Random Forest</a:t>
            </a:r>
            <a:endParaRPr lang="en-US" dirty="0"/>
          </a:p>
          <a:p>
            <a:r>
              <a:rPr lang="en-US" dirty="0">
                <a:cs typeface="Calibri"/>
              </a:rPr>
              <a:t>Use Ensemble methods near the end of a project, once you have already built a few good predictors, to combine them into an even better predictor.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winning solutions in Machine Learning competitions often involve several Ensemble methods (most famously in the Netflix Prize competition).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4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="" xmlns:a16="http://schemas.microsoft.com/office/drawing/2014/main" id="{9263BAE0-7ABB-470A-AD5F-C7A0A930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91" y="305582"/>
            <a:ext cx="6021237" cy="60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F89F88BB-EE8D-4262-B137-6F579FDC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4" y="279025"/>
            <a:ext cx="6323161" cy="6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Diverse set of algorithms</a:t>
            </a:r>
          </a:p>
          <a:p>
            <a:r>
              <a:rPr lang="en-US" dirty="0">
                <a:cs typeface="Calibri"/>
              </a:rPr>
              <a:t>Same algorithm on the diverse set of features</a:t>
            </a:r>
          </a:p>
          <a:p>
            <a:r>
              <a:rPr lang="en-US" dirty="0">
                <a:cs typeface="Calibri"/>
              </a:rPr>
              <a:t>Same algorithm on different set of </a:t>
            </a:r>
            <a:r>
              <a:rPr lang="en-US" dirty="0" smtClean="0">
                <a:cs typeface="Calibri"/>
              </a:rPr>
              <a:t>instances</a:t>
            </a:r>
          </a:p>
          <a:p>
            <a:r>
              <a:rPr lang="en-US" dirty="0" smtClean="0">
                <a:cs typeface="Calibri"/>
              </a:rPr>
              <a:t>Boosting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3271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619591-979D-41CA-888D-03E2E03D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Voting Classifiers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316D0978-74AB-476C-92C9-0BC5D83D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1368" y="2010929"/>
            <a:ext cx="9298017" cy="399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0E3212-3A39-49C3-A232-A019801E8835}"/>
              </a:ext>
            </a:extLst>
          </p:cNvPr>
          <p:cNvSpPr txBox="1"/>
          <p:nvPr/>
        </p:nvSpPr>
        <p:spPr>
          <a:xfrm>
            <a:off x="5040702" y="1841739"/>
            <a:ext cx="2743200" cy="86177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cs typeface="Calibri"/>
              </a:rPr>
              <a:t>K-Nearest 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22518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A380B-16B3-4F28-B7C4-3EDBB926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1FC9B51-6934-4C15-BC32-ECB488E3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393" y="1701277"/>
            <a:ext cx="8258534" cy="43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5CEA7C-FDCC-43CB-A889-A773F03B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DCF4A0-D285-43EA-AACD-11B06E2C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ensemble of weak classifiers is often a strong classifier. </a:t>
            </a:r>
          </a:p>
          <a:p>
            <a:pPr lvl="1"/>
            <a:r>
              <a:rPr lang="en-US" dirty="0">
                <a:cs typeface="Calibri"/>
              </a:rPr>
              <a:t>Weak classifier: only slightly better than random guessing</a:t>
            </a:r>
          </a:p>
          <a:p>
            <a:pPr lvl="1"/>
            <a:r>
              <a:rPr lang="en-US" dirty="0">
                <a:cs typeface="Calibri"/>
              </a:rPr>
              <a:t>Strong classifier: high accuracy</a:t>
            </a:r>
          </a:p>
        </p:txBody>
      </p:sp>
    </p:spTree>
    <p:extLst>
      <p:ext uri="{BB962C8B-B14F-4D97-AF65-F5344CB8AC3E}">
        <p14:creationId xmlns:p14="http://schemas.microsoft.com/office/powerpoint/2010/main" val="954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0CE20-2347-48F5-B0BA-7E16140A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is this possible? </a:t>
            </a:r>
            <a:endParaRPr lang="en-US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A26D80A-E2B6-44A8-897D-FBA09908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042" y="1825625"/>
            <a:ext cx="9945916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012A3-A7EB-4500-B4F3-6D217AB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Voting Classifier</a:t>
            </a:r>
            <a:endParaRPr lang="en-US" dirty="0"/>
          </a:p>
        </p:txBody>
      </p:sp>
      <p:pic>
        <p:nvPicPr>
          <p:cNvPr id="7" name="Picture 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464F4AFF-C5D7-4B97-810B-FC32E6C6B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0" b="56643"/>
          <a:stretch/>
        </p:blipFill>
        <p:spPr>
          <a:xfrm>
            <a:off x="2884727" y="2140325"/>
            <a:ext cx="6366391" cy="1782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5637E99-275F-4763-91AF-C4497825F062}"/>
              </a:ext>
            </a:extLst>
          </p:cNvPr>
          <p:cNvSpPr txBox="1"/>
          <p:nvPr/>
        </p:nvSpPr>
        <p:spPr>
          <a:xfrm>
            <a:off x="6377798" y="1999890"/>
            <a:ext cx="2743200" cy="86177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cs typeface="Calibri"/>
              </a:rPr>
              <a:t>K-Nearest Neighbor Classifier</a:t>
            </a:r>
          </a:p>
        </p:txBody>
      </p:sp>
      <p:pic>
        <p:nvPicPr>
          <p:cNvPr id="14" name="Picture 14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177AE6E6-B8A0-4CF3-9864-0CD934F4C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435" y="4592230"/>
            <a:ext cx="6869501" cy="8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243</Words>
  <Application>Microsoft Office PowerPoint</Application>
  <PresentationFormat>Widescreen</PresentationFormat>
  <Paragraphs>116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Ensemble Learning</vt:lpstr>
      <vt:lpstr>Wisdom of the crowd</vt:lpstr>
      <vt:lpstr>Ensemble</vt:lpstr>
      <vt:lpstr>Ensemble</vt:lpstr>
      <vt:lpstr>Voting Classifiers</vt:lpstr>
      <vt:lpstr>Hard Voting Classifier</vt:lpstr>
      <vt:lpstr>Hard Voting Classifier</vt:lpstr>
      <vt:lpstr>How is this possible? </vt:lpstr>
      <vt:lpstr>Voting Classifier</vt:lpstr>
      <vt:lpstr>Law of Large Numbers</vt:lpstr>
      <vt:lpstr>Soft Voting</vt:lpstr>
      <vt:lpstr>Ensemble</vt:lpstr>
      <vt:lpstr>Bagging and Pasting</vt:lpstr>
      <vt:lpstr>Decision Tree with Bagging and Pasting</vt:lpstr>
      <vt:lpstr>Out-Of-Bag Evaluation</vt:lpstr>
      <vt:lpstr>Ensemble</vt:lpstr>
      <vt:lpstr>Random Patches and Random Subspaces</vt:lpstr>
      <vt:lpstr>Random Forest</vt:lpstr>
      <vt:lpstr>Feature Importance</vt:lpstr>
      <vt:lpstr>Ensemble</vt:lpstr>
      <vt:lpstr>Boosting</vt:lpstr>
      <vt:lpstr>Adaboost</vt:lpstr>
      <vt:lpstr>Learning Rate</vt:lpstr>
      <vt:lpstr>Gradient Boosting</vt:lpstr>
      <vt:lpstr>PowerPoint Presentation</vt:lpstr>
      <vt:lpstr>PowerPoint Presentation</vt:lpstr>
      <vt:lpstr>Ensemble</vt:lpstr>
      <vt:lpstr>Stacking</vt:lpstr>
      <vt:lpstr>Stacking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Nassim</cp:lastModifiedBy>
  <cp:revision>238</cp:revision>
  <dcterms:created xsi:type="dcterms:W3CDTF">2013-07-15T20:26:40Z</dcterms:created>
  <dcterms:modified xsi:type="dcterms:W3CDTF">2018-11-05T15:59:17Z</dcterms:modified>
</cp:coreProperties>
</file>