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30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12432-4A46-4D4E-ACC3-B4ADD90B326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1C2F-433E-4BE8-95F1-AB8EBB56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7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/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2000" b="1" smtClean="0">
                <a:solidFill>
                  <a:schemeClr val="bg1"/>
                </a:solidFill>
                <a:cs typeface="Arial" charset="0"/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 smtClean="0">
                <a:solidFill>
                  <a:schemeClr val="bg1"/>
                </a:solidFill>
                <a:cs typeface="Arial" charset="0"/>
              </a:rPr>
              <a:t>Design, Implementation, and Management</a:t>
            </a:r>
          </a:p>
        </p:txBody>
      </p:sp>
      <p:sp>
        <p:nvSpPr>
          <p:cNvPr id="12" name="TextBox 18"/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r">
              <a:defRPr/>
            </a:pPr>
            <a:r>
              <a:rPr lang="en-US" altLang="en-US" b="1" smtClean="0">
                <a:solidFill>
                  <a:schemeClr val="bg1"/>
                </a:solidFill>
                <a:cs typeface="Arial" charset="0"/>
              </a:rPr>
              <a:t>Coronel | Morris</a:t>
            </a:r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defRPr/>
            </a:pPr>
            <a:r>
              <a:rPr lang="en-US" altLang="en-US" sz="16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11e</a:t>
            </a:r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90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6625EE3-4710-4028-A3B4-358A80FA595B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52218-9425-44D3-AA16-101CB590D1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77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9A75A8A-F8C7-4EE1-A2CF-F6E37E0665AD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D0AED-9D6F-49E4-94E9-519E2C5DF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00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6ABCB55-1B5C-4CCF-9720-F5AA60EF47A9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9CDB38-DCFB-4D28-90D3-186F517378F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19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283D145-EDA5-4138-BCAF-E2775924F7C5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A866C-E252-4050-B81D-3F424ACFAE1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054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7EB2289-9373-42BA-9D9C-D7F9D39A75BE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428C7-3A8E-4522-8F98-A16F71BABE9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221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ADD478F-7C89-4C1B-9FA3-22C7E55C02B8}" type="datetime1">
              <a:rPr lang="en-US" smtClean="0"/>
              <a:t>9/27/2018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79FB2C-BFAB-4646-88DA-6D206A24E70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9BBB5FF-C6D8-4D27-BD69-04BEA8195E14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fld id="{39B5E5B2-9DFB-40D9-8827-2D9BE39547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46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7AE4403-8D66-4AAB-AB5C-167C1899777A}" type="datetime1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AD49-C292-459F-A423-E912D159A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17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EDBEE9-0C5C-464B-9D01-84F898C0978D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9E1FC-EBDD-4E30-A439-D08949E6FE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57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68F2B53-A64E-4D09-84B1-D275A7A1B482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22C44-E863-4141-A2D8-DAEFDB2727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55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E75A34-C2A2-4C45-9B51-43CC32A84FB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90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63500" eaLnBrk="1" hangingPunct="1"/>
            <a:r>
              <a:rPr lang="en-US" altLang="en-US" sz="3200" smtClean="0"/>
              <a:t>Chapter 6</a:t>
            </a:r>
          </a:p>
          <a:p>
            <a:pPr marL="63500" eaLnBrk="1" hangingPunct="1"/>
            <a:r>
              <a:rPr lang="en-US" altLang="en-US" sz="3200" smtClean="0"/>
              <a:t>Normalization of Database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Functional Dependencies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Partial dependency</a:t>
            </a:r>
            <a:r>
              <a:rPr lang="en-US" altLang="en-US" smtClean="0"/>
              <a:t>: Functional dependence in which the determinant is only part of the primary key</a:t>
            </a:r>
          </a:p>
          <a:p>
            <a:pPr lvl="1" eaLnBrk="1" hangingPunct="1"/>
            <a:r>
              <a:rPr lang="en-US" altLang="en-US" smtClean="0"/>
              <a:t>Assumption - One candidate key </a:t>
            </a:r>
          </a:p>
          <a:p>
            <a:pPr lvl="1" eaLnBrk="1" hangingPunct="1"/>
            <a:r>
              <a:rPr lang="en-US" altLang="en-US" smtClean="0"/>
              <a:t>Straight forward</a:t>
            </a:r>
          </a:p>
          <a:p>
            <a:pPr lvl="1" eaLnBrk="1" hangingPunct="1"/>
            <a:r>
              <a:rPr lang="en-US" altLang="en-US" smtClean="0"/>
              <a:t>Easy to identify</a:t>
            </a:r>
          </a:p>
          <a:p>
            <a:pPr eaLnBrk="1" hangingPunct="1"/>
            <a:r>
              <a:rPr lang="en-US" altLang="en-US" b="1" smtClean="0"/>
              <a:t>Transitive dependency</a:t>
            </a:r>
            <a:r>
              <a:rPr lang="en-US" altLang="en-US" smtClean="0"/>
              <a:t>: An attribute functionally depends on another nonkey attribute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Conversion to First Normal Form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Repeating group</a:t>
            </a:r>
            <a:r>
              <a:rPr lang="en-US" altLang="en-US" smtClean="0"/>
              <a:t>: Group of multiple entries of same type can exist for any single key attribute occurrence</a:t>
            </a:r>
          </a:p>
          <a:p>
            <a:pPr lvl="1" eaLnBrk="1" hangingPunct="1"/>
            <a:r>
              <a:rPr lang="en-US" altLang="en-US" smtClean="0"/>
              <a:t>Existence proves the presence of data redundancies</a:t>
            </a:r>
          </a:p>
          <a:p>
            <a:pPr eaLnBrk="1" hangingPunct="1"/>
            <a:r>
              <a:rPr lang="en-US" altLang="en-US" smtClean="0"/>
              <a:t>Enable reducing data redundancies</a:t>
            </a:r>
          </a:p>
          <a:p>
            <a:pPr eaLnBrk="1" hangingPunct="1"/>
            <a:r>
              <a:rPr lang="en-US" altLang="en-US" smtClean="0"/>
              <a:t>Steps</a:t>
            </a:r>
          </a:p>
          <a:p>
            <a:pPr lvl="1" eaLnBrk="1" hangingPunct="1"/>
            <a:r>
              <a:rPr lang="en-US" altLang="en-US" smtClean="0"/>
              <a:t>Eliminate the repeating groups </a:t>
            </a:r>
          </a:p>
          <a:p>
            <a:pPr lvl="1" eaLnBrk="1" hangingPunct="1"/>
            <a:r>
              <a:rPr lang="en-US" altLang="en-US" smtClean="0"/>
              <a:t>Identify the primary key </a:t>
            </a:r>
          </a:p>
          <a:p>
            <a:pPr lvl="1" eaLnBrk="1" hangingPunct="1"/>
            <a:r>
              <a:rPr lang="en-US" altLang="en-US" smtClean="0"/>
              <a:t>Identify all dependencies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Conversion to First Normal Form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Dependency diagram</a:t>
            </a:r>
            <a:r>
              <a:rPr lang="en-US" altLang="en-US" smtClean="0"/>
              <a:t>: Depicts all dependencies found within given table structure</a:t>
            </a:r>
          </a:p>
          <a:p>
            <a:pPr lvl="1" eaLnBrk="1" hangingPunct="1"/>
            <a:r>
              <a:rPr lang="en-US" altLang="en-US" smtClean="0"/>
              <a:t>Helps to get an overview of all relationships among table’s attributes</a:t>
            </a:r>
          </a:p>
          <a:p>
            <a:pPr lvl="1" eaLnBrk="1" hangingPunct="1"/>
            <a:r>
              <a:rPr lang="en-US" altLang="en-US" smtClean="0"/>
              <a:t>Makes it less likely that an important dependency will be overlooked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Conversion to First Normal Form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1NF describes tabular format in which:</a:t>
            </a:r>
          </a:p>
          <a:p>
            <a:pPr lvl="1" eaLnBrk="1" hangingPunct="1"/>
            <a:r>
              <a:rPr lang="en-US" altLang="en-US" smtClean="0"/>
              <a:t>All key attributes are defined</a:t>
            </a:r>
          </a:p>
          <a:p>
            <a:pPr lvl="1" eaLnBrk="1" hangingPunct="1"/>
            <a:r>
              <a:rPr lang="en-US" altLang="en-US" smtClean="0"/>
              <a:t>There are no repeating groups in the table</a:t>
            </a:r>
          </a:p>
          <a:p>
            <a:pPr lvl="1" eaLnBrk="1" hangingPunct="1"/>
            <a:r>
              <a:rPr lang="en-US" altLang="en-US" smtClean="0"/>
              <a:t>All attributes are dependent on the primary key</a:t>
            </a:r>
          </a:p>
          <a:p>
            <a:pPr eaLnBrk="1" hangingPunct="1"/>
            <a:r>
              <a:rPr lang="en-US" altLang="en-US" smtClean="0"/>
              <a:t>All relational tables satisfy 1NF requirements</a:t>
            </a:r>
          </a:p>
          <a:p>
            <a:pPr eaLnBrk="1" hangingPunct="1"/>
            <a:r>
              <a:rPr lang="en-US" altLang="en-US" smtClean="0"/>
              <a:t>Some tables contain partial dependencies</a:t>
            </a:r>
          </a:p>
          <a:p>
            <a:pPr lvl="1" eaLnBrk="1" hangingPunct="1"/>
            <a:r>
              <a:rPr lang="en-US" altLang="en-US" smtClean="0"/>
              <a:t>Subject to data redundancies and various anomalies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Figure 6.3 - First Normal Form (1NF) Dependency Diagram</a:t>
            </a:r>
          </a:p>
        </p:txBody>
      </p:sp>
      <p:pic>
        <p:nvPicPr>
          <p:cNvPr id="2662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6413"/>
            <a:ext cx="8686800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Conversion to Second Normal Form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Steps </a:t>
            </a:r>
          </a:p>
          <a:p>
            <a:pPr lvl="1" eaLnBrk="1" hangingPunct="1"/>
            <a:r>
              <a:rPr lang="en-US" altLang="en-US" smtClean="0"/>
              <a:t>Make new tables to eliminate partial dependencies</a:t>
            </a:r>
          </a:p>
          <a:p>
            <a:pPr lvl="1" eaLnBrk="1" hangingPunct="1"/>
            <a:r>
              <a:rPr lang="en-US" altLang="en-US" smtClean="0"/>
              <a:t>Reassign corresponding dependent attributes</a:t>
            </a:r>
          </a:p>
          <a:p>
            <a:pPr eaLnBrk="1" hangingPunct="1"/>
            <a:r>
              <a:rPr lang="en-US" altLang="en-US" smtClean="0"/>
              <a:t>Table is in 2NF when it:</a:t>
            </a:r>
          </a:p>
          <a:p>
            <a:pPr lvl="1" eaLnBrk="1" hangingPunct="1"/>
            <a:r>
              <a:rPr lang="en-US" altLang="en-US" smtClean="0"/>
              <a:t>Is in 1NF</a:t>
            </a:r>
          </a:p>
          <a:p>
            <a:pPr lvl="1" eaLnBrk="1" hangingPunct="1"/>
            <a:r>
              <a:rPr lang="en-US" altLang="en-US" smtClean="0"/>
              <a:t>Includes no partial dependencies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Figure 6.4 - Second Normal Form (2NF) Conversion Results</a:t>
            </a: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010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Conversion to Third Normal Form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Steps</a:t>
            </a:r>
          </a:p>
          <a:p>
            <a:pPr lvl="1" eaLnBrk="1" hangingPunct="1"/>
            <a:r>
              <a:rPr lang="en-US" altLang="en-US" smtClean="0"/>
              <a:t>Make new tables to eliminate transitive dependencies </a:t>
            </a:r>
          </a:p>
          <a:p>
            <a:pPr lvl="2" eaLnBrk="1" hangingPunct="1"/>
            <a:r>
              <a:rPr lang="en-US" altLang="en-US" b="1" smtClean="0"/>
              <a:t>Determinant</a:t>
            </a:r>
            <a:r>
              <a:rPr lang="en-US" altLang="en-US" smtClean="0"/>
              <a:t>: Any attribute whose value determines other values within a row</a:t>
            </a:r>
          </a:p>
          <a:p>
            <a:pPr lvl="1" eaLnBrk="1" hangingPunct="1"/>
            <a:r>
              <a:rPr lang="en-US" altLang="en-US" smtClean="0"/>
              <a:t>Reassign corresponding dependent attributes</a:t>
            </a:r>
          </a:p>
          <a:p>
            <a:pPr eaLnBrk="1" hangingPunct="1"/>
            <a:r>
              <a:rPr lang="en-US" altLang="en-US" smtClean="0"/>
              <a:t>Table is in 3NF when it:</a:t>
            </a:r>
          </a:p>
          <a:p>
            <a:pPr lvl="1" eaLnBrk="1" hangingPunct="1"/>
            <a:r>
              <a:rPr lang="en-US" altLang="en-US" smtClean="0"/>
              <a:t>Is in 2NF</a:t>
            </a:r>
          </a:p>
          <a:p>
            <a:pPr lvl="1" eaLnBrk="1" hangingPunct="1"/>
            <a:r>
              <a:rPr lang="en-US" altLang="en-US" smtClean="0"/>
              <a:t>Contains no transitive dependencies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6.5 - Third Normal Form (3NF) Conversion Results</a:t>
            </a:r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2788"/>
            <a:ext cx="86868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Requirements for Good Normalized Set of Tables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Evaluate PK assignments and naming conventions</a:t>
            </a:r>
          </a:p>
          <a:p>
            <a:pPr eaLnBrk="1" hangingPunct="1"/>
            <a:r>
              <a:rPr lang="en-US" altLang="en-US" smtClean="0"/>
              <a:t>Refine attribute atomicity</a:t>
            </a:r>
          </a:p>
          <a:p>
            <a:pPr lvl="1" eaLnBrk="1" hangingPunct="1"/>
            <a:r>
              <a:rPr lang="en-US" altLang="en-US" b="1" smtClean="0"/>
              <a:t>Atomic attribute</a:t>
            </a:r>
            <a:r>
              <a:rPr lang="en-US" altLang="en-US" smtClean="0"/>
              <a:t>: Cannot be further subdivided</a:t>
            </a:r>
          </a:p>
          <a:p>
            <a:pPr lvl="1" eaLnBrk="1" hangingPunct="1"/>
            <a:r>
              <a:rPr lang="en-US" altLang="en-US" b="1" smtClean="0"/>
              <a:t>Atomicity</a:t>
            </a:r>
            <a:r>
              <a:rPr lang="en-US" altLang="en-US" smtClean="0"/>
              <a:t>: Characteristic of an atomic attribute</a:t>
            </a:r>
          </a:p>
          <a:p>
            <a:pPr eaLnBrk="1" hangingPunct="1"/>
            <a:r>
              <a:rPr lang="en-US" altLang="en-US" smtClean="0"/>
              <a:t>Identify new attributes and new relationships</a:t>
            </a:r>
          </a:p>
          <a:p>
            <a:pPr eaLnBrk="1" hangingPunct="1"/>
            <a:r>
              <a:rPr lang="en-US" altLang="en-US" smtClean="0"/>
              <a:t>Refine primary keys as required for data granularity</a:t>
            </a:r>
          </a:p>
          <a:p>
            <a:pPr lvl="1" eaLnBrk="1" hangingPunct="1"/>
            <a:r>
              <a:rPr lang="en-US" altLang="en-US" b="1" smtClean="0"/>
              <a:t>Granularity</a:t>
            </a:r>
            <a:r>
              <a:rPr lang="en-US" altLang="en-US" smtClean="0"/>
              <a:t>: Level of detail represented by the values stored in a table’s row</a:t>
            </a:r>
          </a:p>
          <a:p>
            <a:pPr eaLnBrk="1" hangingPunct="1"/>
            <a:r>
              <a:rPr lang="en-US" altLang="en-US" smtClean="0"/>
              <a:t>Maintain historical accuracy and evaluate using derived attributes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this chapter, students will learn: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What normalization is and what role it plays in the database design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About the normal forms 1NF, 2NF, 3NF, BCNF, </a:t>
            </a:r>
            <a:br>
              <a:rPr lang="en-US" altLang="en-US" smtClean="0"/>
            </a:br>
            <a:r>
              <a:rPr lang="en-US" altLang="en-US" smtClean="0"/>
              <a:t>and 4NF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How normal forms can be transformed from lower normal forms to higher normal forms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That normalization and ER modeling are used concurrently to produce a good database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That some situations require denormalization to generate information efficiently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6.6 - The Completed Database</a:t>
            </a:r>
          </a:p>
        </p:txBody>
      </p:sp>
      <p:pic>
        <p:nvPicPr>
          <p:cNvPr id="327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4887913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6.6 - The Completed Database</a:t>
            </a:r>
          </a:p>
        </p:txBody>
      </p:sp>
      <p:pic>
        <p:nvPicPr>
          <p:cNvPr id="3379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486400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6.6 - The Completed Database</a:t>
            </a:r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8167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6.6 - The Completed Database</a:t>
            </a:r>
          </a:p>
        </p:txBody>
      </p:sp>
      <p:pic>
        <p:nvPicPr>
          <p:cNvPr id="3584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2707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Surrogate Keys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Used by designers when the primary key is considered to be unsuitable</a:t>
            </a:r>
          </a:p>
          <a:p>
            <a:pPr eaLnBrk="1" hangingPunct="1"/>
            <a:r>
              <a:rPr lang="en-US" altLang="en-US" smtClean="0"/>
              <a:t>System-defined attribute </a:t>
            </a:r>
          </a:p>
          <a:p>
            <a:pPr eaLnBrk="1" hangingPunct="1"/>
            <a:r>
              <a:rPr lang="en-US" altLang="en-US" smtClean="0"/>
              <a:t>Created an managed via the DBMS</a:t>
            </a:r>
          </a:p>
          <a:p>
            <a:pPr eaLnBrk="1" hangingPunct="1"/>
            <a:r>
              <a:rPr lang="en-US" altLang="en-US" smtClean="0"/>
              <a:t>Have a numeric value which is automatically incremented for each new row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Boyce-Codd Normal Form (BCNF)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Every determinant in the table should be a candidate key</a:t>
            </a:r>
          </a:p>
          <a:p>
            <a:pPr lvl="1" eaLnBrk="1" hangingPunct="1"/>
            <a:r>
              <a:rPr lang="en-US" altLang="en-US" smtClean="0"/>
              <a:t>Candidate key - Same characteristics as primary key but not chosen to be the primary key</a:t>
            </a:r>
          </a:p>
          <a:p>
            <a:pPr eaLnBrk="1" hangingPunct="1"/>
            <a:r>
              <a:rPr lang="en-US" altLang="en-US" smtClean="0"/>
              <a:t>Equivalent to 3NF when the table contains only one candidate key</a:t>
            </a:r>
          </a:p>
          <a:p>
            <a:pPr eaLnBrk="1" hangingPunct="1"/>
            <a:r>
              <a:rPr lang="en-US" altLang="en-US" smtClean="0"/>
              <a:t>Violated only when the table contains more than one candidate key</a:t>
            </a:r>
          </a:p>
          <a:p>
            <a:pPr eaLnBrk="1" hangingPunct="1"/>
            <a:r>
              <a:rPr lang="en-US" altLang="en-US" smtClean="0"/>
              <a:t>Considered to be a special case of 3NF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6.7 - A Table That is in 3NF and not in BCNF </a:t>
            </a:r>
          </a:p>
        </p:txBody>
      </p:sp>
      <p:pic>
        <p:nvPicPr>
          <p:cNvPr id="3891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2463"/>
            <a:ext cx="7410450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6.5 - Sample Data for a BCNF Conversion</a:t>
            </a:r>
          </a:p>
        </p:txBody>
      </p:sp>
      <p:pic>
        <p:nvPicPr>
          <p:cNvPr id="399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11450"/>
            <a:ext cx="89916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6.8 - Decomposition to BCNF 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600200"/>
            <a:ext cx="603408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Fourth Normal Form (4NF)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is in 4NF when it:</a:t>
            </a:r>
          </a:p>
          <a:p>
            <a:pPr lvl="1" eaLnBrk="1" hangingPunct="1"/>
            <a:r>
              <a:rPr lang="en-US" altLang="en-US" smtClean="0"/>
              <a:t>Is in 3NF </a:t>
            </a:r>
          </a:p>
          <a:p>
            <a:pPr lvl="1" eaLnBrk="1" hangingPunct="1"/>
            <a:r>
              <a:rPr lang="en-US" altLang="en-US" smtClean="0"/>
              <a:t>Has no multivalued dependencies</a:t>
            </a:r>
          </a:p>
          <a:p>
            <a:pPr eaLnBrk="1" hangingPunct="1"/>
            <a:r>
              <a:rPr lang="en-US" altLang="en-US" smtClean="0"/>
              <a:t>Rules</a:t>
            </a:r>
          </a:p>
          <a:p>
            <a:pPr lvl="1" eaLnBrk="1" hangingPunct="1"/>
            <a:r>
              <a:rPr lang="en-US" altLang="en-US" smtClean="0"/>
              <a:t>All attributes must be dependent on the primary key, but they must be independent of each other</a:t>
            </a:r>
          </a:p>
          <a:p>
            <a:pPr lvl="1" eaLnBrk="1" hangingPunct="1"/>
            <a:r>
              <a:rPr lang="en-US" altLang="en-US" smtClean="0"/>
              <a:t>No row may contain two or more multivalued facts about an entity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and correcting table structures to minimize data redundancies </a:t>
            </a:r>
          </a:p>
          <a:p>
            <a:pPr eaLnBrk="1" hangingPunct="1"/>
            <a:r>
              <a:rPr lang="en-US" altLang="en-US" smtClean="0"/>
              <a:t>Reduces data anomalies</a:t>
            </a:r>
          </a:p>
          <a:p>
            <a:pPr eaLnBrk="1" hangingPunct="1"/>
            <a:r>
              <a:rPr lang="en-US" altLang="en-US" smtClean="0"/>
              <a:t>Assigns attributes to tables based on determination</a:t>
            </a:r>
          </a:p>
          <a:p>
            <a:pPr eaLnBrk="1" hangingPunct="1"/>
            <a:r>
              <a:rPr lang="en-US" altLang="en-US" smtClean="0"/>
              <a:t>Normal forms</a:t>
            </a:r>
          </a:p>
          <a:p>
            <a:pPr lvl="1" eaLnBrk="1" hangingPunct="1"/>
            <a:r>
              <a:rPr lang="en-US" altLang="en-US" smtClean="0"/>
              <a:t>First normal form (1NF)</a:t>
            </a:r>
          </a:p>
          <a:p>
            <a:pPr lvl="1" eaLnBrk="1" hangingPunct="1"/>
            <a:r>
              <a:rPr lang="en-US" altLang="en-US" smtClean="0"/>
              <a:t>Second normal form (2NF)</a:t>
            </a:r>
          </a:p>
          <a:p>
            <a:pPr lvl="1" eaLnBrk="1" hangingPunct="1"/>
            <a:r>
              <a:rPr lang="en-US" altLang="en-US" smtClean="0"/>
              <a:t>Third normal form (3NF)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Figure 6.10 - Tables with Multivalued Dependencies</a:t>
            </a:r>
          </a:p>
        </p:txBody>
      </p:sp>
      <p:pic>
        <p:nvPicPr>
          <p:cNvPr id="430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2650"/>
            <a:ext cx="89916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6.11 - A Set of Tables in 4NF</a:t>
            </a:r>
          </a:p>
        </p:txBody>
      </p:sp>
      <p:pic>
        <p:nvPicPr>
          <p:cNvPr id="4403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30350"/>
            <a:ext cx="89916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Box 2"/>
          <p:cNvSpPr txBox="1">
            <a:spLocks noChangeArrowheads="1"/>
          </p:cNvSpPr>
          <p:nvPr/>
        </p:nvSpPr>
        <p:spPr bwMode="auto">
          <a:xfrm>
            <a:off x="7467600" y="6154738"/>
            <a:ext cx="1600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Cengage Learning © 2015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6.11 - A Set of Tables in 4NF</a:t>
            </a:r>
          </a:p>
        </p:txBody>
      </p:sp>
      <p:pic>
        <p:nvPicPr>
          <p:cNvPr id="450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924050"/>
            <a:ext cx="86106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Box 2"/>
          <p:cNvSpPr txBox="1">
            <a:spLocks noChangeArrowheads="1"/>
          </p:cNvSpPr>
          <p:nvPr/>
        </p:nvSpPr>
        <p:spPr bwMode="auto">
          <a:xfrm>
            <a:off x="7315200" y="5410200"/>
            <a:ext cx="1600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Cengage Learning © 2015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Normalization and Database Design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Normalization should be part of the design process</a:t>
            </a:r>
          </a:p>
          <a:p>
            <a:pPr eaLnBrk="1" hangingPunct="1"/>
            <a:r>
              <a:rPr lang="en-US" altLang="en-US" smtClean="0"/>
              <a:t>Proposed entities must meet required the normal form before table structures are created</a:t>
            </a:r>
          </a:p>
          <a:p>
            <a:pPr eaLnBrk="1" hangingPunct="1"/>
            <a:r>
              <a:rPr lang="en-US" altLang="en-US" smtClean="0"/>
              <a:t>Principles and normalization procedures to be understood to redesign and modify databases</a:t>
            </a:r>
          </a:p>
          <a:p>
            <a:pPr lvl="1" eaLnBrk="1" hangingPunct="1"/>
            <a:r>
              <a:rPr lang="en-US" altLang="en-US" smtClean="0"/>
              <a:t>ERD is created through an iterative process</a:t>
            </a:r>
          </a:p>
          <a:p>
            <a:pPr lvl="1" eaLnBrk="1" hangingPunct="1"/>
            <a:r>
              <a:rPr lang="en-US" altLang="en-US" smtClean="0"/>
              <a:t>Normalization focuses on the characteristics of specific entities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Figure 6.12 - Initial Contracting Company ERD</a:t>
            </a:r>
          </a:p>
        </p:txBody>
      </p:sp>
      <p:pic>
        <p:nvPicPr>
          <p:cNvPr id="4710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545388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Figure 6.13 - Modified Contracting Company ERD</a:t>
            </a:r>
          </a:p>
        </p:txBody>
      </p:sp>
      <p:sp>
        <p:nvSpPr>
          <p:cNvPr id="48131" name="TextBox 2"/>
          <p:cNvSpPr txBox="1">
            <a:spLocks noChangeArrowheads="1"/>
          </p:cNvSpPr>
          <p:nvPr/>
        </p:nvSpPr>
        <p:spPr bwMode="auto">
          <a:xfrm>
            <a:off x="6553200" y="6307138"/>
            <a:ext cx="1600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Cengage Learning © 2015</a:t>
            </a:r>
          </a:p>
        </p:txBody>
      </p:sp>
      <p:pic>
        <p:nvPicPr>
          <p:cNvPr id="4813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1278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Figure 6.14 - Incorrect M:N Relationship Representation</a:t>
            </a:r>
          </a:p>
        </p:txBody>
      </p:sp>
      <p:pic>
        <p:nvPicPr>
          <p:cNvPr id="4915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8950"/>
            <a:ext cx="6791325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Box 2"/>
          <p:cNvSpPr txBox="1">
            <a:spLocks noChangeArrowheads="1"/>
          </p:cNvSpPr>
          <p:nvPr/>
        </p:nvSpPr>
        <p:spPr bwMode="auto">
          <a:xfrm>
            <a:off x="6334125" y="6307138"/>
            <a:ext cx="1600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Cengage Learning © 2015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Figure 6.15 - Final Contracting Company ERD</a:t>
            </a:r>
          </a:p>
        </p:txBody>
      </p:sp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7467600" y="5943600"/>
            <a:ext cx="1600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Cengage Learning © 2015</a:t>
            </a:r>
          </a:p>
        </p:txBody>
      </p:sp>
      <p:pic>
        <p:nvPicPr>
          <p:cNvPr id="5018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1638"/>
            <a:ext cx="8991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6.16 - The Implemented Database</a:t>
            </a:r>
          </a:p>
        </p:txBody>
      </p:sp>
      <p:pic>
        <p:nvPicPr>
          <p:cNvPr id="5120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93850"/>
            <a:ext cx="51816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Denormalization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goals</a:t>
            </a:r>
          </a:p>
          <a:p>
            <a:pPr lvl="1" eaLnBrk="1" hangingPunct="1"/>
            <a:r>
              <a:rPr lang="en-US" altLang="en-US" smtClean="0"/>
              <a:t>Creation of normalized relations </a:t>
            </a:r>
          </a:p>
          <a:p>
            <a:pPr lvl="1" eaLnBrk="1" hangingPunct="1"/>
            <a:r>
              <a:rPr lang="en-US" altLang="en-US" smtClean="0"/>
              <a:t>Processing requirements and speed</a:t>
            </a:r>
          </a:p>
          <a:p>
            <a:pPr eaLnBrk="1" hangingPunct="1"/>
            <a:r>
              <a:rPr lang="en-US" altLang="en-US" smtClean="0"/>
              <a:t>Number of database tables expands when tables are decomposed to conform to normalization requirements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Joining a larger number of tables: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Takes additional input/output (I/O) operations and processing logic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Reduces system speed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Structural point of view of normal forms</a:t>
            </a:r>
          </a:p>
          <a:p>
            <a:pPr lvl="1" eaLnBrk="1" hangingPunct="1"/>
            <a:r>
              <a:rPr lang="en-US" altLang="en-US" smtClean="0"/>
              <a:t>Higher normal forms are better than lower normal forms</a:t>
            </a:r>
          </a:p>
          <a:p>
            <a:pPr eaLnBrk="1" hangingPunct="1"/>
            <a:r>
              <a:rPr lang="en-US" altLang="en-US" smtClean="0"/>
              <a:t>Properly designed 3NF structures meet the requirement of fourth normal form (4NF)</a:t>
            </a:r>
          </a:p>
          <a:p>
            <a:pPr eaLnBrk="1" hangingPunct="1"/>
            <a:r>
              <a:rPr lang="en-US" altLang="en-US" b="1" smtClean="0"/>
              <a:t>Denormalization</a:t>
            </a:r>
            <a:r>
              <a:rPr lang="en-US" altLang="en-US" smtClean="0"/>
              <a:t>: Produces a lower normal form</a:t>
            </a:r>
          </a:p>
          <a:p>
            <a:pPr lvl="1" eaLnBrk="1" hangingPunct="1"/>
            <a:r>
              <a:rPr lang="en-US" altLang="en-US" smtClean="0"/>
              <a:t>Results in increased performance and greater data redundancy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Denormalization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Defects in unnormalized tables</a:t>
            </a:r>
          </a:p>
          <a:p>
            <a:pPr lvl="1" eaLnBrk="1" hangingPunct="1"/>
            <a:r>
              <a:rPr lang="en-US" altLang="en-US" smtClean="0"/>
              <a:t>Data updates are less efficient because tables are larger</a:t>
            </a:r>
          </a:p>
          <a:p>
            <a:pPr lvl="1" eaLnBrk="1" hangingPunct="1"/>
            <a:r>
              <a:rPr lang="en-US" altLang="en-US" smtClean="0"/>
              <a:t>Indexing is more cumbersome</a:t>
            </a:r>
          </a:p>
          <a:p>
            <a:pPr lvl="1" eaLnBrk="1" hangingPunct="1"/>
            <a:r>
              <a:rPr lang="en-US" altLang="en-US" smtClean="0"/>
              <a:t>No simple strategies for creating virtual tables known as views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6.7 - Data-Modeling Checklist</a:t>
            </a:r>
          </a:p>
        </p:txBody>
      </p:sp>
      <p:sp>
        <p:nvSpPr>
          <p:cNvPr id="54275" name="TextBox 2"/>
          <p:cNvSpPr txBox="1">
            <a:spLocks noChangeArrowheads="1"/>
          </p:cNvSpPr>
          <p:nvPr/>
        </p:nvSpPr>
        <p:spPr bwMode="auto">
          <a:xfrm>
            <a:off x="7445375" y="4191000"/>
            <a:ext cx="1600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Cengage Learning © 2015</a:t>
            </a:r>
          </a:p>
        </p:txBody>
      </p:sp>
      <p:pic>
        <p:nvPicPr>
          <p:cNvPr id="5427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49550"/>
            <a:ext cx="89916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6.7 - Data-Modeling Checklist</a:t>
            </a:r>
          </a:p>
        </p:txBody>
      </p:sp>
      <p:sp>
        <p:nvSpPr>
          <p:cNvPr id="55299" name="TextBox 2"/>
          <p:cNvSpPr txBox="1">
            <a:spLocks noChangeArrowheads="1"/>
          </p:cNvSpPr>
          <p:nvPr/>
        </p:nvSpPr>
        <p:spPr bwMode="auto">
          <a:xfrm>
            <a:off x="7467600" y="5592763"/>
            <a:ext cx="1600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Cengage Learning © 2015</a:t>
            </a:r>
          </a:p>
        </p:txBody>
      </p:sp>
      <p:pic>
        <p:nvPicPr>
          <p:cNvPr id="5530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76413"/>
            <a:ext cx="89916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6.7 - Data-Modeling Checklist</a:t>
            </a:r>
          </a:p>
        </p:txBody>
      </p:sp>
      <p:sp>
        <p:nvSpPr>
          <p:cNvPr id="56323" name="TextBox 2"/>
          <p:cNvSpPr txBox="1">
            <a:spLocks noChangeArrowheads="1"/>
          </p:cNvSpPr>
          <p:nvPr/>
        </p:nvSpPr>
        <p:spPr bwMode="auto">
          <a:xfrm>
            <a:off x="7467600" y="5334000"/>
            <a:ext cx="1600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Cengage Learning © 2015</a:t>
            </a:r>
          </a:p>
        </p:txBody>
      </p:sp>
      <p:pic>
        <p:nvPicPr>
          <p:cNvPr id="5632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89150"/>
            <a:ext cx="89916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6.7 - Data-Modeling Checklist</a:t>
            </a:r>
          </a:p>
        </p:txBody>
      </p:sp>
      <p:sp>
        <p:nvSpPr>
          <p:cNvPr id="57347" name="TextBox 2"/>
          <p:cNvSpPr txBox="1">
            <a:spLocks noChangeArrowheads="1"/>
          </p:cNvSpPr>
          <p:nvPr/>
        </p:nvSpPr>
        <p:spPr bwMode="auto">
          <a:xfrm>
            <a:off x="7467600" y="4824413"/>
            <a:ext cx="1600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Cengage Learning © 2015</a:t>
            </a:r>
          </a:p>
        </p:txBody>
      </p:sp>
      <p:pic>
        <p:nvPicPr>
          <p:cNvPr id="5734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899160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Need for Normalization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Used while designing a new database structure</a:t>
            </a:r>
          </a:p>
          <a:p>
            <a:pPr lvl="1" eaLnBrk="1" hangingPunct="1"/>
            <a:r>
              <a:rPr lang="en-US" altLang="en-US" smtClean="0"/>
              <a:t>Analyzes the relationship among the attributes within each entity</a:t>
            </a:r>
          </a:p>
          <a:p>
            <a:pPr lvl="1" eaLnBrk="1" hangingPunct="1"/>
            <a:r>
              <a:rPr lang="en-US" altLang="en-US" smtClean="0"/>
              <a:t>Determines if the structure can be improved</a:t>
            </a:r>
          </a:p>
          <a:p>
            <a:pPr eaLnBrk="1" hangingPunct="1"/>
            <a:r>
              <a:rPr lang="en-US" altLang="en-US" smtClean="0"/>
              <a:t>Improves the existing data structure and creates an appropriate database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Normalization Process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 is to ensure that each table conforms to the concept of well-formed relations</a:t>
            </a:r>
          </a:p>
          <a:p>
            <a:pPr lvl="1" eaLnBrk="1" hangingPunct="1"/>
            <a:r>
              <a:rPr lang="en-US" altLang="en-US" smtClean="0"/>
              <a:t>Each table represents a single subject</a:t>
            </a:r>
          </a:p>
          <a:p>
            <a:pPr lvl="1" eaLnBrk="1" hangingPunct="1"/>
            <a:r>
              <a:rPr lang="en-US" altLang="en-US" smtClean="0"/>
              <a:t>No data item will be unnecessarily stored in more than one table</a:t>
            </a:r>
          </a:p>
          <a:p>
            <a:pPr lvl="1" eaLnBrk="1" hangingPunct="1"/>
            <a:r>
              <a:rPr lang="en-US" altLang="en-US" smtClean="0"/>
              <a:t>All nonprime attributes in a table are dependent on the primary key</a:t>
            </a:r>
          </a:p>
          <a:p>
            <a:pPr lvl="1" eaLnBrk="1" hangingPunct="1"/>
            <a:r>
              <a:rPr lang="en-US" altLang="en-US" smtClean="0"/>
              <a:t>Each table is void of insertion, update, and deletion anomalies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Normalization Process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Ensures that all tables are in at least 3NF</a:t>
            </a:r>
          </a:p>
          <a:p>
            <a:pPr eaLnBrk="1" hangingPunct="1"/>
            <a:r>
              <a:rPr lang="en-US" altLang="en-US" smtClean="0"/>
              <a:t>Higher forms are not likely to be encountered in business environment</a:t>
            </a:r>
          </a:p>
          <a:p>
            <a:pPr eaLnBrk="1" hangingPunct="1"/>
            <a:r>
              <a:rPr lang="en-US" altLang="en-US" smtClean="0"/>
              <a:t>Works one relation at a time</a:t>
            </a:r>
          </a:p>
          <a:p>
            <a:pPr eaLnBrk="1" hangingPunct="1"/>
            <a:r>
              <a:rPr lang="en-US" altLang="en-US" smtClean="0"/>
              <a:t>Starts by:</a:t>
            </a:r>
          </a:p>
          <a:p>
            <a:pPr lvl="1" eaLnBrk="1" hangingPunct="1"/>
            <a:r>
              <a:rPr lang="en-US" altLang="en-US" smtClean="0"/>
              <a:t>Identifying the dependencies of a relation (table)</a:t>
            </a:r>
          </a:p>
          <a:p>
            <a:pPr lvl="1" eaLnBrk="1" hangingPunct="1"/>
            <a:r>
              <a:rPr lang="en-US" altLang="en-US" smtClean="0"/>
              <a:t>Progressively breaking the relation into new set of relations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6.2 - Normal Forms</a:t>
            </a:r>
          </a:p>
        </p:txBody>
      </p:sp>
      <p:pic>
        <p:nvPicPr>
          <p:cNvPr id="2048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49525"/>
            <a:ext cx="8991600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Functional Dependence Concepts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66671"/>
              </p:ext>
            </p:extLst>
          </p:nvPr>
        </p:nvGraphicFramePr>
        <p:xfrm>
          <a:off x="381000" y="1812925"/>
          <a:ext cx="8382000" cy="42068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1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Concept 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Definition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899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Functional dependence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 smtClean="0"/>
                        <a:t>The attribute B is </a:t>
                      </a:r>
                      <a:r>
                        <a:rPr lang="en-CA" sz="1800" u="none" strike="noStrike" kern="1200" baseline="0" dirty="0" smtClean="0"/>
                        <a:t>functionally </a:t>
                      </a:r>
                      <a:r>
                        <a:rPr lang="en-CA" sz="1800" u="none" strike="noStrike" kern="1200" baseline="0" dirty="0" smtClean="0"/>
                        <a:t>dependent on the attribute A if each value of A determines one and only one value of B.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899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Functional dependence</a:t>
                      </a:r>
                    </a:p>
                    <a:p>
                      <a:r>
                        <a:rPr lang="en-US" sz="1800" u="none" strike="noStrike" kern="1200" baseline="0" dirty="0" smtClean="0"/>
                        <a:t>(Generalized definition)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 smtClean="0"/>
                        <a:t>Attribute A determines attribute B if all of the rows in the table that agree in value for attribute A also agree in value for </a:t>
                      </a:r>
                      <a:r>
                        <a:rPr lang="en-US" sz="1800" u="none" strike="noStrike" kern="1200" baseline="0" dirty="0" smtClean="0"/>
                        <a:t>attribute B.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261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Fully functional dependence</a:t>
                      </a:r>
                    </a:p>
                    <a:p>
                      <a:r>
                        <a:rPr lang="en-US" sz="1800" u="none" strike="noStrike" kern="1200" baseline="0" dirty="0" smtClean="0"/>
                        <a:t>(composite key)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 smtClean="0"/>
                        <a:t>If attribute B is </a:t>
                      </a:r>
                      <a:r>
                        <a:rPr lang="en-CA" sz="1800" u="none" strike="noStrike" kern="1200" baseline="0" dirty="0" smtClean="0"/>
                        <a:t>functionally </a:t>
                      </a:r>
                      <a:r>
                        <a:rPr lang="en-CA" sz="1800" u="none" strike="noStrike" kern="1200" baseline="0" dirty="0" smtClean="0"/>
                        <a:t>dependent on a composite key A but not on </a:t>
                      </a:r>
                      <a:r>
                        <a:rPr lang="en-CA" sz="1800" u="none" strike="noStrike" kern="1200" baseline="0" dirty="0" smtClean="0"/>
                        <a:t>any </a:t>
                      </a:r>
                      <a:r>
                        <a:rPr lang="en-US" sz="1800" u="none" strike="noStrike" kern="1200" baseline="0" dirty="0" smtClean="0"/>
                        <a:t>Subset </a:t>
                      </a:r>
                      <a:r>
                        <a:rPr lang="en-CA" sz="1800" u="none" strike="noStrike" kern="1200" baseline="0" dirty="0" smtClean="0"/>
                        <a:t>of that composite key, the attribute B is fully functionally dependent on A.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DB38-DCFB-4D28-90D3-186F517378F6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175</TotalTime>
  <Words>1204</Words>
  <Application>Microsoft Office PowerPoint</Application>
  <PresentationFormat>On-screen Show (4:3)</PresentationFormat>
  <Paragraphs>214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ＭＳ Ｐゴシック</vt:lpstr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Learning Objectives</vt:lpstr>
      <vt:lpstr>Normalization</vt:lpstr>
      <vt:lpstr>Normalization</vt:lpstr>
      <vt:lpstr>Need for Normalization</vt:lpstr>
      <vt:lpstr>Normalization Process</vt:lpstr>
      <vt:lpstr>Normalization Process</vt:lpstr>
      <vt:lpstr>Table 6.2 - Normal Forms</vt:lpstr>
      <vt:lpstr>Functional Dependence Concepts</vt:lpstr>
      <vt:lpstr>Types of Functional Dependencies</vt:lpstr>
      <vt:lpstr>Conversion to First Normal Form</vt:lpstr>
      <vt:lpstr>Conversion to First Normal Form</vt:lpstr>
      <vt:lpstr>Conversion to First Normal Form</vt:lpstr>
      <vt:lpstr>Figure 6.3 - First Normal Form (1NF) Dependency Diagram</vt:lpstr>
      <vt:lpstr>Conversion to Second Normal Form</vt:lpstr>
      <vt:lpstr>Figure 6.4 - Second Normal Form (2NF) Conversion Results</vt:lpstr>
      <vt:lpstr>Conversion to Third Normal Form</vt:lpstr>
      <vt:lpstr>Figure 6.5 - Third Normal Form (3NF) Conversion Results</vt:lpstr>
      <vt:lpstr> Requirements for Good Normalized Set of Tables  </vt:lpstr>
      <vt:lpstr>Figure 6.6 - The Completed Database</vt:lpstr>
      <vt:lpstr>Figure 6.6 - The Completed Database</vt:lpstr>
      <vt:lpstr>Figure 6.6 - The Completed Database</vt:lpstr>
      <vt:lpstr>Figure 6.6 - The Completed Database</vt:lpstr>
      <vt:lpstr>Surrogate Keys</vt:lpstr>
      <vt:lpstr>The Boyce-Codd Normal Form (BCNF)</vt:lpstr>
      <vt:lpstr>Figure 6.7 - A Table That is in 3NF and not in BCNF </vt:lpstr>
      <vt:lpstr>Table 6.5 - Sample Data for a BCNF Conversion</vt:lpstr>
      <vt:lpstr>Figure 6.8 - Decomposition to BCNF </vt:lpstr>
      <vt:lpstr>Fourth Normal Form (4NF)</vt:lpstr>
      <vt:lpstr>Figure 6.10 - Tables with Multivalued Dependencies</vt:lpstr>
      <vt:lpstr>Figure 6.11 - A Set of Tables in 4NF</vt:lpstr>
      <vt:lpstr>Figure 6.11 - A Set of Tables in 4NF</vt:lpstr>
      <vt:lpstr>Normalization and Database Design</vt:lpstr>
      <vt:lpstr>Figure 6.12 - Initial Contracting Company ERD</vt:lpstr>
      <vt:lpstr>Figure 6.13 - Modified Contracting Company ERD</vt:lpstr>
      <vt:lpstr>Figure 6.14 - Incorrect M:N Relationship Representation</vt:lpstr>
      <vt:lpstr>Figure 6.15 - Final Contracting Company ERD</vt:lpstr>
      <vt:lpstr>Figure 6.16 - The Implemented Database</vt:lpstr>
      <vt:lpstr>Denormalization</vt:lpstr>
      <vt:lpstr>Denormalization</vt:lpstr>
      <vt:lpstr>Table 6.7 - Data-Modeling Checklist</vt:lpstr>
      <vt:lpstr>Table 6.7 - Data-Modeling Checklist</vt:lpstr>
      <vt:lpstr>Table 6.7 - Data-Modeling Checklist</vt:lpstr>
      <vt:lpstr>Table 6.7 - Data-Modeling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Scott, James Arlington</cp:lastModifiedBy>
  <cp:revision>11</cp:revision>
  <dcterms:created xsi:type="dcterms:W3CDTF">2014-01-28T12:09:28Z</dcterms:created>
  <dcterms:modified xsi:type="dcterms:W3CDTF">2018-09-27T16:55:41Z</dcterms:modified>
</cp:coreProperties>
</file>