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5A787-5045-42CC-9CFF-D1BF8E5CFE6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734097-A23A-44E2-9E01-39ED089BEB78}">
      <dgm:prSet/>
      <dgm:spPr/>
      <dgm:t>
        <a:bodyPr/>
        <a:lstStyle/>
        <a:p>
          <a:pPr rtl="0"/>
          <a:r>
            <a:rPr lang="en-US" dirty="0" smtClean="0"/>
            <a:t>Date and time functions</a:t>
          </a:r>
          <a:endParaRPr lang="en-CA" dirty="0"/>
        </a:p>
      </dgm:t>
    </dgm:pt>
    <dgm:pt modelId="{082C79AE-9C11-41EC-90BE-0686346B1EE6}" type="parTrans" cxnId="{2930EE33-2BB6-4D21-9602-E710BFA50AFD}">
      <dgm:prSet/>
      <dgm:spPr/>
      <dgm:t>
        <a:bodyPr/>
        <a:lstStyle/>
        <a:p>
          <a:endParaRPr lang="en-US"/>
        </a:p>
      </dgm:t>
    </dgm:pt>
    <dgm:pt modelId="{216C5302-8596-468F-9402-1A2E92376951}" type="sibTrans" cxnId="{2930EE33-2BB6-4D21-9602-E710BFA50AFD}">
      <dgm:prSet/>
      <dgm:spPr/>
      <dgm:t>
        <a:bodyPr/>
        <a:lstStyle/>
        <a:p>
          <a:endParaRPr lang="en-US"/>
        </a:p>
      </dgm:t>
    </dgm:pt>
    <dgm:pt modelId="{A8D2DFF9-D6A2-4DB2-AD23-5DDD2465F894}">
      <dgm:prSet/>
      <dgm:spPr/>
      <dgm:t>
        <a:bodyPr/>
        <a:lstStyle/>
        <a:p>
          <a:pPr rtl="0"/>
          <a:r>
            <a:rPr lang="en-US" dirty="0" smtClean="0"/>
            <a:t>Numeric functions</a:t>
          </a:r>
          <a:endParaRPr lang="en-CA" dirty="0"/>
        </a:p>
      </dgm:t>
    </dgm:pt>
    <dgm:pt modelId="{4B5575BC-760B-45B3-81F9-351380120173}" type="parTrans" cxnId="{76D758E9-5B17-4CE5-9D45-980EF3D694B3}">
      <dgm:prSet/>
      <dgm:spPr/>
      <dgm:t>
        <a:bodyPr/>
        <a:lstStyle/>
        <a:p>
          <a:endParaRPr lang="en-US"/>
        </a:p>
      </dgm:t>
    </dgm:pt>
    <dgm:pt modelId="{7803B6A8-9B99-4FE9-84DA-0D2FDE2A9F84}" type="sibTrans" cxnId="{76D758E9-5B17-4CE5-9D45-980EF3D694B3}">
      <dgm:prSet/>
      <dgm:spPr/>
      <dgm:t>
        <a:bodyPr/>
        <a:lstStyle/>
        <a:p>
          <a:endParaRPr lang="en-US"/>
        </a:p>
      </dgm:t>
    </dgm:pt>
    <dgm:pt modelId="{887FB0FB-C89F-4E8F-846E-03D8DBBD57D5}">
      <dgm:prSet/>
      <dgm:spPr/>
      <dgm:t>
        <a:bodyPr/>
        <a:lstStyle/>
        <a:p>
          <a:pPr rtl="0"/>
          <a:r>
            <a:rPr lang="en-US" dirty="0" smtClean="0"/>
            <a:t>String functions</a:t>
          </a:r>
          <a:endParaRPr lang="en-CA" dirty="0"/>
        </a:p>
      </dgm:t>
    </dgm:pt>
    <dgm:pt modelId="{1012A526-CE65-4334-B29E-F939E85C2ED2}" type="parTrans" cxnId="{C2A83CEF-3C63-43FE-ADDD-8F5629C9B545}">
      <dgm:prSet/>
      <dgm:spPr/>
      <dgm:t>
        <a:bodyPr/>
        <a:lstStyle/>
        <a:p>
          <a:endParaRPr lang="en-US"/>
        </a:p>
      </dgm:t>
    </dgm:pt>
    <dgm:pt modelId="{FB1FCFF4-248D-4C96-AD05-CD5ACACAD63D}" type="sibTrans" cxnId="{C2A83CEF-3C63-43FE-ADDD-8F5629C9B545}">
      <dgm:prSet/>
      <dgm:spPr/>
      <dgm:t>
        <a:bodyPr/>
        <a:lstStyle/>
        <a:p>
          <a:endParaRPr lang="en-US"/>
        </a:p>
      </dgm:t>
    </dgm:pt>
    <dgm:pt modelId="{097E1FC6-C3D4-4250-BB8A-C42FCBE846DF}">
      <dgm:prSet/>
      <dgm:spPr/>
      <dgm:t>
        <a:bodyPr/>
        <a:lstStyle/>
        <a:p>
          <a:pPr rtl="0"/>
          <a:r>
            <a:rPr lang="en-US" dirty="0" smtClean="0"/>
            <a:t>Conversion functions</a:t>
          </a:r>
          <a:endParaRPr lang="en-CA" dirty="0"/>
        </a:p>
      </dgm:t>
    </dgm:pt>
    <dgm:pt modelId="{7E26B58C-8ADB-41EB-B703-935CBAC73029}" type="parTrans" cxnId="{0B8499A2-D1B7-4311-A9FC-C629B2DD69E2}">
      <dgm:prSet/>
      <dgm:spPr/>
      <dgm:t>
        <a:bodyPr/>
        <a:lstStyle/>
        <a:p>
          <a:endParaRPr lang="en-US"/>
        </a:p>
      </dgm:t>
    </dgm:pt>
    <dgm:pt modelId="{2D54ABFA-F7F6-4036-BD08-27FF532D7C37}" type="sibTrans" cxnId="{0B8499A2-D1B7-4311-A9FC-C629B2DD69E2}">
      <dgm:prSet/>
      <dgm:spPr/>
      <dgm:t>
        <a:bodyPr/>
        <a:lstStyle/>
        <a:p>
          <a:endParaRPr lang="en-US"/>
        </a:p>
      </dgm:t>
    </dgm:pt>
    <dgm:pt modelId="{FB16F01F-162C-46D9-A833-3B49DBB71875}" type="pres">
      <dgm:prSet presAssocID="{2025A787-5045-42CC-9CFF-D1BF8E5CFE6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B740F9-75D2-4F91-9455-E59F0DE8C863}" type="pres">
      <dgm:prSet presAssocID="{4A734097-A23A-44E2-9E01-39ED089BEB78}" presName="parentLin" presStyleCnt="0"/>
      <dgm:spPr/>
      <dgm:t>
        <a:bodyPr/>
        <a:lstStyle/>
        <a:p>
          <a:endParaRPr lang="en-US"/>
        </a:p>
      </dgm:t>
    </dgm:pt>
    <dgm:pt modelId="{9485ECEA-DC21-4663-BEC3-0EE5D83D29C8}" type="pres">
      <dgm:prSet presAssocID="{4A734097-A23A-44E2-9E01-39ED089BEB7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CEFE3B9-367E-4CF3-9D55-9D0575E0DB2C}" type="pres">
      <dgm:prSet presAssocID="{4A734097-A23A-44E2-9E01-39ED089BEB7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8D73B-8415-412D-92EB-75375AFFA289}" type="pres">
      <dgm:prSet presAssocID="{4A734097-A23A-44E2-9E01-39ED089BEB78}" presName="negativeSpace" presStyleCnt="0"/>
      <dgm:spPr/>
      <dgm:t>
        <a:bodyPr/>
        <a:lstStyle/>
        <a:p>
          <a:endParaRPr lang="en-US"/>
        </a:p>
      </dgm:t>
    </dgm:pt>
    <dgm:pt modelId="{5A6BC79C-BDD1-4723-A0F7-7A3DE2A3E4C5}" type="pres">
      <dgm:prSet presAssocID="{4A734097-A23A-44E2-9E01-39ED089BEB7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275240-9FE2-4538-BD7B-8955BBE94DC6}" type="pres">
      <dgm:prSet presAssocID="{216C5302-8596-468F-9402-1A2E92376951}" presName="spaceBetweenRectangles" presStyleCnt="0"/>
      <dgm:spPr/>
      <dgm:t>
        <a:bodyPr/>
        <a:lstStyle/>
        <a:p>
          <a:endParaRPr lang="en-US"/>
        </a:p>
      </dgm:t>
    </dgm:pt>
    <dgm:pt modelId="{862FF8EF-684A-4928-B473-1DDB0EE4C75C}" type="pres">
      <dgm:prSet presAssocID="{A8D2DFF9-D6A2-4DB2-AD23-5DDD2465F894}" presName="parentLin" presStyleCnt="0"/>
      <dgm:spPr/>
      <dgm:t>
        <a:bodyPr/>
        <a:lstStyle/>
        <a:p>
          <a:endParaRPr lang="en-US"/>
        </a:p>
      </dgm:t>
    </dgm:pt>
    <dgm:pt modelId="{75A4127E-98D9-4A86-8208-EF87C4731464}" type="pres">
      <dgm:prSet presAssocID="{A8D2DFF9-D6A2-4DB2-AD23-5DDD2465F89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C2AE475-25E2-4625-876D-102479171EA8}" type="pres">
      <dgm:prSet presAssocID="{A8D2DFF9-D6A2-4DB2-AD23-5DDD2465F89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06CF7-A885-49C2-9C8D-578282916E35}" type="pres">
      <dgm:prSet presAssocID="{A8D2DFF9-D6A2-4DB2-AD23-5DDD2465F894}" presName="negativeSpace" presStyleCnt="0"/>
      <dgm:spPr/>
      <dgm:t>
        <a:bodyPr/>
        <a:lstStyle/>
        <a:p>
          <a:endParaRPr lang="en-US"/>
        </a:p>
      </dgm:t>
    </dgm:pt>
    <dgm:pt modelId="{A2385641-DAA8-4CEF-AA98-FF9B0C844DDA}" type="pres">
      <dgm:prSet presAssocID="{A8D2DFF9-D6A2-4DB2-AD23-5DDD2465F89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AC906-4AB0-4755-BA05-A395EE04E30C}" type="pres">
      <dgm:prSet presAssocID="{7803B6A8-9B99-4FE9-84DA-0D2FDE2A9F84}" presName="spaceBetweenRectangles" presStyleCnt="0"/>
      <dgm:spPr/>
      <dgm:t>
        <a:bodyPr/>
        <a:lstStyle/>
        <a:p>
          <a:endParaRPr lang="en-US"/>
        </a:p>
      </dgm:t>
    </dgm:pt>
    <dgm:pt modelId="{D31E085A-80A9-4730-A429-85BE3929F957}" type="pres">
      <dgm:prSet presAssocID="{887FB0FB-C89F-4E8F-846E-03D8DBBD57D5}" presName="parentLin" presStyleCnt="0"/>
      <dgm:spPr/>
      <dgm:t>
        <a:bodyPr/>
        <a:lstStyle/>
        <a:p>
          <a:endParaRPr lang="en-US"/>
        </a:p>
      </dgm:t>
    </dgm:pt>
    <dgm:pt modelId="{4F7DAC1F-7822-418B-8FC7-606E21E1342D}" type="pres">
      <dgm:prSet presAssocID="{887FB0FB-C89F-4E8F-846E-03D8DBBD57D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DAB34EDA-5CA9-4A98-A005-55A849DB6AC2}" type="pres">
      <dgm:prSet presAssocID="{887FB0FB-C89F-4E8F-846E-03D8DBBD57D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51BEE-4883-4427-B269-1F4E6C329099}" type="pres">
      <dgm:prSet presAssocID="{887FB0FB-C89F-4E8F-846E-03D8DBBD57D5}" presName="negativeSpace" presStyleCnt="0"/>
      <dgm:spPr/>
      <dgm:t>
        <a:bodyPr/>
        <a:lstStyle/>
        <a:p>
          <a:endParaRPr lang="en-US"/>
        </a:p>
      </dgm:t>
    </dgm:pt>
    <dgm:pt modelId="{BDB8808B-A293-4476-B3FF-5B11FA465DDC}" type="pres">
      <dgm:prSet presAssocID="{887FB0FB-C89F-4E8F-846E-03D8DBBD57D5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2DE28-957C-4745-B0A0-07191B41119E}" type="pres">
      <dgm:prSet presAssocID="{FB1FCFF4-248D-4C96-AD05-CD5ACACAD63D}" presName="spaceBetweenRectangles" presStyleCnt="0"/>
      <dgm:spPr/>
      <dgm:t>
        <a:bodyPr/>
        <a:lstStyle/>
        <a:p>
          <a:endParaRPr lang="en-US"/>
        </a:p>
      </dgm:t>
    </dgm:pt>
    <dgm:pt modelId="{1E147B2B-47CE-45D3-9D88-FAF76CBB95B5}" type="pres">
      <dgm:prSet presAssocID="{097E1FC6-C3D4-4250-BB8A-C42FCBE846DF}" presName="parentLin" presStyleCnt="0"/>
      <dgm:spPr/>
      <dgm:t>
        <a:bodyPr/>
        <a:lstStyle/>
        <a:p>
          <a:endParaRPr lang="en-US"/>
        </a:p>
      </dgm:t>
    </dgm:pt>
    <dgm:pt modelId="{A809F965-03AE-44DB-A65D-1C0053E5C11E}" type="pres">
      <dgm:prSet presAssocID="{097E1FC6-C3D4-4250-BB8A-C42FCBE846D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55BA2535-1AEA-4AA6-96B4-B47E299440DC}" type="pres">
      <dgm:prSet presAssocID="{097E1FC6-C3D4-4250-BB8A-C42FCBE846D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AD489-C115-4552-B8E1-0BC0E17C3401}" type="pres">
      <dgm:prSet presAssocID="{097E1FC6-C3D4-4250-BB8A-C42FCBE846DF}" presName="negativeSpace" presStyleCnt="0"/>
      <dgm:spPr/>
      <dgm:t>
        <a:bodyPr/>
        <a:lstStyle/>
        <a:p>
          <a:endParaRPr lang="en-US"/>
        </a:p>
      </dgm:t>
    </dgm:pt>
    <dgm:pt modelId="{A0854975-6102-4F4F-9639-16A7ECCDA571}" type="pres">
      <dgm:prSet presAssocID="{097E1FC6-C3D4-4250-BB8A-C42FCBE846DF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70161E-0E70-43BB-8F3D-B5181D582C7A}" type="presOf" srcId="{097E1FC6-C3D4-4250-BB8A-C42FCBE846DF}" destId="{A809F965-03AE-44DB-A65D-1C0053E5C11E}" srcOrd="0" destOrd="0" presId="urn:microsoft.com/office/officeart/2005/8/layout/list1"/>
    <dgm:cxn modelId="{EBE00614-7D5B-406D-83E3-1E107E7AF014}" type="presOf" srcId="{A8D2DFF9-D6A2-4DB2-AD23-5DDD2465F894}" destId="{75A4127E-98D9-4A86-8208-EF87C4731464}" srcOrd="0" destOrd="0" presId="urn:microsoft.com/office/officeart/2005/8/layout/list1"/>
    <dgm:cxn modelId="{B3E70E2A-2658-4AA3-9A8C-C2C3172321F1}" type="presOf" srcId="{097E1FC6-C3D4-4250-BB8A-C42FCBE846DF}" destId="{55BA2535-1AEA-4AA6-96B4-B47E299440DC}" srcOrd="1" destOrd="0" presId="urn:microsoft.com/office/officeart/2005/8/layout/list1"/>
    <dgm:cxn modelId="{C34F1D95-7EED-4FD1-B04B-28EBD3EC3281}" type="presOf" srcId="{887FB0FB-C89F-4E8F-846E-03D8DBBD57D5}" destId="{DAB34EDA-5CA9-4A98-A005-55A849DB6AC2}" srcOrd="1" destOrd="0" presId="urn:microsoft.com/office/officeart/2005/8/layout/list1"/>
    <dgm:cxn modelId="{0B8499A2-D1B7-4311-A9FC-C629B2DD69E2}" srcId="{2025A787-5045-42CC-9CFF-D1BF8E5CFE6B}" destId="{097E1FC6-C3D4-4250-BB8A-C42FCBE846DF}" srcOrd="3" destOrd="0" parTransId="{7E26B58C-8ADB-41EB-B703-935CBAC73029}" sibTransId="{2D54ABFA-F7F6-4036-BD08-27FF532D7C37}"/>
    <dgm:cxn modelId="{F612FB7E-7914-497A-968E-7C5FDDA1A2EC}" type="presOf" srcId="{887FB0FB-C89F-4E8F-846E-03D8DBBD57D5}" destId="{4F7DAC1F-7822-418B-8FC7-606E21E1342D}" srcOrd="0" destOrd="0" presId="urn:microsoft.com/office/officeart/2005/8/layout/list1"/>
    <dgm:cxn modelId="{C2A83CEF-3C63-43FE-ADDD-8F5629C9B545}" srcId="{2025A787-5045-42CC-9CFF-D1BF8E5CFE6B}" destId="{887FB0FB-C89F-4E8F-846E-03D8DBBD57D5}" srcOrd="2" destOrd="0" parTransId="{1012A526-CE65-4334-B29E-F939E85C2ED2}" sibTransId="{FB1FCFF4-248D-4C96-AD05-CD5ACACAD63D}"/>
    <dgm:cxn modelId="{A8671CCF-9ACA-465E-8493-D3B204B982BE}" type="presOf" srcId="{4A734097-A23A-44E2-9E01-39ED089BEB78}" destId="{9485ECEA-DC21-4663-BEC3-0EE5D83D29C8}" srcOrd="0" destOrd="0" presId="urn:microsoft.com/office/officeart/2005/8/layout/list1"/>
    <dgm:cxn modelId="{DC2BB10A-DFA1-4075-8A89-C869F119A347}" type="presOf" srcId="{2025A787-5045-42CC-9CFF-D1BF8E5CFE6B}" destId="{FB16F01F-162C-46D9-A833-3B49DBB71875}" srcOrd="0" destOrd="0" presId="urn:microsoft.com/office/officeart/2005/8/layout/list1"/>
    <dgm:cxn modelId="{BA7AEB25-B307-4DC2-B8AE-A660E98CDFFD}" type="presOf" srcId="{4A734097-A23A-44E2-9E01-39ED089BEB78}" destId="{CCEFE3B9-367E-4CF3-9D55-9D0575E0DB2C}" srcOrd="1" destOrd="0" presId="urn:microsoft.com/office/officeart/2005/8/layout/list1"/>
    <dgm:cxn modelId="{B0B87D5D-8E8B-4A76-A88E-EECDD34EAAD4}" type="presOf" srcId="{A8D2DFF9-D6A2-4DB2-AD23-5DDD2465F894}" destId="{AC2AE475-25E2-4625-876D-102479171EA8}" srcOrd="1" destOrd="0" presId="urn:microsoft.com/office/officeart/2005/8/layout/list1"/>
    <dgm:cxn modelId="{2930EE33-2BB6-4D21-9602-E710BFA50AFD}" srcId="{2025A787-5045-42CC-9CFF-D1BF8E5CFE6B}" destId="{4A734097-A23A-44E2-9E01-39ED089BEB78}" srcOrd="0" destOrd="0" parTransId="{082C79AE-9C11-41EC-90BE-0686346B1EE6}" sibTransId="{216C5302-8596-468F-9402-1A2E92376951}"/>
    <dgm:cxn modelId="{76D758E9-5B17-4CE5-9D45-980EF3D694B3}" srcId="{2025A787-5045-42CC-9CFF-D1BF8E5CFE6B}" destId="{A8D2DFF9-D6A2-4DB2-AD23-5DDD2465F894}" srcOrd="1" destOrd="0" parTransId="{4B5575BC-760B-45B3-81F9-351380120173}" sibTransId="{7803B6A8-9B99-4FE9-84DA-0D2FDE2A9F84}"/>
    <dgm:cxn modelId="{DC12C31E-B4F1-4509-B851-7A434E693820}" type="presParOf" srcId="{FB16F01F-162C-46D9-A833-3B49DBB71875}" destId="{53B740F9-75D2-4F91-9455-E59F0DE8C863}" srcOrd="0" destOrd="0" presId="urn:microsoft.com/office/officeart/2005/8/layout/list1"/>
    <dgm:cxn modelId="{5AF3D8AC-0F4B-4058-9449-6C2922AEF643}" type="presParOf" srcId="{53B740F9-75D2-4F91-9455-E59F0DE8C863}" destId="{9485ECEA-DC21-4663-BEC3-0EE5D83D29C8}" srcOrd="0" destOrd="0" presId="urn:microsoft.com/office/officeart/2005/8/layout/list1"/>
    <dgm:cxn modelId="{06117E46-2BEB-4B57-A146-26E4B285A459}" type="presParOf" srcId="{53B740F9-75D2-4F91-9455-E59F0DE8C863}" destId="{CCEFE3B9-367E-4CF3-9D55-9D0575E0DB2C}" srcOrd="1" destOrd="0" presId="urn:microsoft.com/office/officeart/2005/8/layout/list1"/>
    <dgm:cxn modelId="{669F0E1A-3916-48E9-A3EE-FB5104F613F1}" type="presParOf" srcId="{FB16F01F-162C-46D9-A833-3B49DBB71875}" destId="{2AE8D73B-8415-412D-92EB-75375AFFA289}" srcOrd="1" destOrd="0" presId="urn:microsoft.com/office/officeart/2005/8/layout/list1"/>
    <dgm:cxn modelId="{17AF9397-AD28-49FC-8A45-F3DA07975133}" type="presParOf" srcId="{FB16F01F-162C-46D9-A833-3B49DBB71875}" destId="{5A6BC79C-BDD1-4723-A0F7-7A3DE2A3E4C5}" srcOrd="2" destOrd="0" presId="urn:microsoft.com/office/officeart/2005/8/layout/list1"/>
    <dgm:cxn modelId="{D2252974-A517-4504-8460-C3270A0CA71F}" type="presParOf" srcId="{FB16F01F-162C-46D9-A833-3B49DBB71875}" destId="{C0275240-9FE2-4538-BD7B-8955BBE94DC6}" srcOrd="3" destOrd="0" presId="urn:microsoft.com/office/officeart/2005/8/layout/list1"/>
    <dgm:cxn modelId="{5CC2F5F2-6E18-4654-9033-4DE3CC8B50F8}" type="presParOf" srcId="{FB16F01F-162C-46D9-A833-3B49DBB71875}" destId="{862FF8EF-684A-4928-B473-1DDB0EE4C75C}" srcOrd="4" destOrd="0" presId="urn:microsoft.com/office/officeart/2005/8/layout/list1"/>
    <dgm:cxn modelId="{2A276E04-D2E2-47DD-A4CC-23A8EF4729EC}" type="presParOf" srcId="{862FF8EF-684A-4928-B473-1DDB0EE4C75C}" destId="{75A4127E-98D9-4A86-8208-EF87C4731464}" srcOrd="0" destOrd="0" presId="urn:microsoft.com/office/officeart/2005/8/layout/list1"/>
    <dgm:cxn modelId="{6D58683E-2C3C-4F96-9E37-0A27C605D955}" type="presParOf" srcId="{862FF8EF-684A-4928-B473-1DDB0EE4C75C}" destId="{AC2AE475-25E2-4625-876D-102479171EA8}" srcOrd="1" destOrd="0" presId="urn:microsoft.com/office/officeart/2005/8/layout/list1"/>
    <dgm:cxn modelId="{D569F037-D8EF-4FC0-9999-CC2CA6E81665}" type="presParOf" srcId="{FB16F01F-162C-46D9-A833-3B49DBB71875}" destId="{E0606CF7-A885-49C2-9C8D-578282916E35}" srcOrd="5" destOrd="0" presId="urn:microsoft.com/office/officeart/2005/8/layout/list1"/>
    <dgm:cxn modelId="{D6A574BD-9DFE-4BF1-AB31-DEB3F59024E6}" type="presParOf" srcId="{FB16F01F-162C-46D9-A833-3B49DBB71875}" destId="{A2385641-DAA8-4CEF-AA98-FF9B0C844DDA}" srcOrd="6" destOrd="0" presId="urn:microsoft.com/office/officeart/2005/8/layout/list1"/>
    <dgm:cxn modelId="{04A01B02-84D7-47F2-9E72-0D212E4746AA}" type="presParOf" srcId="{FB16F01F-162C-46D9-A833-3B49DBB71875}" destId="{8C5AC906-4AB0-4755-BA05-A395EE04E30C}" srcOrd="7" destOrd="0" presId="urn:microsoft.com/office/officeart/2005/8/layout/list1"/>
    <dgm:cxn modelId="{52F3489A-33D4-472E-8E7B-D6B396D9250E}" type="presParOf" srcId="{FB16F01F-162C-46D9-A833-3B49DBB71875}" destId="{D31E085A-80A9-4730-A429-85BE3929F957}" srcOrd="8" destOrd="0" presId="urn:microsoft.com/office/officeart/2005/8/layout/list1"/>
    <dgm:cxn modelId="{AF4FE362-9C6F-4469-A963-400C283F8FF6}" type="presParOf" srcId="{D31E085A-80A9-4730-A429-85BE3929F957}" destId="{4F7DAC1F-7822-418B-8FC7-606E21E1342D}" srcOrd="0" destOrd="0" presId="urn:microsoft.com/office/officeart/2005/8/layout/list1"/>
    <dgm:cxn modelId="{1DB11EFD-9F0F-4A83-B7A1-9272F1F630FA}" type="presParOf" srcId="{D31E085A-80A9-4730-A429-85BE3929F957}" destId="{DAB34EDA-5CA9-4A98-A005-55A849DB6AC2}" srcOrd="1" destOrd="0" presId="urn:microsoft.com/office/officeart/2005/8/layout/list1"/>
    <dgm:cxn modelId="{BD655951-07AF-4228-A844-1EA85341A54C}" type="presParOf" srcId="{FB16F01F-162C-46D9-A833-3B49DBB71875}" destId="{DBA51BEE-4883-4427-B269-1F4E6C329099}" srcOrd="9" destOrd="0" presId="urn:microsoft.com/office/officeart/2005/8/layout/list1"/>
    <dgm:cxn modelId="{E30087E6-C238-4B59-B6D7-6A511E5369C5}" type="presParOf" srcId="{FB16F01F-162C-46D9-A833-3B49DBB71875}" destId="{BDB8808B-A293-4476-B3FF-5B11FA465DDC}" srcOrd="10" destOrd="0" presId="urn:microsoft.com/office/officeart/2005/8/layout/list1"/>
    <dgm:cxn modelId="{600B03FB-90A3-4BBF-BE76-91ECDF3FF16F}" type="presParOf" srcId="{FB16F01F-162C-46D9-A833-3B49DBB71875}" destId="{77E2DE28-957C-4745-B0A0-07191B41119E}" srcOrd="11" destOrd="0" presId="urn:microsoft.com/office/officeart/2005/8/layout/list1"/>
    <dgm:cxn modelId="{A967AEAF-683A-463B-A591-1F0D511698BA}" type="presParOf" srcId="{FB16F01F-162C-46D9-A833-3B49DBB71875}" destId="{1E147B2B-47CE-45D3-9D88-FAF76CBB95B5}" srcOrd="12" destOrd="0" presId="urn:microsoft.com/office/officeart/2005/8/layout/list1"/>
    <dgm:cxn modelId="{E2CFDAA8-8190-4566-81F0-DD01B05EB760}" type="presParOf" srcId="{1E147B2B-47CE-45D3-9D88-FAF76CBB95B5}" destId="{A809F965-03AE-44DB-A65D-1C0053E5C11E}" srcOrd="0" destOrd="0" presId="urn:microsoft.com/office/officeart/2005/8/layout/list1"/>
    <dgm:cxn modelId="{51AB80D8-A11D-4460-836F-01B10E09A539}" type="presParOf" srcId="{1E147B2B-47CE-45D3-9D88-FAF76CBB95B5}" destId="{55BA2535-1AEA-4AA6-96B4-B47E299440DC}" srcOrd="1" destOrd="0" presId="urn:microsoft.com/office/officeart/2005/8/layout/list1"/>
    <dgm:cxn modelId="{584BAEC3-4561-484E-95A3-9016B696F058}" type="presParOf" srcId="{FB16F01F-162C-46D9-A833-3B49DBB71875}" destId="{78EAD489-C115-4552-B8E1-0BC0E17C3401}" srcOrd="13" destOrd="0" presId="urn:microsoft.com/office/officeart/2005/8/layout/list1"/>
    <dgm:cxn modelId="{23930906-5CF8-44D0-AA50-4E0C723E003F}" type="presParOf" srcId="{FB16F01F-162C-46D9-A833-3B49DBB71875}" destId="{A0854975-6102-4F4F-9639-16A7ECCDA57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BC79C-BDD1-4723-A0F7-7A3DE2A3E4C5}">
      <dsp:nvSpPr>
        <dsp:cNvPr id="0" name=""/>
        <dsp:cNvSpPr/>
      </dsp:nvSpPr>
      <dsp:spPr>
        <a:xfrm>
          <a:off x="0" y="454500"/>
          <a:ext cx="8077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FE3B9-367E-4CF3-9D55-9D0575E0DB2C}">
      <dsp:nvSpPr>
        <dsp:cNvPr id="0" name=""/>
        <dsp:cNvSpPr/>
      </dsp:nvSpPr>
      <dsp:spPr>
        <a:xfrm>
          <a:off x="403860" y="85500"/>
          <a:ext cx="565404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Date and time functions</a:t>
          </a:r>
          <a:endParaRPr lang="en-CA" sz="2500" kern="1200" dirty="0"/>
        </a:p>
      </dsp:txBody>
      <dsp:txXfrm>
        <a:off x="439886" y="121526"/>
        <a:ext cx="5581988" cy="665948"/>
      </dsp:txXfrm>
    </dsp:sp>
    <dsp:sp modelId="{A2385641-DAA8-4CEF-AA98-FF9B0C844DDA}">
      <dsp:nvSpPr>
        <dsp:cNvPr id="0" name=""/>
        <dsp:cNvSpPr/>
      </dsp:nvSpPr>
      <dsp:spPr>
        <a:xfrm>
          <a:off x="0" y="1588500"/>
          <a:ext cx="8077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AE475-25E2-4625-876D-102479171EA8}">
      <dsp:nvSpPr>
        <dsp:cNvPr id="0" name=""/>
        <dsp:cNvSpPr/>
      </dsp:nvSpPr>
      <dsp:spPr>
        <a:xfrm>
          <a:off x="403860" y="1219500"/>
          <a:ext cx="565404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Numeric functions</a:t>
          </a:r>
          <a:endParaRPr lang="en-CA" sz="2500" kern="1200" dirty="0"/>
        </a:p>
      </dsp:txBody>
      <dsp:txXfrm>
        <a:off x="439886" y="1255526"/>
        <a:ext cx="5581988" cy="665948"/>
      </dsp:txXfrm>
    </dsp:sp>
    <dsp:sp modelId="{BDB8808B-A293-4476-B3FF-5B11FA465DDC}">
      <dsp:nvSpPr>
        <dsp:cNvPr id="0" name=""/>
        <dsp:cNvSpPr/>
      </dsp:nvSpPr>
      <dsp:spPr>
        <a:xfrm>
          <a:off x="0" y="2722500"/>
          <a:ext cx="8077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34EDA-5CA9-4A98-A005-55A849DB6AC2}">
      <dsp:nvSpPr>
        <dsp:cNvPr id="0" name=""/>
        <dsp:cNvSpPr/>
      </dsp:nvSpPr>
      <dsp:spPr>
        <a:xfrm>
          <a:off x="403860" y="2353500"/>
          <a:ext cx="565404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String functions</a:t>
          </a:r>
          <a:endParaRPr lang="en-CA" sz="2500" kern="1200" dirty="0"/>
        </a:p>
      </dsp:txBody>
      <dsp:txXfrm>
        <a:off x="439886" y="2389526"/>
        <a:ext cx="5581988" cy="665948"/>
      </dsp:txXfrm>
    </dsp:sp>
    <dsp:sp modelId="{A0854975-6102-4F4F-9639-16A7ECCDA571}">
      <dsp:nvSpPr>
        <dsp:cNvPr id="0" name=""/>
        <dsp:cNvSpPr/>
      </dsp:nvSpPr>
      <dsp:spPr>
        <a:xfrm>
          <a:off x="0" y="3856500"/>
          <a:ext cx="8077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A2535-1AEA-4AA6-96B4-B47E299440DC}">
      <dsp:nvSpPr>
        <dsp:cNvPr id="0" name=""/>
        <dsp:cNvSpPr/>
      </dsp:nvSpPr>
      <dsp:spPr>
        <a:xfrm>
          <a:off x="403860" y="3487500"/>
          <a:ext cx="565404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Conversion functions</a:t>
          </a:r>
          <a:endParaRPr lang="en-CA" sz="2500" kern="1200" dirty="0"/>
        </a:p>
      </dsp:txBody>
      <dsp:txXfrm>
        <a:off x="439886" y="3523526"/>
        <a:ext cx="558198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4749A259-C8D4-4A78-A948-8981A18C3BDE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A375B79-FE36-4209-B511-6C124A7B76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7788"/>
            <a:ext cx="66294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/>
          <p:cNvSpPr txBox="1">
            <a:spLocks noChangeArrowheads="1"/>
          </p:cNvSpPr>
          <p:nvPr userDrawn="1"/>
        </p:nvSpPr>
        <p:spPr bwMode="auto">
          <a:xfrm>
            <a:off x="1257300" y="117475"/>
            <a:ext cx="6629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smtClean="0">
                <a:solidFill>
                  <a:schemeClr val="bg1"/>
                </a:solidFill>
                <a:cs typeface="Arial" charset="0"/>
              </a:rPr>
              <a:t>Database Systems</a:t>
            </a:r>
          </a:p>
          <a:p>
            <a:pPr algn="ctr" eaLnBrk="1" hangingPunct="1">
              <a:defRPr/>
            </a:pPr>
            <a:r>
              <a:rPr lang="en-US" altLang="en-US" sz="2000" b="1" smtClean="0">
                <a:solidFill>
                  <a:schemeClr val="bg1"/>
                </a:solidFill>
                <a:cs typeface="Arial" charset="0"/>
              </a:rPr>
              <a:t>Design, Implementation, and Management</a:t>
            </a:r>
          </a:p>
        </p:txBody>
      </p:sp>
      <p:sp>
        <p:nvSpPr>
          <p:cNvPr id="12" name="TextBox 18"/>
          <p:cNvSpPr txBox="1">
            <a:spLocks noChangeArrowheads="1"/>
          </p:cNvSpPr>
          <p:nvPr userDrawn="1"/>
        </p:nvSpPr>
        <p:spPr bwMode="auto">
          <a:xfrm>
            <a:off x="5638800" y="3505200"/>
            <a:ext cx="219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b="1" smtClean="0">
                <a:solidFill>
                  <a:schemeClr val="bg1"/>
                </a:solidFill>
                <a:cs typeface="Arial" charset="0"/>
              </a:rPr>
              <a:t>Coronel | Morris</a:t>
            </a:r>
          </a:p>
        </p:txBody>
      </p:sp>
      <p:sp>
        <p:nvSpPr>
          <p:cNvPr id="13" name="TextBox 24"/>
          <p:cNvSpPr txBox="1">
            <a:spLocks noChangeArrowheads="1"/>
          </p:cNvSpPr>
          <p:nvPr userDrawn="1"/>
        </p:nvSpPr>
        <p:spPr bwMode="auto">
          <a:xfrm>
            <a:off x="76200" y="77788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11e</a:t>
            </a:r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900" smtClean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1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74A7DF-6818-4B8F-A654-1EB20CE6B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9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741D89-1C1A-4FA2-A932-76229A765C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C37CF0-6E00-4F01-B3DC-F774ADB5EE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34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219435-CDCD-4A77-AB9A-611215365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04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9A16F5-84B0-45CC-BC8B-4424F336E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73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6B89C3-FDBB-461A-A2DF-24547D6006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1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E378DF-98F6-426E-92BF-89A97F5F09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48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CE6C5B-3E57-4CDE-A6CF-3BC6C5F4B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65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0DC67F-8857-4C87-9825-AE44C90D7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87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705963-CBA8-4F03-B22F-F1A780EB3E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03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D43077C-431B-4525-8920-5824E7930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900" smtClean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584325" y="4724400"/>
            <a:ext cx="6324600" cy="1295400"/>
          </a:xfrm>
        </p:spPr>
        <p:txBody>
          <a:bodyPr/>
          <a:lstStyle/>
          <a:p>
            <a:pPr marL="0" eaLnBrk="1" hangingPunct="1">
              <a:lnSpc>
                <a:spcPct val="90000"/>
              </a:lnSpc>
            </a:pPr>
            <a:r>
              <a:rPr lang="en-US" altLang="en-US" smtClean="0"/>
              <a:t>Chapter 8</a:t>
            </a:r>
          </a:p>
          <a:p>
            <a:pPr marL="0" eaLnBrk="1" hangingPunct="1">
              <a:lnSpc>
                <a:spcPct val="90000"/>
              </a:lnSpc>
            </a:pPr>
            <a:r>
              <a:rPr lang="en-US" altLang="en-US" smtClean="0"/>
              <a:t>Advanced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Multirow Subquery Operators: </a:t>
            </a:r>
            <a:br>
              <a:rPr lang="en-US" altLang="en-US" smtClean="0"/>
            </a:br>
            <a:r>
              <a:rPr lang="en-US" altLang="en-US" smtClean="0"/>
              <a:t> ANY and ALL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 operator</a:t>
            </a:r>
          </a:p>
          <a:p>
            <a:pPr lvl="1" eaLnBrk="1" hangingPunct="1"/>
            <a:r>
              <a:rPr lang="en-US" altLang="en-US" smtClean="0"/>
              <a:t>Allows comparison of a single value with a list of values returned by the first subquery </a:t>
            </a:r>
          </a:p>
          <a:p>
            <a:pPr lvl="2" eaLnBrk="1" hangingPunct="1"/>
            <a:r>
              <a:rPr lang="en-US" altLang="en-US" smtClean="0"/>
              <a:t>Uses a comparison operator other than equals</a:t>
            </a:r>
          </a:p>
          <a:p>
            <a:pPr eaLnBrk="1" hangingPunct="1"/>
            <a:r>
              <a:rPr lang="en-US" altLang="en-US" smtClean="0"/>
              <a:t>ANY operator</a:t>
            </a:r>
          </a:p>
          <a:p>
            <a:pPr lvl="1" eaLnBrk="1" hangingPunct="1"/>
            <a:r>
              <a:rPr lang="en-US" altLang="en-US" smtClean="0"/>
              <a:t>Allows comparison of a single value to a list of values and selects only the rows for which the value is greater than or less than any value in the list 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48676FE-3D24-4802-9BDF-0AF1E6AD1ADA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FROM Subqueries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FROM clause:</a:t>
            </a:r>
          </a:p>
          <a:p>
            <a:pPr lvl="1" eaLnBrk="1" hangingPunct="1"/>
            <a:r>
              <a:rPr lang="en-US" altLang="en-US" smtClean="0"/>
              <a:t>Specifies the tables from which the data will be drawn</a:t>
            </a:r>
          </a:p>
          <a:p>
            <a:pPr lvl="1" eaLnBrk="1" hangingPunct="1"/>
            <a:r>
              <a:rPr lang="en-US" altLang="en-US" smtClean="0"/>
              <a:t>Can use SELECT subquery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999505A-AAB9-42CB-9A26-0A35B98C44CD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 List Subqueries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 statement uses attribute list to indicate what columns to project in the resulting set</a:t>
            </a:r>
          </a:p>
          <a:p>
            <a:pPr eaLnBrk="1" hangingPunct="1"/>
            <a:r>
              <a:rPr lang="en-US" altLang="en-US" smtClean="0"/>
              <a:t>Inline subquery</a:t>
            </a:r>
          </a:p>
          <a:p>
            <a:pPr lvl="1" eaLnBrk="1" hangingPunct="1"/>
            <a:r>
              <a:rPr lang="en-US" altLang="en-US" smtClean="0"/>
              <a:t>Subquery expression included in the attribute list that must return one value</a:t>
            </a:r>
          </a:p>
          <a:p>
            <a:pPr eaLnBrk="1" hangingPunct="1"/>
            <a:r>
              <a:rPr lang="en-US" altLang="en-US" smtClean="0"/>
              <a:t>Column alias cannot be used in attribute list computation if alias is defined in the same attribute list</a:t>
            </a:r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0EA2FE0-79DE-406E-AF7D-1D326FBE41C2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Correlated Subquery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Executes once for each row in the outer query</a:t>
            </a:r>
          </a:p>
          <a:p>
            <a:pPr eaLnBrk="1" hangingPunct="1"/>
            <a:r>
              <a:rPr lang="en-US" altLang="en-US" smtClean="0"/>
              <a:t>Inner query references a column of the outer subquery</a:t>
            </a:r>
          </a:p>
          <a:p>
            <a:pPr eaLnBrk="1" hangingPunct="1"/>
            <a:r>
              <a:rPr lang="en-US" altLang="en-US" smtClean="0"/>
              <a:t>Can be used with the EXISTS special operator</a:t>
            </a:r>
          </a:p>
        </p:txBody>
      </p:sp>
      <p:sp>
        <p:nvSpPr>
          <p:cNvPr id="2662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2CEA93B-AA17-4D8D-958D-1AE12016D6E7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Functions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Functions always use a numerical, date, or string value</a:t>
            </a:r>
          </a:p>
          <a:p>
            <a:pPr eaLnBrk="1" hangingPunct="1"/>
            <a:r>
              <a:rPr lang="en-US" altLang="en-US" smtClean="0"/>
              <a:t>Value may be part of a command or may be an attribute located in a table</a:t>
            </a:r>
          </a:p>
          <a:p>
            <a:pPr eaLnBrk="1" hangingPunct="1"/>
            <a:r>
              <a:rPr lang="en-US" altLang="en-US" smtClean="0"/>
              <a:t>Function may appear anywhere in an SQL statement where a value or an attribute can be used </a:t>
            </a:r>
          </a:p>
        </p:txBody>
      </p:sp>
      <p:sp>
        <p:nvSpPr>
          <p:cNvPr id="2765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D8E0DFE-AD47-4195-9A02-3832C74C5F6B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Functions</a:t>
            </a:r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76400"/>
          <a:ext cx="8077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67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70CB6FC-A65D-41EA-81A5-29276E79D1AA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Set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/>
              <a:t>SQL data manipulation commands are set-oriented</a:t>
            </a:r>
          </a:p>
          <a:p>
            <a:pPr marL="658368" lvl="1" indent="-246888" eaLnBrk="1" fontAlgn="auto" hangingPunct="1">
              <a:defRPr/>
            </a:pPr>
            <a:r>
              <a:rPr lang="en-US" altLang="en-US" b="1" dirty="0"/>
              <a:t>Set-oriented</a:t>
            </a:r>
            <a:r>
              <a:rPr lang="en-US" altLang="en-US" dirty="0"/>
              <a:t>: Operate over entire sets of rows and columns at once</a:t>
            </a:r>
          </a:p>
          <a:p>
            <a:pPr marL="365760" indent="-256032" eaLnBrk="1" fontAlgn="auto" hangingPunct="1">
              <a:defRPr/>
            </a:pPr>
            <a:r>
              <a:rPr lang="en-US" altLang="en-US" dirty="0"/>
              <a:t>UNION, INTERSECT, and Except (MINUS) work properly when relations are union-compatible</a:t>
            </a:r>
          </a:p>
          <a:p>
            <a:pPr marL="658368" lvl="1" indent="-246888" eaLnBrk="1" fontAlgn="auto" hangingPunct="1">
              <a:defRPr/>
            </a:pPr>
            <a:r>
              <a:rPr lang="en-US" altLang="en-US" b="1" dirty="0"/>
              <a:t>Union-compatible</a:t>
            </a:r>
            <a:r>
              <a:rPr lang="en-US" altLang="en-US" dirty="0"/>
              <a:t>: Number of attributes are the same and their corresponding data types are alike </a:t>
            </a:r>
            <a:endParaRPr lang="en-US" altLang="en-US" dirty="0" smtClean="0"/>
          </a:p>
          <a:p>
            <a:pPr marL="365760" indent="-256032" eaLnBrk="1" fontAlgn="auto" hangingPunct="1">
              <a:defRPr/>
            </a:pPr>
            <a:r>
              <a:rPr lang="en-US" altLang="en-US" dirty="0"/>
              <a:t>UNION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Combines rows from two or more queries without including duplicate rows</a:t>
            </a:r>
          </a:p>
          <a:p>
            <a:pPr marL="658368" lvl="1" indent="-246888" eaLnBrk="1" fontAlgn="auto" hangingPunct="1">
              <a:defRPr/>
            </a:pPr>
            <a:endParaRPr lang="en-US" altLang="en-US" dirty="0" smtClean="0"/>
          </a:p>
          <a:p>
            <a:pPr marL="109728" indent="0" eaLnBrk="1" fontAlgn="auto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6AA1599-DBB6-4854-89DA-4F534C9C6FF9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Set Operators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Syntax - query UNION query </a:t>
            </a:r>
          </a:p>
          <a:p>
            <a:pPr eaLnBrk="1" hangingPunct="1"/>
            <a:r>
              <a:rPr lang="en-US" altLang="en-US" smtClean="0"/>
              <a:t>UNION ALL</a:t>
            </a:r>
          </a:p>
          <a:p>
            <a:pPr lvl="1" eaLnBrk="1" hangingPunct="1"/>
            <a:r>
              <a:rPr lang="en-US" altLang="en-US" smtClean="0"/>
              <a:t>Produces a relation that retains duplicate rows</a:t>
            </a:r>
          </a:p>
          <a:p>
            <a:pPr lvl="1" eaLnBrk="1" hangingPunct="1"/>
            <a:r>
              <a:rPr lang="en-US" altLang="en-US" smtClean="0"/>
              <a:t>Can be used to unite more than two queries</a:t>
            </a:r>
          </a:p>
          <a:p>
            <a:pPr eaLnBrk="1" hangingPunct="1"/>
            <a:r>
              <a:rPr lang="en-US" altLang="en-US" smtClean="0"/>
              <a:t>INTERSECT</a:t>
            </a:r>
          </a:p>
          <a:p>
            <a:pPr lvl="1" eaLnBrk="1" hangingPunct="1"/>
            <a:r>
              <a:rPr lang="en-US" altLang="en-US" smtClean="0"/>
              <a:t>Combines rows from two queries, returning only the rows that appear in both sets</a:t>
            </a:r>
          </a:p>
          <a:p>
            <a:pPr lvl="1" eaLnBrk="1" hangingPunct="1"/>
            <a:r>
              <a:rPr lang="en-US" altLang="en-US" smtClean="0"/>
              <a:t>Syntax - query INTERSECT query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3072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F412014-E9CC-42B6-BD5D-99B73769FC7C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Set Operators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EXCEPT (MINUS)</a:t>
            </a:r>
          </a:p>
          <a:p>
            <a:pPr lvl="1" eaLnBrk="1" hangingPunct="1"/>
            <a:r>
              <a:rPr lang="en-US" altLang="en-US" smtClean="0"/>
              <a:t>Combines rows from two queries and returns only the rows that appear in the first set </a:t>
            </a:r>
          </a:p>
          <a:p>
            <a:pPr lvl="1" eaLnBrk="1" hangingPunct="1"/>
            <a:r>
              <a:rPr lang="en-US" altLang="en-US" smtClean="0"/>
              <a:t>Syntax</a:t>
            </a:r>
          </a:p>
          <a:p>
            <a:pPr lvl="2" eaLnBrk="1" hangingPunct="1"/>
            <a:r>
              <a:rPr lang="en-US" altLang="en-US" smtClean="0"/>
              <a:t>query EXCEPT query </a:t>
            </a:r>
          </a:p>
          <a:p>
            <a:pPr lvl="2" eaLnBrk="1" hangingPunct="1"/>
            <a:r>
              <a:rPr lang="en-US" altLang="en-US" smtClean="0"/>
              <a:t>query MINUS query</a:t>
            </a:r>
          </a:p>
          <a:p>
            <a:pPr eaLnBrk="1" hangingPunct="1"/>
            <a:r>
              <a:rPr lang="en-US" altLang="en-US" smtClean="0"/>
              <a:t>Syntax alternatives</a:t>
            </a:r>
          </a:p>
          <a:p>
            <a:pPr lvl="1" eaLnBrk="1" hangingPunct="1"/>
            <a:r>
              <a:rPr lang="en-US" altLang="en-US" smtClean="0"/>
              <a:t>IN and NOT IN subqueries can be used in place of INTERSECT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  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174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7747FB2-F387-4E5C-BB41-C6F2AA3303DC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Virtual Tables: Creating a View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View</a:t>
            </a:r>
            <a:r>
              <a:rPr lang="en-US" altLang="en-US" smtClean="0"/>
              <a:t>: Virtual table based on a SELECT query</a:t>
            </a:r>
          </a:p>
          <a:p>
            <a:pPr eaLnBrk="1" hangingPunct="1"/>
            <a:r>
              <a:rPr lang="en-US" altLang="en-US" b="1" smtClean="0"/>
              <a:t>Base tables</a:t>
            </a:r>
            <a:r>
              <a:rPr lang="en-US" altLang="en-US" smtClean="0"/>
              <a:t>: Tables on which the view is based</a:t>
            </a:r>
          </a:p>
          <a:p>
            <a:pPr eaLnBrk="1" hangingPunct="1"/>
            <a:r>
              <a:rPr lang="en-US" altLang="en-US" b="1" smtClean="0"/>
              <a:t>CREATE VIEW </a:t>
            </a:r>
            <a:r>
              <a:rPr lang="en-US" altLang="en-US" smtClean="0"/>
              <a:t>statement: Data definition command that stores the subquery specification in the data dictionary</a:t>
            </a:r>
          </a:p>
          <a:p>
            <a:pPr lvl="1" eaLnBrk="1" hangingPunct="1"/>
            <a:r>
              <a:rPr lang="en-US" altLang="en-US" smtClean="0"/>
              <a:t>CREATE VIEW command</a:t>
            </a:r>
          </a:p>
          <a:p>
            <a:pPr lvl="2" eaLnBrk="1" hangingPunct="1"/>
            <a:r>
              <a:rPr lang="en-US" altLang="en-US" smtClean="0"/>
              <a:t>CREATE VIEW viewname AS SELECT query</a:t>
            </a: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ECF11AA-F79E-46C2-ABF6-8E11DE7540CD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this chapter, the student will learn:</a:t>
            </a:r>
          </a:p>
          <a:p>
            <a:pPr lvl="1" eaLnBrk="1" hangingPunct="1"/>
            <a:r>
              <a:rPr lang="en-US" altLang="en-US" smtClean="0"/>
              <a:t>How to use the advanced SQL JOIN operator syntax</a:t>
            </a:r>
          </a:p>
          <a:p>
            <a:pPr lvl="1" eaLnBrk="1" hangingPunct="1"/>
            <a:r>
              <a:rPr lang="en-US" altLang="en-US" smtClean="0"/>
              <a:t>About the different types of subqueries and correlated queries</a:t>
            </a:r>
          </a:p>
          <a:p>
            <a:pPr lvl="1" eaLnBrk="1" hangingPunct="1"/>
            <a:r>
              <a:rPr lang="en-US" altLang="en-US" smtClean="0"/>
              <a:t>How to use SQL functions to manipulate dates, strings, and other data</a:t>
            </a:r>
          </a:p>
          <a:p>
            <a:pPr lvl="1" eaLnBrk="1" hangingPunct="1"/>
            <a:r>
              <a:rPr lang="en-US" altLang="en-US" smtClean="0"/>
              <a:t>About the relational set operators UNION, UNION ALL, INTERSECT, and MINUS</a:t>
            </a:r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0BAA832-E4AC-4EEB-B0E6-DCF4BC4281C4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Updatable Views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Used to update attributes in any base tables used in the view</a:t>
            </a:r>
            <a:endParaRPr lang="en-US" altLang="en-US" b="1" smtClean="0"/>
          </a:p>
          <a:p>
            <a:pPr eaLnBrk="1" hangingPunct="1"/>
            <a:r>
              <a:rPr lang="en-US" altLang="en-US" b="1" smtClean="0"/>
              <a:t>Batch update routine</a:t>
            </a:r>
            <a:r>
              <a:rPr lang="en-US" altLang="en-US" smtClean="0"/>
              <a:t>: Pools multiple transactions into a single batch to update a master table field in a single operation</a:t>
            </a:r>
          </a:p>
          <a:p>
            <a:pPr eaLnBrk="1" hangingPunct="1"/>
            <a:r>
              <a:rPr lang="en-US" altLang="en-US" smtClean="0"/>
              <a:t>Updatable view restrictions</a:t>
            </a:r>
          </a:p>
          <a:p>
            <a:pPr lvl="1" eaLnBrk="1" hangingPunct="1"/>
            <a:r>
              <a:rPr lang="en-US" altLang="en-US" smtClean="0"/>
              <a:t>GROUP BY expressions or aggregate functions cannot be used</a:t>
            </a:r>
          </a:p>
          <a:p>
            <a:pPr lvl="1" eaLnBrk="1" hangingPunct="1"/>
            <a:r>
              <a:rPr lang="en-US" altLang="en-US" smtClean="0"/>
              <a:t>Set operators cannot be used</a:t>
            </a:r>
          </a:p>
          <a:p>
            <a:pPr lvl="1" eaLnBrk="1" hangingPunct="1"/>
            <a:r>
              <a:rPr lang="en-US" altLang="en-US" smtClean="0"/>
              <a:t>JOINs or group operators cannot be used </a:t>
            </a:r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8AEBCDE-DC44-4945-9EA4-6CCB5BAF5160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20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Oracle Sequences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Independent object in the database</a:t>
            </a:r>
          </a:p>
          <a:p>
            <a:pPr eaLnBrk="1" hangingPunct="1"/>
            <a:r>
              <a:rPr lang="en-US" altLang="en-US" smtClean="0"/>
              <a:t>Have a name and can be used anywhere a value expected</a:t>
            </a:r>
          </a:p>
          <a:p>
            <a:pPr eaLnBrk="1" hangingPunct="1"/>
            <a:r>
              <a:rPr lang="en-US" altLang="en-US" smtClean="0"/>
              <a:t>Not tied to a table or column</a:t>
            </a:r>
          </a:p>
          <a:p>
            <a:pPr eaLnBrk="1" hangingPunct="1"/>
            <a:r>
              <a:rPr lang="en-US" altLang="en-US" smtClean="0"/>
              <a:t>Generate a numeric value that can be assigned to any column in any table</a:t>
            </a:r>
          </a:p>
          <a:p>
            <a:pPr eaLnBrk="1" hangingPunct="1"/>
            <a:r>
              <a:rPr lang="en-US" altLang="en-US" smtClean="0"/>
              <a:t>Table attribute with an assigned value can be edited and modified</a:t>
            </a:r>
          </a:p>
          <a:p>
            <a:pPr eaLnBrk="1" hangingPunct="1"/>
            <a:r>
              <a:rPr lang="en-US" altLang="en-US" smtClean="0"/>
              <a:t>Can be created and deleted any time</a:t>
            </a:r>
          </a:p>
        </p:txBody>
      </p:sp>
      <p:sp>
        <p:nvSpPr>
          <p:cNvPr id="3482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96A7150-FBCB-4918-9BDF-1722031373D0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8.27 - Oracle Sequence </a:t>
            </a:r>
          </a:p>
        </p:txBody>
      </p:sp>
      <p:pic>
        <p:nvPicPr>
          <p:cNvPr id="3584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28800"/>
            <a:ext cx="8991600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0918F1-7462-4E7D-B9BC-3CD7FC22BD0F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22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Procedural SQL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Performs a conditional or looping operation by isolating critical code and making all application programs call the shared code </a:t>
            </a:r>
          </a:p>
          <a:p>
            <a:pPr lvl="1" eaLnBrk="1" hangingPunct="1"/>
            <a:r>
              <a:rPr lang="en-US" altLang="en-US" smtClean="0"/>
              <a:t>Yields better maintenance and logic control</a:t>
            </a:r>
          </a:p>
          <a:p>
            <a:pPr eaLnBrk="1" hangingPunct="1"/>
            <a:r>
              <a:rPr lang="en-US" altLang="en-US" b="1" smtClean="0"/>
              <a:t>Persistent stored module (PSM)</a:t>
            </a:r>
            <a:r>
              <a:rPr lang="en-US" altLang="en-US" smtClean="0"/>
              <a:t>:</a:t>
            </a:r>
            <a:r>
              <a:rPr lang="en-US" altLang="en-US" b="1" smtClean="0"/>
              <a:t> </a:t>
            </a:r>
            <a:r>
              <a:rPr lang="en-US" altLang="en-US" smtClean="0"/>
              <a:t>Block of code containing:</a:t>
            </a:r>
          </a:p>
          <a:p>
            <a:pPr lvl="1" eaLnBrk="1" hangingPunct="1"/>
            <a:r>
              <a:rPr lang="en-US" altLang="en-US" smtClean="0"/>
              <a:t>Standard SQL statements</a:t>
            </a:r>
          </a:p>
          <a:p>
            <a:pPr lvl="1" eaLnBrk="1" hangingPunct="1"/>
            <a:r>
              <a:rPr lang="en-US" altLang="en-US" smtClean="0"/>
              <a:t>Procedural extensions that is stored and executed at the DBMS server</a:t>
            </a:r>
          </a:p>
        </p:txBody>
      </p:sp>
      <p:sp>
        <p:nvSpPr>
          <p:cNvPr id="3686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6A0348F-EDBC-4F9B-B477-CC4D998B5158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23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Procedural SQL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Procedural Language SQL (PL/SQL)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Use and storage of procedural code and SQL statements within the database</a:t>
            </a:r>
          </a:p>
          <a:p>
            <a:pPr lvl="1" eaLnBrk="1" hangingPunct="1"/>
            <a:r>
              <a:rPr lang="en-US" altLang="en-US" smtClean="0"/>
              <a:t>Merging of SQL and traditional programming constructs</a:t>
            </a:r>
          </a:p>
          <a:p>
            <a:pPr eaLnBrk="1" hangingPunct="1"/>
            <a:r>
              <a:rPr lang="en-US" altLang="en-US" smtClean="0"/>
              <a:t>Procedural code is executed as a unit by DBMS when invoked by end user</a:t>
            </a:r>
          </a:p>
          <a:p>
            <a:pPr eaLnBrk="1" hangingPunct="1"/>
            <a:r>
              <a:rPr lang="en-US" altLang="en-US" smtClean="0"/>
              <a:t>End users can use PL/SQL to create:</a:t>
            </a:r>
          </a:p>
          <a:p>
            <a:pPr lvl="1" eaLnBrk="1" hangingPunct="1"/>
            <a:r>
              <a:rPr lang="en-US" altLang="en-US" smtClean="0"/>
              <a:t>Anonymous PL/SQL blocks and triggers</a:t>
            </a:r>
          </a:p>
          <a:p>
            <a:pPr lvl="1" eaLnBrk="1" hangingPunct="1"/>
            <a:r>
              <a:rPr lang="en-US" altLang="en-US" smtClean="0"/>
              <a:t>Stored procedures and PL/SQL functions</a:t>
            </a: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A9BD913-8CC2-431F-A0E8-AEAC2596DBAD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24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8.9 - PL/SQL Basic Data Types</a:t>
            </a:r>
          </a:p>
        </p:txBody>
      </p:sp>
      <p:pic>
        <p:nvPicPr>
          <p:cNvPr id="3891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57413"/>
            <a:ext cx="8991600" cy="34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EC5E768-86CC-4801-AB62-A240607003DD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25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Triggers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Procedural SQL code automatically invoked by RDBMS when given data manipulation event occurs</a:t>
            </a:r>
          </a:p>
          <a:p>
            <a:pPr eaLnBrk="1" hangingPunct="1"/>
            <a:r>
              <a:rPr lang="en-US" altLang="en-US" smtClean="0"/>
              <a:t>Parts of a trigger definition</a:t>
            </a:r>
          </a:p>
          <a:p>
            <a:pPr lvl="1" eaLnBrk="1" hangingPunct="1"/>
            <a:r>
              <a:rPr lang="en-US" altLang="en-US" smtClean="0"/>
              <a:t>Triggering timing - Indicates when trigger’s PL/SQL code executes</a:t>
            </a:r>
          </a:p>
          <a:p>
            <a:pPr lvl="1" eaLnBrk="1" hangingPunct="1"/>
            <a:r>
              <a:rPr lang="en-US" altLang="en-US" smtClean="0"/>
              <a:t>Triggering event - Statement that causes the trigger to execute</a:t>
            </a:r>
          </a:p>
          <a:p>
            <a:pPr lvl="1" eaLnBrk="1" hangingPunct="1"/>
            <a:r>
              <a:rPr lang="en-US" altLang="en-US" smtClean="0"/>
              <a:t>Triggering level - </a:t>
            </a:r>
            <a:r>
              <a:rPr lang="en-US" altLang="en-US" b="1" smtClean="0"/>
              <a:t>Statement- </a:t>
            </a:r>
            <a:r>
              <a:rPr lang="en-US" altLang="en-US" smtClean="0"/>
              <a:t>and</a:t>
            </a:r>
            <a:r>
              <a:rPr lang="en-US" altLang="en-US" b="1" smtClean="0"/>
              <a:t> row-level</a:t>
            </a:r>
          </a:p>
          <a:p>
            <a:pPr lvl="1" eaLnBrk="1" hangingPunct="1"/>
            <a:r>
              <a:rPr lang="en-US" altLang="en-US" smtClean="0"/>
              <a:t>Triggering action - PL/SQL code enclosed between the BEGIN and END keywords</a:t>
            </a:r>
          </a:p>
          <a:p>
            <a:pPr lvl="1" eaLnBrk="1" hangingPunct="1"/>
            <a:endParaRPr lang="en-US" altLang="en-US" b="1" smtClean="0"/>
          </a:p>
          <a:p>
            <a:pPr eaLnBrk="1" hangingPunct="1"/>
            <a:endParaRPr lang="en-US" altLang="en-US" smtClean="0"/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A98DCF1-C5C2-4E45-A2B4-C158AF67122C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26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Triggers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DROP TRIGGER trigger_name command</a:t>
            </a:r>
          </a:p>
          <a:p>
            <a:pPr lvl="1" eaLnBrk="1" hangingPunct="1"/>
            <a:r>
              <a:rPr lang="en-US" altLang="en-US" smtClean="0"/>
              <a:t>Deletes a trigger without deleting the table</a:t>
            </a:r>
          </a:p>
          <a:p>
            <a:pPr eaLnBrk="1" hangingPunct="1"/>
            <a:r>
              <a:rPr lang="en-US" altLang="en-US" smtClean="0"/>
              <a:t>Trigger action based on DML predicates</a:t>
            </a:r>
          </a:p>
          <a:p>
            <a:pPr lvl="1" eaLnBrk="1" hangingPunct="1"/>
            <a:r>
              <a:rPr lang="en-US" altLang="en-US" smtClean="0"/>
              <a:t>Actions depend on the type of DML statement that fires the trigger</a:t>
            </a:r>
          </a:p>
        </p:txBody>
      </p:sp>
      <p:sp>
        <p:nvSpPr>
          <p:cNvPr id="4096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2B83166-567F-4A5A-BAF9-3CA358FDA814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27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Stored Procedures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Named collection of procedural and SQL statements</a:t>
            </a:r>
          </a:p>
          <a:p>
            <a:pPr eaLnBrk="1" hangingPunct="1"/>
            <a:r>
              <a:rPr lang="en-US" altLang="en-US" smtClean="0"/>
              <a:t>Advantages</a:t>
            </a:r>
          </a:p>
          <a:p>
            <a:pPr lvl="1" eaLnBrk="1" hangingPunct="1"/>
            <a:r>
              <a:rPr lang="en-US" altLang="en-US" smtClean="0"/>
              <a:t>Reduce network traffic and increase performance</a:t>
            </a:r>
          </a:p>
          <a:p>
            <a:pPr lvl="1" eaLnBrk="1" hangingPunct="1"/>
            <a:r>
              <a:rPr lang="en-US" altLang="en-US" smtClean="0"/>
              <a:t>Reduce code duplication by means of code isolation and code sharing </a:t>
            </a:r>
          </a:p>
        </p:txBody>
      </p:sp>
      <p:sp>
        <p:nvSpPr>
          <p:cNvPr id="4198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0C195DB-AB35-46B1-9C6B-269D635939EF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28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PL/SQL Processing with Cursors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Cursor</a:t>
            </a:r>
            <a:r>
              <a:rPr lang="en-US" altLang="en-US" smtClean="0"/>
              <a:t>: Special construct used to hold data rows returned by a SQL query</a:t>
            </a:r>
          </a:p>
          <a:p>
            <a:pPr eaLnBrk="1" hangingPunct="1"/>
            <a:r>
              <a:rPr lang="en-US" altLang="en-US" b="1" smtClean="0"/>
              <a:t>Implicit cursor</a:t>
            </a:r>
            <a:r>
              <a:rPr lang="en-US" altLang="en-US" smtClean="0"/>
              <a:t>: Automatically created when SQL statement returns only one value</a:t>
            </a:r>
          </a:p>
          <a:p>
            <a:pPr eaLnBrk="1" hangingPunct="1"/>
            <a:r>
              <a:rPr lang="en-US" altLang="en-US" b="1" smtClean="0"/>
              <a:t>Explicit cursor</a:t>
            </a:r>
            <a:r>
              <a:rPr lang="en-US" altLang="en-US" smtClean="0"/>
              <a:t>: Holds the output of a SQL statement that may return two or more rows</a:t>
            </a:r>
          </a:p>
          <a:p>
            <a:pPr eaLnBrk="1" hangingPunct="1"/>
            <a:r>
              <a:rPr lang="en-US" altLang="en-US" smtClean="0"/>
              <a:t>Cursor-style processing involves retrieving data from the cursor one row at a time</a:t>
            </a:r>
          </a:p>
          <a:p>
            <a:pPr lvl="1" eaLnBrk="1" hangingPunct="1"/>
            <a:r>
              <a:rPr lang="en-US" altLang="en-US" smtClean="0"/>
              <a:t>Current row is copied to PL/SQL variables</a:t>
            </a:r>
          </a:p>
        </p:txBody>
      </p:sp>
      <p:sp>
        <p:nvSpPr>
          <p:cNvPr id="4301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4FF3A2C-F4F4-4729-B3A1-9B0F7A4B5053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29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Objectives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this chapter, the student will learn:</a:t>
            </a:r>
          </a:p>
          <a:p>
            <a:pPr lvl="1" eaLnBrk="1" hangingPunct="1"/>
            <a:r>
              <a:rPr lang="en-US" altLang="en-US" smtClean="0"/>
              <a:t>How to create and use views and updatable views</a:t>
            </a:r>
          </a:p>
          <a:p>
            <a:pPr lvl="1" eaLnBrk="1" hangingPunct="1"/>
            <a:r>
              <a:rPr lang="en-US" altLang="en-US" smtClean="0"/>
              <a:t>How to create and use triggers and stored procedures</a:t>
            </a:r>
          </a:p>
          <a:p>
            <a:pPr lvl="1" eaLnBrk="1" hangingPunct="1"/>
            <a:r>
              <a:rPr lang="en-US" altLang="en-US" smtClean="0"/>
              <a:t>How to create embedded SQL</a:t>
            </a:r>
          </a:p>
        </p:txBody>
      </p:sp>
      <p:sp>
        <p:nvSpPr>
          <p:cNvPr id="1638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E3CE1D3-0BA7-46E9-B075-3BF81A783573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8.10 - Cursor Processing Commands</a:t>
            </a:r>
          </a:p>
        </p:txBody>
      </p:sp>
      <p:pic>
        <p:nvPicPr>
          <p:cNvPr id="4403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25638"/>
            <a:ext cx="8991600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AF02C75-93B6-4C4B-A9C3-3B9D802250EA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8.11 - Cursor Attributes</a:t>
            </a:r>
          </a:p>
        </p:txBody>
      </p:sp>
      <p:pic>
        <p:nvPicPr>
          <p:cNvPr id="4505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87613"/>
            <a:ext cx="8991600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1939922-B36E-4CD8-9746-D1717409E84A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31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PL/SQL Stored Functions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Stored function</a:t>
            </a:r>
            <a:r>
              <a:rPr lang="en-US" altLang="en-US" smtClean="0"/>
              <a:t>: Named group of procedural and SQL statements that returns a value</a:t>
            </a:r>
          </a:p>
          <a:p>
            <a:pPr lvl="1" eaLnBrk="1" hangingPunct="1"/>
            <a:r>
              <a:rPr lang="en-US" altLang="en-US" smtClean="0"/>
              <a:t>As indicated by a RETURN statement in its program code</a:t>
            </a:r>
          </a:p>
          <a:p>
            <a:pPr eaLnBrk="1" hangingPunct="1"/>
            <a:r>
              <a:rPr lang="en-US" altLang="en-US" smtClean="0"/>
              <a:t>Can be invoked only from within stored procedures or triggers</a:t>
            </a: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BDED986-24DC-4A2C-9AB7-3D3FEC950ADB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32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Embedded SQL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statements contained within an application programming language</a:t>
            </a:r>
          </a:p>
          <a:p>
            <a:pPr eaLnBrk="1" hangingPunct="1"/>
            <a:r>
              <a:rPr lang="en-US" altLang="en-US" b="1" smtClean="0"/>
              <a:t>Host language</a:t>
            </a:r>
            <a:r>
              <a:rPr lang="en-US" altLang="en-US" smtClean="0"/>
              <a:t>: Any language that contains embedded SQL statements</a:t>
            </a:r>
          </a:p>
          <a:p>
            <a:pPr eaLnBrk="1" hangingPunct="1"/>
            <a:r>
              <a:rPr lang="en-US" altLang="en-US" smtClean="0"/>
              <a:t>Differences between SQL and procedural languages</a:t>
            </a:r>
          </a:p>
          <a:p>
            <a:pPr lvl="1" eaLnBrk="1" hangingPunct="1"/>
            <a:r>
              <a:rPr lang="en-US" altLang="en-US" smtClean="0"/>
              <a:t>Run-time mismatch</a:t>
            </a:r>
          </a:p>
          <a:p>
            <a:pPr lvl="2" eaLnBrk="1" hangingPunct="1"/>
            <a:r>
              <a:rPr lang="en-US" altLang="en-US" smtClean="0"/>
              <a:t>SQL is executed one instruction at a time</a:t>
            </a:r>
          </a:p>
          <a:p>
            <a:pPr lvl="2" eaLnBrk="1" hangingPunct="1"/>
            <a:r>
              <a:rPr lang="en-US" altLang="en-US" smtClean="0"/>
              <a:t>Host language runs at client side in its own memory space</a:t>
            </a:r>
          </a:p>
        </p:txBody>
      </p:sp>
      <p:sp>
        <p:nvSpPr>
          <p:cNvPr id="4710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321A8B0-0F40-43E3-B3F5-A5CE0A0BC6EA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33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Embedded SQL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Processing mismatch</a:t>
            </a:r>
          </a:p>
          <a:p>
            <a:pPr lvl="2" eaLnBrk="1" hangingPunct="1"/>
            <a:r>
              <a:rPr lang="en-US" altLang="en-US" smtClean="0"/>
              <a:t>Conventional programming languages process one data element at a time</a:t>
            </a:r>
          </a:p>
          <a:p>
            <a:pPr lvl="2" eaLnBrk="1" hangingPunct="1"/>
            <a:r>
              <a:rPr lang="en-US" altLang="en-US" smtClean="0"/>
              <a:t>Newer programming environments manipulate data sets in a cohesive manner</a:t>
            </a:r>
          </a:p>
          <a:p>
            <a:pPr lvl="1" eaLnBrk="1" hangingPunct="1"/>
            <a:r>
              <a:rPr lang="en-US" altLang="en-US" smtClean="0"/>
              <a:t>Data type mismatch</a:t>
            </a:r>
          </a:p>
          <a:p>
            <a:pPr lvl="2" eaLnBrk="1" hangingPunct="1"/>
            <a:r>
              <a:rPr lang="en-US" altLang="en-US" smtClean="0"/>
              <a:t>Data types provided by SQL might not match data types used in different host languages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7F742C6-F424-40D1-BD08-5C50FBB4EC80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34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Embedded SQL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Embedded SQL framework defines:</a:t>
            </a:r>
          </a:p>
          <a:p>
            <a:pPr lvl="1" eaLnBrk="1" hangingPunct="1"/>
            <a:r>
              <a:rPr lang="en-US" altLang="en-US" smtClean="0"/>
              <a:t>Standard syntax to identify embedded SQL code within the host language</a:t>
            </a:r>
          </a:p>
          <a:p>
            <a:pPr lvl="1" eaLnBrk="1" hangingPunct="1"/>
            <a:r>
              <a:rPr lang="en-US" altLang="en-US" smtClean="0"/>
              <a:t>Standard syntax to identify host variables</a:t>
            </a:r>
          </a:p>
          <a:p>
            <a:pPr lvl="1" eaLnBrk="1" hangingPunct="1"/>
            <a:r>
              <a:rPr lang="en-US" altLang="en-US" smtClean="0"/>
              <a:t>Communication area used to exchange status and error information between SQL and host language</a:t>
            </a:r>
          </a:p>
        </p:txBody>
      </p:sp>
      <p:sp>
        <p:nvSpPr>
          <p:cNvPr id="4915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E534A1C-7886-49DA-B4CF-5989DD331C33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35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Table 8.12 - SQL Status and Error Reporting Variables</a:t>
            </a:r>
          </a:p>
        </p:txBody>
      </p:sp>
      <p:pic>
        <p:nvPicPr>
          <p:cNvPr id="501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46288"/>
            <a:ext cx="8991600" cy="366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258354E-B7F9-4A7D-903E-DAF9415E72E7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36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Embedded SQL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Static SQL</a:t>
            </a:r>
            <a:r>
              <a:rPr lang="en-US" altLang="en-US" smtClean="0"/>
              <a:t>: Programmer uses predefined SQL statements and parameters</a:t>
            </a:r>
          </a:p>
          <a:p>
            <a:pPr lvl="1" eaLnBrk="1" hangingPunct="1"/>
            <a:r>
              <a:rPr lang="en-US" altLang="en-US" smtClean="0"/>
              <a:t>SQL statements will not change while application is running</a:t>
            </a:r>
          </a:p>
          <a:p>
            <a:pPr eaLnBrk="1" hangingPunct="1"/>
            <a:r>
              <a:rPr lang="en-US" altLang="en-US" b="1" smtClean="0"/>
              <a:t>Dynamic SQL</a:t>
            </a:r>
            <a:r>
              <a:rPr lang="en-US" altLang="en-US" smtClean="0"/>
              <a:t>: SQL statement is generated at run time</a:t>
            </a:r>
          </a:p>
          <a:p>
            <a:pPr lvl="1" eaLnBrk="1" hangingPunct="1"/>
            <a:r>
              <a:rPr lang="en-US" altLang="en-US" smtClean="0"/>
              <a:t>Attribute list and condition are not known until end user specifies them</a:t>
            </a:r>
          </a:p>
          <a:p>
            <a:pPr lvl="1" eaLnBrk="1" hangingPunct="1"/>
            <a:r>
              <a:rPr lang="en-US" altLang="en-US" smtClean="0"/>
              <a:t>Slower than static SQL </a:t>
            </a:r>
          </a:p>
          <a:p>
            <a:pPr lvl="1" eaLnBrk="1" hangingPunct="1"/>
            <a:r>
              <a:rPr lang="en-US" altLang="en-US" smtClean="0"/>
              <a:t>Requires more computer resources</a:t>
            </a: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BFF4457-E050-4893-8360-2A7AD321DFED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37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Join Operators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join operation merges rows from two tables and returns rows with one of the following</a:t>
            </a:r>
          </a:p>
          <a:p>
            <a:pPr lvl="1" eaLnBrk="1" hangingPunct="1"/>
            <a:r>
              <a:rPr lang="en-US" altLang="en-US" smtClean="0"/>
              <a:t>Natural join - Have common values in common columns</a:t>
            </a:r>
          </a:p>
          <a:p>
            <a:pPr lvl="1" eaLnBrk="1" hangingPunct="1"/>
            <a:r>
              <a:rPr lang="en-US" altLang="en-US" smtClean="0"/>
              <a:t>Equality or inequality - Meet a given join condition </a:t>
            </a:r>
          </a:p>
          <a:p>
            <a:pPr lvl="1" eaLnBrk="1" hangingPunct="1"/>
            <a:r>
              <a:rPr lang="en-US" altLang="en-US" b="1" smtClean="0"/>
              <a:t>Outer join</a:t>
            </a:r>
            <a:r>
              <a:rPr lang="en-US" altLang="en-US" smtClean="0"/>
              <a:t>: Have common values in common columns or have no matching values</a:t>
            </a:r>
          </a:p>
          <a:p>
            <a:pPr eaLnBrk="1" hangingPunct="1"/>
            <a:r>
              <a:rPr lang="en-US" altLang="en-US" b="1" smtClean="0"/>
              <a:t>Inner join</a:t>
            </a:r>
            <a:r>
              <a:rPr lang="en-US" altLang="en-US" smtClean="0"/>
              <a:t>: Only rows that meet a given criterion are selected</a:t>
            </a:r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E365089-6AC1-414E-95CB-57ED13E44E12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8.1 - SQL Join Expression Styles</a:t>
            </a:r>
          </a:p>
        </p:txBody>
      </p:sp>
      <p:pic>
        <p:nvPicPr>
          <p:cNvPr id="1843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752600"/>
            <a:ext cx="865663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3C5B6F8-AAF5-4946-889C-34A8F49D0D9D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8.1 - SQL Join Expression Styles</a:t>
            </a:r>
          </a:p>
        </p:txBody>
      </p:sp>
      <p:pic>
        <p:nvPicPr>
          <p:cNvPr id="1945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95500"/>
            <a:ext cx="88392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6479014-A59E-4ABF-B94F-BD4E5634AB67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Subqueries and Correlated Queries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Subquery is a query inside another query</a:t>
            </a:r>
          </a:p>
          <a:p>
            <a:pPr eaLnBrk="1" hangingPunct="1"/>
            <a:r>
              <a:rPr lang="en-US" altLang="en-US" smtClean="0"/>
              <a:t>Subquery can return:</a:t>
            </a:r>
          </a:p>
          <a:p>
            <a:pPr lvl="1" eaLnBrk="1" hangingPunct="1"/>
            <a:r>
              <a:rPr lang="en-US" altLang="en-US" smtClean="0"/>
              <a:t>One single value - One column and one row</a:t>
            </a:r>
          </a:p>
          <a:p>
            <a:pPr lvl="1" eaLnBrk="1" hangingPunct="1"/>
            <a:r>
              <a:rPr lang="en-US" altLang="en-US" smtClean="0"/>
              <a:t>A list of values - One column and multiple rows</a:t>
            </a:r>
          </a:p>
          <a:p>
            <a:pPr lvl="1" eaLnBrk="1" hangingPunct="1"/>
            <a:r>
              <a:rPr lang="en-US" altLang="en-US" smtClean="0"/>
              <a:t>A virtual table - Multicolumn, multirow set of values</a:t>
            </a:r>
          </a:p>
          <a:p>
            <a:pPr lvl="1" eaLnBrk="1" hangingPunct="1"/>
            <a:r>
              <a:rPr lang="en-US" altLang="en-US" smtClean="0"/>
              <a:t>No value - Output of the outer query might result in an error or a null empty set</a:t>
            </a:r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193E4F1-8DCA-459C-9228-345AF6E1E5B8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WHERE Subqueries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Uses inner SELECT subquery on the right side of a WHERE comparison expression</a:t>
            </a:r>
          </a:p>
          <a:p>
            <a:pPr eaLnBrk="1" hangingPunct="1"/>
            <a:r>
              <a:rPr lang="en-US" altLang="en-US" smtClean="0"/>
              <a:t>Value generated by the subquery must be of a comparable data type</a:t>
            </a:r>
          </a:p>
          <a:p>
            <a:pPr eaLnBrk="1" hangingPunct="1"/>
            <a:r>
              <a:rPr lang="en-US" altLang="en-US" smtClean="0"/>
              <a:t>If the query returns more than a single value, the DBMS will generate an error</a:t>
            </a:r>
          </a:p>
          <a:p>
            <a:pPr eaLnBrk="1" hangingPunct="1"/>
            <a:r>
              <a:rPr lang="en-US" altLang="en-US" smtClean="0"/>
              <a:t>Can be used in combination with joins</a:t>
            </a:r>
          </a:p>
        </p:txBody>
      </p:sp>
      <p:sp>
        <p:nvSpPr>
          <p:cNvPr id="2150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928FF86-A278-421D-95E9-DDE72C0C1EC2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and HAVING Subqueries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subqueries</a:t>
            </a:r>
          </a:p>
          <a:p>
            <a:pPr lvl="1" eaLnBrk="1" hangingPunct="1"/>
            <a:r>
              <a:rPr lang="en-US" altLang="en-US" smtClean="0"/>
              <a:t>Used to compare a single attribute to a list of values</a:t>
            </a:r>
          </a:p>
          <a:p>
            <a:pPr eaLnBrk="1" hangingPunct="1"/>
            <a:r>
              <a:rPr lang="en-US" altLang="en-US" smtClean="0"/>
              <a:t>HAVING subqueries</a:t>
            </a:r>
          </a:p>
          <a:p>
            <a:pPr lvl="1" eaLnBrk="1" hangingPunct="1"/>
            <a:r>
              <a:rPr lang="en-US" altLang="en-US" smtClean="0"/>
              <a:t>HAVING clause restricts the output of a GROUP BY query by applying conditional criteria to the grouped rows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BF06990-66BE-44D5-8A78-F65C81696AE2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</TotalTime>
  <Words>1425</Words>
  <Application>Microsoft Office PowerPoint</Application>
  <PresentationFormat>On-screen Show (4:3)</PresentationFormat>
  <Paragraphs>220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Georgia</vt:lpstr>
      <vt:lpstr>Arial</vt:lpstr>
      <vt:lpstr>Times New Roman</vt:lpstr>
      <vt:lpstr>Wingdings</vt:lpstr>
      <vt:lpstr>Calibri</vt:lpstr>
      <vt:lpstr>Urban</vt:lpstr>
      <vt:lpstr>PowerPoint Presentation</vt:lpstr>
      <vt:lpstr>Learning Objectives</vt:lpstr>
      <vt:lpstr>Learning Objectives</vt:lpstr>
      <vt:lpstr>SQL Join Operators</vt:lpstr>
      <vt:lpstr>Table 8.1 - SQL Join Expression Styles</vt:lpstr>
      <vt:lpstr>Table 8.1 - SQL Join Expression Styles</vt:lpstr>
      <vt:lpstr>Subqueries and Correlated Queries</vt:lpstr>
      <vt:lpstr>WHERE Subqueries</vt:lpstr>
      <vt:lpstr>IN and HAVING Subqueries</vt:lpstr>
      <vt:lpstr>Multirow Subquery Operators:   ANY and ALL</vt:lpstr>
      <vt:lpstr>FROM Subqueries</vt:lpstr>
      <vt:lpstr>Attribute List Subqueries</vt:lpstr>
      <vt:lpstr>Correlated Subquery</vt:lpstr>
      <vt:lpstr>SQL Functions</vt:lpstr>
      <vt:lpstr>SQL Functions</vt:lpstr>
      <vt:lpstr>Relational Set Operators</vt:lpstr>
      <vt:lpstr>Relational Set Operators</vt:lpstr>
      <vt:lpstr>Relational Set Operators</vt:lpstr>
      <vt:lpstr>Virtual Tables: Creating a View</vt:lpstr>
      <vt:lpstr>Updatable Views</vt:lpstr>
      <vt:lpstr>Oracle Sequences</vt:lpstr>
      <vt:lpstr>Figure 8.27 - Oracle Sequence </vt:lpstr>
      <vt:lpstr>Procedural SQL</vt:lpstr>
      <vt:lpstr>Procedural SQL</vt:lpstr>
      <vt:lpstr>Table 8.9 - PL/SQL Basic Data Types</vt:lpstr>
      <vt:lpstr>Triggers</vt:lpstr>
      <vt:lpstr>Triggers</vt:lpstr>
      <vt:lpstr>Stored Procedures</vt:lpstr>
      <vt:lpstr>PL/SQL Processing with Cursors</vt:lpstr>
      <vt:lpstr>Table 8.10 - Cursor Processing Commands</vt:lpstr>
      <vt:lpstr>Table 8.11 - Cursor Attributes</vt:lpstr>
      <vt:lpstr>PL/SQL Stored Functions</vt:lpstr>
      <vt:lpstr> Embedded SQL  </vt:lpstr>
      <vt:lpstr> Embedded SQL  </vt:lpstr>
      <vt:lpstr> Embedded SQL  </vt:lpstr>
      <vt:lpstr>Table 8.12 - SQL Status and Error Reporting Variables</vt:lpstr>
      <vt:lpstr> Embedded SQL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Scott, James Arlington</cp:lastModifiedBy>
  <cp:revision>10</cp:revision>
  <dcterms:created xsi:type="dcterms:W3CDTF">2014-01-28T12:09:28Z</dcterms:created>
  <dcterms:modified xsi:type="dcterms:W3CDTF">2018-09-21T20:00:08Z</dcterms:modified>
</cp:coreProperties>
</file>