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Override1.xml" ContentType="application/vnd.openxmlformats-officedocument.themeOverr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9" r:id="rId1"/>
    <p:sldMasterId id="2147483687" r:id="rId2"/>
  </p:sldMasterIdLst>
  <p:notesMasterIdLst>
    <p:notesMasterId r:id="rId40"/>
  </p:notesMasterIdLst>
  <p:sldIdLst>
    <p:sldId id="381" r:id="rId3"/>
    <p:sldId id="258" r:id="rId4"/>
    <p:sldId id="383" r:id="rId5"/>
    <p:sldId id="332" r:id="rId6"/>
    <p:sldId id="267" r:id="rId7"/>
    <p:sldId id="333" r:id="rId8"/>
    <p:sldId id="268" r:id="rId9"/>
    <p:sldId id="270" r:id="rId10"/>
    <p:sldId id="334" r:id="rId11"/>
    <p:sldId id="335" r:id="rId12"/>
    <p:sldId id="336" r:id="rId13"/>
    <p:sldId id="337" r:id="rId14"/>
    <p:sldId id="271" r:id="rId15"/>
    <p:sldId id="272" r:id="rId16"/>
    <p:sldId id="338" r:id="rId17"/>
    <p:sldId id="339" r:id="rId18"/>
    <p:sldId id="340" r:id="rId19"/>
    <p:sldId id="341" r:id="rId20"/>
    <p:sldId id="342" r:id="rId21"/>
    <p:sldId id="343" r:id="rId22"/>
    <p:sldId id="344" r:id="rId23"/>
    <p:sldId id="273" r:id="rId24"/>
    <p:sldId id="324" r:id="rId25"/>
    <p:sldId id="345" r:id="rId26"/>
    <p:sldId id="384" r:id="rId27"/>
    <p:sldId id="346" r:id="rId28"/>
    <p:sldId id="277" r:id="rId29"/>
    <p:sldId id="278" r:id="rId30"/>
    <p:sldId id="279" r:id="rId31"/>
    <p:sldId id="366" r:id="rId32"/>
    <p:sldId id="367" r:id="rId33"/>
    <p:sldId id="368" r:id="rId34"/>
    <p:sldId id="280" r:id="rId35"/>
    <p:sldId id="281" r:id="rId36"/>
    <p:sldId id="282" r:id="rId37"/>
    <p:sldId id="349" r:id="rId38"/>
    <p:sldId id="38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F8BA"/>
    <a:srgbClr val="A6F494"/>
    <a:srgbClr val="94F27E"/>
    <a:srgbClr val="00CC00"/>
    <a:srgbClr val="C6E6A2"/>
    <a:srgbClr val="FFCC81"/>
    <a:srgbClr val="FFC775"/>
    <a:srgbClr val="EA9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4" autoAdjust="0"/>
    <p:restoredTop sz="94434" autoAdjust="0"/>
  </p:normalViewPr>
  <p:slideViewPr>
    <p:cSldViewPr snapToGrid="0">
      <p:cViewPr varScale="1">
        <p:scale>
          <a:sx n="114" d="100"/>
          <a:sy n="114" d="100"/>
        </p:scale>
        <p:origin x="900" y="96"/>
      </p:cViewPr>
      <p:guideLst>
        <p:guide orient="horz" pos="2160"/>
        <p:guide pos="3840"/>
      </p:guideLst>
    </p:cSldViewPr>
  </p:slideViewPr>
  <p:notesTextViewPr>
    <p:cViewPr>
      <p:scale>
        <a:sx n="1" d="1"/>
        <a:sy n="1" d="1"/>
      </p:scale>
      <p:origin x="0" y="0"/>
    </p:cViewPr>
  </p:notesTextViewPr>
  <p:sorterViewPr>
    <p:cViewPr>
      <p:scale>
        <a:sx n="100" d="100"/>
        <a:sy n="100" d="100"/>
      </p:scale>
      <p:origin x="0" y="564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2D001296-14A0-4547-880D-8E38B285BF8E}" type="datetimeFigureOut">
              <a:rPr lang="en-US" smtClean="0"/>
              <a:pPr/>
              <a:t>8/23/2018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2D894D6F-D223-4DAB-8DAD-7C5C10567D19}" type="slidenum">
              <a:rPr lang="en-US" smtClean="0"/>
              <a:pPr/>
              <a:t>‹#›</a:t>
            </a:fld>
            <a:endParaRPr lang="en-US" dirty="0"/>
          </a:p>
        </p:txBody>
      </p:sp>
    </p:spTree>
    <p:extLst>
      <p:ext uri="{BB962C8B-B14F-4D97-AF65-F5344CB8AC3E}">
        <p14:creationId xmlns:p14="http://schemas.microsoft.com/office/powerpoint/2010/main" val="215374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chapter discusses why, what, and how of database processing.</a:t>
            </a:r>
          </a:p>
          <a:p>
            <a:pPr marL="171450" indent="-171450">
              <a:buFont typeface="Arial" panose="020B0604020202020204" pitchFamily="34" charset="0"/>
              <a:buChar char="•"/>
            </a:pPr>
            <a:r>
              <a:rPr lang="en-US" sz="1200" b="0" i="0" u="none" strike="noStrike" kern="1200" baseline="0" dirty="0">
                <a:solidFill>
                  <a:schemeClr val="tx1"/>
                </a:solidFill>
                <a:ea typeface="+mn-ea"/>
                <a:cs typeface="+mn-cs"/>
              </a:rPr>
              <a:t>Describes purpose of databases and explains  important components of database systems.</a:t>
            </a:r>
          </a:p>
          <a:p>
            <a:pPr marL="171450" indent="-171450">
              <a:buFont typeface="Arial" panose="020B0604020202020204" pitchFamily="34" charset="0"/>
              <a:buChar char="•"/>
            </a:pPr>
            <a:r>
              <a:rPr lang="en-US" sz="1200" b="0" i="0" u="none" strike="noStrike" kern="1200" baseline="0" dirty="0">
                <a:solidFill>
                  <a:schemeClr val="tx1"/>
                </a:solidFill>
                <a:ea typeface="+mn-ea"/>
                <a:cs typeface="+mn-cs"/>
              </a:rPr>
              <a:t>Overviews process of creating a database system and summarize your role as a future user.</a:t>
            </a:r>
            <a:endParaRPr lang="en-US" dirty="0"/>
          </a:p>
        </p:txBody>
      </p:sp>
      <p:sp>
        <p:nvSpPr>
          <p:cNvPr id="4" name="Slide Number Placeholder 3"/>
          <p:cNvSpPr>
            <a:spLocks noGrp="1"/>
          </p:cNvSpPr>
          <p:nvPr>
            <p:ph type="sldNum" sz="quarter" idx="10"/>
          </p:nvPr>
        </p:nvSpPr>
        <p:spPr/>
        <p:txBody>
          <a:bodyPr/>
          <a:lstStyle/>
          <a:p>
            <a:fld id="{2D894D6F-D223-4DAB-8DAD-7C5C10567D19}" type="slidenum">
              <a:rPr lang="en-US" smtClean="0"/>
              <a:t>2</a:t>
            </a:fld>
            <a:endParaRPr lang="en-US" dirty="0"/>
          </a:p>
        </p:txBody>
      </p:sp>
    </p:spTree>
    <p:extLst>
      <p:ext uri="{BB962C8B-B14F-4D97-AF65-F5344CB8AC3E}">
        <p14:creationId xmlns:p14="http://schemas.microsoft.com/office/powerpoint/2010/main" val="348034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Formal term for table is “relation”. Linking relations together creates relationships. A database is a group of related tables. Metadata describes definitions o tables, fields and relationships.</a:t>
            </a:r>
          </a:p>
        </p:txBody>
      </p:sp>
      <p:sp>
        <p:nvSpPr>
          <p:cNvPr id="4" name="Slide Number Placeholder 3"/>
          <p:cNvSpPr>
            <a:spLocks noGrp="1"/>
          </p:cNvSpPr>
          <p:nvPr>
            <p:ph type="sldNum" sz="quarter" idx="10"/>
          </p:nvPr>
        </p:nvSpPr>
        <p:spPr/>
        <p:txBody>
          <a:bodyPr/>
          <a:lstStyle/>
          <a:p>
            <a:fld id="{ECBCFBD3-4E04-4E33-94BA-8B603906C723}" type="slidenum">
              <a:rPr lang="en-US" smtClean="0"/>
              <a:t>14</a:t>
            </a:fld>
            <a:endParaRPr lang="en-US" dirty="0"/>
          </a:p>
        </p:txBody>
      </p:sp>
    </p:spTree>
    <p:extLst>
      <p:ext uri="{BB962C8B-B14F-4D97-AF65-F5344CB8AC3E}">
        <p14:creationId xmlns:p14="http://schemas.microsoft.com/office/powerpoint/2010/main" val="1762344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t>Cell:  If this data changes we need to update it in two places.  Apart from the extra work the data might become out of sync.  The same holds true for price.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02756" indent="-270291" eaLnBrk="0" hangingPunct="0">
              <a:defRPr>
                <a:solidFill>
                  <a:schemeClr val="tx1"/>
                </a:solidFill>
                <a:latin typeface="Arial" charset="0"/>
                <a:ea typeface="Arial" charset="0"/>
                <a:cs typeface="Arial" charset="0"/>
              </a:defRPr>
            </a:lvl2pPr>
            <a:lvl3pPr marL="1081164" indent="-216233" eaLnBrk="0" hangingPunct="0">
              <a:defRPr>
                <a:solidFill>
                  <a:schemeClr val="tx1"/>
                </a:solidFill>
                <a:latin typeface="Arial" charset="0"/>
                <a:ea typeface="Arial" charset="0"/>
                <a:cs typeface="Arial" charset="0"/>
              </a:defRPr>
            </a:lvl3pPr>
            <a:lvl4pPr marL="1513629" indent="-216233" eaLnBrk="0" hangingPunct="0">
              <a:defRPr>
                <a:solidFill>
                  <a:schemeClr val="tx1"/>
                </a:solidFill>
                <a:latin typeface="Arial" charset="0"/>
                <a:ea typeface="Arial" charset="0"/>
                <a:cs typeface="Arial" charset="0"/>
              </a:defRPr>
            </a:lvl4pPr>
            <a:lvl5pPr marL="1946095" indent="-216233" eaLnBrk="0" hangingPunct="0">
              <a:defRPr>
                <a:solidFill>
                  <a:schemeClr val="tx1"/>
                </a:solidFill>
                <a:latin typeface="Arial" charset="0"/>
                <a:ea typeface="Arial" charset="0"/>
                <a:cs typeface="Arial" charset="0"/>
              </a:defRPr>
            </a:lvl5pPr>
            <a:lvl6pPr marL="2378560" indent="-216233" eaLnBrk="0" fontAlgn="base" hangingPunct="0">
              <a:spcBef>
                <a:spcPct val="0"/>
              </a:spcBef>
              <a:spcAft>
                <a:spcPct val="0"/>
              </a:spcAft>
              <a:defRPr>
                <a:solidFill>
                  <a:schemeClr val="tx1"/>
                </a:solidFill>
                <a:latin typeface="Arial" charset="0"/>
                <a:ea typeface="Arial" charset="0"/>
                <a:cs typeface="Arial" charset="0"/>
              </a:defRPr>
            </a:lvl6pPr>
            <a:lvl7pPr marL="2811026" indent="-216233" eaLnBrk="0" fontAlgn="base" hangingPunct="0">
              <a:spcBef>
                <a:spcPct val="0"/>
              </a:spcBef>
              <a:spcAft>
                <a:spcPct val="0"/>
              </a:spcAft>
              <a:defRPr>
                <a:solidFill>
                  <a:schemeClr val="tx1"/>
                </a:solidFill>
                <a:latin typeface="Arial" charset="0"/>
                <a:ea typeface="Arial" charset="0"/>
                <a:cs typeface="Arial" charset="0"/>
              </a:defRPr>
            </a:lvl7pPr>
            <a:lvl8pPr marL="3243491" indent="-216233" eaLnBrk="0" fontAlgn="base" hangingPunct="0">
              <a:spcBef>
                <a:spcPct val="0"/>
              </a:spcBef>
              <a:spcAft>
                <a:spcPct val="0"/>
              </a:spcAft>
              <a:defRPr>
                <a:solidFill>
                  <a:schemeClr val="tx1"/>
                </a:solidFill>
                <a:latin typeface="Arial" charset="0"/>
                <a:ea typeface="Arial" charset="0"/>
                <a:cs typeface="Arial" charset="0"/>
              </a:defRPr>
            </a:lvl8pPr>
            <a:lvl9pPr marL="3675957" indent="-216233"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99E3D0B-8522-E44D-8094-F4EB7CE1B218}" type="slidenum">
              <a:rPr lang="en-US"/>
              <a:pPr eaLnBrk="1" hangingPunct="1"/>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Foreign keys of </a:t>
            </a:r>
            <a:r>
              <a:rPr lang="en-US" dirty="0"/>
              <a:t>top and</a:t>
            </a:r>
            <a:r>
              <a:rPr lang="en-US" baseline="0" dirty="0"/>
              <a:t> bottom tables related to primary keys of Student Table.</a:t>
            </a:r>
            <a:endParaRPr lang="en-US" dirty="0"/>
          </a:p>
        </p:txBody>
      </p:sp>
      <p:sp>
        <p:nvSpPr>
          <p:cNvPr id="4" name="Slide Number Placeholder 3"/>
          <p:cNvSpPr>
            <a:spLocks noGrp="1"/>
          </p:cNvSpPr>
          <p:nvPr>
            <p:ph type="sldNum" sz="quarter" idx="10"/>
          </p:nvPr>
        </p:nvSpPr>
        <p:spPr/>
        <p:txBody>
          <a:bodyPr/>
          <a:lstStyle/>
          <a:p>
            <a:fld id="{2D894D6F-D223-4DAB-8DAD-7C5C10567D19}" type="slidenum">
              <a:rPr lang="en-US" smtClean="0"/>
              <a:pPr/>
              <a:t>22</a:t>
            </a:fld>
            <a:endParaRPr lang="en-US" dirty="0"/>
          </a:p>
        </p:txBody>
      </p:sp>
    </p:spTree>
    <p:extLst>
      <p:ext uri="{BB962C8B-B14F-4D97-AF65-F5344CB8AC3E}">
        <p14:creationId xmlns:p14="http://schemas.microsoft.com/office/powerpoint/2010/main" val="302210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Perceptions are tainted by our desires</a:t>
            </a:r>
            <a:r>
              <a:rPr lang="en-US" baseline="0" dirty="0"/>
              <a:t> and biases.</a:t>
            </a:r>
          </a:p>
          <a:p>
            <a:pPr marL="171450" indent="-171450">
              <a:buFontTx/>
              <a:buChar char="•"/>
            </a:pPr>
            <a:r>
              <a:rPr lang="en-US" dirty="0"/>
              <a:t>The Firm’s database contains data on everything customers do. It’s their most important asset. </a:t>
            </a:r>
          </a:p>
          <a:p>
            <a:pPr marL="171450" indent="-171450">
              <a:buFontTx/>
              <a:buChar char="•"/>
            </a:pPr>
            <a:r>
              <a:rPr lang="en-US" dirty="0"/>
              <a:t>The Firm’s customers make about 15,000 visits a year, an average of 500 visits per day. It keeps data on every customer and every visit.  </a:t>
            </a:r>
          </a:p>
        </p:txBody>
      </p:sp>
      <p:sp>
        <p:nvSpPr>
          <p:cNvPr id="4" name="Slide Number Placeholder 3"/>
          <p:cNvSpPr>
            <a:spLocks noGrp="1"/>
          </p:cNvSpPr>
          <p:nvPr>
            <p:ph type="sldNum" sz="quarter" idx="10"/>
          </p:nvPr>
        </p:nvSpPr>
        <p:spPr/>
        <p:txBody>
          <a:bodyPr/>
          <a:lstStyle/>
          <a:p>
            <a:fld id="{2D894D6F-D223-4DAB-8DAD-7C5C10567D19}" type="slidenum">
              <a:rPr lang="en-US" smtClean="0"/>
              <a:pPr/>
              <a:t>23</a:t>
            </a:fld>
            <a:endParaRPr lang="en-US" dirty="0"/>
          </a:p>
        </p:txBody>
      </p:sp>
    </p:spTree>
    <p:extLst>
      <p:ext uri="{BB962C8B-B14F-4D97-AF65-F5344CB8AC3E}">
        <p14:creationId xmlns:p14="http://schemas.microsoft.com/office/powerpoint/2010/main" val="1537429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Helvetica" charset="0"/>
              </a:rPr>
              <a:t>The components of a database application system include a user, database applications, the DBMS and the actual database. Applications make databases more accessible and useful for people. Users employ database applications that consist of forms, formatted reports, queries, and application programs.  </a:t>
            </a:r>
          </a:p>
          <a:p>
            <a:pPr marL="0" lvl="1">
              <a:lnSpc>
                <a:spcPct val="90000"/>
              </a:lnSpc>
            </a:pPr>
            <a:endParaRPr lang="en-US" dirty="0">
              <a:latin typeface="Helvetica" charset="0"/>
            </a:endParaRPr>
          </a:p>
          <a:p>
            <a:pPr marL="0" lvl="1">
              <a:lnSpc>
                <a:spcPct val="90000"/>
              </a:lnSpc>
            </a:pPr>
            <a:r>
              <a:rPr lang="en-US" dirty="0">
                <a:latin typeface="Helvetica" charset="0"/>
              </a:rPr>
              <a:t>DBMS is software used to create applications, process data, provide access to the database, and manage the database.  Popular DBMSs include: DB2, Microsoft Access, SQL Server, Oracle, MySQL (open-source DBMS).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defRPr/>
            </a:pPr>
            <a:fld id="{70BBF06B-E759-4A43-AD90-25BF20C7238E}" type="slidenum">
              <a:rPr lang="en-US" smtClean="0"/>
              <a:pPr eaLnBrk="1" hangingPunct="1">
                <a:defRPr/>
              </a:pPr>
              <a:t>28</a:t>
            </a:fld>
            <a:endParaRPr lang="en-US" dirty="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marL="171450" indent="-171450" eaLnBrk="1" hangingPunct="1">
              <a:buFontTx/>
              <a:buChar char="•"/>
            </a:pPr>
            <a:r>
              <a:rPr lang="en-US" dirty="0"/>
              <a:t>These operations are requested in applications that call upon DBMS in different ways.</a:t>
            </a:r>
          </a:p>
        </p:txBody>
      </p:sp>
    </p:spTree>
    <p:extLst>
      <p:ext uri="{BB962C8B-B14F-4D97-AF65-F5344CB8AC3E}">
        <p14:creationId xmlns:p14="http://schemas.microsoft.com/office/powerpoint/2010/main" val="3078485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pPr marL="171450" lvl="1" indent="-171450" defTabSz="892175">
              <a:lnSpc>
                <a:spcPct val="90000"/>
              </a:lnSpc>
              <a:spcAft>
                <a:spcPct val="15000"/>
              </a:spcAft>
              <a:buFontTx/>
              <a:buChar char="•"/>
            </a:pPr>
            <a:r>
              <a:rPr lang="en-US" dirty="0"/>
              <a:t>Structured Query Language (SQL) used for processing the database. SQL - international standard language for creating</a:t>
            </a:r>
            <a:r>
              <a:rPr lang="en-US" baseline="0" dirty="0"/>
              <a:t> </a:t>
            </a:r>
            <a:r>
              <a:rPr lang="en-US" dirty="0"/>
              <a:t>databases and database structures, and processing databases. Used by all popular DBMS products.</a:t>
            </a:r>
          </a:p>
        </p:txBody>
      </p:sp>
    </p:spTree>
    <p:extLst>
      <p:ext uri="{BB962C8B-B14F-4D97-AF65-F5344CB8AC3E}">
        <p14:creationId xmlns:p14="http://schemas.microsoft.com/office/powerpoint/2010/main" val="2096110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pPr marL="171450" lvl="1" indent="-171450" defTabSz="892175">
              <a:lnSpc>
                <a:spcPct val="90000"/>
              </a:lnSpc>
              <a:spcAft>
                <a:spcPct val="15000"/>
              </a:spcAft>
              <a:buFontTx/>
              <a:buChar char="•"/>
            </a:pPr>
            <a:r>
              <a:rPr lang="en-US" dirty="0"/>
              <a:t>Structured Query Language (SQL) used for processing the database. SQL - international standard language for creating</a:t>
            </a:r>
            <a:r>
              <a:rPr lang="en-US" baseline="0" dirty="0"/>
              <a:t> </a:t>
            </a:r>
            <a:r>
              <a:rPr lang="en-US" dirty="0"/>
              <a:t>databases and database structures, and processing databases. Used by all popular DBMS products.</a:t>
            </a:r>
          </a:p>
        </p:txBody>
      </p:sp>
    </p:spTree>
    <p:extLst>
      <p:ext uri="{BB962C8B-B14F-4D97-AF65-F5344CB8AC3E}">
        <p14:creationId xmlns:p14="http://schemas.microsoft.com/office/powerpoint/2010/main" val="2096110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DBMS function is to provide tools to assist in the administration of the database.</a:t>
            </a:r>
          </a:p>
        </p:txBody>
      </p:sp>
      <p:sp>
        <p:nvSpPr>
          <p:cNvPr id="4" name="Slide Number Placeholder 3"/>
          <p:cNvSpPr>
            <a:spLocks noGrp="1"/>
          </p:cNvSpPr>
          <p:nvPr>
            <p:ph type="sldNum" sz="quarter" idx="10"/>
          </p:nvPr>
        </p:nvSpPr>
        <p:spPr/>
        <p:txBody>
          <a:bodyPr/>
          <a:lstStyle/>
          <a:p>
            <a:fld id="{ECBCFBD3-4E04-4E33-94BA-8B603906C723}" type="slidenum">
              <a:rPr lang="en-US" smtClean="0"/>
              <a:t>33</a:t>
            </a:fld>
            <a:endParaRPr lang="en-US" dirty="0"/>
          </a:p>
        </p:txBody>
      </p:sp>
    </p:spTree>
    <p:extLst>
      <p:ext uri="{BB962C8B-B14F-4D97-AF65-F5344CB8AC3E}">
        <p14:creationId xmlns:p14="http://schemas.microsoft.com/office/powerpoint/2010/main" val="1982384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DBMS provides tools to assist in database administration. Database administration involves a wide variety of activities. </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Permissions can be limited in very specific ways. </a:t>
            </a: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CBCFBD3-4E04-4E33-94BA-8B603906C723}" type="slidenum">
              <a:rPr lang="en-US" smtClean="0"/>
              <a:t>35</a:t>
            </a:fld>
            <a:endParaRPr lang="en-US" dirty="0"/>
          </a:p>
        </p:txBody>
      </p:sp>
    </p:spTree>
    <p:extLst>
      <p:ext uri="{BB962C8B-B14F-4D97-AF65-F5344CB8AC3E}">
        <p14:creationId xmlns:p14="http://schemas.microsoft.com/office/powerpoint/2010/main" val="1877337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defRPr/>
            </a:pPr>
            <a:fld id="{D5C4E33B-00B9-4B57-AE85-6C9D3A43E005}" type="slidenum">
              <a:rPr lang="en-US" smtClean="0"/>
              <a:pPr eaLnBrk="1" hangingPunct="1">
                <a:defRPr/>
              </a:pPr>
              <a:t>4</a:t>
            </a:fld>
            <a:endParaRPr lang="en-US" dirty="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pPr marL="171450" indent="-171450" eaLnBrk="1" hangingPunct="1">
              <a:lnSpc>
                <a:spcPct val="90000"/>
              </a:lnSpc>
              <a:buFontTx/>
              <a:buChar char="•"/>
            </a:pPr>
            <a:r>
              <a:rPr lang="en-US" dirty="0"/>
              <a:t>General rule: </a:t>
            </a:r>
          </a:p>
          <a:p>
            <a:pPr marL="536575" lvl="1" indent="-182880" eaLnBrk="1" hangingPunct="1">
              <a:lnSpc>
                <a:spcPct val="90000"/>
              </a:lnSpc>
              <a:buFont typeface="Calibri" pitchFamily="34" charset="0"/>
              <a:buAutoNum type="arabicPeriod"/>
            </a:pPr>
            <a:r>
              <a:rPr lang="en-US" dirty="0"/>
              <a:t>Use a spreadsheet for lists of data involving single theme.</a:t>
            </a:r>
          </a:p>
          <a:p>
            <a:pPr marL="536575" lvl="1" indent="-182880" eaLnBrk="1" hangingPunct="1">
              <a:lnSpc>
                <a:spcPct val="90000"/>
              </a:lnSpc>
              <a:buFont typeface="Calibri" pitchFamily="34" charset="0"/>
              <a:buAutoNum type="arabicPeriod"/>
            </a:pPr>
            <a:r>
              <a:rPr lang="en-US" dirty="0"/>
              <a:t>Use a database for data with multiple themes.</a:t>
            </a:r>
          </a:p>
        </p:txBody>
      </p:sp>
    </p:spTree>
    <p:extLst>
      <p:ext uri="{BB962C8B-B14F-4D97-AF65-F5344CB8AC3E}">
        <p14:creationId xmlns:p14="http://schemas.microsoft.com/office/powerpoint/2010/main" val="3361752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Helvetica" charset="0"/>
              </a:rPr>
              <a:t>For FlexTime, the database contains data on everything customers do. Their database is the single most important asset. “Take away our customer database, however, and we’d have to start all over. It would take us years to get back to where we are now.”</a:t>
            </a:r>
          </a:p>
          <a:p>
            <a:endParaRPr lang="en-US">
              <a:latin typeface="Helvetica" charset="0"/>
            </a:endParaRPr>
          </a:p>
          <a:p>
            <a:r>
              <a:rPr lang="en-US">
                <a:latin typeface="Helvetica" charset="0"/>
              </a:rPr>
              <a:t>FlexTime customers make about 15,000 visits a year, an average of 500 visits per day. FlexTime keeps data on every customer and every visit.  </a:t>
            </a:r>
          </a:p>
          <a:p>
            <a:endParaRPr lang="en-US">
              <a:latin typeface="Helvetica" charset="0"/>
            </a:endParaRPr>
          </a:p>
          <a:p>
            <a:pPr eaLnBrk="1" hangingPunct="1">
              <a:spcBef>
                <a:spcPct val="0"/>
              </a:spcBef>
            </a:pPr>
            <a:r>
              <a:rPr lang="en-US">
                <a:latin typeface="Helvetica" charset="0"/>
              </a:rPr>
              <a:t>That data could be sold to others who wish to pay for it. It also has competitive value because it can be used to improve FlexTime’s services and facilities, identify trend, etc. Replacing years of rich data would take a long time and be very expensive.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02756" indent="-270291" eaLnBrk="0" hangingPunct="0">
              <a:defRPr>
                <a:solidFill>
                  <a:schemeClr val="tx1"/>
                </a:solidFill>
                <a:latin typeface="Arial" charset="0"/>
                <a:ea typeface="Arial" charset="0"/>
                <a:cs typeface="Arial" charset="0"/>
              </a:defRPr>
            </a:lvl2pPr>
            <a:lvl3pPr marL="1081164" indent="-216233" eaLnBrk="0" hangingPunct="0">
              <a:defRPr>
                <a:solidFill>
                  <a:schemeClr val="tx1"/>
                </a:solidFill>
                <a:latin typeface="Arial" charset="0"/>
                <a:ea typeface="Arial" charset="0"/>
                <a:cs typeface="Arial" charset="0"/>
              </a:defRPr>
            </a:lvl3pPr>
            <a:lvl4pPr marL="1513629" indent="-216233" eaLnBrk="0" hangingPunct="0">
              <a:defRPr>
                <a:solidFill>
                  <a:schemeClr val="tx1"/>
                </a:solidFill>
                <a:latin typeface="Arial" charset="0"/>
                <a:ea typeface="Arial" charset="0"/>
                <a:cs typeface="Arial" charset="0"/>
              </a:defRPr>
            </a:lvl4pPr>
            <a:lvl5pPr marL="1946095" indent="-216233" eaLnBrk="0" hangingPunct="0">
              <a:defRPr>
                <a:solidFill>
                  <a:schemeClr val="tx1"/>
                </a:solidFill>
                <a:latin typeface="Arial" charset="0"/>
                <a:ea typeface="Arial" charset="0"/>
                <a:cs typeface="Arial" charset="0"/>
              </a:defRPr>
            </a:lvl5pPr>
            <a:lvl6pPr marL="2378560" indent="-216233" eaLnBrk="0" fontAlgn="base" hangingPunct="0">
              <a:spcBef>
                <a:spcPct val="0"/>
              </a:spcBef>
              <a:spcAft>
                <a:spcPct val="0"/>
              </a:spcAft>
              <a:defRPr>
                <a:solidFill>
                  <a:schemeClr val="tx1"/>
                </a:solidFill>
                <a:latin typeface="Arial" charset="0"/>
                <a:ea typeface="Arial" charset="0"/>
                <a:cs typeface="Arial" charset="0"/>
              </a:defRPr>
            </a:lvl6pPr>
            <a:lvl7pPr marL="2811026" indent="-216233" eaLnBrk="0" fontAlgn="base" hangingPunct="0">
              <a:spcBef>
                <a:spcPct val="0"/>
              </a:spcBef>
              <a:spcAft>
                <a:spcPct val="0"/>
              </a:spcAft>
              <a:defRPr>
                <a:solidFill>
                  <a:schemeClr val="tx1"/>
                </a:solidFill>
                <a:latin typeface="Arial" charset="0"/>
                <a:ea typeface="Arial" charset="0"/>
                <a:cs typeface="Arial" charset="0"/>
              </a:defRPr>
            </a:lvl7pPr>
            <a:lvl8pPr marL="3243491" indent="-216233" eaLnBrk="0" fontAlgn="base" hangingPunct="0">
              <a:spcBef>
                <a:spcPct val="0"/>
              </a:spcBef>
              <a:spcAft>
                <a:spcPct val="0"/>
              </a:spcAft>
              <a:defRPr>
                <a:solidFill>
                  <a:schemeClr val="tx1"/>
                </a:solidFill>
                <a:latin typeface="Arial" charset="0"/>
                <a:ea typeface="Arial" charset="0"/>
                <a:cs typeface="Arial" charset="0"/>
              </a:defRPr>
            </a:lvl8pPr>
            <a:lvl9pPr marL="3675957" indent="-216233"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5E0AAE5-ED3A-9549-8F68-158C7F92BE6D}" type="slidenum">
              <a:rPr lang="en-US"/>
              <a:pPr eaLnBrk="1" hangingPunct="1"/>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defRPr/>
            </a:pPr>
            <a:fld id="{D5C4E33B-00B9-4B57-AE85-6C9D3A43E005}" type="slidenum">
              <a:rPr lang="en-US" smtClean="0"/>
              <a:pPr eaLnBrk="1" hangingPunct="1">
                <a:defRPr/>
              </a:pPr>
              <a:t>5</a:t>
            </a:fld>
            <a:endParaRPr lang="en-US" dirty="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pPr marL="171450" indent="-171450" eaLnBrk="1" hangingPunct="1">
              <a:lnSpc>
                <a:spcPct val="90000"/>
              </a:lnSpc>
              <a:buFontTx/>
              <a:buChar char="•"/>
            </a:pPr>
            <a:r>
              <a:rPr lang="en-US" dirty="0"/>
              <a:t>General rule: </a:t>
            </a:r>
          </a:p>
          <a:p>
            <a:pPr marL="536575" lvl="1" indent="-182880" eaLnBrk="1" hangingPunct="1">
              <a:lnSpc>
                <a:spcPct val="90000"/>
              </a:lnSpc>
              <a:buFont typeface="Calibri" pitchFamily="34" charset="0"/>
              <a:buAutoNum type="arabicPeriod"/>
            </a:pPr>
            <a:r>
              <a:rPr lang="en-US" dirty="0"/>
              <a:t>Use a spreadsheet for lists of data involving single theme.</a:t>
            </a:r>
          </a:p>
          <a:p>
            <a:pPr marL="536575" lvl="1" indent="-182880" eaLnBrk="1" hangingPunct="1">
              <a:lnSpc>
                <a:spcPct val="90000"/>
              </a:lnSpc>
              <a:buFont typeface="Calibri" pitchFamily="34" charset="0"/>
              <a:buAutoNum type="arabicPeriod"/>
            </a:pPr>
            <a:r>
              <a:rPr lang="en-US" dirty="0"/>
              <a:t>Use a database for data with multiple themes.</a:t>
            </a:r>
          </a:p>
        </p:txBody>
      </p:sp>
    </p:spTree>
    <p:extLst>
      <p:ext uri="{BB962C8B-B14F-4D97-AF65-F5344CB8AC3E}">
        <p14:creationId xmlns:p14="http://schemas.microsoft.com/office/powerpoint/2010/main" val="3361752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Security</a:t>
            </a:r>
          </a:p>
          <a:p>
            <a:r>
              <a:rPr lang="en-US" dirty="0"/>
              <a:t>Efficiency</a:t>
            </a:r>
          </a:p>
          <a:p>
            <a:r>
              <a:rPr lang="en-US" dirty="0"/>
              <a:t>Reporting</a:t>
            </a:r>
          </a:p>
          <a:p>
            <a:r>
              <a:rPr lang="en-US" dirty="0"/>
              <a:t>Capacity</a:t>
            </a:r>
          </a:p>
          <a:p>
            <a:r>
              <a:rPr lang="en-US" dirty="0"/>
              <a:t>Maintenance</a:t>
            </a:r>
          </a:p>
          <a:p>
            <a:r>
              <a:rPr lang="en-US" dirty="0"/>
              <a:t>Less duplication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02756" indent="-270291" eaLnBrk="0" hangingPunct="0">
              <a:defRPr>
                <a:solidFill>
                  <a:schemeClr val="tx1"/>
                </a:solidFill>
                <a:latin typeface="Arial" charset="0"/>
                <a:ea typeface="Arial" charset="0"/>
                <a:cs typeface="Arial" charset="0"/>
              </a:defRPr>
            </a:lvl2pPr>
            <a:lvl3pPr marL="1081164" indent="-216233" eaLnBrk="0" hangingPunct="0">
              <a:defRPr>
                <a:solidFill>
                  <a:schemeClr val="tx1"/>
                </a:solidFill>
                <a:latin typeface="Arial" charset="0"/>
                <a:ea typeface="Arial" charset="0"/>
                <a:cs typeface="Arial" charset="0"/>
              </a:defRPr>
            </a:lvl3pPr>
            <a:lvl4pPr marL="1513629" indent="-216233" eaLnBrk="0" hangingPunct="0">
              <a:defRPr>
                <a:solidFill>
                  <a:schemeClr val="tx1"/>
                </a:solidFill>
                <a:latin typeface="Arial" charset="0"/>
                <a:ea typeface="Arial" charset="0"/>
                <a:cs typeface="Arial" charset="0"/>
              </a:defRPr>
            </a:lvl4pPr>
            <a:lvl5pPr marL="1946095" indent="-216233" eaLnBrk="0" hangingPunct="0">
              <a:defRPr>
                <a:solidFill>
                  <a:schemeClr val="tx1"/>
                </a:solidFill>
                <a:latin typeface="Arial" charset="0"/>
                <a:ea typeface="Arial" charset="0"/>
                <a:cs typeface="Arial" charset="0"/>
              </a:defRPr>
            </a:lvl5pPr>
            <a:lvl6pPr marL="2378560" indent="-216233" eaLnBrk="0" fontAlgn="base" hangingPunct="0">
              <a:spcBef>
                <a:spcPct val="0"/>
              </a:spcBef>
              <a:spcAft>
                <a:spcPct val="0"/>
              </a:spcAft>
              <a:defRPr>
                <a:solidFill>
                  <a:schemeClr val="tx1"/>
                </a:solidFill>
                <a:latin typeface="Arial" charset="0"/>
                <a:ea typeface="Arial" charset="0"/>
                <a:cs typeface="Arial" charset="0"/>
              </a:defRPr>
            </a:lvl6pPr>
            <a:lvl7pPr marL="2811026" indent="-216233" eaLnBrk="0" fontAlgn="base" hangingPunct="0">
              <a:spcBef>
                <a:spcPct val="0"/>
              </a:spcBef>
              <a:spcAft>
                <a:spcPct val="0"/>
              </a:spcAft>
              <a:defRPr>
                <a:solidFill>
                  <a:schemeClr val="tx1"/>
                </a:solidFill>
                <a:latin typeface="Arial" charset="0"/>
                <a:ea typeface="Arial" charset="0"/>
                <a:cs typeface="Arial" charset="0"/>
              </a:defRPr>
            </a:lvl7pPr>
            <a:lvl8pPr marL="3243491" indent="-216233" eaLnBrk="0" fontAlgn="base" hangingPunct="0">
              <a:spcBef>
                <a:spcPct val="0"/>
              </a:spcBef>
              <a:spcAft>
                <a:spcPct val="0"/>
              </a:spcAft>
              <a:defRPr>
                <a:solidFill>
                  <a:schemeClr val="tx1"/>
                </a:solidFill>
                <a:latin typeface="Arial" charset="0"/>
                <a:ea typeface="Arial" charset="0"/>
                <a:cs typeface="Arial" charset="0"/>
              </a:defRPr>
            </a:lvl8pPr>
            <a:lvl9pPr marL="3675957" indent="-216233"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410872E-B0D5-A543-BC37-1ECDE0C371AE}" type="slidenum">
              <a:rPr lang="en-US"/>
              <a:pPr eaLnBrk="1" hangingPunct="1"/>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p:spPr>
        <p:txBody>
          <a:bodyPr/>
          <a:lstStyle/>
          <a:p>
            <a:r>
              <a:rPr lang="en-US" sz="1200" b="0" i="0" u="none" strike="noStrike" kern="1200" baseline="0" dirty="0">
                <a:solidFill>
                  <a:schemeClr val="tx1"/>
                </a:solidFill>
                <a:ea typeface="+mn-ea"/>
                <a:cs typeface="+mn-cs"/>
              </a:rPr>
              <a:t>Key distinction between this figure and next slide is data, Student Grades, is about a single theme</a:t>
            </a:r>
            <a:endParaRPr lang="en-US" dirty="0"/>
          </a:p>
        </p:txBody>
      </p:sp>
      <p:sp>
        <p:nvSpPr>
          <p:cNvPr id="4" name="Slide Number Placeholder 3"/>
          <p:cNvSpPr>
            <a:spLocks noGrp="1"/>
          </p:cNvSpPr>
          <p:nvPr>
            <p:ph type="sldNum" sz="quarter" idx="5"/>
          </p:nvPr>
        </p:nvSpPr>
        <p:spPr/>
        <p:txBody>
          <a:bodyPr/>
          <a:lstStyle/>
          <a:p>
            <a:pPr>
              <a:defRPr/>
            </a:pPr>
            <a:fld id="{9CE1E460-867A-42EA-886D-217F70C46F7C}" type="slidenum">
              <a:rPr lang="en-US" smtClean="0"/>
              <a:pPr>
                <a:defRPr/>
              </a:pPr>
              <a:t>7</a:t>
            </a:fld>
            <a:endParaRPr lang="en-US" dirty="0"/>
          </a:p>
        </p:txBody>
      </p:sp>
    </p:spTree>
    <p:extLst>
      <p:ext uri="{BB962C8B-B14F-4D97-AF65-F5344CB8AC3E}">
        <p14:creationId xmlns:p14="http://schemas.microsoft.com/office/powerpoint/2010/main" val="40125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defRPr/>
            </a:pPr>
            <a:fld id="{492DFC88-E19B-4ACA-8438-5FD0D90F6E62}" type="slidenum">
              <a:rPr lang="en-US" smtClean="0"/>
              <a:pPr eaLnBrk="1" hangingPunct="1">
                <a:defRPr/>
              </a:pPr>
              <a:t>8</a:t>
            </a:fld>
            <a:endParaRPr lang="en-US" dirty="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marL="171450" indent="-171450" eaLnBrk="1" hangingPunct="1">
              <a:buFontTx/>
              <a:buChar char="•"/>
            </a:pPr>
            <a:r>
              <a:rPr lang="en-US" dirty="0"/>
              <a:t>Relations</a:t>
            </a:r>
            <a:r>
              <a:rPr lang="en-US" baseline="0" dirty="0"/>
              <a:t>hips of rows and columns in a</a:t>
            </a:r>
            <a:r>
              <a:rPr lang="en-US" dirty="0"/>
              <a:t> database.</a:t>
            </a:r>
          </a:p>
          <a:p>
            <a:pPr marL="171450" indent="-171450" eaLnBrk="1" hangingPunct="1">
              <a:buFontTx/>
              <a:buChar char="•"/>
            </a:pPr>
            <a:r>
              <a:rPr lang="en-US" b="0" dirty="0"/>
              <a:t>Database - </a:t>
            </a:r>
            <a:r>
              <a:rPr lang="en-US" dirty="0"/>
              <a:t>self-describing collection of integrated records. </a:t>
            </a:r>
          </a:p>
        </p:txBody>
      </p:sp>
    </p:spTree>
    <p:extLst>
      <p:ext uri="{BB962C8B-B14F-4D97-AF65-F5344CB8AC3E}">
        <p14:creationId xmlns:p14="http://schemas.microsoft.com/office/powerpoint/2010/main" val="314144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extLst/>
        </p:spPr>
        <p:txBody>
          <a:bodyPr/>
          <a:lstStyle>
            <a:lvl1pPr eaLnBrk="0" hangingPunct="0">
              <a:defRPr>
                <a:solidFill>
                  <a:schemeClr val="tx1"/>
                </a:solidFill>
                <a:latin typeface="Arial" charset="0"/>
                <a:ea typeface="ＭＳ Ｐゴシック" charset="0"/>
                <a:cs typeface="Arial" charset="0"/>
              </a:defRPr>
            </a:lvl1pPr>
            <a:lvl2pPr marL="702756" indent="-270291" eaLnBrk="0" hangingPunct="0">
              <a:defRPr>
                <a:solidFill>
                  <a:schemeClr val="tx1"/>
                </a:solidFill>
                <a:latin typeface="Arial" charset="0"/>
                <a:ea typeface="Arial" charset="0"/>
                <a:cs typeface="Arial" charset="0"/>
              </a:defRPr>
            </a:lvl2pPr>
            <a:lvl3pPr marL="1081164" indent="-216233" eaLnBrk="0" hangingPunct="0">
              <a:defRPr>
                <a:solidFill>
                  <a:schemeClr val="tx1"/>
                </a:solidFill>
                <a:latin typeface="Arial" charset="0"/>
                <a:ea typeface="Arial" charset="0"/>
                <a:cs typeface="Arial" charset="0"/>
              </a:defRPr>
            </a:lvl3pPr>
            <a:lvl4pPr marL="1513629" indent="-216233" eaLnBrk="0" hangingPunct="0">
              <a:defRPr>
                <a:solidFill>
                  <a:schemeClr val="tx1"/>
                </a:solidFill>
                <a:latin typeface="Arial" charset="0"/>
                <a:ea typeface="Arial" charset="0"/>
                <a:cs typeface="Arial" charset="0"/>
              </a:defRPr>
            </a:lvl4pPr>
            <a:lvl5pPr marL="1946095" indent="-216233" eaLnBrk="0" hangingPunct="0">
              <a:defRPr>
                <a:solidFill>
                  <a:schemeClr val="tx1"/>
                </a:solidFill>
                <a:latin typeface="Arial" charset="0"/>
                <a:ea typeface="Arial" charset="0"/>
                <a:cs typeface="Arial" charset="0"/>
              </a:defRPr>
            </a:lvl5pPr>
            <a:lvl6pPr marL="2378560" indent="-216233" eaLnBrk="0" fontAlgn="base" hangingPunct="0">
              <a:spcBef>
                <a:spcPct val="0"/>
              </a:spcBef>
              <a:spcAft>
                <a:spcPct val="0"/>
              </a:spcAft>
              <a:defRPr>
                <a:solidFill>
                  <a:schemeClr val="tx1"/>
                </a:solidFill>
                <a:latin typeface="Arial" charset="0"/>
                <a:ea typeface="Arial" charset="0"/>
                <a:cs typeface="Arial" charset="0"/>
              </a:defRPr>
            </a:lvl6pPr>
            <a:lvl7pPr marL="2811026" indent="-216233" eaLnBrk="0" fontAlgn="base" hangingPunct="0">
              <a:spcBef>
                <a:spcPct val="0"/>
              </a:spcBef>
              <a:spcAft>
                <a:spcPct val="0"/>
              </a:spcAft>
              <a:defRPr>
                <a:solidFill>
                  <a:schemeClr val="tx1"/>
                </a:solidFill>
                <a:latin typeface="Arial" charset="0"/>
                <a:ea typeface="Arial" charset="0"/>
                <a:cs typeface="Arial" charset="0"/>
              </a:defRPr>
            </a:lvl7pPr>
            <a:lvl8pPr marL="3243491" indent="-216233" eaLnBrk="0" fontAlgn="base" hangingPunct="0">
              <a:spcBef>
                <a:spcPct val="0"/>
              </a:spcBef>
              <a:spcAft>
                <a:spcPct val="0"/>
              </a:spcAft>
              <a:defRPr>
                <a:solidFill>
                  <a:schemeClr val="tx1"/>
                </a:solidFill>
                <a:latin typeface="Arial" charset="0"/>
                <a:ea typeface="Arial" charset="0"/>
                <a:cs typeface="Arial" charset="0"/>
              </a:defRPr>
            </a:lvl8pPr>
            <a:lvl9pPr marL="3675957" indent="-216233"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08BDEF1-61FC-414A-A29C-FE587D89BA00}" type="slidenum">
              <a:rPr lang="en-US"/>
              <a:pPr eaLnBrk="1" hangingPunct="1"/>
              <a:t>11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Helvetica" charset="0"/>
              </a:rPr>
              <a:t>A database</a:t>
            </a:r>
            <a:r>
              <a:rPr lang="en-US" b="1">
                <a:latin typeface="Helvetica" charset="0"/>
              </a:rPr>
              <a:t> </a:t>
            </a:r>
            <a:r>
              <a:rPr lang="en-US">
                <a:latin typeface="Helvetica" charset="0"/>
              </a:rPr>
              <a:t>is a self-describing collection of integrated records. This figure shows a two-dimensional table, or file. The rows represent records and the columns represent fields. Also, shown is the hierarchy of data: bytes/characters, fields or columns, and records/rows.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a:t>
            </a:r>
            <a:r>
              <a:rPr lang="en-US" baseline="0" dirty="0"/>
              <a:t> is a collection of related tables</a:t>
            </a:r>
            <a:r>
              <a:rPr lang="en-US" dirty="0"/>
              <a:t>.</a:t>
            </a:r>
          </a:p>
        </p:txBody>
      </p:sp>
      <p:sp>
        <p:nvSpPr>
          <p:cNvPr id="4" name="Slide Number Placeholder 3"/>
          <p:cNvSpPr>
            <a:spLocks noGrp="1"/>
          </p:cNvSpPr>
          <p:nvPr>
            <p:ph type="sldNum" sz="quarter" idx="10"/>
          </p:nvPr>
        </p:nvSpPr>
        <p:spPr/>
        <p:txBody>
          <a:bodyPr/>
          <a:lstStyle/>
          <a:p>
            <a:fld id="{ECBCFBD3-4E04-4E33-94BA-8B603906C723}" type="slidenum">
              <a:rPr lang="en-US" smtClean="0"/>
              <a:t>12</a:t>
            </a:fld>
            <a:endParaRPr lang="en-US" dirty="0"/>
          </a:p>
        </p:txBody>
      </p:sp>
    </p:spTree>
    <p:extLst>
      <p:ext uri="{BB962C8B-B14F-4D97-AF65-F5344CB8AC3E}">
        <p14:creationId xmlns:p14="http://schemas.microsoft.com/office/powerpoint/2010/main" val="3498019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a:t>
            </a:r>
            <a:r>
              <a:rPr lang="en-US" baseline="0" dirty="0"/>
              <a:t> is a collection of related tables</a:t>
            </a:r>
            <a:r>
              <a:rPr lang="en-US" dirty="0"/>
              <a:t>.</a:t>
            </a:r>
          </a:p>
        </p:txBody>
      </p:sp>
      <p:sp>
        <p:nvSpPr>
          <p:cNvPr id="4" name="Slide Number Placeholder 3"/>
          <p:cNvSpPr>
            <a:spLocks noGrp="1"/>
          </p:cNvSpPr>
          <p:nvPr>
            <p:ph type="sldNum" sz="quarter" idx="10"/>
          </p:nvPr>
        </p:nvSpPr>
        <p:spPr/>
        <p:txBody>
          <a:bodyPr/>
          <a:lstStyle/>
          <a:p>
            <a:fld id="{ECBCFBD3-4E04-4E33-94BA-8B603906C723}" type="slidenum">
              <a:rPr lang="en-US" smtClean="0"/>
              <a:t>13</a:t>
            </a:fld>
            <a:endParaRPr lang="en-US" dirty="0"/>
          </a:p>
        </p:txBody>
      </p:sp>
    </p:spTree>
    <p:extLst>
      <p:ext uri="{BB962C8B-B14F-4D97-AF65-F5344CB8AC3E}">
        <p14:creationId xmlns:p14="http://schemas.microsoft.com/office/powerpoint/2010/main" val="349801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3 Slide">
    <p:spTree>
      <p:nvGrpSpPr>
        <p:cNvPr id="1" name=""/>
        <p:cNvGrpSpPr/>
        <p:nvPr/>
      </p:nvGrpSpPr>
      <p:grpSpPr>
        <a:xfrm>
          <a:off x="0" y="0"/>
          <a:ext cx="0" cy="0"/>
          <a:chOff x="0" y="0"/>
          <a:chExt cx="0" cy="0"/>
        </a:xfrm>
      </p:grpSpPr>
      <p:sp>
        <p:nvSpPr>
          <p:cNvPr id="13" name="Rectangle 3"/>
          <p:cNvSpPr>
            <a:spLocks noGrp="1" noChangeArrowheads="1"/>
          </p:cNvSpPr>
          <p:nvPr>
            <p:ph type="subTitle" idx="1"/>
          </p:nvPr>
        </p:nvSpPr>
        <p:spPr>
          <a:xfrm>
            <a:off x="1828800" y="3886200"/>
            <a:ext cx="8737600" cy="1219200"/>
          </a:xfrm>
          <a:noFill/>
          <a:ln w="25400">
            <a:solidFill>
              <a:schemeClr val="accent1"/>
            </a:solidFill>
          </a:ln>
        </p:spPr>
        <p:txBody>
          <a:bodyPr anchor="ctr"/>
          <a:lstStyle>
            <a:lvl1pPr marL="0" marR="0" indent="0" algn="ctr" defTabSz="914400" rtl="0" eaLnBrk="1" fontAlgn="base" latinLnBrk="0" hangingPunct="1">
              <a:lnSpc>
                <a:spcPct val="100000"/>
              </a:lnSpc>
              <a:spcBef>
                <a:spcPct val="20000"/>
              </a:spcBef>
              <a:spcAft>
                <a:spcPct val="0"/>
              </a:spcAft>
              <a:buClr>
                <a:schemeClr val="accent1"/>
              </a:buClr>
              <a:buSzPct val="65000"/>
              <a:buFont typeface="Arial" pitchFamily="34" charset="0"/>
              <a:buNone/>
              <a:tabLst/>
              <a:defRPr sz="4400">
                <a:solidFill>
                  <a:schemeClr val="tx1"/>
                </a:solidFill>
                <a:latin typeface="Arial" pitchFamily="34" charset="0"/>
                <a:ea typeface="Verdana" pitchFamily="34" charset="0"/>
                <a:cs typeface="Arial" pitchFamily="34" charset="0"/>
              </a:defRPr>
            </a:lvl1pPr>
          </a:lstStyle>
          <a:p>
            <a:r>
              <a:rPr lang="en-US"/>
              <a:t>Click to edit Master subtitle style</a:t>
            </a:r>
            <a:endParaRPr lang="en-US" dirty="0"/>
          </a:p>
        </p:txBody>
      </p:sp>
      <p:sp>
        <p:nvSpPr>
          <p:cNvPr id="10" name="Title 9"/>
          <p:cNvSpPr>
            <a:spLocks noGrp="1"/>
          </p:cNvSpPr>
          <p:nvPr>
            <p:ph type="title"/>
          </p:nvPr>
        </p:nvSpPr>
        <p:spPr>
          <a:xfrm>
            <a:off x="3759200" y="1524000"/>
            <a:ext cx="4775200" cy="1905000"/>
          </a:xfrm>
          <a:solidFill>
            <a:schemeClr val="bg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lstStyle>
            <a:lvl1pPr algn="ctr" rtl="0" eaLnBrk="0" fontAlgn="base" hangingPunct="0">
              <a:spcBef>
                <a:spcPct val="0"/>
              </a:spcBef>
              <a:spcAft>
                <a:spcPct val="0"/>
              </a:spcAft>
              <a:defRPr lang="en-US" sz="4800" b="0" kern="1200" dirty="0">
                <a:solidFill>
                  <a:schemeClr val="tx1"/>
                </a:solidFill>
                <a:latin typeface="Arial" pitchFamily="34" charset="0"/>
                <a:ea typeface="Verdana"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8218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8/23/2018</a:t>
            </a:fld>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5604797"/>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6F3ADE-4150-874F-82AC-8CE6E6826B9A}" type="datetimeFigureOut">
              <a:rPr lang="en-US" smtClean="0"/>
              <a:pPr/>
              <a:t>8/23/2018</a:t>
            </a:fld>
            <a:endParaRPr lang="en-US"/>
          </a:p>
        </p:txBody>
      </p:sp>
      <p:sp>
        <p:nvSpPr>
          <p:cNvPr id="7" name="Slide Number Placeholder 6"/>
          <p:cNvSpPr>
            <a:spLocks noGrp="1"/>
          </p:cNvSpPr>
          <p:nvPr>
            <p:ph type="sldNum" sz="quarter" idx="12"/>
          </p:nvPr>
        </p:nvSpPr>
        <p:spPr/>
        <p:txBody>
          <a:bodyPr/>
          <a:lstStyle/>
          <a:p>
            <a:fld id="{53226091-C7F1-1244-8D75-1F0F081FB104}" type="slidenum">
              <a:rPr lang="en-US" smtClean="0"/>
              <a:pPr/>
              <a:t>‹#›</a:t>
            </a:fld>
            <a:endParaRPr lang="en-US"/>
          </a:p>
        </p:txBody>
      </p:sp>
    </p:spTree>
    <p:extLst>
      <p:ext uri="{BB962C8B-B14F-4D97-AF65-F5344CB8AC3E}">
        <p14:creationId xmlns:p14="http://schemas.microsoft.com/office/powerpoint/2010/main" val="258900675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8/23/2018</a:t>
            </a:fld>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70932423"/>
      </p:ext>
    </p:extLst>
  </p:cSld>
  <p:clrMapOvr>
    <a:masterClrMapping/>
  </p:clrMapOvr>
  <p:timing>
    <p:tnLst>
      <p:par>
        <p:cT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8/23/2018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58429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8/23/2018</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3530970"/>
      </p:ext>
    </p:extLst>
  </p:cSld>
  <p:clrMapOvr>
    <a:masterClrMapping/>
  </p:clrMapOvr>
  <p:timing>
    <p:tnLst>
      <p:par>
        <p:cTn id="1" dur="indefinite" restart="never" nodeType="tmRoot"/>
      </p:par>
    </p:tn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8/23/2018</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59546931"/>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8/23/2018</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358355"/>
      </p:ext>
    </p:extLst>
  </p:cSld>
  <p:clrMapOvr>
    <a:masterClrMapping/>
  </p:clrMapOvr>
  <p:timing>
    <p:tnLst>
      <p:par>
        <p:cT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8/23/2018</a:t>
            </a:fld>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519605"/>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8/23/2018</a:t>
            </a:fld>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591148"/>
      </p:ext>
    </p:extLst>
  </p:cSld>
  <p:clrMapOvr>
    <a:masterClrMapping/>
  </p:clrMapOvr>
  <p:timing>
    <p:tnLst>
      <p:par>
        <p:cT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8/23/2018</a:t>
            </a:fld>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49862133"/>
      </p:ext>
    </p:extLst>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FFFA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438" y="365759"/>
            <a:ext cx="10515600" cy="1097280"/>
          </a:xfrm>
          <a:solidFill>
            <a:srgbClr val="FFE48F"/>
          </a:solidFill>
          <a:ln w="12700">
            <a:solidFill>
              <a:schemeClr val="tx1"/>
            </a:solidFill>
          </a:ln>
        </p:spPr>
        <p:txBody>
          <a:bodyPr anchor="ctr"/>
          <a:lstStyle>
            <a:lvl1pPr algn="l">
              <a:defRPr lang="en-US" sz="3600" cap="none" dirty="0"/>
            </a:lvl1pPr>
          </a:lstStyle>
          <a:p>
            <a:pPr lvl="0"/>
            <a:r>
              <a:rPr lang="en-US" dirty="0"/>
              <a:t>Click To Edit Master Title Style</a:t>
            </a:r>
          </a:p>
        </p:txBody>
      </p:sp>
      <p:sp>
        <p:nvSpPr>
          <p:cNvPr id="5" name="Text Placeholder 2"/>
          <p:cNvSpPr>
            <a:spLocks noGrp="1"/>
          </p:cNvSpPr>
          <p:nvPr>
            <p:ph idx="1"/>
          </p:nvPr>
        </p:nvSpPr>
        <p:spPr bwMode="auto">
          <a:xfrm>
            <a:off x="1289419" y="1559616"/>
            <a:ext cx="9601200" cy="3931920"/>
          </a:xfrm>
          <a:prstGeom prst="rect">
            <a:avLst/>
          </a:prstGeom>
          <a:solidFill>
            <a:srgbClr val="FFFFFF"/>
          </a:solidFill>
          <a:ln>
            <a:noFill/>
          </a:ln>
          <a:extLst/>
        </p:spPr>
        <p:txBody>
          <a:bodyPr vert="horz" wrap="square" lIns="91440" tIns="45720" rIns="91440" bIns="45720" numCol="1" anchor="t" anchorCtr="0" compatLnSpc="1">
            <a:prstTxWarp prst="textNoShape">
              <a:avLst/>
            </a:prstTxWarp>
          </a:bodyPr>
          <a:lstStyle>
            <a:lvl1pPr marL="225425" indent="-225425">
              <a:buFont typeface="Arial" pitchFamily="34" charset="0"/>
              <a:buChar char="•"/>
              <a:tabLst/>
              <a:defRPr/>
            </a:lvl1pPr>
            <a:lvl2pPr marL="463550" indent="-238125">
              <a:buClr>
                <a:srgbClr val="000A1E"/>
              </a:buClr>
              <a:buFont typeface="Arial" pitchFamily="34" charset="0"/>
              <a:buChar char="•"/>
              <a:defRPr/>
            </a:lvl2pPr>
            <a:lvl3pPr marL="688975" indent="-292100">
              <a:buClr>
                <a:srgbClr val="000A1E"/>
              </a:buClr>
              <a:buFont typeface="Arial" panose="020B0604020202020204" pitchFamily="34" charset="0"/>
              <a:buChar char="–"/>
              <a:tabLst/>
              <a:defRPr/>
            </a:lvl3pPr>
            <a:lvl4pPr marL="1033463" indent="-292100">
              <a:buClr>
                <a:srgbClr val="000A1E"/>
              </a:buClr>
              <a:buFont typeface="Wingdings" pitchFamily="2" charset="2"/>
              <a:buChar char="Ø"/>
              <a:defRPr/>
            </a:lvl4pPr>
            <a:lvl5pPr marL="1316038" indent="-346075">
              <a:buClr>
                <a:srgbClr val="000A1E"/>
              </a:buClr>
              <a:buFont typeface="Courier New" pitchFamily="49" charset="0"/>
              <a:buChar char="o"/>
              <a:defRPr/>
            </a:lvl5pPr>
          </a:lstStyle>
          <a:p>
            <a:pPr lvl="0"/>
            <a:r>
              <a:rPr lang="en-US"/>
              <a:t>Click to edit Master text styles</a:t>
            </a:r>
          </a:p>
          <a:p>
            <a:pPr lvl="2"/>
            <a:r>
              <a:rPr lang="en-US"/>
              <a:t>Second level</a:t>
            </a:r>
          </a:p>
          <a:p>
            <a:pPr lvl="3"/>
            <a:r>
              <a:rPr lang="en-US"/>
              <a:t>Third level</a:t>
            </a:r>
          </a:p>
        </p:txBody>
      </p:sp>
      <p:sp>
        <p:nvSpPr>
          <p:cNvPr id="3" name="TextBox 2"/>
          <p:cNvSpPr txBox="1"/>
          <p:nvPr/>
        </p:nvSpPr>
        <p:spPr>
          <a:xfrm>
            <a:off x="10160000" y="6248401"/>
            <a:ext cx="1219200"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5-</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27492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8/23/2018</a:t>
            </a:fld>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4731084"/>
      </p:ext>
    </p:extLst>
  </p:cSld>
  <p:clrMapOvr>
    <a:masterClrMapping/>
  </p:clrMapOvr>
  <p:timing>
    <p:tnLst>
      <p:par>
        <p:cT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8/23/2018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0616623"/>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8/23/2018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78593691"/>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8/23/2018</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59481761"/>
      </p:ext>
    </p:extLst>
  </p:cSld>
  <p:clrMapOvr>
    <a:masterClrMapping/>
  </p:clrMapOvr>
  <p:timing>
    <p:tnLst>
      <p:par>
        <p:cTn id="1" dur="indefinite" restart="never" nodeType="tmRoot"/>
      </p:par>
    </p:tnLst>
  </p:timing>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8/23/2018</a:t>
            </a:fld>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033993598"/>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FFFA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4641" y="365126"/>
            <a:ext cx="10515600" cy="1097280"/>
          </a:xfrm>
          <a:solidFill>
            <a:srgbClr val="FFE48F"/>
          </a:solidFill>
        </p:spPr>
        <p:txBody>
          <a:bodyPr/>
          <a:lstStyle>
            <a:lvl1pPr>
              <a:defRPr sz="3600" cap="none">
                <a:latin typeface="Arial" pitchFamily="34" charset="0"/>
                <a:cs typeface="Arial" pitchFamily="34" charset="0"/>
              </a:defRPr>
            </a:lvl1pPr>
          </a:lstStyle>
          <a:p>
            <a:r>
              <a:rPr lang="en-US" dirty="0"/>
              <a:t>Click To Edit Master Title Style</a:t>
            </a:r>
          </a:p>
        </p:txBody>
      </p:sp>
      <p:sp>
        <p:nvSpPr>
          <p:cNvPr id="3" name="Footer Placeholder 4"/>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pPr>
              <a:defRPr/>
            </a:pPr>
            <a:r>
              <a:rPr lang="en-US"/>
              <a:t>Copyright © 2016 Pearson Education, Inc. </a:t>
            </a:r>
            <a:endParaRPr lang="en-US" dirty="0"/>
          </a:p>
        </p:txBody>
      </p:sp>
      <p:sp>
        <p:nvSpPr>
          <p:cNvPr id="4" name="TextBox 3"/>
          <p:cNvSpPr txBox="1"/>
          <p:nvPr/>
        </p:nvSpPr>
        <p:spPr>
          <a:xfrm>
            <a:off x="10160000" y="6248401"/>
            <a:ext cx="1219200" cy="307777"/>
          </a:xfrm>
          <a:prstGeom prst="rect">
            <a:avLst/>
          </a:prstGeom>
          <a:noFill/>
        </p:spPr>
        <p:txBody>
          <a:bodyPr wrap="square" rtlCol="0">
            <a:spAutoFit/>
          </a:bodyPr>
          <a:lstStyle/>
          <a:p>
            <a:pPr algn="r"/>
            <a:r>
              <a:rPr lang="en-US" sz="1400" baseline="0" dirty="0">
                <a:latin typeface="Arial" panose="020B0604020202020204" pitchFamily="34" charset="0"/>
                <a:cs typeface="Arial" panose="020B0604020202020204" pitchFamily="34" charset="0"/>
              </a:rPr>
              <a:t>5-</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02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FFFA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097280"/>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29289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Footer Placeholder 4"/>
          <p:cNvSpPr>
            <a:spLocks noGrp="1"/>
          </p:cNvSpPr>
          <p:nvPr>
            <p:ph type="ftr" sz="quarter" idx="10"/>
          </p:nvPr>
        </p:nvSpPr>
        <p:spPr>
          <a:xfrm>
            <a:off x="1687443" y="6248400"/>
            <a:ext cx="8432800" cy="304800"/>
          </a:xfrm>
        </p:spPr>
        <p:txBody>
          <a:bodyPr vert="horz" lIns="91440" tIns="45720" rIns="91440" bIns="45720" rtlCol="0" anchor="ctr"/>
          <a:lstStyle>
            <a:lvl1pPr>
              <a:defRPr lang="en-US" smtClean="0">
                <a:cs typeface="Arial" panose="020B0604020202020204" pitchFamily="34" charset="0"/>
              </a:defRPr>
            </a:lvl1pPr>
          </a:lstStyle>
          <a:p>
            <a:pPr>
              <a:defRPr/>
            </a:pPr>
            <a:r>
              <a:rPr lang="en-US"/>
              <a:t>Copyright © 2016 Pearson Education, Inc. </a:t>
            </a:r>
            <a:endParaRPr lang="en-US" dirty="0"/>
          </a:p>
        </p:txBody>
      </p:sp>
      <p:sp>
        <p:nvSpPr>
          <p:cNvPr id="11" name="TextBox 10"/>
          <p:cNvSpPr txBox="1"/>
          <p:nvPr/>
        </p:nvSpPr>
        <p:spPr>
          <a:xfrm>
            <a:off x="10160000" y="6248401"/>
            <a:ext cx="1219200"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5-</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
        <p:nvSpPr>
          <p:cNvPr id="8" name="Content Placeholder 3"/>
          <p:cNvSpPr>
            <a:spLocks noGrp="1"/>
          </p:cNvSpPr>
          <p:nvPr>
            <p:ph sz="half" idx="11"/>
          </p:nvPr>
        </p:nvSpPr>
        <p:spPr>
          <a:xfrm>
            <a:off x="6221413" y="2505075"/>
            <a:ext cx="5157787" cy="29289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2"/>
          <p:cNvSpPr>
            <a:spLocks noGrp="1"/>
          </p:cNvSpPr>
          <p:nvPr>
            <p:ph type="body" idx="12"/>
          </p:nvPr>
        </p:nvSpPr>
        <p:spPr>
          <a:xfrm>
            <a:off x="6226804" y="1674539"/>
            <a:ext cx="5157787" cy="31089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06921307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ch1">
    <p:bg>
      <p:bgPr>
        <a:solidFill>
          <a:srgbClr val="FFFFAF"/>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1892300" y="6248400"/>
            <a:ext cx="8432800" cy="304800"/>
          </a:xfrm>
        </p:spPr>
        <p:txBody>
          <a:bodyPr/>
          <a:lstStyle>
            <a:lvl1pPr>
              <a:defRPr/>
            </a:lvl1pPr>
          </a:lstStyle>
          <a:p>
            <a:pPr>
              <a:defRPr/>
            </a:pPr>
            <a:r>
              <a:rPr lang="en-US"/>
              <a:t>Copyright © 2016 Pearson Education, Inc. </a:t>
            </a:r>
            <a:endParaRPr lang="en-US" dirty="0"/>
          </a:p>
        </p:txBody>
      </p:sp>
      <p:sp>
        <p:nvSpPr>
          <p:cNvPr id="3" name="TextBox 2"/>
          <p:cNvSpPr txBox="1"/>
          <p:nvPr/>
        </p:nvSpPr>
        <p:spPr>
          <a:xfrm>
            <a:off x="10160000" y="6248401"/>
            <a:ext cx="1219200"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5-</a:t>
            </a:r>
            <a:fld id="{4228BD1C-C212-4E35-9B32-BE5CA5ABAFDF}" type="slidenum">
              <a:rPr lang="en-US" sz="1400" smtClean="0">
                <a:latin typeface="Arial" panose="020B0604020202020204" pitchFamily="34" charset="0"/>
              </a:rPr>
              <a:pPr algn="r"/>
              <a:t>‹#›</a:t>
            </a:fld>
            <a:endParaRPr lang="en-US" sz="1400" dirty="0">
              <a:latin typeface="Arial" panose="020B0604020202020204" pitchFamily="34" charset="0"/>
            </a:endParaRPr>
          </a:p>
        </p:txBody>
      </p:sp>
    </p:spTree>
    <p:extLst>
      <p:ext uri="{BB962C8B-B14F-4D97-AF65-F5344CB8AC3E}">
        <p14:creationId xmlns:p14="http://schemas.microsoft.com/office/powerpoint/2010/main" val="158250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fld id="{2A6F3ADE-4150-874F-82AC-8CE6E6826B9A}" type="datetimeFigureOut">
              <a:rPr lang="en-US"/>
              <a:pPr/>
              <a:t>8/23/2018</a:t>
            </a:fld>
            <a:endParaRPr lang="en-US"/>
          </a:p>
        </p:txBody>
      </p:sp>
      <p:sp>
        <p:nvSpPr>
          <p:cNvPr id="6" name="Footer Placeholder 4"/>
          <p:cNvSpPr>
            <a:spLocks noGrp="1"/>
          </p:cNvSpPr>
          <p:nvPr>
            <p:ph type="ftr" sz="quarter" idx="11"/>
          </p:nvPr>
        </p:nvSpPr>
        <p:spPr/>
        <p:txBody>
          <a:bodyPr/>
          <a:lstStyle>
            <a:lvl1pPr>
              <a:defRPr/>
            </a:lvl1pPr>
          </a:lstStyle>
          <a:p>
            <a:r>
              <a:rPr lang="en-US"/>
              <a:t>Copyright © 2013 Pearson Education, Inc. Publishing as Prentice Hall</a:t>
            </a:r>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53226091-C7F1-1244-8D75-1F0F081FB104}" type="slidenum">
              <a:rPr lang="en-US"/>
              <a:pPr/>
              <a:t>‹#›</a:t>
            </a:fld>
            <a:endParaRPr lang="en-US"/>
          </a:p>
        </p:txBody>
      </p:sp>
    </p:spTree>
    <p:extLst>
      <p:ext uri="{BB962C8B-B14F-4D97-AF65-F5344CB8AC3E}">
        <p14:creationId xmlns:p14="http://schemas.microsoft.com/office/powerpoint/2010/main" val="427485636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a:prstGeom prst="rect">
            <a:avLst/>
          </a:prstGeo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3864864" y="6355080"/>
            <a:ext cx="4632960" cy="365760"/>
          </a:xfrm>
        </p:spPr>
        <p:txBody>
          <a:bodyPr/>
          <a:lstStyle/>
          <a:p>
            <a:pPr>
              <a:defRPr/>
            </a:pPr>
            <a:endParaRPr lang="en-US"/>
          </a:p>
        </p:txBody>
      </p:sp>
      <p:sp>
        <p:nvSpPr>
          <p:cNvPr id="29" name="Slide Number Placeholder 28"/>
          <p:cNvSpPr>
            <a:spLocks noGrp="1"/>
          </p:cNvSpPr>
          <p:nvPr>
            <p:ph type="sldNum" sz="quarter" idx="12"/>
          </p:nvPr>
        </p:nvSpPr>
        <p:spPr>
          <a:xfrm>
            <a:off x="1621536" y="6355080"/>
            <a:ext cx="1625600" cy="365760"/>
          </a:xfrm>
          <a:prstGeom prst="rect">
            <a:avLst/>
          </a:prstGeom>
        </p:spPr>
        <p:txBody>
          <a:bodyPr/>
          <a:lstStyle/>
          <a:p>
            <a:pPr>
              <a:defRPr/>
            </a:pPr>
            <a:fld id="{C88EB79A-B3BF-4270-991F-7A25C88316F1}" type="slidenum">
              <a:rPr lang="en-US" smtClean="0"/>
              <a:pPr>
                <a:defRPr/>
              </a:pPr>
              <a:t>‹#›</a:t>
            </a:fld>
            <a:endParaRPr 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10630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255346" y="2750337"/>
            <a:ext cx="1171888" cy="1356442"/>
          </a:xfrm>
        </p:spPr>
        <p:txBody>
          <a:bodyPr/>
          <a:lstStyle/>
          <a:p>
            <a:pPr>
              <a:defRPr/>
            </a:pPr>
            <a:fld id="{C88EB79A-B3BF-4270-991F-7A25C88316F1}" type="slidenum">
              <a:rPr lang="en-US" smtClean="0"/>
              <a:pPr>
                <a:defRPr/>
              </a:pPr>
              <a:t>‹#›</a:t>
            </a:fld>
            <a:endParaRPr lang="en-US"/>
          </a:p>
        </p:txBody>
      </p:sp>
    </p:spTree>
    <p:extLst>
      <p:ext uri="{BB962C8B-B14F-4D97-AF65-F5344CB8AC3E}">
        <p14:creationId xmlns:p14="http://schemas.microsoft.com/office/powerpoint/2010/main" val="157476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42330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image" Target="../media/image4.png"/><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AF"/>
        </a:solidFill>
        <a:effectLst/>
      </p:bgPr>
    </p:bg>
    <p:spTree>
      <p:nvGrpSpPr>
        <p:cNvPr id="1" name=""/>
        <p:cNvGrpSpPr/>
        <p:nvPr/>
      </p:nvGrpSpPr>
      <p:grpSpPr>
        <a:xfrm>
          <a:off x="0" y="0"/>
          <a:ext cx="0" cy="0"/>
          <a:chOff x="0" y="0"/>
          <a:chExt cx="0" cy="0"/>
        </a:xfrm>
      </p:grpSpPr>
      <p:sp>
        <p:nvSpPr>
          <p:cNvPr id="7" name="Freeform 6"/>
          <p:cNvSpPr/>
          <p:nvPr/>
        </p:nvSpPr>
        <p:spPr>
          <a:xfrm>
            <a:off x="-4233" y="5579166"/>
            <a:ext cx="4766733" cy="126558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rgbClr val="FFD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latin typeface="Arial" panose="020B0604020202020204" pitchFamily="34" charset="0"/>
            </a:endParaRPr>
          </a:p>
        </p:txBody>
      </p:sp>
      <p:sp>
        <p:nvSpPr>
          <p:cNvPr id="8" name="Freeform 7"/>
          <p:cNvSpPr/>
          <p:nvPr/>
        </p:nvSpPr>
        <p:spPr>
          <a:xfrm>
            <a:off x="13758" y="5579166"/>
            <a:ext cx="12194117" cy="130865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rgbClr val="FFDB7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latin typeface="Arial" panose="020B0604020202020204" pitchFamily="34" charset="0"/>
            </a:endParaRPr>
          </a:p>
        </p:txBody>
      </p:sp>
      <p:sp>
        <p:nvSpPr>
          <p:cNvPr id="1028" name="Title Placeholder 1"/>
          <p:cNvSpPr>
            <a:spLocks noGrp="1"/>
          </p:cNvSpPr>
          <p:nvPr>
            <p:ph type="title"/>
          </p:nvPr>
        </p:nvSpPr>
        <p:spPr bwMode="auto">
          <a:xfrm>
            <a:off x="857894" y="365125"/>
            <a:ext cx="10515600" cy="1097280"/>
          </a:xfrm>
          <a:prstGeom prst="rect">
            <a:avLst/>
          </a:prstGeom>
          <a:solidFill>
            <a:srgbClr val="FFE48F"/>
          </a:solidFill>
          <a:ln w="12700">
            <a:solidFill>
              <a:schemeClr val="tx1"/>
            </a:solidFill>
          </a:ln>
          <a:extLst/>
        </p:spPr>
        <p:txBody>
          <a:bodyPr anchor="ctr"/>
          <a:lstStyle/>
          <a:p>
            <a:pPr lvl="0"/>
            <a:r>
              <a:rPr lang="en-US"/>
              <a:t>Click to edit Master title style</a:t>
            </a:r>
            <a:endParaRPr lang="en-US" dirty="0"/>
          </a:p>
        </p:txBody>
      </p:sp>
      <p:sp>
        <p:nvSpPr>
          <p:cNvPr id="1029" name="Text Placeholder 2"/>
          <p:cNvSpPr>
            <a:spLocks noGrp="1"/>
          </p:cNvSpPr>
          <p:nvPr>
            <p:ph type="body" idx="1"/>
          </p:nvPr>
        </p:nvSpPr>
        <p:spPr bwMode="auto">
          <a:xfrm>
            <a:off x="1305943" y="1591710"/>
            <a:ext cx="9601200" cy="3931920"/>
          </a:xfrm>
          <a:prstGeom prst="rect">
            <a:avLst/>
          </a:prstGeom>
          <a:solidFill>
            <a:srgbClr val="FFFFFF"/>
          </a:solidFill>
          <a:ln>
            <a:noFill/>
          </a:ln>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3"/>
            <a:r>
              <a:rPr lang="en-US"/>
              <a:t>Second level</a:t>
            </a:r>
          </a:p>
          <a:p>
            <a:pPr lvl="4"/>
            <a:r>
              <a:rPr lang="en-US"/>
              <a:t>Third level</a:t>
            </a:r>
          </a:p>
        </p:txBody>
      </p:sp>
      <p:sp>
        <p:nvSpPr>
          <p:cNvPr id="5" name="Footer Placeholder 4"/>
          <p:cNvSpPr>
            <a:spLocks noGrp="1"/>
          </p:cNvSpPr>
          <p:nvPr>
            <p:ph type="ftr" sz="quarter" idx="3"/>
          </p:nvPr>
        </p:nvSpPr>
        <p:spPr>
          <a:xfrm>
            <a:off x="1977723" y="6248400"/>
            <a:ext cx="8229600" cy="304800"/>
          </a:xfrm>
          <a:prstGeom prst="rect">
            <a:avLst/>
          </a:prstGeom>
        </p:spPr>
        <p:txBody>
          <a:bodyPr vert="horz" lIns="91440" tIns="45720" rIns="91440" bIns="45720" rtlCol="0" anchor="ctr"/>
          <a:lstStyle>
            <a:lvl1pPr algn="ctr">
              <a:defRPr sz="1000" cap="none" spc="200" baseline="0">
                <a:solidFill>
                  <a:schemeClr val="tx1"/>
                </a:solidFill>
                <a:latin typeface="Arial" panose="020B0604020202020204" pitchFamily="34" charset="0"/>
                <a:cs typeface="Arial" charset="0"/>
              </a:defRPr>
            </a:lvl1pPr>
          </a:lstStyle>
          <a:p>
            <a:r>
              <a:rPr lang="en-US"/>
              <a:t>Copyright © 2016 Pearson Education, Inc. </a:t>
            </a:r>
            <a:endParaRPr lang="en-US" dirty="0"/>
          </a:p>
        </p:txBody>
      </p:sp>
      <p:pic>
        <p:nvPicPr>
          <p:cNvPr id="2" name="Picture 1"/>
          <p:cNvPicPr preferRelativeResize="0">
            <a:picLocks/>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0">
                    <a14:imgEffect>
                      <a14:artisticTexturizer/>
                    </a14:imgEffect>
                  </a14:imgLayer>
                </a14:imgProps>
              </a:ext>
            </a:extLst>
          </a:blip>
          <a:stretch>
            <a:fillRect/>
          </a:stretch>
        </p:blipFill>
        <p:spPr>
          <a:xfrm>
            <a:off x="1953323" y="5860857"/>
            <a:ext cx="8321040" cy="27434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94973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Lst>
  <p:hf sldNum="0" hdr="0" dt="0"/>
  <p:txStyles>
    <p:titleStyle>
      <a:lvl1pPr algn="l" defTabSz="114300" rtl="0" eaLnBrk="1" fontAlgn="base" hangingPunct="1">
        <a:spcBef>
          <a:spcPct val="0"/>
        </a:spcBef>
        <a:spcAft>
          <a:spcPct val="0"/>
        </a:spcAft>
        <a:defRPr lang="en-US" sz="3600" kern="1200" cap="none" dirty="0" smtClean="0">
          <a:solidFill>
            <a:schemeClr val="tx1"/>
          </a:solidFill>
          <a:latin typeface="Arial" pitchFamily="34" charset="0"/>
          <a:ea typeface="+mn-ea"/>
          <a:cs typeface="Arial" panose="020B0604020202020204" pitchFamily="34" charset="0"/>
        </a:defRPr>
      </a:lvl1pPr>
      <a:lvl2pPr algn="l" rtl="0" eaLnBrk="1" fontAlgn="base" hangingPunct="1">
        <a:spcBef>
          <a:spcPct val="0"/>
        </a:spcBef>
        <a:spcAft>
          <a:spcPct val="0"/>
        </a:spcAft>
        <a:defRPr sz="3200">
          <a:solidFill>
            <a:schemeClr val="tx1"/>
          </a:solidFill>
          <a:latin typeface="Helvetica" pitchFamily="34" charset="0"/>
        </a:defRPr>
      </a:lvl2pPr>
      <a:lvl3pPr algn="l" rtl="0" eaLnBrk="1" fontAlgn="base" hangingPunct="1">
        <a:spcBef>
          <a:spcPct val="0"/>
        </a:spcBef>
        <a:spcAft>
          <a:spcPct val="0"/>
        </a:spcAft>
        <a:defRPr sz="3200">
          <a:solidFill>
            <a:schemeClr val="tx1"/>
          </a:solidFill>
          <a:latin typeface="Helvetica" pitchFamily="34" charset="0"/>
        </a:defRPr>
      </a:lvl3pPr>
      <a:lvl4pPr algn="l" rtl="0" eaLnBrk="1" fontAlgn="base" hangingPunct="1">
        <a:spcBef>
          <a:spcPct val="0"/>
        </a:spcBef>
        <a:spcAft>
          <a:spcPct val="0"/>
        </a:spcAft>
        <a:defRPr sz="3200">
          <a:solidFill>
            <a:schemeClr val="tx1"/>
          </a:solidFill>
          <a:latin typeface="Helvetica" pitchFamily="34" charset="0"/>
        </a:defRPr>
      </a:lvl4pPr>
      <a:lvl5pPr algn="l" rtl="0" eaLnBrk="1" fontAlgn="base" hangingPunct="1">
        <a:spcBef>
          <a:spcPct val="0"/>
        </a:spcBef>
        <a:spcAft>
          <a:spcPct val="0"/>
        </a:spcAft>
        <a:defRPr sz="3200">
          <a:solidFill>
            <a:schemeClr val="tx1"/>
          </a:solidFill>
          <a:latin typeface="Helvetica" pitchFamily="34" charset="0"/>
        </a:defRPr>
      </a:lvl5pPr>
      <a:lvl6pPr marL="457200" algn="l" rtl="0" eaLnBrk="1" fontAlgn="base" hangingPunct="1">
        <a:spcBef>
          <a:spcPct val="0"/>
        </a:spcBef>
        <a:spcAft>
          <a:spcPct val="0"/>
        </a:spcAft>
        <a:defRPr sz="2800">
          <a:solidFill>
            <a:schemeClr val="tx1"/>
          </a:solidFill>
          <a:latin typeface="Franklin Gothic Medium" pitchFamily="34" charset="0"/>
        </a:defRPr>
      </a:lvl6pPr>
      <a:lvl7pPr marL="914400" algn="l" rtl="0" eaLnBrk="1" fontAlgn="base" hangingPunct="1">
        <a:spcBef>
          <a:spcPct val="0"/>
        </a:spcBef>
        <a:spcAft>
          <a:spcPct val="0"/>
        </a:spcAft>
        <a:defRPr sz="2800">
          <a:solidFill>
            <a:schemeClr val="tx1"/>
          </a:solidFill>
          <a:latin typeface="Franklin Gothic Medium" pitchFamily="34" charset="0"/>
        </a:defRPr>
      </a:lvl7pPr>
      <a:lvl8pPr marL="1371600" algn="l" rtl="0" eaLnBrk="1" fontAlgn="base" hangingPunct="1">
        <a:spcBef>
          <a:spcPct val="0"/>
        </a:spcBef>
        <a:spcAft>
          <a:spcPct val="0"/>
        </a:spcAft>
        <a:defRPr sz="2800">
          <a:solidFill>
            <a:schemeClr val="tx1"/>
          </a:solidFill>
          <a:latin typeface="Franklin Gothic Medium" pitchFamily="34" charset="0"/>
        </a:defRPr>
      </a:lvl8pPr>
      <a:lvl9pPr marL="1828800" algn="l" rtl="0" eaLnBrk="1" fontAlgn="base" hangingPunct="1">
        <a:spcBef>
          <a:spcPct val="0"/>
        </a:spcBef>
        <a:spcAft>
          <a:spcPct val="0"/>
        </a:spcAft>
        <a:defRPr sz="2800">
          <a:solidFill>
            <a:schemeClr val="tx1"/>
          </a:solidFill>
          <a:latin typeface="Franklin Gothic Medium" pitchFamily="34" charset="0"/>
        </a:defRPr>
      </a:lvl9pPr>
    </p:titleStyle>
    <p:bodyStyle>
      <a:lvl1pPr marL="225425" indent="-225425" algn="l" rtl="0" eaLnBrk="1" fontAlgn="base" hangingPunct="1">
        <a:spcBef>
          <a:spcPts val="800"/>
        </a:spcBef>
        <a:spcAft>
          <a:spcPct val="0"/>
        </a:spcAft>
        <a:buFont typeface="Arial" pitchFamily="34" charset="0"/>
        <a:buChar char="•"/>
        <a:defRPr sz="2800" kern="1200">
          <a:solidFill>
            <a:schemeClr val="tx1"/>
          </a:solidFill>
          <a:latin typeface="Arial" pitchFamily="34" charset="0"/>
          <a:ea typeface="+mn-ea"/>
          <a:cs typeface="Arial" pitchFamily="34" charset="0"/>
        </a:defRPr>
      </a:lvl1pPr>
      <a:lvl2pPr marL="234950" indent="-234950" algn="l" rtl="0" eaLnBrk="1" fontAlgn="base" hangingPunct="1">
        <a:spcBef>
          <a:spcPts val="300"/>
        </a:spcBef>
        <a:spcAft>
          <a:spcPct val="0"/>
        </a:spcAft>
        <a:buClr>
          <a:srgbClr val="000A1E"/>
        </a:buClr>
        <a:buFont typeface="Arial" pitchFamily="34" charset="0"/>
        <a:buChar char="•"/>
        <a:tabLst/>
        <a:defRPr sz="2800" kern="1200">
          <a:solidFill>
            <a:schemeClr val="tx1"/>
          </a:solidFill>
          <a:latin typeface="Arial" pitchFamily="34" charset="0"/>
          <a:ea typeface="+mn-ea"/>
          <a:cs typeface="Arial" pitchFamily="34" charset="0"/>
        </a:defRPr>
      </a:lvl2pPr>
      <a:lvl3pPr marL="568325" indent="-330200" algn="l" rtl="0" eaLnBrk="1" fontAlgn="base" hangingPunct="1">
        <a:spcBef>
          <a:spcPts val="300"/>
        </a:spcBef>
        <a:spcAft>
          <a:spcPct val="0"/>
        </a:spcAft>
        <a:buClr>
          <a:srgbClr val="000A1E"/>
        </a:buClr>
        <a:buFont typeface="Arial" pitchFamily="34" charset="0"/>
        <a:buChar char="•"/>
        <a:defRPr sz="2800" kern="1200">
          <a:solidFill>
            <a:schemeClr val="tx1"/>
          </a:solidFill>
          <a:latin typeface="Arial" pitchFamily="34" charset="0"/>
          <a:ea typeface="+mn-ea"/>
          <a:cs typeface="Arial" pitchFamily="34" charset="0"/>
        </a:defRPr>
      </a:lvl3pPr>
      <a:lvl4pPr marL="795338" indent="-336550" algn="l" rtl="0" eaLnBrk="1" fontAlgn="base" hangingPunct="1">
        <a:spcBef>
          <a:spcPts val="300"/>
        </a:spcBef>
        <a:spcAft>
          <a:spcPct val="0"/>
        </a:spcAft>
        <a:buClr>
          <a:srgbClr val="000A1E"/>
        </a:buClr>
        <a:buFont typeface="Arial" panose="020B0604020202020204" pitchFamily="34" charset="0"/>
        <a:buChar char="–"/>
        <a:defRPr sz="2800" kern="1200">
          <a:solidFill>
            <a:schemeClr val="tx1"/>
          </a:solidFill>
          <a:latin typeface="Arial" pitchFamily="34" charset="0"/>
          <a:ea typeface="+mn-ea"/>
          <a:cs typeface="Arial" pitchFamily="34" charset="0"/>
        </a:defRPr>
      </a:lvl4pPr>
      <a:lvl5pPr marL="1139825" indent="-325438" algn="l" rtl="0" eaLnBrk="1" fontAlgn="base" hangingPunct="1">
        <a:spcBef>
          <a:spcPts val="300"/>
        </a:spcBef>
        <a:spcAft>
          <a:spcPct val="0"/>
        </a:spcAft>
        <a:buClr>
          <a:srgbClr val="000A1E"/>
        </a:buClr>
        <a:buFont typeface="Wingdings" panose="05000000000000000000" pitchFamily="2" charset="2"/>
        <a:buChar char="Ø"/>
        <a:defRPr sz="2800" kern="1200">
          <a:solidFill>
            <a:schemeClr val="tx1"/>
          </a:solidFill>
          <a:latin typeface="Arial" pitchFamily="34" charset="0"/>
          <a:ea typeface="+mn-ea"/>
          <a:cs typeface="Arial" pitchFamily="34"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8/23/2018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Copyright © 2016 Pearson Education, Inc. </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8155016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DBMS-Compare.docx"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mplt4.jpg"/>
          <p:cNvPicPr>
            <a:picLocks noChangeAspect="1"/>
          </p:cNvPicPr>
          <p:nvPr/>
        </p:nvPicPr>
        <p:blipFill>
          <a:blip r:embed="rId3"/>
          <a:stretch>
            <a:fillRect/>
          </a:stretch>
        </p:blipFill>
        <p:spPr>
          <a:xfrm>
            <a:off x="0" y="0"/>
            <a:ext cx="12192000" cy="6858000"/>
          </a:xfrm>
          <a:prstGeom prst="rect">
            <a:avLst/>
          </a:prstGeom>
        </p:spPr>
      </p:pic>
      <p:sp>
        <p:nvSpPr>
          <p:cNvPr id="6" name="TextBox 5"/>
          <p:cNvSpPr txBox="1"/>
          <p:nvPr/>
        </p:nvSpPr>
        <p:spPr>
          <a:xfrm>
            <a:off x="508000" y="6617279"/>
            <a:ext cx="5022181" cy="261610"/>
          </a:xfrm>
          <a:prstGeom prst="rect">
            <a:avLst/>
          </a:prstGeom>
          <a:noFill/>
        </p:spPr>
        <p:txBody>
          <a:bodyPr wrap="square" rtlCol="0">
            <a:spAutoFit/>
          </a:bodyPr>
          <a:lstStyle/>
          <a:p>
            <a:r>
              <a:rPr lang="en-US" sz="1100" b="0" i="0" kern="1000" spc="60" dirty="0">
                <a:solidFill>
                  <a:schemeClr val="bg1"/>
                </a:solidFill>
                <a:latin typeface="Arial"/>
                <a:cs typeface="Arial"/>
              </a:rPr>
              <a:t>The University</a:t>
            </a:r>
            <a:r>
              <a:rPr lang="en-US" sz="1100" b="0" i="0" kern="1000" spc="60" baseline="0" dirty="0">
                <a:solidFill>
                  <a:schemeClr val="bg1"/>
                </a:solidFill>
                <a:latin typeface="Arial"/>
                <a:cs typeface="Arial"/>
              </a:rPr>
              <a:t> of Texas at Dallas</a:t>
            </a:r>
            <a:endParaRPr lang="en-US" sz="1100" b="0" i="0" kern="1000" spc="60" dirty="0">
              <a:solidFill>
                <a:schemeClr val="bg1"/>
              </a:solidFill>
              <a:latin typeface="Arial"/>
              <a:cs typeface="Arial"/>
            </a:endParaRPr>
          </a:p>
        </p:txBody>
      </p:sp>
      <p:sp>
        <p:nvSpPr>
          <p:cNvPr id="7" name="TextBox 6"/>
          <p:cNvSpPr txBox="1"/>
          <p:nvPr/>
        </p:nvSpPr>
        <p:spPr>
          <a:xfrm>
            <a:off x="10363200" y="6666214"/>
            <a:ext cx="1828800" cy="261610"/>
          </a:xfrm>
          <a:prstGeom prst="rect">
            <a:avLst/>
          </a:prstGeom>
          <a:noFill/>
        </p:spPr>
        <p:txBody>
          <a:bodyPr wrap="square" rtlCol="0">
            <a:spAutoFit/>
          </a:bodyPr>
          <a:lstStyle/>
          <a:p>
            <a:r>
              <a:rPr lang="en-US" sz="1100" b="0" i="0" kern="1000" spc="60" dirty="0" err="1">
                <a:solidFill>
                  <a:schemeClr val="bg1"/>
                </a:solidFill>
                <a:latin typeface="Arial"/>
                <a:cs typeface="Arial"/>
              </a:rPr>
              <a:t>utdallas.edu</a:t>
            </a:r>
            <a:endParaRPr lang="en-US" sz="1100" b="0" i="0" kern="1000" spc="60" dirty="0">
              <a:solidFill>
                <a:schemeClr val="bg1"/>
              </a:solidFill>
              <a:latin typeface="Arial"/>
              <a:cs typeface="Arial"/>
            </a:endParaRPr>
          </a:p>
        </p:txBody>
      </p:sp>
      <p:sp>
        <p:nvSpPr>
          <p:cNvPr id="5" name="TextBox 4"/>
          <p:cNvSpPr txBox="1"/>
          <p:nvPr/>
        </p:nvSpPr>
        <p:spPr>
          <a:xfrm>
            <a:off x="611244" y="1158380"/>
            <a:ext cx="11010130" cy="3046988"/>
          </a:xfrm>
          <a:prstGeom prst="rect">
            <a:avLst/>
          </a:prstGeom>
          <a:noFill/>
        </p:spPr>
        <p:txBody>
          <a:bodyPr wrap="none" rtlCol="0">
            <a:spAutoFit/>
          </a:bodyPr>
          <a:lstStyle/>
          <a:p>
            <a:pPr algn="ctr"/>
            <a:r>
              <a:rPr lang="en-US" sz="3200" b="1" dirty="0" smtClean="0">
                <a:solidFill>
                  <a:schemeClr val="bg1"/>
                </a:solidFill>
              </a:rPr>
              <a:t>Welcome to Database Foundations for </a:t>
            </a:r>
            <a:r>
              <a:rPr lang="en-US" sz="3200" b="1" dirty="0">
                <a:solidFill>
                  <a:schemeClr val="bg1"/>
                </a:solidFill>
              </a:rPr>
              <a:t>Business </a:t>
            </a:r>
            <a:r>
              <a:rPr lang="en-US" sz="3200" b="1" dirty="0" smtClean="0">
                <a:solidFill>
                  <a:schemeClr val="bg1"/>
                </a:solidFill>
              </a:rPr>
              <a:t>Analytics</a:t>
            </a:r>
            <a:endParaRPr lang="en-US" sz="3200" dirty="0">
              <a:solidFill>
                <a:schemeClr val="bg1"/>
              </a:solidFill>
            </a:endParaRPr>
          </a:p>
          <a:p>
            <a:pPr algn="ctr"/>
            <a:r>
              <a:rPr lang="en-US" sz="3200" b="1" dirty="0" smtClean="0">
                <a:solidFill>
                  <a:schemeClr val="bg1"/>
                </a:solidFill>
              </a:rPr>
              <a:t>BUAN 6320</a:t>
            </a:r>
            <a:endParaRPr lang="en-US" sz="3200" b="1" dirty="0">
              <a:solidFill>
                <a:schemeClr val="bg1"/>
              </a:solidFill>
            </a:endParaRPr>
          </a:p>
          <a:p>
            <a:pPr algn="ctr"/>
            <a:endParaRPr lang="en-US" sz="3200" b="1" dirty="0" smtClean="0">
              <a:solidFill>
                <a:schemeClr val="bg1"/>
              </a:solidFill>
            </a:endParaRPr>
          </a:p>
          <a:p>
            <a:pPr algn="ctr"/>
            <a:r>
              <a:rPr lang="en-US" sz="3200" b="1" dirty="0" smtClean="0">
                <a:solidFill>
                  <a:schemeClr val="bg1"/>
                </a:solidFill>
              </a:rPr>
              <a:t>August 23, 2018</a:t>
            </a:r>
            <a:endParaRPr lang="en-US" sz="3200" b="1" dirty="0">
              <a:solidFill>
                <a:schemeClr val="bg1"/>
              </a:solidFill>
            </a:endParaRPr>
          </a:p>
          <a:p>
            <a:pPr algn="ctr"/>
            <a:endParaRPr lang="en-US" sz="3200" b="1" dirty="0">
              <a:solidFill>
                <a:schemeClr val="bg1"/>
              </a:solidFill>
            </a:endParaRPr>
          </a:p>
          <a:p>
            <a:pPr algn="ctr"/>
            <a:r>
              <a:rPr lang="en-US" sz="3200" b="1" dirty="0" smtClean="0">
                <a:solidFill>
                  <a:schemeClr val="bg1"/>
                </a:solidFill>
              </a:rPr>
              <a:t>Dr. James Scott</a:t>
            </a:r>
            <a:endParaRPr lang="en-US" sz="3200" dirty="0">
              <a:solidFill>
                <a:schemeClr val="bg1"/>
              </a:solidFill>
            </a:endParaRPr>
          </a:p>
        </p:txBody>
      </p:sp>
      <p:sp>
        <p:nvSpPr>
          <p:cNvPr id="9" name="Rectangle 3"/>
          <p:cNvSpPr txBox="1">
            <a:spLocks noChangeArrowheads="1"/>
          </p:cNvSpPr>
          <p:nvPr>
            <p:custDataLst>
              <p:tags r:id="rId1"/>
            </p:custDataLst>
          </p:nvPr>
        </p:nvSpPr>
        <p:spPr>
          <a:xfrm>
            <a:off x="1544309" y="4731584"/>
            <a:ext cx="9144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Arial" pitchFamily="34" charset="0"/>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Courier New" pitchFamily="49" charset="0"/>
              <a:buNone/>
              <a:defRPr kumimoji="0" sz="2300" kern="1200">
                <a:solidFill>
                  <a:schemeClr val="tx2"/>
                </a:solidFill>
                <a:latin typeface="Calibri" pitchFamily="34"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Calibri" pitchFamily="34"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Calibri" pitchFamily="34"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Calibri" pitchFamily="34"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3600" dirty="0" smtClean="0">
                <a:solidFill>
                  <a:schemeClr val="bg1"/>
                </a:solidFill>
              </a:rPr>
              <a:t>Introduction to Relational Databases</a:t>
            </a:r>
            <a:endParaRPr lang="en-US" sz="3600" dirty="0">
              <a:solidFill>
                <a:schemeClr val="bg1"/>
              </a:solidFill>
            </a:endParaRPr>
          </a:p>
        </p:txBody>
      </p:sp>
    </p:spTree>
    <p:extLst>
      <p:ext uri="{BB962C8B-B14F-4D97-AF65-F5344CB8AC3E}">
        <p14:creationId xmlns:p14="http://schemas.microsoft.com/office/powerpoint/2010/main" val="1135553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atin typeface="Calibri" charset="0"/>
              </a:rPr>
              <a:t>What is a database?</a:t>
            </a:r>
          </a:p>
        </p:txBody>
      </p:sp>
      <p:sp>
        <p:nvSpPr>
          <p:cNvPr id="10243" name="Content Placeholder 2"/>
          <p:cNvSpPr>
            <a:spLocks noGrp="1"/>
          </p:cNvSpPr>
          <p:nvPr>
            <p:ph idx="1"/>
          </p:nvPr>
        </p:nvSpPr>
        <p:spPr>
          <a:xfrm>
            <a:off x="508000" y="2160904"/>
            <a:ext cx="11178988" cy="2087565"/>
          </a:xfrm>
        </p:spPr>
        <p:txBody>
          <a:bodyPr>
            <a:normAutofit lnSpcReduction="10000"/>
          </a:bodyPr>
          <a:lstStyle/>
          <a:p>
            <a:pPr eaLnBrk="1" hangingPunct="1"/>
            <a:r>
              <a:rPr lang="en-US" dirty="0">
                <a:latin typeface="Calibri" charset="0"/>
              </a:rPr>
              <a:t>Records are stored in rows.</a:t>
            </a:r>
          </a:p>
          <a:p>
            <a:pPr eaLnBrk="1" hangingPunct="1"/>
            <a:r>
              <a:rPr lang="en-US" dirty="0">
                <a:latin typeface="Calibri" charset="0"/>
              </a:rPr>
              <a:t>Records represent all the information about a single entity. </a:t>
            </a:r>
          </a:p>
          <a:p>
            <a:pPr eaLnBrk="1" hangingPunct="1"/>
            <a:r>
              <a:rPr lang="en-US" dirty="0">
                <a:latin typeface="Calibri" charset="0"/>
              </a:rPr>
              <a:t>Fields are stored in columns.</a:t>
            </a:r>
          </a:p>
          <a:p>
            <a:pPr eaLnBrk="1" hangingPunct="1"/>
            <a:r>
              <a:rPr lang="en-US" dirty="0">
                <a:latin typeface="Calibri" charset="0"/>
              </a:rPr>
              <a:t>Columns are </a:t>
            </a:r>
            <a:r>
              <a:rPr lang="ja-JP" altLang="en-US" dirty="0">
                <a:latin typeface="Calibri" charset="0"/>
              </a:rPr>
              <a:t>“</a:t>
            </a:r>
            <a:r>
              <a:rPr lang="en-US" dirty="0">
                <a:latin typeface="Calibri" charset="0"/>
              </a:rPr>
              <a:t>properties</a:t>
            </a:r>
            <a:r>
              <a:rPr lang="ja-JP" altLang="en-US" dirty="0">
                <a:latin typeface="Calibri" charset="0"/>
              </a:rPr>
              <a:t>”</a:t>
            </a:r>
            <a:r>
              <a:rPr lang="en-US" dirty="0">
                <a:latin typeface="Calibri" charset="0"/>
              </a:rPr>
              <a:t> or </a:t>
            </a:r>
            <a:r>
              <a:rPr lang="ja-JP" altLang="en-US" dirty="0">
                <a:latin typeface="Calibri" charset="0"/>
              </a:rPr>
              <a:t>“</a:t>
            </a:r>
            <a:r>
              <a:rPr lang="en-US" dirty="0">
                <a:latin typeface="Calibri" charset="0"/>
              </a:rPr>
              <a:t>attributes</a:t>
            </a:r>
            <a:r>
              <a:rPr lang="ja-JP" altLang="en-US" dirty="0">
                <a:latin typeface="Calibri" charset="0"/>
              </a:rPr>
              <a:t>”</a:t>
            </a:r>
            <a:r>
              <a:rPr lang="en-US" dirty="0">
                <a:latin typeface="Calibri" charset="0"/>
              </a:rPr>
              <a:t> we want to store about our entity of interest (e.g. sales). </a:t>
            </a:r>
          </a:p>
          <a:p>
            <a:pPr eaLnBrk="1" hangingPunct="1"/>
            <a:endParaRPr lang="en-US" dirty="0">
              <a:latin typeface="Calibri" charset="0"/>
            </a:endParaRP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112" y="4790551"/>
            <a:ext cx="7442200" cy="1285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2581712" y="5247750"/>
            <a:ext cx="1320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246" name="Rectangle 6"/>
          <p:cNvSpPr>
            <a:spLocks noChangeArrowheads="1"/>
          </p:cNvSpPr>
          <p:nvPr/>
        </p:nvSpPr>
        <p:spPr bwMode="auto">
          <a:xfrm>
            <a:off x="575112" y="5031850"/>
            <a:ext cx="137917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t>Record/Row</a:t>
            </a:r>
          </a:p>
        </p:txBody>
      </p:sp>
      <p:sp>
        <p:nvSpPr>
          <p:cNvPr id="10247" name="Rectangle 8"/>
          <p:cNvSpPr>
            <a:spLocks noChangeArrowheads="1"/>
          </p:cNvSpPr>
          <p:nvPr/>
        </p:nvSpPr>
        <p:spPr bwMode="auto">
          <a:xfrm>
            <a:off x="4131112" y="4030139"/>
            <a:ext cx="150192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t>Field/Column</a:t>
            </a:r>
          </a:p>
        </p:txBody>
      </p:sp>
      <p:cxnSp>
        <p:nvCxnSpPr>
          <p:cNvPr id="10" name="Straight Arrow Connector 9"/>
          <p:cNvCxnSpPr/>
          <p:nvPr/>
        </p:nvCxnSpPr>
        <p:spPr>
          <a:xfrm>
            <a:off x="5147112" y="4387326"/>
            <a:ext cx="0" cy="403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258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en-US" dirty="0">
                <a:latin typeface="Calibri" charset="0"/>
                <a:cs typeface="Arial" charset="0"/>
              </a:rPr>
              <a:t>Q2: What Is a Database? </a:t>
            </a:r>
          </a:p>
        </p:txBody>
      </p:sp>
      <p:sp>
        <p:nvSpPr>
          <p:cNvPr id="6" name="Content Placeholder 2"/>
          <p:cNvSpPr>
            <a:spLocks noGrp="1"/>
          </p:cNvSpPr>
          <p:nvPr>
            <p:ph idx="1"/>
          </p:nvPr>
        </p:nvSpPr>
        <p:spPr>
          <a:xfrm>
            <a:off x="1044046" y="2491530"/>
            <a:ext cx="10070352" cy="2349356"/>
          </a:xfrm>
        </p:spPr>
        <p:txBody>
          <a:bodyPr rtlCol="0">
            <a:normAutofit/>
          </a:bodyPr>
          <a:lstStyle/>
          <a:p>
            <a:pPr eaLnBrk="1" fontAlgn="auto" hangingPunct="1">
              <a:spcAft>
                <a:spcPts val="0"/>
              </a:spcAft>
              <a:buFont typeface="Arial" panose="020B0604020202020204" pitchFamily="34" charset="0"/>
              <a:buChar char="•"/>
              <a:defRPr/>
            </a:pPr>
            <a:r>
              <a:rPr lang="en-US" dirty="0">
                <a:ea typeface="+mn-ea"/>
              </a:rPr>
              <a:t>Records that store the same type of information are stored together in tables (e.g., products, customers, and sales).</a:t>
            </a:r>
          </a:p>
          <a:p>
            <a:pPr marL="0" indent="0" eaLnBrk="1" fontAlgn="auto" hangingPunct="1">
              <a:spcAft>
                <a:spcPts val="0"/>
              </a:spcAft>
              <a:buFont typeface="Arial" panose="020B0604020202020204" pitchFamily="34" charset="0"/>
              <a:buNone/>
              <a:defRPr/>
            </a:pPr>
            <a:endParaRPr lang="en-US" dirty="0">
              <a:ea typeface="+mn-ea"/>
            </a:endParaRPr>
          </a:p>
          <a:p>
            <a:pPr eaLnBrk="1" fontAlgn="auto" hangingPunct="1">
              <a:spcAft>
                <a:spcPts val="0"/>
              </a:spcAft>
              <a:buFont typeface="Arial" panose="020B0604020202020204" pitchFamily="34" charset="0"/>
              <a:buChar char="•"/>
              <a:defRPr/>
            </a:pPr>
            <a:r>
              <a:rPr lang="en-US" dirty="0">
                <a:ea typeface="+mn-ea"/>
              </a:rPr>
              <a:t>Tables represent the complete information we want to store about the economic event or entity. </a:t>
            </a:r>
          </a:p>
        </p:txBody>
      </p:sp>
    </p:spTree>
    <p:extLst>
      <p:ext uri="{BB962C8B-B14F-4D97-AF65-F5344CB8AC3E}">
        <p14:creationId xmlns:p14="http://schemas.microsoft.com/office/powerpoint/2010/main" val="2443215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751" y="689173"/>
            <a:ext cx="10515600" cy="1097280"/>
          </a:xfrm>
        </p:spPr>
        <p:txBody>
          <a:bodyPr/>
          <a:lstStyle/>
          <a:p>
            <a:r>
              <a:rPr lang="en-US" sz="3600" dirty="0">
                <a:latin typeface="Arial" charset="0"/>
                <a:cs typeface="Arial" charset="0"/>
              </a:rPr>
              <a:t>Hierarchy of Data Elements</a:t>
            </a:r>
            <a:endParaRPr lang="en-US" sz="36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139" y="1845578"/>
            <a:ext cx="6230938" cy="466008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4917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charset="0"/>
                <a:cs typeface="Arial" charset="0"/>
              </a:rPr>
              <a:t>Hierarchy of Data Elements</a:t>
            </a:r>
            <a:endParaRPr lang="en-US" sz="3600" dirty="0"/>
          </a:p>
        </p:txBody>
      </p:sp>
      <p:pic>
        <p:nvPicPr>
          <p:cNvPr id="5" name="Picture 4"/>
          <p:cNvPicPr preferRelativeResize="0">
            <a:picLocks/>
          </p:cNvPicPr>
          <p:nvPr/>
        </p:nvPicPr>
        <p:blipFill>
          <a:blip r:embed="rId3"/>
          <a:stretch>
            <a:fillRect/>
          </a:stretch>
        </p:blipFill>
        <p:spPr>
          <a:xfrm>
            <a:off x="2128617" y="2234355"/>
            <a:ext cx="7863840" cy="3931920"/>
          </a:xfrm>
          <a:prstGeom prst="rect">
            <a:avLst/>
          </a:prstGeom>
        </p:spPr>
      </p:pic>
    </p:spTree>
    <p:extLst>
      <p:ext uri="{BB962C8B-B14F-4D97-AF65-F5344CB8AC3E}">
        <p14:creationId xmlns:p14="http://schemas.microsoft.com/office/powerpoint/2010/main" val="562373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Database</a:t>
            </a:r>
          </a:p>
        </p:txBody>
      </p:sp>
      <p:pic>
        <p:nvPicPr>
          <p:cNvPr id="4" name="Picture 3"/>
          <p:cNvPicPr>
            <a:picLocks noChangeAspect="1"/>
          </p:cNvPicPr>
          <p:nvPr/>
        </p:nvPicPr>
        <p:blipFill>
          <a:blip r:embed="rId3"/>
          <a:stretch>
            <a:fillRect/>
          </a:stretch>
        </p:blipFill>
        <p:spPr>
          <a:xfrm>
            <a:off x="2619355" y="2334584"/>
            <a:ext cx="6210882" cy="3665819"/>
          </a:xfrm>
          <a:prstGeom prst="rect">
            <a:avLst/>
          </a:prstGeom>
        </p:spPr>
      </p:pic>
    </p:spTree>
    <p:extLst>
      <p:ext uri="{BB962C8B-B14F-4D97-AF65-F5344CB8AC3E}">
        <p14:creationId xmlns:p14="http://schemas.microsoft.com/office/powerpoint/2010/main" val="4193726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atin typeface="Calibri" charset="0"/>
              </a:rPr>
              <a:t>Types of Databases</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a:ea typeface="+mn-ea"/>
              </a:rPr>
              <a:t>Hierarchical DB</a:t>
            </a:r>
          </a:p>
          <a:p>
            <a:pPr eaLnBrk="1" fontAlgn="auto" hangingPunct="1">
              <a:spcAft>
                <a:spcPts val="0"/>
              </a:spcAft>
              <a:buFont typeface="Arial" panose="020B0604020202020204" pitchFamily="34" charset="0"/>
              <a:buChar char="•"/>
              <a:defRPr/>
            </a:pPr>
            <a:r>
              <a:rPr lang="en-US" dirty="0">
                <a:ea typeface="+mn-ea"/>
              </a:rPr>
              <a:t>Network DB</a:t>
            </a:r>
          </a:p>
          <a:p>
            <a:pPr eaLnBrk="1" fontAlgn="auto" hangingPunct="1">
              <a:spcAft>
                <a:spcPts val="0"/>
              </a:spcAft>
              <a:buFont typeface="Arial" panose="020B0604020202020204" pitchFamily="34" charset="0"/>
              <a:buChar char="•"/>
              <a:defRPr/>
            </a:pPr>
            <a:r>
              <a:rPr lang="en-US" dirty="0">
                <a:ea typeface="+mn-ea"/>
              </a:rPr>
              <a:t>Relational DB</a:t>
            </a:r>
          </a:p>
          <a:p>
            <a:pPr eaLnBrk="1" fontAlgn="auto" hangingPunct="1">
              <a:spcAft>
                <a:spcPts val="0"/>
              </a:spcAft>
              <a:buFont typeface="Arial" panose="020B0604020202020204" pitchFamily="34" charset="0"/>
              <a:buChar char="•"/>
              <a:defRPr/>
            </a:pPr>
            <a:r>
              <a:rPr lang="en-US" dirty="0">
                <a:ea typeface="+mn-ea"/>
              </a:rPr>
              <a:t>Object-Oriented </a:t>
            </a:r>
            <a:r>
              <a:rPr lang="en-US" dirty="0" smtClean="0">
                <a:ea typeface="+mn-ea"/>
              </a:rPr>
              <a:t>DB</a:t>
            </a:r>
          </a:p>
          <a:p>
            <a:pPr eaLnBrk="1" fontAlgn="auto" hangingPunct="1">
              <a:spcAft>
                <a:spcPts val="0"/>
              </a:spcAft>
              <a:buFont typeface="Arial" panose="020B0604020202020204" pitchFamily="34" charset="0"/>
              <a:buChar char="•"/>
              <a:defRPr/>
            </a:pPr>
            <a:endParaRPr lang="en-US" dirty="0"/>
          </a:p>
          <a:p>
            <a:pPr eaLnBrk="1" fontAlgn="auto" hangingPunct="1">
              <a:spcAft>
                <a:spcPts val="0"/>
              </a:spcAft>
              <a:buFont typeface="Arial" panose="020B0604020202020204" pitchFamily="34" charset="0"/>
              <a:buChar char="•"/>
              <a:defRPr/>
            </a:pPr>
            <a:r>
              <a:rPr lang="en-US" dirty="0" smtClean="0">
                <a:ea typeface="+mn-ea"/>
              </a:rPr>
              <a:t>See Word Document  “</a:t>
            </a:r>
            <a:r>
              <a:rPr lang="en-US" dirty="0" smtClean="0">
                <a:ea typeface="+mn-ea"/>
                <a:hlinkClick r:id="rId2" action="ppaction://hlinkfile"/>
              </a:rPr>
              <a:t>DBMS Comparisons</a:t>
            </a:r>
            <a:r>
              <a:rPr lang="en-US" dirty="0" smtClean="0">
                <a:ea typeface="+mn-ea"/>
              </a:rPr>
              <a:t>”</a:t>
            </a:r>
            <a:endParaRPr lang="en-US" dirty="0">
              <a:ea typeface="+mn-ea"/>
            </a:endParaRPr>
          </a:p>
          <a:p>
            <a:pPr marL="0" indent="0" eaLnBrk="1" fontAlgn="auto" hangingPunct="1">
              <a:spcAft>
                <a:spcPts val="0"/>
              </a:spcAft>
              <a:buFont typeface="Arial" panose="020B0604020202020204" pitchFamily="34" charset="0"/>
              <a:buNone/>
              <a:defRPr/>
            </a:pPr>
            <a:endParaRPr lang="en-US" dirty="0">
              <a:ea typeface="+mn-ea"/>
            </a:endParaRP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3495282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atin typeface="Calibri" charset="0"/>
              </a:rPr>
              <a:t>Relational Databases</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a:ea typeface="+mn-ea"/>
              </a:rPr>
              <a:t>Emphasizes relationships between tables (entities</a:t>
            </a:r>
            <a:r>
              <a:rPr lang="en-US" dirty="0" smtClean="0">
                <a:ea typeface="+mn-ea"/>
              </a:rPr>
              <a:t>).</a:t>
            </a:r>
          </a:p>
          <a:p>
            <a:pPr eaLnBrk="1" fontAlgn="auto" hangingPunct="1">
              <a:spcAft>
                <a:spcPts val="0"/>
              </a:spcAft>
              <a:buFont typeface="Arial" panose="020B0604020202020204" pitchFamily="34" charset="0"/>
              <a:buChar char="•"/>
              <a:defRPr/>
            </a:pPr>
            <a:endParaRPr lang="en-US" dirty="0">
              <a:ea typeface="+mn-ea"/>
            </a:endParaRPr>
          </a:p>
          <a:p>
            <a:pPr eaLnBrk="1" fontAlgn="auto" hangingPunct="1">
              <a:spcAft>
                <a:spcPts val="0"/>
              </a:spcAft>
              <a:buFont typeface="Arial" panose="020B0604020202020204" pitchFamily="34" charset="0"/>
              <a:buChar char="•"/>
              <a:defRPr/>
            </a:pPr>
            <a:r>
              <a:rPr lang="en-US" dirty="0">
                <a:ea typeface="+mn-ea"/>
              </a:rPr>
              <a:t>These relationships link tables together easily.</a:t>
            </a:r>
          </a:p>
          <a:p>
            <a:pPr eaLnBrk="1" fontAlgn="auto" hangingPunct="1">
              <a:spcAft>
                <a:spcPts val="0"/>
              </a:spcAft>
              <a:buFont typeface="Arial" panose="020B0604020202020204" pitchFamily="34" charset="0"/>
              <a:buChar char="•"/>
              <a:defRPr/>
            </a:pPr>
            <a:endParaRPr lang="en-US" dirty="0" smtClean="0">
              <a:ea typeface="+mn-ea"/>
            </a:endParaRPr>
          </a:p>
          <a:p>
            <a:pPr eaLnBrk="1" fontAlgn="auto" hangingPunct="1">
              <a:spcAft>
                <a:spcPts val="0"/>
              </a:spcAft>
              <a:buFont typeface="Arial" panose="020B0604020202020204" pitchFamily="34" charset="0"/>
              <a:buChar char="•"/>
              <a:defRPr/>
            </a:pPr>
            <a:r>
              <a:rPr lang="en-US" dirty="0" smtClean="0">
                <a:ea typeface="+mn-ea"/>
              </a:rPr>
              <a:t>Examples</a:t>
            </a:r>
            <a:r>
              <a:rPr lang="en-US" dirty="0">
                <a:ea typeface="+mn-ea"/>
              </a:rPr>
              <a:t>? </a:t>
            </a: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1440469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atin typeface="Calibri" charset="0"/>
              </a:rPr>
              <a:t>Relational Databases</a:t>
            </a:r>
          </a:p>
        </p:txBody>
      </p:sp>
      <p:sp>
        <p:nvSpPr>
          <p:cNvPr id="16387" name="Content Placeholder 2"/>
          <p:cNvSpPr>
            <a:spLocks noGrp="1"/>
          </p:cNvSpPr>
          <p:nvPr>
            <p:ph idx="1"/>
          </p:nvPr>
        </p:nvSpPr>
        <p:spPr/>
        <p:txBody>
          <a:bodyPr/>
          <a:lstStyle/>
          <a:p>
            <a:pPr eaLnBrk="1" hangingPunct="1"/>
            <a:endParaRPr lang="en-US">
              <a:latin typeface="Calibri" charset="0"/>
            </a:endParaRPr>
          </a:p>
        </p:txBody>
      </p:sp>
      <p:grpSp>
        <p:nvGrpSpPr>
          <p:cNvPr id="16389" name="Group 2"/>
          <p:cNvGrpSpPr>
            <a:grpSpLocks/>
          </p:cNvGrpSpPr>
          <p:nvPr/>
        </p:nvGrpSpPr>
        <p:grpSpPr bwMode="auto">
          <a:xfrm>
            <a:off x="80045" y="2164360"/>
            <a:ext cx="11991713" cy="4194495"/>
            <a:chOff x="28575" y="1276350"/>
            <a:chExt cx="9086850" cy="5505450"/>
          </a:xfrm>
        </p:grpSpPr>
        <p:pic>
          <p:nvPicPr>
            <p:cNvPr id="16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1276350"/>
              <a:ext cx="9086850" cy="5505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Rectangle 1"/>
            <p:cNvSpPr/>
            <p:nvPr/>
          </p:nvSpPr>
          <p:spPr>
            <a:xfrm>
              <a:off x="3962400" y="3886200"/>
              <a:ext cx="48768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2771103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atin typeface="Calibri" charset="0"/>
              </a:rPr>
              <a:t>Relational Databases</a:t>
            </a:r>
          </a:p>
        </p:txBody>
      </p:sp>
      <p:sp>
        <p:nvSpPr>
          <p:cNvPr id="17411" name="Content Placeholder 2"/>
          <p:cNvSpPr>
            <a:spLocks noGrp="1"/>
          </p:cNvSpPr>
          <p:nvPr>
            <p:ph idx="1"/>
          </p:nvPr>
        </p:nvSpPr>
        <p:spPr/>
        <p:txBody>
          <a:bodyPr/>
          <a:lstStyle/>
          <a:p>
            <a:pPr eaLnBrk="1" hangingPunct="1"/>
            <a:endParaRPr lang="en-US">
              <a:latin typeface="Calibri" charset="0"/>
            </a:endParaRPr>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15" y="2105637"/>
            <a:ext cx="11936369" cy="4362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8182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atin typeface="Calibri" charset="0"/>
              </a:rPr>
              <a:t>Relational Databases</a:t>
            </a:r>
          </a:p>
        </p:txBody>
      </p:sp>
      <p:sp>
        <p:nvSpPr>
          <p:cNvPr id="18435" name="Content Placeholder 2"/>
          <p:cNvSpPr>
            <a:spLocks noGrp="1"/>
          </p:cNvSpPr>
          <p:nvPr>
            <p:ph idx="1"/>
          </p:nvPr>
        </p:nvSpPr>
        <p:spPr/>
        <p:txBody>
          <a:bodyPr/>
          <a:lstStyle/>
          <a:p>
            <a:pPr eaLnBrk="1" hangingPunct="1"/>
            <a:endParaRPr lang="en-US">
              <a:latin typeface="Calibri" charset="0"/>
            </a:endParaRPr>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1" y="2046914"/>
            <a:ext cx="11925300" cy="44881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7876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80321" y="2336872"/>
            <a:ext cx="9613861" cy="3694811"/>
          </a:xfrm>
        </p:spPr>
        <p:txBody>
          <a:bodyPr>
            <a:normAutofit/>
          </a:bodyPr>
          <a:lstStyle/>
          <a:p>
            <a:pPr marL="0" indent="0">
              <a:buNone/>
            </a:pPr>
            <a:r>
              <a:rPr lang="en-US" sz="2400" dirty="0" smtClean="0"/>
              <a:t>What is the difference between Data and Information?</a:t>
            </a:r>
          </a:p>
          <a:p>
            <a:pPr marL="0" indent="0">
              <a:buNone/>
            </a:pPr>
            <a:endParaRPr lang="en-US" sz="2400" dirty="0" smtClean="0"/>
          </a:p>
          <a:p>
            <a:pPr marL="0" indent="0">
              <a:buNone/>
            </a:pPr>
            <a:r>
              <a:rPr lang="en-US" sz="2400" dirty="0" smtClean="0"/>
              <a:t>Q1</a:t>
            </a:r>
            <a:r>
              <a:rPr lang="en-US" sz="2400" dirty="0"/>
              <a:t>: What is the purpose of a database</a:t>
            </a:r>
            <a:r>
              <a:rPr lang="en-US" sz="2400" dirty="0" smtClean="0"/>
              <a:t>?</a:t>
            </a:r>
          </a:p>
          <a:p>
            <a:pPr marL="0" indent="0">
              <a:buNone/>
            </a:pPr>
            <a:endParaRPr lang="en-US" sz="2400" dirty="0"/>
          </a:p>
          <a:p>
            <a:pPr marL="0" indent="0">
              <a:buNone/>
            </a:pPr>
            <a:r>
              <a:rPr lang="en-US" sz="2400" dirty="0"/>
              <a:t>Q2: What is a database?</a:t>
            </a:r>
          </a:p>
          <a:p>
            <a:pPr marL="0" indent="0">
              <a:buNone/>
            </a:pPr>
            <a:endParaRPr lang="en-US" sz="2400" dirty="0" smtClean="0"/>
          </a:p>
          <a:p>
            <a:pPr marL="0" indent="0">
              <a:buNone/>
            </a:pPr>
            <a:r>
              <a:rPr lang="en-US" sz="2400" dirty="0" smtClean="0"/>
              <a:t>Q3</a:t>
            </a:r>
            <a:r>
              <a:rPr lang="en-US" sz="2400" dirty="0"/>
              <a:t>: What Are the Components of a Database Application System?     </a:t>
            </a:r>
            <a:br>
              <a:rPr lang="en-US" sz="2400" dirty="0"/>
            </a:br>
            <a:r>
              <a:rPr lang="en-US" sz="2400" dirty="0"/>
              <a:t>       What is a database management system</a:t>
            </a:r>
            <a:r>
              <a:rPr lang="en-US" sz="2400" dirty="0" smtClean="0"/>
              <a:t>?</a:t>
            </a:r>
            <a:endParaRPr lang="en-US" sz="2400" dirty="0"/>
          </a:p>
        </p:txBody>
      </p:sp>
    </p:spTree>
    <p:extLst>
      <p:ext uri="{BB962C8B-B14F-4D97-AF65-F5344CB8AC3E}">
        <p14:creationId xmlns:p14="http://schemas.microsoft.com/office/powerpoint/2010/main" val="1650189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atin typeface="Calibri" charset="0"/>
              </a:rPr>
              <a:t>Database Keys</a:t>
            </a:r>
          </a:p>
        </p:txBody>
      </p:sp>
      <p:sp>
        <p:nvSpPr>
          <p:cNvPr id="19459" name="Content Placeholder 2"/>
          <p:cNvSpPr>
            <a:spLocks noGrp="1"/>
          </p:cNvSpPr>
          <p:nvPr>
            <p:ph idx="1"/>
          </p:nvPr>
        </p:nvSpPr>
        <p:spPr/>
        <p:txBody>
          <a:bodyPr/>
          <a:lstStyle/>
          <a:p>
            <a:pPr eaLnBrk="1" hangingPunct="1"/>
            <a:r>
              <a:rPr lang="en-US" dirty="0">
                <a:latin typeface="Calibri" charset="0"/>
              </a:rPr>
              <a:t>Establish the relationships between tables</a:t>
            </a:r>
            <a:r>
              <a:rPr lang="en-US" dirty="0" smtClean="0">
                <a:latin typeface="Calibri" charset="0"/>
              </a:rPr>
              <a:t>.</a:t>
            </a:r>
          </a:p>
          <a:p>
            <a:pPr eaLnBrk="1" hangingPunct="1"/>
            <a:endParaRPr lang="en-US" dirty="0">
              <a:latin typeface="Calibri" charset="0"/>
            </a:endParaRPr>
          </a:p>
          <a:p>
            <a:pPr eaLnBrk="1" hangingPunct="1"/>
            <a:r>
              <a:rPr lang="en-US" dirty="0">
                <a:latin typeface="Calibri" charset="0"/>
              </a:rPr>
              <a:t>Primary Key</a:t>
            </a:r>
          </a:p>
          <a:p>
            <a:pPr lvl="1" eaLnBrk="1" hangingPunct="1"/>
            <a:r>
              <a:rPr lang="en-US" dirty="0">
                <a:latin typeface="Calibri" charset="0"/>
              </a:rPr>
              <a:t>A column or group of columns that identifies a unique row in a table.  </a:t>
            </a:r>
          </a:p>
          <a:p>
            <a:pPr eaLnBrk="1" hangingPunct="1"/>
            <a:endParaRPr lang="en-US" dirty="0" smtClean="0">
              <a:latin typeface="Calibri" charset="0"/>
            </a:endParaRPr>
          </a:p>
          <a:p>
            <a:pPr eaLnBrk="1" hangingPunct="1"/>
            <a:r>
              <a:rPr lang="en-US" dirty="0" smtClean="0">
                <a:latin typeface="Calibri" charset="0"/>
              </a:rPr>
              <a:t>Foreign </a:t>
            </a:r>
            <a:r>
              <a:rPr lang="en-US" dirty="0">
                <a:latin typeface="Calibri" charset="0"/>
              </a:rPr>
              <a:t>Key</a:t>
            </a:r>
          </a:p>
          <a:p>
            <a:pPr lvl="1" eaLnBrk="1" hangingPunct="1"/>
            <a:r>
              <a:rPr lang="en-US" dirty="0">
                <a:latin typeface="Calibri" charset="0"/>
              </a:rPr>
              <a:t>A column in a table that is a primary key in a corresponding table.  </a:t>
            </a:r>
          </a:p>
        </p:txBody>
      </p:sp>
    </p:spTree>
    <p:extLst>
      <p:ext uri="{BB962C8B-B14F-4D97-AF65-F5344CB8AC3E}">
        <p14:creationId xmlns:p14="http://schemas.microsoft.com/office/powerpoint/2010/main" val="76112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atin typeface="Calibri" charset="0"/>
              </a:rPr>
              <a:t>Relational Databases</a:t>
            </a: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2080469"/>
            <a:ext cx="11836400" cy="45636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79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950" y="748365"/>
            <a:ext cx="9169166" cy="1063657"/>
          </a:xfrm>
        </p:spPr>
        <p:txBody>
          <a:bodyPr/>
          <a:lstStyle/>
          <a:p>
            <a:r>
              <a:rPr lang="en-US" dirty="0">
                <a:latin typeface="Arial" charset="0"/>
                <a:cs typeface="Arial" charset="0"/>
              </a:rPr>
              <a:t>Example of Relationships Among Rows</a:t>
            </a:r>
            <a:endParaRPr lang="en-US" dirty="0"/>
          </a:p>
        </p:txBody>
      </p:sp>
      <p:pic>
        <p:nvPicPr>
          <p:cNvPr id="5" name="Picture 4"/>
          <p:cNvPicPr preferRelativeResize="0">
            <a:picLocks/>
          </p:cNvPicPr>
          <p:nvPr/>
        </p:nvPicPr>
        <p:blipFill>
          <a:blip r:embed="rId3"/>
          <a:stretch>
            <a:fillRect/>
          </a:stretch>
        </p:blipFill>
        <p:spPr>
          <a:xfrm>
            <a:off x="2510668" y="2063691"/>
            <a:ext cx="7315200" cy="4376123"/>
          </a:xfrm>
          <a:prstGeom prst="rect">
            <a:avLst/>
          </a:prstGeom>
        </p:spPr>
      </p:pic>
    </p:spTree>
    <p:extLst>
      <p:ext uri="{BB962C8B-B14F-4D97-AF65-F5344CB8AC3E}">
        <p14:creationId xmlns:p14="http://schemas.microsoft.com/office/powerpoint/2010/main" val="1474299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 What? Not What the Data Says . . .</a:t>
            </a:r>
          </a:p>
        </p:txBody>
      </p:sp>
      <p:sp>
        <p:nvSpPr>
          <p:cNvPr id="4" name="Content Placeholder 3"/>
          <p:cNvSpPr>
            <a:spLocks noGrp="1"/>
          </p:cNvSpPr>
          <p:nvPr>
            <p:ph idx="1"/>
          </p:nvPr>
        </p:nvSpPr>
        <p:spPr>
          <a:xfrm>
            <a:off x="1040235" y="2341892"/>
            <a:ext cx="9915787" cy="3882738"/>
          </a:xfrm>
        </p:spPr>
        <p:txBody>
          <a:bodyPr>
            <a:normAutofit/>
          </a:bodyPr>
          <a:lstStyle/>
          <a:p>
            <a:r>
              <a:rPr lang="en-US" dirty="0"/>
              <a:t>Perception based on small sample</a:t>
            </a:r>
          </a:p>
          <a:p>
            <a:pPr lvl="2"/>
            <a:r>
              <a:rPr lang="en-US" dirty="0"/>
              <a:t>“I called four different sales reps, and they said they can’t get any prospects to bite</a:t>
            </a:r>
            <a:r>
              <a:rPr lang="en-US" dirty="0" smtClean="0"/>
              <a:t>.”</a:t>
            </a:r>
          </a:p>
          <a:p>
            <a:pPr marL="914400" lvl="2" indent="0">
              <a:buNone/>
            </a:pPr>
            <a:endParaRPr lang="en-US" dirty="0"/>
          </a:p>
          <a:p>
            <a:r>
              <a:rPr lang="en-US" dirty="0"/>
              <a:t>Fact:  “Not what the data says."</a:t>
            </a:r>
          </a:p>
          <a:p>
            <a:endParaRPr lang="en-US" dirty="0" smtClean="0"/>
          </a:p>
          <a:p>
            <a:r>
              <a:rPr lang="en-US" dirty="0" smtClean="0"/>
              <a:t>Key </a:t>
            </a:r>
            <a:r>
              <a:rPr lang="en-US" dirty="0"/>
              <a:t>skill - isolating facts from our perceptions.</a:t>
            </a:r>
          </a:p>
          <a:p>
            <a:pPr lvl="2"/>
            <a:r>
              <a:rPr lang="en-US" dirty="0"/>
              <a:t>Look objectively at facts and not just perceptions of </a:t>
            </a:r>
            <a:r>
              <a:rPr lang="en-US" dirty="0" smtClean="0"/>
              <a:t>facts</a:t>
            </a:r>
          </a:p>
          <a:p>
            <a:pPr marL="914400" lvl="2" indent="0">
              <a:buNone/>
            </a:pPr>
            <a:endParaRPr lang="en-US" dirty="0"/>
          </a:p>
          <a:p>
            <a:r>
              <a:rPr lang="en-US" dirty="0" smtClean="0"/>
              <a:t>ANALYTICS!</a:t>
            </a:r>
            <a:endParaRPr lang="en-US" dirty="0"/>
          </a:p>
        </p:txBody>
      </p:sp>
    </p:spTree>
    <p:extLst>
      <p:ext uri="{BB962C8B-B14F-4D97-AF65-F5344CB8AC3E}">
        <p14:creationId xmlns:p14="http://schemas.microsoft.com/office/powerpoint/2010/main" val="717781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2"/>
          <p:cNvSpPr>
            <a:spLocks noGrp="1"/>
          </p:cNvSpPr>
          <p:nvPr>
            <p:ph type="title"/>
          </p:nvPr>
        </p:nvSpPr>
        <p:spPr>
          <a:xfrm>
            <a:off x="520930" y="753228"/>
            <a:ext cx="9613861" cy="1080938"/>
          </a:xfrm>
        </p:spPr>
        <p:txBody>
          <a:bodyPr rtlCol="0">
            <a:normAutofit/>
          </a:bodyPr>
          <a:lstStyle/>
          <a:p>
            <a:pPr marL="795338" indent="-795338" eaLnBrk="1" fontAlgn="auto" hangingPunct="1">
              <a:spcAft>
                <a:spcPts val="0"/>
              </a:spcAft>
              <a:defRPr/>
            </a:pPr>
            <a:r>
              <a:rPr lang="en-US" dirty="0">
                <a:ea typeface="+mj-ea"/>
                <a:cs typeface="Arial" charset="0"/>
              </a:rPr>
              <a:t>Q3: What Are the Components of a Database Application System?</a:t>
            </a:r>
          </a:p>
        </p:txBody>
      </p:sp>
      <p:sp>
        <p:nvSpPr>
          <p:cNvPr id="23556" name="TextBox 2"/>
          <p:cNvSpPr txBox="1">
            <a:spLocks noChangeArrowheads="1"/>
          </p:cNvSpPr>
          <p:nvPr/>
        </p:nvSpPr>
        <p:spPr bwMode="auto">
          <a:xfrm>
            <a:off x="1773767" y="4876801"/>
            <a:ext cx="9004300" cy="49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600">
                <a:latin typeface="Helvetica" charset="0"/>
              </a:rPr>
              <a:t>Database Application System Components</a:t>
            </a:r>
            <a:endParaRPr lang="en-US" sz="2600"/>
          </a:p>
        </p:txBody>
      </p:sp>
      <p:pic>
        <p:nvPicPr>
          <p:cNvPr id="235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67" y="2133600"/>
            <a:ext cx="9491133"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7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a:xfrm>
            <a:off x="507534" y="734037"/>
            <a:ext cx="9685090" cy="1066800"/>
          </a:xfrm>
        </p:spPr>
        <p:txBody>
          <a:bodyPr/>
          <a:lstStyle/>
          <a:p>
            <a:pPr eaLnBrk="1" hangingPunct="1"/>
            <a:r>
              <a:rPr lang="en-US" altLang="en-US" sz="2900" dirty="0" smtClean="0">
                <a:ea typeface="ＭＳ Ｐゴシック" panose="020B0600070205080204" pitchFamily="34" charset="-128"/>
              </a:rPr>
              <a:t>The </a:t>
            </a:r>
            <a:r>
              <a:rPr lang="en-US" altLang="en-US" sz="2900" dirty="0" smtClean="0">
                <a:ea typeface="ＭＳ Ｐゴシック" panose="020B0600070205080204" pitchFamily="34" charset="-128"/>
              </a:rPr>
              <a:t>DBMS Manages the Interaction between the End User and the Database</a:t>
            </a:r>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4402" y="2205577"/>
            <a:ext cx="8708222" cy="401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269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atin typeface="Calibri" charset="0"/>
              </a:rPr>
              <a:t>Components of a Database System</a:t>
            </a:r>
          </a:p>
        </p:txBody>
      </p:sp>
      <p:sp>
        <p:nvSpPr>
          <p:cNvPr id="24579" name="Content Placeholder 2"/>
          <p:cNvSpPr>
            <a:spLocks noGrp="1"/>
          </p:cNvSpPr>
          <p:nvPr>
            <p:ph idx="1"/>
          </p:nvPr>
        </p:nvSpPr>
        <p:spPr/>
        <p:txBody>
          <a:bodyPr/>
          <a:lstStyle/>
          <a:p>
            <a:pPr eaLnBrk="1" hangingPunct="1"/>
            <a:endParaRPr lang="en-US">
              <a:latin typeface="Calibri" charset="0"/>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2081213"/>
            <a:ext cx="11823700" cy="445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3251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753228"/>
            <a:ext cx="10118014" cy="1080938"/>
          </a:xfrm>
        </p:spPr>
        <p:txBody>
          <a:bodyPr/>
          <a:lstStyle/>
          <a:p>
            <a:pPr marL="739775" indent="-739775"/>
            <a:r>
              <a:rPr lang="en-US" dirty="0" smtClean="0"/>
              <a:t>What </a:t>
            </a:r>
            <a:r>
              <a:rPr lang="en-US" dirty="0"/>
              <a:t>Is a Database Management System (DBMS)?</a:t>
            </a:r>
          </a:p>
        </p:txBody>
      </p:sp>
      <p:sp>
        <p:nvSpPr>
          <p:cNvPr id="4" name="Content Placeholder 3"/>
          <p:cNvSpPr>
            <a:spLocks noGrp="1"/>
          </p:cNvSpPr>
          <p:nvPr>
            <p:ph idx="1"/>
          </p:nvPr>
        </p:nvSpPr>
        <p:spPr>
          <a:xfrm>
            <a:off x="800631" y="2309367"/>
            <a:ext cx="9254756" cy="2463970"/>
          </a:xfrm>
        </p:spPr>
        <p:txBody>
          <a:bodyPr/>
          <a:lstStyle/>
          <a:p>
            <a:pPr marL="231775" indent="-231775">
              <a:buFont typeface="Arial" panose="020B0604020202020204" pitchFamily="34" charset="0"/>
              <a:buChar char="•"/>
            </a:pPr>
            <a:r>
              <a:rPr lang="en-US" dirty="0"/>
              <a:t>Program used to create, process, and administer a </a:t>
            </a:r>
            <a:r>
              <a:rPr lang="en-US" dirty="0" smtClean="0"/>
              <a:t>database</a:t>
            </a:r>
          </a:p>
          <a:p>
            <a:pPr marL="231775" indent="-231775">
              <a:buFont typeface="Arial" panose="020B0604020202020204" pitchFamily="34" charset="0"/>
              <a:buChar char="•"/>
            </a:pPr>
            <a:endParaRPr lang="en-US" dirty="0"/>
          </a:p>
          <a:p>
            <a:pPr marL="231775" indent="-231775">
              <a:buFont typeface="Arial" panose="020B0604020202020204" pitchFamily="34" charset="0"/>
              <a:buChar char="•"/>
            </a:pPr>
            <a:r>
              <a:rPr lang="en-US" dirty="0"/>
              <a:t>Licensed from vendors such as IBM, Microsoft, Oracle, and others</a:t>
            </a:r>
          </a:p>
          <a:p>
            <a:pPr marL="920750" lvl="2" indent="-347663"/>
            <a:r>
              <a:rPr lang="en-US" b="1" dirty="0"/>
              <a:t>DB2</a:t>
            </a:r>
            <a:r>
              <a:rPr lang="en-US" dirty="0"/>
              <a:t>, </a:t>
            </a:r>
            <a:r>
              <a:rPr lang="en-US" b="1" dirty="0"/>
              <a:t>Access </a:t>
            </a:r>
            <a:r>
              <a:rPr lang="en-US" dirty="0"/>
              <a:t>and </a:t>
            </a:r>
            <a:r>
              <a:rPr lang="en-US" b="1" dirty="0"/>
              <a:t>SQL Server</a:t>
            </a:r>
            <a:r>
              <a:rPr lang="en-US" dirty="0"/>
              <a:t>, </a:t>
            </a:r>
            <a:r>
              <a:rPr lang="en-US" b="1" dirty="0"/>
              <a:t>Oracle Database</a:t>
            </a:r>
            <a:endParaRPr lang="en-US" dirty="0"/>
          </a:p>
          <a:p>
            <a:pPr marL="914400" lvl="2" indent="-334963"/>
            <a:r>
              <a:rPr lang="en-US" b="1" dirty="0"/>
              <a:t>MySQL - </a:t>
            </a:r>
            <a:r>
              <a:rPr lang="en-US" dirty="0"/>
              <a:t>open source, license-free for most applications</a:t>
            </a:r>
          </a:p>
        </p:txBody>
      </p:sp>
    </p:spTree>
    <p:extLst>
      <p:ext uri="{BB962C8B-B14F-4D97-AF65-F5344CB8AC3E}">
        <p14:creationId xmlns:p14="http://schemas.microsoft.com/office/powerpoint/2010/main" val="2710086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AutoShape 2"/>
          <p:cNvSpPr>
            <a:spLocks noGrp="1" noChangeArrowheads="1"/>
          </p:cNvSpPr>
          <p:nvPr>
            <p:ph type="title"/>
          </p:nvPr>
        </p:nvSpPr>
        <p:spPr/>
        <p:txBody>
          <a:bodyPr/>
          <a:lstStyle/>
          <a:p>
            <a:r>
              <a:rPr lang="en-US" dirty="0">
                <a:latin typeface="Arial" charset="0"/>
                <a:cs typeface="Arial" charset="0"/>
              </a:rPr>
              <a:t>Processing the Database</a:t>
            </a:r>
          </a:p>
        </p:txBody>
      </p:sp>
      <p:sp>
        <p:nvSpPr>
          <p:cNvPr id="2" name="Content Placeholder 1"/>
          <p:cNvSpPr>
            <a:spLocks noGrp="1"/>
          </p:cNvSpPr>
          <p:nvPr>
            <p:ph idx="1"/>
          </p:nvPr>
        </p:nvSpPr>
        <p:spPr>
          <a:xfrm>
            <a:off x="3851157" y="2456894"/>
            <a:ext cx="4482731" cy="3112397"/>
          </a:xfrm>
        </p:spPr>
        <p:txBody>
          <a:bodyPr>
            <a:normAutofit/>
          </a:bodyPr>
          <a:lstStyle/>
          <a:p>
            <a:pPr marL="0" indent="0">
              <a:buNone/>
              <a:defRPr/>
            </a:pPr>
            <a:r>
              <a:rPr lang="en-US" sz="3200" dirty="0"/>
              <a:t>Four DBMS operations </a:t>
            </a:r>
          </a:p>
          <a:p>
            <a:pPr marL="738188" lvl="1" indent="-401638">
              <a:spcBef>
                <a:spcPts val="800"/>
              </a:spcBef>
              <a:buClrTx/>
              <a:buFont typeface="+mj-lt"/>
              <a:buAutoNum type="arabicPeriod"/>
              <a:defRPr/>
            </a:pPr>
            <a:r>
              <a:rPr lang="en-US" sz="3200" dirty="0"/>
              <a:t>Read</a:t>
            </a:r>
          </a:p>
          <a:p>
            <a:pPr marL="738188" lvl="1" indent="-401638">
              <a:spcBef>
                <a:spcPts val="800"/>
              </a:spcBef>
              <a:buClrTx/>
              <a:buFont typeface="+mj-lt"/>
              <a:buAutoNum type="arabicPeriod"/>
              <a:defRPr/>
            </a:pPr>
            <a:r>
              <a:rPr lang="en-US" sz="3200" dirty="0"/>
              <a:t>Insert</a:t>
            </a:r>
          </a:p>
          <a:p>
            <a:pPr marL="738188" lvl="1" indent="-401638">
              <a:spcBef>
                <a:spcPts val="800"/>
              </a:spcBef>
              <a:buClrTx/>
              <a:buFont typeface="+mj-lt"/>
              <a:buAutoNum type="arabicPeriod"/>
              <a:defRPr/>
            </a:pPr>
            <a:r>
              <a:rPr lang="en-US" sz="3200" dirty="0"/>
              <a:t>Modify</a:t>
            </a:r>
          </a:p>
          <a:p>
            <a:pPr marL="738188" lvl="1" indent="-401638">
              <a:spcBef>
                <a:spcPts val="800"/>
              </a:spcBef>
              <a:buClrTx/>
              <a:buFont typeface="+mj-lt"/>
              <a:buAutoNum type="arabicPeriod"/>
              <a:defRPr/>
            </a:pPr>
            <a:r>
              <a:rPr lang="en-US" sz="3200" dirty="0"/>
              <a:t>Delete data</a:t>
            </a:r>
          </a:p>
          <a:p>
            <a:pPr>
              <a:defRPr/>
            </a:pPr>
            <a:endParaRPr lang="en-US"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2"/>
          <p:cNvSpPr>
            <a:spLocks noGrp="1"/>
          </p:cNvSpPr>
          <p:nvPr>
            <p:ph type="title"/>
          </p:nvPr>
        </p:nvSpPr>
        <p:spPr/>
        <p:txBody>
          <a:bodyPr/>
          <a:lstStyle/>
          <a:p>
            <a:r>
              <a:rPr lang="en-US" dirty="0"/>
              <a:t>Processing the Database</a:t>
            </a:r>
            <a:endParaRPr lang="en-US" dirty="0">
              <a:latin typeface="Arial" charset="0"/>
              <a:cs typeface="Arial" charset="0"/>
            </a:endParaRPr>
          </a:p>
        </p:txBody>
      </p:sp>
      <p:sp>
        <p:nvSpPr>
          <p:cNvPr id="36867" name="Content Placeholder 1"/>
          <p:cNvSpPr>
            <a:spLocks noGrp="1"/>
          </p:cNvSpPr>
          <p:nvPr>
            <p:ph idx="1"/>
          </p:nvPr>
        </p:nvSpPr>
        <p:spPr>
          <a:xfrm>
            <a:off x="1790262" y="2517143"/>
            <a:ext cx="8503920" cy="1845132"/>
          </a:xfrm>
        </p:spPr>
        <p:txBody>
          <a:bodyPr/>
          <a:lstStyle/>
          <a:p>
            <a:pPr marL="231775" indent="-231775" defTabSz="1333500">
              <a:lnSpc>
                <a:spcPct val="90000"/>
              </a:lnSpc>
              <a:spcAft>
                <a:spcPct val="35000"/>
              </a:spcAft>
              <a:buFont typeface="Arial" charset="0"/>
              <a:buChar char="•"/>
            </a:pPr>
            <a:r>
              <a:rPr lang="en-US" b="1" dirty="0">
                <a:latin typeface="Arial" charset="0"/>
                <a:cs typeface="Arial" charset="0"/>
              </a:rPr>
              <a:t>Structured Query Language - SQL (</a:t>
            </a:r>
            <a:r>
              <a:rPr lang="en-US" dirty="0">
                <a:latin typeface="Arial" charset="0"/>
                <a:cs typeface="Arial" charset="0"/>
              </a:rPr>
              <a:t>see-quell)</a:t>
            </a:r>
          </a:p>
          <a:p>
            <a:pPr marL="806450" lvl="2" indent="-342900" defTabSz="1333500">
              <a:lnSpc>
                <a:spcPct val="90000"/>
              </a:lnSpc>
              <a:spcAft>
                <a:spcPct val="15000"/>
              </a:spcAft>
              <a:buFont typeface="Arial" panose="020B0604020202020204" pitchFamily="34" charset="0"/>
              <a:buChar char="–"/>
            </a:pPr>
            <a:r>
              <a:rPr lang="en-US" dirty="0">
                <a:latin typeface="Arial" charset="0"/>
                <a:cs typeface="Arial" charset="0"/>
              </a:rPr>
              <a:t>International standard </a:t>
            </a:r>
          </a:p>
          <a:p>
            <a:pPr marL="806450" lvl="2" indent="-342900" defTabSz="1333500">
              <a:lnSpc>
                <a:spcPct val="90000"/>
              </a:lnSpc>
              <a:spcAft>
                <a:spcPct val="15000"/>
              </a:spcAft>
              <a:buFont typeface="Arial" panose="020B0604020202020204" pitchFamily="34" charset="0"/>
              <a:buChar char="–"/>
            </a:pPr>
            <a:r>
              <a:rPr lang="en-US" dirty="0">
                <a:latin typeface="Arial" charset="0"/>
                <a:cs typeface="Arial" charset="0"/>
              </a:rPr>
              <a:t>Used by most popular DBMS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599114" y="698383"/>
            <a:ext cx="8382000" cy="1069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altLang="en-US" dirty="0" smtClean="0">
                <a:ea typeface="ＭＳ Ｐゴシック" panose="020B0600070205080204" pitchFamily="34" charset="-128"/>
              </a:rPr>
              <a:t>Data vs. Information</a:t>
            </a:r>
            <a:endParaRPr lang="en-US" altLang="en-US" dirty="0" smtClean="0">
              <a:ea typeface="ＭＳ Ｐゴシック" panose="020B0600070205080204" pitchFamily="34" charset="-128"/>
            </a:endParaRPr>
          </a:p>
        </p:txBody>
      </p:sp>
      <p:sp>
        <p:nvSpPr>
          <p:cNvPr id="6" name="Text Placeholder 6">
            <a:extLst>
              <a:ext uri="{FF2B5EF4-FFF2-40B4-BE49-F238E27FC236}">
                <a16:creationId xmlns:a16="http://schemas.microsoft.com/office/drawing/2014/main" id="{5FE170C8-89FC-42FE-B5D6-0363A1F3FD88}"/>
              </a:ext>
            </a:extLst>
          </p:cNvPr>
          <p:cNvSpPr txBox="1">
            <a:spLocks/>
          </p:cNvSpPr>
          <p:nvPr/>
        </p:nvSpPr>
        <p:spPr>
          <a:xfrm>
            <a:off x="1639350" y="2076945"/>
            <a:ext cx="4041775" cy="45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ctr">
              <a:defRPr/>
            </a:pPr>
            <a:r>
              <a:rPr lang="en-US" altLang="en-US" smtClean="0">
                <a:ea typeface="ＭＳ Ｐゴシック" charset="-128"/>
              </a:rPr>
              <a:t>Data</a:t>
            </a:r>
            <a:endParaRPr lang="en-US" altLang="en-US">
              <a:ea typeface="ＭＳ Ｐゴシック" charset="-128"/>
            </a:endParaRPr>
          </a:p>
        </p:txBody>
      </p:sp>
      <p:sp>
        <p:nvSpPr>
          <p:cNvPr id="7" name="Text Placeholder 8">
            <a:extLst>
              <a:ext uri="{FF2B5EF4-FFF2-40B4-BE49-F238E27FC236}">
                <a16:creationId xmlns:a16="http://schemas.microsoft.com/office/drawing/2014/main" id="{9CE044DF-43DA-4818-8B44-C5F9C2441F79}"/>
              </a:ext>
            </a:extLst>
          </p:cNvPr>
          <p:cNvSpPr txBox="1">
            <a:spLocks/>
          </p:cNvSpPr>
          <p:nvPr/>
        </p:nvSpPr>
        <p:spPr>
          <a:xfrm>
            <a:off x="5979575" y="2076945"/>
            <a:ext cx="4041775"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ctr">
              <a:defRPr/>
            </a:pPr>
            <a:r>
              <a:rPr lang="en-US" altLang="en-US" smtClean="0">
                <a:ea typeface="ＭＳ Ｐゴシック" charset="-128"/>
              </a:rPr>
              <a:t>Information</a:t>
            </a:r>
            <a:endParaRPr lang="en-US" altLang="en-US">
              <a:ea typeface="ＭＳ Ｐゴシック" charset="-128"/>
            </a:endParaRPr>
          </a:p>
        </p:txBody>
      </p:sp>
      <p:sp>
        <p:nvSpPr>
          <p:cNvPr id="8" name="Content Placeholder 7"/>
          <p:cNvSpPr>
            <a:spLocks noGrp="1"/>
          </p:cNvSpPr>
          <p:nvPr>
            <p:ph sz="quarter" idx="4294967295"/>
          </p:nvPr>
        </p:nvSpPr>
        <p:spPr>
          <a:xfrm>
            <a:off x="1639350" y="2540495"/>
            <a:ext cx="4041775" cy="3886200"/>
          </a:xfrm>
          <a:prstGeom prst="rect">
            <a:avLst/>
          </a:prstGeom>
        </p:spPr>
        <p:txBody>
          <a:bodyPr/>
          <a:lstStyle/>
          <a:p>
            <a:pPr eaLnBrk="1" hangingPunct="1"/>
            <a:r>
              <a:rPr lang="en-US" altLang="en-US" dirty="0" smtClean="0">
                <a:ea typeface="ＭＳ Ｐゴシック" panose="020B0600070205080204" pitchFamily="34" charset="-128"/>
              </a:rPr>
              <a:t>Raw facts  </a:t>
            </a:r>
          </a:p>
          <a:p>
            <a:pPr lvl="1" eaLnBrk="1" hangingPunct="1"/>
            <a:r>
              <a:rPr lang="en-US" altLang="en-US" dirty="0" smtClean="0"/>
              <a:t>Raw data - </a:t>
            </a:r>
            <a:r>
              <a:rPr lang="en-CA" altLang="en-US" dirty="0" smtClean="0"/>
              <a:t>Not yet been processed to reveal the meaning</a:t>
            </a:r>
          </a:p>
          <a:p>
            <a:pPr eaLnBrk="1" hangingPunct="1"/>
            <a:r>
              <a:rPr lang="en-US" altLang="en-US" dirty="0" smtClean="0">
                <a:ea typeface="ＭＳ Ｐゴシック" panose="020B0600070205080204" pitchFamily="34" charset="-128"/>
              </a:rPr>
              <a:t>Building blocks of information</a:t>
            </a:r>
          </a:p>
          <a:p>
            <a:pPr eaLnBrk="1" hangingPunct="1"/>
            <a:r>
              <a:rPr lang="en-US" altLang="en-US" b="1" dirty="0" smtClean="0">
                <a:ea typeface="ＭＳ Ｐゴシック" panose="020B0600070205080204" pitchFamily="34" charset="-128"/>
              </a:rPr>
              <a:t>Data management </a:t>
            </a:r>
          </a:p>
          <a:p>
            <a:pPr lvl="1" eaLnBrk="1" hangingPunct="1"/>
            <a:r>
              <a:rPr lang="en-CA" altLang="en-US" dirty="0" smtClean="0"/>
              <a:t>Generation, storage, and retrieval of data </a:t>
            </a:r>
            <a:endParaRPr lang="en-US" altLang="en-US" dirty="0" smtClean="0"/>
          </a:p>
          <a:p>
            <a:pPr eaLnBrk="1" hangingPunct="1"/>
            <a:endParaRPr lang="en-US" altLang="en-US" dirty="0" smtClean="0">
              <a:ea typeface="ＭＳ Ｐゴシック" panose="020B0600070205080204" pitchFamily="34" charset="-128"/>
            </a:endParaRPr>
          </a:p>
        </p:txBody>
      </p:sp>
      <p:sp>
        <p:nvSpPr>
          <p:cNvPr id="9" name="Content Placeholder 9"/>
          <p:cNvSpPr>
            <a:spLocks noGrp="1"/>
          </p:cNvSpPr>
          <p:nvPr>
            <p:ph sz="quarter" idx="4294967295"/>
          </p:nvPr>
        </p:nvSpPr>
        <p:spPr>
          <a:xfrm>
            <a:off x="5976400" y="2540495"/>
            <a:ext cx="4041775" cy="3886200"/>
          </a:xfrm>
          <a:prstGeom prst="rect">
            <a:avLst/>
          </a:prstGeom>
        </p:spPr>
        <p:txBody>
          <a:bodyPr/>
          <a:lstStyle/>
          <a:p>
            <a:pPr eaLnBrk="1" hangingPunct="1"/>
            <a:r>
              <a:rPr lang="en-US" altLang="en-US" dirty="0" smtClean="0">
                <a:ea typeface="ＭＳ Ｐゴシック" panose="020B0600070205080204" pitchFamily="34" charset="-128"/>
              </a:rPr>
              <a:t>Produced by processing data </a:t>
            </a:r>
          </a:p>
          <a:p>
            <a:pPr eaLnBrk="1" hangingPunct="1"/>
            <a:r>
              <a:rPr lang="en-CA" altLang="en-US" dirty="0" smtClean="0">
                <a:ea typeface="ＭＳ Ｐゴシック" panose="020B0600070205080204" pitchFamily="34" charset="-128"/>
              </a:rPr>
              <a:t>Reveals the meaning of data </a:t>
            </a:r>
            <a:endParaRPr lang="en-US" altLang="en-US" dirty="0" smtClean="0">
              <a:ea typeface="ＭＳ Ｐゴシック" panose="020B0600070205080204" pitchFamily="34" charset="-128"/>
            </a:endParaRPr>
          </a:p>
          <a:p>
            <a:pPr eaLnBrk="1" hangingPunct="1"/>
            <a:r>
              <a:rPr lang="en-CA" altLang="en-US" dirty="0" smtClean="0">
                <a:ea typeface="ＭＳ Ｐゴシック" panose="020B0600070205080204" pitchFamily="34" charset="-128"/>
              </a:rPr>
              <a:t>Enables </a:t>
            </a:r>
            <a:r>
              <a:rPr lang="en-CA" altLang="en-US" b="1" dirty="0" smtClean="0">
                <a:ea typeface="ＭＳ Ｐゴシック" panose="020B0600070205080204" pitchFamily="34" charset="-128"/>
              </a:rPr>
              <a:t>knowledge </a:t>
            </a:r>
            <a:r>
              <a:rPr lang="en-CA" altLang="en-US" dirty="0" smtClean="0">
                <a:ea typeface="ＭＳ Ｐゴシック" panose="020B0600070205080204" pitchFamily="34" charset="-128"/>
              </a:rPr>
              <a:t>creation</a:t>
            </a:r>
          </a:p>
          <a:p>
            <a:pPr eaLnBrk="1" hangingPunct="1"/>
            <a:r>
              <a:rPr lang="en-CA" altLang="en-US" dirty="0" smtClean="0">
                <a:ea typeface="ＭＳ Ｐゴシック" panose="020B0600070205080204" pitchFamily="34" charset="-128"/>
              </a:rPr>
              <a:t>Should be accurate, relevant, and timely to enable good decision making</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053822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2"/>
          <p:cNvSpPr>
            <a:spLocks noGrp="1"/>
          </p:cNvSpPr>
          <p:nvPr>
            <p:ph type="title"/>
          </p:nvPr>
        </p:nvSpPr>
        <p:spPr/>
        <p:txBody>
          <a:bodyPr/>
          <a:lstStyle/>
          <a:p>
            <a:r>
              <a:rPr lang="en-US" dirty="0"/>
              <a:t>Processing the Database</a:t>
            </a:r>
            <a:endParaRPr lang="en-US" dirty="0">
              <a:latin typeface="Arial" charset="0"/>
              <a:cs typeface="Arial" charset="0"/>
            </a:endParaRPr>
          </a:p>
        </p:txBody>
      </p:sp>
      <p:sp>
        <p:nvSpPr>
          <p:cNvPr id="36867" name="Content Placeholder 1"/>
          <p:cNvSpPr>
            <a:spLocks noGrp="1"/>
          </p:cNvSpPr>
          <p:nvPr>
            <p:ph idx="1"/>
          </p:nvPr>
        </p:nvSpPr>
        <p:spPr>
          <a:xfrm>
            <a:off x="1703403" y="2212483"/>
            <a:ext cx="8503920" cy="3657600"/>
          </a:xfrm>
        </p:spPr>
        <p:txBody>
          <a:bodyPr/>
          <a:lstStyle/>
          <a:p>
            <a:pPr marL="0" indent="0" defTabSz="1333500">
              <a:lnSpc>
                <a:spcPct val="90000"/>
              </a:lnSpc>
              <a:spcAft>
                <a:spcPct val="35000"/>
              </a:spcAft>
              <a:buNone/>
            </a:pPr>
            <a:r>
              <a:rPr lang="en-US" dirty="0">
                <a:latin typeface="Arial"/>
                <a:cs typeface="Arial"/>
              </a:rPr>
              <a:t>SELECT [fields] FROM [tables] WHERE [condition] </a:t>
            </a:r>
          </a:p>
          <a:p>
            <a:pPr marL="0" indent="0" defTabSz="1333500">
              <a:lnSpc>
                <a:spcPct val="90000"/>
              </a:lnSpc>
              <a:spcAft>
                <a:spcPct val="35000"/>
              </a:spcAft>
              <a:buNone/>
            </a:pPr>
            <a:endParaRPr lang="en-US" dirty="0">
              <a:latin typeface="Arial"/>
              <a:cs typeface="Arial"/>
            </a:endParaRPr>
          </a:p>
          <a:p>
            <a:pPr marL="0" indent="0" defTabSz="1333500">
              <a:lnSpc>
                <a:spcPct val="90000"/>
              </a:lnSpc>
              <a:spcAft>
                <a:spcPct val="35000"/>
              </a:spcAft>
              <a:buNone/>
            </a:pPr>
            <a:r>
              <a:rPr lang="en-US" dirty="0">
                <a:latin typeface="Arial"/>
                <a:cs typeface="Arial"/>
              </a:rPr>
              <a:t>INSERT INTO Student</a:t>
            </a:r>
          </a:p>
          <a:p>
            <a:pPr marL="334963" lvl="1" indent="0">
              <a:buNone/>
            </a:pPr>
            <a:r>
              <a:rPr lang="en-US" dirty="0">
                <a:latin typeface="Arial"/>
                <a:cs typeface="Arial"/>
              </a:rPr>
              <a:t>([Student Number], [Student Name], HW1, HW2, MidTerm)</a:t>
            </a:r>
          </a:p>
          <a:p>
            <a:pPr marL="0" indent="0">
              <a:buNone/>
            </a:pPr>
            <a:r>
              <a:rPr lang="sv-SE" dirty="0">
                <a:latin typeface="Arial"/>
                <a:cs typeface="Arial"/>
              </a:rPr>
              <a:t>VALUES (1000, ‘Franklin, Benjamin’, 90, 95, 100);</a:t>
            </a:r>
            <a:endParaRPr lang="en-US" dirty="0">
              <a:latin typeface="Arial"/>
              <a:cs typeface="Arial"/>
            </a:endParaRPr>
          </a:p>
        </p:txBody>
      </p:sp>
    </p:spTree>
    <p:extLst>
      <p:ext uri="{BB962C8B-B14F-4D97-AF65-F5344CB8AC3E}">
        <p14:creationId xmlns:p14="http://schemas.microsoft.com/office/powerpoint/2010/main" val="523225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atin typeface="Calibri" charset="0"/>
              </a:rPr>
              <a:t>SQL</a:t>
            </a:r>
          </a:p>
        </p:txBody>
      </p:sp>
      <p:pic>
        <p:nvPicPr>
          <p:cNvPr id="112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2613705"/>
            <a:ext cx="11480800" cy="197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12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886779"/>
            <a:ext cx="11480800" cy="866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705853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atin typeface="Calibri" charset="0"/>
              </a:rPr>
              <a:t>SQL</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517047"/>
            <a:ext cx="11976100" cy="240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22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5171771"/>
            <a:ext cx="11976100" cy="101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73728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Administering the Database</a:t>
            </a:r>
          </a:p>
        </p:txBody>
      </p:sp>
      <p:sp>
        <p:nvSpPr>
          <p:cNvPr id="4" name="Content Placeholder 3"/>
          <p:cNvSpPr>
            <a:spLocks noGrp="1"/>
          </p:cNvSpPr>
          <p:nvPr>
            <p:ph idx="1"/>
          </p:nvPr>
        </p:nvSpPr>
        <p:spPr>
          <a:xfrm>
            <a:off x="1977723" y="2409001"/>
            <a:ext cx="8354644" cy="2998097"/>
          </a:xfrm>
        </p:spPr>
        <p:txBody>
          <a:bodyPr>
            <a:normAutofit lnSpcReduction="10000"/>
          </a:bodyPr>
          <a:lstStyle/>
          <a:p>
            <a:pPr marL="231775" indent="-231775">
              <a:buFont typeface="Arial" panose="020B0604020202020204" pitchFamily="34" charset="0"/>
              <a:buChar char="•"/>
            </a:pPr>
            <a:r>
              <a:rPr lang="en-US" dirty="0"/>
              <a:t>Set up security system involving user accounts, passwords, permissions, and limits for </a:t>
            </a:r>
            <a:r>
              <a:rPr lang="en-US" dirty="0" smtClean="0"/>
              <a:t>processing</a:t>
            </a:r>
          </a:p>
          <a:p>
            <a:pPr marL="231775" indent="-231775">
              <a:buFont typeface="Arial" panose="020B0604020202020204" pitchFamily="34" charset="0"/>
              <a:buChar char="•"/>
            </a:pPr>
            <a:endParaRPr lang="en-US" dirty="0"/>
          </a:p>
          <a:p>
            <a:pPr marL="231775" indent="-231775">
              <a:buFont typeface="Arial" panose="020B0604020202020204" pitchFamily="34" charset="0"/>
              <a:buChar char="•"/>
            </a:pPr>
            <a:r>
              <a:rPr lang="en-US" dirty="0"/>
              <a:t>Limit user permissions in very specific ways</a:t>
            </a:r>
          </a:p>
          <a:p>
            <a:pPr marL="231775" indent="-231775">
              <a:buFont typeface="Arial" panose="020B0604020202020204" pitchFamily="34" charset="0"/>
              <a:buChar char="•"/>
            </a:pPr>
            <a:endParaRPr lang="en-US" dirty="0" smtClean="0"/>
          </a:p>
          <a:p>
            <a:pPr marL="231775" indent="-231775">
              <a:buFont typeface="Arial" panose="020B0604020202020204" pitchFamily="34" charset="0"/>
              <a:buChar char="•"/>
            </a:pPr>
            <a:r>
              <a:rPr lang="en-US" dirty="0" smtClean="0"/>
              <a:t>Backing </a:t>
            </a:r>
            <a:r>
              <a:rPr lang="en-US" dirty="0"/>
              <a:t>up database data, adding structures to improve performance of database applications, removing unwanted data</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302191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Database Administration Tasks </a:t>
            </a:r>
          </a:p>
        </p:txBody>
      </p:sp>
      <p:pic>
        <p:nvPicPr>
          <p:cNvPr id="5" name="Picture 4"/>
          <p:cNvPicPr>
            <a:picLocks noChangeAspect="1"/>
          </p:cNvPicPr>
          <p:nvPr/>
        </p:nvPicPr>
        <p:blipFill>
          <a:blip r:embed="rId2"/>
          <a:stretch>
            <a:fillRect/>
          </a:stretch>
        </p:blipFill>
        <p:spPr>
          <a:xfrm>
            <a:off x="1083142" y="2122530"/>
            <a:ext cx="10059272" cy="4023709"/>
          </a:xfrm>
          <a:prstGeom prst="rect">
            <a:avLst/>
          </a:prstGeom>
        </p:spPr>
      </p:pic>
    </p:spTree>
    <p:extLst>
      <p:ext uri="{BB962C8B-B14F-4D97-AF65-F5344CB8AC3E}">
        <p14:creationId xmlns:p14="http://schemas.microsoft.com/office/powerpoint/2010/main" val="980317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000" y="711427"/>
            <a:ext cx="10515600" cy="1097280"/>
          </a:xfrm>
        </p:spPr>
        <p:txBody>
          <a:bodyPr/>
          <a:lstStyle/>
          <a:p>
            <a:r>
              <a:rPr lang="en-US" dirty="0"/>
              <a:t>Summary of Database Administration Tasks (cont'd)</a:t>
            </a:r>
          </a:p>
        </p:txBody>
      </p:sp>
      <p:pic>
        <p:nvPicPr>
          <p:cNvPr id="7" name="Picture 6"/>
          <p:cNvPicPr preferRelativeResize="0">
            <a:picLocks/>
          </p:cNvPicPr>
          <p:nvPr/>
        </p:nvPicPr>
        <p:blipFill>
          <a:blip r:embed="rId3"/>
          <a:stretch>
            <a:fillRect/>
          </a:stretch>
        </p:blipFill>
        <p:spPr>
          <a:xfrm>
            <a:off x="666000" y="2088895"/>
            <a:ext cx="10877176" cy="536903"/>
          </a:xfrm>
          <a:prstGeom prst="rect">
            <a:avLst/>
          </a:prstGeom>
        </p:spPr>
      </p:pic>
      <p:pic>
        <p:nvPicPr>
          <p:cNvPr id="4" name="Picture 3"/>
          <p:cNvPicPr preferRelativeResize="0">
            <a:picLocks/>
          </p:cNvPicPr>
          <p:nvPr/>
        </p:nvPicPr>
        <p:blipFill>
          <a:blip r:embed="rId4"/>
          <a:stretch>
            <a:fillRect/>
          </a:stretch>
        </p:blipFill>
        <p:spPr>
          <a:xfrm>
            <a:off x="666000" y="2625798"/>
            <a:ext cx="10872881" cy="3851928"/>
          </a:xfrm>
          <a:prstGeom prst="rect">
            <a:avLst/>
          </a:prstGeom>
        </p:spPr>
      </p:pic>
    </p:spTree>
    <p:extLst>
      <p:ext uri="{BB962C8B-B14F-4D97-AF65-F5344CB8AC3E}">
        <p14:creationId xmlns:p14="http://schemas.microsoft.com/office/powerpoint/2010/main" val="8271263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2"/>
          <p:cNvSpPr>
            <a:spLocks noGrp="1"/>
          </p:cNvSpPr>
          <p:nvPr>
            <p:ph type="title"/>
          </p:nvPr>
        </p:nvSpPr>
        <p:spPr/>
        <p:txBody>
          <a:bodyPr rtlCol="0">
            <a:normAutofit/>
          </a:bodyPr>
          <a:lstStyle/>
          <a:p>
            <a:pPr eaLnBrk="1" fontAlgn="auto" hangingPunct="1">
              <a:spcAft>
                <a:spcPts val="0"/>
              </a:spcAft>
              <a:defRPr/>
            </a:pPr>
            <a:r>
              <a:rPr lang="en-US" dirty="0" smtClean="0">
                <a:ea typeface="+mj-ea"/>
                <a:cs typeface="Arial" charset="0"/>
              </a:rPr>
              <a:t>How </a:t>
            </a:r>
            <a:r>
              <a:rPr lang="en-US" dirty="0">
                <a:ea typeface="+mj-ea"/>
                <a:cs typeface="Arial" charset="0"/>
              </a:rPr>
              <a:t>Much Is a Database Worth?</a:t>
            </a:r>
          </a:p>
        </p:txBody>
      </p:sp>
      <p:sp>
        <p:nvSpPr>
          <p:cNvPr id="2" name="Content Placeholder 1"/>
          <p:cNvSpPr>
            <a:spLocks noGrp="1"/>
          </p:cNvSpPr>
          <p:nvPr>
            <p:ph sz="half" idx="1"/>
          </p:nvPr>
        </p:nvSpPr>
        <p:spPr>
          <a:xfrm>
            <a:off x="508932" y="2363599"/>
            <a:ext cx="10972800" cy="3827476"/>
          </a:xfrm>
        </p:spPr>
        <p:txBody>
          <a:bodyPr>
            <a:normAutofit fontScale="92500" lnSpcReduction="20000"/>
          </a:bodyPr>
          <a:lstStyle/>
          <a:p>
            <a:pPr marL="284163" indent="-284163" eaLnBrk="1" hangingPunct="1">
              <a:spcBef>
                <a:spcPts val="600"/>
              </a:spcBef>
            </a:pPr>
            <a:r>
              <a:rPr lang="en-US" dirty="0">
                <a:latin typeface="Calibri" charset="0"/>
              </a:rPr>
              <a:t>Data has resale </a:t>
            </a:r>
            <a:r>
              <a:rPr lang="en-US" dirty="0" smtClean="0">
                <a:latin typeface="Calibri" charset="0"/>
              </a:rPr>
              <a:t>value</a:t>
            </a:r>
          </a:p>
          <a:p>
            <a:pPr marL="284163" indent="-284163" eaLnBrk="1" hangingPunct="1">
              <a:spcBef>
                <a:spcPts val="600"/>
              </a:spcBef>
            </a:pPr>
            <a:endParaRPr lang="en-US" dirty="0">
              <a:latin typeface="Calibri" charset="0"/>
            </a:endParaRPr>
          </a:p>
          <a:p>
            <a:pPr marL="284163" indent="-284163" eaLnBrk="1" hangingPunct="1">
              <a:spcBef>
                <a:spcPts val="600"/>
              </a:spcBef>
            </a:pPr>
            <a:r>
              <a:rPr lang="en-US" dirty="0">
                <a:latin typeface="Calibri" charset="0"/>
              </a:rPr>
              <a:t>Data on everything customers do </a:t>
            </a:r>
          </a:p>
          <a:p>
            <a:pPr marL="284163" indent="-284163" eaLnBrk="1" hangingPunct="1">
              <a:spcBef>
                <a:spcPts val="600"/>
              </a:spcBef>
            </a:pPr>
            <a:endParaRPr lang="en-US" dirty="0" smtClean="0">
              <a:latin typeface="Calibri" charset="0"/>
            </a:endParaRPr>
          </a:p>
          <a:p>
            <a:pPr marL="284163" indent="-284163" eaLnBrk="1" hangingPunct="1">
              <a:spcBef>
                <a:spcPts val="600"/>
              </a:spcBef>
            </a:pPr>
            <a:r>
              <a:rPr lang="en-US" dirty="0" smtClean="0">
                <a:latin typeface="Calibri" charset="0"/>
              </a:rPr>
              <a:t>Use </a:t>
            </a:r>
            <a:r>
              <a:rPr lang="en-US" dirty="0">
                <a:latin typeface="Calibri" charset="0"/>
              </a:rPr>
              <a:t>to target customer for offerings they care about, avoid those they don</a:t>
            </a:r>
            <a:r>
              <a:rPr lang="ja-JP" altLang="en-US" dirty="0">
                <a:latin typeface="Calibri" charset="0"/>
              </a:rPr>
              <a:t>’</a:t>
            </a:r>
            <a:r>
              <a:rPr lang="en-US" dirty="0">
                <a:latin typeface="Calibri" charset="0"/>
              </a:rPr>
              <a:t>t</a:t>
            </a:r>
          </a:p>
          <a:p>
            <a:pPr marL="284163" indent="-284163" eaLnBrk="1" hangingPunct="1">
              <a:spcBef>
                <a:spcPts val="600"/>
              </a:spcBef>
            </a:pPr>
            <a:endParaRPr lang="en-US" dirty="0" smtClean="0">
              <a:latin typeface="Calibri" charset="0"/>
            </a:endParaRPr>
          </a:p>
          <a:p>
            <a:pPr marL="284163" indent="-284163" eaLnBrk="1" hangingPunct="1">
              <a:spcBef>
                <a:spcPts val="600"/>
              </a:spcBef>
            </a:pPr>
            <a:r>
              <a:rPr lang="en-US" dirty="0" smtClean="0">
                <a:latin typeface="Calibri" charset="0"/>
              </a:rPr>
              <a:t>Costly </a:t>
            </a:r>
            <a:r>
              <a:rPr lang="en-US" dirty="0">
                <a:latin typeface="Calibri" charset="0"/>
              </a:rPr>
              <a:t>and difficult to replace data collected over many </a:t>
            </a:r>
            <a:r>
              <a:rPr lang="en-US" dirty="0" smtClean="0">
                <a:latin typeface="Calibri" charset="0"/>
              </a:rPr>
              <a:t>years</a:t>
            </a:r>
          </a:p>
          <a:p>
            <a:pPr marL="284163" indent="-284163" eaLnBrk="1" hangingPunct="1">
              <a:spcBef>
                <a:spcPts val="600"/>
              </a:spcBef>
            </a:pPr>
            <a:endParaRPr lang="en-US" dirty="0">
              <a:latin typeface="Calibri" charset="0"/>
            </a:endParaRPr>
          </a:p>
          <a:p>
            <a:pPr marL="284163" indent="-284163" eaLnBrk="1" hangingPunct="1">
              <a:spcBef>
                <a:spcPts val="600"/>
              </a:spcBef>
            </a:pPr>
            <a:endParaRPr lang="en-US" dirty="0">
              <a:latin typeface="Calibri" charset="0"/>
            </a:endParaRPr>
          </a:p>
          <a:p>
            <a:pPr marL="284163" indent="-284163" eaLnBrk="1" hangingPunct="1">
              <a:spcBef>
                <a:spcPts val="600"/>
              </a:spcBef>
              <a:buFont typeface="Arial" charset="0"/>
              <a:buNone/>
            </a:pPr>
            <a:r>
              <a:rPr lang="en-US" dirty="0" smtClean="0">
                <a:latin typeface="Calibri" charset="0"/>
              </a:rPr>
              <a:t>American Airlines CEO’s Response to Reporter when asked if the CEO could keep either all of the planes in American Airlines or Sabre (Database System for booking flights by the Airline Industry)?  Which do you think he picked?</a:t>
            </a:r>
            <a:endParaRPr lang="en-US" dirty="0">
              <a:latin typeface="Calibri" charset="0"/>
            </a:endParaRPr>
          </a:p>
        </p:txBody>
      </p:sp>
    </p:spTree>
    <p:extLst>
      <p:ext uri="{BB962C8B-B14F-4D97-AF65-F5344CB8AC3E}">
        <p14:creationId xmlns:p14="http://schemas.microsoft.com/office/powerpoint/2010/main" val="2122670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Wolf of Wall Street Scene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188" y="2109743"/>
            <a:ext cx="8690994" cy="4253185"/>
          </a:xfrm>
          <a:prstGeom prst="rect">
            <a:avLst/>
          </a:prstGeom>
        </p:spPr>
      </p:pic>
    </p:spTree>
    <p:extLst>
      <p:ext uri="{BB962C8B-B14F-4D97-AF65-F5344CB8AC3E}">
        <p14:creationId xmlns:p14="http://schemas.microsoft.com/office/powerpoint/2010/main" val="404572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2"/>
          <p:cNvSpPr>
            <a:spLocks noGrp="1" noChangeArrowheads="1"/>
          </p:cNvSpPr>
          <p:nvPr>
            <p:ph type="title"/>
          </p:nvPr>
        </p:nvSpPr>
        <p:spPr/>
        <p:txBody>
          <a:bodyPr/>
          <a:lstStyle/>
          <a:p>
            <a:pPr marL="800100" indent="-800100"/>
            <a:r>
              <a:rPr lang="en-US" dirty="0">
                <a:latin typeface="Arial" charset="0"/>
                <a:cs typeface="Arial" charset="0"/>
              </a:rPr>
              <a:t>Q1: What Is the Purpose of a Database?</a:t>
            </a:r>
          </a:p>
        </p:txBody>
      </p:sp>
      <p:sp>
        <p:nvSpPr>
          <p:cNvPr id="13315" name="Content Placeholder 1"/>
          <p:cNvSpPr>
            <a:spLocks noGrp="1"/>
          </p:cNvSpPr>
          <p:nvPr>
            <p:ph idx="1"/>
          </p:nvPr>
        </p:nvSpPr>
        <p:spPr>
          <a:xfrm>
            <a:off x="846931" y="2242027"/>
            <a:ext cx="10503647" cy="4168588"/>
          </a:xfrm>
        </p:spPr>
        <p:txBody>
          <a:bodyPr>
            <a:normAutofit fontScale="92500" lnSpcReduction="10000"/>
          </a:bodyPr>
          <a:lstStyle/>
          <a:p>
            <a:pPr>
              <a:lnSpc>
                <a:spcPct val="70000"/>
              </a:lnSpc>
            </a:pPr>
            <a:r>
              <a:rPr lang="en-US" sz="1800" dirty="0">
                <a:latin typeface="Calibri" charset="0"/>
              </a:rPr>
              <a:t>“Keep track of things” </a:t>
            </a:r>
          </a:p>
          <a:p>
            <a:pPr>
              <a:lnSpc>
                <a:spcPct val="70000"/>
              </a:lnSpc>
            </a:pPr>
            <a:endParaRPr lang="en-US" sz="1800" dirty="0">
              <a:latin typeface="Calibri" charset="0"/>
            </a:endParaRPr>
          </a:p>
          <a:p>
            <a:pPr>
              <a:lnSpc>
                <a:spcPct val="70000"/>
              </a:lnSpc>
            </a:pPr>
            <a:r>
              <a:rPr lang="en-US" sz="1800" dirty="0">
                <a:latin typeface="Calibri" charset="0"/>
              </a:rPr>
              <a:t>Allows for abstract representation of economic entities and events </a:t>
            </a:r>
          </a:p>
          <a:p>
            <a:pPr>
              <a:lnSpc>
                <a:spcPct val="70000"/>
              </a:lnSpc>
            </a:pPr>
            <a:r>
              <a:rPr lang="en-US" sz="1800" dirty="0">
                <a:latin typeface="Calibri" charset="0"/>
              </a:rPr>
              <a:t>Selling products </a:t>
            </a:r>
          </a:p>
          <a:p>
            <a:pPr lvl="1">
              <a:lnSpc>
                <a:spcPct val="70000"/>
              </a:lnSpc>
            </a:pPr>
            <a:r>
              <a:rPr lang="en-US" sz="1500" dirty="0">
                <a:latin typeface="Calibri" charset="0"/>
              </a:rPr>
              <a:t>Customer? (ID, billing address) </a:t>
            </a:r>
          </a:p>
          <a:p>
            <a:pPr lvl="1">
              <a:lnSpc>
                <a:spcPct val="70000"/>
              </a:lnSpc>
            </a:pPr>
            <a:r>
              <a:rPr lang="en-US" sz="1500" dirty="0">
                <a:latin typeface="Calibri" charset="0"/>
              </a:rPr>
              <a:t>Product? (ID, price) </a:t>
            </a:r>
          </a:p>
          <a:p>
            <a:pPr lvl="1">
              <a:lnSpc>
                <a:spcPct val="70000"/>
              </a:lnSpc>
            </a:pPr>
            <a:r>
              <a:rPr lang="en-US" sz="1500" dirty="0">
                <a:latin typeface="Calibri" charset="0"/>
              </a:rPr>
              <a:t>Transaction? (when, how much) </a:t>
            </a:r>
          </a:p>
          <a:p>
            <a:pPr>
              <a:lnSpc>
                <a:spcPct val="70000"/>
              </a:lnSpc>
            </a:pPr>
            <a:r>
              <a:rPr lang="en-US" sz="1800" dirty="0">
                <a:latin typeface="Calibri" charset="0"/>
              </a:rPr>
              <a:t>Building products </a:t>
            </a:r>
          </a:p>
          <a:p>
            <a:pPr lvl="1">
              <a:lnSpc>
                <a:spcPct val="70000"/>
              </a:lnSpc>
            </a:pPr>
            <a:r>
              <a:rPr lang="en-US" sz="1500" dirty="0">
                <a:latin typeface="Calibri" charset="0"/>
              </a:rPr>
              <a:t>Supplier addresses </a:t>
            </a:r>
          </a:p>
          <a:p>
            <a:pPr lvl="1">
              <a:lnSpc>
                <a:spcPct val="70000"/>
              </a:lnSpc>
            </a:pPr>
            <a:r>
              <a:rPr lang="en-US" sz="1500" dirty="0">
                <a:latin typeface="Calibri" charset="0"/>
              </a:rPr>
              <a:t>BOM </a:t>
            </a:r>
          </a:p>
          <a:p>
            <a:pPr lvl="1">
              <a:lnSpc>
                <a:spcPct val="70000"/>
              </a:lnSpc>
            </a:pPr>
            <a:r>
              <a:rPr lang="en-US" sz="1500" dirty="0">
                <a:latin typeface="Calibri" charset="0"/>
              </a:rPr>
              <a:t>Raw material prices </a:t>
            </a:r>
          </a:p>
          <a:p>
            <a:pPr>
              <a:lnSpc>
                <a:spcPct val="70000"/>
              </a:lnSpc>
            </a:pPr>
            <a:r>
              <a:rPr lang="en-US" sz="1800" dirty="0">
                <a:latin typeface="Calibri" charset="0"/>
              </a:rPr>
              <a:t>Creating customers </a:t>
            </a:r>
          </a:p>
          <a:p>
            <a:pPr lvl="1">
              <a:lnSpc>
                <a:spcPct val="70000"/>
              </a:lnSpc>
            </a:pPr>
            <a:r>
              <a:rPr lang="en-US" sz="1500" dirty="0">
                <a:latin typeface="Calibri" charset="0"/>
              </a:rPr>
              <a:t>Who visited our website? </a:t>
            </a:r>
          </a:p>
          <a:p>
            <a:pPr lvl="1">
              <a:lnSpc>
                <a:spcPct val="70000"/>
              </a:lnSpc>
            </a:pPr>
            <a:r>
              <a:rPr lang="en-US" sz="1500" dirty="0">
                <a:latin typeface="Calibri" charset="0"/>
              </a:rPr>
              <a:t>What are our customer profiles (obtained via survey, 3</a:t>
            </a:r>
            <a:r>
              <a:rPr lang="en-US" sz="1500" baseline="30000" dirty="0">
                <a:latin typeface="Calibri" charset="0"/>
              </a:rPr>
              <a:t>rd</a:t>
            </a:r>
            <a:r>
              <a:rPr lang="en-US" sz="1500" dirty="0">
                <a:latin typeface="Calibri" charset="0"/>
              </a:rPr>
              <a:t> party data collection) </a:t>
            </a:r>
          </a:p>
          <a:p>
            <a:pPr>
              <a:lnSpc>
                <a:spcPct val="70000"/>
              </a:lnSpc>
            </a:pPr>
            <a:r>
              <a:rPr lang="en-US" sz="1800" dirty="0">
                <a:latin typeface="Calibri" charset="0"/>
              </a:rPr>
              <a:t>Competitive analysis  </a:t>
            </a:r>
          </a:p>
          <a:p>
            <a:pPr>
              <a:lnSpc>
                <a:spcPct val="70000"/>
              </a:lnSpc>
              <a:buNone/>
            </a:pPr>
            <a:endParaRPr lang="en-US" sz="1800" dirty="0">
              <a:latin typeface="Calibri" charset="0"/>
            </a:endParaRPr>
          </a:p>
          <a:p>
            <a:pPr>
              <a:lnSpc>
                <a:spcPct val="70000"/>
              </a:lnSpc>
              <a:buNone/>
            </a:pPr>
            <a:r>
              <a:rPr lang="en-US" sz="1800" dirty="0">
                <a:latin typeface="Calibri" charset="0"/>
              </a:rPr>
              <a:t>Which then allows us to conduct track, conduct, manage, decide, etc. </a:t>
            </a:r>
          </a:p>
        </p:txBody>
      </p:sp>
    </p:spTree>
    <p:extLst>
      <p:ext uri="{BB962C8B-B14F-4D97-AF65-F5344CB8AC3E}">
        <p14:creationId xmlns:p14="http://schemas.microsoft.com/office/powerpoint/2010/main" val="71734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2"/>
          <p:cNvSpPr>
            <a:spLocks noGrp="1" noChangeArrowheads="1"/>
          </p:cNvSpPr>
          <p:nvPr>
            <p:ph type="title"/>
          </p:nvPr>
        </p:nvSpPr>
        <p:spPr/>
        <p:txBody>
          <a:bodyPr/>
          <a:lstStyle/>
          <a:p>
            <a:pPr marL="800100" indent="-800100"/>
            <a:r>
              <a:rPr lang="en-US" dirty="0">
                <a:latin typeface="Arial" charset="0"/>
                <a:cs typeface="Arial" charset="0"/>
              </a:rPr>
              <a:t>Q1: What Is the Purpose of a Database?</a:t>
            </a:r>
          </a:p>
        </p:txBody>
      </p:sp>
      <p:sp>
        <p:nvSpPr>
          <p:cNvPr id="13315" name="Content Placeholder 1"/>
          <p:cNvSpPr>
            <a:spLocks noGrp="1"/>
          </p:cNvSpPr>
          <p:nvPr>
            <p:ph idx="1"/>
          </p:nvPr>
        </p:nvSpPr>
        <p:spPr>
          <a:xfrm>
            <a:off x="1921078" y="2457110"/>
            <a:ext cx="8188972" cy="3591351"/>
          </a:xfrm>
        </p:spPr>
        <p:txBody>
          <a:bodyPr>
            <a:normAutofit fontScale="92500" lnSpcReduction="10000"/>
          </a:bodyPr>
          <a:lstStyle/>
          <a:p>
            <a:pPr marL="457200" indent="-338138">
              <a:lnSpc>
                <a:spcPct val="90000"/>
              </a:lnSpc>
              <a:buFont typeface="Arial" charset="0"/>
              <a:buChar char="•"/>
            </a:pPr>
            <a:r>
              <a:rPr lang="en-US" dirty="0">
                <a:latin typeface="Arial" charset="0"/>
                <a:cs typeface="Arial" charset="0"/>
              </a:rPr>
              <a:t>Organize and keep track of things</a:t>
            </a:r>
          </a:p>
          <a:p>
            <a:pPr marL="457200" indent="-338138">
              <a:lnSpc>
                <a:spcPct val="90000"/>
              </a:lnSpc>
              <a:buFont typeface="Arial" charset="0"/>
              <a:buChar char="•"/>
            </a:pPr>
            <a:endParaRPr lang="en-US" dirty="0" smtClean="0">
              <a:latin typeface="Arial" charset="0"/>
              <a:cs typeface="Arial" charset="0"/>
            </a:endParaRPr>
          </a:p>
          <a:p>
            <a:pPr marL="457200" indent="-338138">
              <a:lnSpc>
                <a:spcPct val="90000"/>
              </a:lnSpc>
              <a:buFont typeface="Arial" charset="0"/>
              <a:buChar char="•"/>
            </a:pPr>
            <a:r>
              <a:rPr lang="en-US" dirty="0" smtClean="0">
                <a:latin typeface="Arial" charset="0"/>
                <a:cs typeface="Arial" charset="0"/>
              </a:rPr>
              <a:t>Keep </a:t>
            </a:r>
            <a:r>
              <a:rPr lang="en-US" dirty="0">
                <a:latin typeface="Arial" charset="0"/>
                <a:cs typeface="Arial" charset="0"/>
              </a:rPr>
              <a:t>track of multiple themes</a:t>
            </a:r>
          </a:p>
          <a:p>
            <a:pPr marL="457200" indent="-338138">
              <a:lnSpc>
                <a:spcPct val="90000"/>
              </a:lnSpc>
              <a:buFont typeface="Arial" charset="0"/>
              <a:buChar char="•"/>
            </a:pPr>
            <a:endParaRPr lang="en-US" dirty="0" smtClean="0">
              <a:latin typeface="Arial" charset="0"/>
              <a:cs typeface="Arial" charset="0"/>
            </a:endParaRPr>
          </a:p>
          <a:p>
            <a:pPr marL="457200" indent="-338138">
              <a:lnSpc>
                <a:spcPct val="90000"/>
              </a:lnSpc>
              <a:buFont typeface="Arial" charset="0"/>
              <a:buChar char="•"/>
            </a:pPr>
            <a:r>
              <a:rPr lang="en-US" dirty="0" smtClean="0">
                <a:latin typeface="Arial" charset="0"/>
                <a:cs typeface="Arial" charset="0"/>
              </a:rPr>
              <a:t>General </a:t>
            </a:r>
            <a:r>
              <a:rPr lang="en-US" dirty="0">
                <a:latin typeface="Arial" charset="0"/>
                <a:cs typeface="Arial" charset="0"/>
              </a:rPr>
              <a:t>rule: </a:t>
            </a:r>
          </a:p>
          <a:p>
            <a:pPr marL="971550" lvl="1" indent="-457200">
              <a:lnSpc>
                <a:spcPct val="90000"/>
              </a:lnSpc>
              <a:buClrTx/>
              <a:buFont typeface="Wingdings" pitchFamily="2" charset="2"/>
              <a:buChar char="Ø"/>
            </a:pPr>
            <a:r>
              <a:rPr lang="en-US" dirty="0">
                <a:latin typeface="Arial" charset="0"/>
                <a:cs typeface="Arial" charset="0"/>
              </a:rPr>
              <a:t>Single theme - store in a spreadsheet</a:t>
            </a:r>
          </a:p>
          <a:p>
            <a:pPr marL="971550" lvl="1" indent="-457200">
              <a:lnSpc>
                <a:spcPct val="90000"/>
              </a:lnSpc>
              <a:buClrTx/>
              <a:buFont typeface="Wingdings" pitchFamily="2" charset="2"/>
              <a:buChar char="Ø"/>
            </a:pPr>
            <a:r>
              <a:rPr lang="en-US" dirty="0">
                <a:latin typeface="Arial" charset="0"/>
                <a:cs typeface="Arial" charset="0"/>
              </a:rPr>
              <a:t>Multiple themes - use a database</a:t>
            </a:r>
          </a:p>
          <a:p>
            <a:pPr marL="457200" lvl="1" indent="-342900">
              <a:lnSpc>
                <a:spcPct val="90000"/>
              </a:lnSpc>
              <a:buClrTx/>
            </a:pPr>
            <a:endParaRPr lang="en-US" dirty="0" smtClean="0">
              <a:latin typeface="Arial" charset="0"/>
              <a:cs typeface="Arial" charset="0"/>
            </a:endParaRPr>
          </a:p>
          <a:p>
            <a:pPr marL="457200" lvl="1" indent="-342900">
              <a:lnSpc>
                <a:spcPct val="90000"/>
              </a:lnSpc>
              <a:buClrTx/>
            </a:pPr>
            <a:r>
              <a:rPr lang="en-US" dirty="0" smtClean="0">
                <a:latin typeface="Arial" charset="0"/>
                <a:cs typeface="Arial" charset="0"/>
              </a:rPr>
              <a:t>What's </a:t>
            </a:r>
            <a:r>
              <a:rPr lang="en-US" dirty="0">
                <a:latin typeface="Arial" charset="0"/>
                <a:cs typeface="Arial" charset="0"/>
              </a:rPr>
              <a:t>a theme?</a:t>
            </a:r>
          </a:p>
          <a:p>
            <a:pPr marL="682625" lvl="2" indent="-342900">
              <a:lnSpc>
                <a:spcPct val="90000"/>
              </a:lnSpc>
              <a:buClrTx/>
            </a:pPr>
            <a:r>
              <a:rPr lang="en-US" dirty="0">
                <a:latin typeface="Arial" charset="0"/>
                <a:cs typeface="Arial" charset="0"/>
              </a:rPr>
              <a:t>Ex:  Student Grades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atin typeface="Calibri" charset="0"/>
              </a:rPr>
              <a:t>Database versus Spreadsheet</a:t>
            </a:r>
          </a:p>
        </p:txBody>
      </p:sp>
      <p:sp>
        <p:nvSpPr>
          <p:cNvPr id="7171" name="Content Placeholder 2"/>
          <p:cNvSpPr>
            <a:spLocks noGrp="1"/>
          </p:cNvSpPr>
          <p:nvPr>
            <p:ph idx="1"/>
          </p:nvPr>
        </p:nvSpPr>
        <p:spPr/>
        <p:txBody>
          <a:bodyPr/>
          <a:lstStyle/>
          <a:p>
            <a:pPr eaLnBrk="1" hangingPunct="1"/>
            <a:r>
              <a:rPr lang="en-US" dirty="0">
                <a:latin typeface="Calibri" charset="0"/>
              </a:rPr>
              <a:t>A spreadsheet is not a database</a:t>
            </a:r>
            <a:r>
              <a:rPr lang="en-US" dirty="0" smtClean="0">
                <a:latin typeface="Calibri" charset="0"/>
              </a:rPr>
              <a:t>.</a:t>
            </a:r>
          </a:p>
          <a:p>
            <a:pPr eaLnBrk="1" hangingPunct="1"/>
            <a:endParaRPr lang="en-US" dirty="0">
              <a:latin typeface="Calibri" charset="0"/>
            </a:endParaRPr>
          </a:p>
          <a:p>
            <a:pPr eaLnBrk="1" hangingPunct="1"/>
            <a:r>
              <a:rPr lang="en-US" dirty="0">
                <a:latin typeface="Calibri" charset="0"/>
              </a:rPr>
              <a:t>Databases over several advantages over spreadsheets.  What are they?</a:t>
            </a:r>
          </a:p>
        </p:txBody>
      </p:sp>
    </p:spTree>
    <p:extLst>
      <p:ext uri="{BB962C8B-B14F-4D97-AF65-F5344CB8AC3E}">
        <p14:creationId xmlns:p14="http://schemas.microsoft.com/office/powerpoint/2010/main" val="2933324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dirty="0">
                <a:latin typeface="Arial" charset="0"/>
                <a:cs typeface="Arial" charset="0"/>
              </a:rPr>
              <a:t>A List of Student Grades Presented in a Spreadsheet – Single Theme</a:t>
            </a:r>
          </a:p>
        </p:txBody>
      </p:sp>
      <p:pic>
        <p:nvPicPr>
          <p:cNvPr id="2" name="Picture 1"/>
          <p:cNvPicPr preferRelativeResize="0">
            <a:picLocks/>
          </p:cNvPicPr>
          <p:nvPr/>
        </p:nvPicPr>
        <p:blipFill>
          <a:blip r:embed="rId3"/>
          <a:stretch>
            <a:fillRect/>
          </a:stretch>
        </p:blipFill>
        <p:spPr>
          <a:xfrm>
            <a:off x="2433634" y="2193327"/>
            <a:ext cx="7315200" cy="39319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2"/>
          <p:cNvSpPr>
            <a:spLocks noGrp="1" noChangeArrowheads="1"/>
          </p:cNvSpPr>
          <p:nvPr>
            <p:ph type="title"/>
          </p:nvPr>
        </p:nvSpPr>
        <p:spPr/>
        <p:txBody>
          <a:bodyPr/>
          <a:lstStyle/>
          <a:p>
            <a:r>
              <a:rPr lang="en-US" dirty="0">
                <a:latin typeface="Arial" charset="0"/>
                <a:cs typeface="Arial" charset="0"/>
              </a:rPr>
              <a:t>Q2: What Is a Database? </a:t>
            </a:r>
          </a:p>
        </p:txBody>
      </p:sp>
      <p:pic>
        <p:nvPicPr>
          <p:cNvPr id="3" name="Picture 2"/>
          <p:cNvPicPr preferRelativeResize="0">
            <a:picLocks/>
          </p:cNvPicPr>
          <p:nvPr/>
        </p:nvPicPr>
        <p:blipFill>
          <a:blip r:embed="rId3"/>
          <a:stretch>
            <a:fillRect/>
          </a:stretch>
        </p:blipFill>
        <p:spPr>
          <a:xfrm>
            <a:off x="1952625" y="2367227"/>
            <a:ext cx="8229600" cy="39319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atin typeface="Calibri" charset="0"/>
              </a:rPr>
              <a:t>What is a database?</a:t>
            </a:r>
          </a:p>
        </p:txBody>
      </p:sp>
      <p:sp>
        <p:nvSpPr>
          <p:cNvPr id="3" name="Content Placeholder 2"/>
          <p:cNvSpPr>
            <a:spLocks noGrp="1"/>
          </p:cNvSpPr>
          <p:nvPr>
            <p:ph idx="1"/>
          </p:nvPr>
        </p:nvSpPr>
        <p:spPr>
          <a:xfrm>
            <a:off x="609600" y="2304876"/>
            <a:ext cx="10972800" cy="2510406"/>
          </a:xfrm>
        </p:spPr>
        <p:txBody>
          <a:bodyPr>
            <a:normAutofit fontScale="85000" lnSpcReduction="10000"/>
          </a:bodyPr>
          <a:lstStyle/>
          <a:p>
            <a:pPr eaLnBrk="1" hangingPunct="1">
              <a:lnSpc>
                <a:spcPct val="80000"/>
              </a:lnSpc>
            </a:pPr>
            <a:r>
              <a:rPr lang="en-US" sz="2700" dirty="0">
                <a:latin typeface="Calibri" charset="0"/>
              </a:rPr>
              <a:t>A collection of data that represents something of </a:t>
            </a:r>
            <a:r>
              <a:rPr lang="ja-JP" altLang="en-US" sz="2700" dirty="0">
                <a:latin typeface="Calibri" charset="0"/>
              </a:rPr>
              <a:t>“</a:t>
            </a:r>
            <a:r>
              <a:rPr lang="en-US" sz="2700" dirty="0">
                <a:latin typeface="Calibri" charset="0"/>
              </a:rPr>
              <a:t>meaning</a:t>
            </a:r>
            <a:r>
              <a:rPr lang="ja-JP" altLang="en-US" sz="2700" dirty="0">
                <a:latin typeface="Calibri" charset="0"/>
              </a:rPr>
              <a:t>”</a:t>
            </a:r>
            <a:r>
              <a:rPr lang="en-US" sz="2700" dirty="0">
                <a:latin typeface="Calibri" charset="0"/>
              </a:rPr>
              <a:t> to users (i.e., information)  </a:t>
            </a:r>
          </a:p>
          <a:p>
            <a:pPr eaLnBrk="1" hangingPunct="1">
              <a:lnSpc>
                <a:spcPct val="80000"/>
              </a:lnSpc>
            </a:pPr>
            <a:r>
              <a:rPr lang="en-US" sz="2700" dirty="0">
                <a:latin typeface="Calibri" charset="0"/>
              </a:rPr>
              <a:t>Data is grouped together in fields by what they mean, e.g., </a:t>
            </a:r>
          </a:p>
          <a:p>
            <a:pPr lvl="1" eaLnBrk="1" hangingPunct="1">
              <a:lnSpc>
                <a:spcPct val="80000"/>
              </a:lnSpc>
            </a:pPr>
            <a:r>
              <a:rPr lang="en-US" sz="2400" dirty="0">
                <a:latin typeface="Calibri" charset="0"/>
              </a:rPr>
              <a:t>Gas, oil, and tires are all products that are sold and are stored in field 1 </a:t>
            </a:r>
          </a:p>
          <a:p>
            <a:pPr lvl="1" eaLnBrk="1" hangingPunct="1">
              <a:lnSpc>
                <a:spcPct val="80000"/>
              </a:lnSpc>
            </a:pPr>
            <a:r>
              <a:rPr lang="en-US" sz="2400" dirty="0">
                <a:latin typeface="Calibri" charset="0"/>
              </a:rPr>
              <a:t>392, 412, and 5095 are all prices of products and are stored in field 2 </a:t>
            </a:r>
          </a:p>
          <a:p>
            <a:pPr lvl="1" eaLnBrk="1" hangingPunct="1">
              <a:lnSpc>
                <a:spcPct val="80000"/>
              </a:lnSpc>
              <a:buFont typeface="Arial" charset="0"/>
              <a:buNone/>
            </a:pPr>
            <a:endParaRPr lang="en-US" sz="2400" dirty="0">
              <a:latin typeface="Calibri" charset="0"/>
            </a:endParaRPr>
          </a:p>
          <a:p>
            <a:pPr lvl="1" eaLnBrk="1" hangingPunct="1">
              <a:lnSpc>
                <a:spcPct val="80000"/>
              </a:lnSpc>
              <a:buFont typeface="Arial" charset="0"/>
              <a:buNone/>
            </a:pPr>
            <a:endParaRPr lang="en-US" sz="2400" dirty="0">
              <a:latin typeface="Calibri" charset="0"/>
            </a:endParaRPr>
          </a:p>
          <a:p>
            <a:pPr lvl="1" eaLnBrk="1" hangingPunct="1">
              <a:lnSpc>
                <a:spcPct val="80000"/>
              </a:lnSpc>
              <a:buFont typeface="Arial" charset="0"/>
              <a:buNone/>
            </a:pPr>
            <a:endParaRPr lang="en-US" sz="2400" dirty="0">
              <a:latin typeface="Calibri" charset="0"/>
            </a:endParaRPr>
          </a:p>
          <a:p>
            <a:pPr eaLnBrk="1" hangingPunct="1">
              <a:lnSpc>
                <a:spcPct val="80000"/>
              </a:lnSpc>
            </a:pPr>
            <a:r>
              <a:rPr lang="en-US" sz="2700" dirty="0">
                <a:latin typeface="Calibri" charset="0"/>
              </a:rPr>
              <a:t> Related fields are </a:t>
            </a:r>
            <a:r>
              <a:rPr lang="ja-JP" altLang="en-US" sz="2700" dirty="0">
                <a:latin typeface="Calibri" charset="0"/>
              </a:rPr>
              <a:t>“</a:t>
            </a:r>
            <a:r>
              <a:rPr lang="en-US" sz="2700" dirty="0">
                <a:latin typeface="Calibri" charset="0"/>
              </a:rPr>
              <a:t>tied</a:t>
            </a:r>
            <a:r>
              <a:rPr lang="ja-JP" altLang="en-US" sz="2700" dirty="0">
                <a:latin typeface="Calibri" charset="0"/>
              </a:rPr>
              <a:t>”</a:t>
            </a:r>
            <a:r>
              <a:rPr lang="en-US" sz="2700" dirty="0">
                <a:latin typeface="Calibri" charset="0"/>
              </a:rPr>
              <a:t> together in records, e.g., record = product + price</a:t>
            </a:r>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334" y="5020733"/>
            <a:ext cx="4982633" cy="1371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53505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UMIS8e">
  <a:themeElements>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kroenke_umis8e_inppt05" id="{2E3FA703-6412-424A-A1EF-40E4C21EBE07}" vid="{A8206F0E-482D-4DE2-BAFC-B1190EC43203}"/>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themeOverride>
</file>

<file path=docProps/app.xml><?xml version="1.0" encoding="utf-8"?>
<Properties xmlns="http://schemas.openxmlformats.org/officeDocument/2006/extended-properties" xmlns:vt="http://schemas.openxmlformats.org/officeDocument/2006/docPropsVTypes">
  <Template/>
  <TotalTime>0</TotalTime>
  <Words>1664</Words>
  <Application>Microsoft Office PowerPoint</Application>
  <PresentationFormat>Widescreen</PresentationFormat>
  <Paragraphs>229</Paragraphs>
  <Slides>37</Slides>
  <Notes>20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ＭＳ Ｐゴシック</vt:lpstr>
      <vt:lpstr>Arial</vt:lpstr>
      <vt:lpstr>Calibri</vt:lpstr>
      <vt:lpstr>Courier New</vt:lpstr>
      <vt:lpstr>Franklin Gothic Book</vt:lpstr>
      <vt:lpstr>Franklin Gothic Medium</vt:lpstr>
      <vt:lpstr>Helvetica</vt:lpstr>
      <vt:lpstr>Trebuchet MS</vt:lpstr>
      <vt:lpstr>Verdana</vt:lpstr>
      <vt:lpstr>Wingdings</vt:lpstr>
      <vt:lpstr>1_UMIS8e</vt:lpstr>
      <vt:lpstr>Berlin</vt:lpstr>
      <vt:lpstr>PowerPoint Presentation</vt:lpstr>
      <vt:lpstr>Questions</vt:lpstr>
      <vt:lpstr>PowerPoint Presentation</vt:lpstr>
      <vt:lpstr>Q1: What Is the Purpose of a Database?</vt:lpstr>
      <vt:lpstr>Q1: What Is the Purpose of a Database?</vt:lpstr>
      <vt:lpstr>Database versus Spreadsheet</vt:lpstr>
      <vt:lpstr>A List of Student Grades Presented in a Spreadsheet – Single Theme</vt:lpstr>
      <vt:lpstr>Q2: What Is a Database? </vt:lpstr>
      <vt:lpstr>What is a database?</vt:lpstr>
      <vt:lpstr>What is a database?</vt:lpstr>
      <vt:lpstr>Q2: What Is a Database? </vt:lpstr>
      <vt:lpstr>Hierarchy of Data Elements</vt:lpstr>
      <vt:lpstr>Hierarchy of Data Elements</vt:lpstr>
      <vt:lpstr>Components of a Database</vt:lpstr>
      <vt:lpstr>Types of Databases</vt:lpstr>
      <vt:lpstr>Relational Databases</vt:lpstr>
      <vt:lpstr>Relational Databases</vt:lpstr>
      <vt:lpstr>Relational Databases</vt:lpstr>
      <vt:lpstr>Relational Databases</vt:lpstr>
      <vt:lpstr>Database Keys</vt:lpstr>
      <vt:lpstr>Relational Databases</vt:lpstr>
      <vt:lpstr>Example of Relationships Among Rows</vt:lpstr>
      <vt:lpstr> So What? Not What the Data Says . . .</vt:lpstr>
      <vt:lpstr>Q3: What Are the Components of a Database Application System?</vt:lpstr>
      <vt:lpstr>The DBMS Manages the Interaction between the End User and the Database</vt:lpstr>
      <vt:lpstr>Components of a Database System</vt:lpstr>
      <vt:lpstr>What Is a Database Management System (DBMS)?</vt:lpstr>
      <vt:lpstr>Processing the Database</vt:lpstr>
      <vt:lpstr>Processing the Database</vt:lpstr>
      <vt:lpstr>Processing the Database</vt:lpstr>
      <vt:lpstr>SQL</vt:lpstr>
      <vt:lpstr>SQL</vt:lpstr>
      <vt:lpstr>Administering the Database</vt:lpstr>
      <vt:lpstr>Summary of Database Administration Tasks </vt:lpstr>
      <vt:lpstr>Summary of Database Administration Tasks (cont'd)</vt:lpstr>
      <vt:lpstr>How Much Is a Database Worth?</vt:lpstr>
      <vt:lpstr>Wolf of Wall Street Scene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2013-10-18T21:20:14Z</dcterms:created>
  <dcterms:modified xsi:type="dcterms:W3CDTF">2018-08-23T16:02:48Z</dcterms:modified>
</cp:coreProperties>
</file>