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76" r:id="rId2"/>
    <p:sldId id="339" r:id="rId3"/>
    <p:sldId id="340" r:id="rId4"/>
    <p:sldId id="341" r:id="rId5"/>
    <p:sldId id="342" r:id="rId6"/>
    <p:sldId id="349" r:id="rId7"/>
    <p:sldId id="343" r:id="rId8"/>
    <p:sldId id="344" r:id="rId9"/>
    <p:sldId id="345" r:id="rId10"/>
    <p:sldId id="346" r:id="rId11"/>
    <p:sldId id="347" r:id="rId12"/>
    <p:sldId id="348" r:id="rId13"/>
    <p:sldId id="350" r:id="rId14"/>
    <p:sldId id="351" r:id="rId15"/>
    <p:sldId id="352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>
      <p:cViewPr varScale="1">
        <p:scale>
          <a:sx n="114" d="100"/>
          <a:sy n="114" d="100"/>
        </p:scale>
        <p:origin x="15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728B7-8979-4E61-BA0E-23629F51F0AD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A2B15-7D13-480C-A4BA-6D1EF26B85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88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2F431-D63F-4DB9-83A5-73DEF284E5C8}" type="datetime1">
              <a:rPr lang="en-US" altLang="en-US" smtClean="0"/>
              <a:t>11/8/2018</a:t>
            </a:fld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9C2CD-E68E-4B51-BBD3-7339858BFAF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9056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5D709-699D-47E4-BDE3-B4A49F56DDB3}" type="datetime1">
              <a:rPr lang="en-US" altLang="en-US" smtClean="0"/>
              <a:t>11/8/2018</a:t>
            </a:fld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ECCBE-FF49-4E40-B0DA-0532032F629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556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08591-C884-494C-A505-FE3101FECCCC}" type="datetime1">
              <a:rPr lang="en-US" altLang="en-US" smtClean="0"/>
              <a:t>11/8/2018</a:t>
            </a:fld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2630C-381E-4793-95C6-9649C480CB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007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10300"/>
            <a:ext cx="1905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D3164A-662E-4455-BB6E-133545D947DD}" type="datetime1">
              <a:rPr lang="en-US" altLang="en-US" smtClean="0"/>
              <a:t>11/8/2018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10300"/>
            <a:ext cx="28956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10300"/>
            <a:ext cx="1905000" cy="228600"/>
          </a:xfrm>
        </p:spPr>
        <p:txBody>
          <a:bodyPr/>
          <a:lstStyle>
            <a:lvl1pPr>
              <a:defRPr baseline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385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11162-2924-4A7B-8D44-4D1C36B31099}" type="datetime1">
              <a:rPr lang="en-US" altLang="en-US" smtClean="0"/>
              <a:t>11/8/2018</a:t>
            </a:fld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1EDB2-9CC6-4E7E-A4BB-F08AC89A8C6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1163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97CBB-55E9-4534-8E85-8BC2F077B532}" type="datetime1">
              <a:rPr lang="en-US" altLang="en-US" smtClean="0"/>
              <a:t>11/8/2018</a:t>
            </a:fld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E7BAC-BDAE-4B53-B46F-245EDC9223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019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E3C34-2DC4-47B4-87A6-04BAC42F4E0D}" type="datetime1">
              <a:rPr lang="en-US" altLang="en-US" smtClean="0"/>
              <a:t>11/8/2018</a:t>
            </a:fld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56D91-6CC0-4033-A555-C7E70DA23C1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714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8D417-E941-4247-9EEA-0C90F57B15B7}" type="datetime1">
              <a:rPr lang="en-US" altLang="en-US" smtClean="0"/>
              <a:t>11/8/2018</a:t>
            </a:fld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22C63-7C8A-4382-957A-1E84722B2A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147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17F3-062B-4534-ADF5-7FEEFB90B7A2}" type="datetime1">
              <a:rPr lang="en-US" altLang="en-US" smtClean="0"/>
              <a:t>11/8/2018</a:t>
            </a:fld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D1E92-00DE-4062-A5F9-17D12C70C4F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07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33A2-0806-420A-B7B6-9D1457C761BD}" type="datetime1">
              <a:rPr lang="en-US" altLang="en-US" smtClean="0"/>
              <a:t>11/8/2018</a:t>
            </a:fld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EA498-F3A5-477E-B8DD-BBA11BC6478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647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5AEF4-EF4B-4942-9F70-17F078349C24}" type="datetime1">
              <a:rPr lang="en-US" altLang="en-US" smtClean="0"/>
              <a:t>11/8/2018</a:t>
            </a:fld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A745F-B942-4411-BB86-5920385035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18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39F8B124-82C2-44E5-8211-632BD997ADA3}" type="datetime1">
              <a:rPr lang="en-US" altLang="en-US" smtClean="0"/>
              <a:t>11/8/2018</a:t>
            </a:fld>
            <a:endParaRPr lang="en-US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98185AA-B5C3-4ABE-B005-B49CD4824E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81000" y="64865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300" dirty="0" smtClean="0">
                <a:solidFill>
                  <a:schemeClr val="bg1"/>
                </a:solidFill>
                <a:latin typeface="Times 10 Roman" charset="0"/>
              </a:rPr>
              <a:t>create </a:t>
            </a:r>
            <a:r>
              <a:rPr lang="en-US" altLang="en-US" sz="1300" i="1" dirty="0" smtClean="0">
                <a:solidFill>
                  <a:schemeClr val="bg1"/>
                </a:solidFill>
                <a:latin typeface="Times 10 Roman" charset="0"/>
              </a:rPr>
              <a:t>your  </a:t>
            </a:r>
            <a:r>
              <a:rPr lang="en-US" altLang="en-US" sz="1300" dirty="0" smtClean="0">
                <a:solidFill>
                  <a:schemeClr val="bg1"/>
                </a:solidFill>
                <a:latin typeface="Times 10 Roman" charset="0"/>
              </a:rPr>
              <a:t>future</a:t>
            </a:r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6858000" y="64865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en-US" altLang="en-US" sz="1300" dirty="0" smtClean="0">
                <a:solidFill>
                  <a:schemeClr val="bg1"/>
                </a:solidFill>
                <a:latin typeface="Times 10 Roman" charset="0"/>
              </a:rPr>
              <a:t>www.utdallas.edu</a:t>
            </a:r>
          </a:p>
        </p:txBody>
      </p:sp>
      <p:pic>
        <p:nvPicPr>
          <p:cNvPr id="1033" name="Picture 11" descr="orange bottom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 txBox="1">
            <a:spLocks noChangeArrowheads="1"/>
          </p:cNvSpPr>
          <p:nvPr userDrawn="1"/>
        </p:nvSpPr>
        <p:spPr bwMode="auto">
          <a:xfrm>
            <a:off x="3810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300" dirty="0" smtClean="0">
                <a:solidFill>
                  <a:schemeClr val="bg1"/>
                </a:solidFill>
                <a:latin typeface="Times 10 Roman" charset="0"/>
              </a:rPr>
              <a:t>create </a:t>
            </a:r>
            <a:r>
              <a:rPr lang="en-US" altLang="en-US" sz="1300" i="1" dirty="0" smtClean="0">
                <a:solidFill>
                  <a:schemeClr val="bg1"/>
                </a:solidFill>
                <a:latin typeface="Times 10 Roman" charset="0"/>
              </a:rPr>
              <a:t>your  </a:t>
            </a:r>
            <a:r>
              <a:rPr lang="en-US" altLang="en-US" sz="1300" dirty="0" smtClean="0">
                <a:solidFill>
                  <a:schemeClr val="bg1"/>
                </a:solidFill>
                <a:latin typeface="Times 10 Roman" charset="0"/>
              </a:rPr>
              <a:t>future</a:t>
            </a: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68580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en-US" altLang="en-US" sz="1300" dirty="0" smtClean="0">
                <a:solidFill>
                  <a:schemeClr val="bg1"/>
                </a:solidFill>
                <a:latin typeface="Times 10 Roman" charset="0"/>
              </a:rPr>
              <a:t>www.utdallas.edu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hyperlink" Target="http://redis.io/" TargetMode="External"/><Relationship Id="rId18" Type="http://schemas.openxmlformats.org/officeDocument/2006/relationships/hyperlink" Target="http://code.google.com/p/leveldb/" TargetMode="External"/><Relationship Id="rId26" Type="http://schemas.openxmlformats.org/officeDocument/2006/relationships/hyperlink" Target="http://hbase.apache.org/" TargetMode="External"/><Relationship Id="rId39" Type="http://schemas.openxmlformats.org/officeDocument/2006/relationships/hyperlink" Target="http://www.densodb.net/" TargetMode="External"/><Relationship Id="rId21" Type="http://schemas.openxmlformats.org/officeDocument/2006/relationships/hyperlink" Target="http://hamsterdb.com/" TargetMode="External"/><Relationship Id="rId34" Type="http://schemas.openxmlformats.org/officeDocument/2006/relationships/hyperlink" Target="http://code.google.com/p/terrastore/" TargetMode="External"/><Relationship Id="rId42" Type="http://schemas.openxmlformats.org/officeDocument/2006/relationships/hyperlink" Target="http://www.neo4j.org/" TargetMode="External"/><Relationship Id="rId47" Type="http://schemas.openxmlformats.org/officeDocument/2006/relationships/hyperlink" Target="https://github.com/twitter/flockdb" TargetMode="External"/><Relationship Id="rId50" Type="http://schemas.openxmlformats.org/officeDocument/2006/relationships/hyperlink" Target="http://www.db4o.com/" TargetMode="External"/><Relationship Id="rId55" Type="http://schemas.openxmlformats.org/officeDocument/2006/relationships/hyperlink" Target="http://jena.apache.org/" TargetMode="External"/><Relationship Id="rId63" Type="http://schemas.openxmlformats.org/officeDocument/2006/relationships/hyperlink" Target="http://www.sedna.org/" TargetMode="External"/><Relationship Id="rId7" Type="http://schemas.openxmlformats.org/officeDocument/2006/relationships/hyperlink" Target="http://www.oracle.com/technetwork/indexes/downloads/index.html#database" TargetMode="External"/><Relationship Id="rId2" Type="http://schemas.openxmlformats.org/officeDocument/2006/relationships/hyperlink" Target="http://www.mysql.com/" TargetMode="External"/><Relationship Id="rId16" Type="http://schemas.openxmlformats.org/officeDocument/2006/relationships/hyperlink" Target="http://www.project-voldemort.com/" TargetMode="External"/><Relationship Id="rId20" Type="http://schemas.openxmlformats.org/officeDocument/2006/relationships/hyperlink" Target="http://sourceforge.net/projects/kai/" TargetMode="External"/><Relationship Id="rId29" Type="http://schemas.openxmlformats.org/officeDocument/2006/relationships/hyperlink" Target="http://accumulo.apache.org/" TargetMode="External"/><Relationship Id="rId41" Type="http://schemas.openxmlformats.org/officeDocument/2006/relationships/hyperlink" Target="http://www.franz.com/agraph/allegrograph/" TargetMode="External"/><Relationship Id="rId54" Type="http://schemas.openxmlformats.org/officeDocument/2006/relationships/hyperlink" Target="http://www.velocitydb.com/" TargetMode="External"/><Relationship Id="rId62" Type="http://schemas.openxmlformats.org/officeDocument/2006/relationships/hyperlink" Target="http://basex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iadb.org/" TargetMode="External"/><Relationship Id="rId11" Type="http://schemas.openxmlformats.org/officeDocument/2006/relationships/hyperlink" Target="http://www.teradata.com/products-and-services/Teradata-Database/#tabbable=0&amp;tab1=0&amp;tab2=0&amp;tab3=0&amp;tab4=0" TargetMode="External"/><Relationship Id="rId24" Type="http://schemas.openxmlformats.org/officeDocument/2006/relationships/hyperlink" Target="http://hyperdex.org/" TargetMode="External"/><Relationship Id="rId32" Type="http://schemas.openxmlformats.org/officeDocument/2006/relationships/hyperlink" Target="http://www.rethinkdb.com/" TargetMode="External"/><Relationship Id="rId37" Type="http://schemas.openxmlformats.org/officeDocument/2006/relationships/hyperlink" Target="http://djondb.com/" TargetMode="External"/><Relationship Id="rId40" Type="http://schemas.openxmlformats.org/officeDocument/2006/relationships/hyperlink" Target="http://www.couchbase.com/" TargetMode="External"/><Relationship Id="rId45" Type="http://schemas.openxmlformats.org/officeDocument/2006/relationships/hyperlink" Target="http://graphbase.net/" TargetMode="External"/><Relationship Id="rId53" Type="http://schemas.openxmlformats.org/officeDocument/2006/relationships/hyperlink" Target="http://www.objectivity.com/" TargetMode="External"/><Relationship Id="rId58" Type="http://schemas.openxmlformats.org/officeDocument/2006/relationships/hyperlink" Target="http://www.datomic.com/" TargetMode="External"/><Relationship Id="rId66" Type="http://schemas.openxmlformats.org/officeDocument/2006/relationships/hyperlink" Target="http://sourceforge.net/projects/fis-gtm/" TargetMode="External"/><Relationship Id="rId5" Type="http://schemas.openxmlformats.org/officeDocument/2006/relationships/hyperlink" Target="http://www.firebirdsql.org/" TargetMode="External"/><Relationship Id="rId15" Type="http://schemas.openxmlformats.org/officeDocument/2006/relationships/hyperlink" Target="http://aws.amazon.com/dynamodb/" TargetMode="External"/><Relationship Id="rId23" Type="http://schemas.openxmlformats.org/officeDocument/2006/relationships/hyperlink" Target="http://code.google.com/p/maxtable/" TargetMode="External"/><Relationship Id="rId28" Type="http://schemas.openxmlformats.org/officeDocument/2006/relationships/hyperlink" Target="http://cassandra.apache.org/" TargetMode="External"/><Relationship Id="rId36" Type="http://schemas.openxmlformats.org/officeDocument/2006/relationships/hyperlink" Target="http://www.codeproject.com/Articles/375413/RaptorDB-the-Document-Store" TargetMode="External"/><Relationship Id="rId49" Type="http://schemas.openxmlformats.org/officeDocument/2006/relationships/hyperlink" Target="http://zodb.org/" TargetMode="External"/><Relationship Id="rId57" Type="http://schemas.openxmlformats.org/officeDocument/2006/relationships/hyperlink" Target="http://www.arangodb.org/" TargetMode="External"/><Relationship Id="rId61" Type="http://schemas.openxmlformats.org/officeDocument/2006/relationships/hyperlink" Target="http://code.google.com/p/alchemydatabase/" TargetMode="External"/><Relationship Id="rId10" Type="http://schemas.openxmlformats.org/officeDocument/2006/relationships/hyperlink" Target="http://www-01.ibm.com/software/data/informix/" TargetMode="External"/><Relationship Id="rId19" Type="http://schemas.openxmlformats.org/officeDocument/2006/relationships/hyperlink" Target="http://www.iqlect.com/" TargetMode="External"/><Relationship Id="rId31" Type="http://schemas.openxmlformats.org/officeDocument/2006/relationships/hyperlink" Target="http://couchdb.apache.org/" TargetMode="External"/><Relationship Id="rId44" Type="http://schemas.openxmlformats.org/officeDocument/2006/relationships/hyperlink" Target="http://www.objectivity.com/infinitegraph" TargetMode="External"/><Relationship Id="rId52" Type="http://schemas.openxmlformats.org/officeDocument/2006/relationships/hyperlink" Target="http://actian.com/products/versant" TargetMode="External"/><Relationship Id="rId60" Type="http://schemas.openxmlformats.org/officeDocument/2006/relationships/hyperlink" Target="http://fatcloud.com/net_nosql_database.html" TargetMode="External"/><Relationship Id="rId65" Type="http://schemas.openxmlformats.org/officeDocument/2006/relationships/hyperlink" Target="http://www.intersystems.com/cache/" TargetMode="External"/><Relationship Id="rId4" Type="http://schemas.openxmlformats.org/officeDocument/2006/relationships/hyperlink" Target="http://www.sqlite.org/" TargetMode="External"/><Relationship Id="rId9" Type="http://schemas.openxmlformats.org/officeDocument/2006/relationships/hyperlink" Target="http://www-01.ibm.com/software/data/db2/" TargetMode="External"/><Relationship Id="rId14" Type="http://schemas.openxmlformats.org/officeDocument/2006/relationships/hyperlink" Target="http://basho.com/riak/" TargetMode="External"/><Relationship Id="rId22" Type="http://schemas.openxmlformats.org/officeDocument/2006/relationships/hyperlink" Target="http://www.tarantool.org/" TargetMode="External"/><Relationship Id="rId27" Type="http://schemas.openxmlformats.org/officeDocument/2006/relationships/hyperlink" Target="http://hypertable.org/" TargetMode="External"/><Relationship Id="rId30" Type="http://schemas.openxmlformats.org/officeDocument/2006/relationships/hyperlink" Target="http://www.mongodb.org/" TargetMode="External"/><Relationship Id="rId35" Type="http://schemas.openxmlformats.org/officeDocument/2006/relationships/hyperlink" Target="http://www.oberasoftware.com/" TargetMode="External"/><Relationship Id="rId43" Type="http://schemas.openxmlformats.org/officeDocument/2006/relationships/hyperlink" Target="http://www.orientdb.org/" TargetMode="External"/><Relationship Id="rId48" Type="http://schemas.openxmlformats.org/officeDocument/2006/relationships/hyperlink" Target="http://www.brightstardb.com/" TargetMode="External"/><Relationship Id="rId56" Type="http://schemas.openxmlformats.org/officeDocument/2006/relationships/hyperlink" Target="http://www.openrdf.org/" TargetMode="External"/><Relationship Id="rId64" Type="http://schemas.openxmlformats.org/officeDocument/2006/relationships/hyperlink" Target="http://exist-db.org/exist/apps/homepage/index.html" TargetMode="External"/><Relationship Id="rId8" Type="http://schemas.openxmlformats.org/officeDocument/2006/relationships/hyperlink" Target="http://www.microsoft.com/sqlserver/pt/br/default.aspx" TargetMode="External"/><Relationship Id="rId51" Type="http://schemas.openxmlformats.org/officeDocument/2006/relationships/hyperlink" Target="http://eloquera.com/" TargetMode="External"/><Relationship Id="rId3" Type="http://schemas.openxmlformats.org/officeDocument/2006/relationships/hyperlink" Target="http://www.postgresql.org/" TargetMode="External"/><Relationship Id="rId12" Type="http://schemas.openxmlformats.org/officeDocument/2006/relationships/hyperlink" Target="http://code.google.com/p/memcachedb/downloads/list" TargetMode="External"/><Relationship Id="rId17" Type="http://schemas.openxmlformats.org/officeDocument/2006/relationships/hyperlink" Target="http://foundationdb.com/" TargetMode="External"/><Relationship Id="rId25" Type="http://schemas.openxmlformats.org/officeDocument/2006/relationships/hyperlink" Target="http://research.google.com/archive/bigtable.html" TargetMode="External"/><Relationship Id="rId33" Type="http://schemas.openxmlformats.org/officeDocument/2006/relationships/hyperlink" Target="https://github.com/ravendb/ravendb" TargetMode="External"/><Relationship Id="rId38" Type="http://schemas.openxmlformats.org/officeDocument/2006/relationships/hyperlink" Target="http://ejdb.org/" TargetMode="External"/><Relationship Id="rId46" Type="http://schemas.openxmlformats.org/officeDocument/2006/relationships/hyperlink" Target="http://www.sparkledb.net/" TargetMode="External"/><Relationship Id="rId59" Type="http://schemas.openxmlformats.org/officeDocument/2006/relationships/hyperlink" Target="http://www.orientechnologies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manual/reference/operator/aggregation/lookup/#pipe._S_lookup" TargetMode="External"/><Relationship Id="rId13" Type="http://schemas.openxmlformats.org/officeDocument/2006/relationships/hyperlink" Target="https://docs.mongodb.com/manual/core/data-model-design/#data-modeling-embedding" TargetMode="External"/><Relationship Id="rId3" Type="http://schemas.openxmlformats.org/officeDocument/2006/relationships/hyperlink" Target="https://docs.mongodb.com/manual/reference/glossary/#term-collection" TargetMode="External"/><Relationship Id="rId7" Type="http://schemas.openxmlformats.org/officeDocument/2006/relationships/hyperlink" Target="https://docs.mongodb.com/manual/reference/glossary/#term-index" TargetMode="External"/><Relationship Id="rId12" Type="http://schemas.openxmlformats.org/officeDocument/2006/relationships/hyperlink" Target="https://docs.mongodb.com/manual/core/transactions/" TargetMode="External"/><Relationship Id="rId2" Type="http://schemas.openxmlformats.org/officeDocument/2006/relationships/hyperlink" Target="https://docs.mongodb.com/manual/reference/glossary/#term-data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reference/glossary/#term-field" TargetMode="External"/><Relationship Id="rId11" Type="http://schemas.openxmlformats.org/officeDocument/2006/relationships/hyperlink" Target="https://docs.mongodb.com/manual/reference/sql-aggregation-comparison/" TargetMode="External"/><Relationship Id="rId5" Type="http://schemas.openxmlformats.org/officeDocument/2006/relationships/hyperlink" Target="https://docs.mongodb.com/manual/reference/glossary/#term-bson" TargetMode="External"/><Relationship Id="rId10" Type="http://schemas.openxmlformats.org/officeDocument/2006/relationships/hyperlink" Target="https://docs.mongodb.com/manual/reference/glossary/#term-id" TargetMode="External"/><Relationship Id="rId4" Type="http://schemas.openxmlformats.org/officeDocument/2006/relationships/hyperlink" Target="https://docs.mongodb.com/manual/reference/glossary/#term-document" TargetMode="External"/><Relationship Id="rId9" Type="http://schemas.openxmlformats.org/officeDocument/2006/relationships/hyperlink" Target="https://docs.mongodb.com/manual/reference/glossary/#term-primary-key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program/mongo/#bin.mongo" TargetMode="External"/><Relationship Id="rId2" Type="http://schemas.openxmlformats.org/officeDocument/2006/relationships/hyperlink" Target="https://docs.mongodb.com/manual/reference/program/mongod/#bin.mongo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ethod/db.collection.insertMany/#db.collection.insertMany" TargetMode="External"/><Relationship Id="rId2" Type="http://schemas.openxmlformats.org/officeDocument/2006/relationships/hyperlink" Target="https://docs.mongodb.com/manual/reference/method/db.collection.insertOne/#db.collection.insertOn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update/set/#up._S_set" TargetMode="External"/><Relationship Id="rId2" Type="http://schemas.openxmlformats.org/officeDocument/2006/relationships/hyperlink" Target="https://docs.mongodb.com/manual/reference/method/db.collection.updateMany/#db.collection.updateMan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update/unset/#up._S_unset" TargetMode="External"/><Relationship Id="rId2" Type="http://schemas.openxmlformats.org/officeDocument/2006/relationships/hyperlink" Target="https://docs.mongodb.com/manual/reference/method/db.collection.updateMany/#db.collection.updateMan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/project-fields-from-query-results/#projection" TargetMode="External"/><Relationship Id="rId2" Type="http://schemas.openxmlformats.org/officeDocument/2006/relationships/hyperlink" Target="https://docs.mongodb.com/manual/reference/method/db.collection.find/#db.collection.fin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limits/#limit-bson-document-siz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685799" y="4038600"/>
            <a:ext cx="7772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b="1" dirty="0" smtClean="0"/>
              <a:t>November 8, 2018</a:t>
            </a:r>
          </a:p>
          <a:p>
            <a:pPr algn="ctr"/>
            <a:endParaRPr lang="en-US" altLang="en-US" sz="3200" b="1" dirty="0"/>
          </a:p>
          <a:p>
            <a:pPr algn="ctr"/>
            <a:r>
              <a:rPr lang="en-US" altLang="en-US" sz="3200" dirty="0" smtClean="0"/>
              <a:t>BUAN 6320 Database Foundations</a:t>
            </a:r>
            <a:endParaRPr lang="en-US" alt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866899" y="2600235"/>
            <a:ext cx="5410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Data Management: Concepts and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32" y="1190770"/>
            <a:ext cx="3933333" cy="11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200" dirty="0" smtClean="0"/>
              <a:t>Core </a:t>
            </a:r>
            <a:r>
              <a:rPr lang="en-US" sz="3200" dirty="0"/>
              <a:t>Categories of NoSQL </a:t>
            </a:r>
            <a:r>
              <a:rPr lang="en-US" sz="3200" dirty="0" smtClean="0"/>
              <a:t>Systems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11/8/2018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524000"/>
            <a:ext cx="55626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Key-Value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</a:p>
          <a:p>
            <a:pPr lvl="1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associative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pPr lvl="1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</a:p>
          <a:p>
            <a:pPr lvl="1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block contains only data from one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</a:p>
          <a:p>
            <a:pPr lvl="1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write is done using columns </a:t>
            </a: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rows – like in SQL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Stores</a:t>
            </a:r>
          </a:p>
          <a:p>
            <a:pPr lvl="1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consisting of tagged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  <a:p>
            <a:pPr lvl="1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collection of key value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</a:p>
          <a:p>
            <a:pPr lvl="1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and encoding of the managed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1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Encoded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XML, JSON,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BSON</a:t>
            </a:r>
          </a:p>
          <a:p>
            <a:pPr lvl="1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Schema-free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DB</a:t>
            </a:r>
          </a:p>
          <a:p>
            <a:pPr lvl="1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using graphs with node and edges for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  <a:p>
            <a:pPr lvl="1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entities, edges represent their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53015"/>
            <a:ext cx="2342626" cy="429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8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200" dirty="0" smtClean="0"/>
              <a:t>SQL and NoSQL Systems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11/8/2018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600200"/>
            <a:ext cx="79248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Relational: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MySQL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PostgreSQL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SQLite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Firebird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MariaDB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Oracle 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SQL server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IBM DB2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IBM Informix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Teradata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value-stores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Memcachedb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Redis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Riak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Amazon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DynamoDB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Voldemort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FoundationDB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leveldb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BangDB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0"/>
              </a:rPr>
              <a:t>KAI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1"/>
              </a:rPr>
              <a:t>hamsterdb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2"/>
              </a:rPr>
              <a:t>Tarantool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3"/>
              </a:rPr>
              <a:t>Maxtable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4"/>
              </a:rPr>
              <a:t>HyperDex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4"/>
              </a:rPr>
              <a:t>Genomu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family: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5"/>
              </a:rPr>
              <a:t>Big table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6"/>
              </a:rPr>
              <a:t>Hbase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27"/>
              </a:rPr>
              <a:t>hyper table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8"/>
              </a:rPr>
              <a:t>Cassandra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29"/>
              </a:rPr>
              <a:t>Apache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9"/>
              </a:rPr>
              <a:t>Accumulo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Document: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0"/>
              </a:rPr>
              <a:t>Mongo 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31"/>
              </a:rPr>
              <a:t>Couch 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32"/>
              </a:rPr>
              <a:t>Rethink 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33"/>
              </a:rPr>
              <a:t>Raven 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4"/>
              </a:rPr>
              <a:t>terrastore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35"/>
              </a:rPr>
              <a:t>Jas 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36"/>
              </a:rPr>
              <a:t>Raptor 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7"/>
              </a:rPr>
              <a:t>djon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37"/>
              </a:rPr>
              <a:t> 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38"/>
              </a:rPr>
              <a:t>EJDB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9"/>
              </a:rPr>
              <a:t>denso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39"/>
              </a:rPr>
              <a:t> 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0"/>
              </a:rPr>
              <a:t>Couchbase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databases: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1"/>
              </a:rPr>
              <a:t>AllegroGraph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2"/>
              </a:rPr>
              <a:t>Neo4j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3"/>
              </a:rPr>
              <a:t>OrientDB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4"/>
              </a:rPr>
              <a:t>InfiniteGraph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5"/>
              </a:rPr>
              <a:t>graphbase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6"/>
              </a:rPr>
              <a:t>sparkledb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7"/>
              </a:rPr>
              <a:t>flockdb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8"/>
              </a:rPr>
              <a:t>BrightstarDB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Object: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49"/>
              </a:rPr>
              <a:t>ZODB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50"/>
              </a:rPr>
              <a:t>DB4O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1"/>
              </a:rPr>
              <a:t>Eloquera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52"/>
              </a:rPr>
              <a:t>Versant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53"/>
              </a:rPr>
              <a:t>Objectivity 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4"/>
              </a:rPr>
              <a:t>VelocityDB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Stores: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55"/>
              </a:rPr>
              <a:t>Apache Jena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56"/>
              </a:rPr>
              <a:t>Sesame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Multimodel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Databases: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7"/>
              </a:rPr>
              <a:t>arangodb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8"/>
              </a:rPr>
              <a:t>Datomic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59"/>
              </a:rPr>
              <a:t>Orient 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0"/>
              </a:rPr>
              <a:t>FatDB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1"/>
              </a:rPr>
              <a:t>AlchemyDB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Databases: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2"/>
              </a:rPr>
              <a:t>BaseX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63"/>
              </a:rPr>
              <a:t>Sedna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4"/>
              </a:rPr>
              <a:t>eXist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Hierarchical: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5"/>
              </a:rPr>
              <a:t>InterSystems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65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5"/>
              </a:rPr>
              <a:t>Caché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6"/>
              </a:rPr>
              <a:t>GT.M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28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24218"/>
          </a:xfrm>
        </p:spPr>
        <p:txBody>
          <a:bodyPr/>
          <a:lstStyle/>
          <a:p>
            <a:r>
              <a:rPr lang="en-US" sz="3200" dirty="0" smtClean="0"/>
              <a:t>SQL to NoSQL Terminology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11/8/2018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533329"/>
              </p:ext>
            </p:extLst>
          </p:nvPr>
        </p:nvGraphicFramePr>
        <p:xfrm>
          <a:off x="685800" y="1600200"/>
          <a:ext cx="7772400" cy="4482768"/>
        </p:xfrm>
        <a:graphic>
          <a:graphicData uri="http://schemas.openxmlformats.org/drawingml/2006/table">
            <a:tbl>
              <a:tblPr/>
              <a:tblGrid>
                <a:gridCol w="2648155">
                  <a:extLst>
                    <a:ext uri="{9D8B030D-6E8A-4147-A177-3AD203B41FA5}">
                      <a16:colId xmlns:a16="http://schemas.microsoft.com/office/drawing/2014/main" val="765290611"/>
                    </a:ext>
                  </a:extLst>
                </a:gridCol>
                <a:gridCol w="5124245">
                  <a:extLst>
                    <a:ext uri="{9D8B030D-6E8A-4147-A177-3AD203B41FA5}">
                      <a16:colId xmlns:a16="http://schemas.microsoft.com/office/drawing/2014/main" val="2821162561"/>
                    </a:ext>
                  </a:extLst>
                </a:gridCol>
              </a:tblGrid>
              <a:tr h="248088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 Terms/Concepts</a:t>
                      </a:r>
                    </a:p>
                  </a:txBody>
                  <a:tcPr marL="27203" marR="27203" marT="26115" marB="65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 Terms/Concepts</a:t>
                      </a:r>
                    </a:p>
                  </a:txBody>
                  <a:tcPr marL="27203" marR="27203" marT="26115" marB="65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179642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</a:p>
                  </a:txBody>
                  <a:tcPr marL="27203" marR="27203" marT="59846" marB="652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strike="noStrike" dirty="0">
                          <a:solidFill>
                            <a:srgbClr val="006CB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database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203" marR="27203" marT="59846" marB="652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4718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</a:p>
                  </a:txBody>
                  <a:tcPr marL="27203" marR="27203" marT="59846" marB="652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strike="noStrike">
                          <a:solidFill>
                            <a:srgbClr val="006CB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collection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203" marR="27203" marT="59846" marB="652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00860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</a:t>
                      </a:r>
                    </a:p>
                  </a:txBody>
                  <a:tcPr marL="27203" marR="27203" marT="59846" marB="652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strike="noStrike">
                          <a:solidFill>
                            <a:srgbClr val="006CB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document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or </a:t>
                      </a:r>
                      <a:r>
                        <a:rPr lang="en-US" sz="1100" u="none" strike="noStrike">
                          <a:solidFill>
                            <a:srgbClr val="006CB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BSON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document</a:t>
                      </a:r>
                    </a:p>
                  </a:txBody>
                  <a:tcPr marL="27203" marR="27203" marT="59846" marB="652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479660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</a:t>
                      </a:r>
                    </a:p>
                  </a:txBody>
                  <a:tcPr marL="27203" marR="27203" marT="59846" marB="652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strike="noStrike">
                          <a:solidFill>
                            <a:srgbClr val="006CB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field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203" marR="27203" marT="59846" marB="652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231667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marL="27203" marR="27203" marT="59846" marB="652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strike="noStrike">
                          <a:solidFill>
                            <a:srgbClr val="006CB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index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203" marR="27203" marT="59846" marB="652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61701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joins</a:t>
                      </a:r>
                    </a:p>
                  </a:txBody>
                  <a:tcPr marL="27203" marR="27203" marT="59846" marB="652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strike="noStrike">
                          <a:solidFill>
                            <a:srgbClr val="006CB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 tooltip="$lookup"/>
                        </a:rPr>
                        <a:t>$lookup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embedded documents</a:t>
                      </a:r>
                    </a:p>
                  </a:txBody>
                  <a:tcPr marL="27203" marR="27203" marT="59846" marB="652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218071"/>
                  </a:ext>
                </a:extLst>
              </a:tr>
              <a:tr h="59519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</a:p>
                    <a:p>
                      <a:pPr algn="l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Specify any unique column or column combination as primary key.</a:t>
                      </a:r>
                    </a:p>
                  </a:txBody>
                  <a:tcPr marL="27203" marR="27203" marT="59846" marB="652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strike="noStrike">
                          <a:solidFill>
                            <a:srgbClr val="006CB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MongoDB, the primary key is automatically set to the </a:t>
                      </a:r>
                      <a:r>
                        <a:rPr lang="en-US" sz="1100" u="none" strike="noStrike">
                          <a:solidFill>
                            <a:srgbClr val="006CB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0"/>
                        </a:rPr>
                        <a:t>_id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field.</a:t>
                      </a:r>
                    </a:p>
                  </a:txBody>
                  <a:tcPr marL="27203" marR="27203" marT="59846" marB="652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168563"/>
                  </a:ext>
                </a:extLst>
              </a:tr>
              <a:tr h="43850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aggregation (e.g. group by)</a:t>
                      </a:r>
                    </a:p>
                  </a:txBody>
                  <a:tcPr marL="27203" marR="27203" marT="59846" marB="652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aggregation pipeline</a:t>
                      </a:r>
                    </a:p>
                    <a:p>
                      <a:pPr algn="l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 the </a:t>
                      </a:r>
                      <a:r>
                        <a:rPr lang="en-US" sz="1100" u="none" strike="noStrike">
                          <a:solidFill>
                            <a:srgbClr val="006CB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1"/>
                        </a:rPr>
                        <a:t>SQL to Aggregation Mapping Chart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7203" marR="27203" marT="59846" marB="652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01681"/>
                  </a:ext>
                </a:extLst>
              </a:tr>
              <a:tr h="137863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transactions</a:t>
                      </a:r>
                    </a:p>
                  </a:txBody>
                  <a:tcPr marL="27203" marR="27203" marT="59846" marB="652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strike="noStrike" dirty="0">
                          <a:solidFill>
                            <a:srgbClr val="006CB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2"/>
                        </a:rPr>
                        <a:t>transactions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100" b="1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</a:t>
                      </a:r>
                    </a:p>
                    <a:p>
                      <a:pPr algn="l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many scenarios, the </a:t>
                      </a:r>
                      <a:r>
                        <a:rPr lang="en-US" sz="1100" u="none" strike="noStrike" dirty="0" err="1">
                          <a:solidFill>
                            <a:srgbClr val="006CB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3"/>
                        </a:rPr>
                        <a:t>denormalized</a:t>
                      </a:r>
                      <a:r>
                        <a:rPr lang="en-US" sz="1100" u="none" strike="noStrike" dirty="0">
                          <a:solidFill>
                            <a:srgbClr val="006CB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3"/>
                        </a:rPr>
                        <a:t> data model (embedded documents and arrays)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will continue to be optimal for your data and use cases instead of multi-document transactions. That is, for many scenarios, modeling your data appropriately will minimize the need for multi-document transactions.</a:t>
                      </a:r>
                    </a:p>
                  </a:txBody>
                  <a:tcPr marL="27203" marR="27203" marT="59846" marB="652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0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528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200" dirty="0" smtClean="0"/>
              <a:t>NoSQL Overview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11/8/2018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99782" y="1600200"/>
            <a:ext cx="50152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CAP-Theorem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Eventual Consistency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Consistent Hashing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MVCC-Protocol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Query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NoSQL Systems</a:t>
            </a:r>
          </a:p>
        </p:txBody>
      </p:sp>
    </p:spTree>
    <p:extLst>
      <p:ext uri="{BB962C8B-B14F-4D97-AF65-F5344CB8AC3E}">
        <p14:creationId xmlns:p14="http://schemas.microsoft.com/office/powerpoint/2010/main" val="45044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to NoSQL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819916"/>
              </p:ext>
            </p:extLst>
          </p:nvPr>
        </p:nvGraphicFramePr>
        <p:xfrm>
          <a:off x="685800" y="3581400"/>
          <a:ext cx="7886700" cy="1088707"/>
        </p:xfrm>
        <a:graphic>
          <a:graphicData uri="http://schemas.openxmlformats.org/drawingml/2006/table">
            <a:tbl>
              <a:tblPr/>
              <a:tblGrid>
                <a:gridCol w="1577340">
                  <a:extLst>
                    <a:ext uri="{9D8B030D-6E8A-4147-A177-3AD203B41FA5}">
                      <a16:colId xmlns:a16="http://schemas.microsoft.com/office/drawing/2014/main" val="1871219965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102023388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913122383"/>
                    </a:ext>
                  </a:extLst>
                </a:gridCol>
                <a:gridCol w="2346960">
                  <a:extLst>
                    <a:ext uri="{9D8B030D-6E8A-4147-A177-3AD203B41FA5}">
                      <a16:colId xmlns:a16="http://schemas.microsoft.com/office/drawing/2014/main" val="10140905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90894211"/>
                    </a:ext>
                  </a:extLst>
                </a:gridCol>
              </a:tblGrid>
              <a:tr h="325755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MongoDB</a:t>
                      </a:r>
                    </a:p>
                  </a:txBody>
                  <a:tcPr marL="35719" marR="35719" marT="34290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MySQL</a:t>
                      </a:r>
                    </a:p>
                  </a:txBody>
                  <a:tcPr marL="35719" marR="35719" marT="34290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Oracle</a:t>
                      </a:r>
                    </a:p>
                  </a:txBody>
                  <a:tcPr marL="35719" marR="35719" marT="34290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effectLst/>
                        </a:rPr>
                        <a:t>MS</a:t>
                      </a:r>
                      <a:r>
                        <a:rPr lang="en-US" sz="1400" b="1" baseline="0" dirty="0" smtClean="0">
                          <a:effectLst/>
                        </a:rPr>
                        <a:t> SQL</a:t>
                      </a:r>
                      <a:endParaRPr lang="en-US" sz="1400" b="1" dirty="0">
                        <a:effectLst/>
                      </a:endParaRPr>
                    </a:p>
                  </a:txBody>
                  <a:tcPr marL="35719" marR="35719" marT="34290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DB2</a:t>
                      </a:r>
                    </a:p>
                  </a:txBody>
                  <a:tcPr marL="35719" marR="35719" marT="34290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516953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Database Server</a:t>
                      </a:r>
                    </a:p>
                  </a:txBody>
                  <a:tcPr marL="35719" marR="35719" marT="78581" marB="857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 err="1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2" tooltip="bin.mongod"/>
                        </a:rPr>
                        <a:t>mongod</a:t>
                      </a:r>
                      <a:endParaRPr lang="en-US" sz="1400" dirty="0">
                        <a:effectLst/>
                      </a:endParaRPr>
                    </a:p>
                  </a:txBody>
                  <a:tcPr marL="35719" marR="35719" marT="78581" marB="857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Source Code Pro"/>
                        </a:rPr>
                        <a:t>mysqld</a:t>
                      </a:r>
                      <a:endParaRPr lang="en-US" sz="1400">
                        <a:effectLst/>
                      </a:endParaRPr>
                    </a:p>
                  </a:txBody>
                  <a:tcPr marL="35719" marR="35719" marT="78581" marB="857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effectLst/>
                        </a:rPr>
                        <a:t>MSSQL$SQLEXPRESS</a:t>
                      </a:r>
                      <a:endParaRPr lang="en-US" sz="1400" dirty="0">
                        <a:effectLst/>
                      </a:endParaRPr>
                    </a:p>
                  </a:txBody>
                  <a:tcPr marL="35719" marR="35719" marT="78581" marB="857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Source Code Pro"/>
                        </a:rPr>
                        <a:t>IDS</a:t>
                      </a:r>
                      <a:endParaRPr lang="en-US" sz="1400" dirty="0">
                        <a:effectLst/>
                      </a:endParaRPr>
                    </a:p>
                  </a:txBody>
                  <a:tcPr marL="35719" marR="35719" marT="78581" marB="857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023310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Database Client</a:t>
                      </a:r>
                    </a:p>
                  </a:txBody>
                  <a:tcPr marL="35719" marR="35719" marT="78581" marB="857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3" tooltip="bin.mongo"/>
                        </a:rPr>
                        <a:t>mongo</a:t>
                      </a:r>
                      <a:endParaRPr lang="en-US" sz="1400">
                        <a:effectLst/>
                      </a:endParaRPr>
                    </a:p>
                  </a:txBody>
                  <a:tcPr marL="35719" marR="35719" marT="78581" marB="857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Source Code Pro"/>
                        </a:rPr>
                        <a:t>mysql</a:t>
                      </a:r>
                      <a:endParaRPr lang="en-US" sz="1400">
                        <a:effectLst/>
                      </a:endParaRPr>
                    </a:p>
                  </a:txBody>
                  <a:tcPr marL="35719" marR="35719" marT="78581" marB="857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effectLst/>
                          <a:latin typeface="Source Code Pro"/>
                        </a:rPr>
                        <a:t>SSMS</a:t>
                      </a:r>
                      <a:endParaRPr lang="en-US" sz="1400" dirty="0">
                        <a:effectLst/>
                      </a:endParaRPr>
                    </a:p>
                  </a:txBody>
                  <a:tcPr marL="35719" marR="35719" marT="78581" marB="857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Source Code Pro"/>
                        </a:rPr>
                        <a:t>DB-Access</a:t>
                      </a:r>
                      <a:endParaRPr lang="en-US" sz="1400" dirty="0">
                        <a:effectLst/>
                      </a:endParaRPr>
                    </a:p>
                  </a:txBody>
                  <a:tcPr marL="35719" marR="35719" marT="78581" marB="857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80855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28650" y="2327598"/>
            <a:ext cx="7886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494747"/>
                </a:solidFill>
                <a:latin typeface="Akzidenz"/>
              </a:rPr>
              <a:t>The following table presents some database executables and the corresponding MongoDB executables. This table is </a:t>
            </a:r>
            <a:r>
              <a:rPr lang="en-US" sz="1800" i="1" dirty="0">
                <a:solidFill>
                  <a:srgbClr val="494747"/>
                </a:solidFill>
                <a:latin typeface="Akzidenz"/>
              </a:rPr>
              <a:t>not</a:t>
            </a:r>
            <a:r>
              <a:rPr lang="en-US" sz="1800" dirty="0">
                <a:solidFill>
                  <a:srgbClr val="494747"/>
                </a:solidFill>
                <a:latin typeface="Akzidenz"/>
              </a:rPr>
              <a:t> meant to be exhaustive.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1947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GENERAL STRUCTURE OF NOSQL DATA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 _id: </a:t>
            </a:r>
            <a:r>
              <a:rPr lang="en-US" dirty="0" err="1" smtClean="0"/>
              <a:t>ObjectId</a:t>
            </a:r>
            <a:r>
              <a:rPr lang="en-US" dirty="0" smtClean="0"/>
              <a:t>("509a8fb2f3f4948bd2f983a0"),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user_id</a:t>
            </a:r>
            <a:r>
              <a:rPr lang="en-US" dirty="0" smtClean="0"/>
              <a:t>: "abc123",</a:t>
            </a:r>
          </a:p>
          <a:p>
            <a:r>
              <a:rPr lang="en-US" dirty="0" smtClean="0"/>
              <a:t>  age: 55,</a:t>
            </a:r>
          </a:p>
          <a:p>
            <a:r>
              <a:rPr lang="en-US" dirty="0" smtClean="0"/>
              <a:t>  status: 'A'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05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990600"/>
          </a:xfrm>
        </p:spPr>
        <p:txBody>
          <a:bodyPr/>
          <a:lstStyle/>
          <a:p>
            <a:r>
              <a:rPr lang="en-US" b="1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3140"/>
            <a:ext cx="7886700" cy="4622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dirty="0"/>
              <a:t>The </a:t>
            </a:r>
            <a:r>
              <a:rPr lang="en-US" sz="1500" dirty="0"/>
              <a:t>following table presents the various SQL statements related to table-level actions and the corresponding MongoDB statements</a:t>
            </a:r>
            <a:r>
              <a:rPr lang="en-US" sz="1500" dirty="0"/>
              <a:t>.</a:t>
            </a: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08584"/>
              </p:ext>
            </p:extLst>
          </p:nvPr>
        </p:nvGraphicFramePr>
        <p:xfrm>
          <a:off x="628650" y="2499395"/>
          <a:ext cx="7886700" cy="3139405"/>
        </p:xfrm>
        <a:graphic>
          <a:graphicData uri="http://schemas.openxmlformats.org/drawingml/2006/table">
            <a:tbl>
              <a:tblPr/>
              <a:tblGrid>
                <a:gridCol w="3257550">
                  <a:extLst>
                    <a:ext uri="{9D8B030D-6E8A-4147-A177-3AD203B41FA5}">
                      <a16:colId xmlns:a16="http://schemas.microsoft.com/office/drawing/2014/main" val="3950762914"/>
                    </a:ext>
                  </a:extLst>
                </a:gridCol>
                <a:gridCol w="4629150">
                  <a:extLst>
                    <a:ext uri="{9D8B030D-6E8A-4147-A177-3AD203B41FA5}">
                      <a16:colId xmlns:a16="http://schemas.microsoft.com/office/drawing/2014/main" val="3289735348"/>
                    </a:ext>
                  </a:extLst>
                </a:gridCol>
              </a:tblGrid>
              <a:tr h="365087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SQL Schema Statements</a:t>
                      </a:r>
                    </a:p>
                  </a:txBody>
                  <a:tcPr marL="71438" marR="68580" marT="34290" marB="35719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MongoDB Schema Statements</a:t>
                      </a:r>
                    </a:p>
                  </a:txBody>
                  <a:tcPr marL="71438" marR="68580" marT="34290" marB="35719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034759"/>
                  </a:ext>
                </a:extLst>
              </a:tr>
              <a:tr h="277431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rgbClr val="007020"/>
                          </a:solidFill>
                          <a:effectLst/>
                        </a:rPr>
                        <a:t>CREATE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TABLE</a:t>
                      </a:r>
                      <a:r>
                        <a:rPr lang="en-US" sz="1400" dirty="0">
                          <a:effectLst/>
                        </a:rPr>
                        <a:t> people ( 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dirty="0" smtClean="0">
                          <a:effectLst/>
                        </a:rPr>
                        <a:t>id </a:t>
                      </a:r>
                      <a:r>
                        <a:rPr lang="en-US" sz="1400" dirty="0">
                          <a:effectLst/>
                        </a:rPr>
                        <a:t>MEDIUMINT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NOT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NULL</a:t>
                      </a:r>
                      <a:r>
                        <a:rPr lang="en-US" sz="1400" dirty="0">
                          <a:effectLst/>
                        </a:rPr>
                        <a:t> AUTO_INCREMENT, 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user_id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7020"/>
                          </a:solidFill>
                          <a:effectLst/>
                        </a:rPr>
                        <a:t>Varchar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30</a:t>
                      </a:r>
                      <a:r>
                        <a:rPr lang="en-US" sz="1400" dirty="0">
                          <a:effectLst/>
                        </a:rPr>
                        <a:t>), 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dirty="0" smtClean="0">
                          <a:effectLst/>
                        </a:rPr>
                        <a:t>age </a:t>
                      </a:r>
                      <a:r>
                        <a:rPr lang="en-US" sz="1400" dirty="0">
                          <a:solidFill>
                            <a:srgbClr val="007020"/>
                          </a:solidFill>
                          <a:effectLst/>
                        </a:rPr>
                        <a:t>Number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dirty="0" smtClean="0">
                          <a:effectLst/>
                        </a:rPr>
                        <a:t>status </a:t>
                      </a:r>
                      <a:r>
                        <a:rPr lang="en-US" sz="1400" dirty="0">
                          <a:solidFill>
                            <a:srgbClr val="007020"/>
                          </a:solidFill>
                          <a:effectLst/>
                        </a:rPr>
                        <a:t>char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), 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b="1" dirty="0" smtClean="0">
                          <a:solidFill>
                            <a:srgbClr val="007020"/>
                          </a:solidFill>
                          <a:effectLst/>
                        </a:rPr>
                        <a:t>PRIMARY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KEY</a:t>
                      </a:r>
                      <a:r>
                        <a:rPr lang="en-US" sz="1400" dirty="0">
                          <a:effectLst/>
                        </a:rPr>
                        <a:t> (id) ) </a:t>
                      </a:r>
                    </a:p>
                  </a:txBody>
                  <a:tcPr marL="71438" marR="68580" marT="35719" marB="34290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Implicitly created </a:t>
                      </a:r>
                      <a:r>
                        <a:rPr lang="en-US" sz="1400" dirty="0" smtClean="0">
                          <a:effectLst/>
                        </a:rPr>
                        <a:t>on first </a:t>
                      </a:r>
                      <a:r>
                        <a:rPr lang="en-US" sz="1400" u="none" strike="noStrike" dirty="0" err="1" smtClean="0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2" tooltip="db.collection.insertOne()"/>
                        </a:rPr>
                        <a:t>insertOne</a:t>
                      </a:r>
                      <a:r>
                        <a:rPr lang="en-US" sz="1400" u="none" strike="noStrike" dirty="0" smtClean="0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2" tooltip="db.collection.insertOne()"/>
                        </a:rPr>
                        <a:t>()</a:t>
                      </a:r>
                      <a:r>
                        <a:rPr lang="en-US" sz="1400" dirty="0" smtClean="0">
                          <a:effectLst/>
                        </a:rPr>
                        <a:t> or </a:t>
                      </a:r>
                      <a:r>
                        <a:rPr lang="en-US" sz="1400" u="none" strike="noStrike" dirty="0" err="1" smtClean="0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3" tooltip="db.collection.insertMany()"/>
                        </a:rPr>
                        <a:t>insertMany</a:t>
                      </a:r>
                      <a:r>
                        <a:rPr lang="en-US" sz="1400" u="none" strike="noStrike" dirty="0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3" tooltip="db.collection.insertMany()"/>
                        </a:rPr>
                        <a:t>()</a:t>
                      </a:r>
                      <a:r>
                        <a:rPr lang="en-US" sz="1400" dirty="0">
                          <a:effectLst/>
                        </a:rPr>
                        <a:t>operation. The primary key </a:t>
                      </a:r>
                      <a:r>
                        <a:rPr lang="en-US" sz="1400" dirty="0">
                          <a:effectLst/>
                          <a:latin typeface="Source Code Pro"/>
                        </a:rPr>
                        <a:t>_id</a:t>
                      </a:r>
                      <a:r>
                        <a:rPr lang="en-US" sz="1400" dirty="0">
                          <a:effectLst/>
                        </a:rPr>
                        <a:t> is automatically added if </a:t>
                      </a:r>
                      <a:r>
                        <a:rPr lang="en-US" sz="1400" dirty="0">
                          <a:effectLst/>
                          <a:latin typeface="Source Code Pro"/>
                        </a:rPr>
                        <a:t>_id</a:t>
                      </a:r>
                      <a:r>
                        <a:rPr lang="en-US" sz="1400" dirty="0">
                          <a:effectLst/>
                        </a:rPr>
                        <a:t> field is not specified.</a:t>
                      </a:r>
                    </a:p>
                    <a:p>
                      <a:pPr algn="l"/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db.people.insertOne</a:t>
                      </a:r>
                      <a:r>
                        <a:rPr lang="en-US" sz="1400" dirty="0" smtClean="0">
                          <a:effectLst/>
                        </a:rPr>
                        <a:t>(</a:t>
                      </a:r>
                    </a:p>
                    <a:p>
                      <a:pPr algn="l"/>
                      <a:r>
                        <a:rPr lang="en-US" sz="1400" dirty="0" smtClean="0">
                          <a:effectLst/>
                        </a:rPr>
                        <a:t>{ </a:t>
                      </a:r>
                      <a:r>
                        <a:rPr lang="en-US" sz="1400" dirty="0" err="1">
                          <a:effectLst/>
                        </a:rPr>
                        <a:t>user_id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4070A0"/>
                          </a:solidFill>
                          <a:effectLst/>
                        </a:rPr>
                        <a:t>"abc123"</a:t>
                      </a:r>
                      <a:r>
                        <a:rPr lang="en-US" sz="1400" dirty="0">
                          <a:effectLst/>
                        </a:rPr>
                        <a:t>, age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55</a:t>
                      </a:r>
                      <a:r>
                        <a:rPr lang="en-US" sz="1400" dirty="0">
                          <a:effectLst/>
                        </a:rPr>
                        <a:t>, status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400" dirty="0">
                          <a:effectLst/>
                        </a:rPr>
                        <a:t> } 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dirty="0" smtClean="0">
                          <a:effectLst/>
                        </a:rPr>
                        <a:t>) </a:t>
                      </a:r>
                      <a:endParaRPr lang="en-US" sz="1400" dirty="0">
                        <a:effectLst/>
                      </a:endParaRPr>
                    </a:p>
                    <a:p>
                      <a:pPr algn="l"/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dirty="0" smtClean="0">
                          <a:effectLst/>
                        </a:rPr>
                        <a:t>However</a:t>
                      </a:r>
                      <a:r>
                        <a:rPr lang="en-US" sz="1400" dirty="0">
                          <a:effectLst/>
                        </a:rPr>
                        <a:t>, you can also explicitly create a collection:</a:t>
                      </a:r>
                    </a:p>
                    <a:p>
                      <a:pPr algn="l"/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db.createCollection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4070A0"/>
                          </a:solidFill>
                          <a:effectLst/>
                        </a:rPr>
                        <a:t>"people"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71438" marR="68580" marT="35719" marB="34290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9596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34280"/>
              </p:ext>
            </p:extLst>
          </p:nvPr>
        </p:nvGraphicFramePr>
        <p:xfrm>
          <a:off x="628650" y="5497115"/>
          <a:ext cx="7886700" cy="283369"/>
        </p:xfrm>
        <a:graphic>
          <a:graphicData uri="http://schemas.openxmlformats.org/drawingml/2006/table">
            <a:tbl>
              <a:tblPr/>
              <a:tblGrid>
                <a:gridCol w="3257550">
                  <a:extLst>
                    <a:ext uri="{9D8B030D-6E8A-4147-A177-3AD203B41FA5}">
                      <a16:colId xmlns:a16="http://schemas.microsoft.com/office/drawing/2014/main" val="1017654079"/>
                    </a:ext>
                  </a:extLst>
                </a:gridCol>
                <a:gridCol w="4629150">
                  <a:extLst>
                    <a:ext uri="{9D8B030D-6E8A-4147-A177-3AD203B41FA5}">
                      <a16:colId xmlns:a16="http://schemas.microsoft.com/office/drawing/2014/main" val="3631774744"/>
                    </a:ext>
                  </a:extLst>
                </a:gridCol>
              </a:tblGrid>
              <a:tr h="27574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DROP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TABLE</a:t>
                      </a:r>
                      <a:r>
                        <a:rPr lang="en-US" sz="1400" dirty="0">
                          <a:effectLst/>
                        </a:rPr>
                        <a:t> people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db.people.drop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6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178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990600"/>
          </a:xfrm>
        </p:spPr>
        <p:txBody>
          <a:bodyPr/>
          <a:lstStyle/>
          <a:p>
            <a:r>
              <a:rPr lang="en-US" sz="4000" b="1" dirty="0" smtClean="0">
                <a:effectLst/>
              </a:rPr>
              <a:t>ALTER TABLE ADD COLUMN </a:t>
            </a:r>
            <a:endParaRPr lang="en-US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059788"/>
              </p:ext>
            </p:extLst>
          </p:nvPr>
        </p:nvGraphicFramePr>
        <p:xfrm>
          <a:off x="628650" y="2571980"/>
          <a:ext cx="7886700" cy="2630329"/>
        </p:xfrm>
        <a:graphic>
          <a:graphicData uri="http://schemas.openxmlformats.org/drawingml/2006/table">
            <a:tbl>
              <a:tblPr/>
              <a:tblGrid>
                <a:gridCol w="3409950">
                  <a:extLst>
                    <a:ext uri="{9D8B030D-6E8A-4147-A177-3AD203B41FA5}">
                      <a16:colId xmlns:a16="http://schemas.microsoft.com/office/drawing/2014/main" val="1996376116"/>
                    </a:ext>
                  </a:extLst>
                </a:gridCol>
                <a:gridCol w="4476750">
                  <a:extLst>
                    <a:ext uri="{9D8B030D-6E8A-4147-A177-3AD203B41FA5}">
                      <a16:colId xmlns:a16="http://schemas.microsoft.com/office/drawing/2014/main" val="3826868094"/>
                    </a:ext>
                  </a:extLst>
                </a:gridCol>
              </a:tblGrid>
              <a:tr h="253888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rgbClr val="007020"/>
                          </a:solidFill>
                          <a:effectLst/>
                        </a:rPr>
                        <a:t>ALTER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TABLE</a:t>
                      </a:r>
                      <a:r>
                        <a:rPr lang="en-US" sz="1400" dirty="0">
                          <a:effectLst/>
                        </a:rPr>
                        <a:t> people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ADD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join_date</a:t>
                      </a:r>
                      <a:r>
                        <a:rPr lang="en-US" sz="1400" dirty="0">
                          <a:effectLst/>
                        </a:rPr>
                        <a:t> DATETIME </a:t>
                      </a:r>
                    </a:p>
                  </a:txBody>
                  <a:tcPr marL="71438" marR="68580" marT="35719" marB="34290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Collections do not describe or enforce the structure of its documents; i.e. there is no structural alteration at the collection level</a:t>
                      </a:r>
                      <a:r>
                        <a:rPr lang="en-US" sz="1400" dirty="0" smtClean="0">
                          <a:effectLst/>
                        </a:rPr>
                        <a:t>.</a:t>
                      </a:r>
                    </a:p>
                    <a:p>
                      <a:pPr algn="l"/>
                      <a:endParaRPr lang="en-US" sz="1400" dirty="0">
                        <a:effectLst/>
                      </a:endParaRPr>
                    </a:p>
                    <a:p>
                      <a:pPr algn="l"/>
                      <a:r>
                        <a:rPr lang="en-US" sz="1400" dirty="0">
                          <a:effectLst/>
                        </a:rPr>
                        <a:t>However, at the document level, </a:t>
                      </a:r>
                      <a:r>
                        <a:rPr lang="en-US" sz="1400" u="none" strike="noStrike" dirty="0" err="1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2" tooltip="db.collection.updateMany()"/>
                        </a:rPr>
                        <a:t>updateMany</a:t>
                      </a:r>
                      <a:r>
                        <a:rPr lang="en-US" sz="1400" u="none" strike="noStrike" dirty="0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2" tooltip="db.collection.updateMany()"/>
                        </a:rPr>
                        <a:t>()</a:t>
                      </a:r>
                      <a:r>
                        <a:rPr lang="en-US" sz="1400" dirty="0">
                          <a:effectLst/>
                        </a:rPr>
                        <a:t> operations can add fields to existing documents using the </a:t>
                      </a:r>
                      <a:r>
                        <a:rPr lang="en-US" sz="1400" u="none" strike="noStrike" dirty="0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3" tooltip="$set"/>
                        </a:rPr>
                        <a:t>$set</a:t>
                      </a:r>
                      <a:r>
                        <a:rPr lang="en-US" sz="1400" dirty="0">
                          <a:effectLst/>
                        </a:rPr>
                        <a:t> operator.</a:t>
                      </a:r>
                    </a:p>
                    <a:p>
                      <a:pPr algn="l"/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db.people.updateMany</a:t>
                      </a:r>
                      <a:r>
                        <a:rPr lang="en-US" sz="1400" dirty="0" smtClean="0">
                          <a:effectLst/>
                        </a:rPr>
                        <a:t>(</a:t>
                      </a:r>
                    </a:p>
                    <a:p>
                      <a:pPr algn="l"/>
                      <a:r>
                        <a:rPr lang="en-US" sz="1400" dirty="0" smtClean="0">
                          <a:effectLst/>
                        </a:rPr>
                        <a:t>{ </a:t>
                      </a:r>
                      <a:r>
                        <a:rPr lang="en-US" sz="1400" dirty="0">
                          <a:effectLst/>
                        </a:rPr>
                        <a:t>}, 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dirty="0" smtClean="0">
                          <a:effectLst/>
                        </a:rPr>
                        <a:t>{ </a:t>
                      </a:r>
                      <a:r>
                        <a:rPr lang="en-US" sz="1400" dirty="0">
                          <a:effectLst/>
                        </a:rPr>
                        <a:t>$set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{ </a:t>
                      </a:r>
                      <a:r>
                        <a:rPr lang="en-US" sz="1400" dirty="0" err="1">
                          <a:effectLst/>
                        </a:rPr>
                        <a:t>join_date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new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7020"/>
                          </a:solidFill>
                          <a:effectLst/>
                        </a:rPr>
                        <a:t>Date</a:t>
                      </a:r>
                      <a:r>
                        <a:rPr lang="en-US" sz="1400" dirty="0">
                          <a:effectLst/>
                        </a:rPr>
                        <a:t>() } } 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</a:txBody>
                  <a:tcPr marL="71438" marR="68580" marT="35719" marB="34290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95619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859149"/>
              </p:ext>
            </p:extLst>
          </p:nvPr>
        </p:nvGraphicFramePr>
        <p:xfrm>
          <a:off x="565733" y="2237874"/>
          <a:ext cx="7886701" cy="334106"/>
        </p:xfrm>
        <a:graphic>
          <a:graphicData uri="http://schemas.openxmlformats.org/drawingml/2006/table">
            <a:tbl>
              <a:tblPr/>
              <a:tblGrid>
                <a:gridCol w="3472867">
                  <a:extLst>
                    <a:ext uri="{9D8B030D-6E8A-4147-A177-3AD203B41FA5}">
                      <a16:colId xmlns:a16="http://schemas.microsoft.com/office/drawing/2014/main" val="3789562356"/>
                    </a:ext>
                  </a:extLst>
                </a:gridCol>
                <a:gridCol w="4413834">
                  <a:extLst>
                    <a:ext uri="{9D8B030D-6E8A-4147-A177-3AD203B41FA5}">
                      <a16:colId xmlns:a16="http://schemas.microsoft.com/office/drawing/2014/main" val="2651437343"/>
                    </a:ext>
                  </a:extLst>
                </a:gridCol>
              </a:tblGrid>
              <a:tr h="33410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SQL Schema Statements</a:t>
                      </a:r>
                    </a:p>
                  </a:txBody>
                  <a:tcPr marL="71438" marR="68580" marT="34290" marB="35719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MongoDB Schema Statements</a:t>
                      </a:r>
                    </a:p>
                  </a:txBody>
                  <a:tcPr marL="71438" marR="68580" marT="34290" marB="35719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74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616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990600"/>
          </a:xfrm>
        </p:spPr>
        <p:txBody>
          <a:bodyPr/>
          <a:lstStyle/>
          <a:p>
            <a:r>
              <a:rPr lang="en-US" sz="4000" b="1" dirty="0" smtClean="0"/>
              <a:t>ALTER TABLE DROP COLUMN</a:t>
            </a:r>
            <a:endParaRPr lang="en-US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949787"/>
              </p:ext>
            </p:extLst>
          </p:nvPr>
        </p:nvGraphicFramePr>
        <p:xfrm>
          <a:off x="628650" y="2459372"/>
          <a:ext cx="7886700" cy="2203609"/>
        </p:xfrm>
        <a:graphic>
          <a:graphicData uri="http://schemas.openxmlformats.org/drawingml/2006/table">
            <a:tbl>
              <a:tblPr/>
              <a:tblGrid>
                <a:gridCol w="3562350">
                  <a:extLst>
                    <a:ext uri="{9D8B030D-6E8A-4147-A177-3AD203B41FA5}">
                      <a16:colId xmlns:a16="http://schemas.microsoft.com/office/drawing/2014/main" val="1166594788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398677416"/>
                    </a:ext>
                  </a:extLst>
                </a:gridCol>
              </a:tblGrid>
              <a:tr h="213290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ALTER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TABLE</a:t>
                      </a:r>
                      <a:r>
                        <a:rPr lang="en-US" sz="1400" dirty="0">
                          <a:effectLst/>
                        </a:rPr>
                        <a:t> people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DROP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COLUMN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join_date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</a:txBody>
                  <a:tcPr marL="71438" marR="68580" marT="35719" marB="34290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Collections do not describe or enforce the structure of its documents; i.e. there is no structural alteration at the collection level.</a:t>
                      </a:r>
                    </a:p>
                    <a:p>
                      <a:pPr algn="l"/>
                      <a:r>
                        <a:rPr lang="en-US" sz="1400" dirty="0">
                          <a:effectLst/>
                        </a:rPr>
                        <a:t>However, at the </a:t>
                      </a:r>
                      <a:r>
                        <a:rPr lang="en-US" sz="1400" dirty="0" smtClean="0">
                          <a:effectLst/>
                        </a:rPr>
                        <a:t>document level, </a:t>
                      </a:r>
                      <a:r>
                        <a:rPr lang="en-US" sz="1400" u="none" strike="noStrike" dirty="0" err="1" smtClean="0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2" tooltip="db.collection.updateMany()"/>
                        </a:rPr>
                        <a:t>updateMany</a:t>
                      </a:r>
                      <a:r>
                        <a:rPr lang="en-US" sz="1400" u="none" strike="noStrike" dirty="0" smtClean="0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2" tooltip="db.collection.updateMany()"/>
                        </a:rPr>
                        <a:t>()</a:t>
                      </a:r>
                      <a:r>
                        <a:rPr lang="en-US" sz="1400" dirty="0" smtClean="0">
                          <a:effectLst/>
                        </a:rPr>
                        <a:t> operations </a:t>
                      </a:r>
                      <a:r>
                        <a:rPr lang="en-US" sz="1400" dirty="0">
                          <a:effectLst/>
                        </a:rPr>
                        <a:t>can remove fields from documents using the </a:t>
                      </a:r>
                      <a:r>
                        <a:rPr lang="en-US" sz="1400" u="none" strike="noStrike" dirty="0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3" tooltip="$unset"/>
                        </a:rPr>
                        <a:t>$unset</a:t>
                      </a:r>
                      <a:r>
                        <a:rPr lang="en-US" sz="1400" dirty="0">
                          <a:effectLst/>
                        </a:rPr>
                        <a:t> operator.</a:t>
                      </a:r>
                    </a:p>
                    <a:p>
                      <a:pPr algn="l"/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db.people.updateMany</a:t>
                      </a:r>
                      <a:r>
                        <a:rPr lang="en-US" sz="1400" dirty="0">
                          <a:effectLst/>
                        </a:rPr>
                        <a:t>( 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dirty="0" smtClean="0">
                          <a:effectLst/>
                        </a:rPr>
                        <a:t>{ </a:t>
                      </a:r>
                      <a:r>
                        <a:rPr lang="en-US" sz="1400" dirty="0">
                          <a:effectLst/>
                        </a:rPr>
                        <a:t>}, { $unset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{ </a:t>
                      </a:r>
                      <a:r>
                        <a:rPr lang="en-US" sz="1400" dirty="0">
                          <a:solidFill>
                            <a:srgbClr val="4070A0"/>
                          </a:solidFill>
                          <a:effectLst/>
                        </a:rPr>
                        <a:t>"</a:t>
                      </a:r>
                      <a:r>
                        <a:rPr lang="en-US" sz="1400" dirty="0" err="1">
                          <a:solidFill>
                            <a:srgbClr val="4070A0"/>
                          </a:solidFill>
                          <a:effectLst/>
                        </a:rPr>
                        <a:t>join_date</a:t>
                      </a:r>
                      <a:r>
                        <a:rPr lang="en-US" sz="1400" dirty="0">
                          <a:solidFill>
                            <a:srgbClr val="4070A0"/>
                          </a:solidFill>
                          <a:effectLst/>
                        </a:rPr>
                        <a:t>"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4070A0"/>
                          </a:solidFill>
                          <a:effectLst/>
                        </a:rPr>
                        <a:t>""</a:t>
                      </a:r>
                      <a:r>
                        <a:rPr lang="en-US" sz="1400" dirty="0">
                          <a:effectLst/>
                        </a:rPr>
                        <a:t> } </a:t>
                      </a:r>
                      <a:r>
                        <a:rPr lang="en-US" sz="1400" dirty="0" smtClean="0">
                          <a:effectLst/>
                        </a:rPr>
                        <a:t>}</a:t>
                      </a:r>
                    </a:p>
                    <a:p>
                      <a:pPr algn="l"/>
                      <a:r>
                        <a:rPr lang="en-US" sz="140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</a:txBody>
                  <a:tcPr marL="71438" marR="68580" marT="35719" marB="34290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85533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09605"/>
              </p:ext>
            </p:extLst>
          </p:nvPr>
        </p:nvGraphicFramePr>
        <p:xfrm>
          <a:off x="628650" y="2125267"/>
          <a:ext cx="7886700" cy="334106"/>
        </p:xfrm>
        <a:graphic>
          <a:graphicData uri="http://schemas.openxmlformats.org/drawingml/2006/table">
            <a:tbl>
              <a:tblPr/>
              <a:tblGrid>
                <a:gridCol w="3562350">
                  <a:extLst>
                    <a:ext uri="{9D8B030D-6E8A-4147-A177-3AD203B41FA5}">
                      <a16:colId xmlns:a16="http://schemas.microsoft.com/office/drawing/2014/main" val="3789562356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651437343"/>
                    </a:ext>
                  </a:extLst>
                </a:gridCol>
              </a:tblGrid>
              <a:tr h="33410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SQL Schema Statements</a:t>
                      </a:r>
                    </a:p>
                  </a:txBody>
                  <a:tcPr marL="71438" marR="68580" marT="34290" marB="35719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MongoDB Schema Statements</a:t>
                      </a:r>
                    </a:p>
                  </a:txBody>
                  <a:tcPr marL="71438" marR="68580" marT="34290" marB="35719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74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75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INDEX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677007"/>
          <a:ext cx="7886700" cy="736134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414422078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5736374"/>
                    </a:ext>
                  </a:extLst>
                </a:gridCol>
              </a:tblGrid>
              <a:tr h="736134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CREATE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INDEX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idx_user_id_asc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ON</a:t>
                      </a:r>
                      <a:r>
                        <a:rPr lang="en-US" sz="1400" dirty="0">
                          <a:effectLst/>
                        </a:rPr>
                        <a:t> people(</a:t>
                      </a:r>
                      <a:r>
                        <a:rPr lang="en-US" sz="1400" dirty="0" err="1">
                          <a:effectLst/>
                        </a:rPr>
                        <a:t>user_id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</a:p>
                  </a:txBody>
                  <a:tcPr marL="71438" marR="68580" marT="35719" marB="34290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db.people.createIndex</a:t>
                      </a:r>
                      <a:r>
                        <a:rPr lang="en-US" sz="1400" dirty="0">
                          <a:effectLst/>
                        </a:rPr>
                        <a:t>( </a:t>
                      </a:r>
                      <a:r>
                        <a:rPr lang="en-US" sz="1400" dirty="0" smtClean="0">
                          <a:effectLst/>
                        </a:rPr>
                        <a:t>{ </a:t>
                      </a:r>
                      <a:r>
                        <a:rPr lang="en-US" sz="1400" dirty="0" err="1">
                          <a:effectLst/>
                        </a:rPr>
                        <a:t>user_id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})</a:t>
                      </a:r>
                      <a:endParaRPr lang="en-US" sz="1400" dirty="0">
                        <a:effectLst/>
                      </a:endParaRPr>
                    </a:p>
                  </a:txBody>
                  <a:tcPr marL="71438" marR="68580" marT="35719" marB="34290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7161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8650" y="3630777"/>
          <a:ext cx="7886700" cy="884896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2053635135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523292472"/>
                    </a:ext>
                  </a:extLst>
                </a:gridCol>
              </a:tblGrid>
              <a:tr h="88489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CREATE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INDEX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idx_user_id_asc_age_desc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ON</a:t>
                      </a:r>
                      <a:r>
                        <a:rPr lang="en-US" sz="1400" dirty="0">
                          <a:effectLst/>
                        </a:rPr>
                        <a:t> people(</a:t>
                      </a:r>
                      <a:r>
                        <a:rPr lang="en-US" sz="1400" dirty="0" err="1">
                          <a:effectLst/>
                        </a:rPr>
                        <a:t>user_id</a:t>
                      </a:r>
                      <a:r>
                        <a:rPr lang="en-US" sz="1400" dirty="0">
                          <a:effectLst/>
                        </a:rPr>
                        <a:t>, age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DESC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</a:p>
                  </a:txBody>
                  <a:tcPr marL="71438" marR="68580" marT="35719" marB="34290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db.people.createIndex</a:t>
                      </a:r>
                      <a:r>
                        <a:rPr lang="en-US" sz="1400" dirty="0" smtClean="0">
                          <a:effectLst/>
                        </a:rPr>
                        <a:t>( { </a:t>
                      </a:r>
                      <a:r>
                        <a:rPr lang="en-US" sz="1400" dirty="0" err="1">
                          <a:effectLst/>
                        </a:rPr>
                        <a:t>user_id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, age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-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})</a:t>
                      </a:r>
                    </a:p>
                  </a:txBody>
                  <a:tcPr marL="71438" marR="68580" marT="35719" marB="34290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41684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49456"/>
              </p:ext>
            </p:extLst>
          </p:nvPr>
        </p:nvGraphicFramePr>
        <p:xfrm>
          <a:off x="628650" y="2342901"/>
          <a:ext cx="7886700" cy="334106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378956235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1437343"/>
                    </a:ext>
                  </a:extLst>
                </a:gridCol>
              </a:tblGrid>
              <a:tr h="33410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SQL Schema Statements</a:t>
                      </a:r>
                    </a:p>
                  </a:txBody>
                  <a:tcPr marL="71438" marR="68580" marT="34290" marB="35719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MongoDB Schema Statements</a:t>
                      </a:r>
                    </a:p>
                  </a:txBody>
                  <a:tcPr marL="71438" marR="68580" marT="34290" marB="35719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7434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8650" y="4733307"/>
          <a:ext cx="7886700" cy="496729"/>
        </p:xfrm>
        <a:graphic>
          <a:graphicData uri="http://schemas.openxmlformats.org/drawingml/2006/table">
            <a:tbl>
              <a:tblPr/>
              <a:tblGrid>
                <a:gridCol w="3939155">
                  <a:extLst>
                    <a:ext uri="{9D8B030D-6E8A-4147-A177-3AD203B41FA5}">
                      <a16:colId xmlns:a16="http://schemas.microsoft.com/office/drawing/2014/main" val="1017654079"/>
                    </a:ext>
                  </a:extLst>
                </a:gridCol>
                <a:gridCol w="3947545">
                  <a:extLst>
                    <a:ext uri="{9D8B030D-6E8A-4147-A177-3AD203B41FA5}">
                      <a16:colId xmlns:a16="http://schemas.microsoft.com/office/drawing/2014/main" val="3631774744"/>
                    </a:ext>
                  </a:extLst>
                </a:gridCol>
              </a:tblGrid>
              <a:tr h="48148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DROP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TABLE</a:t>
                      </a:r>
                      <a:r>
                        <a:rPr lang="en-US" sz="1400" dirty="0">
                          <a:effectLst/>
                        </a:rPr>
                        <a:t> people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  <a:p>
                      <a:pPr algn="l"/>
                      <a:r>
                        <a:rPr lang="en-US" sz="1400" dirty="0" err="1">
                          <a:effectLst/>
                        </a:rPr>
                        <a:t>db.people.drop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6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73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990600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420" y="1828800"/>
            <a:ext cx="7863980" cy="4114800"/>
          </a:xfrm>
        </p:spPr>
        <p:txBody>
          <a:bodyPr/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Databases were dominant for decades 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storage</a:t>
            </a:r>
          </a:p>
          <a:p>
            <a:pPr lvl="1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 based</a:t>
            </a:r>
          </a:p>
          <a:p>
            <a:pPr lvl="1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Concurrency Control</a:t>
            </a:r>
          </a:p>
          <a:p>
            <a:pPr lvl="1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Integration</a:t>
            </a:r>
          </a:p>
          <a:p>
            <a:pPr lvl="1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</a:p>
          <a:p>
            <a:pPr lvl="1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run on a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big machine</a:t>
            </a:r>
          </a:p>
          <a:p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changes that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dramatically</a:t>
            </a:r>
          </a:p>
          <a:p>
            <a:pPr lvl="1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</a:p>
          <a:p>
            <a:pPr lvl="1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unreliable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</a:p>
          <a:p>
            <a:pPr lvl="1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System</a:t>
            </a:r>
          </a:p>
          <a:p>
            <a:pPr lvl="1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Schema-free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11/8/2018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445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 SQL AND NoSQL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28650" y="2147672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494747"/>
                </a:solidFill>
                <a:latin typeface="Akzidenz"/>
              </a:rPr>
              <a:t>The following table presents the various SQL statements related to inserting records into tables and the corresponding MongoDB statements.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26544"/>
              </p:ext>
            </p:extLst>
          </p:nvPr>
        </p:nvGraphicFramePr>
        <p:xfrm>
          <a:off x="628650" y="3189076"/>
          <a:ext cx="7886700" cy="334106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378956235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1437343"/>
                    </a:ext>
                  </a:extLst>
                </a:gridCol>
              </a:tblGrid>
              <a:tr h="33410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SQL Schema Statements</a:t>
                      </a:r>
                    </a:p>
                  </a:txBody>
                  <a:tcPr marL="71438" marR="68580" marT="34290" marB="35719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MongoDB Schema Statements</a:t>
                      </a:r>
                    </a:p>
                  </a:txBody>
                  <a:tcPr marL="71438" marR="68580" marT="34290" marB="35719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7434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8650" y="3514606"/>
          <a:ext cx="7886700" cy="710089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252685694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278169576"/>
                    </a:ext>
                  </a:extLst>
                </a:gridCol>
              </a:tblGrid>
              <a:tr h="68722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INSERT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INTO</a:t>
                      </a:r>
                      <a:r>
                        <a:rPr lang="en-US" sz="1400" dirty="0">
                          <a:effectLst/>
                        </a:rPr>
                        <a:t> people(</a:t>
                      </a:r>
                      <a:r>
                        <a:rPr lang="en-US" sz="1400" dirty="0" err="1">
                          <a:effectLst/>
                        </a:rPr>
                        <a:t>user_id</a:t>
                      </a:r>
                      <a:r>
                        <a:rPr lang="en-US" sz="1400" dirty="0">
                          <a:effectLst/>
                        </a:rPr>
                        <a:t>, age, status) 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b="1" dirty="0" smtClean="0">
                          <a:solidFill>
                            <a:srgbClr val="007020"/>
                          </a:solidFill>
                          <a:effectLst/>
                        </a:rPr>
                        <a:t>VALUES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517918"/>
                          </a:solidFill>
                          <a:effectLst/>
                        </a:rPr>
                        <a:t>"bcd001"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45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</a:p>
                  </a:txBody>
                  <a:tcPr marL="71438" marR="68580" marT="35719" marB="34290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db.people.insertOne</a:t>
                      </a:r>
                      <a:r>
                        <a:rPr lang="en-US" sz="1400" dirty="0">
                          <a:effectLst/>
                        </a:rPr>
                        <a:t>( 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dirty="0" smtClean="0">
                          <a:effectLst/>
                        </a:rPr>
                        <a:t>{ </a:t>
                      </a:r>
                      <a:r>
                        <a:rPr lang="en-US" sz="1400" dirty="0" err="1">
                          <a:effectLst/>
                        </a:rPr>
                        <a:t>user_id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4070A0"/>
                          </a:solidFill>
                          <a:effectLst/>
                        </a:rPr>
                        <a:t>"bcd001"</a:t>
                      </a:r>
                      <a:r>
                        <a:rPr lang="en-US" sz="1400" dirty="0">
                          <a:effectLst/>
                        </a:rPr>
                        <a:t>, age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45</a:t>
                      </a:r>
                      <a:r>
                        <a:rPr lang="en-US" sz="1400" dirty="0">
                          <a:effectLst/>
                        </a:rPr>
                        <a:t>, status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}</a:t>
                      </a:r>
                    </a:p>
                    <a:p>
                      <a:pPr algn="l"/>
                      <a:r>
                        <a:rPr lang="en-US" sz="140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</a:txBody>
                  <a:tcPr marL="71438" marR="68580" marT="35719" marB="34290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984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553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SELECTS</a:t>
            </a: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807460"/>
            <a:ext cx="7886700" cy="17080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14264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sz="1600" dirty="0">
                <a:solidFill>
                  <a:srgbClr val="49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table presents the various SQL statements related to reading records from tables and the corresponding MongoDB statements.</a:t>
            </a:r>
          </a:p>
          <a:p>
            <a:pPr defTabSz="685800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/>
            <a:r>
              <a:rPr lang="en-US" altLang="en-US" sz="1600" b="1" dirty="0">
                <a:solidFill>
                  <a:srgbClr val="89B6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altLang="en-US" sz="1600" dirty="0">
                <a:solidFill>
                  <a:srgbClr val="49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1600" dirty="0">
                <a:solidFill>
                  <a:srgbClr val="006CB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db.collection.find()"/>
              </a:rPr>
              <a:t>find()</a:t>
            </a:r>
            <a:r>
              <a:rPr lang="en-US" altLang="en-US" sz="1600" dirty="0">
                <a:solidFill>
                  <a:srgbClr val="49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method always includes the 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_id</a:t>
            </a:r>
            <a:r>
              <a:rPr lang="en-US" altLang="en-US" sz="1600" dirty="0">
                <a:solidFill>
                  <a:srgbClr val="49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field in the returned documents unless specifically excluded through </a:t>
            </a:r>
            <a:r>
              <a:rPr lang="en-US" altLang="en-US" sz="1600" dirty="0">
                <a:solidFill>
                  <a:srgbClr val="006CB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projection</a:t>
            </a:r>
            <a:r>
              <a:rPr lang="en-US" altLang="en-US" sz="1600" dirty="0">
                <a:solidFill>
                  <a:srgbClr val="49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Some of the SQL queries below may include an 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_id</a:t>
            </a:r>
            <a:r>
              <a:rPr lang="en-US" altLang="en-US" sz="1600" dirty="0">
                <a:solidFill>
                  <a:srgbClr val="49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field to reflect this, even if the field is not included in the corresponding </a:t>
            </a:r>
            <a:r>
              <a:rPr lang="en-US" altLang="en-US" sz="1600" dirty="0">
                <a:solidFill>
                  <a:srgbClr val="006CB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db.collection.find()"/>
              </a:rPr>
              <a:t>find()</a:t>
            </a:r>
            <a:r>
              <a:rPr lang="en-US" altLang="en-US" sz="1600" dirty="0">
                <a:solidFill>
                  <a:srgbClr val="49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query.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67803"/>
              </p:ext>
            </p:extLst>
          </p:nvPr>
        </p:nvGraphicFramePr>
        <p:xfrm>
          <a:off x="628650" y="3886200"/>
          <a:ext cx="7886700" cy="1276827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396729094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647394851"/>
                    </a:ext>
                  </a:extLst>
                </a:gridCol>
              </a:tblGrid>
              <a:tr h="27574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SQL SELECT Statements</a:t>
                      </a:r>
                    </a:p>
                  </a:txBody>
                  <a:tcPr marL="71438" marR="68580" marT="34290" marB="35719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MongoDB find() Statements</a:t>
                      </a:r>
                    </a:p>
                  </a:txBody>
                  <a:tcPr marL="71438" marR="68580" marT="34290" marB="35719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661228"/>
                  </a:ext>
                </a:extLst>
              </a:tr>
              <a:tr h="481489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  <a:p>
                      <a:pPr algn="l"/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 dirty="0">
                          <a:effectLst/>
                        </a:rPr>
                        <a:t> people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db.people.find() 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733569"/>
                  </a:ext>
                </a:extLst>
              </a:tr>
              <a:tr h="481489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  <a:p>
                      <a:pPr algn="l"/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400" dirty="0">
                          <a:effectLst/>
                        </a:rPr>
                        <a:t> id, </a:t>
                      </a:r>
                      <a:r>
                        <a:rPr lang="en-US" sz="1400" dirty="0" err="1">
                          <a:effectLst/>
                        </a:rPr>
                        <a:t>user_id</a:t>
                      </a:r>
                      <a:r>
                        <a:rPr lang="en-US" sz="1400" dirty="0">
                          <a:effectLst/>
                        </a:rPr>
                        <a:t>, status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 dirty="0">
                          <a:effectLst/>
                        </a:rPr>
                        <a:t> people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  <a:p>
                      <a:pPr algn="l"/>
                      <a:r>
                        <a:rPr lang="en-US" sz="1400" dirty="0" err="1">
                          <a:effectLst/>
                        </a:rPr>
                        <a:t>db.people.find</a:t>
                      </a:r>
                      <a:r>
                        <a:rPr lang="en-US" sz="1400" dirty="0">
                          <a:effectLst/>
                        </a:rPr>
                        <a:t>( { }, { </a:t>
                      </a:r>
                      <a:r>
                        <a:rPr lang="en-US" sz="1400" dirty="0" err="1">
                          <a:effectLst/>
                        </a:rPr>
                        <a:t>user_id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, status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} )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483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16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SELECTS, Cont.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8650" y="2768804"/>
          <a:ext cx="7886700" cy="1888762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2639758875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705696824"/>
                    </a:ext>
                  </a:extLst>
                </a:gridCol>
              </a:tblGrid>
              <a:tr h="94438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user_id</a:t>
                      </a:r>
                      <a:r>
                        <a:rPr lang="en-US" sz="1400" dirty="0">
                          <a:effectLst/>
                        </a:rPr>
                        <a:t>, status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 dirty="0">
                          <a:effectLst/>
                        </a:rPr>
                        <a:t> people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db.people.find</a:t>
                      </a:r>
                      <a:r>
                        <a:rPr lang="en-US" sz="1400" dirty="0">
                          <a:effectLst/>
                        </a:rPr>
                        <a:t>( { }, { </a:t>
                      </a:r>
                      <a:r>
                        <a:rPr lang="en-US" sz="1400" dirty="0" err="1">
                          <a:effectLst/>
                        </a:rPr>
                        <a:t>user_id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, status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, _id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} ) 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351136"/>
                  </a:ext>
                </a:extLst>
              </a:tr>
              <a:tr h="94438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 dirty="0">
                          <a:effectLst/>
                        </a:rPr>
                        <a:t> people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400" dirty="0">
                          <a:effectLst/>
                        </a:rPr>
                        <a:t> status 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db.people.find</a:t>
                      </a:r>
                      <a:r>
                        <a:rPr lang="en-US" sz="1400" dirty="0">
                          <a:effectLst/>
                        </a:rPr>
                        <a:t>( { status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400" dirty="0">
                          <a:effectLst/>
                        </a:rPr>
                        <a:t> } )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2206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8650" y="2434698"/>
          <a:ext cx="7886700" cy="334106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378956235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1437343"/>
                    </a:ext>
                  </a:extLst>
                </a:gridCol>
              </a:tblGrid>
              <a:tr h="33410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SQL Schema Statements</a:t>
                      </a:r>
                    </a:p>
                  </a:txBody>
                  <a:tcPr marL="71438" marR="68580" marT="34290" marB="35719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MongoDB Schema Statements</a:t>
                      </a:r>
                    </a:p>
                  </a:txBody>
                  <a:tcPr marL="71438" marR="68580" marT="34290" marB="35719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7434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8650" y="4657565"/>
          <a:ext cx="7886700" cy="496729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335192451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950293053"/>
                    </a:ext>
                  </a:extLst>
                </a:gridCol>
              </a:tblGrid>
              <a:tr h="48148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400">
                          <a:effectLst/>
                        </a:rPr>
                        <a:t> user_id, status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>
                          <a:effectLst/>
                        </a:rPr>
                        <a:t> people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400">
                          <a:effectLst/>
                        </a:rPr>
                        <a:t> status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400">
                          <a:effectLst/>
                        </a:rPr>
                        <a:t>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db.people.find</a:t>
                      </a:r>
                      <a:r>
                        <a:rPr lang="en-US" sz="1400" dirty="0">
                          <a:effectLst/>
                        </a:rPr>
                        <a:t>( { status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400" dirty="0">
                          <a:effectLst/>
                        </a:rPr>
                        <a:t> }, { </a:t>
                      </a:r>
                      <a:r>
                        <a:rPr lang="en-US" sz="1400" dirty="0" err="1">
                          <a:effectLst/>
                        </a:rPr>
                        <a:t>user_id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, status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, _id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} )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192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206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SELECTS, Cont.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92054"/>
              </p:ext>
            </p:extLst>
          </p:nvPr>
        </p:nvGraphicFramePr>
        <p:xfrm>
          <a:off x="628650" y="2432600"/>
          <a:ext cx="7886700" cy="334106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378956235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1437343"/>
                    </a:ext>
                  </a:extLst>
                </a:gridCol>
              </a:tblGrid>
              <a:tr h="33410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SQL Schema Statements</a:t>
                      </a:r>
                    </a:p>
                  </a:txBody>
                  <a:tcPr marL="71438" marR="68580" marT="34290" marB="35719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MongoDB Schema Statements</a:t>
                      </a:r>
                    </a:p>
                  </a:txBody>
                  <a:tcPr marL="71438" marR="68580" marT="34290" marB="35719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7434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8650" y="2768803"/>
          <a:ext cx="7886700" cy="1206818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362917516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535158305"/>
                    </a:ext>
                  </a:extLst>
                </a:gridCol>
              </a:tblGrid>
              <a:tr h="48148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>
                          <a:effectLst/>
                        </a:rPr>
                        <a:t> people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400">
                          <a:effectLst/>
                        </a:rPr>
                        <a:t> status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!=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400">
                          <a:effectLst/>
                        </a:rPr>
                        <a:t>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db.people.find( { status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>
                          <a:effectLst/>
                        </a:rPr>
                        <a:t> { $ne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400">
                          <a:effectLst/>
                        </a:rPr>
                        <a:t> } } ) 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604240"/>
                  </a:ext>
                </a:extLst>
              </a:tr>
              <a:tr h="687229"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  <a:p>
                      <a:pPr algn="l"/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>
                          <a:effectLst/>
                        </a:rPr>
                        <a:t> people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400">
                          <a:effectLst/>
                        </a:rPr>
                        <a:t> status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AND</a:t>
                      </a:r>
                      <a:r>
                        <a:rPr lang="en-US" sz="1400">
                          <a:effectLst/>
                        </a:rPr>
                        <a:t> age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400">
                          <a:effectLst/>
                        </a:rPr>
                        <a:t>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  <a:p>
                      <a:pPr algn="l"/>
                      <a:r>
                        <a:rPr lang="en-US" sz="1400" dirty="0" err="1">
                          <a:effectLst/>
                        </a:rPr>
                        <a:t>db.people.find</a:t>
                      </a:r>
                      <a:r>
                        <a:rPr lang="en-US" sz="1400" dirty="0">
                          <a:effectLst/>
                        </a:rPr>
                        <a:t>( { status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400" dirty="0">
                          <a:effectLst/>
                        </a:rPr>
                        <a:t>, age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400" dirty="0">
                          <a:effectLst/>
                        </a:rPr>
                        <a:t> } )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3417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8650" y="3937521"/>
          <a:ext cx="7886700" cy="1206818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562604891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625180187"/>
                    </a:ext>
                  </a:extLst>
                </a:gridCol>
              </a:tblGrid>
              <a:tr h="68722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>
                          <a:effectLst/>
                        </a:rPr>
                        <a:t> people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400">
                          <a:effectLst/>
                        </a:rPr>
                        <a:t> status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OR</a:t>
                      </a:r>
                      <a:r>
                        <a:rPr lang="en-US" sz="1400">
                          <a:effectLst/>
                        </a:rPr>
                        <a:t> age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400">
                          <a:effectLst/>
                        </a:rPr>
                        <a:t>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db.people.find( { $or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>
                          <a:effectLst/>
                        </a:rPr>
                        <a:t> [ { status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400">
                          <a:effectLst/>
                        </a:rPr>
                        <a:t> } , { age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400">
                          <a:effectLst/>
                        </a:rPr>
                        <a:t> } ] } ) 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91061"/>
                  </a:ext>
                </a:extLst>
              </a:tr>
              <a:tr h="481489"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  <a:p>
                      <a:pPr algn="l"/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>
                          <a:effectLst/>
                        </a:rPr>
                        <a:t> people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400">
                          <a:effectLst/>
                        </a:rPr>
                        <a:t> age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&gt;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400">
                          <a:effectLst/>
                        </a:rPr>
                        <a:t>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  <a:p>
                      <a:pPr algn="l"/>
                      <a:r>
                        <a:rPr lang="en-US" sz="1400" dirty="0" err="1">
                          <a:effectLst/>
                        </a:rPr>
                        <a:t>db.people.find</a:t>
                      </a:r>
                      <a:r>
                        <a:rPr lang="en-US" sz="1400" dirty="0">
                          <a:effectLst/>
                        </a:rPr>
                        <a:t>( { age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{ $</a:t>
                      </a:r>
                      <a:r>
                        <a:rPr lang="en-US" sz="1400" dirty="0" err="1">
                          <a:effectLst/>
                        </a:rPr>
                        <a:t>gt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400" dirty="0">
                          <a:effectLst/>
                        </a:rPr>
                        <a:t> } } )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7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118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SELECTS, Cont.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687810"/>
              </p:ext>
            </p:extLst>
          </p:nvPr>
        </p:nvGraphicFramePr>
        <p:xfrm>
          <a:off x="628650" y="2390402"/>
          <a:ext cx="7886700" cy="334106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378956235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1437343"/>
                    </a:ext>
                  </a:extLst>
                </a:gridCol>
              </a:tblGrid>
              <a:tr h="33410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SQL Schema Statements</a:t>
                      </a:r>
                    </a:p>
                  </a:txBody>
                  <a:tcPr marL="71438" marR="68580" marT="34290" marB="35719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MongoDB Schema Statements</a:t>
                      </a:r>
                    </a:p>
                  </a:txBody>
                  <a:tcPr marL="71438" marR="68580" marT="34290" marB="35719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7434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8650" y="2724508"/>
          <a:ext cx="7886700" cy="2130267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601862534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471261009"/>
                    </a:ext>
                  </a:extLst>
                </a:gridCol>
              </a:tblGrid>
              <a:tr h="27574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>
                          <a:effectLst/>
                        </a:rPr>
                        <a:t> people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400">
                          <a:effectLst/>
                        </a:rPr>
                        <a:t> age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&lt;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400">
                          <a:effectLst/>
                        </a:rPr>
                        <a:t>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db.people.find</a:t>
                      </a:r>
                      <a:r>
                        <a:rPr lang="en-US" sz="1400" dirty="0">
                          <a:effectLst/>
                        </a:rPr>
                        <a:t>( { age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{ $</a:t>
                      </a:r>
                      <a:r>
                        <a:rPr lang="en-US" sz="1400" dirty="0" err="1">
                          <a:effectLst/>
                        </a:rPr>
                        <a:t>lt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400" dirty="0">
                          <a:effectLst/>
                        </a:rPr>
                        <a:t> } } ) 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395210"/>
                  </a:ext>
                </a:extLst>
              </a:tr>
              <a:tr h="687229"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  <a:p>
                      <a:pPr algn="l"/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>
                          <a:effectLst/>
                        </a:rPr>
                        <a:t> people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400">
                          <a:effectLst/>
                        </a:rPr>
                        <a:t> age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&gt;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AND</a:t>
                      </a:r>
                      <a:r>
                        <a:rPr lang="en-US" sz="1400">
                          <a:effectLst/>
                        </a:rPr>
                        <a:t> age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&lt;=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400">
                          <a:effectLst/>
                        </a:rPr>
                        <a:t>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db.people.find</a:t>
                      </a:r>
                      <a:r>
                        <a:rPr lang="en-US" sz="1400" dirty="0">
                          <a:effectLst/>
                        </a:rPr>
                        <a:t>( { age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{ $</a:t>
                      </a:r>
                      <a:r>
                        <a:rPr lang="en-US" sz="1400" dirty="0" err="1">
                          <a:effectLst/>
                        </a:rPr>
                        <a:t>gt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400" dirty="0">
                          <a:effectLst/>
                        </a:rPr>
                        <a:t>, $</a:t>
                      </a:r>
                      <a:r>
                        <a:rPr lang="en-US" sz="1400" dirty="0" err="1">
                          <a:effectLst/>
                        </a:rPr>
                        <a:t>lte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400" dirty="0">
                          <a:effectLst/>
                        </a:rPr>
                        <a:t> } } ) 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71393"/>
                  </a:ext>
                </a:extLst>
              </a:tr>
              <a:tr h="1098709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  <a:p>
                      <a:pPr algn="l"/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 dirty="0">
                          <a:effectLst/>
                        </a:rPr>
                        <a:t> people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user_id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like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517918"/>
                          </a:solidFill>
                          <a:effectLst/>
                        </a:rPr>
                        <a:t>"%</a:t>
                      </a:r>
                      <a:r>
                        <a:rPr lang="en-US" sz="1400" dirty="0" err="1">
                          <a:solidFill>
                            <a:srgbClr val="517918"/>
                          </a:solidFill>
                          <a:effectLst/>
                        </a:rPr>
                        <a:t>bc</a:t>
                      </a:r>
                      <a:r>
                        <a:rPr lang="en-US" sz="1400" dirty="0">
                          <a:solidFill>
                            <a:srgbClr val="517918"/>
                          </a:solidFill>
                          <a:effectLst/>
                        </a:rPr>
                        <a:t>%"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db.people.find</a:t>
                      </a:r>
                      <a:r>
                        <a:rPr lang="en-US" sz="1400" dirty="0">
                          <a:effectLst/>
                        </a:rPr>
                        <a:t>( { </a:t>
                      </a:r>
                      <a:r>
                        <a:rPr lang="en-US" sz="1400" dirty="0" err="1">
                          <a:effectLst/>
                        </a:rPr>
                        <a:t>user_id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35388"/>
                          </a:solidFill>
                          <a:effectLst/>
                        </a:rPr>
                        <a:t>/</a:t>
                      </a:r>
                      <a:r>
                        <a:rPr lang="en-US" sz="1400" dirty="0" err="1">
                          <a:solidFill>
                            <a:srgbClr val="235388"/>
                          </a:solidFill>
                          <a:effectLst/>
                        </a:rPr>
                        <a:t>bc</a:t>
                      </a:r>
                      <a:r>
                        <a:rPr lang="en-US" sz="1400" dirty="0">
                          <a:solidFill>
                            <a:srgbClr val="235388"/>
                          </a:solidFill>
                          <a:effectLst/>
                        </a:rPr>
                        <a:t>/</a:t>
                      </a:r>
                      <a:r>
                        <a:rPr lang="en-US" sz="1400" dirty="0">
                          <a:effectLst/>
                        </a:rPr>
                        <a:t> } ) </a:t>
                      </a:r>
                    </a:p>
                    <a:p>
                      <a:pPr algn="l"/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dirty="0" smtClean="0">
                          <a:effectLst/>
                        </a:rPr>
                        <a:t>-or-</a:t>
                      </a:r>
                    </a:p>
                    <a:p>
                      <a:pPr algn="l"/>
                      <a:endParaRPr lang="en-US" sz="1400" dirty="0">
                        <a:effectLst/>
                      </a:endParaRPr>
                    </a:p>
                    <a:p>
                      <a:pPr algn="l"/>
                      <a:r>
                        <a:rPr lang="en-US" sz="1400" dirty="0" err="1">
                          <a:effectLst/>
                        </a:rPr>
                        <a:t>db.people.find</a:t>
                      </a:r>
                      <a:r>
                        <a:rPr lang="en-US" sz="1400" dirty="0">
                          <a:effectLst/>
                        </a:rPr>
                        <a:t>( { </a:t>
                      </a:r>
                      <a:r>
                        <a:rPr lang="en-US" sz="1400" dirty="0" err="1">
                          <a:effectLst/>
                        </a:rPr>
                        <a:t>user_id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{ $regex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35388"/>
                          </a:solidFill>
                          <a:effectLst/>
                        </a:rPr>
                        <a:t>/</a:t>
                      </a:r>
                      <a:r>
                        <a:rPr lang="en-US" sz="1400" dirty="0" err="1">
                          <a:solidFill>
                            <a:srgbClr val="235388"/>
                          </a:solidFill>
                          <a:effectLst/>
                        </a:rPr>
                        <a:t>bc</a:t>
                      </a:r>
                      <a:r>
                        <a:rPr lang="en-US" sz="1400" dirty="0">
                          <a:solidFill>
                            <a:srgbClr val="235388"/>
                          </a:solidFill>
                          <a:effectLst/>
                        </a:rPr>
                        <a:t>/</a:t>
                      </a:r>
                      <a:r>
                        <a:rPr lang="en-US" sz="1400" dirty="0">
                          <a:effectLst/>
                        </a:rPr>
                        <a:t> } } )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56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767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SELECTS, Cont.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37159"/>
              </p:ext>
            </p:extLst>
          </p:nvPr>
        </p:nvGraphicFramePr>
        <p:xfrm>
          <a:off x="628650" y="2293824"/>
          <a:ext cx="7886700" cy="334106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378956235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1437343"/>
                    </a:ext>
                  </a:extLst>
                </a:gridCol>
              </a:tblGrid>
              <a:tr h="33410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SQL Schema Statements</a:t>
                      </a:r>
                    </a:p>
                  </a:txBody>
                  <a:tcPr marL="71438" marR="68580" marT="34290" marB="35719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MongoDB Schema Statements</a:t>
                      </a:r>
                    </a:p>
                  </a:txBody>
                  <a:tcPr marL="71438" marR="68580" marT="34290" marB="35719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7434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8650" y="2621638"/>
          <a:ext cx="7886700" cy="2343627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32340368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827507535"/>
                    </a:ext>
                  </a:extLst>
                </a:gridCol>
              </a:tblGrid>
              <a:tr h="89296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>
                          <a:effectLst/>
                        </a:rPr>
                        <a:t> people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400">
                          <a:effectLst/>
                        </a:rPr>
                        <a:t> user_id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like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517918"/>
                          </a:solidFill>
                          <a:effectLst/>
                        </a:rPr>
                        <a:t>"bc%"</a:t>
                      </a:r>
                      <a:r>
                        <a:rPr lang="en-US" sz="1400">
                          <a:effectLst/>
                        </a:rPr>
                        <a:t>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db.people.find( { user_id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235388"/>
                          </a:solidFill>
                          <a:effectLst/>
                        </a:rPr>
                        <a:t>/^bc/</a:t>
                      </a:r>
                      <a:r>
                        <a:rPr lang="en-US" sz="1400">
                          <a:effectLst/>
                        </a:rPr>
                        <a:t> } ) </a:t>
                      </a: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-or-</a:t>
                      </a: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db.people.find( { user_id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>
                          <a:effectLst/>
                        </a:rPr>
                        <a:t> { $regex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235388"/>
                          </a:solidFill>
                          <a:effectLst/>
                        </a:rPr>
                        <a:t>/^bc/</a:t>
                      </a:r>
                      <a:r>
                        <a:rPr lang="en-US" sz="1400">
                          <a:effectLst/>
                        </a:rPr>
                        <a:t> } } ) 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389077"/>
                  </a:ext>
                </a:extLst>
              </a:tr>
              <a:tr h="687229"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  <a:p>
                      <a:pPr algn="l"/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>
                          <a:effectLst/>
                        </a:rPr>
                        <a:t> people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400">
                          <a:effectLst/>
                        </a:rPr>
                        <a:t> status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ORDER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BY</a:t>
                      </a:r>
                      <a:r>
                        <a:rPr lang="en-US" sz="1400">
                          <a:effectLst/>
                        </a:rPr>
                        <a:t> user_id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ASC</a:t>
                      </a:r>
                      <a:r>
                        <a:rPr lang="en-US" sz="1400">
                          <a:effectLst/>
                        </a:rPr>
                        <a:t>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db.people.find( { status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400">
                          <a:effectLst/>
                        </a:rPr>
                        <a:t> } ).sort( { user_id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 } ) 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557410"/>
                  </a:ext>
                </a:extLst>
              </a:tr>
              <a:tr h="687229"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  <a:p>
                      <a:pPr algn="l"/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>
                          <a:effectLst/>
                        </a:rPr>
                        <a:t> people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400">
                          <a:effectLst/>
                        </a:rPr>
                        <a:t> status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ORDER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BY</a:t>
                      </a:r>
                      <a:r>
                        <a:rPr lang="en-US" sz="1400">
                          <a:effectLst/>
                        </a:rPr>
                        <a:t> user_id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DESC</a:t>
                      </a:r>
                      <a:r>
                        <a:rPr lang="en-US" sz="1400">
                          <a:effectLst/>
                        </a:rPr>
                        <a:t>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  <a:p>
                      <a:pPr algn="l"/>
                      <a:r>
                        <a:rPr lang="en-US" sz="1400" dirty="0" err="1">
                          <a:effectLst/>
                        </a:rPr>
                        <a:t>db.people.find</a:t>
                      </a:r>
                      <a:r>
                        <a:rPr lang="en-US" sz="1400" dirty="0">
                          <a:effectLst/>
                        </a:rPr>
                        <a:t>( { status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400" dirty="0">
                          <a:effectLst/>
                        </a:rPr>
                        <a:t> } ).sort( { </a:t>
                      </a:r>
                      <a:r>
                        <a:rPr lang="en-US" sz="1400" dirty="0" err="1">
                          <a:effectLst/>
                        </a:rPr>
                        <a:t>user_id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-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} )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60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894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SELECTS, Cont.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594587"/>
              </p:ext>
            </p:extLst>
          </p:nvPr>
        </p:nvGraphicFramePr>
        <p:xfrm>
          <a:off x="628650" y="2431698"/>
          <a:ext cx="7886700" cy="334106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378956235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1437343"/>
                    </a:ext>
                  </a:extLst>
                </a:gridCol>
              </a:tblGrid>
              <a:tr h="33410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SQL Schema Statements</a:t>
                      </a:r>
                    </a:p>
                  </a:txBody>
                  <a:tcPr marL="71438" marR="68580" marT="34290" marB="35719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MongoDB Schema Statements</a:t>
                      </a:r>
                    </a:p>
                  </a:txBody>
                  <a:tcPr marL="71438" marR="68580" marT="34290" marB="35719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7434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8650" y="2759512"/>
          <a:ext cx="7886700" cy="2486978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416452629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377828808"/>
                    </a:ext>
                  </a:extLst>
                </a:gridCol>
              </a:tblGrid>
              <a:tr h="109870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COUNT</a:t>
                      </a:r>
                      <a:r>
                        <a:rPr lang="en-US" sz="1400">
                          <a:effectLst/>
                        </a:rPr>
                        <a:t>(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400">
                          <a:effectLst/>
                        </a:rPr>
                        <a:t>)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>
                          <a:effectLst/>
                        </a:rPr>
                        <a:t> people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db.people.count</a:t>
                      </a:r>
                      <a:r>
                        <a:rPr lang="en-US" sz="1400" dirty="0">
                          <a:effectLst/>
                        </a:rPr>
                        <a:t>() </a:t>
                      </a:r>
                    </a:p>
                    <a:p>
                      <a:pPr algn="l"/>
                      <a:endParaRPr lang="en-US" sz="1400" i="1" dirty="0" smtClean="0">
                        <a:effectLst/>
                      </a:endParaRPr>
                    </a:p>
                    <a:p>
                      <a:pPr algn="l"/>
                      <a:r>
                        <a:rPr lang="en-US" sz="1400" i="1" dirty="0" smtClean="0">
                          <a:effectLst/>
                        </a:rPr>
                        <a:t>or</a:t>
                      </a:r>
                      <a:endParaRPr lang="en-US" sz="1400" dirty="0">
                        <a:effectLst/>
                      </a:endParaRPr>
                    </a:p>
                    <a:p>
                      <a:pPr algn="l"/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db.people.find</a:t>
                      </a:r>
                      <a:r>
                        <a:rPr lang="en-US" sz="1400" dirty="0">
                          <a:effectLst/>
                        </a:rPr>
                        <a:t>().count() 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98260"/>
                  </a:ext>
                </a:extLst>
              </a:tr>
              <a:tr h="1304449"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  <a:p>
                      <a:pPr algn="l"/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COUNT</a:t>
                      </a:r>
                      <a:r>
                        <a:rPr lang="en-US" sz="1400">
                          <a:effectLst/>
                        </a:rPr>
                        <a:t>(user_id)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>
                          <a:effectLst/>
                        </a:rPr>
                        <a:t> people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db.people.count</a:t>
                      </a:r>
                      <a:r>
                        <a:rPr lang="en-US" sz="1400" dirty="0">
                          <a:effectLst/>
                        </a:rPr>
                        <a:t>( { </a:t>
                      </a:r>
                      <a:r>
                        <a:rPr lang="en-US" sz="1400" dirty="0" err="1">
                          <a:effectLst/>
                        </a:rPr>
                        <a:t>user_id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{ $exists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true</a:t>
                      </a:r>
                      <a:r>
                        <a:rPr lang="en-US" sz="1400" dirty="0">
                          <a:effectLst/>
                        </a:rPr>
                        <a:t> } } ) </a:t>
                      </a:r>
                    </a:p>
                    <a:p>
                      <a:pPr algn="l"/>
                      <a:endParaRPr lang="en-US" sz="1400" i="1" dirty="0" smtClean="0">
                        <a:effectLst/>
                      </a:endParaRPr>
                    </a:p>
                    <a:p>
                      <a:pPr algn="l"/>
                      <a:r>
                        <a:rPr lang="en-US" sz="1400" i="1" dirty="0" smtClean="0">
                          <a:effectLst/>
                        </a:rPr>
                        <a:t>or</a:t>
                      </a:r>
                      <a:endParaRPr lang="en-US" sz="1400" dirty="0">
                        <a:effectLst/>
                      </a:endParaRPr>
                    </a:p>
                    <a:p>
                      <a:pPr algn="l"/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db.people.find</a:t>
                      </a:r>
                      <a:r>
                        <a:rPr lang="en-US" sz="1400" dirty="0">
                          <a:effectLst/>
                        </a:rPr>
                        <a:t>( { </a:t>
                      </a:r>
                      <a:r>
                        <a:rPr lang="en-US" sz="1400" dirty="0" err="1">
                          <a:effectLst/>
                        </a:rPr>
                        <a:t>user_id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{ $exists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true</a:t>
                      </a:r>
                      <a:r>
                        <a:rPr lang="en-US" sz="1400" dirty="0">
                          <a:effectLst/>
                        </a:rPr>
                        <a:t> } } ).count()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04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725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SELECTS, Cont.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74017"/>
              </p:ext>
            </p:extLst>
          </p:nvPr>
        </p:nvGraphicFramePr>
        <p:xfrm>
          <a:off x="628650" y="2328828"/>
          <a:ext cx="7886700" cy="334106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378956235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1437343"/>
                    </a:ext>
                  </a:extLst>
                </a:gridCol>
              </a:tblGrid>
              <a:tr h="33410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SQL Schema Statements</a:t>
                      </a:r>
                    </a:p>
                  </a:txBody>
                  <a:tcPr marL="71438" marR="68580" marT="34290" marB="35719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MongoDB Schema Statements</a:t>
                      </a:r>
                    </a:p>
                  </a:txBody>
                  <a:tcPr marL="71438" marR="68580" marT="34290" marB="35719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7434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8650" y="2656642"/>
          <a:ext cx="7886700" cy="2913698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82284183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961639447"/>
                    </a:ext>
                  </a:extLst>
                </a:gridCol>
              </a:tblGrid>
              <a:tr h="109870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COUNT</a:t>
                      </a:r>
                      <a:r>
                        <a:rPr lang="en-US" sz="1400">
                          <a:effectLst/>
                        </a:rPr>
                        <a:t>(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400">
                          <a:effectLst/>
                        </a:rPr>
                        <a:t>)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>
                          <a:effectLst/>
                        </a:rPr>
                        <a:t> people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400">
                          <a:effectLst/>
                        </a:rPr>
                        <a:t> age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&gt;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208050"/>
                          </a:solidFill>
                          <a:effectLst/>
                        </a:rPr>
                        <a:t>30</a:t>
                      </a:r>
                      <a:r>
                        <a:rPr lang="en-US" sz="1400">
                          <a:effectLst/>
                        </a:rPr>
                        <a:t>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db.people.count</a:t>
                      </a:r>
                      <a:r>
                        <a:rPr lang="en-US" sz="1400" dirty="0">
                          <a:effectLst/>
                        </a:rPr>
                        <a:t>( { age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{ $</a:t>
                      </a:r>
                      <a:r>
                        <a:rPr lang="en-US" sz="1400" dirty="0" err="1">
                          <a:effectLst/>
                        </a:rPr>
                        <a:t>gt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30</a:t>
                      </a:r>
                      <a:r>
                        <a:rPr lang="en-US" sz="1400" dirty="0">
                          <a:effectLst/>
                        </a:rPr>
                        <a:t> } } ) </a:t>
                      </a:r>
                    </a:p>
                    <a:p>
                      <a:pPr algn="l"/>
                      <a:endParaRPr lang="en-US" sz="1400" i="1" dirty="0" smtClean="0">
                        <a:effectLst/>
                      </a:endParaRPr>
                    </a:p>
                    <a:p>
                      <a:pPr algn="l"/>
                      <a:r>
                        <a:rPr lang="en-US" sz="1400" i="1" dirty="0" smtClean="0">
                          <a:effectLst/>
                        </a:rPr>
                        <a:t>or</a:t>
                      </a:r>
                      <a:endParaRPr lang="en-US" sz="1400" dirty="0">
                        <a:effectLst/>
                      </a:endParaRPr>
                    </a:p>
                    <a:p>
                      <a:pPr algn="l"/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db.people.find</a:t>
                      </a:r>
                      <a:r>
                        <a:rPr lang="en-US" sz="1400" dirty="0">
                          <a:effectLst/>
                        </a:rPr>
                        <a:t>( { age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{ $</a:t>
                      </a:r>
                      <a:r>
                        <a:rPr lang="en-US" sz="1400" dirty="0" err="1">
                          <a:effectLst/>
                        </a:rPr>
                        <a:t>gt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30</a:t>
                      </a:r>
                      <a:r>
                        <a:rPr lang="en-US" sz="1400" dirty="0">
                          <a:effectLst/>
                        </a:rPr>
                        <a:t> } } ).count() 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002594"/>
                  </a:ext>
                </a:extLst>
              </a:tr>
              <a:tr h="1715929"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  <a:p>
                      <a:pPr algn="l"/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DISTINCT</a:t>
                      </a:r>
                      <a:r>
                        <a:rPr lang="en-US" sz="1400">
                          <a:effectLst/>
                        </a:rPr>
                        <a:t>(status)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>
                          <a:effectLst/>
                        </a:rPr>
                        <a:t> people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db.people.aggregate</a:t>
                      </a:r>
                      <a:r>
                        <a:rPr lang="en-US" sz="1400" dirty="0">
                          <a:effectLst/>
                        </a:rPr>
                        <a:t>( [ { $group 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{ _id 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4070A0"/>
                          </a:solidFill>
                          <a:effectLst/>
                        </a:rPr>
                        <a:t>"$status"</a:t>
                      </a:r>
                      <a:r>
                        <a:rPr lang="en-US" sz="1400" dirty="0">
                          <a:effectLst/>
                        </a:rPr>
                        <a:t> } } ] ) </a:t>
                      </a:r>
                    </a:p>
                    <a:p>
                      <a:pPr algn="l"/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dirty="0" smtClean="0">
                          <a:effectLst/>
                        </a:rPr>
                        <a:t>or</a:t>
                      </a:r>
                      <a:r>
                        <a:rPr lang="en-US" sz="1400" dirty="0">
                          <a:effectLst/>
                        </a:rPr>
                        <a:t>, for distinct value sets that do not exceed the </a:t>
                      </a:r>
                      <a:r>
                        <a:rPr lang="en-US" sz="1400" u="none" strike="noStrike" dirty="0">
                          <a:solidFill>
                            <a:srgbClr val="006CBC"/>
                          </a:solidFill>
                          <a:effectLst/>
                          <a:hlinkClick r:id="rId2"/>
                        </a:rPr>
                        <a:t>BSON </a:t>
                      </a:r>
                      <a:endParaRPr lang="en-US" sz="1400" u="none" strike="noStrike" dirty="0" smtClean="0">
                        <a:solidFill>
                          <a:srgbClr val="006CBC"/>
                        </a:solidFill>
                        <a:effectLst/>
                        <a:hlinkClick r:id="rId2"/>
                      </a:endParaRPr>
                    </a:p>
                    <a:p>
                      <a:pPr algn="l"/>
                      <a:r>
                        <a:rPr lang="en-US" sz="1400" u="none" strike="noStrike" dirty="0" smtClean="0">
                          <a:solidFill>
                            <a:srgbClr val="006CBC"/>
                          </a:solidFill>
                          <a:effectLst/>
                          <a:hlinkClick r:id="rId2"/>
                        </a:rPr>
                        <a:t>size </a:t>
                      </a:r>
                      <a:r>
                        <a:rPr lang="en-US" sz="1400" u="none" strike="noStrike" dirty="0">
                          <a:solidFill>
                            <a:srgbClr val="006CBC"/>
                          </a:solidFill>
                          <a:effectLst/>
                          <a:hlinkClick r:id="rId2"/>
                        </a:rPr>
                        <a:t>limit</a:t>
                      </a:r>
                      <a:endParaRPr lang="en-US" sz="1400" dirty="0">
                        <a:effectLst/>
                      </a:endParaRPr>
                    </a:p>
                    <a:p>
                      <a:pPr algn="l"/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db.people.distinct</a:t>
                      </a:r>
                      <a:r>
                        <a:rPr lang="en-US" sz="1400" dirty="0">
                          <a:effectLst/>
                        </a:rPr>
                        <a:t>( </a:t>
                      </a:r>
                      <a:r>
                        <a:rPr lang="en-US" sz="1400" dirty="0">
                          <a:solidFill>
                            <a:srgbClr val="4070A0"/>
                          </a:solidFill>
                          <a:effectLst/>
                        </a:rPr>
                        <a:t>"status"</a:t>
                      </a:r>
                      <a:r>
                        <a:rPr lang="en-US" sz="1400" dirty="0">
                          <a:effectLst/>
                        </a:rPr>
                        <a:t> )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681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491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SELECTS, Cont.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006908"/>
              </p:ext>
            </p:extLst>
          </p:nvPr>
        </p:nvGraphicFramePr>
        <p:xfrm>
          <a:off x="628650" y="2396693"/>
          <a:ext cx="7886700" cy="334106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378956235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1437343"/>
                    </a:ext>
                  </a:extLst>
                </a:gridCol>
              </a:tblGrid>
              <a:tr h="33410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SQL Schema Statements</a:t>
                      </a:r>
                    </a:p>
                  </a:txBody>
                  <a:tcPr marL="71438" marR="68580" marT="34290" marB="35719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MongoDB Schema Statements</a:t>
                      </a:r>
                    </a:p>
                  </a:txBody>
                  <a:tcPr marL="71438" marR="68580" marT="34290" marB="35719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7434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8650" y="2724507"/>
          <a:ext cx="7886700" cy="2164333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3726744031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702722916"/>
                    </a:ext>
                  </a:extLst>
                </a:gridCol>
              </a:tblGrid>
              <a:tr h="133304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 dirty="0">
                          <a:effectLst/>
                        </a:rPr>
                        <a:t> people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LIMIT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db.people.findOne</a:t>
                      </a:r>
                      <a:r>
                        <a:rPr lang="en-US" sz="1400" dirty="0">
                          <a:effectLst/>
                        </a:rPr>
                        <a:t>() </a:t>
                      </a:r>
                    </a:p>
                    <a:p>
                      <a:pPr algn="l"/>
                      <a:endParaRPr lang="en-US" sz="1400" i="1" dirty="0" smtClean="0">
                        <a:effectLst/>
                      </a:endParaRPr>
                    </a:p>
                    <a:p>
                      <a:pPr algn="l"/>
                      <a:r>
                        <a:rPr lang="en-US" sz="1400" i="1" dirty="0" smtClean="0">
                          <a:effectLst/>
                        </a:rPr>
                        <a:t>or</a:t>
                      </a:r>
                      <a:endParaRPr lang="en-US" sz="1400" dirty="0">
                        <a:effectLst/>
                      </a:endParaRPr>
                    </a:p>
                    <a:p>
                      <a:pPr algn="l"/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db.people.find</a:t>
                      </a:r>
                      <a:r>
                        <a:rPr lang="en-US" sz="1400" dirty="0">
                          <a:effectLst/>
                        </a:rPr>
                        <a:t>().limit(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75319"/>
                  </a:ext>
                </a:extLst>
              </a:tr>
              <a:tr h="33456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 dirty="0">
                          <a:effectLst/>
                        </a:rPr>
                        <a:t> people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LIMIT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SKIP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10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db.people.find</a:t>
                      </a:r>
                      <a:r>
                        <a:rPr lang="en-US" sz="1400" dirty="0">
                          <a:effectLst/>
                        </a:rPr>
                        <a:t>().limit(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).skip(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10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188364"/>
                  </a:ext>
                </a:extLst>
              </a:tr>
              <a:tr h="48148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rgbClr val="007020"/>
                          </a:solidFill>
                          <a:effectLst/>
                        </a:rPr>
                        <a:t>EXPLAIN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 dirty="0">
                          <a:effectLst/>
                        </a:rPr>
                        <a:t> people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400" dirty="0">
                          <a:effectLst/>
                        </a:rPr>
                        <a:t> status 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db.people.find</a:t>
                      </a:r>
                      <a:r>
                        <a:rPr lang="en-US" sz="1400" dirty="0">
                          <a:effectLst/>
                        </a:rPr>
                        <a:t>( { status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400" dirty="0">
                          <a:effectLst/>
                        </a:rPr>
                        <a:t> } ).explain()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1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156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313030"/>
                </a:solidFill>
                <a:latin typeface="Akzidenz"/>
              </a:rPr>
              <a:t>Update </a:t>
            </a:r>
            <a:r>
              <a:rPr lang="en-US" altLang="en-US" b="1" dirty="0" smtClean="0">
                <a:solidFill>
                  <a:srgbClr val="313030"/>
                </a:solidFill>
                <a:latin typeface="Akzidenz"/>
              </a:rPr>
              <a:t>Records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8650" y="2845440"/>
          <a:ext cx="7886700" cy="2063693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152572907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3766708"/>
                    </a:ext>
                  </a:extLst>
                </a:gridCol>
              </a:tblGrid>
              <a:tr h="34484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SQL Update Statements</a:t>
                      </a:r>
                    </a:p>
                  </a:txBody>
                  <a:tcPr marL="71438" marR="68580" marT="34290" marB="35719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MongoDB </a:t>
                      </a:r>
                      <a:r>
                        <a:rPr lang="en-US" sz="1400" b="1" dirty="0" err="1">
                          <a:effectLst/>
                        </a:rPr>
                        <a:t>updateMany</a:t>
                      </a:r>
                      <a:r>
                        <a:rPr lang="en-US" sz="1400" b="1" dirty="0">
                          <a:effectLst/>
                        </a:rPr>
                        <a:t>() Statements</a:t>
                      </a:r>
                    </a:p>
                  </a:txBody>
                  <a:tcPr marL="71438" marR="68580" marT="34290" marB="35719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994261"/>
                  </a:ext>
                </a:extLst>
              </a:tr>
              <a:tr h="859425"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  <a:p>
                      <a:pPr algn="l"/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UPDATE</a:t>
                      </a:r>
                      <a:r>
                        <a:rPr lang="en-US" sz="1400">
                          <a:effectLst/>
                        </a:rPr>
                        <a:t> people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SET</a:t>
                      </a:r>
                      <a:r>
                        <a:rPr lang="en-US" sz="1400">
                          <a:effectLst/>
                        </a:rPr>
                        <a:t> status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517918"/>
                          </a:solidFill>
                          <a:effectLst/>
                        </a:rPr>
                        <a:t>"C"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400">
                          <a:effectLst/>
                        </a:rPr>
                        <a:t> age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&gt;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400">
                          <a:effectLst/>
                        </a:rPr>
                        <a:t>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db.people.updateMany( { age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>
                          <a:effectLst/>
                        </a:rPr>
                        <a:t> { $gt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400">
                          <a:effectLst/>
                        </a:rPr>
                        <a:t> } }, { $set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>
                          <a:effectLst/>
                        </a:rPr>
                        <a:t> { status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4070A0"/>
                          </a:solidFill>
                          <a:effectLst/>
                        </a:rPr>
                        <a:t>"C"</a:t>
                      </a:r>
                      <a:r>
                        <a:rPr lang="en-US" sz="1400">
                          <a:effectLst/>
                        </a:rPr>
                        <a:t> } } ) 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720498"/>
                  </a:ext>
                </a:extLst>
              </a:tr>
              <a:tr h="859425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  <a:p>
                      <a:pPr algn="l"/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UPDATE</a:t>
                      </a:r>
                      <a:r>
                        <a:rPr lang="en-US" sz="1400" dirty="0">
                          <a:effectLst/>
                        </a:rPr>
                        <a:t> people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SET</a:t>
                      </a:r>
                      <a:r>
                        <a:rPr lang="en-US" sz="1400" dirty="0">
                          <a:effectLst/>
                        </a:rPr>
                        <a:t> age 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age 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+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3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400" dirty="0">
                          <a:effectLst/>
                        </a:rPr>
                        <a:t> status 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  <a:p>
                      <a:pPr algn="l"/>
                      <a:r>
                        <a:rPr lang="en-US" sz="1400" dirty="0" err="1">
                          <a:effectLst/>
                        </a:rPr>
                        <a:t>db.people.updateMany</a:t>
                      </a:r>
                      <a:r>
                        <a:rPr lang="en-US" sz="1400" dirty="0">
                          <a:effectLst/>
                        </a:rPr>
                        <a:t>( { status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400" dirty="0">
                          <a:effectLst/>
                        </a:rPr>
                        <a:t> } , { $</a:t>
                      </a:r>
                      <a:r>
                        <a:rPr lang="en-US" sz="1400" dirty="0" err="1">
                          <a:effectLst/>
                        </a:rPr>
                        <a:t>inc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{ age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3</a:t>
                      </a:r>
                      <a:r>
                        <a:rPr lang="en-US" sz="1400" dirty="0">
                          <a:effectLst/>
                        </a:rPr>
                        <a:t> } } )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709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8651" y="2022157"/>
            <a:ext cx="7886699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sz="1600" dirty="0">
                <a:solidFill>
                  <a:srgbClr val="49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table presents the various SQL statements related to updating existing records in tables </a:t>
            </a:r>
            <a:r>
              <a:rPr lang="en-US" altLang="en-US" sz="1600" dirty="0" smtClean="0">
                <a:solidFill>
                  <a:srgbClr val="49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1600" dirty="0">
                <a:solidFill>
                  <a:srgbClr val="49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corresponding MongoDB statements.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8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990600"/>
          </a:xfrm>
        </p:spPr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to Run a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420" y="1828800"/>
            <a:ext cx="7863980" cy="4267200"/>
          </a:xfrm>
        </p:spPr>
        <p:txBody>
          <a:bodyPr/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pPr lvl="1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virtual machine instances to run a database on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</a:p>
          <a:p>
            <a:pPr lvl="1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setup own image with database, or use ready-made images with optimized database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installations</a:t>
            </a:r>
          </a:p>
          <a:p>
            <a:pPr lvl="1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Oracle Database 11g Enterprise Edition image for Amazon EC2 and for Microsoft Azure. 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service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DBaaS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without physically launching a virtual machine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  <a:p>
            <a:pPr lvl="1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or management needed by application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owners</a:t>
            </a:r>
          </a:p>
          <a:p>
            <a:pPr lvl="1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Amazon Web Services provide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Amazon Relational Database Service (RDS),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Managed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hosting</a:t>
            </a:r>
          </a:p>
          <a:p>
            <a:pPr lvl="1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offered as a service, but hosted and managed by the cloud database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vendor</a:t>
            </a:r>
          </a:p>
          <a:p>
            <a:pPr lvl="1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Rackspace offers managed hosting for MySQL 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TOSCA </a:t>
            </a:r>
          </a:p>
          <a:p>
            <a:pPr lvl="1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Cloud Services as Topology combined with the database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pPr lvl="1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Vendor-neutral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provisioning and management with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OpenTOSCA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Policies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define security requirements of the Cloud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lvl="1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Portable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interoperable definition of data security and compliance aspects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11/8/2018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1464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313030"/>
                </a:solidFill>
                <a:latin typeface="Akzidenz"/>
              </a:rPr>
              <a:t>Delete Records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8650" y="1981200"/>
            <a:ext cx="788670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sz="1800" dirty="0">
                <a:solidFill>
                  <a:srgbClr val="49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table presents the various SQL statements related to updating existing records in tables </a:t>
            </a:r>
            <a:r>
              <a:rPr lang="en-US" altLang="en-US" sz="1800" dirty="0" smtClean="0">
                <a:solidFill>
                  <a:srgbClr val="49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1800" dirty="0">
                <a:solidFill>
                  <a:srgbClr val="49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corresponding MongoDB statements.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8650" y="2976694"/>
          <a:ext cx="7886700" cy="1536059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2122769315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843288488"/>
                    </a:ext>
                  </a:extLst>
                </a:gridCol>
              </a:tblGrid>
              <a:tr h="341937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SQL Delete Statements</a:t>
                      </a:r>
                    </a:p>
                  </a:txBody>
                  <a:tcPr marL="71438" marR="68580" marT="34290" marB="35719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MongoDB </a:t>
                      </a:r>
                      <a:r>
                        <a:rPr lang="en-US" sz="1400" b="1" dirty="0" err="1">
                          <a:effectLst/>
                        </a:rPr>
                        <a:t>deleteMany</a:t>
                      </a:r>
                      <a:r>
                        <a:rPr lang="en-US" sz="1400" b="1" dirty="0">
                          <a:effectLst/>
                        </a:rPr>
                        <a:t>() Statements</a:t>
                      </a:r>
                    </a:p>
                  </a:txBody>
                  <a:tcPr marL="71438" marR="68580" marT="34290" marB="35719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68472"/>
                  </a:ext>
                </a:extLst>
              </a:tr>
              <a:tr h="597061"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  <a:p>
                      <a:pPr algn="l"/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DELETE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>
                          <a:effectLst/>
                        </a:rPr>
                        <a:t> people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400">
                          <a:effectLst/>
                        </a:rPr>
                        <a:t> status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517918"/>
                          </a:solidFill>
                          <a:effectLst/>
                        </a:rPr>
                        <a:t>"D"</a:t>
                      </a:r>
                      <a:r>
                        <a:rPr lang="en-US" sz="1400">
                          <a:effectLst/>
                        </a:rPr>
                        <a:t>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db.people.deleteMany( { status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4070A0"/>
                          </a:solidFill>
                          <a:effectLst/>
                        </a:rPr>
                        <a:t>"D"</a:t>
                      </a:r>
                      <a:r>
                        <a:rPr lang="en-US" sz="1400">
                          <a:effectLst/>
                        </a:rPr>
                        <a:t> } ) 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3634"/>
                  </a:ext>
                </a:extLst>
              </a:tr>
              <a:tr h="597061"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  <a:p>
                      <a:pPr algn="l"/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DELETE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>
                          <a:effectLst/>
                        </a:rPr>
                        <a:t> people </a:t>
                      </a:r>
                    </a:p>
                  </a:txBody>
                  <a:tcPr marL="71438" marR="68580" marT="35719" marB="34290" anchor="ctr">
                    <a:lnL>
                      <a:noFill/>
                    </a:lnL>
                    <a:lnR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  <a:p>
                      <a:pPr algn="l"/>
                      <a:r>
                        <a:rPr lang="en-US" sz="1400" dirty="0" err="1">
                          <a:effectLst/>
                        </a:rPr>
                        <a:t>db.people.deleteMany</a:t>
                      </a:r>
                      <a:r>
                        <a:rPr lang="en-US" sz="1400" dirty="0">
                          <a:effectLst/>
                        </a:rPr>
                        <a:t>({})</a:t>
                      </a:r>
                    </a:p>
                  </a:txBody>
                  <a:tcPr marL="71438" marR="68580" marT="35719" marB="34290" anchor="ctr">
                    <a:lnL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52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96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990600"/>
          </a:xfrm>
        </p:spPr>
        <p:txBody>
          <a:bodyPr/>
          <a:lstStyle/>
          <a:p>
            <a:r>
              <a:rPr lang="en-US" dirty="0" smtClean="0"/>
              <a:t>Which </a:t>
            </a:r>
            <a:r>
              <a:rPr lang="en-US" dirty="0"/>
              <a:t>Data Model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420" y="1828800"/>
            <a:ext cx="7863980" cy="396240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database available for Cloud Environments as Virtual Machine Image or as a service depending on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vendor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cloud-ready: Difficult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designed for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serve heavy read/write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scale up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based on SQL data model require a complete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rewrite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Apache Cassandra,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CouchDB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MongoDB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11/8/2018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875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990600"/>
          </a:xfrm>
        </p:spPr>
        <p:txBody>
          <a:bodyPr/>
          <a:lstStyle/>
          <a:p>
            <a:r>
              <a:rPr lang="en-US" sz="3600" dirty="0" smtClean="0"/>
              <a:t>How </a:t>
            </a:r>
            <a:r>
              <a:rPr lang="en-US" sz="3600" dirty="0"/>
              <a:t>to scale the data management?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11/8/2018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777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0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990600"/>
          </a:xfrm>
        </p:spPr>
        <p:txBody>
          <a:bodyPr/>
          <a:lstStyle/>
          <a:p>
            <a:r>
              <a:rPr lang="en-US" sz="3600" dirty="0" smtClean="0"/>
              <a:t>Who Uses NoSQL?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11/8/2018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749804"/>
            <a:ext cx="419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Big Table, Google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Apps,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Search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SimpleDB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CERN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549" y="1907766"/>
            <a:ext cx="3263902" cy="373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4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990600"/>
          </a:xfrm>
        </p:spPr>
        <p:txBody>
          <a:bodyPr/>
          <a:lstStyle/>
          <a:p>
            <a:r>
              <a:rPr lang="en-US" sz="3200" dirty="0" smtClean="0"/>
              <a:t>Definition </a:t>
            </a:r>
            <a:r>
              <a:rPr lang="en-US" sz="3200" dirty="0"/>
              <a:t>and Goals of NoSQL </a:t>
            </a:r>
            <a:r>
              <a:rPr lang="en-US" sz="3200" dirty="0" smtClean="0"/>
              <a:t>databases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11/8/2018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696283"/>
            <a:ext cx="8001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formal NoSQL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available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large scale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called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“Big data”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horizontally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mechanisms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and set up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concrete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NoSQL characteristics: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Non-relational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Schema-free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Eventual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362200"/>
            <a:ext cx="4114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914400"/>
          </a:xfrm>
        </p:spPr>
        <p:txBody>
          <a:bodyPr/>
          <a:lstStyle/>
          <a:p>
            <a:r>
              <a:rPr lang="en-US" sz="3200" dirty="0" smtClean="0"/>
              <a:t>Non-relational are </a:t>
            </a:r>
            <a:r>
              <a:rPr lang="en-US" sz="3200" dirty="0">
                <a:cs typeface="Times New Roman" panose="02020603050405020304" pitchFamily="18" charset="0"/>
              </a:rPr>
              <a:t>Schema-free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11/8/2018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676400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NoSQL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generally do not follow the relational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provide tables with flat fixed-column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self-contained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(hierarchical) aggregates or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object-relational mapping and data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and costly features like query languages, query planners, referential integrity, joins,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databases are schema-free or have relaxed schemas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definition of any sort of schema of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structures of data in the same domain</a:t>
            </a:r>
          </a:p>
        </p:txBody>
      </p:sp>
    </p:spTree>
    <p:extLst>
      <p:ext uri="{BB962C8B-B14F-4D97-AF65-F5344CB8AC3E}">
        <p14:creationId xmlns:p14="http://schemas.microsoft.com/office/powerpoint/2010/main" val="397844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914400"/>
          </a:xfrm>
        </p:spPr>
        <p:txBody>
          <a:bodyPr/>
          <a:lstStyle/>
          <a:p>
            <a:r>
              <a:rPr lang="en-US" sz="3200" dirty="0"/>
              <a:t>S</a:t>
            </a:r>
            <a:r>
              <a:rPr lang="en-US" sz="3200" dirty="0" smtClean="0"/>
              <a:t>imple API and Distributed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11/8/2018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676400"/>
            <a:ext cx="8001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interfaces for storage and querying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allow low-level data manipulation and selection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standard based query language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Text-based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 often using HTTP REST with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Web-enabled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running as internet-facing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databases can be executed in a distributed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fashion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auto-scaling and fail-over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 is sacrificed for scalability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synchronous replication between distributed nodes is possible, e.g. asynchronous Multi-Master Replication, peer-to-peer, HDFS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119370396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1928</Words>
  <Application>Microsoft Office PowerPoint</Application>
  <PresentationFormat>On-screen Show (4:3)</PresentationFormat>
  <Paragraphs>429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ＭＳ Ｐゴシック</vt:lpstr>
      <vt:lpstr>Akzidenz</vt:lpstr>
      <vt:lpstr>Arial</vt:lpstr>
      <vt:lpstr>Calibri</vt:lpstr>
      <vt:lpstr>Source Code Pro</vt:lpstr>
      <vt:lpstr>Times 10 Roman</vt:lpstr>
      <vt:lpstr>Times New Roman</vt:lpstr>
      <vt:lpstr>Blank Presentation</vt:lpstr>
      <vt:lpstr>PowerPoint Presentation</vt:lpstr>
      <vt:lpstr>History</vt:lpstr>
      <vt:lpstr>Methods to Run a Database</vt:lpstr>
      <vt:lpstr>Which Data Model?</vt:lpstr>
      <vt:lpstr>How to scale the data management?</vt:lpstr>
      <vt:lpstr>Who Uses NoSQL?</vt:lpstr>
      <vt:lpstr>Definition and Goals of NoSQL databases</vt:lpstr>
      <vt:lpstr>Non-relational are Schema-free</vt:lpstr>
      <vt:lpstr>Simple API and Distributed</vt:lpstr>
      <vt:lpstr>Core Categories of NoSQL Systems</vt:lpstr>
      <vt:lpstr>SQL and NoSQL Systems</vt:lpstr>
      <vt:lpstr>SQL to NoSQL Terminology</vt:lpstr>
      <vt:lpstr>NoSQL Overview</vt:lpstr>
      <vt:lpstr>SQL to NoSQL</vt:lpstr>
      <vt:lpstr>GENERAL STRUCTURE OF NOSQL DATA</vt:lpstr>
      <vt:lpstr>CREATE TABLE</vt:lpstr>
      <vt:lpstr>ALTER TABLE ADD COLUMN </vt:lpstr>
      <vt:lpstr>ALTER TABLE DROP COLUMN</vt:lpstr>
      <vt:lpstr>CREATE INDEX</vt:lpstr>
      <vt:lpstr>INSERT SQL AND NoSQL</vt:lpstr>
      <vt:lpstr>SELECTS</vt:lpstr>
      <vt:lpstr>SELECTS, Cont.</vt:lpstr>
      <vt:lpstr>SELECTS, Cont.</vt:lpstr>
      <vt:lpstr>SELECTS, Cont.</vt:lpstr>
      <vt:lpstr>SELECTS, Cont.</vt:lpstr>
      <vt:lpstr>SELECTS, Cont.</vt:lpstr>
      <vt:lpstr>SELECTS, Cont.</vt:lpstr>
      <vt:lpstr>SELECTS, Cont.</vt:lpstr>
      <vt:lpstr>Update Records</vt:lpstr>
      <vt:lpstr>Delete Records</vt:lpstr>
    </vt:vector>
  </TitlesOfParts>
  <Company>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of Communications</dc:title>
  <dc:creator>Laura Ehrich</dc:creator>
  <cp:lastModifiedBy>Scott, James Arlington</cp:lastModifiedBy>
  <cp:revision>351</cp:revision>
  <cp:lastPrinted>2018-10-31T17:24:57Z</cp:lastPrinted>
  <dcterms:created xsi:type="dcterms:W3CDTF">2008-04-28T14:55:05Z</dcterms:created>
  <dcterms:modified xsi:type="dcterms:W3CDTF">2018-11-08T18:31:26Z</dcterms:modified>
</cp:coreProperties>
</file>