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4"/>
  </p:notesMasterIdLst>
  <p:sldIdLst>
    <p:sldId id="276" r:id="rId2"/>
    <p:sldId id="350" r:id="rId3"/>
    <p:sldId id="355" r:id="rId4"/>
    <p:sldId id="358" r:id="rId5"/>
    <p:sldId id="351" r:id="rId6"/>
    <p:sldId id="353" r:id="rId7"/>
    <p:sldId id="352" r:id="rId8"/>
    <p:sldId id="360" r:id="rId9"/>
    <p:sldId id="356" r:id="rId10"/>
    <p:sldId id="357" r:id="rId11"/>
    <p:sldId id="362" r:id="rId12"/>
    <p:sldId id="363" r:id="rId13"/>
    <p:sldId id="364" r:id="rId14"/>
    <p:sldId id="365" r:id="rId15"/>
    <p:sldId id="366" r:id="rId16"/>
    <p:sldId id="354" r:id="rId17"/>
    <p:sldId id="367" r:id="rId18"/>
    <p:sldId id="373" r:id="rId19"/>
    <p:sldId id="368" r:id="rId20"/>
    <p:sldId id="369" r:id="rId21"/>
    <p:sldId id="372" r:id="rId22"/>
    <p:sldId id="370" r:id="rId23"/>
    <p:sldId id="371" r:id="rId24"/>
    <p:sldId id="361" r:id="rId25"/>
    <p:sldId id="375" r:id="rId26"/>
    <p:sldId id="374" r:id="rId27"/>
    <p:sldId id="377" r:id="rId28"/>
    <p:sldId id="376" r:id="rId29"/>
    <p:sldId id="359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78" r:id="rId38"/>
    <p:sldId id="387" r:id="rId39"/>
    <p:sldId id="388" r:id="rId40"/>
    <p:sldId id="389" r:id="rId41"/>
    <p:sldId id="390" r:id="rId42"/>
    <p:sldId id="386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>
      <p:cViewPr varScale="1">
        <p:scale>
          <a:sx n="114" d="100"/>
          <a:sy n="114" d="100"/>
        </p:scale>
        <p:origin x="154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728B7-8979-4E61-BA0E-23629F51F0AD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A2B15-7D13-480C-A4BA-6D1EF26B85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88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2F431-D63F-4DB9-83A5-73DEF284E5C8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9C2CD-E68E-4B51-BBD3-7339858BFAF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9056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5D709-699D-47E4-BDE3-B4A49F56DDB3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ECCBE-FF49-4E40-B0DA-0532032F629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556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08591-C884-494C-A505-FE3101FECCCC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2630C-381E-4793-95C6-9649C480CBB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007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10300"/>
            <a:ext cx="19050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10300"/>
            <a:ext cx="2895600" cy="2286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10300"/>
            <a:ext cx="1905000" cy="228600"/>
          </a:xfrm>
        </p:spPr>
        <p:txBody>
          <a:bodyPr/>
          <a:lstStyle>
            <a:lvl1pPr>
              <a:defRPr baseline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3852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11162-2924-4A7B-8D44-4D1C36B31099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1EDB2-9CC6-4E7E-A4BB-F08AC89A8C6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1163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97CBB-55E9-4534-8E85-8BC2F077B532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E7BAC-BDAE-4B53-B46F-245EDC92231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4019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E3C34-2DC4-47B4-87A6-04BAC42F4E0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56D91-6CC0-4033-A555-C7E70DA23C1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714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8D417-E941-4247-9EEA-0C90F57B15B7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22C63-7C8A-4382-957A-1E84722B2AE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147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317F3-062B-4534-ADF5-7FEEFB90B7A2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D1E92-00DE-4062-A5F9-17D12C70C4F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07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33A2-0806-420A-B7B6-9D1457C761B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EA498-F3A5-477E-B8DD-BBA11BC6478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647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5AEF4-EF4B-4942-9F70-17F078349C24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A745F-B942-4411-BB86-59203850354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18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39F8B124-82C2-44E5-8211-632BD997ADA3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98185AA-B5C3-4ABE-B005-B49CD4824EF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81000" y="64865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300" dirty="0" smtClean="0">
                <a:solidFill>
                  <a:schemeClr val="bg1"/>
                </a:solidFill>
                <a:latin typeface="Times 10 Roman" charset="0"/>
              </a:rPr>
              <a:t>create </a:t>
            </a:r>
            <a:r>
              <a:rPr lang="en-US" altLang="en-US" sz="1300" i="1" dirty="0" smtClean="0">
                <a:solidFill>
                  <a:schemeClr val="bg1"/>
                </a:solidFill>
                <a:latin typeface="Times 10 Roman" charset="0"/>
              </a:rPr>
              <a:t>your  </a:t>
            </a:r>
            <a:r>
              <a:rPr lang="en-US" altLang="en-US" sz="1300" dirty="0" smtClean="0">
                <a:solidFill>
                  <a:schemeClr val="bg1"/>
                </a:solidFill>
                <a:latin typeface="Times 10 Roman" charset="0"/>
              </a:rPr>
              <a:t>future</a:t>
            </a:r>
          </a:p>
        </p:txBody>
      </p:sp>
      <p:sp>
        <p:nvSpPr>
          <p:cNvPr id="11" name="Rectangle 6"/>
          <p:cNvSpPr txBox="1">
            <a:spLocks noChangeArrowheads="1"/>
          </p:cNvSpPr>
          <p:nvPr userDrawn="1"/>
        </p:nvSpPr>
        <p:spPr bwMode="auto">
          <a:xfrm>
            <a:off x="6858000" y="64865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r>
              <a:rPr lang="en-US" altLang="en-US" sz="1300" dirty="0" smtClean="0">
                <a:solidFill>
                  <a:schemeClr val="bg1"/>
                </a:solidFill>
                <a:latin typeface="Times 10 Roman" charset="0"/>
              </a:rPr>
              <a:t>www.utdallas.edu</a:t>
            </a:r>
          </a:p>
        </p:txBody>
      </p:sp>
      <p:pic>
        <p:nvPicPr>
          <p:cNvPr id="1033" name="Picture 11" descr="orange bottom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 txBox="1">
            <a:spLocks noChangeArrowheads="1"/>
          </p:cNvSpPr>
          <p:nvPr userDrawn="1"/>
        </p:nvSpPr>
        <p:spPr bwMode="auto">
          <a:xfrm>
            <a:off x="3810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300" dirty="0" smtClean="0">
                <a:solidFill>
                  <a:schemeClr val="bg1"/>
                </a:solidFill>
                <a:latin typeface="Times 10 Roman" charset="0"/>
              </a:rPr>
              <a:t>create </a:t>
            </a:r>
            <a:r>
              <a:rPr lang="en-US" altLang="en-US" sz="1300" i="1" dirty="0" smtClean="0">
                <a:solidFill>
                  <a:schemeClr val="bg1"/>
                </a:solidFill>
                <a:latin typeface="Times 10 Roman" charset="0"/>
              </a:rPr>
              <a:t>your  </a:t>
            </a:r>
            <a:r>
              <a:rPr lang="en-US" altLang="en-US" sz="1300" dirty="0" smtClean="0">
                <a:solidFill>
                  <a:schemeClr val="bg1"/>
                </a:solidFill>
                <a:latin typeface="Times 10 Roman" charset="0"/>
              </a:rPr>
              <a:t>future</a:t>
            </a: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68580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r>
              <a:rPr lang="en-US" altLang="en-US" sz="1300" dirty="0" smtClean="0">
                <a:solidFill>
                  <a:schemeClr val="bg1"/>
                </a:solidFill>
                <a:latin typeface="Times 10 Roman" charset="0"/>
              </a:rPr>
              <a:t>www.utdallas.edu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685799" y="4038600"/>
            <a:ext cx="7772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 b="1" smtClean="0"/>
              <a:t>November </a:t>
            </a:r>
            <a:r>
              <a:rPr lang="en-US" altLang="en-US" sz="3200" b="1" smtClean="0"/>
              <a:t>15, </a:t>
            </a:r>
            <a:r>
              <a:rPr lang="en-US" altLang="en-US" sz="3200" b="1" dirty="0" smtClean="0"/>
              <a:t>2018</a:t>
            </a:r>
          </a:p>
          <a:p>
            <a:pPr algn="ctr"/>
            <a:endParaRPr lang="en-US" altLang="en-US" sz="3200" b="1" dirty="0"/>
          </a:p>
          <a:p>
            <a:pPr algn="ctr"/>
            <a:r>
              <a:rPr lang="en-US" altLang="en-US" sz="3200" dirty="0" smtClean="0"/>
              <a:t>BUAN 6320 Database Foundations</a:t>
            </a:r>
            <a:endParaRPr lang="en-US" alt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866899" y="2600235"/>
            <a:ext cx="5410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Data Management: Concepts and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332" y="1190770"/>
            <a:ext cx="3933333" cy="117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3500" b="1" dirty="0" smtClean="0"/>
              <a:t>What </a:t>
            </a:r>
            <a:r>
              <a:rPr lang="en-US" sz="3500" b="1" dirty="0"/>
              <a:t>is a schema-less </a:t>
            </a:r>
            <a:r>
              <a:rPr lang="en-US" sz="3500" b="1" dirty="0" smtClean="0"/>
              <a:t>data model</a:t>
            </a:r>
            <a:r>
              <a:rPr lang="en-US" sz="3500" b="1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600200"/>
            <a:ext cx="354753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 schema to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 unused cell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 datatype (implicit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considerations are done in application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all items in an aggregate (document)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932414"/>
            <a:ext cx="375238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3600" b="1" dirty="0" smtClean="0"/>
              <a:t>Benefits </a:t>
            </a:r>
            <a:r>
              <a:rPr lang="en-US" sz="3600" b="1" dirty="0"/>
              <a:t>of </a:t>
            </a:r>
            <a:r>
              <a:rPr lang="en-US" sz="3600" b="1" dirty="0" smtClean="0"/>
              <a:t>NoSQL</a:t>
            </a:r>
            <a:endParaRPr lang="en-US" sz="35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643092"/>
            <a:ext cx="77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RDBMS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 up – bigger load , bigger server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NoSQL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out – distribute data across multiple hosts seamlessly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DBA Specialists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RDBMS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 highly trained expert to monitor DB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NoSQL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less management, automatic repair and simpler data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Huge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 data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RDBMS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capacity and constraints of data volumes at its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NoSQL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big data </a:t>
            </a:r>
          </a:p>
        </p:txBody>
      </p:sp>
    </p:spTree>
    <p:extLst>
      <p:ext uri="{BB962C8B-B14F-4D97-AF65-F5344CB8AC3E}">
        <p14:creationId xmlns:p14="http://schemas.microsoft.com/office/powerpoint/2010/main" val="3505203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3600" b="1" dirty="0" smtClean="0"/>
              <a:t>Benefits </a:t>
            </a:r>
            <a:r>
              <a:rPr lang="en-US" sz="3600" b="1" dirty="0"/>
              <a:t>of </a:t>
            </a:r>
            <a:r>
              <a:rPr lang="en-US" sz="3600" b="1" dirty="0" smtClean="0"/>
              <a:t>NoSQL</a:t>
            </a:r>
            <a:endParaRPr lang="en-US" sz="35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738939"/>
            <a:ext cx="77724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data models </a:t>
            </a:r>
            <a:endParaRPr lang="en-US" sz="1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to schema for </a:t>
            </a:r>
            <a:r>
              <a:rPr lang="en-US" sz="17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RDBMS </a:t>
            </a: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to be carefully </a:t>
            </a:r>
            <a:r>
              <a:rPr lang="en-US" sz="17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NoSQL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 more relaxed in structure of data 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changes do not have to be managed as one complicated change unit 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written to address an amorphous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Economics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RDBMS </a:t>
            </a: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rely on expensive proprietary servers to manage data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SQL: clusters of cheap commodity servers to manage the data and transaction volumes 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gigabyte or transaction/second for NoSQL can be lower than the cost for a RDBMS</a:t>
            </a:r>
          </a:p>
        </p:txBody>
      </p:sp>
    </p:spTree>
    <p:extLst>
      <p:ext uri="{BB962C8B-B14F-4D97-AF65-F5344CB8AC3E}">
        <p14:creationId xmlns:p14="http://schemas.microsoft.com/office/powerpoint/2010/main" val="3281229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3600" b="1" dirty="0" smtClean="0"/>
              <a:t>Benefits </a:t>
            </a:r>
            <a:r>
              <a:rPr lang="en-US" sz="3600" b="1" dirty="0"/>
              <a:t>of </a:t>
            </a:r>
            <a:r>
              <a:rPr lang="en-US" sz="3600" b="1" dirty="0" smtClean="0"/>
              <a:t>NoSQL</a:t>
            </a:r>
            <a:endParaRPr lang="en-US" sz="35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738939"/>
            <a:ext cx="77724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RDBMS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vendors provide a high level of support to clients </a:t>
            </a:r>
            <a:endParaRPr lang="en-US" sz="2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Stellar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reputation </a:t>
            </a:r>
            <a:endParaRPr lang="en-US" sz="2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– are open source projects with startups supporting them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Reputation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yet established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RDBMS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mature product: means stable and dependable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old no longer cutting edge nor interesting </a:t>
            </a:r>
            <a:endParaRPr lang="en-US" sz="2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NoSQL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still implementing their basic feature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40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3600" b="1" dirty="0" smtClean="0"/>
              <a:t>Benefits </a:t>
            </a:r>
            <a:r>
              <a:rPr lang="en-US" sz="3600" b="1" dirty="0"/>
              <a:t>of </a:t>
            </a:r>
            <a:r>
              <a:rPr lang="en-US" sz="3600" b="1" dirty="0" smtClean="0"/>
              <a:t>NoSQL</a:t>
            </a:r>
            <a:endParaRPr lang="en-US" sz="35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738939"/>
            <a:ext cx="77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RDBMS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 well defined role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SQL’s goal: no administrator necessary however NO SQL still requires effort to maintain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Expertise 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Whole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workforce of trained and seasoned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RDBMS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Still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recruiting developers to the NoSQL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Business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RDBMS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to address this niche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NoSQL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meet the needs of an Web 2.0 application - not designed for ad hoc query of the data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being developed to address this need</a:t>
            </a:r>
          </a:p>
        </p:txBody>
      </p:sp>
    </p:spTree>
    <p:extLst>
      <p:ext uri="{BB962C8B-B14F-4D97-AF65-F5344CB8AC3E}">
        <p14:creationId xmlns:p14="http://schemas.microsoft.com/office/powerpoint/2010/main" val="3931847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3600" b="1" dirty="0" smtClean="0"/>
              <a:t>RDBMS </a:t>
            </a:r>
            <a:r>
              <a:rPr lang="en-US" sz="3600" b="1" dirty="0"/>
              <a:t>ACID to NoSQL BASE</a:t>
            </a:r>
            <a:endParaRPr lang="en-US" sz="35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7772400" cy="454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2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4200" b="1" dirty="0" smtClean="0"/>
              <a:t>Document </a:t>
            </a:r>
            <a:r>
              <a:rPr lang="en-US" sz="4200" b="1" dirty="0"/>
              <a:t>based data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702763"/>
            <a:ext cx="3657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each key with complex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known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data structure.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done via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B-Trees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contain many different key-value pairs, or key-array pairs, or even nested documents.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209801"/>
            <a:ext cx="3800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34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MongoDB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5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676400"/>
            <a:ext cx="77724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10gen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founded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2007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document-oriented, NoSQL database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Hash-based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schema-less database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Definition Language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practice, this means you can store hashes with any keys and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 basic data type but in reality stored as strings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Identifiers (_id) will be created for each document, field name reserved by system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the schema and mapping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BSON format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JSON – B stands for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Written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C++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 (drivers) in many computer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languages, JavaScript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Python, Ruby, Perl, Java, Java Scala, C#, C++, Haskell,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Erlang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218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3600" b="1" dirty="0" smtClean="0"/>
              <a:t>BSON </a:t>
            </a:r>
            <a:r>
              <a:rPr lang="en-US" sz="3600" b="1" dirty="0"/>
              <a:t>format</a:t>
            </a:r>
            <a:endParaRPr lang="en-US" sz="35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700748"/>
            <a:ext cx="7772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Binary-encoded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serialization of JSON-like documents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more key/value pairs are stored as a single entity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 consists of a field name, a data type, and a value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in a BSON document are prefixed with a length field to facilitate scanning</a:t>
            </a:r>
          </a:p>
        </p:txBody>
      </p:sp>
    </p:spTree>
    <p:extLst>
      <p:ext uri="{BB962C8B-B14F-4D97-AF65-F5344CB8AC3E}">
        <p14:creationId xmlns:p14="http://schemas.microsoft.com/office/powerpoint/2010/main" val="83122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3600" b="1" dirty="0" smtClean="0"/>
              <a:t>Functionality </a:t>
            </a:r>
            <a:r>
              <a:rPr lang="en-US" sz="3600" b="1" dirty="0"/>
              <a:t>of </a:t>
            </a:r>
            <a:r>
              <a:rPr lang="en-US" sz="3600" b="1" dirty="0" smtClean="0"/>
              <a:t>MongoDB</a:t>
            </a:r>
            <a:endParaRPr lang="en-US" sz="35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676400"/>
            <a:ext cx="7772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No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Document-based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indexes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via an API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Atomic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writes and fully-consistent reads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Master-slave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 with automated failover (replica sets)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scaling via automated range-based partitioning of data 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joins nor transactions </a:t>
            </a:r>
          </a:p>
        </p:txBody>
      </p:sp>
    </p:spTree>
    <p:extLst>
      <p:ext uri="{BB962C8B-B14F-4D97-AF65-F5344CB8AC3E}">
        <p14:creationId xmlns:p14="http://schemas.microsoft.com/office/powerpoint/2010/main" val="71716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b="1" dirty="0" smtClean="0"/>
              <a:t>NoSQL Overview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676400"/>
            <a:ext cx="533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for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CAP-Theorem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Eventual Consistency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Consistent Hashing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MVCC-Protocol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Query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 for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NoSQL Systems</a:t>
            </a:r>
          </a:p>
        </p:txBody>
      </p:sp>
    </p:spTree>
    <p:extLst>
      <p:ext uri="{BB962C8B-B14F-4D97-AF65-F5344CB8AC3E}">
        <p14:creationId xmlns:p14="http://schemas.microsoft.com/office/powerpoint/2010/main" val="450448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3600" b="1" dirty="0" smtClean="0"/>
              <a:t>Why </a:t>
            </a:r>
            <a:r>
              <a:rPr lang="en-US" sz="3600" b="1" dirty="0"/>
              <a:t>use MongoDB</a:t>
            </a:r>
            <a:r>
              <a:rPr lang="en-US" sz="3600" b="1" dirty="0" smtClean="0"/>
              <a:t>?</a:t>
            </a:r>
            <a:endParaRPr lang="en-US" sz="35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676400"/>
            <a:ext cx="777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applicable to most web applications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fast integration of data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 diagram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suited for heavy and complex transactions systems </a:t>
            </a:r>
          </a:p>
        </p:txBody>
      </p:sp>
    </p:spTree>
    <p:extLst>
      <p:ext uri="{BB962C8B-B14F-4D97-AF65-F5344CB8AC3E}">
        <p14:creationId xmlns:p14="http://schemas.microsoft.com/office/powerpoint/2010/main" val="1287104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3200" b="1" dirty="0" smtClean="0"/>
              <a:t>Choices </a:t>
            </a:r>
            <a:r>
              <a:rPr lang="en-US" sz="3200" b="1" dirty="0"/>
              <a:t>made for Design of MongoDB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621572"/>
            <a:ext cx="7772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horizontally over commodity hardware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Lots of relatively inexpensive servers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the functionality that works well in RDBMSs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hoc queries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featured indexes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indexes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doesn’t distribute well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RDBMS?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running multi-row transactions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(computationally expensive)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artifacts of the relational data model (row x column) 2</a:t>
            </a:r>
          </a:p>
        </p:txBody>
      </p:sp>
    </p:spTree>
    <p:extLst>
      <p:ext uri="{BB962C8B-B14F-4D97-AF65-F5344CB8AC3E}">
        <p14:creationId xmlns:p14="http://schemas.microsoft.com/office/powerpoint/2010/main" val="2200050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3600" b="1" dirty="0" smtClean="0"/>
              <a:t>MongoDB</a:t>
            </a:r>
            <a:r>
              <a:rPr lang="en-US" sz="3600" b="1" dirty="0"/>
              <a:t>: Hierarchical </a:t>
            </a:r>
            <a:r>
              <a:rPr lang="en-US" sz="3600" b="1" dirty="0" smtClean="0"/>
              <a:t>Objects</a:t>
            </a:r>
            <a:endParaRPr lang="en-US" sz="35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600200"/>
            <a:ext cx="38862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instance may have zero or more ‘databases’ 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may have zero or more ‘collections’. 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may have zero or more ‘documents’. 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may have one or more ‘fields’. 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‘Indexes’ function much like their RDBMS counterparts.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778" y="1459510"/>
            <a:ext cx="4047619" cy="4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10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3600" b="1" dirty="0" smtClean="0"/>
              <a:t>RDBMS </a:t>
            </a:r>
            <a:r>
              <a:rPr lang="en-US" sz="3600" b="1" dirty="0"/>
              <a:t>Concepts to </a:t>
            </a:r>
            <a:r>
              <a:rPr lang="en-US" sz="3600" b="1" dirty="0" smtClean="0"/>
              <a:t>NoSQL</a:t>
            </a:r>
            <a:endParaRPr lang="en-US" sz="35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17" y="1600200"/>
            <a:ext cx="4485933" cy="4251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13050" y="1676400"/>
            <a:ext cx="33451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Collection is not strict about what it </a:t>
            </a:r>
            <a:r>
              <a:rPr lang="en-US" dirty="0" smtClean="0"/>
              <a:t>Stores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Schema-less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Hierarchy </a:t>
            </a:r>
            <a:r>
              <a:rPr lang="en-US" dirty="0"/>
              <a:t>is evident in the design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Embedded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4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3000" b="1" dirty="0" smtClean="0"/>
              <a:t>MongoDB </a:t>
            </a:r>
            <a:r>
              <a:rPr lang="en-US" sz="3000" b="1" dirty="0"/>
              <a:t>Processes and </a:t>
            </a:r>
            <a:r>
              <a:rPr lang="en-US" sz="3000" b="1" dirty="0"/>
              <a:t>C</a:t>
            </a:r>
            <a:r>
              <a:rPr lang="en-US" sz="3000" b="1" dirty="0" smtClean="0"/>
              <a:t>onfiguration</a:t>
            </a:r>
            <a:endParaRPr lang="en-US" sz="3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600199"/>
            <a:ext cx="784860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Database instance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Mongos -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Analogous to a database router.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all requests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Decides how many and which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mongods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should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the query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Mongos collates the results, and sends it back to the client.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 – an interactive shell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client) </a:t>
            </a: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Fully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JavaScript environment for use with a MongoDB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have one mongos for the whole system no matter how many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have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you can have one local mongos for every client if you wanted to minimize network latency. </a:t>
            </a:r>
          </a:p>
        </p:txBody>
      </p:sp>
    </p:spTree>
    <p:extLst>
      <p:ext uri="{BB962C8B-B14F-4D97-AF65-F5344CB8AC3E}">
        <p14:creationId xmlns:p14="http://schemas.microsoft.com/office/powerpoint/2010/main" val="2127697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3000" b="1" dirty="0"/>
              <a:t>S</a:t>
            </a:r>
            <a:r>
              <a:rPr lang="en-US" sz="3000" b="1" dirty="0" smtClean="0"/>
              <a:t>chema Free</a:t>
            </a:r>
            <a:endParaRPr lang="en-US" sz="3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648361"/>
            <a:ext cx="777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does not need any pre-defined data schema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in a collection could have different data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data fields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19962"/>
            <a:ext cx="7828571" cy="292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10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3600" b="1" dirty="0" smtClean="0"/>
              <a:t>JSON Format</a:t>
            </a:r>
            <a:endParaRPr lang="en-US" sz="35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612880"/>
            <a:ext cx="777240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in name / value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pairs or label / value pairs</a:t>
            </a:r>
          </a:p>
          <a:p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name/value pair consists of a field name followed by a colon, followed by a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“name”: “R2-D2”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separated by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“name”: “R2-D2”, race : “Droid”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Curly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braces hold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{“name”: “R2-D2”, race : “Droid”, affiliation: “rebels”}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is stored in brackets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{“name”: “R2-D2”, race : “Droid”, affiliation: “rebels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”}, {“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name”: “Yoda”, affiliation: “rebels”} ] </a:t>
            </a:r>
          </a:p>
        </p:txBody>
      </p:sp>
    </p:spTree>
    <p:extLst>
      <p:ext uri="{BB962C8B-B14F-4D97-AF65-F5344CB8AC3E}">
        <p14:creationId xmlns:p14="http://schemas.microsoft.com/office/powerpoint/2010/main" val="1359194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3600" b="1" dirty="0" smtClean="0"/>
              <a:t>MongoDB Features</a:t>
            </a:r>
            <a:endParaRPr lang="en-US" sz="35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600200"/>
            <a:ext cx="3810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Document-Oriented storage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Index Support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 &amp; High Availability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Querying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In-Place Updates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Map/Reduce functionality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905000"/>
            <a:ext cx="3009900" cy="33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25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3600" b="1" dirty="0" err="1" smtClean="0"/>
              <a:t>Sharding</a:t>
            </a:r>
            <a:r>
              <a:rPr lang="en-US" sz="3600" b="1" dirty="0" smtClean="0"/>
              <a:t> </a:t>
            </a:r>
            <a:r>
              <a:rPr lang="en-US" sz="3600" b="1" dirty="0"/>
              <a:t>of D</a:t>
            </a:r>
            <a:r>
              <a:rPr lang="en-US" sz="3600" b="1" dirty="0" smtClean="0"/>
              <a:t>ata</a:t>
            </a:r>
            <a:endParaRPr lang="en-US" sz="35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76712" y="1828800"/>
            <a:ext cx="7772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logical database system across a cluster of machines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range-based partitioning to distribute documents based on a specific shard key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balances the data associated with each shard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turned on and off per collection (table) </a:t>
            </a:r>
          </a:p>
        </p:txBody>
      </p:sp>
    </p:spTree>
    <p:extLst>
      <p:ext uri="{BB962C8B-B14F-4D97-AF65-F5344CB8AC3E}">
        <p14:creationId xmlns:p14="http://schemas.microsoft.com/office/powerpoint/2010/main" val="200260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5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1600200"/>
            <a:ext cx="77724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tree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is automatically created on the _id field (the primary key)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create other indexes to improve query performance or to enforce Unique values for a particular field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field index as well as Compound index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order of the fields in a compound index matters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index a field that holds an array value, MongoDB creates separate index entries for every element of the array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Sparse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of an index ensures that the index only contain entries for documents that have the indexed field. (so ignore records that do not have the field defined)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index is both unique and sparse – then the system will reject records that have a duplicate key value but allow records that do not have the indexed field defined</a:t>
            </a:r>
          </a:p>
        </p:txBody>
      </p:sp>
    </p:spTree>
    <p:extLst>
      <p:ext uri="{BB962C8B-B14F-4D97-AF65-F5344CB8AC3E}">
        <p14:creationId xmlns:p14="http://schemas.microsoft.com/office/powerpoint/2010/main" val="59888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54" y="762000"/>
            <a:ext cx="7772400" cy="1066800"/>
          </a:xfrm>
        </p:spPr>
        <p:txBody>
          <a:bodyPr/>
          <a:lstStyle/>
          <a:p>
            <a:r>
              <a:rPr lang="en-US" b="1" dirty="0" smtClean="0"/>
              <a:t>We want in a data system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20753" y="3429000"/>
            <a:ext cx="3733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Fault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tolerance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753" y="1881591"/>
            <a:ext cx="77724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a distributed database system having such features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76800" y="3426495"/>
            <a:ext cx="3733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318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3600" b="1" dirty="0" smtClean="0"/>
              <a:t>CRUD Operations</a:t>
            </a:r>
            <a:endParaRPr lang="en-US" sz="35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600200"/>
            <a:ext cx="77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db.collection.insert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&lt;document&gt;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db.collection.save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&lt;document&gt; )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db.collection.update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&lt;query&gt;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&lt;update&gt;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upsert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 } )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db.collection.find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&lt;query&gt;, &lt;projection&gt;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db.collection.findOne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(&lt;query&gt;, &lt;projection&gt;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db.collection.update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&lt;query&gt;, &lt;update&gt;, &lt;option&gt;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db.collection.remove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(&lt;query&gt;,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justOne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the collection or the ‘table’ to store the document </a:t>
            </a:r>
          </a:p>
        </p:txBody>
      </p:sp>
    </p:spTree>
    <p:extLst>
      <p:ext uri="{BB962C8B-B14F-4D97-AF65-F5344CB8AC3E}">
        <p14:creationId xmlns:p14="http://schemas.microsoft.com/office/powerpoint/2010/main" val="3797997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4000" b="1" dirty="0" smtClean="0">
                <a:latin typeface="+mn-lt"/>
                <a:cs typeface="Times New Roman" panose="02020603050405020304" pitchFamily="18" charset="0"/>
              </a:rPr>
              <a:t>Create Op</a:t>
            </a:r>
            <a:r>
              <a:rPr lang="en-US" sz="4000" b="1" dirty="0" smtClean="0">
                <a:latin typeface="+mn-lt"/>
              </a:rPr>
              <a:t>erations</a:t>
            </a:r>
            <a:endParaRPr lang="en-US" sz="4000" b="1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627525"/>
            <a:ext cx="777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the collection or the ‘table’ to store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db.collection_name.insert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&lt;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document&gt;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_id field to have MongoDB generate a unique key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db.parts.insert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{{type: “screwdriver”, quantity: 15 } )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db.parts.insert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({_id: 10, type: “hammer”, quantity: 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db.collection_name.update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(&lt;query&gt;, &lt;update&gt; , {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upsert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 }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1 or more records in a collection satisfying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db.collection_name.save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(&lt;document&gt;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existing record or creates a new record </a:t>
            </a:r>
          </a:p>
        </p:txBody>
      </p:sp>
    </p:spTree>
    <p:extLst>
      <p:ext uri="{BB962C8B-B14F-4D97-AF65-F5344CB8AC3E}">
        <p14:creationId xmlns:p14="http://schemas.microsoft.com/office/powerpoint/2010/main" val="4220627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4000" b="1" dirty="0" smtClean="0"/>
              <a:t>Read </a:t>
            </a:r>
            <a:r>
              <a:rPr lang="en-US" sz="4000" b="1" dirty="0"/>
              <a:t>Operations</a:t>
            </a:r>
            <a:endParaRPr lang="en-US" sz="4000" b="1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677412"/>
            <a:ext cx="77724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db.collection.find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query&gt;,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&lt;projection&gt;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).cursor modified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similar to the SELECT command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query&gt; where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, fields in result set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PartsCursor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db.parts.find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({parts: “hammer”}).limit(5)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cursors to handle a result set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query to impose limits, skips, and sort orders.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to return the ‘top’ number of records from the result set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db.collection.findOne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query&gt;, &lt;projection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8305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4000" b="1" dirty="0"/>
              <a:t>Query </a:t>
            </a:r>
            <a:r>
              <a:rPr lang="en-US" sz="4000" b="1" dirty="0" smtClean="0"/>
              <a:t>Operators</a:t>
            </a:r>
            <a:endParaRPr lang="en-US" sz="4000" b="1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57639"/>
            <a:ext cx="7772400" cy="413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83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4000" b="1" dirty="0" smtClean="0"/>
              <a:t>Update Operations</a:t>
            </a:r>
            <a:endParaRPr lang="en-US" sz="4000" b="1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712416"/>
            <a:ext cx="77724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db.collection_name.insert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(&lt;document&gt;)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Omit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_id field to have MongoDB generate a unique key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db.parts.insert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{{type: “screwdriver”, quantity: 15 } )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db.parts.insert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({_id: 10, type: “hammer”, quantity: 1 })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db.collection_name.save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(&lt;document&gt;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existing record or creates a new record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db.collection_name.update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(&lt;query&gt;, &lt;update&gt;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upsert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 } )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1 or more records in a collection satisfying query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db.collection_name.findAndModify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(&lt;query&gt;, &lt;sort&gt;, &lt;update&gt;, &lt;new&gt;, &lt;field&gt;, &lt;insert&gt;)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record(s) – retrieve old or new version of the record</a:t>
            </a:r>
          </a:p>
        </p:txBody>
      </p:sp>
    </p:spTree>
    <p:extLst>
      <p:ext uri="{BB962C8B-B14F-4D97-AF65-F5344CB8AC3E}">
        <p14:creationId xmlns:p14="http://schemas.microsoft.com/office/powerpoint/2010/main" val="950651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4000" b="1" dirty="0" smtClean="0"/>
              <a:t>Delete </a:t>
            </a:r>
            <a:r>
              <a:rPr lang="en-US" sz="4000" b="1" dirty="0"/>
              <a:t>Operations</a:t>
            </a:r>
            <a:endParaRPr lang="en-US" sz="4000" b="1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600200"/>
            <a:ext cx="7772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db.collection_name.remove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(&lt;query&gt;,&lt;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justone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records from a collection or matching a criterion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justone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to delete only 1 record matching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criterion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db.parts.remove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(type: /^h/ } ) - remove all parts starting with h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Db.parts.remove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delete all documents in the parts collections</a:t>
            </a:r>
          </a:p>
        </p:txBody>
      </p:sp>
    </p:spTree>
    <p:extLst>
      <p:ext uri="{BB962C8B-B14F-4D97-AF65-F5344CB8AC3E}">
        <p14:creationId xmlns:p14="http://schemas.microsoft.com/office/powerpoint/2010/main" val="3418282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4000" b="1" dirty="0" smtClean="0"/>
              <a:t>CRUD Examples</a:t>
            </a:r>
            <a:endParaRPr lang="en-US" sz="4000" b="1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1"/>
            <a:ext cx="7772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47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3600" b="1" dirty="0" smtClean="0"/>
              <a:t>Aggregated </a:t>
            </a:r>
            <a:r>
              <a:rPr lang="en-US" sz="3600" b="1" dirty="0"/>
              <a:t>F</a:t>
            </a:r>
            <a:r>
              <a:rPr lang="en-US" sz="3600" b="1" dirty="0" smtClean="0"/>
              <a:t>unctionality</a:t>
            </a:r>
            <a:endParaRPr lang="en-US" sz="35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1677412"/>
            <a:ext cx="77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Aggregation </a:t>
            </a:r>
            <a:r>
              <a:rPr lang="en-US" dirty="0"/>
              <a:t>framework provides SQL-like aggregation </a:t>
            </a:r>
            <a:r>
              <a:rPr lang="en-US" dirty="0" smtClean="0"/>
              <a:t>functionality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Pipeline </a:t>
            </a:r>
            <a:r>
              <a:rPr lang="en-US" dirty="0"/>
              <a:t>documents from a collection pass through an aggregation pipeline, which transforms these objects as they pass through 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Expressions </a:t>
            </a:r>
            <a:r>
              <a:rPr lang="en-US" dirty="0"/>
              <a:t>produce output documents based on calculations performed on input documents 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Example </a:t>
            </a:r>
            <a:r>
              <a:rPr lang="en-US" dirty="0" err="1"/>
              <a:t>db.parts.aggregate</a:t>
            </a:r>
            <a:r>
              <a:rPr lang="en-US" dirty="0"/>
              <a:t> ( {$group : {_id: type, </a:t>
            </a:r>
            <a:r>
              <a:rPr lang="en-US" dirty="0" err="1"/>
              <a:t>totalquantity</a:t>
            </a:r>
            <a:r>
              <a:rPr lang="en-US" dirty="0"/>
              <a:t> : { $sum: </a:t>
            </a:r>
            <a:r>
              <a:rPr lang="en-US" dirty="0" smtClean="0"/>
              <a:t>quantity</a:t>
            </a:r>
            <a:r>
              <a:rPr lang="en-US" dirty="0"/>
              <a:t>} } } ) </a:t>
            </a:r>
          </a:p>
        </p:txBody>
      </p:sp>
    </p:spTree>
    <p:extLst>
      <p:ext uri="{BB962C8B-B14F-4D97-AF65-F5344CB8AC3E}">
        <p14:creationId xmlns:p14="http://schemas.microsoft.com/office/powerpoint/2010/main" val="3232909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3600" b="1" dirty="0" smtClean="0"/>
              <a:t>Map Reduce Functionality</a:t>
            </a:r>
            <a:endParaRPr lang="en-US" sz="35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600200"/>
            <a:ext cx="77724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aggregator functions given a collection of keys, value pairs 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at least a map function, reduction function and a name of the result set 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db.collection.mapReduce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&lt;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mapfunction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reducefunction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&gt;,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out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&lt;collection&gt;,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&lt;document&gt;,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sort: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&lt;document&gt;,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&lt;number&gt;,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&lt;function&gt;,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&lt;document&gt;,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jsMode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&lt;</a:t>
            </a: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&gt;,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verbose: &lt;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map reduce next lecture </a:t>
            </a:r>
          </a:p>
        </p:txBody>
      </p:sp>
    </p:spTree>
    <p:extLst>
      <p:ext uri="{BB962C8B-B14F-4D97-AF65-F5344CB8AC3E}">
        <p14:creationId xmlns:p14="http://schemas.microsoft.com/office/powerpoint/2010/main" val="1323008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3600" b="1" dirty="0" smtClean="0"/>
              <a:t>Indexes</a:t>
            </a:r>
            <a:r>
              <a:rPr lang="en-US" sz="3600" b="1" dirty="0"/>
              <a:t>: High </a:t>
            </a:r>
            <a:r>
              <a:rPr lang="en-US" sz="3600" b="1" dirty="0" smtClean="0"/>
              <a:t>Performance Read</a:t>
            </a:r>
            <a:endParaRPr lang="en-US" sz="35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600200"/>
            <a:ext cx="7772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frequently used queries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total size of the documents exceeds the amount of available RAM.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collection level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defined on 1 or more fields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(SQL)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-&gt; Compound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(MongoDB)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B-tree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index can be used by the query optimizer when retrieving data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covers a query - match the query conditions and return the results using only the index;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to provide the results.</a:t>
            </a:r>
          </a:p>
        </p:txBody>
      </p:sp>
    </p:spTree>
    <p:extLst>
      <p:ext uri="{BB962C8B-B14F-4D97-AF65-F5344CB8AC3E}">
        <p14:creationId xmlns:p14="http://schemas.microsoft.com/office/powerpoint/2010/main" val="85649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990600"/>
          </a:xfrm>
        </p:spPr>
        <p:txBody>
          <a:bodyPr/>
          <a:lstStyle/>
          <a:p>
            <a:r>
              <a:rPr lang="en-US" dirty="0" smtClean="0"/>
              <a:t>Speed But Deferred-Write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2088624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statistics about Facebook Search (using Cassandra)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50 GB Data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: ~300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: ~350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Rewritten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Cassandra &gt; 50 GB Data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: 0.12 ms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: 15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6997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3600" b="1" dirty="0"/>
              <a:t>Replication of data</a:t>
            </a:r>
            <a:endParaRPr lang="en-US" sz="35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669971"/>
            <a:ext cx="7772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redundancy, backup, and automatic failover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 in the RDMS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through groups of servers known as replica sets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– set of servers that client tasks direct updates to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– set of servers used for duplication of data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can have 12 replica sets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properties can be associated with a secondary set i.e. secondary-only, hidden delayed, arbiters, non-voting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set fails the secondary sets ‘vote’ to elect the new primary set </a:t>
            </a:r>
          </a:p>
        </p:txBody>
      </p:sp>
    </p:spTree>
    <p:extLst>
      <p:ext uri="{BB962C8B-B14F-4D97-AF65-F5344CB8AC3E}">
        <p14:creationId xmlns:p14="http://schemas.microsoft.com/office/powerpoint/2010/main" val="38981900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3600" b="1" dirty="0" smtClean="0"/>
              <a:t>Consistency </a:t>
            </a:r>
            <a:r>
              <a:rPr lang="en-US" sz="3600" b="1" dirty="0"/>
              <a:t>of </a:t>
            </a:r>
            <a:r>
              <a:rPr lang="en-US" sz="3600" b="1" dirty="0" smtClean="0"/>
              <a:t>Data</a:t>
            </a:r>
            <a:endParaRPr lang="en-US" sz="35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600200"/>
            <a:ext cx="7772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operations issued to the primary of a replica set are consistent with the last write operation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primary have strict consistency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 the latest changes to the data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secondary have eventual consistency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 gradually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 permit reads from secondary sets – then client may read a previous state of the database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before the secondary nodes are updated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when a rollback needs to occur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responsible for manually applying rollback changes</a:t>
            </a:r>
          </a:p>
        </p:txBody>
      </p:sp>
    </p:spTree>
    <p:extLst>
      <p:ext uri="{BB962C8B-B14F-4D97-AF65-F5344CB8AC3E}">
        <p14:creationId xmlns:p14="http://schemas.microsoft.com/office/powerpoint/2010/main" val="927180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3500" b="1" dirty="0" smtClean="0"/>
              <a:t>When and When Not to use NoSQL</a:t>
            </a:r>
            <a:endParaRPr lang="en-US" sz="35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696283"/>
            <a:ext cx="777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/ 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traditional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RDBMS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too restrictive (flexible schema)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ACID support is not “really”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Object-to-Relational (O/R) impedance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RDBMS is neither distributed nor scalable by 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Logging data from distributed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Storing Events / temporal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 Data (Shopping Carts / Wish Lists / Session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which requires flexible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Polyglot Persistence i.e. best data store depending on nature of data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requiring strict ACID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Critical Data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6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b="1" dirty="0" smtClean="0"/>
              <a:t>Typical </a:t>
            </a:r>
            <a:r>
              <a:rPr lang="en-US" b="1" dirty="0"/>
              <a:t>NoSQL A</a:t>
            </a:r>
            <a:r>
              <a:rPr lang="en-US" b="1" dirty="0" smtClean="0"/>
              <a:t>rchitecture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7772400" cy="416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4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b="1" dirty="0" smtClean="0"/>
              <a:t>CAP </a:t>
            </a:r>
            <a:r>
              <a:rPr lang="en-US" b="1" dirty="0"/>
              <a:t>theorem for </a:t>
            </a:r>
            <a:r>
              <a:rPr lang="en-US" b="1" dirty="0" smtClean="0"/>
              <a:t>NoSQL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705" y="1823312"/>
            <a:ext cx="3600000" cy="39238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1828800"/>
            <a:ext cx="403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Impossible for any shared data-system to guarantee all of the three properties,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Consistency-once data is written, all future read requests will contain that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Availability-the database is always available and responsive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Tolerance-if part of the database is unavailable, other parts are unaffected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7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b="1" dirty="0" smtClean="0"/>
              <a:t>CAP </a:t>
            </a:r>
            <a:r>
              <a:rPr lang="en-US" b="1" dirty="0"/>
              <a:t>theorem for </a:t>
            </a:r>
            <a:r>
              <a:rPr lang="en-US" b="1" dirty="0" smtClean="0"/>
              <a:t>NoSQL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676400"/>
            <a:ext cx="77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CAP theorem really says: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cannot limit the number of faults and requests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any server and you insist on serving every request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cannot possibly be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consistency.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interpreted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always give something up: consistency, availability or tolerance 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69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990600"/>
          </a:xfrm>
        </p:spPr>
        <p:txBody>
          <a:bodyPr/>
          <a:lstStyle/>
          <a:p>
            <a:r>
              <a:rPr lang="en-US" b="1" dirty="0" smtClean="0"/>
              <a:t>Visual Guide to NoSQL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46308"/>
            <a:ext cx="7772400" cy="427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9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838200"/>
          </a:xfrm>
        </p:spPr>
        <p:txBody>
          <a:bodyPr/>
          <a:lstStyle/>
          <a:p>
            <a:r>
              <a:rPr lang="en-US" sz="3500" b="1" dirty="0" smtClean="0"/>
              <a:t>What </a:t>
            </a:r>
            <a:r>
              <a:rPr lang="en-US" sz="3500" b="1" dirty="0"/>
              <a:t>is a </a:t>
            </a:r>
            <a:r>
              <a:rPr lang="en-US" sz="3500" b="1" dirty="0" smtClean="0"/>
              <a:t>schema data model</a:t>
            </a:r>
            <a:r>
              <a:rPr lang="en-US" sz="3500" b="1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3164A-662E-4455-BB6E-133545D947DD}" type="datetime1">
              <a:rPr lang="en-US" altLang="en-US" smtClean="0"/>
              <a:t>11/15/2018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A3991-53E9-4957-8A94-7114712A825D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775360"/>
            <a:ext cx="40742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can’t add a record which does not fit the schema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add NULLs to unused items in a row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consider the datatypes.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i.e.: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can’t add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can’t add multiple items in a field (You should create another table: primary-key, foreign key, joins, normalization, ... !!!)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607" y="2133600"/>
            <a:ext cx="4180952" cy="3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4791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3462</TotalTime>
  <Words>2382</Words>
  <Application>Microsoft Office PowerPoint</Application>
  <PresentationFormat>On-screen Show (4:3)</PresentationFormat>
  <Paragraphs>471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ＭＳ Ｐゴシック</vt:lpstr>
      <vt:lpstr>Arial</vt:lpstr>
      <vt:lpstr>Calibri</vt:lpstr>
      <vt:lpstr>Times 10 Roman</vt:lpstr>
      <vt:lpstr>Times New Roman</vt:lpstr>
      <vt:lpstr>Blank Presentation</vt:lpstr>
      <vt:lpstr>PowerPoint Presentation</vt:lpstr>
      <vt:lpstr>NoSQL Overview</vt:lpstr>
      <vt:lpstr>We want in a data system</vt:lpstr>
      <vt:lpstr>Speed But Deferred-Write </vt:lpstr>
      <vt:lpstr>Typical NoSQL Architecture</vt:lpstr>
      <vt:lpstr>CAP theorem for NoSQL</vt:lpstr>
      <vt:lpstr>CAP theorem for NoSQL</vt:lpstr>
      <vt:lpstr>Visual Guide to NoSQL</vt:lpstr>
      <vt:lpstr>What is a schema data model?</vt:lpstr>
      <vt:lpstr>What is a schema-less data model?</vt:lpstr>
      <vt:lpstr>Benefits of NoSQL</vt:lpstr>
      <vt:lpstr>Benefits of NoSQL</vt:lpstr>
      <vt:lpstr>Benefits of NoSQL</vt:lpstr>
      <vt:lpstr>Benefits of NoSQL</vt:lpstr>
      <vt:lpstr>RDBMS ACID to NoSQL BASE</vt:lpstr>
      <vt:lpstr>Document based data model</vt:lpstr>
      <vt:lpstr>What is MongoDB?</vt:lpstr>
      <vt:lpstr>BSON format</vt:lpstr>
      <vt:lpstr>Functionality of MongoDB</vt:lpstr>
      <vt:lpstr>Why use MongoDB?</vt:lpstr>
      <vt:lpstr>Choices made for Design of MongoDB</vt:lpstr>
      <vt:lpstr>MongoDB: Hierarchical Objects</vt:lpstr>
      <vt:lpstr>RDBMS Concepts to NoSQL</vt:lpstr>
      <vt:lpstr>MongoDB Processes and Configuration</vt:lpstr>
      <vt:lpstr>Schema Free</vt:lpstr>
      <vt:lpstr>JSON Format</vt:lpstr>
      <vt:lpstr>MongoDB Features</vt:lpstr>
      <vt:lpstr>Sharding of Data</vt:lpstr>
      <vt:lpstr>Index Functionality </vt:lpstr>
      <vt:lpstr>CRUD Operations</vt:lpstr>
      <vt:lpstr>Create Operations</vt:lpstr>
      <vt:lpstr>Read Operations</vt:lpstr>
      <vt:lpstr>Query Operators</vt:lpstr>
      <vt:lpstr>Update Operations</vt:lpstr>
      <vt:lpstr>Delete Operations</vt:lpstr>
      <vt:lpstr>CRUD Examples</vt:lpstr>
      <vt:lpstr>Aggregated Functionality</vt:lpstr>
      <vt:lpstr>Map Reduce Functionality</vt:lpstr>
      <vt:lpstr>Indexes: High Performance Read</vt:lpstr>
      <vt:lpstr>Replication of data</vt:lpstr>
      <vt:lpstr>Consistency of Data</vt:lpstr>
      <vt:lpstr>When and When Not to use NoSQL</vt:lpstr>
    </vt:vector>
  </TitlesOfParts>
  <Company>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of Communications</dc:title>
  <dc:creator>Laura Ehrich</dc:creator>
  <cp:lastModifiedBy>Scott, James Arlington</cp:lastModifiedBy>
  <cp:revision>442</cp:revision>
  <cp:lastPrinted>2018-10-31T17:24:57Z</cp:lastPrinted>
  <dcterms:created xsi:type="dcterms:W3CDTF">2008-04-28T14:55:05Z</dcterms:created>
  <dcterms:modified xsi:type="dcterms:W3CDTF">2018-11-15T18:36:59Z</dcterms:modified>
</cp:coreProperties>
</file>