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9"/>
  </p:notesMasterIdLst>
  <p:sldIdLst>
    <p:sldId id="262" r:id="rId2"/>
    <p:sldId id="284" r:id="rId3"/>
    <p:sldId id="277" r:id="rId4"/>
    <p:sldId id="286" r:id="rId5"/>
    <p:sldId id="257" r:id="rId6"/>
    <p:sldId id="258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17DE5-6EFD-449E-A408-5380C3771B33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50B3-25A5-4420-BBAF-25F01D436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5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50E2-95A4-4294-9487-20D2C5ACAE26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4E548F-C6D4-4689-9C69-67B769F1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p.utdallas.edu/idp/profile/SAML2/POST/SSO;jsessionid=137oxte6f28td18jnm71t5c0zs?execution=e1s1" TargetMode="External"/><Relationship Id="rId2" Type="http://schemas.openxmlformats.org/officeDocument/2006/relationships/hyperlink" Target="https://elearning.utdallas.edu/webapps/blackboard/execute/content/blankPage?cmd=view&amp;content_id=_2010005_1&amp;course_id=_142577_1&amp;mode=re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h-Stat-00.ppt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../6301-369/Syllabus/6301-Syl-009-F1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276" y="3729331"/>
            <a:ext cx="7772400" cy="71330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Dr.  Avanti  Sethi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3248"/>
            <a:ext cx="11634952" cy="2057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5400" dirty="0" smtClean="0"/>
              <a:t>OPRE </a:t>
            </a:r>
            <a:r>
              <a:rPr lang="en-US" sz="5400" dirty="0" smtClean="0"/>
              <a:t>6301-003/006/009 </a:t>
            </a:r>
            <a:endParaRPr lang="en-US" sz="5400" dirty="0"/>
          </a:p>
          <a:p>
            <a:pPr algn="ctr"/>
            <a:r>
              <a:rPr lang="en-US" sz="5400" dirty="0"/>
              <a:t>Statistics and Data Analysis</a:t>
            </a:r>
          </a:p>
          <a:p>
            <a:pPr algn="ctr"/>
            <a:r>
              <a:rPr lang="en-US" sz="3800" dirty="0"/>
              <a:t>Fall of 2018</a:t>
            </a:r>
          </a:p>
        </p:txBody>
      </p:sp>
    </p:spTree>
    <p:extLst>
      <p:ext uri="{BB962C8B-B14F-4D97-AF65-F5344CB8AC3E}">
        <p14:creationId xmlns:p14="http://schemas.microsoft.com/office/powerpoint/2010/main" val="26873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571" y="1828802"/>
            <a:ext cx="6933450" cy="25224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Syllabus</a:t>
            </a:r>
          </a:p>
          <a:p>
            <a:r>
              <a:rPr lang="en-US" dirty="0">
                <a:solidFill>
                  <a:schemeClr val="tx1"/>
                </a:solidFill>
              </a:rPr>
              <a:t>Class notes</a:t>
            </a:r>
          </a:p>
          <a:p>
            <a:r>
              <a:rPr lang="en-US" dirty="0">
                <a:solidFill>
                  <a:schemeClr val="tx1"/>
                </a:solidFill>
              </a:rPr>
              <a:t>Quizzes</a:t>
            </a:r>
          </a:p>
          <a:p>
            <a:r>
              <a:rPr lang="en-US" dirty="0">
                <a:solidFill>
                  <a:schemeClr val="tx1"/>
                </a:solidFill>
              </a:rPr>
              <a:t>Homework assignment</a:t>
            </a:r>
          </a:p>
          <a:p>
            <a:r>
              <a:rPr lang="en-US" dirty="0">
                <a:solidFill>
                  <a:schemeClr val="tx1"/>
                </a:solidFill>
              </a:rPr>
              <a:t>Announcements</a:t>
            </a:r>
          </a:p>
          <a:p>
            <a:r>
              <a:rPr lang="en-US" dirty="0">
                <a:solidFill>
                  <a:schemeClr val="tx1"/>
                </a:solidFill>
              </a:rPr>
              <a:t>Emails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(Put 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6301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somewhere – anywhere - in the email)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03904-7E54-4AF4-B964-0FA125F3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30" y="662152"/>
            <a:ext cx="5313563" cy="6726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eLearning / Blackboard</a:t>
            </a:r>
            <a:endParaRPr lang="en-US" dirty="0">
              <a:solidFill>
                <a:schemeClr val="bg2">
                  <a:lumMod val="25000"/>
                </a:schemeClr>
              </a:solidFill>
              <a:hlinkClick r:id="rId2"/>
            </a:endParaRPr>
          </a:p>
        </p:txBody>
      </p:sp>
      <p:sp>
        <p:nvSpPr>
          <p:cNvPr id="2" name="5-Point Star 1">
            <a:hlinkClick r:id="rId3"/>
          </p:cNvPr>
          <p:cNvSpPr/>
          <p:nvPr/>
        </p:nvSpPr>
        <p:spPr>
          <a:xfrm>
            <a:off x="7326351" y="4845272"/>
            <a:ext cx="1628078" cy="12823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B4584B-5011-416B-A008-135E60F5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68681"/>
              </p:ext>
            </p:extLst>
          </p:nvPr>
        </p:nvGraphicFramePr>
        <p:xfrm>
          <a:off x="1886671" y="1264705"/>
          <a:ext cx="7737995" cy="94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184">
                  <a:extLst>
                    <a:ext uri="{9D8B030D-6E8A-4147-A177-3AD203B41FA5}">
                      <a16:colId xmlns:a16="http://schemas.microsoft.com/office/drawing/2014/main" val="819239796"/>
                    </a:ext>
                  </a:extLst>
                </a:gridCol>
                <a:gridCol w="1102664">
                  <a:extLst>
                    <a:ext uri="{9D8B030D-6E8A-4147-A177-3AD203B41FA5}">
                      <a16:colId xmlns:a16="http://schemas.microsoft.com/office/drawing/2014/main" val="2446062167"/>
                    </a:ext>
                  </a:extLst>
                </a:gridCol>
                <a:gridCol w="2002206">
                  <a:extLst>
                    <a:ext uri="{9D8B030D-6E8A-4147-A177-3AD203B41FA5}">
                      <a16:colId xmlns:a16="http://schemas.microsoft.com/office/drawing/2014/main" val="3387171193"/>
                    </a:ext>
                  </a:extLst>
                </a:gridCol>
                <a:gridCol w="1915154">
                  <a:extLst>
                    <a:ext uri="{9D8B030D-6E8A-4147-A177-3AD203B41FA5}">
                      <a16:colId xmlns:a16="http://schemas.microsoft.com/office/drawing/2014/main" val="1366593592"/>
                    </a:ext>
                  </a:extLst>
                </a:gridCol>
                <a:gridCol w="1305787">
                  <a:extLst>
                    <a:ext uri="{9D8B030D-6E8A-4147-A177-3AD203B41FA5}">
                      <a16:colId xmlns:a16="http://schemas.microsoft.com/office/drawing/2014/main" val="248498954"/>
                    </a:ext>
                  </a:extLst>
                </a:gridCol>
              </a:tblGrid>
              <a:tr h="4992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Assessment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On-line Quizzes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 Homework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7113574"/>
                  </a:ext>
                </a:extLst>
              </a:tr>
              <a:tr h="4493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6774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284E26-7E65-4B5D-9C98-ED17796EE6EA}"/>
              </a:ext>
            </a:extLst>
          </p:cNvPr>
          <p:cNvSpPr txBox="1"/>
          <p:nvPr/>
        </p:nvSpPr>
        <p:spPr>
          <a:xfrm>
            <a:off x="3331780" y="536027"/>
            <a:ext cx="52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864197"/>
              </p:ext>
            </p:extLst>
          </p:nvPr>
        </p:nvGraphicFramePr>
        <p:xfrm>
          <a:off x="651351" y="3787127"/>
          <a:ext cx="10033349" cy="1793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01">
                  <a:extLst>
                    <a:ext uri="{9D8B030D-6E8A-4147-A177-3AD203B41FA5}">
                      <a16:colId xmlns:a16="http://schemas.microsoft.com/office/drawing/2014/main" val="3379836524"/>
                    </a:ext>
                  </a:extLst>
                </a:gridCol>
                <a:gridCol w="1151098">
                  <a:extLst>
                    <a:ext uri="{9D8B030D-6E8A-4147-A177-3AD203B41FA5}">
                      <a16:colId xmlns:a16="http://schemas.microsoft.com/office/drawing/2014/main" val="1045977145"/>
                    </a:ext>
                  </a:extLst>
                </a:gridCol>
                <a:gridCol w="865266">
                  <a:extLst>
                    <a:ext uri="{9D8B030D-6E8A-4147-A177-3AD203B41FA5}">
                      <a16:colId xmlns:a16="http://schemas.microsoft.com/office/drawing/2014/main" val="3934455704"/>
                    </a:ext>
                  </a:extLst>
                </a:gridCol>
                <a:gridCol w="930629">
                  <a:extLst>
                    <a:ext uri="{9D8B030D-6E8A-4147-A177-3AD203B41FA5}">
                      <a16:colId xmlns:a16="http://schemas.microsoft.com/office/drawing/2014/main" val="26527081"/>
                    </a:ext>
                  </a:extLst>
                </a:gridCol>
                <a:gridCol w="1148746">
                  <a:extLst>
                    <a:ext uri="{9D8B030D-6E8A-4147-A177-3AD203B41FA5}">
                      <a16:colId xmlns:a16="http://schemas.microsoft.com/office/drawing/2014/main" val="3050662011"/>
                    </a:ext>
                  </a:extLst>
                </a:gridCol>
                <a:gridCol w="1085735">
                  <a:extLst>
                    <a:ext uri="{9D8B030D-6E8A-4147-A177-3AD203B41FA5}">
                      <a16:colId xmlns:a16="http://schemas.microsoft.com/office/drawing/2014/main" val="2128276407"/>
                    </a:ext>
                  </a:extLst>
                </a:gridCol>
                <a:gridCol w="1124510">
                  <a:extLst>
                    <a:ext uri="{9D8B030D-6E8A-4147-A177-3AD203B41FA5}">
                      <a16:colId xmlns:a16="http://schemas.microsoft.com/office/drawing/2014/main" val="1541921698"/>
                    </a:ext>
                  </a:extLst>
                </a:gridCol>
                <a:gridCol w="1066346">
                  <a:extLst>
                    <a:ext uri="{9D8B030D-6E8A-4147-A177-3AD203B41FA5}">
                      <a16:colId xmlns:a16="http://schemas.microsoft.com/office/drawing/2014/main" val="64523862"/>
                    </a:ext>
                  </a:extLst>
                </a:gridCol>
                <a:gridCol w="1846718">
                  <a:extLst>
                    <a:ext uri="{9D8B030D-6E8A-4147-A177-3AD203B41FA5}">
                      <a16:colId xmlns:a16="http://schemas.microsoft.com/office/drawing/2014/main" val="3007763700"/>
                    </a:ext>
                  </a:extLst>
                </a:gridCol>
              </a:tblGrid>
              <a:tr h="410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Points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(Updated) Available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(Updated) Finish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by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Chapters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95433"/>
                  </a:ext>
                </a:extLst>
              </a:tr>
              <a:tr h="562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26.00%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 1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150 Min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Mon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10-01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9:00 AM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Tue 10-02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9:30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Ch 1-4, 6, 7, 16-17</a:t>
                      </a:r>
                      <a:endParaRPr lang="pl-PL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8129"/>
                  </a:ext>
                </a:extLst>
              </a:tr>
              <a:tr h="410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26.00%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 2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150 Min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Thu 11-01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9:00 AM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Sat 11-03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1:00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Ch 5, 8, 9, 10</a:t>
                      </a:r>
                      <a:endParaRPr lang="pl-PL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7769523"/>
                  </a:ext>
                </a:extLst>
              </a:tr>
              <a:tr h="410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26.00%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 3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150 Min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Thu 12-06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9:00 AM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Sat 12-08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6:00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</a:t>
                      </a:r>
                      <a:r>
                        <a:rPr lang="en-US" sz="1600" u="none" strike="noStrike" dirty="0">
                          <a:effectLst/>
                        </a:rPr>
                        <a:t> 11-15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42625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8926" y="5776436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Reserve your seat ASAP.  Extremely Important.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6671" y="3068237"/>
            <a:ext cx="7835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tests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will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at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testing</a:t>
            </a:r>
            <a:r>
              <a:rPr lang="en-US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2565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ABC8B4-40DA-4FCB-A707-A4F8BCAB1B62}"/>
              </a:ext>
            </a:extLst>
          </p:cNvPr>
          <p:cNvSpPr/>
          <p:nvPr/>
        </p:nvSpPr>
        <p:spPr>
          <a:xfrm>
            <a:off x="4269447" y="269907"/>
            <a:ext cx="274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Quiz / Homework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53563"/>
              </p:ext>
            </p:extLst>
          </p:nvPr>
        </p:nvGraphicFramePr>
        <p:xfrm>
          <a:off x="739588" y="1227553"/>
          <a:ext cx="10609730" cy="4554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80">
                  <a:extLst>
                    <a:ext uri="{9D8B030D-6E8A-4147-A177-3AD203B41FA5}">
                      <a16:colId xmlns:a16="http://schemas.microsoft.com/office/drawing/2014/main" val="2530264998"/>
                    </a:ext>
                  </a:extLst>
                </a:gridCol>
                <a:gridCol w="861080">
                  <a:extLst>
                    <a:ext uri="{9D8B030D-6E8A-4147-A177-3AD203B41FA5}">
                      <a16:colId xmlns:a16="http://schemas.microsoft.com/office/drawing/2014/main" val="3280305396"/>
                    </a:ext>
                  </a:extLst>
                </a:gridCol>
                <a:gridCol w="1271117">
                  <a:extLst>
                    <a:ext uri="{9D8B030D-6E8A-4147-A177-3AD203B41FA5}">
                      <a16:colId xmlns:a16="http://schemas.microsoft.com/office/drawing/2014/main" val="2381249975"/>
                    </a:ext>
                  </a:extLst>
                </a:gridCol>
                <a:gridCol w="984090">
                  <a:extLst>
                    <a:ext uri="{9D8B030D-6E8A-4147-A177-3AD203B41FA5}">
                      <a16:colId xmlns:a16="http://schemas.microsoft.com/office/drawing/2014/main" val="2449343852"/>
                    </a:ext>
                  </a:extLst>
                </a:gridCol>
                <a:gridCol w="1214738">
                  <a:extLst>
                    <a:ext uri="{9D8B030D-6E8A-4147-A177-3AD203B41FA5}">
                      <a16:colId xmlns:a16="http://schemas.microsoft.com/office/drawing/2014/main" val="1113006795"/>
                    </a:ext>
                  </a:extLst>
                </a:gridCol>
                <a:gridCol w="1148106">
                  <a:extLst>
                    <a:ext uri="{9D8B030D-6E8A-4147-A177-3AD203B41FA5}">
                      <a16:colId xmlns:a16="http://schemas.microsoft.com/office/drawing/2014/main" val="3084068659"/>
                    </a:ext>
                  </a:extLst>
                </a:gridCol>
                <a:gridCol w="1189109">
                  <a:extLst>
                    <a:ext uri="{9D8B030D-6E8A-4147-A177-3AD203B41FA5}">
                      <a16:colId xmlns:a16="http://schemas.microsoft.com/office/drawing/2014/main" val="1338946243"/>
                    </a:ext>
                  </a:extLst>
                </a:gridCol>
                <a:gridCol w="1127604">
                  <a:extLst>
                    <a:ext uri="{9D8B030D-6E8A-4147-A177-3AD203B41FA5}">
                      <a16:colId xmlns:a16="http://schemas.microsoft.com/office/drawing/2014/main" val="2166982543"/>
                    </a:ext>
                  </a:extLst>
                </a:gridCol>
                <a:gridCol w="1952806">
                  <a:extLst>
                    <a:ext uri="{9D8B030D-6E8A-4147-A177-3AD203B41FA5}">
                      <a16:colId xmlns:a16="http://schemas.microsoft.com/office/drawing/2014/main" val="4057589785"/>
                    </a:ext>
                  </a:extLst>
                </a:gridCol>
              </a:tblGrid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Points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Available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Finish by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Chapters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43796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3.96%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Quiz Set 1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 Limit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08-27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1:00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Tue 09-25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8:00 AM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 4, 6, 7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4529021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3.96%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Quiz Set 2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 Limit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09-24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1:00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10-29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8:00 AM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Ch 5, 8, 9, 10</a:t>
                      </a:r>
                      <a:endParaRPr lang="pl-PL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7656082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3.08%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Quiz Set 3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 Limit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Mon 10-29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1:00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12-03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8:00 AM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Ch 11, 12, 14, 15</a:t>
                      </a:r>
                      <a:endParaRPr lang="pl-PL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437334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2.20%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HW 1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 Limit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Mon 08-27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1:00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Tue 09-11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11:59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 2-4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855655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2.75%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HW 2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 Limit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09-03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1:00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Tue 09-25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11:59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 7, 16-17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040854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2.75%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HW 3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 Limit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10-01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1:00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Tue 10-30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11:59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 8-10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777766"/>
                  </a:ext>
                </a:extLst>
              </a:tr>
              <a:tr h="5693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3.30%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HW 4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 Limit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Mon 11-05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1:00 PM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Tue 12-04</a:t>
                      </a:r>
                      <a:endParaRPr lang="en-US" sz="1600" b="0" i="0" u="none" strike="noStrike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11:59 PM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Ch</a:t>
                      </a:r>
                      <a:r>
                        <a:rPr lang="en-US" sz="1600" u="none" strike="noStrike" dirty="0">
                          <a:effectLst/>
                        </a:rPr>
                        <a:t> 13, 14, 15</a:t>
                      </a:r>
                      <a:endParaRPr lang="en-US" sz="1600" b="0" i="0" u="none" strike="noStrike" dirty="0">
                        <a:solidFill>
                          <a:srgbClr val="40315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032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746" y="382915"/>
            <a:ext cx="7964606" cy="6043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980" y="1377489"/>
            <a:ext cx="6855372" cy="4066870"/>
          </a:xfrm>
        </p:spPr>
        <p:txBody>
          <a:bodyPr>
            <a:normAutofit/>
          </a:bodyPr>
          <a:lstStyle/>
          <a:p>
            <a:r>
              <a:rPr lang="en-US" dirty="0"/>
              <a:t>Purpose is to learn the material and be ready for the tests</a:t>
            </a:r>
          </a:p>
          <a:p>
            <a:r>
              <a:rPr lang="en-US" dirty="0"/>
              <a:t>Better if you work in a group. </a:t>
            </a:r>
          </a:p>
          <a:p>
            <a:r>
              <a:rPr lang="en-US" dirty="0"/>
              <a:t>Multiple attempts are allowed. </a:t>
            </a:r>
          </a:p>
          <a:p>
            <a:pPr lvl="1"/>
            <a:r>
              <a:rPr lang="en-US" dirty="0"/>
              <a:t>Scores = best of all attempts</a:t>
            </a:r>
          </a:p>
          <a:p>
            <a:pPr lvl="1"/>
            <a:r>
              <a:rPr lang="en-US" dirty="0"/>
              <a:t>Some questions (numbers) will change with each attempt</a:t>
            </a:r>
          </a:p>
          <a:p>
            <a:pPr lvl="1"/>
            <a:r>
              <a:rPr lang="en-US" dirty="0"/>
              <a:t>Must be submitted by the due date</a:t>
            </a:r>
          </a:p>
          <a:p>
            <a:r>
              <a:rPr lang="en-US" dirty="0"/>
              <a:t>Must follow the Test / Quiz guidelines</a:t>
            </a:r>
          </a:p>
          <a:p>
            <a:r>
              <a:rPr lang="en-US" dirty="0"/>
              <a:t>See your rights and wrongs after the deadline is over 		</a:t>
            </a:r>
          </a:p>
          <a:p>
            <a:r>
              <a:rPr lang="en-US" dirty="0"/>
              <a:t>Average score is typically 90% or higher</a:t>
            </a:r>
          </a:p>
          <a:p>
            <a:r>
              <a:rPr lang="en-US" dirty="0"/>
              <a:t>Quizzes constitute </a:t>
            </a:r>
            <a:r>
              <a:rPr lang="en-US" dirty="0" smtClean="0"/>
              <a:t>10% </a:t>
            </a:r>
            <a:r>
              <a:rPr lang="en-US" dirty="0"/>
              <a:t>of the course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476" y="393618"/>
            <a:ext cx="7186684" cy="6043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895" y="1703309"/>
            <a:ext cx="7117656" cy="3352167"/>
          </a:xfrm>
        </p:spPr>
        <p:txBody>
          <a:bodyPr>
            <a:normAutofit/>
          </a:bodyPr>
          <a:lstStyle/>
          <a:p>
            <a:r>
              <a:rPr lang="en-US" dirty="0"/>
              <a:t>Purpose is to learn to use Excel in solving stat problems</a:t>
            </a:r>
          </a:p>
          <a:p>
            <a:r>
              <a:rPr lang="en-US" dirty="0"/>
              <a:t>Excel Add-in </a:t>
            </a:r>
            <a:r>
              <a:rPr lang="en-US" i="1" dirty="0"/>
              <a:t>Data Analysis </a:t>
            </a:r>
            <a:r>
              <a:rPr lang="en-US" dirty="0"/>
              <a:t>will be used</a:t>
            </a:r>
          </a:p>
          <a:p>
            <a:r>
              <a:rPr lang="en-US" dirty="0"/>
              <a:t>You must work on your own</a:t>
            </a:r>
          </a:p>
          <a:p>
            <a:r>
              <a:rPr lang="en-US" dirty="0"/>
              <a:t>Must use Excel functions only</a:t>
            </a:r>
          </a:p>
          <a:p>
            <a:r>
              <a:rPr lang="en-US" dirty="0"/>
              <a:t>Must submit via eLearning before the due date.  Do not email</a:t>
            </a:r>
          </a:p>
          <a:p>
            <a:r>
              <a:rPr lang="en-US" dirty="0"/>
              <a:t>Average score is typically 90% or higher</a:t>
            </a:r>
          </a:p>
          <a:p>
            <a:r>
              <a:rPr lang="en-US" dirty="0"/>
              <a:t>Windows / Mac system both are fine</a:t>
            </a:r>
          </a:p>
          <a:p>
            <a:r>
              <a:rPr lang="en-US" dirty="0"/>
              <a:t>HW  constitutes </a:t>
            </a:r>
            <a:r>
              <a:rPr lang="en-US" dirty="0" smtClean="0"/>
              <a:t>10% </a:t>
            </a:r>
            <a:r>
              <a:rPr lang="en-US" dirty="0"/>
              <a:t>of the course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476" y="393618"/>
            <a:ext cx="7186684" cy="6043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25" y="1398509"/>
            <a:ext cx="7602134" cy="3352167"/>
          </a:xfrm>
        </p:spPr>
        <p:txBody>
          <a:bodyPr>
            <a:normAutofit/>
          </a:bodyPr>
          <a:lstStyle/>
          <a:p>
            <a:r>
              <a:rPr lang="en-US" dirty="0"/>
              <a:t>At the UTD testing center</a:t>
            </a:r>
          </a:p>
          <a:p>
            <a:r>
              <a:rPr lang="en-US" dirty="0">
                <a:solidFill>
                  <a:srgbClr val="C00000"/>
                </a:solidFill>
              </a:rPr>
              <a:t>Must reserve your spot at least 2 weeks in advance.  DO ASAP</a:t>
            </a:r>
          </a:p>
          <a:p>
            <a:r>
              <a:rPr lang="en-US" dirty="0"/>
              <a:t>No jackets, cell phones, paper, food, etc. allowed</a:t>
            </a:r>
          </a:p>
          <a:p>
            <a:r>
              <a:rPr lang="en-US" dirty="0"/>
              <a:t>A 5” x 8” (half paper) cheat sheet allowed.  Written both sides</a:t>
            </a:r>
          </a:p>
          <a:p>
            <a:r>
              <a:rPr lang="en-US" dirty="0"/>
              <a:t>Use either the testing center calculator TI 30-X IIS or your TI-30Xa</a:t>
            </a:r>
          </a:p>
          <a:p>
            <a:r>
              <a:rPr lang="en-US" dirty="0"/>
              <a:t>Follow the quiz guidelines in answering the questions</a:t>
            </a:r>
          </a:p>
          <a:p>
            <a:r>
              <a:rPr lang="en-US" dirty="0"/>
              <a:t>Testing center will provide scratch paper and probability tables</a:t>
            </a:r>
          </a:p>
          <a:p>
            <a:r>
              <a:rPr lang="en-US" dirty="0"/>
              <a:t>If any problems at the testing center, ask them to call 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A close up of a calculator&#10;&#10;Description generated with very high confidence">
            <a:extLst>
              <a:ext uri="{FF2B5EF4-FFF2-40B4-BE49-F238E27FC236}">
                <a16:creationId xmlns:a16="http://schemas.microsoft.com/office/drawing/2014/main" id="{18FD2B1D-54D1-4B25-8600-4B5B56301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07" y="1593821"/>
            <a:ext cx="1660505" cy="3156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5FA59F-49EA-44A3-BC04-01FABA23E115}"/>
              </a:ext>
            </a:extLst>
          </p:cNvPr>
          <p:cNvSpPr/>
          <p:nvPr/>
        </p:nvSpPr>
        <p:spPr>
          <a:xfrm>
            <a:off x="1078780" y="4922646"/>
            <a:ext cx="6940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Reserve for this test ::: OPRE 6301-003/006/009-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0F062-07A4-45AA-A687-8420FFD68DAE}"/>
              </a:ext>
            </a:extLst>
          </p:cNvPr>
          <p:cNvSpPr/>
          <p:nvPr/>
        </p:nvSpPr>
        <p:spPr>
          <a:xfrm>
            <a:off x="1529543" y="5754649"/>
            <a:ext cx="6038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Do not switch classes on a random basis</a:t>
            </a:r>
          </a:p>
        </p:txBody>
      </p:sp>
      <p:sp>
        <p:nvSpPr>
          <p:cNvPr id="7" name="5-Point Star 6">
            <a:hlinkClick r:id="rId3" action="ppaction://hlinkpres?slideindex=1&amp;slidetitle="/>
          </p:cNvPr>
          <p:cNvSpPr/>
          <p:nvPr/>
        </p:nvSpPr>
        <p:spPr>
          <a:xfrm>
            <a:off x="9643411" y="3311912"/>
            <a:ext cx="1452051" cy="13944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5">
            <a:hlinkClick r:id="rId4" action="ppaction://hlinkfile"/>
            <a:extLst>
              <a:ext uri="{FF2B5EF4-FFF2-40B4-BE49-F238E27FC236}">
                <a16:creationId xmlns:a16="http://schemas.microsoft.com/office/drawing/2014/main" id="{28ACFA88-0565-403A-B477-4F982203D392}"/>
              </a:ext>
            </a:extLst>
          </p:cNvPr>
          <p:cNvSpPr/>
          <p:nvPr/>
        </p:nvSpPr>
        <p:spPr>
          <a:xfrm>
            <a:off x="8269705" y="5346520"/>
            <a:ext cx="1041563" cy="89295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929</TotalTime>
  <Words>537</Words>
  <Application>Microsoft Office PowerPoint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Dr.  Avanti  Sethi</vt:lpstr>
      <vt:lpstr>eLearning / Blackboard</vt:lpstr>
      <vt:lpstr>PowerPoint Presentation</vt:lpstr>
      <vt:lpstr>PowerPoint Presentation</vt:lpstr>
      <vt:lpstr>Quizzes</vt:lpstr>
      <vt:lpstr>Homework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Avanti</dc:creator>
  <cp:lastModifiedBy>Sethi, Avanti</cp:lastModifiedBy>
  <cp:revision>121</cp:revision>
  <dcterms:created xsi:type="dcterms:W3CDTF">2015-12-24T03:31:43Z</dcterms:created>
  <dcterms:modified xsi:type="dcterms:W3CDTF">2018-08-22T18:43:30Z</dcterms:modified>
</cp:coreProperties>
</file>