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3" r:id="rId4"/>
    <p:sldId id="264" r:id="rId5"/>
    <p:sldId id="265" r:id="rId6"/>
    <p:sldId id="300" r:id="rId7"/>
    <p:sldId id="301" r:id="rId8"/>
    <p:sldId id="302" r:id="rId9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24" autoAdjust="0"/>
    <p:restoredTop sz="94660"/>
  </p:normalViewPr>
  <p:slideViewPr>
    <p:cSldViewPr>
      <p:cViewPr varScale="1">
        <p:scale>
          <a:sx n="143" d="100"/>
          <a:sy n="143" d="100"/>
        </p:scale>
        <p:origin x="4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smtClean="0">
                <a:latin typeface="Times"/>
              </a:defRPr>
            </a:lvl1pPr>
          </a:lstStyle>
          <a:p>
            <a:pPr>
              <a:defRPr/>
            </a:pPr>
            <a:r>
              <a:rPr lang="en-US"/>
              <a:t>Keller: Stats for Mgmt&amp;Econ, 7th Ed.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"/>
              </a:defRPr>
            </a:lvl1pPr>
          </a:lstStyle>
          <a:p>
            <a:pPr>
              <a:defRPr/>
            </a:pPr>
            <a:fld id="{638F1371-223C-4C28-93CD-C65621E49E00}" type="datetime4">
              <a:rPr lang="en-US"/>
              <a:pPr>
                <a:defRPr/>
              </a:pPr>
              <a:t>July 21,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smtClean="0">
                <a:latin typeface="Times"/>
              </a:defRPr>
            </a:lvl1pPr>
          </a:lstStyle>
          <a:p>
            <a:pPr>
              <a:defRPr/>
            </a:pPr>
            <a:r>
              <a:rPr lang="en-US"/>
              <a:t>Copyright © 2006 Brooks/Cole, a division of Thomson Learning, Inc.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461323D4-F81E-4683-AD36-43A3FE047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8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smtClean="0">
                <a:latin typeface="Times"/>
              </a:defRPr>
            </a:lvl1pPr>
          </a:lstStyle>
          <a:p>
            <a:pPr>
              <a:defRPr/>
            </a:pPr>
            <a:r>
              <a:rPr lang="en-US"/>
              <a:t>Keller: Stats for Mgmt&amp;Econ, 7th Ed.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"/>
              </a:defRPr>
            </a:lvl1pPr>
          </a:lstStyle>
          <a:p>
            <a:pPr>
              <a:defRPr/>
            </a:pPr>
            <a:fld id="{6441700E-2461-4159-9B8A-AE7D4A9A92E9}" type="datetime4">
              <a:rPr lang="en-US"/>
              <a:pPr>
                <a:defRPr/>
              </a:pPr>
              <a:t>July 21, 2018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smtClean="0">
                <a:latin typeface="Times"/>
              </a:defRPr>
            </a:lvl1pPr>
          </a:lstStyle>
          <a:p>
            <a:pPr>
              <a:defRPr/>
            </a:pPr>
            <a:r>
              <a:rPr lang="en-US"/>
              <a:t>Copyright © 2006 Brooks/Cole, a division of Thomson Learning, Inc.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62254CA-81DB-4A99-9CEB-0E1B73FC3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7151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Keller: Stats for Mgmt&amp;Econ, 7th Ed.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19E5A8A-8A9E-4A8E-B233-0F739A99A573}" type="datetime4">
              <a:rPr lang="en-US" altLang="en-US" sz="1200"/>
              <a:pPr/>
              <a:t>July 21, 2018</a:t>
            </a:fld>
            <a:endParaRPr lang="en-US" altLang="en-US" sz="1200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A1B35E5-E4B9-4F35-9E2B-6DE593B4746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/>
              <a:t>Keller: Stats for Mgmt&amp;Econ, 7th Ed.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086B77E-816A-4582-A14D-23DBF10D3693}" type="datetime4">
              <a:rPr lang="en-US" altLang="en-US" sz="1200"/>
              <a:pPr/>
              <a:t>July 21, 2018</a:t>
            </a:fld>
            <a:endParaRPr lang="en-US" altLang="en-US" sz="1200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83B8232-ED63-4840-97E2-EDA88E22D4D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5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791057E2-2D77-44E4-B4FA-1B0F19D43AE7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030165BB-066C-4269-84F3-60A2D070F510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649A9720-3A0F-412D-9B34-CAA3060DA82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FD4D470-7ADF-483E-8D8A-B84D33672D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7340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91F0601D-1209-4E04-8EC1-46298A1847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9160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91F0601D-1209-4E04-8EC1-46298A18471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1317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91F0601D-1209-4E04-8EC1-46298A1847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3821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91F0601D-1209-4E04-8EC1-46298A18471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9726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91F0601D-1209-4E04-8EC1-46298A1847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47452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2D0B6788-1EE6-425D-A720-75D6EE1FEB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59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DE67C49C-BB60-4672-A24E-7461EAA069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11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C4E68B15-E41A-4A2A-9EEA-8FDD776284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0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A1820A0F-B272-4A8E-A88F-E8A951F56A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81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DBB9CE37-E607-419E-9CCF-6BBD58FF09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5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62075601-E8A5-447D-ADD6-ED64A57E3C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5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580E7166-8C23-4715-9EA0-D11D5F0BA9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03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CFD6740A-9E0B-4205-9D9B-081C8179E8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8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E28539A1-BE3E-45C2-98D8-44FFDF1997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21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r>
              <a:rPr lang="en-US" altLang="en-US"/>
              <a:t>1.</a:t>
            </a:r>
            <a:fld id="{5DC2381A-38F0-4CAD-B0E8-C1CBAEFB5C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2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 altLang="en-US"/>
              <a:t>1.</a:t>
            </a:r>
            <a:fld id="{91F0601D-1209-4E04-8EC1-46298A18471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F4EDDAA6-6F88-40F2-A66F-7A4B0FCA8E1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48C8A3B7-4054-4830-9A4F-BBBD718A65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762000"/>
            <a:ext cx="67818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426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609600"/>
            <a:ext cx="6600451" cy="2262781"/>
          </a:xfrm>
        </p:spPr>
        <p:txBody>
          <a:bodyPr/>
          <a:lstStyle/>
          <a:p>
            <a:pPr eaLnBrk="1" hangingPunct="1"/>
            <a:r>
              <a:rPr lang="en-US" altLang="en-US" b="1" dirty="0"/>
              <a:t>Chapter One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76600"/>
            <a:ext cx="6600451" cy="11262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What is Statistics?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Statistics?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/>
          </a:p>
          <a:p>
            <a:pPr marL="0" indent="0" algn="ctr" eaLnBrk="1" hangingPunct="1">
              <a:buNone/>
            </a:pPr>
            <a:r>
              <a:rPr lang="en-US" altLang="en-US"/>
              <a:t>“Statistics is a way to get information from data”</a:t>
            </a:r>
          </a:p>
          <a:p>
            <a:pPr marL="0" indent="0" algn="r" eaLnBrk="1" hangingPunct="1">
              <a:buNone/>
            </a:pPr>
            <a:endParaRPr lang="en-US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81000" y="2971800"/>
            <a:ext cx="2438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Data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3352800" y="21336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Statistics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6324600" y="2971800"/>
            <a:ext cx="2438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Information</a:t>
            </a: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flipV="1">
            <a:off x="2819400" y="25908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5791200" y="25908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6947985" y="6323731"/>
            <a:ext cx="22060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/>
              <a:t>Definitions: Oxford English Dictionary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0" y="533176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Statistics is a </a:t>
            </a:r>
            <a:r>
              <a:rPr lang="en-US" altLang="en-US" b="1" i="1">
                <a:solidFill>
                  <a:srgbClr val="0000FF"/>
                </a:solidFill>
              </a:rPr>
              <a:t>tool</a:t>
            </a:r>
            <a:r>
              <a:rPr lang="en-US" altLang="en-US">
                <a:solidFill>
                  <a:srgbClr val="0000FF"/>
                </a:solidFill>
              </a:rPr>
              <a:t> for creating </a:t>
            </a:r>
            <a:r>
              <a:rPr lang="en-US" altLang="en-US" b="1" i="1">
                <a:solidFill>
                  <a:srgbClr val="0000FF"/>
                </a:solidFill>
              </a:rPr>
              <a:t>new understanding</a:t>
            </a:r>
            <a:r>
              <a:rPr lang="en-US" altLang="en-US">
                <a:solidFill>
                  <a:srgbClr val="0000FF"/>
                </a:solidFill>
              </a:rPr>
              <a:t> from a set of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Statistical Concepts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467600" cy="2438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Population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</a:t>
            </a:r>
            <a:r>
              <a:rPr lang="en-US" altLang="en-US" b="1" i="1" dirty="0"/>
              <a:t>population</a:t>
            </a:r>
            <a:r>
              <a:rPr lang="en-US" altLang="en-US" dirty="0"/>
              <a:t> is the group of </a:t>
            </a:r>
            <a:r>
              <a:rPr lang="en-US" altLang="en-US" b="1" u="sng" dirty="0"/>
              <a:t>all</a:t>
            </a:r>
            <a:r>
              <a:rPr lang="en-US" altLang="en-US" dirty="0"/>
              <a:t> items of interest to a statistics practitioner. It is the total of all possible values (measurement, counts, etc.) of a particular characteristic for a specific group of objects</a:t>
            </a:r>
          </a:p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Sample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part of a population selected according to some rule or plan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03047A-5655-48AC-99A7-16F354A3271E}"/>
              </a:ext>
            </a:extLst>
          </p:cNvPr>
          <p:cNvSpPr/>
          <p:nvPr/>
        </p:nvSpPr>
        <p:spPr>
          <a:xfrm>
            <a:off x="914400" y="4724400"/>
            <a:ext cx="6553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dirty="0"/>
              <a:t>Why sample?</a:t>
            </a:r>
          </a:p>
          <a:p>
            <a:pPr lvl="1" algn="l"/>
            <a:r>
              <a:rPr lang="en-US" altLang="en-US" sz="2000" dirty="0"/>
              <a:t>- Population does not exist</a:t>
            </a:r>
          </a:p>
          <a:p>
            <a:pPr lvl="1" algn="l"/>
            <a:r>
              <a:rPr lang="en-US" altLang="en-US" sz="2000" dirty="0"/>
              <a:t>- Sampling / testing can be expensive and destructive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Statistical Concepts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Parameter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A descriptive measure – like the Mean - of a </a:t>
            </a:r>
            <a:r>
              <a:rPr lang="en-US" altLang="en-US" b="1" i="1" dirty="0"/>
              <a:t>population. </a:t>
            </a: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Statistic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 A descriptive measure – like the Mean - of a </a:t>
            </a:r>
            <a:r>
              <a:rPr lang="en-US" altLang="en-US" b="1" i="1" dirty="0"/>
              <a:t>sample.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401" y="236757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/>
              <a:t>Key Statistical Concepts	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5314951"/>
            <a:ext cx="8902700" cy="144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Populations have Parameters,</a:t>
            </a:r>
          </a:p>
          <a:p>
            <a:pPr marL="0" indent="0" algn="r" eaLnBrk="1" hangingPunct="1">
              <a:buNone/>
            </a:pPr>
            <a:r>
              <a:rPr lang="en-US" altLang="en-US"/>
              <a:t>Samples have Statistics.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09600" y="4650968"/>
            <a:ext cx="20341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 altLang="en-US" sz="3200" dirty="0">
                <a:latin typeface="Tahoma" panose="020B0604030504040204" pitchFamily="34" charset="0"/>
              </a:rPr>
              <a:t>Parameter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466666" y="970085"/>
            <a:ext cx="20747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 altLang="en-US" sz="3200" dirty="0">
                <a:latin typeface="Tahoma" panose="020B0604030504040204" pitchFamily="34" charset="0"/>
              </a:rPr>
              <a:t>Population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6531101" y="1703947"/>
            <a:ext cx="15119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 altLang="en-US" sz="3200" dirty="0">
                <a:latin typeface="Tahoma" panose="020B0604030504040204" pitchFamily="34" charset="0"/>
              </a:rPr>
              <a:t>Sample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6753276" y="4971730"/>
            <a:ext cx="1603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 altLang="en-US" sz="3200" dirty="0">
                <a:latin typeface="Tahoma" panose="020B0604030504040204" pitchFamily="34" charset="0"/>
              </a:rPr>
              <a:t>Statistic</a:t>
            </a:r>
          </a:p>
        </p:txBody>
      </p:sp>
      <p:sp>
        <p:nvSpPr>
          <p:cNvPr id="28681" name="Freeform 8"/>
          <p:cNvSpPr>
            <a:spLocks/>
          </p:cNvSpPr>
          <p:nvPr/>
        </p:nvSpPr>
        <p:spPr bwMode="auto">
          <a:xfrm>
            <a:off x="292103" y="1549402"/>
            <a:ext cx="4087813" cy="2611439"/>
          </a:xfrm>
          <a:custGeom>
            <a:avLst/>
            <a:gdLst>
              <a:gd name="T0" fmla="*/ 440 w 2575"/>
              <a:gd name="T1" fmla="*/ 136 h 1645"/>
              <a:gd name="T2" fmla="*/ 8 w 2575"/>
              <a:gd name="T3" fmla="*/ 296 h 1645"/>
              <a:gd name="T4" fmla="*/ 16 w 2575"/>
              <a:gd name="T5" fmla="*/ 792 h 1645"/>
              <a:gd name="T6" fmla="*/ 64 w 2575"/>
              <a:gd name="T7" fmla="*/ 888 h 1645"/>
              <a:gd name="T8" fmla="*/ 176 w 2575"/>
              <a:gd name="T9" fmla="*/ 1176 h 1645"/>
              <a:gd name="T10" fmla="*/ 216 w 2575"/>
              <a:gd name="T11" fmla="*/ 1256 h 1645"/>
              <a:gd name="T12" fmla="*/ 272 w 2575"/>
              <a:gd name="T13" fmla="*/ 1304 h 1645"/>
              <a:gd name="T14" fmla="*/ 296 w 2575"/>
              <a:gd name="T15" fmla="*/ 1328 h 1645"/>
              <a:gd name="T16" fmla="*/ 352 w 2575"/>
              <a:gd name="T17" fmla="*/ 1344 h 1645"/>
              <a:gd name="T18" fmla="*/ 624 w 2575"/>
              <a:gd name="T19" fmla="*/ 1312 h 1645"/>
              <a:gd name="T20" fmla="*/ 776 w 2575"/>
              <a:gd name="T21" fmla="*/ 1272 h 1645"/>
              <a:gd name="T22" fmla="*/ 984 w 2575"/>
              <a:gd name="T23" fmla="*/ 1280 h 1645"/>
              <a:gd name="T24" fmla="*/ 1088 w 2575"/>
              <a:gd name="T25" fmla="*/ 1320 h 1645"/>
              <a:gd name="T26" fmla="*/ 1384 w 2575"/>
              <a:gd name="T27" fmla="*/ 1440 h 1645"/>
              <a:gd name="T28" fmla="*/ 1496 w 2575"/>
              <a:gd name="T29" fmla="*/ 1512 h 1645"/>
              <a:gd name="T30" fmla="*/ 1752 w 2575"/>
              <a:gd name="T31" fmla="*/ 1632 h 1645"/>
              <a:gd name="T32" fmla="*/ 2008 w 2575"/>
              <a:gd name="T33" fmla="*/ 1600 h 1645"/>
              <a:gd name="T34" fmla="*/ 2128 w 2575"/>
              <a:gd name="T35" fmla="*/ 1512 h 1645"/>
              <a:gd name="T36" fmla="*/ 2200 w 2575"/>
              <a:gd name="T37" fmla="*/ 1464 h 1645"/>
              <a:gd name="T38" fmla="*/ 2336 w 2575"/>
              <a:gd name="T39" fmla="*/ 1328 h 1645"/>
              <a:gd name="T40" fmla="*/ 2456 w 2575"/>
              <a:gd name="T41" fmla="*/ 1176 h 1645"/>
              <a:gd name="T42" fmla="*/ 2520 w 2575"/>
              <a:gd name="T43" fmla="*/ 1040 h 1645"/>
              <a:gd name="T44" fmla="*/ 2232 w 2575"/>
              <a:gd name="T45" fmla="*/ 488 h 1645"/>
              <a:gd name="T46" fmla="*/ 2120 w 2575"/>
              <a:gd name="T47" fmla="*/ 472 h 1645"/>
              <a:gd name="T48" fmla="*/ 2000 w 2575"/>
              <a:gd name="T49" fmla="*/ 448 h 1645"/>
              <a:gd name="T50" fmla="*/ 1840 w 2575"/>
              <a:gd name="T51" fmla="*/ 264 h 1645"/>
              <a:gd name="T52" fmla="*/ 1800 w 2575"/>
              <a:gd name="T53" fmla="*/ 224 h 1645"/>
              <a:gd name="T54" fmla="*/ 1760 w 2575"/>
              <a:gd name="T55" fmla="*/ 192 h 1645"/>
              <a:gd name="T56" fmla="*/ 1728 w 2575"/>
              <a:gd name="T57" fmla="*/ 144 h 1645"/>
              <a:gd name="T58" fmla="*/ 1352 w 2575"/>
              <a:gd name="T59" fmla="*/ 0 h 1645"/>
              <a:gd name="T60" fmla="*/ 672 w 2575"/>
              <a:gd name="T61" fmla="*/ 8 h 1645"/>
              <a:gd name="T62" fmla="*/ 424 w 2575"/>
              <a:gd name="T63" fmla="*/ 88 h 1645"/>
              <a:gd name="T64" fmla="*/ 440 w 2575"/>
              <a:gd name="T65" fmla="*/ 136 h 16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575"/>
              <a:gd name="T100" fmla="*/ 0 h 1645"/>
              <a:gd name="T101" fmla="*/ 2575 w 2575"/>
              <a:gd name="T102" fmla="*/ 1645 h 164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575" h="1645">
                <a:moveTo>
                  <a:pt x="440" y="136"/>
                </a:moveTo>
                <a:cubicBezTo>
                  <a:pt x="110" y="170"/>
                  <a:pt x="62" y="79"/>
                  <a:pt x="8" y="296"/>
                </a:cubicBezTo>
                <a:cubicBezTo>
                  <a:pt x="10" y="461"/>
                  <a:pt x="0" y="627"/>
                  <a:pt x="16" y="792"/>
                </a:cubicBezTo>
                <a:cubicBezTo>
                  <a:pt x="19" y="827"/>
                  <a:pt x="52" y="854"/>
                  <a:pt x="64" y="888"/>
                </a:cubicBezTo>
                <a:cubicBezTo>
                  <a:pt x="108" y="1020"/>
                  <a:pt x="77" y="1044"/>
                  <a:pt x="176" y="1176"/>
                </a:cubicBezTo>
                <a:cubicBezTo>
                  <a:pt x="196" y="1236"/>
                  <a:pt x="181" y="1210"/>
                  <a:pt x="216" y="1256"/>
                </a:cubicBezTo>
                <a:cubicBezTo>
                  <a:pt x="231" y="1302"/>
                  <a:pt x="212" y="1264"/>
                  <a:pt x="272" y="1304"/>
                </a:cubicBezTo>
                <a:cubicBezTo>
                  <a:pt x="281" y="1310"/>
                  <a:pt x="286" y="1322"/>
                  <a:pt x="296" y="1328"/>
                </a:cubicBezTo>
                <a:cubicBezTo>
                  <a:pt x="312" y="1337"/>
                  <a:pt x="333" y="1337"/>
                  <a:pt x="352" y="1344"/>
                </a:cubicBezTo>
                <a:cubicBezTo>
                  <a:pt x="442" y="1332"/>
                  <a:pt x="534" y="1331"/>
                  <a:pt x="624" y="1312"/>
                </a:cubicBezTo>
                <a:cubicBezTo>
                  <a:pt x="682" y="1298"/>
                  <a:pt x="713" y="1279"/>
                  <a:pt x="776" y="1272"/>
                </a:cubicBezTo>
                <a:cubicBezTo>
                  <a:pt x="845" y="1274"/>
                  <a:pt x="914" y="1273"/>
                  <a:pt x="984" y="1280"/>
                </a:cubicBezTo>
                <a:cubicBezTo>
                  <a:pt x="1005" y="1282"/>
                  <a:pt x="1071" y="1313"/>
                  <a:pt x="1088" y="1320"/>
                </a:cubicBezTo>
                <a:cubicBezTo>
                  <a:pt x="1188" y="1356"/>
                  <a:pt x="1283" y="1399"/>
                  <a:pt x="1384" y="1440"/>
                </a:cubicBezTo>
                <a:cubicBezTo>
                  <a:pt x="1488" y="1527"/>
                  <a:pt x="1369" y="1434"/>
                  <a:pt x="1496" y="1512"/>
                </a:cubicBezTo>
                <a:cubicBezTo>
                  <a:pt x="1592" y="1571"/>
                  <a:pt x="1632" y="1617"/>
                  <a:pt x="1752" y="1632"/>
                </a:cubicBezTo>
                <a:cubicBezTo>
                  <a:pt x="1837" y="1625"/>
                  <a:pt x="1934" y="1645"/>
                  <a:pt x="2008" y="1600"/>
                </a:cubicBezTo>
                <a:cubicBezTo>
                  <a:pt x="2050" y="1573"/>
                  <a:pt x="2087" y="1540"/>
                  <a:pt x="2128" y="1512"/>
                </a:cubicBezTo>
                <a:cubicBezTo>
                  <a:pt x="2151" y="1495"/>
                  <a:pt x="2200" y="1464"/>
                  <a:pt x="2200" y="1464"/>
                </a:cubicBezTo>
                <a:cubicBezTo>
                  <a:pt x="2240" y="1403"/>
                  <a:pt x="2277" y="1371"/>
                  <a:pt x="2336" y="1328"/>
                </a:cubicBezTo>
                <a:cubicBezTo>
                  <a:pt x="2371" y="1256"/>
                  <a:pt x="2406" y="1235"/>
                  <a:pt x="2456" y="1176"/>
                </a:cubicBezTo>
                <a:cubicBezTo>
                  <a:pt x="2500" y="1059"/>
                  <a:pt x="2473" y="1101"/>
                  <a:pt x="2520" y="1040"/>
                </a:cubicBezTo>
                <a:cubicBezTo>
                  <a:pt x="2575" y="818"/>
                  <a:pt x="2421" y="593"/>
                  <a:pt x="2232" y="488"/>
                </a:cubicBezTo>
                <a:cubicBezTo>
                  <a:pt x="2204" y="472"/>
                  <a:pt x="2129" y="472"/>
                  <a:pt x="2120" y="472"/>
                </a:cubicBezTo>
                <a:cubicBezTo>
                  <a:pt x="2080" y="458"/>
                  <a:pt x="2041" y="453"/>
                  <a:pt x="2000" y="448"/>
                </a:cubicBezTo>
                <a:cubicBezTo>
                  <a:pt x="1929" y="401"/>
                  <a:pt x="1894" y="325"/>
                  <a:pt x="1840" y="264"/>
                </a:cubicBezTo>
                <a:cubicBezTo>
                  <a:pt x="1827" y="249"/>
                  <a:pt x="1814" y="236"/>
                  <a:pt x="1800" y="224"/>
                </a:cubicBezTo>
                <a:cubicBezTo>
                  <a:pt x="1787" y="212"/>
                  <a:pt x="1771" y="204"/>
                  <a:pt x="1760" y="192"/>
                </a:cubicBezTo>
                <a:cubicBezTo>
                  <a:pt x="1747" y="177"/>
                  <a:pt x="1742" y="156"/>
                  <a:pt x="1728" y="144"/>
                </a:cubicBezTo>
                <a:cubicBezTo>
                  <a:pt x="1624" y="55"/>
                  <a:pt x="1482" y="21"/>
                  <a:pt x="1352" y="0"/>
                </a:cubicBezTo>
                <a:cubicBezTo>
                  <a:pt x="1125" y="2"/>
                  <a:pt x="898" y="0"/>
                  <a:pt x="672" y="8"/>
                </a:cubicBezTo>
                <a:cubicBezTo>
                  <a:pt x="588" y="10"/>
                  <a:pt x="502" y="61"/>
                  <a:pt x="424" y="88"/>
                </a:cubicBezTo>
                <a:cubicBezTo>
                  <a:pt x="414" y="136"/>
                  <a:pt x="403" y="123"/>
                  <a:pt x="440" y="136"/>
                </a:cubicBez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7620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533400" y="2133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12192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3200400" y="3581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1143000" y="175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281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8" name="Oval 15"/>
          <p:cNvSpPr>
            <a:spLocks noChangeArrowheads="1"/>
          </p:cNvSpPr>
          <p:nvPr/>
        </p:nvSpPr>
        <p:spPr bwMode="auto">
          <a:xfrm>
            <a:off x="533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19812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2971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1" name="Oval 18"/>
          <p:cNvSpPr>
            <a:spLocks noChangeArrowheads="1"/>
          </p:cNvSpPr>
          <p:nvPr/>
        </p:nvSpPr>
        <p:spPr bwMode="auto">
          <a:xfrm>
            <a:off x="1981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24384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3" name="Oval 20"/>
          <p:cNvSpPr>
            <a:spLocks noChangeArrowheads="1"/>
          </p:cNvSpPr>
          <p:nvPr/>
        </p:nvSpPr>
        <p:spPr bwMode="auto">
          <a:xfrm>
            <a:off x="35814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4" name="Oval 21"/>
          <p:cNvSpPr>
            <a:spLocks noChangeArrowheads="1"/>
          </p:cNvSpPr>
          <p:nvPr/>
        </p:nvSpPr>
        <p:spPr bwMode="auto">
          <a:xfrm>
            <a:off x="2133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5" name="Oval 22"/>
          <p:cNvSpPr>
            <a:spLocks noChangeArrowheads="1"/>
          </p:cNvSpPr>
          <p:nvPr/>
        </p:nvSpPr>
        <p:spPr bwMode="auto">
          <a:xfrm>
            <a:off x="838200" y="2819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6" name="Oval 23"/>
          <p:cNvSpPr>
            <a:spLocks noChangeArrowheads="1"/>
          </p:cNvSpPr>
          <p:nvPr/>
        </p:nvSpPr>
        <p:spPr bwMode="auto">
          <a:xfrm>
            <a:off x="1524000" y="2667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7" name="Oval 24"/>
          <p:cNvSpPr>
            <a:spLocks noChangeArrowheads="1"/>
          </p:cNvSpPr>
          <p:nvPr/>
        </p:nvSpPr>
        <p:spPr bwMode="auto">
          <a:xfrm>
            <a:off x="2590800" y="2895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8" name="Oval 25"/>
          <p:cNvSpPr>
            <a:spLocks noChangeArrowheads="1"/>
          </p:cNvSpPr>
          <p:nvPr/>
        </p:nvSpPr>
        <p:spPr bwMode="auto">
          <a:xfrm>
            <a:off x="3962400" y="2819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99" name="Oval 26"/>
          <p:cNvSpPr>
            <a:spLocks noChangeArrowheads="1"/>
          </p:cNvSpPr>
          <p:nvPr/>
        </p:nvSpPr>
        <p:spPr bwMode="auto">
          <a:xfrm>
            <a:off x="3429000" y="2667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1524000" y="20574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1" name="Freeform 28"/>
          <p:cNvSpPr>
            <a:spLocks/>
          </p:cNvSpPr>
          <p:nvPr/>
        </p:nvSpPr>
        <p:spPr bwMode="auto">
          <a:xfrm>
            <a:off x="5638800" y="2286002"/>
            <a:ext cx="2717800" cy="1377951"/>
          </a:xfrm>
          <a:custGeom>
            <a:avLst/>
            <a:gdLst>
              <a:gd name="T0" fmla="*/ 995 w 2171"/>
              <a:gd name="T1" fmla="*/ 224 h 1332"/>
              <a:gd name="T2" fmla="*/ 1723 w 2171"/>
              <a:gd name="T3" fmla="*/ 136 h 1332"/>
              <a:gd name="T4" fmla="*/ 1755 w 2171"/>
              <a:gd name="T5" fmla="*/ 168 h 1332"/>
              <a:gd name="T6" fmla="*/ 1939 w 2171"/>
              <a:gd name="T7" fmla="*/ 328 h 1332"/>
              <a:gd name="T8" fmla="*/ 2059 w 2171"/>
              <a:gd name="T9" fmla="*/ 464 h 1332"/>
              <a:gd name="T10" fmla="*/ 2131 w 2171"/>
              <a:gd name="T11" fmla="*/ 624 h 1332"/>
              <a:gd name="T12" fmla="*/ 2171 w 2171"/>
              <a:gd name="T13" fmla="*/ 824 h 1332"/>
              <a:gd name="T14" fmla="*/ 2147 w 2171"/>
              <a:gd name="T15" fmla="*/ 1016 h 1332"/>
              <a:gd name="T16" fmla="*/ 1971 w 2171"/>
              <a:gd name="T17" fmla="*/ 1136 h 1332"/>
              <a:gd name="T18" fmla="*/ 1507 w 2171"/>
              <a:gd name="T19" fmla="*/ 1320 h 1332"/>
              <a:gd name="T20" fmla="*/ 1083 w 2171"/>
              <a:gd name="T21" fmla="*/ 1304 h 1332"/>
              <a:gd name="T22" fmla="*/ 435 w 2171"/>
              <a:gd name="T23" fmla="*/ 968 h 1332"/>
              <a:gd name="T24" fmla="*/ 155 w 2171"/>
              <a:gd name="T25" fmla="*/ 704 h 1332"/>
              <a:gd name="T26" fmla="*/ 27 w 2171"/>
              <a:gd name="T27" fmla="*/ 424 h 1332"/>
              <a:gd name="T28" fmla="*/ 243 w 2171"/>
              <a:gd name="T29" fmla="*/ 0 h 1332"/>
              <a:gd name="T30" fmla="*/ 699 w 2171"/>
              <a:gd name="T31" fmla="*/ 64 h 1332"/>
              <a:gd name="T32" fmla="*/ 795 w 2171"/>
              <a:gd name="T33" fmla="*/ 152 h 1332"/>
              <a:gd name="T34" fmla="*/ 883 w 2171"/>
              <a:gd name="T35" fmla="*/ 224 h 1332"/>
              <a:gd name="T36" fmla="*/ 995 w 2171"/>
              <a:gd name="T37" fmla="*/ 224 h 13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71"/>
              <a:gd name="T58" fmla="*/ 0 h 1332"/>
              <a:gd name="T59" fmla="*/ 2171 w 2171"/>
              <a:gd name="T60" fmla="*/ 1332 h 133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71" h="1332">
                <a:moveTo>
                  <a:pt x="995" y="224"/>
                </a:moveTo>
                <a:cubicBezTo>
                  <a:pt x="1254" y="173"/>
                  <a:pt x="1469" y="81"/>
                  <a:pt x="1723" y="136"/>
                </a:cubicBezTo>
                <a:cubicBezTo>
                  <a:pt x="1737" y="139"/>
                  <a:pt x="1742" y="159"/>
                  <a:pt x="1755" y="168"/>
                </a:cubicBezTo>
                <a:cubicBezTo>
                  <a:pt x="1832" y="221"/>
                  <a:pt x="1878" y="255"/>
                  <a:pt x="1939" y="328"/>
                </a:cubicBezTo>
                <a:cubicBezTo>
                  <a:pt x="1977" y="374"/>
                  <a:pt x="2059" y="464"/>
                  <a:pt x="2059" y="464"/>
                </a:cubicBezTo>
                <a:cubicBezTo>
                  <a:pt x="2083" y="517"/>
                  <a:pt x="2118" y="566"/>
                  <a:pt x="2131" y="624"/>
                </a:cubicBezTo>
                <a:cubicBezTo>
                  <a:pt x="2145" y="690"/>
                  <a:pt x="2154" y="757"/>
                  <a:pt x="2171" y="824"/>
                </a:cubicBezTo>
                <a:cubicBezTo>
                  <a:pt x="2163" y="888"/>
                  <a:pt x="2165" y="954"/>
                  <a:pt x="2147" y="1016"/>
                </a:cubicBezTo>
                <a:cubicBezTo>
                  <a:pt x="2132" y="1064"/>
                  <a:pt x="1995" y="1126"/>
                  <a:pt x="1971" y="1136"/>
                </a:cubicBezTo>
                <a:cubicBezTo>
                  <a:pt x="1815" y="1194"/>
                  <a:pt x="1666" y="1276"/>
                  <a:pt x="1507" y="1320"/>
                </a:cubicBezTo>
                <a:cubicBezTo>
                  <a:pt x="1365" y="1316"/>
                  <a:pt x="1221" y="1332"/>
                  <a:pt x="1083" y="1304"/>
                </a:cubicBezTo>
                <a:cubicBezTo>
                  <a:pt x="849" y="1255"/>
                  <a:pt x="617" y="1120"/>
                  <a:pt x="435" y="968"/>
                </a:cubicBezTo>
                <a:cubicBezTo>
                  <a:pt x="335" y="885"/>
                  <a:pt x="261" y="775"/>
                  <a:pt x="155" y="704"/>
                </a:cubicBezTo>
                <a:cubicBezTo>
                  <a:pt x="98" y="614"/>
                  <a:pt x="65" y="521"/>
                  <a:pt x="27" y="424"/>
                </a:cubicBezTo>
                <a:cubicBezTo>
                  <a:pt x="0" y="236"/>
                  <a:pt x="53" y="37"/>
                  <a:pt x="243" y="0"/>
                </a:cubicBezTo>
                <a:cubicBezTo>
                  <a:pt x="427" y="14"/>
                  <a:pt x="541" y="11"/>
                  <a:pt x="699" y="64"/>
                </a:cubicBezTo>
                <a:cubicBezTo>
                  <a:pt x="724" y="89"/>
                  <a:pt x="760" y="140"/>
                  <a:pt x="795" y="152"/>
                </a:cubicBezTo>
                <a:cubicBezTo>
                  <a:pt x="864" y="221"/>
                  <a:pt x="830" y="206"/>
                  <a:pt x="883" y="224"/>
                </a:cubicBezTo>
                <a:cubicBezTo>
                  <a:pt x="997" y="215"/>
                  <a:pt x="995" y="178"/>
                  <a:pt x="995" y="224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2" name="Oval 29"/>
          <p:cNvSpPr>
            <a:spLocks noChangeArrowheads="1"/>
          </p:cNvSpPr>
          <p:nvPr/>
        </p:nvSpPr>
        <p:spPr bwMode="auto">
          <a:xfrm>
            <a:off x="6248400" y="2667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3" name="Oval 30"/>
          <p:cNvSpPr>
            <a:spLocks noChangeArrowheads="1"/>
          </p:cNvSpPr>
          <p:nvPr/>
        </p:nvSpPr>
        <p:spPr bwMode="auto">
          <a:xfrm>
            <a:off x="6858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4" name="Oval 31"/>
          <p:cNvSpPr>
            <a:spLocks noChangeArrowheads="1"/>
          </p:cNvSpPr>
          <p:nvPr/>
        </p:nvSpPr>
        <p:spPr bwMode="auto">
          <a:xfrm>
            <a:off x="7772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5" name="Oval 32"/>
          <p:cNvSpPr>
            <a:spLocks noChangeArrowheads="1"/>
          </p:cNvSpPr>
          <p:nvPr/>
        </p:nvSpPr>
        <p:spPr bwMode="auto">
          <a:xfrm>
            <a:off x="7315200" y="2971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706" name="AutoShape 33"/>
          <p:cNvSpPr>
            <a:spLocks noChangeArrowheads="1"/>
          </p:cNvSpPr>
          <p:nvPr/>
        </p:nvSpPr>
        <p:spPr bwMode="auto">
          <a:xfrm>
            <a:off x="4419600" y="2590800"/>
            <a:ext cx="1219200" cy="685800"/>
          </a:xfrm>
          <a:prstGeom prst="rightArrow">
            <a:avLst>
              <a:gd name="adj1" fmla="val 50000"/>
              <a:gd name="adj2" fmla="val 44444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>
                <a:latin typeface="Tahoma" panose="020B0604030504040204" pitchFamily="34" charset="0"/>
              </a:rPr>
              <a:t>Subset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Types of Variables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827963" cy="4373563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A.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Qualitative </a:t>
            </a:r>
            <a:r>
              <a:rPr lang="en-US"/>
              <a:t>or </a:t>
            </a:r>
            <a:r>
              <a:rPr lang="en-US">
                <a:solidFill>
                  <a:schemeClr val="accent1"/>
                </a:solidFill>
              </a:rPr>
              <a:t>Attribute variable</a:t>
            </a:r>
            <a:r>
              <a:rPr lang="en-US">
                <a:solidFill>
                  <a:srgbClr val="4DB14B"/>
                </a:solidFill>
              </a:rPr>
              <a:t> - </a:t>
            </a:r>
            <a:r>
              <a:rPr lang="en-US"/>
              <a:t>the characteristic being studied is </a:t>
            </a:r>
            <a:r>
              <a:rPr lang="en-US" i="1"/>
              <a:t>nonnumeric</a:t>
            </a:r>
            <a:r>
              <a:rPr lang="en-US"/>
              <a:t>. </a:t>
            </a:r>
            <a:endParaRPr lang="en-US">
              <a:solidFill>
                <a:schemeClr val="accent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 sz="2000">
                <a:solidFill>
                  <a:schemeClr val="accent1"/>
                </a:solidFill>
              </a:rPr>
              <a:t>EXAMPLES:</a:t>
            </a:r>
            <a:r>
              <a:rPr lang="en-US" sz="2000"/>
              <a:t> Gender, religious affiliation, type of automobile owned, state of birth, eye color are examples. </a:t>
            </a:r>
          </a:p>
          <a:p>
            <a:pPr eaLnBrk="1" hangingPunct="1">
              <a:buFont typeface="Wingdings" pitchFamily="2" charset="2"/>
              <a:buNone/>
            </a:pPr>
            <a:endParaRPr lang="en-US" sz="2000"/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B.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Quantitative variable</a:t>
            </a:r>
            <a:r>
              <a:rPr lang="en-US"/>
              <a:t> - information is reported </a:t>
            </a:r>
            <a:r>
              <a:rPr lang="en-US" i="1"/>
              <a:t>numerically</a:t>
            </a:r>
            <a:r>
              <a:rPr lang="en-US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000">
                <a:solidFill>
                  <a:schemeClr val="accent1"/>
                </a:solidFill>
              </a:rPr>
              <a:t>EXAMPLES:</a:t>
            </a:r>
            <a:r>
              <a:rPr lang="en-US" sz="2000"/>
              <a:t> balance in your checking account, minutes remaining in class, or number of children in a family. 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5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93676"/>
            <a:ext cx="8153400" cy="849324"/>
          </a:xfrm>
          <a:prstGeom prst="rect">
            <a:avLst/>
          </a:prstGeom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/>
              <a:t>Quantitative Variables - Classifications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864475" cy="4462463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Quantitative variables can be classified as either </a:t>
            </a:r>
            <a:r>
              <a:rPr lang="en-US" sz="2400" i="1" dirty="0">
                <a:solidFill>
                  <a:schemeClr val="accent1"/>
                </a:solidFill>
              </a:rPr>
              <a:t>discrete</a:t>
            </a:r>
            <a:r>
              <a:rPr lang="en-US" sz="2400" dirty="0"/>
              <a:t> or </a:t>
            </a:r>
            <a:r>
              <a:rPr lang="en-US" sz="2400" i="1" dirty="0">
                <a:solidFill>
                  <a:schemeClr val="accent1"/>
                </a:solidFill>
              </a:rPr>
              <a:t>continuous</a:t>
            </a:r>
            <a:r>
              <a:rPr lang="en-US" sz="2400" dirty="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accent1"/>
                </a:solidFill>
              </a:rPr>
              <a:t>A. Discrete variables</a:t>
            </a:r>
            <a:r>
              <a:rPr lang="en-US" sz="2400" dirty="0">
                <a:solidFill>
                  <a:srgbClr val="4DB14B"/>
                </a:solidFill>
              </a:rPr>
              <a:t>:</a:t>
            </a:r>
            <a:r>
              <a:rPr lang="en-US" sz="2400" dirty="0"/>
              <a:t> can only </a:t>
            </a:r>
            <a:r>
              <a:rPr lang="en-US" sz="2400" i="1" dirty="0"/>
              <a:t>assume certain values </a:t>
            </a:r>
            <a:r>
              <a:rPr lang="en-US" sz="2400" dirty="0"/>
              <a:t>and there are </a:t>
            </a:r>
            <a:r>
              <a:rPr lang="en-US" sz="2400" i="1" dirty="0"/>
              <a:t>usually “gaps” </a:t>
            </a:r>
            <a:r>
              <a:rPr lang="en-US" sz="2400" dirty="0"/>
              <a:t>between values.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chemeClr val="accent1"/>
                </a:solidFill>
              </a:rPr>
              <a:t>	</a:t>
            </a: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sz="2400" dirty="0">
                <a:solidFill>
                  <a:schemeClr val="accent1"/>
                </a:solidFill>
              </a:rPr>
              <a:t>Continuous variable</a:t>
            </a:r>
            <a:r>
              <a:rPr lang="en-US" sz="2400" dirty="0"/>
              <a:t> can </a:t>
            </a:r>
            <a:r>
              <a:rPr lang="en-US" sz="2400" i="1" dirty="0"/>
              <a:t>assume any value </a:t>
            </a:r>
            <a:r>
              <a:rPr lang="en-US" sz="2400" dirty="0"/>
              <a:t>within a specified range.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7849" y="236624"/>
            <a:ext cx="6589199" cy="1280890"/>
          </a:xfrm>
        </p:spPr>
        <p:txBody>
          <a:bodyPr/>
          <a:lstStyle/>
          <a:p>
            <a:pPr>
              <a:defRPr/>
            </a:pPr>
            <a:r>
              <a:rPr lang="en-US" dirty="0"/>
              <a:t>Scales of Measurement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57946" y="2059031"/>
            <a:ext cx="7479102" cy="56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dirty="0">
                <a:latin typeface="Book Antiqua" pitchFamily="18" charset="0"/>
              </a:rPr>
              <a:t>Nominal: A classification like blue, green, married, etc.  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7946" y="2813796"/>
            <a:ext cx="7479102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dirty="0">
                <a:latin typeface="Book Antiqua" pitchFamily="18" charset="0"/>
              </a:rPr>
              <a:t>Ordinal: Rank is associated like in small, medium, large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57946" y="3490953"/>
            <a:ext cx="8305054" cy="4714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dirty="0">
                <a:latin typeface="Book Antiqua" pitchFamily="18" charset="0"/>
              </a:rPr>
              <a:t>Interval: Only interval matters like for temperature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57946" y="4283875"/>
            <a:ext cx="8241102" cy="3166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dirty="0">
                <a:latin typeface="Book Antiqua" pitchFamily="18" charset="0"/>
              </a:rPr>
              <a:t>Ratio: Regular numbers which can be added, multiplied, etc.</a:t>
            </a:r>
          </a:p>
        </p:txBody>
      </p:sp>
    </p:spTree>
    <p:extLst>
      <p:ext uri="{BB962C8B-B14F-4D97-AF65-F5344CB8AC3E}">
        <p14:creationId xmlns:p14="http://schemas.microsoft.com/office/powerpoint/2010/main" val="22023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48" grpId="0"/>
      <p:bldP spid="61449" grpId="0"/>
      <p:bldP spid="61450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926</TotalTime>
  <Words>266</Words>
  <Application>Microsoft Office PowerPoint</Application>
  <PresentationFormat>On-screen Show (4:3)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 Antiqua</vt:lpstr>
      <vt:lpstr>Calibri</vt:lpstr>
      <vt:lpstr>Century Gothic</vt:lpstr>
      <vt:lpstr>Tahoma</vt:lpstr>
      <vt:lpstr>Times</vt:lpstr>
      <vt:lpstr>Times New Roman</vt:lpstr>
      <vt:lpstr>Wingdings</vt:lpstr>
      <vt:lpstr>Wingdings 3</vt:lpstr>
      <vt:lpstr>Wisp</vt:lpstr>
      <vt:lpstr>Chapter One</vt:lpstr>
      <vt:lpstr>What is Statistics?</vt:lpstr>
      <vt:lpstr>Key Statistical Concepts</vt:lpstr>
      <vt:lpstr>Key Statistical Concepts</vt:lpstr>
      <vt:lpstr>Key Statistical Concepts </vt:lpstr>
      <vt:lpstr>Types of Variables </vt:lpstr>
      <vt:lpstr>Quantitative Variables - Classifications</vt:lpstr>
      <vt:lpstr>Scales of Measurement</vt:lpstr>
    </vt:vector>
  </TitlesOfParts>
  <Manager/>
  <Company>Copyright © 2006 Brooks/Cole, a division of Thomson Learning,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keywords/>
  <dc:description/>
  <cp:lastModifiedBy>Sethi, Avanti</cp:lastModifiedBy>
  <cp:revision>68</cp:revision>
  <cp:lastPrinted>2004-06-22T18:52:57Z</cp:lastPrinted>
  <dcterms:created xsi:type="dcterms:W3CDTF">2004-06-22T18:17:40Z</dcterms:created>
  <dcterms:modified xsi:type="dcterms:W3CDTF">2018-07-21T19:49:58Z</dcterms:modified>
  <cp:category/>
</cp:coreProperties>
</file>