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713" r:id="rId2"/>
    <p:sldMasterId id="2147483775" r:id="rId3"/>
    <p:sldMasterId id="2147483787" r:id="rId4"/>
    <p:sldMasterId id="2147483799" r:id="rId5"/>
    <p:sldMasterId id="2147483811" r:id="rId6"/>
    <p:sldMasterId id="2147484091" r:id="rId7"/>
  </p:sldMasterIdLst>
  <p:notesMasterIdLst>
    <p:notesMasterId r:id="rId44"/>
  </p:notesMasterIdLst>
  <p:handoutMasterIdLst>
    <p:handoutMasterId r:id="rId45"/>
  </p:handoutMasterIdLst>
  <p:sldIdLst>
    <p:sldId id="318" r:id="rId8"/>
    <p:sldId id="382" r:id="rId9"/>
    <p:sldId id="420" r:id="rId10"/>
    <p:sldId id="337" r:id="rId11"/>
    <p:sldId id="338" r:id="rId12"/>
    <p:sldId id="339" r:id="rId13"/>
    <p:sldId id="340" r:id="rId14"/>
    <p:sldId id="341" r:id="rId15"/>
    <p:sldId id="431" r:id="rId16"/>
    <p:sldId id="432" r:id="rId17"/>
    <p:sldId id="430" r:id="rId18"/>
    <p:sldId id="433" r:id="rId19"/>
    <p:sldId id="434" r:id="rId20"/>
    <p:sldId id="435" r:id="rId21"/>
    <p:sldId id="277" r:id="rId22"/>
    <p:sldId id="317" r:id="rId23"/>
    <p:sldId id="422" r:id="rId24"/>
    <p:sldId id="410" r:id="rId25"/>
    <p:sldId id="411" r:id="rId26"/>
    <p:sldId id="412" r:id="rId27"/>
    <p:sldId id="345" r:id="rId28"/>
    <p:sldId id="436" r:id="rId29"/>
    <p:sldId id="346" r:id="rId30"/>
    <p:sldId id="429" r:id="rId31"/>
    <p:sldId id="409" r:id="rId32"/>
    <p:sldId id="347" r:id="rId33"/>
    <p:sldId id="414" r:id="rId34"/>
    <p:sldId id="415" r:id="rId35"/>
    <p:sldId id="416" r:id="rId36"/>
    <p:sldId id="334" r:id="rId37"/>
    <p:sldId id="336" r:id="rId38"/>
    <p:sldId id="343" r:id="rId39"/>
    <p:sldId id="423" r:id="rId40"/>
    <p:sldId id="385" r:id="rId41"/>
    <p:sldId id="386" r:id="rId42"/>
    <p:sldId id="387"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B14B"/>
    <a:srgbClr val="7912EA"/>
    <a:srgbClr val="333333"/>
    <a:srgbClr val="FFBFFF"/>
    <a:srgbClr val="510C9C"/>
    <a:srgbClr val="FF3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11" autoAdjust="0"/>
  </p:normalViewPr>
  <p:slideViewPr>
    <p:cSldViewPr snapToGrid="0">
      <p:cViewPr varScale="1">
        <p:scale>
          <a:sx n="109" d="100"/>
          <a:sy n="109" d="100"/>
        </p:scale>
        <p:origin x="1296"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71" d="100"/>
          <a:sy n="71" d="100"/>
        </p:scale>
        <p:origin x="-32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89"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A06C12-47C9-4373-B5B4-C9E44B77E80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D7752DAC-09B3-4436-8F49-231986F76FE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cs typeface="Arial" pitchFamily="34" charset="0"/>
              </a:defRPr>
            </a:lvl1pPr>
          </a:lstStyle>
          <a:p>
            <a:pPr>
              <a:defRPr/>
            </a:pPr>
            <a:fld id="{7B02AFBD-E03B-426A-A1CC-69D95C3D7E7A}" type="datetimeFigureOut">
              <a:rPr lang="en-US"/>
              <a:pPr>
                <a:defRPr/>
              </a:pPr>
              <a:t>7/30/2018</a:t>
            </a:fld>
            <a:endParaRPr lang="en-US"/>
          </a:p>
        </p:txBody>
      </p:sp>
      <p:sp>
        <p:nvSpPr>
          <p:cNvPr id="4" name="Footer Placeholder 3">
            <a:extLst>
              <a:ext uri="{FF2B5EF4-FFF2-40B4-BE49-F238E27FC236}">
                <a16:creationId xmlns:a16="http://schemas.microsoft.com/office/drawing/2014/main" id="{57F8C65A-BB46-418F-82FB-2A2BE8C5336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cs typeface="Arial" pitchFamily="34" charset="0"/>
              </a:defRPr>
            </a:lvl1pPr>
          </a:lstStyle>
          <a:p>
            <a:pPr>
              <a:defRPr/>
            </a:pPr>
            <a:endParaRPr lang="en-US"/>
          </a:p>
        </p:txBody>
      </p:sp>
      <p:sp>
        <p:nvSpPr>
          <p:cNvPr id="5" name="Slide Number Placeholder 4">
            <a:extLst>
              <a:ext uri="{FF2B5EF4-FFF2-40B4-BE49-F238E27FC236}">
                <a16:creationId xmlns:a16="http://schemas.microsoft.com/office/drawing/2014/main" id="{9F73A37A-F765-45E5-8411-E9DDA0BDA5E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3B9690-B8F5-4A60-A7F4-F2789B0D4E5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4F20953-C226-432D-AF71-0CD2F0A550F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27651" name="Rectangle 3">
            <a:extLst>
              <a:ext uri="{FF2B5EF4-FFF2-40B4-BE49-F238E27FC236}">
                <a16:creationId xmlns:a16="http://schemas.microsoft.com/office/drawing/2014/main" id="{69726CEE-F0C4-4125-A0AD-B3B3FD25E1F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96260" name="Rectangle 4">
            <a:extLst>
              <a:ext uri="{FF2B5EF4-FFF2-40B4-BE49-F238E27FC236}">
                <a16:creationId xmlns:a16="http://schemas.microsoft.com/office/drawing/2014/main" id="{C571C2E2-7D16-45DC-97C8-EB01376F31B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86A7BDB8-6757-49A6-A4F5-0E4E742C561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a:extLst>
              <a:ext uri="{FF2B5EF4-FFF2-40B4-BE49-F238E27FC236}">
                <a16:creationId xmlns:a16="http://schemas.microsoft.com/office/drawing/2014/main" id="{0F70E545-987C-4C2A-BAF9-AAA9697A65E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27655" name="Rectangle 7">
            <a:extLst>
              <a:ext uri="{FF2B5EF4-FFF2-40B4-BE49-F238E27FC236}">
                <a16:creationId xmlns:a16="http://schemas.microsoft.com/office/drawing/2014/main" id="{BFBC0F24-3C2F-45E4-9BC1-3A3600AD28F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7F183FE-33EE-4C91-9E4D-BFFADB4755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DAA81151-2922-4154-897F-8B7CBF8AC9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78E2B09-AC26-4072-B9B1-4A475009E710}" type="slidenum">
              <a:rPr lang="en-US" altLang="en-US" smtClean="0"/>
              <a:pPr>
                <a:spcBef>
                  <a:spcPct val="0"/>
                </a:spcBef>
              </a:pPr>
              <a:t>1</a:t>
            </a:fld>
            <a:endParaRPr lang="en-US" altLang="en-US"/>
          </a:p>
        </p:txBody>
      </p:sp>
      <p:sp>
        <p:nvSpPr>
          <p:cNvPr id="99331" name="Rectangle 2">
            <a:extLst>
              <a:ext uri="{FF2B5EF4-FFF2-40B4-BE49-F238E27FC236}">
                <a16:creationId xmlns:a16="http://schemas.microsoft.com/office/drawing/2014/main" id="{24AD1291-1D4B-477F-9912-2098DBCA906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EB3C1BE-8BFD-432F-BC07-2E7327073C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FDFEC347-75E9-4389-AD0B-C70460CF166B}"/>
              </a:ext>
            </a:extLst>
          </p:cNvPr>
          <p:cNvSpPr>
            <a:spLocks noGrp="1" noRot="1" noChangeAspect="1" noChangeArrowheads="1" noTextEdit="1"/>
          </p:cNvSpPr>
          <p:nvPr>
            <p:ph type="sldImg"/>
          </p:nvPr>
        </p:nvSpPr>
        <p:spPr>
          <a:ln/>
        </p:spPr>
      </p:sp>
      <p:sp>
        <p:nvSpPr>
          <p:cNvPr id="152579" name="Notes Placeholder 2">
            <a:extLst>
              <a:ext uri="{FF2B5EF4-FFF2-40B4-BE49-F238E27FC236}">
                <a16:creationId xmlns:a16="http://schemas.microsoft.com/office/drawing/2014/main" id="{D499B523-5906-4700-9DEA-BA3D13C4F9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2580" name="Slide Number Placeholder 3">
            <a:extLst>
              <a:ext uri="{FF2B5EF4-FFF2-40B4-BE49-F238E27FC236}">
                <a16:creationId xmlns:a16="http://schemas.microsoft.com/office/drawing/2014/main" id="{1A4EA3B9-7A87-497C-AF56-B0B035C016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A0EB8EE-B470-4633-8A3E-354352D48A5E}" type="slidenum">
              <a:rPr lang="en-US" altLang="en-US" sz="1200" smtClean="0"/>
              <a:pPr/>
              <a:t>22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4BB1519E-3EF2-4AC9-BEBD-99A59811EE6B}"/>
              </a:ext>
            </a:extLst>
          </p:cNvPr>
          <p:cNvSpPr>
            <a:spLocks noGrp="1" noRot="1" noChangeAspect="1" noChangeArrowheads="1" noTextEdit="1"/>
          </p:cNvSpPr>
          <p:nvPr>
            <p:ph type="sldImg"/>
          </p:nvPr>
        </p:nvSpPr>
        <p:spPr>
          <a:ln/>
        </p:spPr>
      </p:sp>
      <p:sp>
        <p:nvSpPr>
          <p:cNvPr id="154627" name="Notes Placeholder 2">
            <a:extLst>
              <a:ext uri="{FF2B5EF4-FFF2-40B4-BE49-F238E27FC236}">
                <a16:creationId xmlns:a16="http://schemas.microsoft.com/office/drawing/2014/main" id="{62C27B16-68DB-43D9-8918-F5ED291752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628" name="Slide Number Placeholder 3">
            <a:extLst>
              <a:ext uri="{FF2B5EF4-FFF2-40B4-BE49-F238E27FC236}">
                <a16:creationId xmlns:a16="http://schemas.microsoft.com/office/drawing/2014/main" id="{44E7A745-F604-4684-A619-FAE0C06B26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D21B0F4-2C60-4210-AE63-C20C2C8103D3}" type="slidenum">
              <a:rPr lang="en-US" altLang="en-US" sz="1200" smtClean="0"/>
              <a:pPr/>
              <a:t>24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9E3D56F1-AA06-4B13-B860-F446250A613E}"/>
              </a:ext>
            </a:extLst>
          </p:cNvPr>
          <p:cNvSpPr>
            <a:spLocks noGrp="1" noRot="1" noChangeAspect="1" noChangeArrowheads="1" noTextEdit="1"/>
          </p:cNvSpPr>
          <p:nvPr>
            <p:ph type="sldImg"/>
          </p:nvPr>
        </p:nvSpPr>
        <p:spPr>
          <a:xfrm>
            <a:off x="1150938" y="692150"/>
            <a:ext cx="4556125" cy="3416300"/>
          </a:xfrm>
          <a:ln/>
        </p:spPr>
      </p:sp>
      <p:sp>
        <p:nvSpPr>
          <p:cNvPr id="159747" name="Rectangle 3">
            <a:extLst>
              <a:ext uri="{FF2B5EF4-FFF2-40B4-BE49-F238E27FC236}">
                <a16:creationId xmlns:a16="http://schemas.microsoft.com/office/drawing/2014/main" id="{867B9495-E472-4974-9C68-842F741AEA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8E919EEB-E95D-4B98-B791-BD153543D48B}"/>
              </a:ext>
            </a:extLst>
          </p:cNvPr>
          <p:cNvSpPr>
            <a:spLocks noGrp="1" noRot="1" noChangeAspect="1" noChangeArrowheads="1" noTextEdit="1"/>
          </p:cNvSpPr>
          <p:nvPr>
            <p:ph type="sldImg"/>
          </p:nvPr>
        </p:nvSpPr>
        <p:spPr>
          <a:xfrm>
            <a:off x="1150938" y="692150"/>
            <a:ext cx="4556125" cy="3416300"/>
          </a:xfrm>
          <a:ln/>
        </p:spPr>
      </p:sp>
      <p:sp>
        <p:nvSpPr>
          <p:cNvPr id="161795" name="Rectangle 3">
            <a:extLst>
              <a:ext uri="{FF2B5EF4-FFF2-40B4-BE49-F238E27FC236}">
                <a16:creationId xmlns:a16="http://schemas.microsoft.com/office/drawing/2014/main" id="{E738BA8C-F8CE-43A6-A0F1-29AB9A1CC7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CBD6E6B-1A84-4D29-A6D8-C1E58D3AAFC3}"/>
              </a:ext>
            </a:extLst>
          </p:cNvPr>
          <p:cNvSpPr>
            <a:spLocks noGrp="1" noRot="1" noChangeAspect="1" noChangeArrowheads="1" noTextEdit="1"/>
          </p:cNvSpPr>
          <p:nvPr>
            <p:ph type="sldImg"/>
          </p:nvPr>
        </p:nvSpPr>
        <p:spPr>
          <a:xfrm>
            <a:off x="1150938" y="692150"/>
            <a:ext cx="4556125" cy="3416300"/>
          </a:xfrm>
          <a:ln/>
        </p:spPr>
      </p:sp>
      <p:sp>
        <p:nvSpPr>
          <p:cNvPr id="163843" name="Rectangle 3">
            <a:extLst>
              <a:ext uri="{FF2B5EF4-FFF2-40B4-BE49-F238E27FC236}">
                <a16:creationId xmlns:a16="http://schemas.microsoft.com/office/drawing/2014/main" id="{13816803-4D7E-4242-8035-C4F45E54A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E895CA90-32A8-4D2E-8B93-17A03DBA9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169EB5-67A4-45B8-B3BF-5D4D8A281D41}" type="slidenum">
              <a:rPr lang="en-US" altLang="en-US" smtClean="0"/>
              <a:pPr>
                <a:spcBef>
                  <a:spcPct val="0"/>
                </a:spcBef>
              </a:pPr>
              <a:t>30</a:t>
            </a:fld>
            <a:endParaRPr lang="en-US" altLang="en-US"/>
          </a:p>
        </p:txBody>
      </p:sp>
      <p:sp>
        <p:nvSpPr>
          <p:cNvPr id="165891" name="Rectangle 2">
            <a:extLst>
              <a:ext uri="{FF2B5EF4-FFF2-40B4-BE49-F238E27FC236}">
                <a16:creationId xmlns:a16="http://schemas.microsoft.com/office/drawing/2014/main" id="{123EF692-5C9F-4359-A6CC-EAC239BE1412}"/>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A17D13A6-33DE-4ED6-9B7C-FC0FA42787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Quantitative data - have two pieces of data per individual and wonder if there is an association between them.  Very important in biology, as we not only want to describe individuals but also understand various things about them. Here for example we plot BAC vs number of beers. Can clearly see that there is a pattern to the data. When you drink more beers you generally have a higher BAC. Dots are arranged in pretty straight line - a linear relationship. And since when one goes up, the other does too, it is a positive linear relationship.  Also see that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8338ED23-8573-4873-A54D-203F48F7B0DB}"/>
              </a:ext>
            </a:extLst>
          </p:cNvPr>
          <p:cNvSpPr>
            <a:spLocks noGrp="1" noRot="1" noChangeAspect="1" noChangeArrowheads="1" noTextEdit="1"/>
          </p:cNvSpPr>
          <p:nvPr>
            <p:ph type="sldImg"/>
          </p:nvPr>
        </p:nvSpPr>
        <p:spPr>
          <a:xfrm>
            <a:off x="1150938" y="692150"/>
            <a:ext cx="4556125" cy="3416300"/>
          </a:xfrm>
          <a:ln/>
        </p:spPr>
      </p:sp>
      <p:sp>
        <p:nvSpPr>
          <p:cNvPr id="180227" name="Notes Placeholder 2">
            <a:extLst>
              <a:ext uri="{FF2B5EF4-FFF2-40B4-BE49-F238E27FC236}">
                <a16:creationId xmlns:a16="http://schemas.microsoft.com/office/drawing/2014/main" id="{8037C9AA-683B-4937-A16B-118DC78777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CB459E7A-6C52-44DF-A8F5-5549D275887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C1C648E4-A30A-46F5-9409-973758DF87EE}" type="slidenum">
              <a:rPr lang="en-US" altLang="en-US">
                <a:latin typeface="Calibri" panose="020F0502020204030204" pitchFamily="34" charset="0"/>
              </a:rPr>
              <a:pPr algn="r" eaLnBrk="1" hangingPunct="1">
                <a:spcBef>
                  <a:spcPct val="0"/>
                </a:spcBef>
              </a:pPr>
              <a:t>35</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CB409130-5962-401C-A2D7-988FCB235A3C}"/>
              </a:ext>
            </a:extLst>
          </p:cNvPr>
          <p:cNvSpPr>
            <a:spLocks noGrp="1" noRot="1" noChangeAspect="1" noChangeArrowheads="1" noTextEdit="1"/>
          </p:cNvSpPr>
          <p:nvPr>
            <p:ph type="sldImg"/>
          </p:nvPr>
        </p:nvSpPr>
        <p:spPr>
          <a:xfrm>
            <a:off x="1150938" y="692150"/>
            <a:ext cx="4556125" cy="3416300"/>
          </a:xfrm>
          <a:ln/>
        </p:spPr>
      </p:sp>
      <p:sp>
        <p:nvSpPr>
          <p:cNvPr id="182275" name="Notes Placeholder 2">
            <a:extLst>
              <a:ext uri="{FF2B5EF4-FFF2-40B4-BE49-F238E27FC236}">
                <a16:creationId xmlns:a16="http://schemas.microsoft.com/office/drawing/2014/main" id="{8320733F-E8EC-42DF-B09C-340D5610F3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A739FDB1-A12D-40DE-9273-13C7E986C3B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9435EA91-4F40-4A4C-8EC3-A259BC73FE25}" type="slidenum">
              <a:rPr lang="en-US" altLang="en-US">
                <a:latin typeface="Calibri" panose="020F0502020204030204" pitchFamily="34" charset="0"/>
              </a:rPr>
              <a:pPr algn="r" eaLnBrk="1" hangingPunct="1">
                <a:spcBef>
                  <a:spcPct val="0"/>
                </a:spcBef>
              </a:pPr>
              <a:t>36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333BB438-99EC-452D-8A8F-35D1D5B311EA}"/>
              </a:ext>
            </a:extLst>
          </p:cNvPr>
          <p:cNvSpPr>
            <a:spLocks noGrp="1" noRot="1" noChangeAspect="1" noChangeArrowheads="1" noTextEdit="1"/>
          </p:cNvSpPr>
          <p:nvPr>
            <p:ph type="sldImg"/>
          </p:nvPr>
        </p:nvSpPr>
        <p:spPr>
          <a:ln/>
        </p:spPr>
      </p:sp>
      <p:sp>
        <p:nvSpPr>
          <p:cNvPr id="119811" name="Notes Placeholder 2">
            <a:extLst>
              <a:ext uri="{FF2B5EF4-FFF2-40B4-BE49-F238E27FC236}">
                <a16:creationId xmlns:a16="http://schemas.microsoft.com/office/drawing/2014/main" id="{84BA51CF-67B2-4412-8DAE-ADA2FD65AF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2" name="Slide Number Placeholder 3">
            <a:extLst>
              <a:ext uri="{FF2B5EF4-FFF2-40B4-BE49-F238E27FC236}">
                <a16:creationId xmlns:a16="http://schemas.microsoft.com/office/drawing/2014/main" id="{144C7933-882F-4122-AABD-9B0EB2486E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5F8108-9602-4F4C-B06A-90B3846C339E}" type="slidenum">
              <a:rPr lang="en-US" altLang="en-US" sz="1200" smtClean="0"/>
              <a:pPr/>
              <a:t>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0A461B33-850E-4D71-9274-A96D8D72E9D8}"/>
              </a:ext>
            </a:extLst>
          </p:cNvPr>
          <p:cNvSpPr>
            <a:spLocks noGrp="1" noRot="1" noChangeAspect="1" noChangeArrowheads="1" noTextEdit="1"/>
          </p:cNvSpPr>
          <p:nvPr>
            <p:ph type="sldImg"/>
          </p:nvPr>
        </p:nvSpPr>
        <p:spPr>
          <a:ln/>
        </p:spPr>
      </p:sp>
      <p:sp>
        <p:nvSpPr>
          <p:cNvPr id="117763" name="Notes Placeholder 2">
            <a:extLst>
              <a:ext uri="{FF2B5EF4-FFF2-40B4-BE49-F238E27FC236}">
                <a16:creationId xmlns:a16="http://schemas.microsoft.com/office/drawing/2014/main" id="{09F264EC-4193-4AE1-BF7F-322A4C3094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4" name="Slide Number Placeholder 3">
            <a:extLst>
              <a:ext uri="{FF2B5EF4-FFF2-40B4-BE49-F238E27FC236}">
                <a16:creationId xmlns:a16="http://schemas.microsoft.com/office/drawing/2014/main" id="{67E9604F-7DAB-4811-A6C5-960BC64961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5502243-1A56-49CA-A644-D36BE50AECCD}" type="slidenum">
              <a:rPr lang="en-US" altLang="en-US" sz="1200" smtClean="0"/>
              <a:pPr/>
              <a:t>10</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5E285FB-38DA-45E3-B803-FBD2533A406F}"/>
              </a:ext>
            </a:extLst>
          </p:cNvPr>
          <p:cNvSpPr>
            <a:spLocks noGrp="1" noRot="1" noChangeAspect="1" noChangeArrowheads="1" noTextEdit="1"/>
          </p:cNvSpPr>
          <p:nvPr>
            <p:ph type="sldImg"/>
          </p:nvPr>
        </p:nvSpPr>
        <p:spPr>
          <a:ln/>
        </p:spPr>
      </p:sp>
      <p:sp>
        <p:nvSpPr>
          <p:cNvPr id="121859" name="Notes Placeholder 2">
            <a:extLst>
              <a:ext uri="{FF2B5EF4-FFF2-40B4-BE49-F238E27FC236}">
                <a16:creationId xmlns:a16="http://schemas.microsoft.com/office/drawing/2014/main" id="{BFD9817A-EE32-4487-A6D3-215B87C928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60" name="Slide Number Placeholder 3">
            <a:extLst>
              <a:ext uri="{FF2B5EF4-FFF2-40B4-BE49-F238E27FC236}">
                <a16:creationId xmlns:a16="http://schemas.microsoft.com/office/drawing/2014/main" id="{8370B478-D695-4298-8F65-387578107B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E846759-00D5-4D8B-91EA-9AB47472A886}" type="slidenum">
              <a:rPr lang="en-US" altLang="en-US" sz="1200" smtClean="0"/>
              <a:pPr/>
              <a:t>11</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F48250C0-C2BB-40DC-825A-6B3A875277AD}"/>
              </a:ext>
            </a:extLst>
          </p:cNvPr>
          <p:cNvSpPr>
            <a:spLocks noGrp="1" noRot="1" noChangeAspect="1" noChangeArrowheads="1" noTextEdit="1"/>
          </p:cNvSpPr>
          <p:nvPr>
            <p:ph type="sldImg"/>
          </p:nvPr>
        </p:nvSpPr>
        <p:spPr>
          <a:ln/>
        </p:spPr>
      </p:sp>
      <p:sp>
        <p:nvSpPr>
          <p:cNvPr id="123907" name="Notes Placeholder 2">
            <a:extLst>
              <a:ext uri="{FF2B5EF4-FFF2-40B4-BE49-F238E27FC236}">
                <a16:creationId xmlns:a16="http://schemas.microsoft.com/office/drawing/2014/main" id="{B5606DAB-A1EC-4ADF-8C6A-858E85A6D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8" name="Slide Number Placeholder 3">
            <a:extLst>
              <a:ext uri="{FF2B5EF4-FFF2-40B4-BE49-F238E27FC236}">
                <a16:creationId xmlns:a16="http://schemas.microsoft.com/office/drawing/2014/main" id="{D8BF6A99-DFF0-4A40-B1F5-F8A578D677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E63CF05-BCA2-4494-B053-09A559C044DA}" type="slidenum">
              <a:rPr lang="en-US" altLang="en-US" sz="1200" smtClean="0"/>
              <a:pPr/>
              <a:t>12</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EA04320E-95F1-4AD4-AB7C-11113426C8C4}"/>
              </a:ext>
            </a:extLst>
          </p:cNvPr>
          <p:cNvSpPr>
            <a:spLocks noGrp="1" noRot="1" noChangeAspect="1" noChangeArrowheads="1" noTextEdit="1"/>
          </p:cNvSpPr>
          <p:nvPr>
            <p:ph type="sldImg"/>
          </p:nvPr>
        </p:nvSpPr>
        <p:spPr>
          <a:ln/>
        </p:spPr>
      </p:sp>
      <p:sp>
        <p:nvSpPr>
          <p:cNvPr id="125955" name="Notes Placeholder 2">
            <a:extLst>
              <a:ext uri="{FF2B5EF4-FFF2-40B4-BE49-F238E27FC236}">
                <a16:creationId xmlns:a16="http://schemas.microsoft.com/office/drawing/2014/main" id="{95BE43CF-2170-4C51-9F70-8B680F8CBB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6" name="Slide Number Placeholder 3">
            <a:extLst>
              <a:ext uri="{FF2B5EF4-FFF2-40B4-BE49-F238E27FC236}">
                <a16:creationId xmlns:a16="http://schemas.microsoft.com/office/drawing/2014/main" id="{3FDE38E6-30A2-49A6-8A19-FCA58451D3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AA4E892-5D39-404A-B485-88D0CB58C35C}" type="slidenum">
              <a:rPr lang="en-US" altLang="en-US" sz="1200" smtClean="0"/>
              <a:pPr/>
              <a:t>13</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87064227-546C-4F48-BB12-380E121EAC20}"/>
              </a:ext>
            </a:extLst>
          </p:cNvPr>
          <p:cNvSpPr>
            <a:spLocks noGrp="1" noRot="1" noChangeAspect="1" noChangeArrowheads="1" noTextEdit="1"/>
          </p:cNvSpPr>
          <p:nvPr>
            <p:ph type="sldImg"/>
          </p:nvPr>
        </p:nvSpPr>
        <p:spPr>
          <a:ln/>
        </p:spPr>
      </p:sp>
      <p:sp>
        <p:nvSpPr>
          <p:cNvPr id="128003" name="Notes Placeholder 2">
            <a:extLst>
              <a:ext uri="{FF2B5EF4-FFF2-40B4-BE49-F238E27FC236}">
                <a16:creationId xmlns:a16="http://schemas.microsoft.com/office/drawing/2014/main" id="{E7BD3706-E76B-4F98-A956-6EBC0EBBF7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8004" name="Slide Number Placeholder 3">
            <a:extLst>
              <a:ext uri="{FF2B5EF4-FFF2-40B4-BE49-F238E27FC236}">
                <a16:creationId xmlns:a16="http://schemas.microsoft.com/office/drawing/2014/main" id="{500593F1-B74F-403B-B225-ABDC7AE491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5B68538-92CC-4EBF-A2F4-211EB988FFD3}" type="slidenum">
              <a:rPr lang="en-US" altLang="en-US" sz="1200" smtClean="0"/>
              <a:pPr/>
              <a:t>14</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D445C757-EB71-4B0C-A1DB-C512AFD64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F8201E-1B0F-411D-8575-F8137A75ED98}" type="slidenum">
              <a:rPr lang="en-US" altLang="en-US" smtClean="0"/>
              <a:pPr>
                <a:spcBef>
                  <a:spcPct val="0"/>
                </a:spcBef>
              </a:pPr>
              <a:t>15</a:t>
            </a:fld>
            <a:endParaRPr lang="en-US" altLang="en-US"/>
          </a:p>
        </p:txBody>
      </p:sp>
      <p:sp>
        <p:nvSpPr>
          <p:cNvPr id="134147" name="Rectangle 2">
            <a:extLst>
              <a:ext uri="{FF2B5EF4-FFF2-40B4-BE49-F238E27FC236}">
                <a16:creationId xmlns:a16="http://schemas.microsoft.com/office/drawing/2014/main" id="{1ED37151-EEDA-4871-A406-FBF7A7BC5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34148" name="Rectangle 3">
            <a:extLst>
              <a:ext uri="{FF2B5EF4-FFF2-40B4-BE49-F238E27FC236}">
                <a16:creationId xmlns:a16="http://schemas.microsoft.com/office/drawing/2014/main" id="{6BAF1BB4-EFDF-4228-A859-6361EAA69414}"/>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6BFCD1EF-D180-4973-85E1-6103E3666C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836542-101E-4264-823E-44BF02E17081}" type="slidenum">
              <a:rPr lang="en-US" altLang="en-US" smtClean="0"/>
              <a:pPr>
                <a:spcBef>
                  <a:spcPct val="0"/>
                </a:spcBef>
              </a:pPr>
              <a:t>16</a:t>
            </a:fld>
            <a:endParaRPr lang="en-US" altLang="en-US"/>
          </a:p>
        </p:txBody>
      </p:sp>
      <p:sp>
        <p:nvSpPr>
          <p:cNvPr id="140291" name="Rectangle 2">
            <a:extLst>
              <a:ext uri="{FF2B5EF4-FFF2-40B4-BE49-F238E27FC236}">
                <a16:creationId xmlns:a16="http://schemas.microsoft.com/office/drawing/2014/main" id="{D0783821-DC7B-4886-B6FA-C1D1FC1407BE}"/>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19FA039D-47E7-4899-B2F2-3FF6F5B30F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1_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D785647-42A3-46AD-AB1E-DBECE6703E81}"/>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F6AA2753-6100-4F84-BB35-5B2B43DEA474}"/>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defRPr/>
              </a:pPr>
              <a:endParaRPr kumimoji="1" lang="en-US" altLang="en-US"/>
            </a:p>
          </p:txBody>
        </p:sp>
        <p:sp>
          <p:nvSpPr>
            <p:cNvPr id="6" name="AutoShape 4">
              <a:extLst>
                <a:ext uri="{FF2B5EF4-FFF2-40B4-BE49-F238E27FC236}">
                  <a16:creationId xmlns:a16="http://schemas.microsoft.com/office/drawing/2014/main" id="{6D01496C-2D7B-435E-804D-AA18B7289044}"/>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defRPr/>
              </a:pPr>
              <a:endParaRPr kumimoji="1" lang="en-US" altLang="en-US"/>
            </a:p>
          </p:txBody>
        </p:sp>
      </p:grpSp>
      <p:grpSp>
        <p:nvGrpSpPr>
          <p:cNvPr id="7" name="Group 5">
            <a:extLst>
              <a:ext uri="{FF2B5EF4-FFF2-40B4-BE49-F238E27FC236}">
                <a16:creationId xmlns:a16="http://schemas.microsoft.com/office/drawing/2014/main" id="{BC8AE7A5-D52B-455E-AA38-174EBA30E084}"/>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C81B7F67-CFB2-4F35-80DE-EADAD8B53346}"/>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sp>
          <p:nvSpPr>
            <p:cNvPr id="9" name="AutoShape 7">
              <a:extLst>
                <a:ext uri="{FF2B5EF4-FFF2-40B4-BE49-F238E27FC236}">
                  <a16:creationId xmlns:a16="http://schemas.microsoft.com/office/drawing/2014/main" id="{EE17E828-379B-44AA-A46D-394DDBCAD258}"/>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grpSp>
      <p:sp>
        <p:nvSpPr>
          <p:cNvPr id="10" name="Text Box 13">
            <a:extLst>
              <a:ext uri="{FF2B5EF4-FFF2-40B4-BE49-F238E27FC236}">
                <a16:creationId xmlns:a16="http://schemas.microsoft.com/office/drawing/2014/main" id="{E21B57BF-0AB3-48E4-BEEA-596505CDEC83}"/>
              </a:ext>
            </a:extLst>
          </p:cNvPr>
          <p:cNvSpPr txBox="1">
            <a:spLocks noChangeArrowheads="1"/>
          </p:cNvSpPr>
          <p:nvPr userDrawn="1"/>
        </p:nvSpPr>
        <p:spPr bwMode="auto">
          <a:xfrm>
            <a:off x="152400" y="6583363"/>
            <a:ext cx="1387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defRPr/>
            </a:pPr>
            <a:r>
              <a:rPr lang="en-US" sz="1200" i="1">
                <a:latin typeface="Times"/>
              </a:rPr>
              <a:t>McGraw-Hill/Irwin</a:t>
            </a:r>
          </a:p>
        </p:txBody>
      </p:sp>
      <p:sp>
        <p:nvSpPr>
          <p:cNvPr id="11" name="Text Box 12">
            <a:extLst>
              <a:ext uri="{FF2B5EF4-FFF2-40B4-BE49-F238E27FC236}">
                <a16:creationId xmlns:a16="http://schemas.microsoft.com/office/drawing/2014/main" id="{4E311E13-77C2-4AF0-90EB-553D3857C27D}"/>
              </a:ext>
            </a:extLst>
          </p:cNvPr>
          <p:cNvSpPr txBox="1">
            <a:spLocks noChangeArrowheads="1"/>
          </p:cNvSpPr>
          <p:nvPr userDrawn="1"/>
        </p:nvSpPr>
        <p:spPr bwMode="auto">
          <a:xfrm>
            <a:off x="5715000" y="6316663"/>
            <a:ext cx="2981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defRPr/>
            </a:pPr>
            <a:r>
              <a:rPr lang="en-US" sz="1200" i="1">
                <a:solidFill>
                  <a:schemeClr val="hlink"/>
                </a:solidFill>
                <a:latin typeface="Times"/>
              </a:rPr>
              <a:t>©The McGraw-Hill Companies, Inc. 2009</a:t>
            </a:r>
          </a:p>
        </p:txBody>
      </p:sp>
      <p:sp>
        <p:nvSpPr>
          <p:cNvPr id="3482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rgbClr val="C00000"/>
                </a:solidFill>
              </a:defRPr>
            </a:lvl1pPr>
          </a:lstStyle>
          <a:p>
            <a:r>
              <a:rPr lang="en-US" dirty="0"/>
              <a:t>Chapter 1</a:t>
            </a:r>
          </a:p>
        </p:txBody>
      </p:sp>
      <p:sp>
        <p:nvSpPr>
          <p:cNvPr id="34827" name="AutoShape 11"/>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defRPr>
                <a:solidFill>
                  <a:schemeClr val="tx1"/>
                </a:solidFill>
              </a:defRPr>
            </a:lvl1pPr>
          </a:lstStyle>
          <a:p>
            <a:r>
              <a:rPr lang="en-US" dirty="0"/>
              <a:t>Why Study Statistics</a:t>
            </a:r>
          </a:p>
        </p:txBody>
      </p:sp>
      <p:sp>
        <p:nvSpPr>
          <p:cNvPr id="12" name="Rectangle 9">
            <a:extLst>
              <a:ext uri="{FF2B5EF4-FFF2-40B4-BE49-F238E27FC236}">
                <a16:creationId xmlns:a16="http://schemas.microsoft.com/office/drawing/2014/main" id="{D71FFB50-AC18-490D-83DD-C36FAE77F589}"/>
              </a:ext>
            </a:extLst>
          </p:cNvPr>
          <p:cNvSpPr>
            <a:spLocks noGrp="1" noChangeArrowheads="1"/>
          </p:cNvSpPr>
          <p:nvPr>
            <p:ph type="ftr" sz="quarter" idx="10"/>
          </p:nvPr>
        </p:nvSpPr>
        <p:spPr/>
        <p:txBody>
          <a:bodyPr/>
          <a:lstStyle>
            <a:lvl1pPr algn="r">
              <a:defRPr/>
            </a:lvl1pPr>
          </a:lstStyle>
          <a:p>
            <a:pPr>
              <a:defRPr/>
            </a:pPr>
            <a:endParaRPr lang="en-US"/>
          </a:p>
        </p:txBody>
      </p:sp>
    </p:spTree>
    <p:extLst>
      <p:ext uri="{BB962C8B-B14F-4D97-AF65-F5344CB8AC3E}">
        <p14:creationId xmlns:p14="http://schemas.microsoft.com/office/powerpoint/2010/main" val="25965938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D3897B36-EF09-41A6-801B-316112308268}"/>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59972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FF07485C-1CC2-4D24-9DDA-9FC169B2C423}"/>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0640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457200"/>
            <a:ext cx="1998662" cy="5629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457200"/>
            <a:ext cx="5846763" cy="5629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09745F2D-9323-4160-A261-AB47C39E09AF}"/>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9486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a:extLst>
              <a:ext uri="{FF2B5EF4-FFF2-40B4-BE49-F238E27FC236}">
                <a16:creationId xmlns:a16="http://schemas.microsoft.com/office/drawing/2014/main" id="{4AE43120-97B3-4689-958C-71B2D119ECBE}"/>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0651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765BB783-EC70-4E52-AD04-722ADC1830FC}"/>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78364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a:extLst>
              <a:ext uri="{FF2B5EF4-FFF2-40B4-BE49-F238E27FC236}">
                <a16:creationId xmlns:a16="http://schemas.microsoft.com/office/drawing/2014/main" id="{E97CAE47-0066-456D-9D3F-6EDB871B4F50}"/>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24468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86290CFC-398F-4C71-A0AF-BC0E5BF87D85}"/>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8575" cap="flat" cmpd="sng">
            <a:solidFill>
              <a:srgbClr val="33339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FBBE5F1D-FD3F-487C-ADEA-347D5FC3A3E6}"/>
              </a:ext>
            </a:extLst>
          </p:cNvPr>
          <p:cNvSpPr>
            <a:spLocks noChangeShapeType="1"/>
          </p:cNvSpPr>
          <p:nvPr/>
        </p:nvSpPr>
        <p:spPr bwMode="auto">
          <a:xfrm>
            <a:off x="1981200" y="3962400"/>
            <a:ext cx="65119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 name="Rectangle 2"/>
          <p:cNvSpPr>
            <a:spLocks noGrp="1" noChangeArrowheads="1"/>
          </p:cNvSpPr>
          <p:nvPr>
            <p:ph type="ctrTitle"/>
          </p:nvPr>
        </p:nvSpPr>
        <p:spPr>
          <a:xfrm>
            <a:off x="914400" y="1524000"/>
            <a:ext cx="7623175" cy="1752600"/>
          </a:xfrm>
        </p:spPr>
        <p:txBody>
          <a:bodyPr/>
          <a:lstStyle>
            <a:lvl1pPr>
              <a:defRPr sz="4800"/>
            </a:lvl1pPr>
          </a:lstStyle>
          <a:p>
            <a:pPr lvl="0"/>
            <a:r>
              <a:rPr lang="en-US" noProof="0"/>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a:lvl1pPr>
          </a:lstStyle>
          <a:p>
            <a:pPr lvl="0"/>
            <a:r>
              <a:rPr lang="en-US" noProof="0"/>
              <a:t>Click to edit Master subtitle style</a:t>
            </a:r>
          </a:p>
        </p:txBody>
      </p:sp>
      <p:sp>
        <p:nvSpPr>
          <p:cNvPr id="6" name="Rectangle 4">
            <a:extLst>
              <a:ext uri="{FF2B5EF4-FFF2-40B4-BE49-F238E27FC236}">
                <a16:creationId xmlns:a16="http://schemas.microsoft.com/office/drawing/2014/main" id="{4E7B2EBD-8A39-4A32-BCB7-491AB7CAD3F8}"/>
              </a:ext>
            </a:extLst>
          </p:cNvPr>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cs typeface="+mn-cs"/>
              </a:defRPr>
            </a:lvl1pPr>
          </a:lstStyle>
          <a:p>
            <a:pPr>
              <a:defRPr/>
            </a:pPr>
            <a:endParaRPr lang="en-US"/>
          </a:p>
        </p:txBody>
      </p:sp>
      <p:sp>
        <p:nvSpPr>
          <p:cNvPr id="7" name="Rectangle 5">
            <a:extLst>
              <a:ext uri="{FF2B5EF4-FFF2-40B4-BE49-F238E27FC236}">
                <a16:creationId xmlns:a16="http://schemas.microsoft.com/office/drawing/2014/main" id="{7C023385-8EAE-4BFD-ABA5-28C2836FD2CA}"/>
              </a:ext>
            </a:extLst>
          </p:cNvPr>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cs typeface="+mn-cs"/>
              </a:defRPr>
            </a:lvl1pPr>
          </a:lstStyle>
          <a:p>
            <a:pPr>
              <a:defRPr/>
            </a:pPr>
            <a:endParaRPr lang="en-US"/>
          </a:p>
        </p:txBody>
      </p:sp>
      <p:sp>
        <p:nvSpPr>
          <p:cNvPr id="8" name="Rectangle 6">
            <a:extLst>
              <a:ext uri="{FF2B5EF4-FFF2-40B4-BE49-F238E27FC236}">
                <a16:creationId xmlns:a16="http://schemas.microsoft.com/office/drawing/2014/main" id="{434E6110-E9A6-4608-B66E-17E7A6D5BF25}"/>
              </a:ext>
            </a:extLst>
          </p:cNvPr>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anose="02020404030301010803" pitchFamily="18" charset="0"/>
              </a:defRPr>
            </a:lvl1pPr>
          </a:lstStyle>
          <a:p>
            <a:pPr>
              <a:defRPr/>
            </a:pPr>
            <a:fld id="{101302B6-F573-4504-896E-636CE7497B1B}" type="slidenum">
              <a:rPr lang="en-US" altLang="en-US"/>
              <a:pPr>
                <a:defRPr/>
              </a:pPr>
              <a:t>‹#›</a:t>
            </a:fld>
            <a:endParaRPr lang="en-US" altLang="en-US"/>
          </a:p>
        </p:txBody>
      </p:sp>
    </p:spTree>
    <p:extLst>
      <p:ext uri="{BB962C8B-B14F-4D97-AF65-F5344CB8AC3E}">
        <p14:creationId xmlns:p14="http://schemas.microsoft.com/office/powerpoint/2010/main" val="192159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184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96800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98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2D0F5DA-FA39-4F45-B985-BE8415252673}"/>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676CFFFD-DCB4-4D8D-B0F8-A62D6B539C61}"/>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kumimoji="1" lang="en-US" altLang="en-US"/>
            </a:p>
          </p:txBody>
        </p:sp>
        <p:sp>
          <p:nvSpPr>
            <p:cNvPr id="6" name="AutoShape 4">
              <a:extLst>
                <a:ext uri="{FF2B5EF4-FFF2-40B4-BE49-F238E27FC236}">
                  <a16:creationId xmlns:a16="http://schemas.microsoft.com/office/drawing/2014/main" id="{21457D55-5782-46F3-8614-ECA3B5E7E4B9}"/>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kumimoji="1" lang="en-US" altLang="en-US"/>
            </a:p>
          </p:txBody>
        </p:sp>
      </p:grpSp>
      <p:grpSp>
        <p:nvGrpSpPr>
          <p:cNvPr id="7" name="Group 5">
            <a:extLst>
              <a:ext uri="{FF2B5EF4-FFF2-40B4-BE49-F238E27FC236}">
                <a16:creationId xmlns:a16="http://schemas.microsoft.com/office/drawing/2014/main" id="{75699827-45A2-452F-A328-8D5725E93AFF}"/>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30582-2C05-4584-8DFC-34C72FB62174}"/>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sp>
          <p:nvSpPr>
            <p:cNvPr id="9" name="AutoShape 7">
              <a:extLst>
                <a:ext uri="{FF2B5EF4-FFF2-40B4-BE49-F238E27FC236}">
                  <a16:creationId xmlns:a16="http://schemas.microsoft.com/office/drawing/2014/main" id="{7A868A87-82FD-430E-B3E8-2DC53C6292D1}"/>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grpSp>
      <p:sp>
        <p:nvSpPr>
          <p:cNvPr id="10" name="Text Box 13">
            <a:extLst>
              <a:ext uri="{FF2B5EF4-FFF2-40B4-BE49-F238E27FC236}">
                <a16:creationId xmlns:a16="http://schemas.microsoft.com/office/drawing/2014/main" id="{D8E6CCF3-1C82-4F62-82CA-BBB4AF7CE01C}"/>
              </a:ext>
            </a:extLst>
          </p:cNvPr>
          <p:cNvSpPr txBox="1">
            <a:spLocks noChangeArrowheads="1"/>
          </p:cNvSpPr>
          <p:nvPr userDrawn="1"/>
        </p:nvSpPr>
        <p:spPr bwMode="auto">
          <a:xfrm>
            <a:off x="11113" y="6583363"/>
            <a:ext cx="160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200" b="1" i="1">
                <a:latin typeface="Times"/>
              </a:rPr>
              <a:t>McGraw-Hill/Irwin</a:t>
            </a:r>
          </a:p>
        </p:txBody>
      </p:sp>
      <p:sp>
        <p:nvSpPr>
          <p:cNvPr id="11" name="Text Box 12">
            <a:extLst>
              <a:ext uri="{FF2B5EF4-FFF2-40B4-BE49-F238E27FC236}">
                <a16:creationId xmlns:a16="http://schemas.microsoft.com/office/drawing/2014/main" id="{B1C26A48-2996-451C-8C4C-3D724BAA3F52}"/>
              </a:ext>
            </a:extLst>
          </p:cNvPr>
          <p:cNvSpPr txBox="1">
            <a:spLocks noChangeArrowheads="1"/>
          </p:cNvSpPr>
          <p:nvPr userDrawn="1"/>
        </p:nvSpPr>
        <p:spPr bwMode="auto">
          <a:xfrm>
            <a:off x="3524250" y="6545263"/>
            <a:ext cx="5803900" cy="274637"/>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200" b="1" i="1">
                <a:latin typeface="Times"/>
              </a:rPr>
              <a:t>Copyright © 2010 by The McGraw-Hill Companies, Inc. All rights reserved.</a:t>
            </a:r>
          </a:p>
        </p:txBody>
      </p:sp>
      <p:sp>
        <p:nvSpPr>
          <p:cNvPr id="7885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Chapter 3</a:t>
            </a:r>
          </a:p>
        </p:txBody>
      </p:sp>
      <p:sp>
        <p:nvSpPr>
          <p:cNvPr id="78859" name="AutoShape 11"/>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defRPr>
                <a:solidFill>
                  <a:schemeClr val="tx1"/>
                </a:solidFill>
              </a:defRPr>
            </a:lvl1pPr>
          </a:lstStyle>
          <a:p>
            <a:r>
              <a:rPr lang="en-US"/>
              <a:t>Describing Data: </a:t>
            </a:r>
            <a:br>
              <a:rPr lang="en-US"/>
            </a:br>
            <a:r>
              <a:rPr lang="en-US"/>
              <a:t>Numerical Values</a:t>
            </a:r>
          </a:p>
        </p:txBody>
      </p:sp>
    </p:spTree>
    <p:extLst>
      <p:ext uri="{BB962C8B-B14F-4D97-AF65-F5344CB8AC3E}">
        <p14:creationId xmlns:p14="http://schemas.microsoft.com/office/powerpoint/2010/main" val="11378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234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2220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49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7737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6706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901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959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03977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0330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14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3B580625-CF74-479B-B8F1-2971D73098FC}"/>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730374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quarter" idx="1"/>
          </p:nvPr>
        </p:nvSpPr>
        <p:spPr>
          <a:xfrm>
            <a:off x="457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4787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FFEAFA4-0063-434C-95D1-16DBE762B0B6}"/>
              </a:ext>
            </a:extLst>
          </p:cNvPr>
          <p:cNvSpPr>
            <a:spLocks noChangeArrowheads="1"/>
          </p:cNvSpPr>
          <p:nvPr/>
        </p:nvSpPr>
        <p:spPr bwMode="auto">
          <a:xfrm>
            <a:off x="0" y="6659563"/>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a:p>
            <a:pPr>
              <a:defRPr/>
            </a:pPr>
            <a:endParaRPr lang="en-US" altLang="en-US" sz="1000">
              <a:solidFill>
                <a:srgbClr val="000000"/>
              </a:solidFill>
              <a:latin typeface="Tahoma" panose="020B0604030504040204" pitchFamily="34" charset="0"/>
            </a:endParaRPr>
          </a:p>
        </p:txBody>
      </p:sp>
      <p:sp>
        <p:nvSpPr>
          <p:cNvPr id="5" name="Line 8">
            <a:extLst>
              <a:ext uri="{FF2B5EF4-FFF2-40B4-BE49-F238E27FC236}">
                <a16:creationId xmlns:a16="http://schemas.microsoft.com/office/drawing/2014/main" id="{D5B0FC7B-3075-4E27-895A-6A6B379A3CFB}"/>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10">
            <a:extLst>
              <a:ext uri="{FF2B5EF4-FFF2-40B4-BE49-F238E27FC236}">
                <a16:creationId xmlns:a16="http://schemas.microsoft.com/office/drawing/2014/main" id="{1B0979AE-A8DC-4AAC-845D-F8925ECCD84C}"/>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25603"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7" name="Rectangle 4">
            <a:extLst>
              <a:ext uri="{FF2B5EF4-FFF2-40B4-BE49-F238E27FC236}">
                <a16:creationId xmlns:a16="http://schemas.microsoft.com/office/drawing/2014/main" id="{257AD07F-F1E5-48C1-95A5-86F6EB280A28}"/>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1D6EE99D-DE53-4AD5-87F0-9E3BB2D6184C}"/>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A2B093F0-6C6E-4A94-84E8-B48EF6CFAF3F}"/>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045F4E2-D9FB-4653-A7A6-0ACB0847B1F0}" type="slidenum">
              <a:rPr lang="en-US" altLang="en-US"/>
              <a:pPr>
                <a:defRPr/>
              </a:pPr>
              <a:t>‹#›</a:t>
            </a:fld>
            <a:endParaRPr lang="en-US" altLang="en-US"/>
          </a:p>
        </p:txBody>
      </p:sp>
    </p:spTree>
    <p:extLst>
      <p:ext uri="{BB962C8B-B14F-4D97-AF65-F5344CB8AC3E}">
        <p14:creationId xmlns:p14="http://schemas.microsoft.com/office/powerpoint/2010/main" val="551358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3EE2137-7339-4EDD-BF5B-03F60208C343}"/>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BC2BDC85-F065-4007-8F0C-8DBAD72F8CAD}"/>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8440B29B-DB88-49A5-814F-DE612966D443}"/>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9917ADC4-4B3E-4091-B4CB-11590AE007B9}" type="slidenum">
              <a:rPr lang="en-US" altLang="en-US"/>
              <a:pPr>
                <a:defRPr/>
              </a:pPr>
              <a:t>‹#›</a:t>
            </a:fld>
            <a:endParaRPr lang="en-US" altLang="en-US"/>
          </a:p>
        </p:txBody>
      </p:sp>
    </p:spTree>
    <p:extLst>
      <p:ext uri="{BB962C8B-B14F-4D97-AF65-F5344CB8AC3E}">
        <p14:creationId xmlns:p14="http://schemas.microsoft.com/office/powerpoint/2010/main" val="24362247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2B66918-FB88-42CD-BE84-C10FA17E8445}"/>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27E85C3A-DA57-4E5C-A798-C309502E4E27}"/>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B6A5E48B-C411-4981-AB2A-0BF04D96F2BD}"/>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507FBE8-DF2C-4C24-9685-547252AA99B4}" type="slidenum">
              <a:rPr lang="en-US" altLang="en-US"/>
              <a:pPr>
                <a:defRPr/>
              </a:pPr>
              <a:t>‹#›</a:t>
            </a:fld>
            <a:endParaRPr lang="en-US" altLang="en-US"/>
          </a:p>
        </p:txBody>
      </p:sp>
    </p:spTree>
    <p:extLst>
      <p:ext uri="{BB962C8B-B14F-4D97-AF65-F5344CB8AC3E}">
        <p14:creationId xmlns:p14="http://schemas.microsoft.com/office/powerpoint/2010/main" val="6920468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BBC021-8842-4416-A1CD-A649BDE2F0CD}"/>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A3DC045F-DEE9-4018-B62A-CF28709820DE}"/>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CA2E954-BAD0-44CF-BAC0-C7F7E935F296}"/>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AC7B6998-2317-4B3D-9E12-0AB31DB86157}" type="slidenum">
              <a:rPr lang="en-US" altLang="en-US"/>
              <a:pPr>
                <a:defRPr/>
              </a:pPr>
              <a:t>‹#›</a:t>
            </a:fld>
            <a:endParaRPr lang="en-US" altLang="en-US"/>
          </a:p>
        </p:txBody>
      </p:sp>
    </p:spTree>
    <p:extLst>
      <p:ext uri="{BB962C8B-B14F-4D97-AF65-F5344CB8AC3E}">
        <p14:creationId xmlns:p14="http://schemas.microsoft.com/office/powerpoint/2010/main" val="462152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59AB8E-1BAB-44ED-9CE7-7A097D179952}"/>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424D5AFC-38D7-4733-9AD8-AE163D8EBB84}"/>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EFBC64FB-EB3F-45EB-9D77-771239362F26}"/>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1F9AB21E-3555-49D8-A321-011192758855}" type="slidenum">
              <a:rPr lang="en-US" altLang="en-US"/>
              <a:pPr>
                <a:defRPr/>
              </a:pPr>
              <a:t>‹#›</a:t>
            </a:fld>
            <a:endParaRPr lang="en-US" altLang="en-US"/>
          </a:p>
        </p:txBody>
      </p:sp>
    </p:spTree>
    <p:extLst>
      <p:ext uri="{BB962C8B-B14F-4D97-AF65-F5344CB8AC3E}">
        <p14:creationId xmlns:p14="http://schemas.microsoft.com/office/powerpoint/2010/main" val="2452134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6959361-FFD0-4EAF-83B6-87B05741EF51}"/>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4" name="Rectangle 5">
            <a:extLst>
              <a:ext uri="{FF2B5EF4-FFF2-40B4-BE49-F238E27FC236}">
                <a16:creationId xmlns:a16="http://schemas.microsoft.com/office/drawing/2014/main" id="{A4398D61-C8DC-4ABB-B499-8E4A7D2675C6}"/>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5" name="Rectangle 6">
            <a:extLst>
              <a:ext uri="{FF2B5EF4-FFF2-40B4-BE49-F238E27FC236}">
                <a16:creationId xmlns:a16="http://schemas.microsoft.com/office/drawing/2014/main" id="{1D4A7C2D-7639-45B7-8D55-92EB5452959F}"/>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7E16888F-1CC8-4BD8-AA8B-43D55EDD156D}" type="slidenum">
              <a:rPr lang="en-US" altLang="en-US"/>
              <a:pPr>
                <a:defRPr/>
              </a:pPr>
              <a:t>‹#›</a:t>
            </a:fld>
            <a:endParaRPr lang="en-US" altLang="en-US"/>
          </a:p>
        </p:txBody>
      </p:sp>
    </p:spTree>
    <p:extLst>
      <p:ext uri="{BB962C8B-B14F-4D97-AF65-F5344CB8AC3E}">
        <p14:creationId xmlns:p14="http://schemas.microsoft.com/office/powerpoint/2010/main" val="2742498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EBD63B-099C-443A-90B9-8880ACD7E20F}"/>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3" name="Rectangle 5">
            <a:extLst>
              <a:ext uri="{FF2B5EF4-FFF2-40B4-BE49-F238E27FC236}">
                <a16:creationId xmlns:a16="http://schemas.microsoft.com/office/drawing/2014/main" id="{015F9668-5B14-41E6-B773-9ED47E685689}"/>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4" name="Rectangle 6">
            <a:extLst>
              <a:ext uri="{FF2B5EF4-FFF2-40B4-BE49-F238E27FC236}">
                <a16:creationId xmlns:a16="http://schemas.microsoft.com/office/drawing/2014/main" id="{F428ADC1-0916-41D1-A536-55FF3677B1E1}"/>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FFD40384-DE05-4D40-A005-6D418BC00F3B}" type="slidenum">
              <a:rPr lang="en-US" altLang="en-US"/>
              <a:pPr>
                <a:defRPr/>
              </a:pPr>
              <a:t>‹#›</a:t>
            </a:fld>
            <a:endParaRPr lang="en-US" altLang="en-US"/>
          </a:p>
        </p:txBody>
      </p:sp>
    </p:spTree>
    <p:extLst>
      <p:ext uri="{BB962C8B-B14F-4D97-AF65-F5344CB8AC3E}">
        <p14:creationId xmlns:p14="http://schemas.microsoft.com/office/powerpoint/2010/main" val="34579643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D0DA18B-EE24-41CD-B344-A4B85678374F}"/>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CE52906B-F1EA-47CD-8E90-8145309DE554}"/>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B92C573-B29D-441B-B57B-3C1597B27528}"/>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A56735A-F036-4678-A271-81E31FE7D2FB}" type="slidenum">
              <a:rPr lang="en-US" altLang="en-US"/>
              <a:pPr>
                <a:defRPr/>
              </a:pPr>
              <a:t>‹#›</a:t>
            </a:fld>
            <a:endParaRPr lang="en-US" altLang="en-US"/>
          </a:p>
        </p:txBody>
      </p:sp>
    </p:spTree>
    <p:extLst>
      <p:ext uri="{BB962C8B-B14F-4D97-AF65-F5344CB8AC3E}">
        <p14:creationId xmlns:p14="http://schemas.microsoft.com/office/powerpoint/2010/main" val="27576515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7E9DBE5-AA84-4CA3-AB03-0F01828CE7A1}"/>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C6EEED32-67A6-4BA7-B5A6-52A77CAA42B2}"/>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1347F4-351B-4CDB-9307-C917D2EBF22C}"/>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E48441B4-FBA8-4B57-8885-939D4D29A71B}" type="slidenum">
              <a:rPr lang="en-US" altLang="en-US"/>
              <a:pPr>
                <a:defRPr/>
              </a:pPr>
              <a:t>‹#›</a:t>
            </a:fld>
            <a:endParaRPr lang="en-US" altLang="en-US"/>
          </a:p>
        </p:txBody>
      </p:sp>
    </p:spTree>
    <p:extLst>
      <p:ext uri="{BB962C8B-B14F-4D97-AF65-F5344CB8AC3E}">
        <p14:creationId xmlns:p14="http://schemas.microsoft.com/office/powerpoint/2010/main" val="249893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1A922C4E-CD50-4F13-9BDC-A7B5B99D1364}"/>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34004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FF9829-9752-46FA-A8D2-685868F80A74}"/>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1C9926F9-3F2E-4D3A-B8D9-8E119FEBFEA7}"/>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C85F8684-EB5B-4E0E-8805-3AE847C91428}"/>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3BB4714-DB69-4AFB-B4B0-37B04F3E2159}" type="slidenum">
              <a:rPr lang="en-US" altLang="en-US"/>
              <a:pPr>
                <a:defRPr/>
              </a:pPr>
              <a:t>‹#›</a:t>
            </a:fld>
            <a:endParaRPr lang="en-US" altLang="en-US"/>
          </a:p>
        </p:txBody>
      </p:sp>
    </p:spTree>
    <p:extLst>
      <p:ext uri="{BB962C8B-B14F-4D97-AF65-F5344CB8AC3E}">
        <p14:creationId xmlns:p14="http://schemas.microsoft.com/office/powerpoint/2010/main" val="1672317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C367FBA-07EB-4850-8AED-AC3D20359F8D}"/>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F8FF62C6-CDF1-42DC-B657-F84AE9931444}"/>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CA3F8845-A76D-4824-A5C0-75C20F3E1E8E}"/>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49EE5AA3-56E0-4090-B657-8FD42F8E9D3E}" type="slidenum">
              <a:rPr lang="en-US" altLang="en-US"/>
              <a:pPr>
                <a:defRPr/>
              </a:pPr>
              <a:t>‹#›</a:t>
            </a:fld>
            <a:endParaRPr lang="en-US" altLang="en-US"/>
          </a:p>
        </p:txBody>
      </p:sp>
    </p:spTree>
    <p:extLst>
      <p:ext uri="{BB962C8B-B14F-4D97-AF65-F5344CB8AC3E}">
        <p14:creationId xmlns:p14="http://schemas.microsoft.com/office/powerpoint/2010/main" val="449458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9CC863C-8C81-40D1-B8D9-A26C73E7B0E7}"/>
              </a:ext>
            </a:extLst>
          </p:cNvPr>
          <p:cNvSpPr>
            <a:spLocks noChangeArrowheads="1"/>
          </p:cNvSpPr>
          <p:nvPr/>
        </p:nvSpPr>
        <p:spPr bwMode="auto">
          <a:xfrm>
            <a:off x="0" y="6659563"/>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a:p>
            <a:pPr>
              <a:defRPr/>
            </a:pPr>
            <a:endParaRPr lang="en-US" altLang="en-US" sz="1000">
              <a:solidFill>
                <a:srgbClr val="000000"/>
              </a:solidFill>
              <a:latin typeface="Tahoma" panose="020B0604030504040204" pitchFamily="34" charset="0"/>
            </a:endParaRPr>
          </a:p>
        </p:txBody>
      </p:sp>
      <p:sp>
        <p:nvSpPr>
          <p:cNvPr id="5" name="Line 8">
            <a:extLst>
              <a:ext uri="{FF2B5EF4-FFF2-40B4-BE49-F238E27FC236}">
                <a16:creationId xmlns:a16="http://schemas.microsoft.com/office/drawing/2014/main" id="{22BA67ED-1DA4-4C36-A092-D31535F8EC98}"/>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10">
            <a:extLst>
              <a:ext uri="{FF2B5EF4-FFF2-40B4-BE49-F238E27FC236}">
                <a16:creationId xmlns:a16="http://schemas.microsoft.com/office/drawing/2014/main" id="{64FBF8F3-E0F6-4D63-93D7-AF3F86FEBAE7}"/>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25603"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7" name="Rectangle 4">
            <a:extLst>
              <a:ext uri="{FF2B5EF4-FFF2-40B4-BE49-F238E27FC236}">
                <a16:creationId xmlns:a16="http://schemas.microsoft.com/office/drawing/2014/main" id="{83BD8C5C-11E9-4706-8E71-C9A8E3048BFA}"/>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BDE1A986-DB58-4F47-9960-462C565958BA}"/>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AF0EC32F-D6D4-4BB9-B6D1-CCD717DC97E7}"/>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24F857D9-4719-42F7-A6A5-92244832B0C6}" type="slidenum">
              <a:rPr lang="en-US" altLang="en-US"/>
              <a:pPr>
                <a:defRPr/>
              </a:pPr>
              <a:t>‹#›</a:t>
            </a:fld>
            <a:endParaRPr lang="en-US" altLang="en-US"/>
          </a:p>
        </p:txBody>
      </p:sp>
    </p:spTree>
    <p:extLst>
      <p:ext uri="{BB962C8B-B14F-4D97-AF65-F5344CB8AC3E}">
        <p14:creationId xmlns:p14="http://schemas.microsoft.com/office/powerpoint/2010/main" val="1523805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B53A10-BEC4-449B-898E-07D0C6E56836}"/>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F1BCBE25-F728-4E3B-B043-7ACB8335A310}"/>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E7FF35BE-D741-4EEF-AAC0-C543B1A38535}"/>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DC2E94E-35E7-4224-81B2-2C36CA9884BF}" type="slidenum">
              <a:rPr lang="en-US" altLang="en-US"/>
              <a:pPr>
                <a:defRPr/>
              </a:pPr>
              <a:t>‹#›</a:t>
            </a:fld>
            <a:endParaRPr lang="en-US" altLang="en-US"/>
          </a:p>
        </p:txBody>
      </p:sp>
    </p:spTree>
    <p:extLst>
      <p:ext uri="{BB962C8B-B14F-4D97-AF65-F5344CB8AC3E}">
        <p14:creationId xmlns:p14="http://schemas.microsoft.com/office/powerpoint/2010/main" val="12860561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AE3E0BA-3978-4E3D-90BA-A8CF6E460240}"/>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AF349725-115B-46DF-840B-585730CA1EC0}"/>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599FB16C-5F63-4330-BEE5-4E3B3B2D138A}"/>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14E6E0F4-DDB4-4935-9049-B2153CC1DA3E}" type="slidenum">
              <a:rPr lang="en-US" altLang="en-US"/>
              <a:pPr>
                <a:defRPr/>
              </a:pPr>
              <a:t>‹#›</a:t>
            </a:fld>
            <a:endParaRPr lang="en-US" altLang="en-US"/>
          </a:p>
        </p:txBody>
      </p:sp>
    </p:spTree>
    <p:extLst>
      <p:ext uri="{BB962C8B-B14F-4D97-AF65-F5344CB8AC3E}">
        <p14:creationId xmlns:p14="http://schemas.microsoft.com/office/powerpoint/2010/main" val="3851562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D6EF4-9269-4AE5-B93E-9AD1F31D2610}"/>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BCE0DFF6-87AD-46C6-B3AD-570DE6A8514C}"/>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9B44F4B2-B2A1-4F65-B64A-7B8238C0F4A8}"/>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90FFDBEF-F0A4-4079-9FA0-D201DF83D71F}" type="slidenum">
              <a:rPr lang="en-US" altLang="en-US"/>
              <a:pPr>
                <a:defRPr/>
              </a:pPr>
              <a:t>‹#›</a:t>
            </a:fld>
            <a:endParaRPr lang="en-US" altLang="en-US"/>
          </a:p>
        </p:txBody>
      </p:sp>
    </p:spTree>
    <p:extLst>
      <p:ext uri="{BB962C8B-B14F-4D97-AF65-F5344CB8AC3E}">
        <p14:creationId xmlns:p14="http://schemas.microsoft.com/office/powerpoint/2010/main" val="3960276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329F026-33C2-4EE4-B037-EB61E16C90F5}"/>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942686D9-F5B8-453F-8BE6-45614332A3C2}"/>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A9D4FDAA-37BE-4175-A57A-033BBA3339CE}"/>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70A54EEA-3219-41C3-A07A-8644EB949A36}" type="slidenum">
              <a:rPr lang="en-US" altLang="en-US"/>
              <a:pPr>
                <a:defRPr/>
              </a:pPr>
              <a:t>‹#›</a:t>
            </a:fld>
            <a:endParaRPr lang="en-US" altLang="en-US"/>
          </a:p>
        </p:txBody>
      </p:sp>
    </p:spTree>
    <p:extLst>
      <p:ext uri="{BB962C8B-B14F-4D97-AF65-F5344CB8AC3E}">
        <p14:creationId xmlns:p14="http://schemas.microsoft.com/office/powerpoint/2010/main" val="20015459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6717341-1148-475C-BA38-9B509AA3EDB9}"/>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4" name="Rectangle 5">
            <a:extLst>
              <a:ext uri="{FF2B5EF4-FFF2-40B4-BE49-F238E27FC236}">
                <a16:creationId xmlns:a16="http://schemas.microsoft.com/office/drawing/2014/main" id="{99E96740-E7A5-4D80-ABCD-CBD2B870598D}"/>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5" name="Rectangle 6">
            <a:extLst>
              <a:ext uri="{FF2B5EF4-FFF2-40B4-BE49-F238E27FC236}">
                <a16:creationId xmlns:a16="http://schemas.microsoft.com/office/drawing/2014/main" id="{F6DA6718-D41C-4A9A-9FE5-E0BB3CD2FA9F}"/>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2697300A-AFBA-4A4D-934D-1E3DC683E976}" type="slidenum">
              <a:rPr lang="en-US" altLang="en-US"/>
              <a:pPr>
                <a:defRPr/>
              </a:pPr>
              <a:t>‹#›</a:t>
            </a:fld>
            <a:endParaRPr lang="en-US" altLang="en-US"/>
          </a:p>
        </p:txBody>
      </p:sp>
    </p:spTree>
    <p:extLst>
      <p:ext uri="{BB962C8B-B14F-4D97-AF65-F5344CB8AC3E}">
        <p14:creationId xmlns:p14="http://schemas.microsoft.com/office/powerpoint/2010/main" val="39779953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221D451-A541-40EF-ABC2-28718D855902}"/>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3" name="Rectangle 5">
            <a:extLst>
              <a:ext uri="{FF2B5EF4-FFF2-40B4-BE49-F238E27FC236}">
                <a16:creationId xmlns:a16="http://schemas.microsoft.com/office/drawing/2014/main" id="{E8F1054B-6DD0-42B5-A9EB-27EC41666FA0}"/>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4" name="Rectangle 6">
            <a:extLst>
              <a:ext uri="{FF2B5EF4-FFF2-40B4-BE49-F238E27FC236}">
                <a16:creationId xmlns:a16="http://schemas.microsoft.com/office/drawing/2014/main" id="{ABDA87EC-8EDF-4957-9A9C-70C824149B79}"/>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00569E3F-5876-473F-BA41-498FB843D31A}" type="slidenum">
              <a:rPr lang="en-US" altLang="en-US"/>
              <a:pPr>
                <a:defRPr/>
              </a:pPr>
              <a:t>‹#›</a:t>
            </a:fld>
            <a:endParaRPr lang="en-US" altLang="en-US"/>
          </a:p>
        </p:txBody>
      </p:sp>
    </p:spTree>
    <p:extLst>
      <p:ext uri="{BB962C8B-B14F-4D97-AF65-F5344CB8AC3E}">
        <p14:creationId xmlns:p14="http://schemas.microsoft.com/office/powerpoint/2010/main" val="7478986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F1E610D-E72C-4123-AB7B-EB2C183DA8DF}"/>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BC265BBE-3940-4110-8E99-920BBCC01292}"/>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C435ACC-58E8-4702-9160-D622982614C9}"/>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F8E0C62-3B98-4E01-A72A-D6C74895317E}" type="slidenum">
              <a:rPr lang="en-US" altLang="en-US"/>
              <a:pPr>
                <a:defRPr/>
              </a:pPr>
              <a:t>‹#›</a:t>
            </a:fld>
            <a:endParaRPr lang="en-US" altLang="en-US"/>
          </a:p>
        </p:txBody>
      </p:sp>
    </p:spTree>
    <p:extLst>
      <p:ext uri="{BB962C8B-B14F-4D97-AF65-F5344CB8AC3E}">
        <p14:creationId xmlns:p14="http://schemas.microsoft.com/office/powerpoint/2010/main" val="348379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838200" y="1905000"/>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232453B8-5BA4-41EC-867F-45DD5D642575}"/>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1249235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4869969-CB48-4823-9E2E-C6D547D608F7}"/>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70446387-2545-42D3-B9CC-72AF42B5F538}"/>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A7B1AFC7-C862-4153-83D4-5FFF03DB29D7}"/>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EAE005E-0E2A-4F99-9D5B-A646F0B6391E}" type="slidenum">
              <a:rPr lang="en-US" altLang="en-US"/>
              <a:pPr>
                <a:defRPr/>
              </a:pPr>
              <a:t>‹#›</a:t>
            </a:fld>
            <a:endParaRPr lang="en-US" altLang="en-US"/>
          </a:p>
        </p:txBody>
      </p:sp>
    </p:spTree>
    <p:extLst>
      <p:ext uri="{BB962C8B-B14F-4D97-AF65-F5344CB8AC3E}">
        <p14:creationId xmlns:p14="http://schemas.microsoft.com/office/powerpoint/2010/main" val="2046838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CDE70D-B9C2-42AC-A95C-F70325E22D44}"/>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91ACC700-523A-4187-BD1D-6143BA87F6B3}"/>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29B24456-D848-4BCC-8D35-8B8DD253B824}"/>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33E469A-6093-43EF-B8B7-E56C39CC70A2}" type="slidenum">
              <a:rPr lang="en-US" altLang="en-US"/>
              <a:pPr>
                <a:defRPr/>
              </a:pPr>
              <a:t>‹#›</a:t>
            </a:fld>
            <a:endParaRPr lang="en-US" altLang="en-US"/>
          </a:p>
        </p:txBody>
      </p:sp>
    </p:spTree>
    <p:extLst>
      <p:ext uri="{BB962C8B-B14F-4D97-AF65-F5344CB8AC3E}">
        <p14:creationId xmlns:p14="http://schemas.microsoft.com/office/powerpoint/2010/main" val="40003798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8DDF4B-4286-4D43-8B88-1D376E9BF867}"/>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1B3875B7-2C6D-48F7-AFAD-1BDDC5AC22FD}"/>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0B556B80-DB43-4611-BFCE-344943942A6E}"/>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4FD32E1-02DD-4EB6-BB15-4ADE762243B0}" type="slidenum">
              <a:rPr lang="en-US" altLang="en-US"/>
              <a:pPr>
                <a:defRPr/>
              </a:pPr>
              <a:t>‹#›</a:t>
            </a:fld>
            <a:endParaRPr lang="en-US" altLang="en-US"/>
          </a:p>
        </p:txBody>
      </p:sp>
    </p:spTree>
    <p:extLst>
      <p:ext uri="{BB962C8B-B14F-4D97-AF65-F5344CB8AC3E}">
        <p14:creationId xmlns:p14="http://schemas.microsoft.com/office/powerpoint/2010/main" val="3771666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7BB0669-59AB-46A8-9C0E-DF421D0C4223}"/>
              </a:ext>
            </a:extLst>
          </p:cNvPr>
          <p:cNvSpPr>
            <a:spLocks noChangeArrowheads="1"/>
          </p:cNvSpPr>
          <p:nvPr/>
        </p:nvSpPr>
        <p:spPr bwMode="auto">
          <a:xfrm>
            <a:off x="0" y="6659563"/>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a:p>
            <a:pPr>
              <a:defRPr/>
            </a:pPr>
            <a:endParaRPr lang="en-US" altLang="en-US" sz="1000">
              <a:solidFill>
                <a:srgbClr val="000000"/>
              </a:solidFill>
              <a:latin typeface="Tahoma" panose="020B0604030504040204" pitchFamily="34" charset="0"/>
            </a:endParaRPr>
          </a:p>
        </p:txBody>
      </p:sp>
      <p:sp>
        <p:nvSpPr>
          <p:cNvPr id="5" name="Line 8">
            <a:extLst>
              <a:ext uri="{FF2B5EF4-FFF2-40B4-BE49-F238E27FC236}">
                <a16:creationId xmlns:a16="http://schemas.microsoft.com/office/drawing/2014/main" id="{BA1181BD-DE41-460E-BA09-3DBAD9A6E5EC}"/>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10">
            <a:extLst>
              <a:ext uri="{FF2B5EF4-FFF2-40B4-BE49-F238E27FC236}">
                <a16:creationId xmlns:a16="http://schemas.microsoft.com/office/drawing/2014/main" id="{7D79FB1F-4445-43E2-BC72-5E56FC94BCBE}"/>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25603"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7" name="Rectangle 4">
            <a:extLst>
              <a:ext uri="{FF2B5EF4-FFF2-40B4-BE49-F238E27FC236}">
                <a16:creationId xmlns:a16="http://schemas.microsoft.com/office/drawing/2014/main" id="{EA5F5707-4AB5-4A97-95DC-E21EA3B07385}"/>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A47611C9-59ED-408F-B68A-1EE6F98E03F2}"/>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A1F47265-2E4B-41F8-8BE6-CE35DAF3FF60}"/>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7E3415AD-1F76-45C6-915A-BF4A9313D43E}" type="slidenum">
              <a:rPr lang="en-US" altLang="en-US"/>
              <a:pPr>
                <a:defRPr/>
              </a:pPr>
              <a:t>‹#›</a:t>
            </a:fld>
            <a:endParaRPr lang="en-US" altLang="en-US"/>
          </a:p>
        </p:txBody>
      </p:sp>
    </p:spTree>
    <p:extLst>
      <p:ext uri="{BB962C8B-B14F-4D97-AF65-F5344CB8AC3E}">
        <p14:creationId xmlns:p14="http://schemas.microsoft.com/office/powerpoint/2010/main" val="10824521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9BB808-C233-416D-A150-916E2CCEF959}"/>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150B79F2-791E-4A86-8DB5-680CAF66A457}"/>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9DCA1C96-26CD-4BD0-8775-3FD11C7372B6}"/>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743300F2-F3B0-4571-8291-69B9597D814C}" type="slidenum">
              <a:rPr lang="en-US" altLang="en-US"/>
              <a:pPr>
                <a:defRPr/>
              </a:pPr>
              <a:t>‹#›</a:t>
            </a:fld>
            <a:endParaRPr lang="en-US" altLang="en-US"/>
          </a:p>
        </p:txBody>
      </p:sp>
    </p:spTree>
    <p:extLst>
      <p:ext uri="{BB962C8B-B14F-4D97-AF65-F5344CB8AC3E}">
        <p14:creationId xmlns:p14="http://schemas.microsoft.com/office/powerpoint/2010/main" val="15032601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1F67F5B-7F14-4D9F-A09F-DB74DA847168}"/>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C6EE98AF-A441-4C0E-A6A3-EDFC2EB600E5}"/>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91618A3A-187F-4B71-99D4-05020271EE9F}"/>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8CCD4D8-4864-4BB9-8E5D-3BE81F7F585F}" type="slidenum">
              <a:rPr lang="en-US" altLang="en-US"/>
              <a:pPr>
                <a:defRPr/>
              </a:pPr>
              <a:t>‹#›</a:t>
            </a:fld>
            <a:endParaRPr lang="en-US" altLang="en-US"/>
          </a:p>
        </p:txBody>
      </p:sp>
    </p:spTree>
    <p:extLst>
      <p:ext uri="{BB962C8B-B14F-4D97-AF65-F5344CB8AC3E}">
        <p14:creationId xmlns:p14="http://schemas.microsoft.com/office/powerpoint/2010/main" val="1510524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04DAA2-67E7-4D96-9E09-A4FCE69F3AA8}"/>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FB186863-E7DE-4AF7-8B55-C2944F447783}"/>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BF3933A-DEF7-4D9F-B385-65CA36E8BF8D}"/>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B5E88C4D-BB7F-4A81-BA27-BBB682397392}" type="slidenum">
              <a:rPr lang="en-US" altLang="en-US"/>
              <a:pPr>
                <a:defRPr/>
              </a:pPr>
              <a:t>‹#›</a:t>
            </a:fld>
            <a:endParaRPr lang="en-US" altLang="en-US"/>
          </a:p>
        </p:txBody>
      </p:sp>
    </p:spTree>
    <p:extLst>
      <p:ext uri="{BB962C8B-B14F-4D97-AF65-F5344CB8AC3E}">
        <p14:creationId xmlns:p14="http://schemas.microsoft.com/office/powerpoint/2010/main" val="2302636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AC8ADA-38C8-454C-9885-EEFB39029950}"/>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B19C902C-D3DA-4CEF-BFF0-FB1E789C3184}"/>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D3685776-3F7E-4FAC-BC76-1A0D04D7C908}"/>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8403D71-0A43-40B9-9A5D-C19DCBC8ABAC}" type="slidenum">
              <a:rPr lang="en-US" altLang="en-US"/>
              <a:pPr>
                <a:defRPr/>
              </a:pPr>
              <a:t>‹#›</a:t>
            </a:fld>
            <a:endParaRPr lang="en-US" altLang="en-US"/>
          </a:p>
        </p:txBody>
      </p:sp>
    </p:spTree>
    <p:extLst>
      <p:ext uri="{BB962C8B-B14F-4D97-AF65-F5344CB8AC3E}">
        <p14:creationId xmlns:p14="http://schemas.microsoft.com/office/powerpoint/2010/main" val="3134977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75DDB84-927F-4D39-A098-9528C9D0559F}"/>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4" name="Rectangle 5">
            <a:extLst>
              <a:ext uri="{FF2B5EF4-FFF2-40B4-BE49-F238E27FC236}">
                <a16:creationId xmlns:a16="http://schemas.microsoft.com/office/drawing/2014/main" id="{6B73D63E-4FFB-48AE-ACC7-B52F4A6CD3B2}"/>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5" name="Rectangle 6">
            <a:extLst>
              <a:ext uri="{FF2B5EF4-FFF2-40B4-BE49-F238E27FC236}">
                <a16:creationId xmlns:a16="http://schemas.microsoft.com/office/drawing/2014/main" id="{B642563F-9418-4BDE-A49D-F3179F57F1DD}"/>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FDFEED3-A0C9-4F64-8173-91172B7FC36F}" type="slidenum">
              <a:rPr lang="en-US" altLang="en-US"/>
              <a:pPr>
                <a:defRPr/>
              </a:pPr>
              <a:t>‹#›</a:t>
            </a:fld>
            <a:endParaRPr lang="en-US" altLang="en-US"/>
          </a:p>
        </p:txBody>
      </p:sp>
    </p:spTree>
    <p:extLst>
      <p:ext uri="{BB962C8B-B14F-4D97-AF65-F5344CB8AC3E}">
        <p14:creationId xmlns:p14="http://schemas.microsoft.com/office/powerpoint/2010/main" val="22203814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1D9EC4-8549-4C83-BAFD-85AAE4EF798A}"/>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3" name="Rectangle 5">
            <a:extLst>
              <a:ext uri="{FF2B5EF4-FFF2-40B4-BE49-F238E27FC236}">
                <a16:creationId xmlns:a16="http://schemas.microsoft.com/office/drawing/2014/main" id="{7FF58E6B-6E6C-4E68-8A9C-2ABDAADE0F9F}"/>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4" name="Rectangle 6">
            <a:extLst>
              <a:ext uri="{FF2B5EF4-FFF2-40B4-BE49-F238E27FC236}">
                <a16:creationId xmlns:a16="http://schemas.microsoft.com/office/drawing/2014/main" id="{762B3982-ED5D-4B7F-BA74-C2754BDD98DC}"/>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A822644-7C0E-48E5-8A28-767C8953CA7F}" type="slidenum">
              <a:rPr lang="en-US" altLang="en-US"/>
              <a:pPr>
                <a:defRPr/>
              </a:pPr>
              <a:t>‹#›</a:t>
            </a:fld>
            <a:endParaRPr lang="en-US" altLang="en-US"/>
          </a:p>
        </p:txBody>
      </p:sp>
    </p:spTree>
    <p:extLst>
      <p:ext uri="{BB962C8B-B14F-4D97-AF65-F5344CB8AC3E}">
        <p14:creationId xmlns:p14="http://schemas.microsoft.com/office/powerpoint/2010/main" val="94505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E36CD151-E558-41DD-BCD6-A0910D9EBEAB}"/>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6750590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CADDE7E-1C27-4C87-85EE-C815669ADA96}"/>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9DD4D8A5-F386-49EF-BB4E-3B2250D9404E}"/>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D928CF4-E557-427F-8A2B-C6DC8F62EFE5}"/>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9729697-452F-4AD3-AA60-44FC76628B11}" type="slidenum">
              <a:rPr lang="en-US" altLang="en-US"/>
              <a:pPr>
                <a:defRPr/>
              </a:pPr>
              <a:t>‹#›</a:t>
            </a:fld>
            <a:endParaRPr lang="en-US" altLang="en-US"/>
          </a:p>
        </p:txBody>
      </p:sp>
    </p:spTree>
    <p:extLst>
      <p:ext uri="{BB962C8B-B14F-4D97-AF65-F5344CB8AC3E}">
        <p14:creationId xmlns:p14="http://schemas.microsoft.com/office/powerpoint/2010/main" val="734262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A1696AE-7677-4597-9451-5433AC7C729E}"/>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68647AA4-5A64-4220-BC59-CDABCB18331D}"/>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0856DB2-76EF-496B-9A89-EB0BD7185B9B}"/>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E75F315E-A37C-4C75-AB7E-84D0A6DF4D95}" type="slidenum">
              <a:rPr lang="en-US" altLang="en-US"/>
              <a:pPr>
                <a:defRPr/>
              </a:pPr>
              <a:t>‹#›</a:t>
            </a:fld>
            <a:endParaRPr lang="en-US" altLang="en-US"/>
          </a:p>
        </p:txBody>
      </p:sp>
    </p:spTree>
    <p:extLst>
      <p:ext uri="{BB962C8B-B14F-4D97-AF65-F5344CB8AC3E}">
        <p14:creationId xmlns:p14="http://schemas.microsoft.com/office/powerpoint/2010/main" val="1536857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68A58CE-9EED-4923-A4FE-0B3A3CB1F5E7}"/>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EFD8331B-C5D8-4010-8A14-05592F037403}"/>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DEE9C799-BE97-4F35-AF57-5F1510404E61}"/>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C3CF1C8F-9FEF-4B8E-B57D-18799285D737}" type="slidenum">
              <a:rPr lang="en-US" altLang="en-US"/>
              <a:pPr>
                <a:defRPr/>
              </a:pPr>
              <a:t>‹#›</a:t>
            </a:fld>
            <a:endParaRPr lang="en-US" altLang="en-US"/>
          </a:p>
        </p:txBody>
      </p:sp>
    </p:spTree>
    <p:extLst>
      <p:ext uri="{BB962C8B-B14F-4D97-AF65-F5344CB8AC3E}">
        <p14:creationId xmlns:p14="http://schemas.microsoft.com/office/powerpoint/2010/main" val="8551627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57B1C9-F1AD-42BF-AF8A-6F487594D2AF}"/>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97DA96B0-D44D-4083-BCA0-0804AF8EDF08}"/>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1F478D1C-67E1-4653-AF39-587BE2A917FE}"/>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3A03172C-04DA-4F11-B5C2-3D891FFECE5A}" type="slidenum">
              <a:rPr lang="en-US" altLang="en-US"/>
              <a:pPr>
                <a:defRPr/>
              </a:pPr>
              <a:t>‹#›</a:t>
            </a:fld>
            <a:endParaRPr lang="en-US" altLang="en-US"/>
          </a:p>
        </p:txBody>
      </p:sp>
    </p:spTree>
    <p:extLst>
      <p:ext uri="{BB962C8B-B14F-4D97-AF65-F5344CB8AC3E}">
        <p14:creationId xmlns:p14="http://schemas.microsoft.com/office/powerpoint/2010/main" val="2116237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7E04DDF-4B88-43A3-B416-75B5FB348AC8}"/>
              </a:ext>
            </a:extLst>
          </p:cNvPr>
          <p:cNvSpPr>
            <a:spLocks noChangeArrowheads="1"/>
          </p:cNvSpPr>
          <p:nvPr/>
        </p:nvSpPr>
        <p:spPr bwMode="auto">
          <a:xfrm>
            <a:off x="0" y="6659563"/>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a:p>
            <a:pPr>
              <a:defRPr/>
            </a:pPr>
            <a:endParaRPr lang="en-US" altLang="en-US" sz="1000">
              <a:solidFill>
                <a:srgbClr val="000000"/>
              </a:solidFill>
              <a:latin typeface="Tahoma" panose="020B0604030504040204" pitchFamily="34" charset="0"/>
            </a:endParaRPr>
          </a:p>
        </p:txBody>
      </p:sp>
      <p:sp>
        <p:nvSpPr>
          <p:cNvPr id="5" name="Line 8">
            <a:extLst>
              <a:ext uri="{FF2B5EF4-FFF2-40B4-BE49-F238E27FC236}">
                <a16:creationId xmlns:a16="http://schemas.microsoft.com/office/drawing/2014/main" id="{A970CF69-2F97-4DAA-85C9-D19E68664C1A}"/>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10">
            <a:extLst>
              <a:ext uri="{FF2B5EF4-FFF2-40B4-BE49-F238E27FC236}">
                <a16:creationId xmlns:a16="http://schemas.microsoft.com/office/drawing/2014/main" id="{E1DE81D2-063F-4564-AC8D-B41816CC987E}"/>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25603"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7" name="Rectangle 4">
            <a:extLst>
              <a:ext uri="{FF2B5EF4-FFF2-40B4-BE49-F238E27FC236}">
                <a16:creationId xmlns:a16="http://schemas.microsoft.com/office/drawing/2014/main" id="{C207B70A-0891-480C-897C-8CC3DA5291BA}"/>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E97297A2-098B-4FD4-A8B4-090CE6FC4F5F}"/>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486008E4-70E0-4602-BB5D-324BF9239815}"/>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8E630595-F415-42BE-A89F-D1866B69B3C5}" type="slidenum">
              <a:rPr lang="en-US" altLang="en-US"/>
              <a:pPr>
                <a:defRPr/>
              </a:pPr>
              <a:t>‹#›</a:t>
            </a:fld>
            <a:endParaRPr lang="en-US" altLang="en-US"/>
          </a:p>
        </p:txBody>
      </p:sp>
    </p:spTree>
    <p:extLst>
      <p:ext uri="{BB962C8B-B14F-4D97-AF65-F5344CB8AC3E}">
        <p14:creationId xmlns:p14="http://schemas.microsoft.com/office/powerpoint/2010/main" val="35006753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289992-B096-49E3-ACB1-AD707719F9E8}"/>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5E27BB3A-8571-486A-8E64-8F708677010C}"/>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391DE9ED-1929-4055-9FCB-F7E76AA44B62}"/>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9392E7D8-9FDB-45E5-8EBD-05D42342FA53}" type="slidenum">
              <a:rPr lang="en-US" altLang="en-US"/>
              <a:pPr>
                <a:defRPr/>
              </a:pPr>
              <a:t>‹#›</a:t>
            </a:fld>
            <a:endParaRPr lang="en-US" altLang="en-US"/>
          </a:p>
        </p:txBody>
      </p:sp>
    </p:spTree>
    <p:extLst>
      <p:ext uri="{BB962C8B-B14F-4D97-AF65-F5344CB8AC3E}">
        <p14:creationId xmlns:p14="http://schemas.microsoft.com/office/powerpoint/2010/main" val="13222944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C5D1EC9-6AF1-4066-961C-A4ADAFCE9C87}"/>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303DE452-339D-45C4-8518-E1E749BB5BDA}"/>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A3383D39-6307-45FC-881B-12C08529C559}"/>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1FA7A447-D2DB-41C3-8804-94AEC25CA610}" type="slidenum">
              <a:rPr lang="en-US" altLang="en-US"/>
              <a:pPr>
                <a:defRPr/>
              </a:pPr>
              <a:t>‹#›</a:t>
            </a:fld>
            <a:endParaRPr lang="en-US" altLang="en-US"/>
          </a:p>
        </p:txBody>
      </p:sp>
    </p:spTree>
    <p:extLst>
      <p:ext uri="{BB962C8B-B14F-4D97-AF65-F5344CB8AC3E}">
        <p14:creationId xmlns:p14="http://schemas.microsoft.com/office/powerpoint/2010/main" val="14203273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F06A28-3CA0-4DE3-ACED-37B3D25DB865}"/>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2186C975-F2AE-4363-9AA6-698C0636CC2C}"/>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BAF262F-40D3-4B73-9F97-CBB3E18F763F}"/>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F8611D9C-5F27-4BA1-9F6A-3697CEFB1F7C}" type="slidenum">
              <a:rPr lang="en-US" altLang="en-US"/>
              <a:pPr>
                <a:defRPr/>
              </a:pPr>
              <a:t>‹#›</a:t>
            </a:fld>
            <a:endParaRPr lang="en-US" altLang="en-US"/>
          </a:p>
        </p:txBody>
      </p:sp>
    </p:spTree>
    <p:extLst>
      <p:ext uri="{BB962C8B-B14F-4D97-AF65-F5344CB8AC3E}">
        <p14:creationId xmlns:p14="http://schemas.microsoft.com/office/powerpoint/2010/main" val="12807751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14479A5-0C73-4146-9BDC-4916620D249D}"/>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8" name="Rectangle 5">
            <a:extLst>
              <a:ext uri="{FF2B5EF4-FFF2-40B4-BE49-F238E27FC236}">
                <a16:creationId xmlns:a16="http://schemas.microsoft.com/office/drawing/2014/main" id="{E88AB730-8157-4ABD-98D2-D8CF60B7875A}"/>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9" name="Rectangle 6">
            <a:extLst>
              <a:ext uri="{FF2B5EF4-FFF2-40B4-BE49-F238E27FC236}">
                <a16:creationId xmlns:a16="http://schemas.microsoft.com/office/drawing/2014/main" id="{77208D78-F547-4C17-BAFB-E60C40352643}"/>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51DABF6E-9C0C-4E61-B45A-2D16E0CADBB7}" type="slidenum">
              <a:rPr lang="en-US" altLang="en-US"/>
              <a:pPr>
                <a:defRPr/>
              </a:pPr>
              <a:t>‹#›</a:t>
            </a:fld>
            <a:endParaRPr lang="en-US" altLang="en-US"/>
          </a:p>
        </p:txBody>
      </p:sp>
    </p:spTree>
    <p:extLst>
      <p:ext uri="{BB962C8B-B14F-4D97-AF65-F5344CB8AC3E}">
        <p14:creationId xmlns:p14="http://schemas.microsoft.com/office/powerpoint/2010/main" val="11393894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BADAE8-5309-47FB-8F90-33D7045B2F3C}"/>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4" name="Rectangle 5">
            <a:extLst>
              <a:ext uri="{FF2B5EF4-FFF2-40B4-BE49-F238E27FC236}">
                <a16:creationId xmlns:a16="http://schemas.microsoft.com/office/drawing/2014/main" id="{4FAAFD68-332C-4813-91D4-75B55E12E6F4}"/>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5" name="Rectangle 6">
            <a:extLst>
              <a:ext uri="{FF2B5EF4-FFF2-40B4-BE49-F238E27FC236}">
                <a16:creationId xmlns:a16="http://schemas.microsoft.com/office/drawing/2014/main" id="{CC24EDE1-6A15-4F03-B540-95269DB7727D}"/>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FFBA6D6-B8B6-484D-8798-23DA022CC11A}" type="slidenum">
              <a:rPr lang="en-US" altLang="en-US"/>
              <a:pPr>
                <a:defRPr/>
              </a:pPr>
              <a:t>‹#›</a:t>
            </a:fld>
            <a:endParaRPr lang="en-US" altLang="en-US"/>
          </a:p>
        </p:txBody>
      </p:sp>
    </p:spTree>
    <p:extLst>
      <p:ext uri="{BB962C8B-B14F-4D97-AF65-F5344CB8AC3E}">
        <p14:creationId xmlns:p14="http://schemas.microsoft.com/office/powerpoint/2010/main" val="320114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Rectangle 9">
            <a:extLst>
              <a:ext uri="{FF2B5EF4-FFF2-40B4-BE49-F238E27FC236}">
                <a16:creationId xmlns:a16="http://schemas.microsoft.com/office/drawing/2014/main" id="{B0DEF7FD-C542-4218-B3A2-804BF00293A3}"/>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8077735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8B8A0A9-1CA3-4758-AB7C-E96C0CF92A19}"/>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3" name="Rectangle 5">
            <a:extLst>
              <a:ext uri="{FF2B5EF4-FFF2-40B4-BE49-F238E27FC236}">
                <a16:creationId xmlns:a16="http://schemas.microsoft.com/office/drawing/2014/main" id="{B73BECB5-BDBB-4237-8158-7FF493DAFC38}"/>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4" name="Rectangle 6">
            <a:extLst>
              <a:ext uri="{FF2B5EF4-FFF2-40B4-BE49-F238E27FC236}">
                <a16:creationId xmlns:a16="http://schemas.microsoft.com/office/drawing/2014/main" id="{71384401-A7A4-4589-BA49-7D5AC047C7C5}"/>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2B6349C2-70E2-4291-AC76-6262A10E43CD}" type="slidenum">
              <a:rPr lang="en-US" altLang="en-US"/>
              <a:pPr>
                <a:defRPr/>
              </a:pPr>
              <a:t>‹#›</a:t>
            </a:fld>
            <a:endParaRPr lang="en-US" altLang="en-US"/>
          </a:p>
        </p:txBody>
      </p:sp>
    </p:spTree>
    <p:extLst>
      <p:ext uri="{BB962C8B-B14F-4D97-AF65-F5344CB8AC3E}">
        <p14:creationId xmlns:p14="http://schemas.microsoft.com/office/powerpoint/2010/main" val="8951880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11EFDE8-A39F-495A-8582-82AF9E08CCB3}"/>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66B1A63C-D332-48AD-8C2E-AD4A8C75DE36}"/>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4F27E20-B529-44FA-8BCC-BF7D7FCD4A09}"/>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29016CF2-2BEB-4FE5-89CE-CFD10629AE7E}" type="slidenum">
              <a:rPr lang="en-US" altLang="en-US"/>
              <a:pPr>
                <a:defRPr/>
              </a:pPr>
              <a:t>‹#›</a:t>
            </a:fld>
            <a:endParaRPr lang="en-US" altLang="en-US"/>
          </a:p>
        </p:txBody>
      </p:sp>
    </p:spTree>
    <p:extLst>
      <p:ext uri="{BB962C8B-B14F-4D97-AF65-F5344CB8AC3E}">
        <p14:creationId xmlns:p14="http://schemas.microsoft.com/office/powerpoint/2010/main" val="32925759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6D4154D-CBC9-4F23-9BFC-0AE06367968A}"/>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6" name="Footer Placeholder 5">
            <a:extLst>
              <a:ext uri="{FF2B5EF4-FFF2-40B4-BE49-F238E27FC236}">
                <a16:creationId xmlns:a16="http://schemas.microsoft.com/office/drawing/2014/main" id="{69FC68E0-A40D-4E65-B070-70CD83A66719}"/>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86A27C5-FF69-45BB-A817-186D66E333B6}"/>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DFB645EA-77CB-4147-AB8A-5ACE12F1467C}" type="slidenum">
              <a:rPr lang="en-US" altLang="en-US"/>
              <a:pPr>
                <a:defRPr/>
              </a:pPr>
              <a:t>‹#›</a:t>
            </a:fld>
            <a:endParaRPr lang="en-US" altLang="en-US"/>
          </a:p>
        </p:txBody>
      </p:sp>
    </p:spTree>
    <p:extLst>
      <p:ext uri="{BB962C8B-B14F-4D97-AF65-F5344CB8AC3E}">
        <p14:creationId xmlns:p14="http://schemas.microsoft.com/office/powerpoint/2010/main" val="15454340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02656BC-5CC9-44D0-9D1D-B7402E842D1E}"/>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B51457CE-5668-49AD-B639-3EBBDCA8C52B}"/>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15AAD633-2960-483C-831A-5D2474159834}"/>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6B94069B-DF48-44C0-ACFC-B227A00486C2}" type="slidenum">
              <a:rPr lang="en-US" altLang="en-US"/>
              <a:pPr>
                <a:defRPr/>
              </a:pPr>
              <a:t>‹#›</a:t>
            </a:fld>
            <a:endParaRPr lang="en-US" altLang="en-US"/>
          </a:p>
        </p:txBody>
      </p:sp>
    </p:spTree>
    <p:extLst>
      <p:ext uri="{BB962C8B-B14F-4D97-AF65-F5344CB8AC3E}">
        <p14:creationId xmlns:p14="http://schemas.microsoft.com/office/powerpoint/2010/main" val="2412889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130347-3B0C-42D3-BEAD-24A0EEB46436}"/>
              </a:ext>
            </a:extLst>
          </p:cNvPr>
          <p:cNvSpPr>
            <a:spLocks noGrp="1" noChangeArrowheads="1"/>
          </p:cNvSpPr>
          <p:nvPr>
            <p:ph type="dt" sz="half" idx="10"/>
          </p:nvPr>
        </p:nvSpPr>
        <p:spPr/>
        <p:txBody>
          <a:bodyPr/>
          <a:lstStyle>
            <a:lvl1pPr eaLnBrk="1" hangingPunct="1">
              <a:defRPr>
                <a:cs typeface="Arial" charset="0"/>
              </a:defRPr>
            </a:lvl1pPr>
          </a:lstStyle>
          <a:p>
            <a:pPr>
              <a:defRPr/>
            </a:pPr>
            <a:endParaRPr lang="en-US"/>
          </a:p>
        </p:txBody>
      </p:sp>
      <p:sp>
        <p:nvSpPr>
          <p:cNvPr id="5" name="Rectangle 5">
            <a:extLst>
              <a:ext uri="{FF2B5EF4-FFF2-40B4-BE49-F238E27FC236}">
                <a16:creationId xmlns:a16="http://schemas.microsoft.com/office/drawing/2014/main" id="{46EF40B0-0F80-465F-8C8D-5B4E592BF4D8}"/>
              </a:ext>
            </a:extLst>
          </p:cNvPr>
          <p:cNvSpPr>
            <a:spLocks noGrp="1" noChangeArrowheads="1"/>
          </p:cNvSpPr>
          <p:nvPr>
            <p:ph type="ftr" sz="quarter" idx="11"/>
          </p:nvPr>
        </p:nvSpPr>
        <p:spPr/>
        <p:txBody>
          <a:bodyPr/>
          <a:lstStyle>
            <a:lvl1pPr algn="l" eaLnBrk="1" hangingPunct="1">
              <a:defRPr>
                <a:cs typeface="Arial" charset="0"/>
              </a:defRPr>
            </a:lvl1pPr>
          </a:lstStyle>
          <a:p>
            <a:pPr>
              <a:defRPr/>
            </a:pPr>
            <a:endParaRPr lang="en-US"/>
          </a:p>
        </p:txBody>
      </p:sp>
      <p:sp>
        <p:nvSpPr>
          <p:cNvPr id="6" name="Rectangle 6">
            <a:extLst>
              <a:ext uri="{FF2B5EF4-FFF2-40B4-BE49-F238E27FC236}">
                <a16:creationId xmlns:a16="http://schemas.microsoft.com/office/drawing/2014/main" id="{EE5715D7-3BD5-4698-9CD4-FB50E2E52E89}"/>
              </a:ext>
            </a:extLst>
          </p:cNvPr>
          <p:cNvSpPr>
            <a:spLocks noGrp="1" noChangeArrowheads="1"/>
          </p:cNvSpPr>
          <p:nvPr>
            <p:ph type="sldNum" sz="quarter" idx="12"/>
          </p:nvPr>
        </p:nvSpPr>
        <p:spPr/>
        <p:txBody>
          <a:bodyPr/>
          <a:lstStyle>
            <a:lvl1pPr eaLnBrk="1" hangingPunct="1">
              <a:defRPr/>
            </a:lvl1pPr>
          </a:lstStyle>
          <a:p>
            <a:pPr>
              <a:defRPr/>
            </a:pPr>
            <a:r>
              <a:rPr lang="en-US" altLang="en-US"/>
              <a:t>1.</a:t>
            </a:r>
            <a:fld id="{20466AFD-BFC3-4DE0-A94F-B317F1A7DF9F}" type="slidenum">
              <a:rPr lang="en-US" altLang="en-US"/>
              <a:pPr>
                <a:defRPr/>
              </a:pPr>
              <a:t>‹#›</a:t>
            </a:fld>
            <a:endParaRPr lang="en-US" altLang="en-US"/>
          </a:p>
        </p:txBody>
      </p:sp>
    </p:spTree>
    <p:extLst>
      <p:ext uri="{BB962C8B-B14F-4D97-AF65-F5344CB8AC3E}">
        <p14:creationId xmlns:p14="http://schemas.microsoft.com/office/powerpoint/2010/main" val="36512776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1A6239E-6FB4-4BDE-915C-A1AB0BC1BD8B}"/>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AA5775F3-70E6-4DCF-8F00-B613D1E52487}"/>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kumimoji="1" lang="en-US" altLang="en-US">
                <a:solidFill>
                  <a:srgbClr val="000000"/>
                </a:solidFill>
              </a:endParaRPr>
            </a:p>
          </p:txBody>
        </p:sp>
        <p:sp>
          <p:nvSpPr>
            <p:cNvPr id="6" name="AutoShape 4">
              <a:extLst>
                <a:ext uri="{FF2B5EF4-FFF2-40B4-BE49-F238E27FC236}">
                  <a16:creationId xmlns:a16="http://schemas.microsoft.com/office/drawing/2014/main" id="{53B48DF9-6F40-46BD-BF99-2C20DA0F0B0E}"/>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endParaRPr kumimoji="1" lang="en-US" altLang="en-US">
                <a:solidFill>
                  <a:srgbClr val="000000"/>
                </a:solidFill>
              </a:endParaRPr>
            </a:p>
          </p:txBody>
        </p:sp>
      </p:grpSp>
      <p:grpSp>
        <p:nvGrpSpPr>
          <p:cNvPr id="7" name="Group 5">
            <a:extLst>
              <a:ext uri="{FF2B5EF4-FFF2-40B4-BE49-F238E27FC236}">
                <a16:creationId xmlns:a16="http://schemas.microsoft.com/office/drawing/2014/main" id="{DAD98695-FB84-49FC-A5B7-FB4BF8405BA6}"/>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431804A4-F1A3-4543-A26F-C16542EDE2FC}"/>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z="1800">
                <a:solidFill>
                  <a:srgbClr val="000000"/>
                </a:solidFill>
                <a:latin typeface="Arial" panose="020B0604020202020204" pitchFamily="34" charset="0"/>
              </a:endParaRPr>
            </a:p>
          </p:txBody>
        </p:sp>
        <p:sp>
          <p:nvSpPr>
            <p:cNvPr id="9" name="AutoShape 7">
              <a:extLst>
                <a:ext uri="{FF2B5EF4-FFF2-40B4-BE49-F238E27FC236}">
                  <a16:creationId xmlns:a16="http://schemas.microsoft.com/office/drawing/2014/main" id="{64137FC6-B060-4E01-8CBD-582B9A640F95}"/>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z="1800">
                <a:solidFill>
                  <a:srgbClr val="000000"/>
                </a:solidFill>
                <a:latin typeface="Arial" panose="020B0604020202020204" pitchFamily="34" charset="0"/>
              </a:endParaRPr>
            </a:p>
          </p:txBody>
        </p:sp>
      </p:grpSp>
      <p:sp>
        <p:nvSpPr>
          <p:cNvPr id="10" name="Text Box 13">
            <a:extLst>
              <a:ext uri="{FF2B5EF4-FFF2-40B4-BE49-F238E27FC236}">
                <a16:creationId xmlns:a16="http://schemas.microsoft.com/office/drawing/2014/main" id="{E037E2E3-FF3D-4E01-BCF1-CEDCFEE01234}"/>
              </a:ext>
            </a:extLst>
          </p:cNvPr>
          <p:cNvSpPr txBox="1">
            <a:spLocks noChangeArrowheads="1"/>
          </p:cNvSpPr>
          <p:nvPr userDrawn="1"/>
        </p:nvSpPr>
        <p:spPr bwMode="auto">
          <a:xfrm>
            <a:off x="11113" y="6583363"/>
            <a:ext cx="160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r>
              <a:rPr lang="en-US" sz="1200" b="1" i="1">
                <a:solidFill>
                  <a:srgbClr val="000000"/>
                </a:solidFill>
                <a:latin typeface="Times"/>
              </a:rPr>
              <a:t>McGraw-Hill/Irwin</a:t>
            </a:r>
            <a:endParaRPr lang="en-US">
              <a:solidFill>
                <a:srgbClr val="000000"/>
              </a:solidFill>
            </a:endParaRPr>
          </a:p>
        </p:txBody>
      </p:sp>
      <p:sp>
        <p:nvSpPr>
          <p:cNvPr id="11" name="Text Box 12">
            <a:extLst>
              <a:ext uri="{FF2B5EF4-FFF2-40B4-BE49-F238E27FC236}">
                <a16:creationId xmlns:a16="http://schemas.microsoft.com/office/drawing/2014/main" id="{DAC7662F-A6B4-4D55-BA61-33989F258A70}"/>
              </a:ext>
            </a:extLst>
          </p:cNvPr>
          <p:cNvSpPr txBox="1">
            <a:spLocks noChangeArrowheads="1"/>
          </p:cNvSpPr>
          <p:nvPr userDrawn="1"/>
        </p:nvSpPr>
        <p:spPr bwMode="auto">
          <a:xfrm>
            <a:off x="3524250" y="6545263"/>
            <a:ext cx="5803900" cy="274637"/>
          </a:xfrm>
          <a:prstGeom prst="rect">
            <a:avLst/>
          </a:prstGeom>
          <a:noFill/>
          <a:ln w="9525">
            <a:noFill/>
            <a:miter lim="800000"/>
            <a:headEnd/>
            <a:tailEnd/>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i="1">
                <a:solidFill>
                  <a:srgbClr val="000000"/>
                </a:solidFill>
                <a:latin typeface="Times"/>
              </a:rPr>
              <a:t>Copyright © 2010 by The McGraw-Hill Companies, Inc. All rights reserved.</a:t>
            </a:r>
          </a:p>
        </p:txBody>
      </p:sp>
      <p:sp>
        <p:nvSpPr>
          <p:cNvPr id="34202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rgbClr val="C00000"/>
                </a:solidFill>
              </a:defRPr>
            </a:lvl1pPr>
          </a:lstStyle>
          <a:p>
            <a:r>
              <a:rPr lang="en-US" dirty="0"/>
              <a:t>Click to edit Master subtitle style</a:t>
            </a:r>
          </a:p>
        </p:txBody>
      </p:sp>
      <p:sp>
        <p:nvSpPr>
          <p:cNvPr id="342027" name="AutoShape 11"/>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795944513"/>
      </p:ext>
    </p:extLst>
  </p:cSld>
  <p:clrMapOvr>
    <a:masterClrMapping/>
  </p:clrMapOvr>
  <p:transition>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D051DF2D-BAD2-4307-9139-493124797BAA}"/>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12466326"/>
      </p:ext>
    </p:extLst>
  </p:cSld>
  <p:clrMapOvr>
    <a:masterClrMapping/>
  </p:clrMapOvr>
  <p:transition>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7FFD211A-66CC-496A-B26D-15D0B08B9C2C}"/>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125543126"/>
      </p:ext>
    </p:extLst>
  </p:cSld>
  <p:clrMapOvr>
    <a:masterClrMapping/>
  </p:clrMapOvr>
  <p:transition>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4D6C0B08-AC5C-4DE4-A228-449CC13C9339}"/>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735626024"/>
      </p:ext>
    </p:extLst>
  </p:cSld>
  <p:clrMapOvr>
    <a:masterClrMapping/>
  </p:clrMapOvr>
  <p:transition>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32F0C46F-373A-4357-8939-04B90AB94658}"/>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18203736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B847329-DA3C-4317-A089-8BF8A81AAB5F}"/>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00220448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50E0ADA0-A1A9-4323-8012-277E2F23FD5E}"/>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822932027"/>
      </p:ext>
    </p:extLst>
  </p:cSld>
  <p:clrMapOvr>
    <a:masterClrMapping/>
  </p:clrMapOvr>
  <p:transition>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8F7EB62-8E5E-43CE-B40C-8663216C1BD2}"/>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080501161"/>
      </p:ext>
    </p:extLst>
  </p:cSld>
  <p:clrMapOvr>
    <a:masterClrMapping/>
  </p:clrMapOvr>
  <p:transitio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94960D59-8099-4A9D-AFE5-E71FBB612A97}"/>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292962733"/>
      </p:ext>
    </p:extLst>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682B0E2B-3669-4698-939A-B6617BFBD22E}"/>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518688563"/>
      </p:ext>
    </p:extLst>
  </p:cSld>
  <p:clrMapOvr>
    <a:masterClrMapping/>
  </p:clrMapOvr>
  <p:transition>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EF8CFA1A-D116-4D4F-8082-E9B6F123BBEE}"/>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894478563"/>
      </p:ext>
    </p:extLst>
  </p:cSld>
  <p:clrMapOvr>
    <a:masterClrMapping/>
  </p:clrMapOvr>
  <p:transition>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457200"/>
            <a:ext cx="1998662" cy="5629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457200"/>
            <a:ext cx="5846763" cy="5629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E25BEE1B-3457-4A87-83D2-02AF8DC41C29}"/>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797462235"/>
      </p:ext>
    </p:extLst>
  </p:cSld>
  <p:clrMapOvr>
    <a:masterClrMapping/>
  </p:clrMapOvr>
  <p:transition>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4B4BB073-6CEE-40C7-953B-0C2F85A370D8}"/>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0749741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34F97899-71BB-426D-B15B-12B04B743C59}"/>
              </a:ext>
            </a:extLst>
          </p:cNvPr>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97552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DB31A4-5761-450F-B508-3C47553C04FD}"/>
              </a:ext>
            </a:extLst>
          </p:cNvPr>
          <p:cNvSpPr>
            <a:spLocks noChangeArrowheads="1"/>
          </p:cNvSpPr>
          <p:nvPr/>
        </p:nvSpPr>
        <p:spPr bwMode="auto">
          <a:xfrm>
            <a:off x="0" y="0"/>
            <a:ext cx="4572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sp>
        <p:nvSpPr>
          <p:cNvPr id="1027" name="Freeform 3">
            <a:extLst>
              <a:ext uri="{FF2B5EF4-FFF2-40B4-BE49-F238E27FC236}">
                <a16:creationId xmlns:a16="http://schemas.microsoft.com/office/drawing/2014/main" id="{1543A9EF-B2C7-40D3-8FAF-BDFF6EA2CD22}"/>
              </a:ext>
            </a:extLst>
          </p:cNvPr>
          <p:cNvSpPr>
            <a:spLocks/>
          </p:cNvSpPr>
          <p:nvPr/>
        </p:nvSpPr>
        <p:spPr bwMode="auto">
          <a:xfrm>
            <a:off x="0" y="0"/>
            <a:ext cx="3886200" cy="685800"/>
          </a:xfrm>
          <a:custGeom>
            <a:avLst/>
            <a:gdLst>
              <a:gd name="T0" fmla="*/ 2147483646 w 1728"/>
              <a:gd name="T1" fmla="*/ 0 h 735"/>
              <a:gd name="T2" fmla="*/ 2147483646 w 1728"/>
              <a:gd name="T3" fmla="*/ 2147483646 h 735"/>
              <a:gd name="T4" fmla="*/ 2147483646 w 1728"/>
              <a:gd name="T5" fmla="*/ 2147483646 h 735"/>
              <a:gd name="T6" fmla="*/ 2147483646 w 1728"/>
              <a:gd name="T7" fmla="*/ 2147483646 h 735"/>
              <a:gd name="T8" fmla="*/ 2147483646 w 1728"/>
              <a:gd name="T9" fmla="*/ 2147483646 h 735"/>
              <a:gd name="T10" fmla="*/ 2147483646 w 1728"/>
              <a:gd name="T11" fmla="*/ 2147483646 h 735"/>
              <a:gd name="T12" fmla="*/ 2147483646 w 1728"/>
              <a:gd name="T13" fmla="*/ 2147483646 h 735"/>
              <a:gd name="T14" fmla="*/ 2147483646 w 1728"/>
              <a:gd name="T15" fmla="*/ 2147483646 h 735"/>
              <a:gd name="T16" fmla="*/ 2147483646 w 1728"/>
              <a:gd name="T17" fmla="*/ 2147483646 h 735"/>
              <a:gd name="T18" fmla="*/ 0 w 1728"/>
              <a:gd name="T19" fmla="*/ 2147483646 h 735"/>
              <a:gd name="T20" fmla="*/ 0 w 1728"/>
              <a:gd name="T21" fmla="*/ 2147483646 h 735"/>
              <a:gd name="T22" fmla="*/ 0 w 1728"/>
              <a:gd name="T23" fmla="*/ 0 h 735"/>
              <a:gd name="T24" fmla="*/ 2147483646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nvGrpSpPr>
          <p:cNvPr id="1028" name="Group 4">
            <a:extLst>
              <a:ext uri="{FF2B5EF4-FFF2-40B4-BE49-F238E27FC236}">
                <a16:creationId xmlns:a16="http://schemas.microsoft.com/office/drawing/2014/main" id="{E3D5BD84-0DF6-43D5-83B2-43C0980E19D7}"/>
              </a:ext>
            </a:extLst>
          </p:cNvPr>
          <p:cNvGrpSpPr>
            <a:grpSpLocks/>
          </p:cNvGrpSpPr>
          <p:nvPr userDrawn="1"/>
        </p:nvGrpSpPr>
        <p:grpSpPr bwMode="auto">
          <a:xfrm>
            <a:off x="228600" y="1371600"/>
            <a:ext cx="7391400" cy="319088"/>
            <a:chOff x="144" y="1104"/>
            <a:chExt cx="4656" cy="201"/>
          </a:xfrm>
        </p:grpSpPr>
        <p:sp>
          <p:nvSpPr>
            <p:cNvPr id="1033" name="AutoShape 5">
              <a:extLst>
                <a:ext uri="{FF2B5EF4-FFF2-40B4-BE49-F238E27FC236}">
                  <a16:creationId xmlns:a16="http://schemas.microsoft.com/office/drawing/2014/main" id="{77F25B20-60A4-43B8-A4D0-DFF5775DD00A}"/>
                </a:ext>
              </a:extLst>
            </p:cNvPr>
            <p:cNvSpPr>
              <a:spLocks noChangeArrowheads="1"/>
            </p:cNvSpPr>
            <p:nvPr/>
          </p:nvSpPr>
          <p:spPr bwMode="auto">
            <a:xfrm>
              <a:off x="384" y="1104"/>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sp>
          <p:nvSpPr>
            <p:cNvPr id="1034" name="AutoShape 6">
              <a:extLst>
                <a:ext uri="{FF2B5EF4-FFF2-40B4-BE49-F238E27FC236}">
                  <a16:creationId xmlns:a16="http://schemas.microsoft.com/office/drawing/2014/main" id="{41459BD8-9F1E-4DD2-9A18-5194CA539BD9}"/>
                </a:ext>
              </a:extLst>
            </p:cNvPr>
            <p:cNvSpPr>
              <a:spLocks noChangeArrowheads="1"/>
            </p:cNvSpPr>
            <p:nvPr/>
          </p:nvSpPr>
          <p:spPr bwMode="auto">
            <a:xfrm flipH="1">
              <a:off x="144" y="1104"/>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a:p>
          </p:txBody>
        </p:sp>
      </p:grpSp>
      <p:sp>
        <p:nvSpPr>
          <p:cNvPr id="1029" name="AutoShape 7">
            <a:extLst>
              <a:ext uri="{FF2B5EF4-FFF2-40B4-BE49-F238E27FC236}">
                <a16:creationId xmlns:a16="http://schemas.microsoft.com/office/drawing/2014/main" id="{A1BFAD87-A35E-44D6-92E9-30F4F32C2CF7}"/>
              </a:ext>
            </a:extLst>
          </p:cNvPr>
          <p:cNvSpPr>
            <a:spLocks noGrp="1" noChangeArrowheads="1"/>
          </p:cNvSpPr>
          <p:nvPr>
            <p:ph type="title"/>
          </p:nvPr>
        </p:nvSpPr>
        <p:spPr bwMode="auto">
          <a:xfrm>
            <a:off x="533400" y="457200"/>
            <a:ext cx="7924800" cy="9144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0" name="Rectangle 8">
            <a:extLst>
              <a:ext uri="{FF2B5EF4-FFF2-40B4-BE49-F238E27FC236}">
                <a16:creationId xmlns:a16="http://schemas.microsoft.com/office/drawing/2014/main" id="{53F9F2FC-7BEC-49AF-A8F4-F0F6E97BAF32}"/>
              </a:ext>
            </a:extLst>
          </p:cNvPr>
          <p:cNvSpPr>
            <a:spLocks noGrp="1" noChangeArrowheads="1"/>
          </p:cNvSpPr>
          <p:nvPr>
            <p:ph type="body" idx="1"/>
          </p:nvPr>
        </p:nvSpPr>
        <p:spPr bwMode="auto">
          <a:xfrm>
            <a:off x="838200" y="1905000"/>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7833" name="Rectangle 9">
            <a:extLst>
              <a:ext uri="{FF2B5EF4-FFF2-40B4-BE49-F238E27FC236}">
                <a16:creationId xmlns:a16="http://schemas.microsoft.com/office/drawing/2014/main" id="{D5ED8257-83B9-4C07-9C1C-B8CD8A0A8B27}"/>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cs typeface="+mn-cs"/>
              </a:defRPr>
            </a:lvl1pPr>
          </a:lstStyle>
          <a:p>
            <a:pPr>
              <a:defRPr/>
            </a:pPr>
            <a:endParaRPr lang="en-US"/>
          </a:p>
        </p:txBody>
      </p:sp>
      <p:sp>
        <p:nvSpPr>
          <p:cNvPr id="1032" name="Rectangle 11">
            <a:extLst>
              <a:ext uri="{FF2B5EF4-FFF2-40B4-BE49-F238E27FC236}">
                <a16:creationId xmlns:a16="http://schemas.microsoft.com/office/drawing/2014/main" id="{BC6E78C8-C2CA-4052-97F5-93EEA0F02481}"/>
              </a:ext>
            </a:extLst>
          </p:cNvPr>
          <p:cNvSpPr>
            <a:spLocks noChangeArrowheads="1"/>
          </p:cNvSpPr>
          <p:nvPr userDrawn="1"/>
        </p:nvSpPr>
        <p:spPr bwMode="auto">
          <a:xfrm>
            <a:off x="0" y="6521450"/>
            <a:ext cx="477838" cy="2603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100">
                <a:latin typeface="Arial" panose="020B0604020202020204" pitchFamily="34" charset="0"/>
              </a:rPr>
              <a:t>2-</a:t>
            </a:r>
            <a:fld id="{70CF2F4A-CED5-477C-91E1-52556AA2FBF3}" type="slidenum">
              <a:rPr lang="en-US" altLang="en-US" sz="1100" smtClean="0">
                <a:latin typeface="Arial" panose="020B0604020202020204" pitchFamily="34" charset="0"/>
              </a:rPr>
              <a:pPr algn="ctr" eaLnBrk="1" hangingPunct="1">
                <a:defRPr/>
              </a:pPr>
              <a:t>‹#›</a:t>
            </a:fld>
            <a:endParaRPr lang="en-US" altLang="en-US" sz="11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92321" r:id="rId1"/>
    <p:sldLayoutId id="2147492322" r:id="rId2"/>
    <p:sldLayoutId id="2147492323" r:id="rId3"/>
    <p:sldLayoutId id="2147492324" r:id="rId4"/>
    <p:sldLayoutId id="2147492325" r:id="rId5"/>
    <p:sldLayoutId id="2147492326" r:id="rId6"/>
    <p:sldLayoutId id="2147492327" r:id="rId7"/>
    <p:sldLayoutId id="2147492328" r:id="rId8"/>
    <p:sldLayoutId id="2147492329" r:id="rId9"/>
    <p:sldLayoutId id="2147492330" r:id="rId10"/>
    <p:sldLayoutId id="2147492331" r:id="rId11"/>
    <p:sldLayoutId id="2147492332" r:id="rId12"/>
    <p:sldLayoutId id="2147492333" r:id="rId13"/>
    <p:sldLayoutId id="2147492334" r:id="rId14"/>
    <p:sldLayoutId id="2147492335" r:id="rId15"/>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0869A88-7CAC-4F61-8D51-462407CD644A}"/>
              </a:ext>
            </a:extLst>
          </p:cNvPr>
          <p:cNvSpPr>
            <a:spLocks noGrp="1" noChangeArrowheads="1"/>
          </p:cNvSpPr>
          <p:nvPr>
            <p:ph type="title"/>
          </p:nvPr>
        </p:nvSpPr>
        <p:spPr bwMode="auto">
          <a:xfrm>
            <a:off x="457200" y="2286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A0CEB239-0E4E-466A-8E30-330EB57987A4}"/>
              </a:ext>
            </a:extLst>
          </p:cNvPr>
          <p:cNvSpPr>
            <a:spLocks noGrp="1" noChangeArrowheads="1"/>
          </p:cNvSpPr>
          <p:nvPr>
            <p:ph type="body" idx="1"/>
          </p:nvPr>
        </p:nvSpPr>
        <p:spPr bwMode="auto">
          <a:xfrm>
            <a:off x="457200" y="1143000"/>
            <a:ext cx="822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9">
            <a:extLst>
              <a:ext uri="{FF2B5EF4-FFF2-40B4-BE49-F238E27FC236}">
                <a16:creationId xmlns:a16="http://schemas.microsoft.com/office/drawing/2014/main" id="{7BED470C-253E-47C5-A793-B36AC1EE864A}"/>
              </a:ext>
            </a:extLst>
          </p:cNvPr>
          <p:cNvSpPr>
            <a:spLocks noChangeArrowheads="1"/>
          </p:cNvSpPr>
          <p:nvPr userDrawn="1"/>
        </p:nvSpPr>
        <p:spPr bwMode="auto">
          <a:xfrm>
            <a:off x="381000" y="76200"/>
            <a:ext cx="8305800" cy="152400"/>
          </a:xfrm>
          <a:prstGeom prst="rect">
            <a:avLst/>
          </a:prstGeom>
          <a:gradFill rotWithShape="1">
            <a:gsLst>
              <a:gs pos="0">
                <a:srgbClr val="CC3300"/>
              </a:gs>
              <a:gs pos="100000">
                <a:srgbClr val="EAAC97"/>
              </a:gs>
            </a:gsLst>
            <a:lin ang="0" scaled="1"/>
          </a:gradFill>
          <a:ln>
            <a:noFill/>
          </a:ln>
          <a:effectLst/>
          <a:extLst>
            <a:ext uri="{91240B29-F687-4F45-9708-019B960494DF}">
              <a14:hiddenLine xmlns:a14="http://schemas.microsoft.com/office/drawing/2010/main" w="9525">
                <a:solidFill>
                  <a:srgbClr val="D4D4D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92336" r:id="rId1"/>
    <p:sldLayoutId id="2147492337" r:id="rId2"/>
    <p:sldLayoutId id="2147492338" r:id="rId3"/>
    <p:sldLayoutId id="2147492339" r:id="rId4"/>
    <p:sldLayoutId id="2147492340" r:id="rId5"/>
    <p:sldLayoutId id="2147492341" r:id="rId6"/>
    <p:sldLayoutId id="2147492342" r:id="rId7"/>
    <p:sldLayoutId id="2147492343" r:id="rId8"/>
    <p:sldLayoutId id="2147492344" r:id="rId9"/>
    <p:sldLayoutId id="2147492345" r:id="rId10"/>
    <p:sldLayoutId id="2147492346" r:id="rId11"/>
    <p:sldLayoutId id="2147492347" r:id="rId12"/>
    <p:sldLayoutId id="2147492348" r:id="rId13"/>
    <p:sldLayoutId id="2147492349" r:id="rId14"/>
    <p:sldLayoutId id="2147492350" r:id="rId15"/>
  </p:sldLayoutIdLst>
  <p:txStyles>
    <p:titleStyle>
      <a:lvl1pPr algn="l" rtl="0" eaLnBrk="0" fontAlgn="base" hangingPunct="0">
        <a:spcBef>
          <a:spcPct val="0"/>
        </a:spcBef>
        <a:spcAft>
          <a:spcPct val="0"/>
        </a:spcAft>
        <a:defRPr sz="4000">
          <a:solidFill>
            <a:srgbClr val="CC0000"/>
          </a:solidFill>
          <a:latin typeface="+mj-lt"/>
          <a:ea typeface="+mj-ea"/>
          <a:cs typeface="+mj-cs"/>
        </a:defRPr>
      </a:lvl1pPr>
      <a:lvl2pPr algn="l" rtl="0" eaLnBrk="0" fontAlgn="base" hangingPunct="0">
        <a:spcBef>
          <a:spcPct val="0"/>
        </a:spcBef>
        <a:spcAft>
          <a:spcPct val="0"/>
        </a:spcAft>
        <a:defRPr sz="4000">
          <a:solidFill>
            <a:srgbClr val="CC0000"/>
          </a:solidFill>
          <a:latin typeface="Garamond" pitchFamily="18" charset="0"/>
        </a:defRPr>
      </a:lvl2pPr>
      <a:lvl3pPr algn="l" rtl="0" eaLnBrk="0" fontAlgn="base" hangingPunct="0">
        <a:spcBef>
          <a:spcPct val="0"/>
        </a:spcBef>
        <a:spcAft>
          <a:spcPct val="0"/>
        </a:spcAft>
        <a:defRPr sz="4000">
          <a:solidFill>
            <a:srgbClr val="CC0000"/>
          </a:solidFill>
          <a:latin typeface="Garamond" pitchFamily="18" charset="0"/>
        </a:defRPr>
      </a:lvl3pPr>
      <a:lvl4pPr algn="l" rtl="0" eaLnBrk="0" fontAlgn="base" hangingPunct="0">
        <a:spcBef>
          <a:spcPct val="0"/>
        </a:spcBef>
        <a:spcAft>
          <a:spcPct val="0"/>
        </a:spcAft>
        <a:defRPr sz="4000">
          <a:solidFill>
            <a:srgbClr val="CC0000"/>
          </a:solidFill>
          <a:latin typeface="Garamond" pitchFamily="18" charset="0"/>
        </a:defRPr>
      </a:lvl4pPr>
      <a:lvl5pPr algn="l" rtl="0" eaLnBrk="0" fontAlgn="base" hangingPunct="0">
        <a:spcBef>
          <a:spcPct val="0"/>
        </a:spcBef>
        <a:spcAft>
          <a:spcPct val="0"/>
        </a:spcAft>
        <a:defRPr sz="4000">
          <a:solidFill>
            <a:srgbClr val="CC0000"/>
          </a:solidFill>
          <a:latin typeface="Garamond" pitchFamily="18" charset="0"/>
        </a:defRPr>
      </a:lvl5pPr>
      <a:lvl6pPr marL="457200" algn="l" rtl="0" fontAlgn="base">
        <a:spcBef>
          <a:spcPct val="0"/>
        </a:spcBef>
        <a:spcAft>
          <a:spcPct val="0"/>
        </a:spcAft>
        <a:defRPr sz="4000">
          <a:solidFill>
            <a:srgbClr val="CC0000"/>
          </a:solidFill>
          <a:latin typeface="Garamond" pitchFamily="18" charset="0"/>
        </a:defRPr>
      </a:lvl6pPr>
      <a:lvl7pPr marL="914400" algn="l" rtl="0" fontAlgn="base">
        <a:spcBef>
          <a:spcPct val="0"/>
        </a:spcBef>
        <a:spcAft>
          <a:spcPct val="0"/>
        </a:spcAft>
        <a:defRPr sz="4000">
          <a:solidFill>
            <a:srgbClr val="CC0000"/>
          </a:solidFill>
          <a:latin typeface="Garamond" pitchFamily="18" charset="0"/>
        </a:defRPr>
      </a:lvl7pPr>
      <a:lvl8pPr marL="1371600" algn="l" rtl="0" fontAlgn="base">
        <a:spcBef>
          <a:spcPct val="0"/>
        </a:spcBef>
        <a:spcAft>
          <a:spcPct val="0"/>
        </a:spcAft>
        <a:defRPr sz="4000">
          <a:solidFill>
            <a:srgbClr val="CC0000"/>
          </a:solidFill>
          <a:latin typeface="Garamond" pitchFamily="18" charset="0"/>
        </a:defRPr>
      </a:lvl8pPr>
      <a:lvl9pPr marL="1828800" algn="l" rtl="0" fontAlgn="base">
        <a:spcBef>
          <a:spcPct val="0"/>
        </a:spcBef>
        <a:spcAft>
          <a:spcPct val="0"/>
        </a:spcAft>
        <a:defRPr sz="4000">
          <a:solidFill>
            <a:srgbClr val="CC0000"/>
          </a:solidFill>
          <a:latin typeface="Garamond" pitchFamily="18" charset="0"/>
        </a:defRPr>
      </a:lvl9pPr>
    </p:titleStyle>
    <p:bodyStyle>
      <a:lvl1pPr marL="342900" indent="-342900" algn="l" rtl="0" eaLnBrk="0" fontAlgn="base" hangingPunct="0">
        <a:spcBef>
          <a:spcPct val="20000"/>
        </a:spcBef>
        <a:spcAft>
          <a:spcPct val="0"/>
        </a:spcAft>
        <a:buClr>
          <a:srgbClr val="333399"/>
        </a:buClr>
        <a:buSzPct val="65000"/>
        <a:buFont typeface="Wingdings" panose="05000000000000000000" pitchFamily="2" charset="2"/>
        <a:buChar char="p"/>
        <a:defRPr sz="2000">
          <a:solidFill>
            <a:schemeClr val="tx1"/>
          </a:solidFill>
          <a:latin typeface="+mn-lt"/>
          <a:ea typeface="+mn-ea"/>
          <a:cs typeface="+mn-cs"/>
        </a:defRPr>
      </a:lvl1pPr>
      <a:lvl2pPr marL="669925" indent="-325438" algn="l" rtl="0" eaLnBrk="0" fontAlgn="base" hangingPunct="0">
        <a:spcBef>
          <a:spcPct val="20000"/>
        </a:spcBef>
        <a:spcAft>
          <a:spcPct val="0"/>
        </a:spcAft>
        <a:buClr>
          <a:srgbClr val="CC0000"/>
        </a:buClr>
        <a:buSzPct val="60000"/>
        <a:buFont typeface="Wingdings" panose="05000000000000000000" pitchFamily="2" charset="2"/>
        <a:buChar char="p"/>
        <a:defRPr>
          <a:solidFill>
            <a:schemeClr val="tx1"/>
          </a:solidFill>
          <a:latin typeface="+mn-lt"/>
        </a:defRPr>
      </a:lvl2pPr>
      <a:lvl3pPr marL="1022350" indent="-350838" algn="l" rtl="0" eaLnBrk="0" fontAlgn="base" hangingPunct="0">
        <a:spcBef>
          <a:spcPct val="20000"/>
        </a:spcBef>
        <a:spcAft>
          <a:spcPct val="0"/>
        </a:spcAft>
        <a:buClr>
          <a:srgbClr val="333399"/>
        </a:buClr>
        <a:buSzPct val="65000"/>
        <a:buFont typeface="Wingdings" panose="05000000000000000000" pitchFamily="2" charset="2"/>
        <a:buChar char="§"/>
        <a:defRPr>
          <a:solidFill>
            <a:schemeClr val="tx1"/>
          </a:solidFill>
          <a:latin typeface="+mn-lt"/>
        </a:defRPr>
      </a:lvl3pPr>
      <a:lvl4pPr marL="1339850" indent="-315913" algn="l" rtl="0" eaLnBrk="0" fontAlgn="base" hangingPunct="0">
        <a:spcBef>
          <a:spcPct val="20000"/>
        </a:spcBef>
        <a:spcAft>
          <a:spcPct val="0"/>
        </a:spcAft>
        <a:buClr>
          <a:srgbClr val="CC0000"/>
        </a:buClr>
        <a:buSzPct val="70000"/>
        <a:buFont typeface="Wingdings" panose="05000000000000000000" pitchFamily="2" charset="2"/>
        <a:buChar char="§"/>
        <a:defRPr>
          <a:solidFill>
            <a:schemeClr val="tx1"/>
          </a:solidFill>
          <a:latin typeface="+mn-lt"/>
        </a:defRPr>
      </a:lvl4pPr>
      <a:lvl5pPr marL="1681163" indent="-339725" algn="l" rtl="0" eaLnBrk="0" fontAlgn="base" hangingPunct="0">
        <a:spcBef>
          <a:spcPct val="20000"/>
        </a:spcBef>
        <a:spcAft>
          <a:spcPct val="0"/>
        </a:spcAft>
        <a:buClr>
          <a:schemeClr val="tx1"/>
        </a:buClr>
        <a:buSzPct val="75000"/>
        <a:buFont typeface="Wingdings" panose="05000000000000000000" pitchFamily="2" charset="2"/>
        <a:buChar char="§"/>
        <a:defRPr sz="1600">
          <a:solidFill>
            <a:schemeClr val="tx1"/>
          </a:solidFill>
          <a:latin typeface="+mn-lt"/>
        </a:defRPr>
      </a:lvl5pPr>
      <a:lvl6pPr marL="21383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tx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34901A-481F-47EB-8F4A-3B0B94E81CBE}"/>
              </a:ext>
            </a:extLst>
          </p:cNvPr>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7E545B51-0CD0-4C41-85C8-823D99B20EAB}"/>
              </a:ext>
            </a:extLst>
          </p:cNvPr>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0" name="Rectangle 4">
            <a:extLst>
              <a:ext uri="{FF2B5EF4-FFF2-40B4-BE49-F238E27FC236}">
                <a16:creationId xmlns:a16="http://schemas.microsoft.com/office/drawing/2014/main" id="{3098ECE7-AFD5-4AF7-9841-53CB09E2E93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a:cs typeface="+mn-cs"/>
              </a:defRPr>
            </a:lvl1pPr>
          </a:lstStyle>
          <a:p>
            <a:pPr>
              <a:defRPr/>
            </a:pPr>
            <a:endParaRPr lang="en-US"/>
          </a:p>
        </p:txBody>
      </p:sp>
      <p:sp>
        <p:nvSpPr>
          <p:cNvPr id="24581" name="Rectangle 5">
            <a:extLst>
              <a:ext uri="{FF2B5EF4-FFF2-40B4-BE49-F238E27FC236}">
                <a16:creationId xmlns:a16="http://schemas.microsoft.com/office/drawing/2014/main" id="{3FD1AADE-E3CB-4F01-86B6-A2FD1BA6D96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a:cs typeface="+mn-cs"/>
              </a:defRPr>
            </a:lvl1pPr>
          </a:lstStyle>
          <a:p>
            <a:pPr>
              <a:defRPr/>
            </a:pPr>
            <a:endParaRPr lang="en-US"/>
          </a:p>
        </p:txBody>
      </p:sp>
      <p:sp>
        <p:nvSpPr>
          <p:cNvPr id="24582" name="Rectangle 6">
            <a:extLst>
              <a:ext uri="{FF2B5EF4-FFF2-40B4-BE49-F238E27FC236}">
                <a16:creationId xmlns:a16="http://schemas.microsoft.com/office/drawing/2014/main" id="{B06C04E8-6B15-4BB7-A81E-2CF6FDBDE6A7}"/>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Tahoma" panose="020B0604030504040204" pitchFamily="34" charset="0"/>
              </a:defRPr>
            </a:lvl1pPr>
          </a:lstStyle>
          <a:p>
            <a:pPr>
              <a:defRPr/>
            </a:pPr>
            <a:r>
              <a:rPr lang="en-US" altLang="en-US"/>
              <a:t>1.</a:t>
            </a:r>
            <a:fld id="{54A3E2D1-D569-4DA0-A173-E4E8B8814275}" type="slidenum">
              <a:rPr lang="en-US" altLang="en-US"/>
              <a:pPr>
                <a:defRPr/>
              </a:pPr>
              <a:t>‹#›</a:t>
            </a:fld>
            <a:endParaRPr lang="en-US" altLang="en-US"/>
          </a:p>
        </p:txBody>
      </p:sp>
      <p:sp>
        <p:nvSpPr>
          <p:cNvPr id="3079" name="Rectangle 7">
            <a:extLst>
              <a:ext uri="{FF2B5EF4-FFF2-40B4-BE49-F238E27FC236}">
                <a16:creationId xmlns:a16="http://schemas.microsoft.com/office/drawing/2014/main" id="{F69F7AA7-8C73-462E-B149-0AFCDE7F623A}"/>
              </a:ext>
            </a:extLst>
          </p:cNvPr>
          <p:cNvSpPr>
            <a:spLocks noChangeArrowheads="1"/>
          </p:cNvSpPr>
          <p:nvPr/>
        </p:nvSpPr>
        <p:spPr bwMode="auto">
          <a:xfrm>
            <a:off x="0" y="6573838"/>
            <a:ext cx="807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p:txBody>
      </p:sp>
      <p:sp>
        <p:nvSpPr>
          <p:cNvPr id="3080" name="Line 8">
            <a:extLst>
              <a:ext uri="{FF2B5EF4-FFF2-40B4-BE49-F238E27FC236}">
                <a16:creationId xmlns:a16="http://schemas.microsoft.com/office/drawing/2014/main" id="{55BFF408-0229-422D-93A6-82B107964A91}"/>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9">
            <a:extLst>
              <a:ext uri="{FF2B5EF4-FFF2-40B4-BE49-F238E27FC236}">
                <a16:creationId xmlns:a16="http://schemas.microsoft.com/office/drawing/2014/main" id="{6C47FCD6-E000-4D67-ACA7-334F10D598E5}"/>
              </a:ext>
            </a:extLst>
          </p:cNvPr>
          <p:cNvSpPr>
            <a:spLocks noChangeShapeType="1"/>
          </p:cNvSpPr>
          <p:nvPr/>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11">
            <a:extLst>
              <a:ext uri="{FF2B5EF4-FFF2-40B4-BE49-F238E27FC236}">
                <a16:creationId xmlns:a16="http://schemas.microsoft.com/office/drawing/2014/main" id="{941AC312-C6BB-42A9-B6BC-C7EE19CFBE45}"/>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3" name="Line 12">
            <a:extLst>
              <a:ext uri="{FF2B5EF4-FFF2-40B4-BE49-F238E27FC236}">
                <a16:creationId xmlns:a16="http://schemas.microsoft.com/office/drawing/2014/main" id="{99499D05-B4A3-4A83-BA0F-DA9295DA0F3D}"/>
              </a:ext>
            </a:extLst>
          </p:cNvPr>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92351" r:id="rId1"/>
    <p:sldLayoutId id="2147492352" r:id="rId2"/>
    <p:sldLayoutId id="2147492353" r:id="rId3"/>
    <p:sldLayoutId id="2147492354" r:id="rId4"/>
    <p:sldLayoutId id="2147492355" r:id="rId5"/>
    <p:sldLayoutId id="2147492356" r:id="rId6"/>
    <p:sldLayoutId id="2147492357" r:id="rId7"/>
    <p:sldLayoutId id="2147492358" r:id="rId8"/>
    <p:sldLayoutId id="2147492359" r:id="rId9"/>
    <p:sldLayoutId id="2147492360" r:id="rId10"/>
    <p:sldLayoutId id="2147492361"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DA1F7E8-41CA-472D-903E-7CC00F62B67C}"/>
              </a:ext>
            </a:extLst>
          </p:cNvPr>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121A3E68-6F7C-4EDB-A93E-568371279D51}"/>
              </a:ext>
            </a:extLst>
          </p:cNvPr>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0" name="Rectangle 4">
            <a:extLst>
              <a:ext uri="{FF2B5EF4-FFF2-40B4-BE49-F238E27FC236}">
                <a16:creationId xmlns:a16="http://schemas.microsoft.com/office/drawing/2014/main" id="{A84E35ED-FEED-43B5-9F92-A94E771536D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a:cs typeface="+mn-cs"/>
              </a:defRPr>
            </a:lvl1pPr>
          </a:lstStyle>
          <a:p>
            <a:pPr>
              <a:defRPr/>
            </a:pPr>
            <a:endParaRPr lang="en-US"/>
          </a:p>
        </p:txBody>
      </p:sp>
      <p:sp>
        <p:nvSpPr>
          <p:cNvPr id="24581" name="Rectangle 5">
            <a:extLst>
              <a:ext uri="{FF2B5EF4-FFF2-40B4-BE49-F238E27FC236}">
                <a16:creationId xmlns:a16="http://schemas.microsoft.com/office/drawing/2014/main" id="{FDC70B17-1A01-4713-8D90-B7177FD7EF0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a:cs typeface="+mn-cs"/>
              </a:defRPr>
            </a:lvl1pPr>
          </a:lstStyle>
          <a:p>
            <a:pPr>
              <a:defRPr/>
            </a:pPr>
            <a:endParaRPr lang="en-US"/>
          </a:p>
        </p:txBody>
      </p:sp>
      <p:sp>
        <p:nvSpPr>
          <p:cNvPr id="24582" name="Rectangle 6">
            <a:extLst>
              <a:ext uri="{FF2B5EF4-FFF2-40B4-BE49-F238E27FC236}">
                <a16:creationId xmlns:a16="http://schemas.microsoft.com/office/drawing/2014/main" id="{17691AA8-6A16-419D-A891-8BD90B8ACA49}"/>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Tahoma" panose="020B0604030504040204" pitchFamily="34" charset="0"/>
              </a:defRPr>
            </a:lvl1pPr>
          </a:lstStyle>
          <a:p>
            <a:pPr>
              <a:defRPr/>
            </a:pPr>
            <a:r>
              <a:rPr lang="en-US" altLang="en-US"/>
              <a:t>1.</a:t>
            </a:r>
            <a:fld id="{217B848F-4AF0-4D82-A7FF-7D4D01726D59}" type="slidenum">
              <a:rPr lang="en-US" altLang="en-US"/>
              <a:pPr>
                <a:defRPr/>
              </a:pPr>
              <a:t>‹#›</a:t>
            </a:fld>
            <a:endParaRPr lang="en-US" altLang="en-US"/>
          </a:p>
        </p:txBody>
      </p:sp>
      <p:sp>
        <p:nvSpPr>
          <p:cNvPr id="4103" name="Rectangle 7">
            <a:extLst>
              <a:ext uri="{FF2B5EF4-FFF2-40B4-BE49-F238E27FC236}">
                <a16:creationId xmlns:a16="http://schemas.microsoft.com/office/drawing/2014/main" id="{208242D0-1802-4328-9E29-18CDAC743706}"/>
              </a:ext>
            </a:extLst>
          </p:cNvPr>
          <p:cNvSpPr>
            <a:spLocks noChangeArrowheads="1"/>
          </p:cNvSpPr>
          <p:nvPr/>
        </p:nvSpPr>
        <p:spPr bwMode="auto">
          <a:xfrm>
            <a:off x="0" y="6573838"/>
            <a:ext cx="807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p:txBody>
      </p:sp>
      <p:sp>
        <p:nvSpPr>
          <p:cNvPr id="4104" name="Line 8">
            <a:extLst>
              <a:ext uri="{FF2B5EF4-FFF2-40B4-BE49-F238E27FC236}">
                <a16:creationId xmlns:a16="http://schemas.microsoft.com/office/drawing/2014/main" id="{BD27FF8C-C190-4512-9F1A-24F0F86A29FB}"/>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9">
            <a:extLst>
              <a:ext uri="{FF2B5EF4-FFF2-40B4-BE49-F238E27FC236}">
                <a16:creationId xmlns:a16="http://schemas.microsoft.com/office/drawing/2014/main" id="{8C2A6DE6-217D-41D9-B456-2B150AF2019F}"/>
              </a:ext>
            </a:extLst>
          </p:cNvPr>
          <p:cNvSpPr>
            <a:spLocks noChangeShapeType="1"/>
          </p:cNvSpPr>
          <p:nvPr/>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1">
            <a:extLst>
              <a:ext uri="{FF2B5EF4-FFF2-40B4-BE49-F238E27FC236}">
                <a16:creationId xmlns:a16="http://schemas.microsoft.com/office/drawing/2014/main" id="{D3781D44-95C1-40FF-9547-E15D66BBEFDF}"/>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12">
            <a:extLst>
              <a:ext uri="{FF2B5EF4-FFF2-40B4-BE49-F238E27FC236}">
                <a16:creationId xmlns:a16="http://schemas.microsoft.com/office/drawing/2014/main" id="{688DF4F5-45A7-4C91-A0BD-3ED8FAE33F5C}"/>
              </a:ext>
            </a:extLst>
          </p:cNvPr>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92362" r:id="rId1"/>
    <p:sldLayoutId id="2147492363" r:id="rId2"/>
    <p:sldLayoutId id="2147492364" r:id="rId3"/>
    <p:sldLayoutId id="2147492365" r:id="rId4"/>
    <p:sldLayoutId id="2147492366" r:id="rId5"/>
    <p:sldLayoutId id="2147492367" r:id="rId6"/>
    <p:sldLayoutId id="2147492368" r:id="rId7"/>
    <p:sldLayoutId id="2147492369" r:id="rId8"/>
    <p:sldLayoutId id="2147492370" r:id="rId9"/>
    <p:sldLayoutId id="2147492371" r:id="rId10"/>
    <p:sldLayoutId id="2147492372"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92C753-E15B-40FA-914E-9D8B92A4E259}"/>
              </a:ext>
            </a:extLst>
          </p:cNvPr>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6EDB9960-C786-4DC1-B3DF-361C2D9D1949}"/>
              </a:ext>
            </a:extLst>
          </p:cNvPr>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0" name="Rectangle 4">
            <a:extLst>
              <a:ext uri="{FF2B5EF4-FFF2-40B4-BE49-F238E27FC236}">
                <a16:creationId xmlns:a16="http://schemas.microsoft.com/office/drawing/2014/main" id="{A482DDAF-C943-41B0-B333-E68B4E58B69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a:cs typeface="+mn-cs"/>
              </a:defRPr>
            </a:lvl1pPr>
          </a:lstStyle>
          <a:p>
            <a:pPr>
              <a:defRPr/>
            </a:pPr>
            <a:endParaRPr lang="en-US"/>
          </a:p>
        </p:txBody>
      </p:sp>
      <p:sp>
        <p:nvSpPr>
          <p:cNvPr id="24581" name="Rectangle 5">
            <a:extLst>
              <a:ext uri="{FF2B5EF4-FFF2-40B4-BE49-F238E27FC236}">
                <a16:creationId xmlns:a16="http://schemas.microsoft.com/office/drawing/2014/main" id="{98D0B5EC-43B0-494C-B87C-453B333839A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a:cs typeface="+mn-cs"/>
              </a:defRPr>
            </a:lvl1pPr>
          </a:lstStyle>
          <a:p>
            <a:pPr>
              <a:defRPr/>
            </a:pPr>
            <a:endParaRPr lang="en-US"/>
          </a:p>
        </p:txBody>
      </p:sp>
      <p:sp>
        <p:nvSpPr>
          <p:cNvPr id="24582" name="Rectangle 6">
            <a:extLst>
              <a:ext uri="{FF2B5EF4-FFF2-40B4-BE49-F238E27FC236}">
                <a16:creationId xmlns:a16="http://schemas.microsoft.com/office/drawing/2014/main" id="{BD1AB988-0944-4093-AF1A-AB6EAFA8FB4A}"/>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Tahoma" panose="020B0604030504040204" pitchFamily="34" charset="0"/>
              </a:defRPr>
            </a:lvl1pPr>
          </a:lstStyle>
          <a:p>
            <a:pPr>
              <a:defRPr/>
            </a:pPr>
            <a:r>
              <a:rPr lang="en-US" altLang="en-US"/>
              <a:t>1.</a:t>
            </a:r>
            <a:fld id="{F28F20D4-DA01-4E4D-AB15-5F375D82FF0A}" type="slidenum">
              <a:rPr lang="en-US" altLang="en-US"/>
              <a:pPr>
                <a:defRPr/>
              </a:pPr>
              <a:t>‹#›</a:t>
            </a:fld>
            <a:endParaRPr lang="en-US" altLang="en-US"/>
          </a:p>
        </p:txBody>
      </p:sp>
      <p:sp>
        <p:nvSpPr>
          <p:cNvPr id="5127" name="Rectangle 7">
            <a:extLst>
              <a:ext uri="{FF2B5EF4-FFF2-40B4-BE49-F238E27FC236}">
                <a16:creationId xmlns:a16="http://schemas.microsoft.com/office/drawing/2014/main" id="{B427EA1B-DC49-4345-9280-E52978438949}"/>
              </a:ext>
            </a:extLst>
          </p:cNvPr>
          <p:cNvSpPr>
            <a:spLocks noChangeArrowheads="1"/>
          </p:cNvSpPr>
          <p:nvPr/>
        </p:nvSpPr>
        <p:spPr bwMode="auto">
          <a:xfrm>
            <a:off x="0" y="6573838"/>
            <a:ext cx="807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p:txBody>
      </p:sp>
      <p:sp>
        <p:nvSpPr>
          <p:cNvPr id="5128" name="Line 8">
            <a:extLst>
              <a:ext uri="{FF2B5EF4-FFF2-40B4-BE49-F238E27FC236}">
                <a16:creationId xmlns:a16="http://schemas.microsoft.com/office/drawing/2014/main" id="{ED37D1F2-974B-43DB-938F-649F55BD2712}"/>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9">
            <a:extLst>
              <a:ext uri="{FF2B5EF4-FFF2-40B4-BE49-F238E27FC236}">
                <a16:creationId xmlns:a16="http://schemas.microsoft.com/office/drawing/2014/main" id="{00FE9C2A-517C-43BF-8B3A-A9C7C3FEE15A}"/>
              </a:ext>
            </a:extLst>
          </p:cNvPr>
          <p:cNvSpPr>
            <a:spLocks noChangeShapeType="1"/>
          </p:cNvSpPr>
          <p:nvPr/>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1">
            <a:extLst>
              <a:ext uri="{FF2B5EF4-FFF2-40B4-BE49-F238E27FC236}">
                <a16:creationId xmlns:a16="http://schemas.microsoft.com/office/drawing/2014/main" id="{842E0020-FE01-4FE1-B84B-7FB6465CB370}"/>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12">
            <a:extLst>
              <a:ext uri="{FF2B5EF4-FFF2-40B4-BE49-F238E27FC236}">
                <a16:creationId xmlns:a16="http://schemas.microsoft.com/office/drawing/2014/main" id="{308966E5-96F1-4254-9C10-099ED5C8ECD3}"/>
              </a:ext>
            </a:extLst>
          </p:cNvPr>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92373" r:id="rId1"/>
    <p:sldLayoutId id="2147492374" r:id="rId2"/>
    <p:sldLayoutId id="2147492375" r:id="rId3"/>
    <p:sldLayoutId id="2147492376" r:id="rId4"/>
    <p:sldLayoutId id="2147492377" r:id="rId5"/>
    <p:sldLayoutId id="2147492378" r:id="rId6"/>
    <p:sldLayoutId id="2147492379" r:id="rId7"/>
    <p:sldLayoutId id="2147492380" r:id="rId8"/>
    <p:sldLayoutId id="2147492381" r:id="rId9"/>
    <p:sldLayoutId id="2147492382" r:id="rId10"/>
    <p:sldLayoutId id="2147492383"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D7421F-69FA-4ABB-A3A2-E93C77772C0B}"/>
              </a:ext>
            </a:extLst>
          </p:cNvPr>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Rectangle 3">
            <a:extLst>
              <a:ext uri="{FF2B5EF4-FFF2-40B4-BE49-F238E27FC236}">
                <a16:creationId xmlns:a16="http://schemas.microsoft.com/office/drawing/2014/main" id="{CA4EB7C7-32EF-4656-BF51-30CC514DF700}"/>
              </a:ext>
            </a:extLst>
          </p:cNvPr>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0" name="Rectangle 4">
            <a:extLst>
              <a:ext uri="{FF2B5EF4-FFF2-40B4-BE49-F238E27FC236}">
                <a16:creationId xmlns:a16="http://schemas.microsoft.com/office/drawing/2014/main" id="{15E9AFF5-F4A1-4D16-8268-1073D63EAB6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a:cs typeface="+mn-cs"/>
              </a:defRPr>
            </a:lvl1pPr>
          </a:lstStyle>
          <a:p>
            <a:pPr>
              <a:defRPr/>
            </a:pPr>
            <a:endParaRPr lang="en-US"/>
          </a:p>
        </p:txBody>
      </p:sp>
      <p:sp>
        <p:nvSpPr>
          <p:cNvPr id="24581" name="Rectangle 5">
            <a:extLst>
              <a:ext uri="{FF2B5EF4-FFF2-40B4-BE49-F238E27FC236}">
                <a16:creationId xmlns:a16="http://schemas.microsoft.com/office/drawing/2014/main" id="{050EF5BF-A2A7-4E05-A378-0E3B241FE5F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a:cs typeface="+mn-cs"/>
              </a:defRPr>
            </a:lvl1pPr>
          </a:lstStyle>
          <a:p>
            <a:pPr>
              <a:defRPr/>
            </a:pPr>
            <a:endParaRPr lang="en-US"/>
          </a:p>
        </p:txBody>
      </p:sp>
      <p:sp>
        <p:nvSpPr>
          <p:cNvPr id="24582" name="Rectangle 6">
            <a:extLst>
              <a:ext uri="{FF2B5EF4-FFF2-40B4-BE49-F238E27FC236}">
                <a16:creationId xmlns:a16="http://schemas.microsoft.com/office/drawing/2014/main" id="{12563717-A1C1-4F69-BD77-FF7F8EC629EE}"/>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Tahoma" panose="020B0604030504040204" pitchFamily="34" charset="0"/>
              </a:defRPr>
            </a:lvl1pPr>
          </a:lstStyle>
          <a:p>
            <a:pPr>
              <a:defRPr/>
            </a:pPr>
            <a:r>
              <a:rPr lang="en-US" altLang="en-US"/>
              <a:t>1.</a:t>
            </a:r>
            <a:fld id="{E7C129A3-A48E-4F03-A6D8-90FD59547751}" type="slidenum">
              <a:rPr lang="en-US" altLang="en-US"/>
              <a:pPr>
                <a:defRPr/>
              </a:pPr>
              <a:t>‹#›</a:t>
            </a:fld>
            <a:endParaRPr lang="en-US" altLang="en-US"/>
          </a:p>
        </p:txBody>
      </p:sp>
      <p:sp>
        <p:nvSpPr>
          <p:cNvPr id="6151" name="Rectangle 7">
            <a:extLst>
              <a:ext uri="{FF2B5EF4-FFF2-40B4-BE49-F238E27FC236}">
                <a16:creationId xmlns:a16="http://schemas.microsoft.com/office/drawing/2014/main" id="{39AFE3F0-3384-42F5-8816-A4806B8B170D}"/>
              </a:ext>
            </a:extLst>
          </p:cNvPr>
          <p:cNvSpPr>
            <a:spLocks noChangeArrowheads="1"/>
          </p:cNvSpPr>
          <p:nvPr/>
        </p:nvSpPr>
        <p:spPr bwMode="auto">
          <a:xfrm>
            <a:off x="0" y="6573838"/>
            <a:ext cx="807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r>
              <a:rPr lang="en-US" altLang="en-US" sz="1000">
                <a:solidFill>
                  <a:srgbClr val="000000"/>
                </a:solidFill>
                <a:latin typeface="Times" panose="02020603060405020304" pitchFamily="18" charset="0"/>
              </a:rPr>
              <a:t>© 2012 Cengage Learning. All Rights Reserved. May not be scanned, copied or duplicated, or posted to a publicly accessible website, in whole or in part.</a:t>
            </a:r>
          </a:p>
        </p:txBody>
      </p:sp>
      <p:sp>
        <p:nvSpPr>
          <p:cNvPr id="6152" name="Line 8">
            <a:extLst>
              <a:ext uri="{FF2B5EF4-FFF2-40B4-BE49-F238E27FC236}">
                <a16:creationId xmlns:a16="http://schemas.microsoft.com/office/drawing/2014/main" id="{62EB077B-397E-46BA-89A0-AB644D819CA1}"/>
              </a:ext>
            </a:extLst>
          </p:cNvPr>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9">
            <a:extLst>
              <a:ext uri="{FF2B5EF4-FFF2-40B4-BE49-F238E27FC236}">
                <a16:creationId xmlns:a16="http://schemas.microsoft.com/office/drawing/2014/main" id="{4449F5D7-E67D-4ED4-A8CB-3371FED22AFB}"/>
              </a:ext>
            </a:extLst>
          </p:cNvPr>
          <p:cNvSpPr>
            <a:spLocks noChangeShapeType="1"/>
          </p:cNvSpPr>
          <p:nvPr/>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1">
            <a:extLst>
              <a:ext uri="{FF2B5EF4-FFF2-40B4-BE49-F238E27FC236}">
                <a16:creationId xmlns:a16="http://schemas.microsoft.com/office/drawing/2014/main" id="{2AFCF480-F986-46A3-BB5F-6AE71F29DE01}"/>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12">
            <a:extLst>
              <a:ext uri="{FF2B5EF4-FFF2-40B4-BE49-F238E27FC236}">
                <a16:creationId xmlns:a16="http://schemas.microsoft.com/office/drawing/2014/main" id="{F79A5739-E7DE-42AC-BC4C-9BDC20FA9FAA}"/>
              </a:ext>
            </a:extLst>
          </p:cNvPr>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92384" r:id="rId1"/>
    <p:sldLayoutId id="2147492385" r:id="rId2"/>
    <p:sldLayoutId id="2147492386" r:id="rId3"/>
    <p:sldLayoutId id="2147492387" r:id="rId4"/>
    <p:sldLayoutId id="2147492388" r:id="rId5"/>
    <p:sldLayoutId id="2147492389" r:id="rId6"/>
    <p:sldLayoutId id="2147492390" r:id="rId7"/>
    <p:sldLayoutId id="2147492391" r:id="rId8"/>
    <p:sldLayoutId id="2147492392" r:id="rId9"/>
    <p:sldLayoutId id="2147492393" r:id="rId10"/>
    <p:sldLayoutId id="2147492394"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059C5A3-6200-4B4F-8D8E-EE2271A4BBC0}"/>
              </a:ext>
            </a:extLst>
          </p:cNvPr>
          <p:cNvSpPr>
            <a:spLocks noChangeArrowheads="1"/>
          </p:cNvSpPr>
          <p:nvPr/>
        </p:nvSpPr>
        <p:spPr bwMode="auto">
          <a:xfrm>
            <a:off x="0" y="0"/>
            <a:ext cx="4572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z="1800">
              <a:solidFill>
                <a:srgbClr val="000000"/>
              </a:solidFill>
              <a:latin typeface="Arial" panose="020B0604020202020204" pitchFamily="34" charset="0"/>
            </a:endParaRPr>
          </a:p>
        </p:txBody>
      </p:sp>
      <p:sp>
        <p:nvSpPr>
          <p:cNvPr id="7171" name="Freeform 3">
            <a:extLst>
              <a:ext uri="{FF2B5EF4-FFF2-40B4-BE49-F238E27FC236}">
                <a16:creationId xmlns:a16="http://schemas.microsoft.com/office/drawing/2014/main" id="{D3A43044-3EC6-446D-A7E3-BEB03506D218}"/>
              </a:ext>
            </a:extLst>
          </p:cNvPr>
          <p:cNvSpPr>
            <a:spLocks/>
          </p:cNvSpPr>
          <p:nvPr/>
        </p:nvSpPr>
        <p:spPr bwMode="auto">
          <a:xfrm>
            <a:off x="0" y="0"/>
            <a:ext cx="3886200" cy="685800"/>
          </a:xfrm>
          <a:custGeom>
            <a:avLst/>
            <a:gdLst>
              <a:gd name="T0" fmla="*/ 2147483646 w 1728"/>
              <a:gd name="T1" fmla="*/ 0 h 735"/>
              <a:gd name="T2" fmla="*/ 2147483646 w 1728"/>
              <a:gd name="T3" fmla="*/ 2147483646 h 735"/>
              <a:gd name="T4" fmla="*/ 2147483646 w 1728"/>
              <a:gd name="T5" fmla="*/ 2147483646 h 735"/>
              <a:gd name="T6" fmla="*/ 2147483646 w 1728"/>
              <a:gd name="T7" fmla="*/ 2147483646 h 735"/>
              <a:gd name="T8" fmla="*/ 2147483646 w 1728"/>
              <a:gd name="T9" fmla="*/ 2147483646 h 735"/>
              <a:gd name="T10" fmla="*/ 2147483646 w 1728"/>
              <a:gd name="T11" fmla="*/ 2147483646 h 735"/>
              <a:gd name="T12" fmla="*/ 2147483646 w 1728"/>
              <a:gd name="T13" fmla="*/ 2147483646 h 735"/>
              <a:gd name="T14" fmla="*/ 2147483646 w 1728"/>
              <a:gd name="T15" fmla="*/ 2147483646 h 735"/>
              <a:gd name="T16" fmla="*/ 2147483646 w 1728"/>
              <a:gd name="T17" fmla="*/ 2147483646 h 735"/>
              <a:gd name="T18" fmla="*/ 0 w 1728"/>
              <a:gd name="T19" fmla="*/ 2147483646 h 735"/>
              <a:gd name="T20" fmla="*/ 0 w 1728"/>
              <a:gd name="T21" fmla="*/ 2147483646 h 735"/>
              <a:gd name="T22" fmla="*/ 0 w 1728"/>
              <a:gd name="T23" fmla="*/ 0 h 735"/>
              <a:gd name="T24" fmla="*/ 2147483646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nvGrpSpPr>
          <p:cNvPr id="7172" name="Group 4">
            <a:extLst>
              <a:ext uri="{FF2B5EF4-FFF2-40B4-BE49-F238E27FC236}">
                <a16:creationId xmlns:a16="http://schemas.microsoft.com/office/drawing/2014/main" id="{A2CD10C8-BB8A-48E8-A230-CC214EEAA329}"/>
              </a:ext>
            </a:extLst>
          </p:cNvPr>
          <p:cNvGrpSpPr>
            <a:grpSpLocks/>
          </p:cNvGrpSpPr>
          <p:nvPr userDrawn="1"/>
        </p:nvGrpSpPr>
        <p:grpSpPr bwMode="auto">
          <a:xfrm>
            <a:off x="228600" y="1371600"/>
            <a:ext cx="7391400" cy="319088"/>
            <a:chOff x="144" y="1104"/>
            <a:chExt cx="4656" cy="201"/>
          </a:xfrm>
        </p:grpSpPr>
        <p:sp>
          <p:nvSpPr>
            <p:cNvPr id="7177" name="AutoShape 5">
              <a:extLst>
                <a:ext uri="{FF2B5EF4-FFF2-40B4-BE49-F238E27FC236}">
                  <a16:creationId xmlns:a16="http://schemas.microsoft.com/office/drawing/2014/main" id="{BC02FED2-39BE-45E7-A983-12B1EA791A3F}"/>
                </a:ext>
              </a:extLst>
            </p:cNvPr>
            <p:cNvSpPr>
              <a:spLocks noChangeArrowheads="1"/>
            </p:cNvSpPr>
            <p:nvPr/>
          </p:nvSpPr>
          <p:spPr bwMode="auto">
            <a:xfrm>
              <a:off x="384" y="1104"/>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z="1800">
                <a:solidFill>
                  <a:srgbClr val="000000"/>
                </a:solidFill>
                <a:latin typeface="Arial" panose="020B0604020202020204" pitchFamily="34" charset="0"/>
              </a:endParaRPr>
            </a:p>
          </p:txBody>
        </p:sp>
        <p:sp>
          <p:nvSpPr>
            <p:cNvPr id="7178" name="AutoShape 6">
              <a:extLst>
                <a:ext uri="{FF2B5EF4-FFF2-40B4-BE49-F238E27FC236}">
                  <a16:creationId xmlns:a16="http://schemas.microsoft.com/office/drawing/2014/main" id="{7DA1AAD1-B758-4DBA-815A-41FE6D9E315B}"/>
                </a:ext>
              </a:extLst>
            </p:cNvPr>
            <p:cNvSpPr>
              <a:spLocks noChangeArrowheads="1"/>
            </p:cNvSpPr>
            <p:nvPr/>
          </p:nvSpPr>
          <p:spPr bwMode="auto">
            <a:xfrm flipH="1">
              <a:off x="144" y="1104"/>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defRPr/>
              </a:pPr>
              <a:endParaRPr lang="en-US" altLang="en-US" sz="1800">
                <a:solidFill>
                  <a:srgbClr val="000000"/>
                </a:solidFill>
                <a:latin typeface="Arial" panose="020B0604020202020204" pitchFamily="34" charset="0"/>
              </a:endParaRPr>
            </a:p>
          </p:txBody>
        </p:sp>
      </p:grpSp>
      <p:sp>
        <p:nvSpPr>
          <p:cNvPr id="7173" name="AutoShape 7">
            <a:extLst>
              <a:ext uri="{FF2B5EF4-FFF2-40B4-BE49-F238E27FC236}">
                <a16:creationId xmlns:a16="http://schemas.microsoft.com/office/drawing/2014/main" id="{D5945C00-88C4-4143-A036-D092043511F1}"/>
              </a:ext>
            </a:extLst>
          </p:cNvPr>
          <p:cNvSpPr>
            <a:spLocks noGrp="1" noChangeArrowheads="1"/>
          </p:cNvSpPr>
          <p:nvPr>
            <p:ph type="title"/>
          </p:nvPr>
        </p:nvSpPr>
        <p:spPr bwMode="auto">
          <a:xfrm>
            <a:off x="533400" y="457200"/>
            <a:ext cx="7924800" cy="9144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41000" name="Rectangle 8">
            <a:extLst>
              <a:ext uri="{FF2B5EF4-FFF2-40B4-BE49-F238E27FC236}">
                <a16:creationId xmlns:a16="http://schemas.microsoft.com/office/drawing/2014/main" id="{64DD83DE-796E-4EB0-A129-0C0A36363B66}"/>
              </a:ext>
            </a:extLst>
          </p:cNvPr>
          <p:cNvSpPr>
            <a:spLocks noGrp="1" noChangeArrowheads="1"/>
          </p:cNvSpPr>
          <p:nvPr>
            <p:ph type="body" idx="1"/>
          </p:nvPr>
        </p:nvSpPr>
        <p:spPr bwMode="auto">
          <a:xfrm>
            <a:off x="838200" y="1905000"/>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1001" name="Rectangle 9">
            <a:extLst>
              <a:ext uri="{FF2B5EF4-FFF2-40B4-BE49-F238E27FC236}">
                <a16:creationId xmlns:a16="http://schemas.microsoft.com/office/drawing/2014/main" id="{B25DC5FC-D062-4A47-9B73-BBABBDC8702E}"/>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Arial" charset="0"/>
                <a:cs typeface="+mn-cs"/>
              </a:defRPr>
            </a:lvl1pPr>
          </a:lstStyle>
          <a:p>
            <a:pPr>
              <a:defRPr/>
            </a:pPr>
            <a:endParaRPr lang="en-US"/>
          </a:p>
        </p:txBody>
      </p:sp>
      <p:sp>
        <p:nvSpPr>
          <p:cNvPr id="7176" name="Rectangle 11">
            <a:extLst>
              <a:ext uri="{FF2B5EF4-FFF2-40B4-BE49-F238E27FC236}">
                <a16:creationId xmlns:a16="http://schemas.microsoft.com/office/drawing/2014/main" id="{92250C07-F8DE-4D94-A58D-4A23DE942D85}"/>
              </a:ext>
            </a:extLst>
          </p:cNvPr>
          <p:cNvSpPr>
            <a:spLocks noChangeArrowheads="1"/>
          </p:cNvSpPr>
          <p:nvPr userDrawn="1"/>
        </p:nvSpPr>
        <p:spPr bwMode="auto">
          <a:xfrm>
            <a:off x="0" y="6521450"/>
            <a:ext cx="477838" cy="2603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100">
                <a:solidFill>
                  <a:srgbClr val="000000"/>
                </a:solidFill>
                <a:latin typeface="Arial" panose="020B0604020202020204" pitchFamily="34" charset="0"/>
              </a:rPr>
              <a:t>8-</a:t>
            </a:r>
            <a:fld id="{65A0D021-0A72-473A-A890-E1B4C7415E61}" type="slidenum">
              <a:rPr lang="en-US" altLang="en-US" sz="1100" smtClean="0">
                <a:solidFill>
                  <a:srgbClr val="000000"/>
                </a:solidFill>
                <a:latin typeface="Arial" panose="020B0604020202020204" pitchFamily="34" charset="0"/>
              </a:rPr>
              <a:pPr algn="ctr" eaLnBrk="1" hangingPunct="1">
                <a:defRPr/>
              </a:pPr>
              <a:t>‹#›</a:t>
            </a:fld>
            <a:endParaRPr lang="en-US" altLang="en-US" sz="110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92395" r:id="rId1"/>
    <p:sldLayoutId id="2147492396" r:id="rId2"/>
    <p:sldLayoutId id="2147492397" r:id="rId3"/>
    <p:sldLayoutId id="2147492398" r:id="rId4"/>
    <p:sldLayoutId id="2147492399" r:id="rId5"/>
    <p:sldLayoutId id="2147492400" r:id="rId6"/>
    <p:sldLayoutId id="2147492401" r:id="rId7"/>
    <p:sldLayoutId id="2147492402" r:id="rId8"/>
    <p:sldLayoutId id="2147492403" r:id="rId9"/>
    <p:sldLayoutId id="2147492404" r:id="rId10"/>
    <p:sldLayoutId id="2147492405" r:id="rId11"/>
    <p:sldLayoutId id="2147492406" r:id="rId12"/>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00">
                                            <p:txEl>
                                              <p:pRg st="0" end="0"/>
                                            </p:txEl>
                                          </p:spTgt>
                                        </p:tgtEl>
                                        <p:attrNameLst>
                                          <p:attrName>style.visibility</p:attrName>
                                        </p:attrNameLst>
                                      </p:cBhvr>
                                      <p:to>
                                        <p:strVal val="visible"/>
                                      </p:to>
                                    </p:set>
                                    <p:animEffect transition="in" filter="wipe(left)">
                                      <p:cBhvr>
                                        <p:cTn id="7" dur="500"/>
                                        <p:tgtEl>
                                          <p:spTgt spid="34100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1000">
                                            <p:txEl>
                                              <p:pRg st="1" end="1"/>
                                            </p:txEl>
                                          </p:spTgt>
                                        </p:tgtEl>
                                        <p:attrNameLst>
                                          <p:attrName>style.visibility</p:attrName>
                                        </p:attrNameLst>
                                      </p:cBhvr>
                                      <p:to>
                                        <p:strVal val="visible"/>
                                      </p:to>
                                    </p:set>
                                    <p:animEffect transition="in" filter="wipe(left)">
                                      <p:cBhvr>
                                        <p:cTn id="10" dur="500"/>
                                        <p:tgtEl>
                                          <p:spTgt spid="34100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1000">
                                            <p:txEl>
                                              <p:pRg st="2" end="2"/>
                                            </p:txEl>
                                          </p:spTgt>
                                        </p:tgtEl>
                                        <p:attrNameLst>
                                          <p:attrName>style.visibility</p:attrName>
                                        </p:attrNameLst>
                                      </p:cBhvr>
                                      <p:to>
                                        <p:strVal val="visible"/>
                                      </p:to>
                                    </p:set>
                                    <p:animEffect transition="in" filter="wipe(left)">
                                      <p:cBhvr>
                                        <p:cTn id="13" dur="500"/>
                                        <p:tgtEl>
                                          <p:spTgt spid="34100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1000">
                                            <p:txEl>
                                              <p:pRg st="3" end="3"/>
                                            </p:txEl>
                                          </p:spTgt>
                                        </p:tgtEl>
                                        <p:attrNameLst>
                                          <p:attrName>style.visibility</p:attrName>
                                        </p:attrNameLst>
                                      </p:cBhvr>
                                      <p:to>
                                        <p:strVal val="visible"/>
                                      </p:to>
                                    </p:set>
                                    <p:animEffect transition="in" filter="wipe(left)">
                                      <p:cBhvr>
                                        <p:cTn id="16" dur="500"/>
                                        <p:tgtEl>
                                          <p:spTgt spid="341000">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1000">
                                            <p:txEl>
                                              <p:pRg st="4" end="4"/>
                                            </p:txEl>
                                          </p:spTgt>
                                        </p:tgtEl>
                                        <p:attrNameLst>
                                          <p:attrName>style.visibility</p:attrName>
                                        </p:attrNameLst>
                                      </p:cBhvr>
                                      <p:to>
                                        <p:strVal val="visible"/>
                                      </p:to>
                                    </p:set>
                                    <p:animEffect transition="in" filter="wipe(left)">
                                      <p:cBhvr>
                                        <p:cTn id="19" dur="500"/>
                                        <p:tgtEl>
                                          <p:spTgt spid="3410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0" grpId="0" build="p">
        <p:tmplLst>
          <p:tmpl lvl="1">
            <p:tnLst>
              <p:par>
                <p:cTn presetID="22" presetClass="entr" presetSubtype="8" fill="hold" nodeType="click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Lst>
      </p:bldP>
    </p:bldLst>
  </p:timing>
  <p:hf hdr="0" ftr="0" dt="0"/>
  <p:txStyles>
    <p:titleStyle>
      <a:lvl1pPr algn="l" rtl="0" eaLnBrk="0" fontAlgn="base" hangingPunct="0">
        <a:lnSpc>
          <a:spcPct val="90000"/>
        </a:lnSpc>
        <a:spcBef>
          <a:spcPct val="0"/>
        </a:spcBef>
        <a:spcAft>
          <a:spcPct val="0"/>
        </a:spcAft>
        <a:defRPr sz="3600" b="1">
          <a:solidFill>
            <a:srgbClr val="C00000"/>
          </a:solidFill>
          <a:latin typeface="+mj-lt"/>
          <a:ea typeface="+mj-ea"/>
          <a:cs typeface="+mj-cs"/>
        </a:defRPr>
      </a:lvl1pPr>
      <a:lvl2pPr algn="l" rtl="0" eaLnBrk="0" fontAlgn="base" hangingPunct="0">
        <a:lnSpc>
          <a:spcPct val="90000"/>
        </a:lnSpc>
        <a:spcBef>
          <a:spcPct val="0"/>
        </a:spcBef>
        <a:spcAft>
          <a:spcPct val="0"/>
        </a:spcAft>
        <a:defRPr sz="3600" b="1">
          <a:solidFill>
            <a:srgbClr val="C00000"/>
          </a:solidFill>
          <a:latin typeface="Arial" charset="0"/>
        </a:defRPr>
      </a:lvl2pPr>
      <a:lvl3pPr algn="l" rtl="0" eaLnBrk="0" fontAlgn="base" hangingPunct="0">
        <a:lnSpc>
          <a:spcPct val="90000"/>
        </a:lnSpc>
        <a:spcBef>
          <a:spcPct val="0"/>
        </a:spcBef>
        <a:spcAft>
          <a:spcPct val="0"/>
        </a:spcAft>
        <a:defRPr sz="3600" b="1">
          <a:solidFill>
            <a:srgbClr val="C00000"/>
          </a:solidFill>
          <a:latin typeface="Arial" charset="0"/>
        </a:defRPr>
      </a:lvl3pPr>
      <a:lvl4pPr algn="l" rtl="0" eaLnBrk="0" fontAlgn="base" hangingPunct="0">
        <a:lnSpc>
          <a:spcPct val="90000"/>
        </a:lnSpc>
        <a:spcBef>
          <a:spcPct val="0"/>
        </a:spcBef>
        <a:spcAft>
          <a:spcPct val="0"/>
        </a:spcAft>
        <a:defRPr sz="3600" b="1">
          <a:solidFill>
            <a:srgbClr val="C00000"/>
          </a:solidFill>
          <a:latin typeface="Arial" charset="0"/>
        </a:defRPr>
      </a:lvl4pPr>
      <a:lvl5pPr algn="l" rtl="0" eaLnBrk="0" fontAlgn="base" hangingPunct="0">
        <a:lnSpc>
          <a:spcPct val="90000"/>
        </a:lnSpc>
        <a:spcBef>
          <a:spcPct val="0"/>
        </a:spcBef>
        <a:spcAft>
          <a:spcPct val="0"/>
        </a:spcAft>
        <a:defRPr sz="3600" b="1">
          <a:solidFill>
            <a:srgbClr val="C00000"/>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Stat-Excel/Ch-02-Excel.xls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Grades-Spring-2017.xlsx"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4.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8.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3.xml"/><Relationship Id="rId1" Type="http://schemas.openxmlformats.org/officeDocument/2006/relationships/vmlDrawing" Target="../drawings/vmlDrawing4.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3.xml"/><Relationship Id="rId1" Type="http://schemas.openxmlformats.org/officeDocument/2006/relationships/vmlDrawing" Target="../drawings/vmlDrawing5.v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hyperlink" Target="Stat-Excel/Ch-02-Excel.xlsx" TargetMode="External"/><Relationship Id="rId2" Type="http://schemas.openxmlformats.org/officeDocument/2006/relationships/image" Target="../media/image7.emf"/><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C7E35EA0-D7BA-4D2C-9D8B-9B765FE2268A}"/>
              </a:ext>
            </a:extLst>
          </p:cNvPr>
          <p:cNvSpPr>
            <a:spLocks noGrp="1" noChangeArrowheads="1"/>
          </p:cNvSpPr>
          <p:nvPr>
            <p:ph type="subTitle" idx="1"/>
          </p:nvPr>
        </p:nvSpPr>
        <p:spPr>
          <a:xfrm>
            <a:off x="4195763" y="3614738"/>
            <a:ext cx="4013200" cy="592137"/>
          </a:xfrm>
        </p:spPr>
        <p:txBody>
          <a:bodyPr/>
          <a:lstStyle/>
          <a:p>
            <a:pPr eaLnBrk="1" hangingPunct="1"/>
            <a:r>
              <a:rPr lang="en-US" altLang="en-US" sz="2800">
                <a:solidFill>
                  <a:srgbClr val="800000"/>
                </a:solidFill>
              </a:rPr>
              <a:t>Chapters 2 and 3</a:t>
            </a:r>
          </a:p>
        </p:txBody>
      </p:sp>
      <p:sp>
        <p:nvSpPr>
          <p:cNvPr id="98307" name="AutoShape 2">
            <a:extLst>
              <a:ext uri="{FF2B5EF4-FFF2-40B4-BE49-F238E27FC236}">
                <a16:creationId xmlns:a16="http://schemas.microsoft.com/office/drawing/2014/main" id="{53312EBB-411E-474D-AEFC-0B4E332230E0}"/>
              </a:ext>
            </a:extLst>
          </p:cNvPr>
          <p:cNvSpPr>
            <a:spLocks noGrp="1" noChangeArrowheads="1"/>
          </p:cNvSpPr>
          <p:nvPr>
            <p:ph type="ctrTitle" sz="quarter"/>
          </p:nvPr>
        </p:nvSpPr>
        <p:spPr>
          <a:xfrm>
            <a:off x="685800" y="990600"/>
            <a:ext cx="8229600" cy="838200"/>
          </a:xfrm>
        </p:spPr>
        <p:txBody>
          <a:bodyPr/>
          <a:lstStyle/>
          <a:p>
            <a:pPr eaLnBrk="1" hangingPunct="1"/>
            <a:r>
              <a:rPr lang="en-US" altLang="en-US" sz="2400"/>
              <a:t>Graphs and Samples</a:t>
            </a:r>
            <a:endParaRPr lang="en-US" altLang="en-US" sz="2400">
              <a:solidFill>
                <a:srgbClr val="C00000"/>
              </a:solidFill>
            </a:endParaRPr>
          </a:p>
        </p:txBody>
      </p:sp>
      <p:pic>
        <p:nvPicPr>
          <p:cNvPr id="98308" name="Picture 2">
            <a:extLst>
              <a:ext uri="{FF2B5EF4-FFF2-40B4-BE49-F238E27FC236}">
                <a16:creationId xmlns:a16="http://schemas.microsoft.com/office/drawing/2014/main" id="{2953A18D-CDF9-46A8-AF21-61550860F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88" y="3043238"/>
            <a:ext cx="26670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321DFEEE-DE72-442E-9242-F9B8C5B8A391}"/>
              </a:ext>
            </a:extLst>
          </p:cNvPr>
          <p:cNvSpPr>
            <a:spLocks noGrp="1" noChangeArrowheads="1"/>
          </p:cNvSpPr>
          <p:nvPr>
            <p:ph type="title"/>
          </p:nvPr>
        </p:nvSpPr>
        <p:spPr/>
        <p:txBody>
          <a:bodyPr/>
          <a:lstStyle/>
          <a:p>
            <a:r>
              <a:rPr lang="en-US" altLang="en-US"/>
              <a:t>Example: Alloy Strength</a:t>
            </a:r>
          </a:p>
        </p:txBody>
      </p:sp>
      <p:graphicFrame>
        <p:nvGraphicFramePr>
          <p:cNvPr id="116739" name="Object 2">
            <a:extLst>
              <a:ext uri="{FF2B5EF4-FFF2-40B4-BE49-F238E27FC236}">
                <a16:creationId xmlns:a16="http://schemas.microsoft.com/office/drawing/2014/main" id="{5269E803-5450-4192-8739-8C5F539EF4F1}"/>
              </a:ext>
            </a:extLst>
          </p:cNvPr>
          <p:cNvGraphicFramePr>
            <a:graphicFrameLocks noChangeAspect="1"/>
          </p:cNvGraphicFramePr>
          <p:nvPr>
            <p:extLst>
              <p:ext uri="{D42A27DB-BD31-4B8C-83A1-F6EECF244321}">
                <p14:modId xmlns:p14="http://schemas.microsoft.com/office/powerpoint/2010/main" val="4153124656"/>
              </p:ext>
            </p:extLst>
          </p:nvPr>
        </p:nvGraphicFramePr>
        <p:xfrm>
          <a:off x="1412629" y="1683841"/>
          <a:ext cx="6186854" cy="4841271"/>
        </p:xfrm>
        <a:graphic>
          <a:graphicData uri="http://schemas.openxmlformats.org/presentationml/2006/ole">
            <mc:AlternateContent xmlns:mc="http://schemas.openxmlformats.org/markup-compatibility/2006">
              <mc:Choice xmlns:v="urn:schemas-microsoft-com:vml" Requires="v">
                <p:oleObj spid="_x0000_s116745" name="Worksheet" r:id="rId4" imgW="3057360" imgH="2438335" progId="Excel.Sheet.12">
                  <p:embed/>
                </p:oleObj>
              </mc:Choice>
              <mc:Fallback>
                <p:oleObj name="Worksheet" r:id="rId4" imgW="3057360" imgH="2438335"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629" y="1683841"/>
                        <a:ext cx="6186854" cy="4841271"/>
                      </a:xfrm>
                      <a:prstGeom prst="rect">
                        <a:avLst/>
                      </a:prstGeom>
                      <a:noFill/>
                      <a:ln>
                        <a:noFill/>
                      </a:ln>
                      <a:effectLst/>
                      <a:extLst/>
                    </p:spPr>
                  </p:pic>
                </p:oleObj>
              </mc:Fallback>
            </mc:AlternateContent>
          </a:graphicData>
        </a:graphic>
      </p:graphicFrame>
      <p:sp>
        <p:nvSpPr>
          <p:cNvPr id="116741" name="Rectangle 8">
            <a:extLst>
              <a:ext uri="{FF2B5EF4-FFF2-40B4-BE49-F238E27FC236}">
                <a16:creationId xmlns:a16="http://schemas.microsoft.com/office/drawing/2014/main" id="{D594B6B2-78C5-4D53-8E80-0676483EB921}"/>
              </a:ext>
            </a:extLst>
          </p:cNvPr>
          <p:cNvSpPr>
            <a:spLocks noChangeArrowheads="1"/>
          </p:cNvSpPr>
          <p:nvPr/>
        </p:nvSpPr>
        <p:spPr bwMode="auto">
          <a:xfrm>
            <a:off x="228599" y="838200"/>
            <a:ext cx="85549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200" dirty="0">
                <a:latin typeface="Arial" panose="020B0604020202020204" pitchFamily="34" charset="0"/>
              </a:rPr>
              <a:t>To illustrate the construction of a stem-and-leaf diagram, consider the alloy compressive strength data 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CF45178B-1E3F-46B6-B1A6-95824BB76C6A}"/>
              </a:ext>
            </a:extLst>
          </p:cNvPr>
          <p:cNvSpPr>
            <a:spLocks noGrp="1" noChangeArrowheads="1"/>
          </p:cNvSpPr>
          <p:nvPr>
            <p:ph type="title"/>
          </p:nvPr>
        </p:nvSpPr>
        <p:spPr/>
        <p:txBody>
          <a:bodyPr/>
          <a:lstStyle/>
          <a:p>
            <a:r>
              <a:rPr lang="en-US" altLang="en-US"/>
              <a:t>Frequency Distribution Table</a:t>
            </a:r>
          </a:p>
        </p:txBody>
      </p:sp>
      <p:graphicFrame>
        <p:nvGraphicFramePr>
          <p:cNvPr id="120835" name="Object 4">
            <a:extLst>
              <a:ext uri="{FF2B5EF4-FFF2-40B4-BE49-F238E27FC236}">
                <a16:creationId xmlns:a16="http://schemas.microsoft.com/office/drawing/2014/main" id="{ADFE1DEB-C009-47AA-A902-B445AFD2EE21}"/>
              </a:ext>
            </a:extLst>
          </p:cNvPr>
          <p:cNvGraphicFramePr>
            <a:graphicFrameLocks noChangeAspect="1"/>
          </p:cNvGraphicFramePr>
          <p:nvPr/>
        </p:nvGraphicFramePr>
        <p:xfrm>
          <a:off x="3341688" y="993775"/>
          <a:ext cx="5345112" cy="3971925"/>
        </p:xfrm>
        <a:graphic>
          <a:graphicData uri="http://schemas.openxmlformats.org/presentationml/2006/ole">
            <mc:AlternateContent xmlns:mc="http://schemas.openxmlformats.org/markup-compatibility/2006">
              <mc:Choice xmlns:v="urn:schemas-microsoft-com:vml" Requires="v">
                <p:oleObj spid="_x0000_s120840" name="Worksheet" r:id="rId4" imgW="3133882" imgH="2276482" progId="Excel.Sheet.12">
                  <p:embed/>
                </p:oleObj>
              </mc:Choice>
              <mc:Fallback>
                <p:oleObj name="Worksheet" r:id="rId4" imgW="3133882" imgH="2276482" progId="Excel.Sheet.1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1688" y="993775"/>
                        <a:ext cx="5345112"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6" name="TextBox 8">
            <a:extLst>
              <a:ext uri="{FF2B5EF4-FFF2-40B4-BE49-F238E27FC236}">
                <a16:creationId xmlns:a16="http://schemas.microsoft.com/office/drawing/2014/main" id="{07695725-2265-4133-ACB1-47EA2A4B68EB}"/>
              </a:ext>
            </a:extLst>
          </p:cNvPr>
          <p:cNvSpPr txBox="1">
            <a:spLocks noChangeArrowheads="1"/>
          </p:cNvSpPr>
          <p:nvPr/>
        </p:nvSpPr>
        <p:spPr bwMode="auto">
          <a:xfrm>
            <a:off x="381000" y="1814513"/>
            <a:ext cx="44196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u="sng" dirty="0">
                <a:latin typeface="Helvetica (Body)"/>
              </a:rPr>
              <a:t>Considerations</a:t>
            </a:r>
            <a:r>
              <a:rPr lang="en-US" altLang="en-US" sz="2000" dirty="0">
                <a:latin typeface="Helvetica (Body)"/>
              </a:rPr>
              <a:t>:</a:t>
            </a:r>
          </a:p>
          <a:p>
            <a:r>
              <a:rPr lang="en-US" altLang="en-US" sz="1200" dirty="0">
                <a:latin typeface="Helvetica (Body)"/>
              </a:rPr>
              <a:t>Range = 245 – 76 = 169</a:t>
            </a:r>
          </a:p>
          <a:p>
            <a:r>
              <a:rPr lang="en-US" altLang="en-US" sz="1200" dirty="0" err="1" smtClean="0">
                <a:latin typeface="Helvetica (Body)"/>
              </a:rPr>
              <a:t>Sqrt</a:t>
            </a:r>
            <a:r>
              <a:rPr lang="en-US" altLang="en-US" sz="1200" dirty="0" smtClean="0">
                <a:latin typeface="Helvetica (Body)"/>
              </a:rPr>
              <a:t>(80</a:t>
            </a:r>
            <a:r>
              <a:rPr lang="en-US" altLang="en-US" sz="1200" dirty="0">
                <a:latin typeface="Helvetica (Body)"/>
              </a:rPr>
              <a:t>) = 8.9</a:t>
            </a:r>
          </a:p>
          <a:p>
            <a:r>
              <a:rPr lang="en-US" altLang="en-US" sz="1200" dirty="0" smtClean="0">
                <a:latin typeface="Helvetica (Body)"/>
              </a:rPr>
              <a:t>Trial </a:t>
            </a:r>
            <a:r>
              <a:rPr lang="en-US" altLang="en-US" sz="1200" dirty="0">
                <a:latin typeface="Helvetica (Body)"/>
              </a:rPr>
              <a:t>class width = 18.9</a:t>
            </a:r>
          </a:p>
          <a:p>
            <a:endParaRPr lang="en-US" altLang="en-US" sz="1200" dirty="0">
              <a:latin typeface="Helvetica (Body)"/>
            </a:endParaRPr>
          </a:p>
          <a:p>
            <a:r>
              <a:rPr lang="en-US" altLang="en-US" sz="2000" u="sng" dirty="0">
                <a:latin typeface="Helvetica (Body)"/>
              </a:rPr>
              <a:t>Decisions</a:t>
            </a:r>
            <a:r>
              <a:rPr lang="en-US" altLang="en-US" sz="2000" dirty="0">
                <a:latin typeface="Helvetica (Body)"/>
              </a:rPr>
              <a:t>:</a:t>
            </a:r>
          </a:p>
          <a:p>
            <a:r>
              <a:rPr lang="en-US" altLang="en-US" sz="1200" dirty="0">
                <a:latin typeface="Helvetica (Body)"/>
              </a:rPr>
              <a:t>Number of classes = 9</a:t>
            </a:r>
          </a:p>
          <a:p>
            <a:r>
              <a:rPr lang="en-US" altLang="en-US" sz="1200" dirty="0" smtClean="0">
                <a:latin typeface="Helvetica (Body)"/>
              </a:rPr>
              <a:t>Class </a:t>
            </a:r>
            <a:r>
              <a:rPr lang="en-US" altLang="en-US" sz="1200" dirty="0">
                <a:latin typeface="Helvetica (Body)"/>
              </a:rPr>
              <a:t>width = 20</a:t>
            </a:r>
          </a:p>
          <a:p>
            <a:r>
              <a:rPr lang="en-US" altLang="en-US" sz="1200" dirty="0" smtClean="0">
                <a:latin typeface="Helvetica (Body)"/>
              </a:rPr>
              <a:t>Range </a:t>
            </a:r>
            <a:r>
              <a:rPr lang="en-US" altLang="en-US" sz="1200" dirty="0">
                <a:latin typeface="Helvetica (Body)"/>
              </a:rPr>
              <a:t>of classes = 20 * 9 = 180</a:t>
            </a:r>
          </a:p>
          <a:p>
            <a:r>
              <a:rPr lang="en-US" altLang="en-US" sz="1200" dirty="0" smtClean="0">
                <a:latin typeface="Helvetica (Body)"/>
              </a:rPr>
              <a:t>Starting </a:t>
            </a:r>
            <a:r>
              <a:rPr lang="en-US" altLang="en-US" sz="1200" dirty="0">
                <a:latin typeface="Helvetica (Body)"/>
              </a:rPr>
              <a:t>point = 70</a:t>
            </a:r>
          </a:p>
        </p:txBody>
      </p:sp>
      <p:sp>
        <p:nvSpPr>
          <p:cNvPr id="120837" name="Rectangle 6">
            <a:extLst>
              <a:ext uri="{FF2B5EF4-FFF2-40B4-BE49-F238E27FC236}">
                <a16:creationId xmlns:a16="http://schemas.microsoft.com/office/drawing/2014/main" id="{EEA35FD6-3F03-4C05-9ADC-07A0264918D4}"/>
              </a:ext>
            </a:extLst>
          </p:cNvPr>
          <p:cNvSpPr>
            <a:spLocks noChangeArrowheads="1"/>
          </p:cNvSpPr>
          <p:nvPr/>
        </p:nvSpPr>
        <p:spPr bwMode="auto">
          <a:xfrm>
            <a:off x="304800" y="99060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200" b="1">
                <a:latin typeface="Arial" panose="020B0604020202020204" pitchFamily="34" charset="0"/>
              </a:rPr>
              <a:t>Frequency Distribution for the compression data</a:t>
            </a:r>
          </a:p>
        </p:txBody>
      </p:sp>
      <p:pic>
        <p:nvPicPr>
          <p:cNvPr id="2" name="Picture 1"/>
          <p:cNvPicPr>
            <a:picLocks noChangeAspect="1"/>
          </p:cNvPicPr>
          <p:nvPr/>
        </p:nvPicPr>
        <p:blipFill>
          <a:blip r:embed="rId6"/>
          <a:stretch>
            <a:fillRect/>
          </a:stretch>
        </p:blipFill>
        <p:spPr>
          <a:xfrm>
            <a:off x="228599" y="4229101"/>
            <a:ext cx="3075087" cy="24090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C08CA23C-E423-433F-9D91-E4F16599A4EB}"/>
              </a:ext>
            </a:extLst>
          </p:cNvPr>
          <p:cNvSpPr>
            <a:spLocks noGrp="1" noChangeArrowheads="1"/>
          </p:cNvSpPr>
          <p:nvPr>
            <p:ph type="title"/>
          </p:nvPr>
        </p:nvSpPr>
        <p:spPr/>
        <p:txBody>
          <a:bodyPr/>
          <a:lstStyle/>
          <a:p>
            <a:r>
              <a:rPr lang="en-US" altLang="en-US"/>
              <a:t>Histograms</a:t>
            </a:r>
          </a:p>
        </p:txBody>
      </p:sp>
      <p:sp>
        <p:nvSpPr>
          <p:cNvPr id="122883" name="Content Placeholder 2">
            <a:extLst>
              <a:ext uri="{FF2B5EF4-FFF2-40B4-BE49-F238E27FC236}">
                <a16:creationId xmlns:a16="http://schemas.microsoft.com/office/drawing/2014/main" id="{4EC07FFA-997A-4A9B-9839-06577FFD5049}"/>
              </a:ext>
            </a:extLst>
          </p:cNvPr>
          <p:cNvSpPr>
            <a:spLocks noGrp="1" noChangeArrowheads="1"/>
          </p:cNvSpPr>
          <p:nvPr>
            <p:ph idx="1"/>
          </p:nvPr>
        </p:nvSpPr>
        <p:spPr/>
        <p:txBody>
          <a:bodyPr/>
          <a:lstStyle/>
          <a:p>
            <a:r>
              <a:rPr lang="en-US" altLang="en-US" sz="2400"/>
              <a:t>A histogram is a visual display of a frequency distribution, similar to a bar chart or a stem-and-leaf diagram.</a:t>
            </a:r>
          </a:p>
          <a:p>
            <a:endParaRPr lang="en-US" altLang="en-US" sz="2400"/>
          </a:p>
          <a:p>
            <a:r>
              <a:rPr lang="en-US" altLang="en-US" sz="2400"/>
              <a:t>Steps to construct a histogram with equal bin widths:</a:t>
            </a:r>
          </a:p>
          <a:p>
            <a:endParaRPr lang="en-US" altLang="en-US" sz="2400"/>
          </a:p>
          <a:p>
            <a:pPr marL="971550" lvl="1" indent="-514350">
              <a:buFontTx/>
              <a:buAutoNum type="arabicParenR"/>
            </a:pPr>
            <a:r>
              <a:rPr lang="en-US" altLang="en-US"/>
              <a:t>Label the bin boundaries on the horizontal scale.</a:t>
            </a:r>
          </a:p>
          <a:p>
            <a:pPr marL="971550" lvl="1" indent="-514350">
              <a:buFontTx/>
              <a:buAutoNum type="arabicParenR"/>
            </a:pPr>
            <a:r>
              <a:rPr lang="en-US" altLang="en-US"/>
              <a:t>Mark &amp; label the vertical scale with the frequencies or relative frequencies.</a:t>
            </a:r>
          </a:p>
          <a:p>
            <a:pPr marL="971550" lvl="1" indent="-514350">
              <a:buFontTx/>
              <a:buAutoNum type="arabicParenR"/>
            </a:pPr>
            <a:r>
              <a:rPr lang="en-US" altLang="en-US"/>
              <a:t>Above each bin, draw a rectangle whose height is equal to the frequency corresponding to that bin.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0BA5B22E-F623-4B8A-976D-B1D4CFC3BEA5}"/>
              </a:ext>
            </a:extLst>
          </p:cNvPr>
          <p:cNvSpPr>
            <a:spLocks noGrp="1" noChangeArrowheads="1"/>
          </p:cNvSpPr>
          <p:nvPr>
            <p:ph type="title"/>
          </p:nvPr>
        </p:nvSpPr>
        <p:spPr/>
        <p:txBody>
          <a:bodyPr/>
          <a:lstStyle/>
          <a:p>
            <a:r>
              <a:rPr lang="en-US" altLang="en-US"/>
              <a:t>Histogram of the Compressive Data</a:t>
            </a:r>
          </a:p>
        </p:txBody>
      </p:sp>
      <p:sp>
        <p:nvSpPr>
          <p:cNvPr id="124931" name="TextBox 6">
            <a:extLst>
              <a:ext uri="{FF2B5EF4-FFF2-40B4-BE49-F238E27FC236}">
                <a16:creationId xmlns:a16="http://schemas.microsoft.com/office/drawing/2014/main" id="{50191EE3-5536-46A2-B4A1-CDA1C1894796}"/>
              </a:ext>
            </a:extLst>
          </p:cNvPr>
          <p:cNvSpPr txBox="1">
            <a:spLocks noChangeArrowheads="1"/>
          </p:cNvSpPr>
          <p:nvPr/>
        </p:nvSpPr>
        <p:spPr bwMode="auto">
          <a:xfrm>
            <a:off x="762000" y="49530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600">
                <a:latin typeface="Helvetica (Body)"/>
              </a:rPr>
              <a:t>Histogram of compressive strength of 80 aluminum-lithium alloy specimens.  Note these features – (1) horizontal scale  bin boundaries &amp; labels with units, (2) vertical scale measurements and labels, (3) histogram title at top or in legend.</a:t>
            </a:r>
          </a:p>
        </p:txBody>
      </p:sp>
      <p:pic>
        <p:nvPicPr>
          <p:cNvPr id="124932" name="Picture 2">
            <a:extLst>
              <a:ext uri="{FF2B5EF4-FFF2-40B4-BE49-F238E27FC236}">
                <a16:creationId xmlns:a16="http://schemas.microsoft.com/office/drawing/2014/main" id="{CBF352DB-6D2B-45F4-A566-90910A60D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3342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B6F21590-A398-4641-A5D2-2CE4B2902C1D}"/>
              </a:ext>
            </a:extLst>
          </p:cNvPr>
          <p:cNvSpPr>
            <a:spLocks noGrp="1" noChangeArrowheads="1"/>
          </p:cNvSpPr>
          <p:nvPr>
            <p:ph type="title"/>
          </p:nvPr>
        </p:nvSpPr>
        <p:spPr/>
        <p:txBody>
          <a:bodyPr/>
          <a:lstStyle/>
          <a:p>
            <a:r>
              <a:rPr lang="en-US" altLang="en-US"/>
              <a:t>Cumulative Frequency Plot</a:t>
            </a:r>
          </a:p>
        </p:txBody>
      </p:sp>
      <p:sp>
        <p:nvSpPr>
          <p:cNvPr id="126979" name="TextBox 8">
            <a:extLst>
              <a:ext uri="{FF2B5EF4-FFF2-40B4-BE49-F238E27FC236}">
                <a16:creationId xmlns:a16="http://schemas.microsoft.com/office/drawing/2014/main" id="{9AB8DE6A-E1AC-4B87-86AA-5BE24954CC1D}"/>
              </a:ext>
            </a:extLst>
          </p:cNvPr>
          <p:cNvSpPr txBox="1">
            <a:spLocks noChangeArrowheads="1"/>
          </p:cNvSpPr>
          <p:nvPr/>
        </p:nvSpPr>
        <p:spPr bwMode="auto">
          <a:xfrm>
            <a:off x="914400" y="4953000"/>
            <a:ext cx="731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200">
                <a:latin typeface="Helvetica (Body)"/>
              </a:rPr>
              <a:t>Cumulative histogram of compressive strength of 80 aluminum-lithium alloy specimens.  </a:t>
            </a:r>
            <a:r>
              <a:rPr lang="en-US" altLang="en-US" sz="1200" u="sng">
                <a:latin typeface="Helvetica (Body)"/>
              </a:rPr>
              <a:t>Comment</a:t>
            </a:r>
            <a:r>
              <a:rPr lang="en-US" altLang="en-US" sz="1200">
                <a:latin typeface="Helvetica (Body)"/>
              </a:rPr>
              <a:t>:  Easy to see cumulative probabilities, hard to see distribution shape.</a:t>
            </a:r>
          </a:p>
        </p:txBody>
      </p:sp>
      <p:pic>
        <p:nvPicPr>
          <p:cNvPr id="126980" name="Picture 2">
            <a:extLst>
              <a:ext uri="{FF2B5EF4-FFF2-40B4-BE49-F238E27FC236}">
                <a16:creationId xmlns:a16="http://schemas.microsoft.com/office/drawing/2014/main" id="{89620B93-A7FA-44E1-90C7-2890B3B27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58293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22" name="AutoShape 2">
            <a:extLst>
              <a:ext uri="{FF2B5EF4-FFF2-40B4-BE49-F238E27FC236}">
                <a16:creationId xmlns:a16="http://schemas.microsoft.com/office/drawing/2014/main" id="{9AC72186-20A8-45E7-ACBB-A903D89A212F}"/>
              </a:ext>
            </a:extLst>
          </p:cNvPr>
          <p:cNvSpPr>
            <a:spLocks noGrp="1" noChangeArrowheads="1"/>
          </p:cNvSpPr>
          <p:nvPr>
            <p:ph type="title"/>
          </p:nvPr>
        </p:nvSpPr>
        <p:spPr>
          <a:xfrm>
            <a:off x="1006475" y="423863"/>
            <a:ext cx="7346950" cy="496887"/>
          </a:xfrm>
        </p:spPr>
        <p:txBody>
          <a:bodyPr lIns="92075" tIns="46038" rIns="92075" bIns="46038" anchor="ctr"/>
          <a:lstStyle/>
          <a:p>
            <a:pPr eaLnBrk="1" hangingPunct="1"/>
            <a:r>
              <a:rPr lang="en-US" altLang="en-US"/>
              <a:t>Frequency / Relative Frequency</a:t>
            </a:r>
          </a:p>
        </p:txBody>
      </p:sp>
      <p:pic>
        <p:nvPicPr>
          <p:cNvPr id="6" name="Picture 5">
            <a:extLst>
              <a:ext uri="{FF2B5EF4-FFF2-40B4-BE49-F238E27FC236}">
                <a16:creationId xmlns:a16="http://schemas.microsoft.com/office/drawing/2014/main" id="{8EE83E82-AD86-46F2-BBE2-1AD276022E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5925" y="1798638"/>
            <a:ext cx="3405188"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50C5E704-30EC-4DF9-B52D-E87383541A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325" y="1736725"/>
            <a:ext cx="263366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0F3AF768-3421-48BA-86C5-C9DD5BE8BBF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25925" y="4052888"/>
            <a:ext cx="3433763"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hlinkClick r:id="rId6" action="ppaction://hlinkfile"/>
            <a:extLst>
              <a:ext uri="{FF2B5EF4-FFF2-40B4-BE49-F238E27FC236}">
                <a16:creationId xmlns:a16="http://schemas.microsoft.com/office/drawing/2014/main" id="{ECA9A48D-2842-4D53-8B01-417B4E5E1A4F}"/>
              </a:ext>
            </a:extLst>
          </p:cNvPr>
          <p:cNvSpPr txBox="1">
            <a:spLocks noChangeArrowheads="1"/>
          </p:cNvSpPr>
          <p:nvPr/>
        </p:nvSpPr>
        <p:spPr bwMode="auto">
          <a:xfrm>
            <a:off x="2786063" y="1004888"/>
            <a:ext cx="168922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dirty="0">
                <a:latin typeface="Times New Roman" panose="02020603050405020304" pitchFamily="18" charset="0"/>
              </a:rPr>
              <a:t>OPRE 6301 </a:t>
            </a:r>
          </a:p>
        </p:txBody>
      </p:sp>
      <p:sp>
        <p:nvSpPr>
          <p:cNvPr id="2" name="5-Point Star 1">
            <a:hlinkClick r:id="rId7" action="ppaction://hlinkfile"/>
            <a:extLst>
              <a:ext uri="{FF2B5EF4-FFF2-40B4-BE49-F238E27FC236}">
                <a16:creationId xmlns:a16="http://schemas.microsoft.com/office/drawing/2014/main" id="{B3548FA6-8D15-447F-BB3F-707B7971A394}"/>
              </a:ext>
            </a:extLst>
          </p:cNvPr>
          <p:cNvSpPr/>
          <p:nvPr/>
        </p:nvSpPr>
        <p:spPr bwMode="auto">
          <a:xfrm>
            <a:off x="7939088" y="4870450"/>
            <a:ext cx="828675" cy="744538"/>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AutoShape 2">
            <a:extLst>
              <a:ext uri="{FF2B5EF4-FFF2-40B4-BE49-F238E27FC236}">
                <a16:creationId xmlns:a16="http://schemas.microsoft.com/office/drawing/2014/main" id="{CFE92851-41B3-4D11-8248-3A4E4A5D7F8F}"/>
              </a:ext>
            </a:extLst>
          </p:cNvPr>
          <p:cNvSpPr>
            <a:spLocks noGrp="1" noChangeArrowheads="1"/>
          </p:cNvSpPr>
          <p:nvPr>
            <p:ph type="title"/>
          </p:nvPr>
        </p:nvSpPr>
        <p:spPr>
          <a:xfrm>
            <a:off x="323850" y="209550"/>
            <a:ext cx="8667750" cy="685800"/>
          </a:xfrm>
        </p:spPr>
        <p:txBody>
          <a:bodyPr/>
          <a:lstStyle/>
          <a:p>
            <a:pPr eaLnBrk="1" hangingPunct="1"/>
            <a:r>
              <a:rPr lang="en-US" altLang="en-US" sz="2800"/>
              <a:t>Ogive: Cumulative Frequency Distribution Graph</a:t>
            </a:r>
          </a:p>
        </p:txBody>
      </p:sp>
      <p:pic>
        <p:nvPicPr>
          <p:cNvPr id="139267" name="Picture 8" descr="0220">
            <a:extLst>
              <a:ext uri="{FF2B5EF4-FFF2-40B4-BE49-F238E27FC236}">
                <a16:creationId xmlns:a16="http://schemas.microsoft.com/office/drawing/2014/main" id="{29E7024A-2D9E-4E90-B02A-DF0AF62C7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042988"/>
            <a:ext cx="8058150" cy="560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166E35-8793-492D-9D50-FB2E1E5CF3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2201863"/>
            <a:ext cx="6656387"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4171DF8E-B5E7-4286-937A-1171E2C3AA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22238"/>
            <a:ext cx="24447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AutoShape 2">
            <a:extLst>
              <a:ext uri="{FF2B5EF4-FFF2-40B4-BE49-F238E27FC236}">
                <a16:creationId xmlns:a16="http://schemas.microsoft.com/office/drawing/2014/main" id="{8D7A5C91-4941-41FC-B0D4-DACD32F6639E}"/>
              </a:ext>
            </a:extLst>
          </p:cNvPr>
          <p:cNvSpPr>
            <a:spLocks noGrp="1" noChangeArrowheads="1"/>
          </p:cNvSpPr>
          <p:nvPr>
            <p:ph type="title"/>
          </p:nvPr>
        </p:nvSpPr>
        <p:spPr>
          <a:xfrm>
            <a:off x="3783013" y="276225"/>
            <a:ext cx="4984750" cy="935038"/>
          </a:xfrm>
        </p:spPr>
        <p:txBody>
          <a:bodyPr/>
          <a:lstStyle/>
          <a:p>
            <a:pPr eaLnBrk="1" hangingPunct="1"/>
            <a:r>
              <a:rPr lang="en-US" altLang="en-US" sz="2800"/>
              <a:t>Cumulative Frequency Distribution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a:extLst>
              <a:ext uri="{FF2B5EF4-FFF2-40B4-BE49-F238E27FC236}">
                <a16:creationId xmlns:a16="http://schemas.microsoft.com/office/drawing/2014/main" id="{2B108353-B5D0-4D6A-BC8D-12842C2A79C0}"/>
              </a:ext>
            </a:extLst>
          </p:cNvPr>
          <p:cNvSpPr>
            <a:spLocks noChangeArrowheads="1"/>
          </p:cNvSpPr>
          <p:nvPr/>
        </p:nvSpPr>
        <p:spPr bwMode="auto">
          <a:xfrm>
            <a:off x="685800" y="52388"/>
            <a:ext cx="777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sz="2800">
                <a:latin typeface="Book Antiqua" panose="02040602050305030304" pitchFamily="18" charset="0"/>
              </a:rPr>
              <a:t>Histograms - Symmetric</a:t>
            </a:r>
          </a:p>
        </p:txBody>
      </p:sp>
      <p:grpSp>
        <p:nvGrpSpPr>
          <p:cNvPr id="2" name="Group 5">
            <a:extLst>
              <a:ext uri="{FF2B5EF4-FFF2-40B4-BE49-F238E27FC236}">
                <a16:creationId xmlns:a16="http://schemas.microsoft.com/office/drawing/2014/main" id="{839AE052-D47E-47BA-AB9A-902685BF82AB}"/>
              </a:ext>
            </a:extLst>
          </p:cNvPr>
          <p:cNvGrpSpPr>
            <a:grpSpLocks/>
          </p:cNvGrpSpPr>
          <p:nvPr/>
        </p:nvGrpSpPr>
        <p:grpSpPr bwMode="auto">
          <a:xfrm>
            <a:off x="2682875" y="2951163"/>
            <a:ext cx="185738" cy="2317750"/>
            <a:chOff x="1681" y="1895"/>
            <a:chExt cx="117" cy="1460"/>
          </a:xfrm>
        </p:grpSpPr>
        <p:sp>
          <p:nvSpPr>
            <p:cNvPr id="146459" name="Line 6">
              <a:extLst>
                <a:ext uri="{FF2B5EF4-FFF2-40B4-BE49-F238E27FC236}">
                  <a16:creationId xmlns:a16="http://schemas.microsoft.com/office/drawing/2014/main" id="{8D22DEC1-0F08-49B3-B9B0-F02FE7C308DE}"/>
                </a:ext>
              </a:extLst>
            </p:cNvPr>
            <p:cNvSpPr>
              <a:spLocks noChangeShapeType="1"/>
            </p:cNvSpPr>
            <p:nvPr/>
          </p:nvSpPr>
          <p:spPr bwMode="auto">
            <a:xfrm>
              <a:off x="1681" y="3355"/>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0" name="Line 7">
              <a:extLst>
                <a:ext uri="{FF2B5EF4-FFF2-40B4-BE49-F238E27FC236}">
                  <a16:creationId xmlns:a16="http://schemas.microsoft.com/office/drawing/2014/main" id="{35447691-14A3-40EF-A868-86F8B8F38092}"/>
                </a:ext>
              </a:extLst>
            </p:cNvPr>
            <p:cNvSpPr>
              <a:spLocks noChangeShapeType="1"/>
            </p:cNvSpPr>
            <p:nvPr/>
          </p:nvSpPr>
          <p:spPr bwMode="auto">
            <a:xfrm>
              <a:off x="1681" y="3129"/>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1" name="Line 8">
              <a:extLst>
                <a:ext uri="{FF2B5EF4-FFF2-40B4-BE49-F238E27FC236}">
                  <a16:creationId xmlns:a16="http://schemas.microsoft.com/office/drawing/2014/main" id="{A242B30C-7B7B-4A21-AF8A-1A1699DF8B7E}"/>
                </a:ext>
              </a:extLst>
            </p:cNvPr>
            <p:cNvSpPr>
              <a:spLocks noChangeShapeType="1"/>
            </p:cNvSpPr>
            <p:nvPr/>
          </p:nvSpPr>
          <p:spPr bwMode="auto">
            <a:xfrm>
              <a:off x="1681" y="2882"/>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2" name="Line 9">
              <a:extLst>
                <a:ext uri="{FF2B5EF4-FFF2-40B4-BE49-F238E27FC236}">
                  <a16:creationId xmlns:a16="http://schemas.microsoft.com/office/drawing/2014/main" id="{C0C32E62-C758-4C67-A304-AB2B20A85626}"/>
                </a:ext>
              </a:extLst>
            </p:cNvPr>
            <p:cNvSpPr>
              <a:spLocks noChangeShapeType="1"/>
            </p:cNvSpPr>
            <p:nvPr/>
          </p:nvSpPr>
          <p:spPr bwMode="auto">
            <a:xfrm>
              <a:off x="1681" y="2646"/>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3" name="Line 10">
              <a:extLst>
                <a:ext uri="{FF2B5EF4-FFF2-40B4-BE49-F238E27FC236}">
                  <a16:creationId xmlns:a16="http://schemas.microsoft.com/office/drawing/2014/main" id="{B7B32F9A-6CAE-446C-A629-83752C70B7BB}"/>
                </a:ext>
              </a:extLst>
            </p:cNvPr>
            <p:cNvSpPr>
              <a:spLocks noChangeShapeType="1"/>
            </p:cNvSpPr>
            <p:nvPr/>
          </p:nvSpPr>
          <p:spPr bwMode="auto">
            <a:xfrm>
              <a:off x="1681" y="2392"/>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4" name="Line 11">
              <a:extLst>
                <a:ext uri="{FF2B5EF4-FFF2-40B4-BE49-F238E27FC236}">
                  <a16:creationId xmlns:a16="http://schemas.microsoft.com/office/drawing/2014/main" id="{8ACC9920-1BFC-42F9-A3C9-1E1DF6FEFBEC}"/>
                </a:ext>
              </a:extLst>
            </p:cNvPr>
            <p:cNvSpPr>
              <a:spLocks noChangeShapeType="1"/>
            </p:cNvSpPr>
            <p:nvPr/>
          </p:nvSpPr>
          <p:spPr bwMode="auto">
            <a:xfrm>
              <a:off x="1681" y="2142"/>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65" name="Line 12">
              <a:extLst>
                <a:ext uri="{FF2B5EF4-FFF2-40B4-BE49-F238E27FC236}">
                  <a16:creationId xmlns:a16="http://schemas.microsoft.com/office/drawing/2014/main" id="{E39D5DC2-2CF9-4FF9-BAF4-F13E334CDCFC}"/>
                </a:ext>
              </a:extLst>
            </p:cNvPr>
            <p:cNvSpPr>
              <a:spLocks noChangeShapeType="1"/>
            </p:cNvSpPr>
            <p:nvPr/>
          </p:nvSpPr>
          <p:spPr bwMode="auto">
            <a:xfrm>
              <a:off x="1681" y="1895"/>
              <a:ext cx="117"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369677" name="Line 13">
            <a:extLst>
              <a:ext uri="{FF2B5EF4-FFF2-40B4-BE49-F238E27FC236}">
                <a16:creationId xmlns:a16="http://schemas.microsoft.com/office/drawing/2014/main" id="{12065F50-AABB-4FBE-9203-AE5E329DBD42}"/>
              </a:ext>
            </a:extLst>
          </p:cNvPr>
          <p:cNvSpPr>
            <a:spLocks noChangeShapeType="1"/>
          </p:cNvSpPr>
          <p:nvPr/>
        </p:nvSpPr>
        <p:spPr bwMode="auto">
          <a:xfrm flipV="1">
            <a:off x="2773363" y="2957513"/>
            <a:ext cx="0" cy="2700337"/>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69678" name="Rectangle 14">
            <a:extLst>
              <a:ext uri="{FF2B5EF4-FFF2-40B4-BE49-F238E27FC236}">
                <a16:creationId xmlns:a16="http://schemas.microsoft.com/office/drawing/2014/main" id="{72FF34EE-F9D9-4CEB-ADC9-A8C6F6DD1BF5}"/>
              </a:ext>
            </a:extLst>
          </p:cNvPr>
          <p:cNvSpPr>
            <a:spLocks noChangeArrowheads="1"/>
          </p:cNvSpPr>
          <p:nvPr/>
        </p:nvSpPr>
        <p:spPr bwMode="auto">
          <a:xfrm>
            <a:off x="2771775" y="5270500"/>
            <a:ext cx="641350" cy="388938"/>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79" name="Rectangle 15">
            <a:extLst>
              <a:ext uri="{FF2B5EF4-FFF2-40B4-BE49-F238E27FC236}">
                <a16:creationId xmlns:a16="http://schemas.microsoft.com/office/drawing/2014/main" id="{670A77FC-4A3D-48B4-9C97-775361C3AF6C}"/>
              </a:ext>
            </a:extLst>
          </p:cNvPr>
          <p:cNvSpPr>
            <a:spLocks noChangeArrowheads="1"/>
          </p:cNvSpPr>
          <p:nvPr/>
        </p:nvSpPr>
        <p:spPr bwMode="auto">
          <a:xfrm>
            <a:off x="4032250" y="4143375"/>
            <a:ext cx="641350" cy="151606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80" name="Rectangle 16">
            <a:extLst>
              <a:ext uri="{FF2B5EF4-FFF2-40B4-BE49-F238E27FC236}">
                <a16:creationId xmlns:a16="http://schemas.microsoft.com/office/drawing/2014/main" id="{9B3EB2C5-81C7-45A7-8FF3-873A22A1C8E8}"/>
              </a:ext>
            </a:extLst>
          </p:cNvPr>
          <p:cNvSpPr>
            <a:spLocks noChangeArrowheads="1"/>
          </p:cNvSpPr>
          <p:nvPr/>
        </p:nvSpPr>
        <p:spPr bwMode="auto">
          <a:xfrm>
            <a:off x="4673600" y="3487738"/>
            <a:ext cx="641350" cy="217170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81" name="Rectangle 17">
            <a:extLst>
              <a:ext uri="{FF2B5EF4-FFF2-40B4-BE49-F238E27FC236}">
                <a16:creationId xmlns:a16="http://schemas.microsoft.com/office/drawing/2014/main" id="{43542D2C-637F-4D12-AA12-A4D1257926D0}"/>
              </a:ext>
            </a:extLst>
          </p:cNvPr>
          <p:cNvSpPr>
            <a:spLocks noChangeArrowheads="1"/>
          </p:cNvSpPr>
          <p:nvPr/>
        </p:nvSpPr>
        <p:spPr bwMode="auto">
          <a:xfrm>
            <a:off x="5314950" y="4141788"/>
            <a:ext cx="642938" cy="151765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82" name="Rectangle 18">
            <a:extLst>
              <a:ext uri="{FF2B5EF4-FFF2-40B4-BE49-F238E27FC236}">
                <a16:creationId xmlns:a16="http://schemas.microsoft.com/office/drawing/2014/main" id="{562F9055-768C-466D-94C3-8BA8AEC8F748}"/>
              </a:ext>
            </a:extLst>
          </p:cNvPr>
          <p:cNvSpPr>
            <a:spLocks noChangeArrowheads="1"/>
          </p:cNvSpPr>
          <p:nvPr/>
        </p:nvSpPr>
        <p:spPr bwMode="auto">
          <a:xfrm>
            <a:off x="5956300" y="4845050"/>
            <a:ext cx="642938" cy="8159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83" name="Rectangle 19">
            <a:extLst>
              <a:ext uri="{FF2B5EF4-FFF2-40B4-BE49-F238E27FC236}">
                <a16:creationId xmlns:a16="http://schemas.microsoft.com/office/drawing/2014/main" id="{99058829-B750-432B-80E6-5FE20DF69C52}"/>
              </a:ext>
            </a:extLst>
          </p:cNvPr>
          <p:cNvSpPr>
            <a:spLocks noChangeArrowheads="1"/>
          </p:cNvSpPr>
          <p:nvPr/>
        </p:nvSpPr>
        <p:spPr bwMode="auto">
          <a:xfrm rot="-5400000">
            <a:off x="893763" y="4135438"/>
            <a:ext cx="2343150" cy="393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2000">
                <a:latin typeface="Book Antiqua" panose="02040602050305030304" pitchFamily="18" charset="0"/>
              </a:rPr>
              <a:t>Relative Frequency</a:t>
            </a:r>
          </a:p>
        </p:txBody>
      </p:sp>
      <p:sp>
        <p:nvSpPr>
          <p:cNvPr id="369684" name="Rectangle 20">
            <a:extLst>
              <a:ext uri="{FF2B5EF4-FFF2-40B4-BE49-F238E27FC236}">
                <a16:creationId xmlns:a16="http://schemas.microsoft.com/office/drawing/2014/main" id="{F9E12EF8-E0D3-462B-A9E6-2AA62B0583BB}"/>
              </a:ext>
            </a:extLst>
          </p:cNvPr>
          <p:cNvSpPr>
            <a:spLocks noChangeArrowheads="1"/>
          </p:cNvSpPr>
          <p:nvPr/>
        </p:nvSpPr>
        <p:spPr bwMode="auto">
          <a:xfrm>
            <a:off x="3398838" y="4827588"/>
            <a:ext cx="633412" cy="83185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effectLst>
                <a:outerShdw blurRad="38100" dist="38100" dir="2700000" algn="tl">
                  <a:srgbClr val="000000"/>
                </a:outerShdw>
              </a:effectLst>
              <a:latin typeface="Book Antiqua" pitchFamily="18" charset="0"/>
            </a:endParaRPr>
          </a:p>
        </p:txBody>
      </p:sp>
      <p:grpSp>
        <p:nvGrpSpPr>
          <p:cNvPr id="3" name="Group 22">
            <a:extLst>
              <a:ext uri="{FF2B5EF4-FFF2-40B4-BE49-F238E27FC236}">
                <a16:creationId xmlns:a16="http://schemas.microsoft.com/office/drawing/2014/main" id="{6235842B-A73A-4DBA-B685-DFB9F7653C6A}"/>
              </a:ext>
            </a:extLst>
          </p:cNvPr>
          <p:cNvGrpSpPr>
            <a:grpSpLocks/>
          </p:cNvGrpSpPr>
          <p:nvPr/>
        </p:nvGrpSpPr>
        <p:grpSpPr bwMode="auto">
          <a:xfrm>
            <a:off x="2249488" y="2754313"/>
            <a:ext cx="474662" cy="3089275"/>
            <a:chOff x="1435" y="1789"/>
            <a:chExt cx="299" cy="1928"/>
          </a:xfrm>
        </p:grpSpPr>
        <p:sp>
          <p:nvSpPr>
            <p:cNvPr id="146451" name="Rectangle 23">
              <a:extLst>
                <a:ext uri="{FF2B5EF4-FFF2-40B4-BE49-F238E27FC236}">
                  <a16:creationId xmlns:a16="http://schemas.microsoft.com/office/drawing/2014/main" id="{3C411F9A-91E2-4CAB-910C-980039CB1660}"/>
                </a:ext>
              </a:extLst>
            </p:cNvPr>
            <p:cNvSpPr>
              <a:spLocks noChangeArrowheads="1"/>
            </p:cNvSpPr>
            <p:nvPr/>
          </p:nvSpPr>
          <p:spPr bwMode="auto">
            <a:xfrm>
              <a:off x="1435" y="3259"/>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.05</a:t>
              </a:r>
            </a:p>
          </p:txBody>
        </p:sp>
        <p:sp>
          <p:nvSpPr>
            <p:cNvPr id="146452" name="Rectangle 24">
              <a:extLst>
                <a:ext uri="{FF2B5EF4-FFF2-40B4-BE49-F238E27FC236}">
                  <a16:creationId xmlns:a16="http://schemas.microsoft.com/office/drawing/2014/main" id="{F6266D66-4E26-4BB4-8159-3506EBFA2968}"/>
                </a:ext>
              </a:extLst>
            </p:cNvPr>
            <p:cNvSpPr>
              <a:spLocks noChangeArrowheads="1"/>
            </p:cNvSpPr>
            <p:nvPr/>
          </p:nvSpPr>
          <p:spPr bwMode="auto">
            <a:xfrm>
              <a:off x="1435" y="3033"/>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.10</a:t>
              </a:r>
            </a:p>
          </p:txBody>
        </p:sp>
        <p:sp>
          <p:nvSpPr>
            <p:cNvPr id="146453" name="Rectangle 25">
              <a:extLst>
                <a:ext uri="{FF2B5EF4-FFF2-40B4-BE49-F238E27FC236}">
                  <a16:creationId xmlns:a16="http://schemas.microsoft.com/office/drawing/2014/main" id="{D678C63E-CCAF-4A64-BA7E-50934EF7C8DC}"/>
                </a:ext>
              </a:extLst>
            </p:cNvPr>
            <p:cNvSpPr>
              <a:spLocks noChangeArrowheads="1"/>
            </p:cNvSpPr>
            <p:nvPr/>
          </p:nvSpPr>
          <p:spPr bwMode="auto">
            <a:xfrm>
              <a:off x="1435" y="2785"/>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.15</a:t>
              </a:r>
            </a:p>
          </p:txBody>
        </p:sp>
        <p:sp>
          <p:nvSpPr>
            <p:cNvPr id="146454" name="Rectangle 26">
              <a:extLst>
                <a:ext uri="{FF2B5EF4-FFF2-40B4-BE49-F238E27FC236}">
                  <a16:creationId xmlns:a16="http://schemas.microsoft.com/office/drawing/2014/main" id="{970CCC5B-15EE-409E-8E1F-99128726365A}"/>
                </a:ext>
              </a:extLst>
            </p:cNvPr>
            <p:cNvSpPr>
              <a:spLocks noChangeArrowheads="1"/>
            </p:cNvSpPr>
            <p:nvPr/>
          </p:nvSpPr>
          <p:spPr bwMode="auto">
            <a:xfrm>
              <a:off x="1435" y="2539"/>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.20</a:t>
              </a:r>
            </a:p>
          </p:txBody>
        </p:sp>
        <p:sp>
          <p:nvSpPr>
            <p:cNvPr id="146455" name="Rectangle 27">
              <a:extLst>
                <a:ext uri="{FF2B5EF4-FFF2-40B4-BE49-F238E27FC236}">
                  <a16:creationId xmlns:a16="http://schemas.microsoft.com/office/drawing/2014/main" id="{1A448A29-8887-4DDE-A041-2177FE80141A}"/>
                </a:ext>
              </a:extLst>
            </p:cNvPr>
            <p:cNvSpPr>
              <a:spLocks noChangeArrowheads="1"/>
            </p:cNvSpPr>
            <p:nvPr/>
          </p:nvSpPr>
          <p:spPr bwMode="auto">
            <a:xfrm>
              <a:off x="1440" y="2292"/>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.25</a:t>
              </a:r>
            </a:p>
          </p:txBody>
        </p:sp>
        <p:sp>
          <p:nvSpPr>
            <p:cNvPr id="146456" name="Rectangle 28">
              <a:extLst>
                <a:ext uri="{FF2B5EF4-FFF2-40B4-BE49-F238E27FC236}">
                  <a16:creationId xmlns:a16="http://schemas.microsoft.com/office/drawing/2014/main" id="{222C6416-4CAC-41CF-BF1F-E58727A3FB4F}"/>
                </a:ext>
              </a:extLst>
            </p:cNvPr>
            <p:cNvSpPr>
              <a:spLocks noChangeArrowheads="1"/>
            </p:cNvSpPr>
            <p:nvPr/>
          </p:nvSpPr>
          <p:spPr bwMode="auto">
            <a:xfrm>
              <a:off x="1440" y="2036"/>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.30</a:t>
              </a:r>
            </a:p>
          </p:txBody>
        </p:sp>
        <p:sp>
          <p:nvSpPr>
            <p:cNvPr id="146457" name="Rectangle 29">
              <a:extLst>
                <a:ext uri="{FF2B5EF4-FFF2-40B4-BE49-F238E27FC236}">
                  <a16:creationId xmlns:a16="http://schemas.microsoft.com/office/drawing/2014/main" id="{F9F6789A-59CF-43C8-831F-741DEF39A10F}"/>
                </a:ext>
              </a:extLst>
            </p:cNvPr>
            <p:cNvSpPr>
              <a:spLocks noChangeArrowheads="1"/>
            </p:cNvSpPr>
            <p:nvPr/>
          </p:nvSpPr>
          <p:spPr bwMode="auto">
            <a:xfrm>
              <a:off x="1440" y="1789"/>
              <a:ext cx="294"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.35</a:t>
              </a:r>
            </a:p>
          </p:txBody>
        </p:sp>
        <p:sp>
          <p:nvSpPr>
            <p:cNvPr id="146458" name="Rectangle 30">
              <a:extLst>
                <a:ext uri="{FF2B5EF4-FFF2-40B4-BE49-F238E27FC236}">
                  <a16:creationId xmlns:a16="http://schemas.microsoft.com/office/drawing/2014/main" id="{58D68B60-E3C1-4F58-9056-A3F6FE21E935}"/>
                </a:ext>
              </a:extLst>
            </p:cNvPr>
            <p:cNvSpPr>
              <a:spLocks noChangeArrowheads="1"/>
            </p:cNvSpPr>
            <p:nvPr/>
          </p:nvSpPr>
          <p:spPr bwMode="auto">
            <a:xfrm>
              <a:off x="1538" y="3490"/>
              <a:ext cx="186" cy="22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Book Antiqua" panose="02040602050305030304" pitchFamily="18" charset="0"/>
                </a:rPr>
                <a:t>0</a:t>
              </a:r>
            </a:p>
          </p:txBody>
        </p:sp>
      </p:grpSp>
      <p:sp>
        <p:nvSpPr>
          <p:cNvPr id="369695" name="Rectangle 31">
            <a:extLst>
              <a:ext uri="{FF2B5EF4-FFF2-40B4-BE49-F238E27FC236}">
                <a16:creationId xmlns:a16="http://schemas.microsoft.com/office/drawing/2014/main" id="{14639B76-16A4-4B7B-B7F5-103A08ADC123}"/>
              </a:ext>
            </a:extLst>
          </p:cNvPr>
          <p:cNvSpPr>
            <a:spLocks noChangeArrowheads="1"/>
          </p:cNvSpPr>
          <p:nvPr/>
        </p:nvSpPr>
        <p:spPr bwMode="auto">
          <a:xfrm>
            <a:off x="6599238" y="5267325"/>
            <a:ext cx="641350" cy="39370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69696" name="Rectangle 32">
            <a:extLst>
              <a:ext uri="{FF2B5EF4-FFF2-40B4-BE49-F238E27FC236}">
                <a16:creationId xmlns:a16="http://schemas.microsoft.com/office/drawing/2014/main" id="{EAC37EBA-5EF1-42FC-A4A3-F66767FC6B8C}"/>
              </a:ext>
            </a:extLst>
          </p:cNvPr>
          <p:cNvSpPr>
            <a:spLocks noChangeArrowheads="1"/>
          </p:cNvSpPr>
          <p:nvPr/>
        </p:nvSpPr>
        <p:spPr bwMode="auto">
          <a:xfrm>
            <a:off x="317500" y="969963"/>
            <a:ext cx="7772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lvl="1">
              <a:buClr>
                <a:srgbClr val="66FFFF"/>
              </a:buClr>
              <a:buSzPct val="125000"/>
              <a:buFontTx/>
              <a:buNone/>
            </a:pPr>
            <a:r>
              <a:rPr lang="en-US" altLang="en-US" sz="2400">
                <a:latin typeface="Book Antiqua" panose="02040602050305030304" pitchFamily="18" charset="0"/>
              </a:rPr>
              <a:t>Left tail is the mirror image of the right tail.  The skewness of such symmetric graphs is zero.  Median, Mean, and Modes are the same.</a:t>
            </a:r>
          </a:p>
          <a:p>
            <a:pPr lvl="1">
              <a:buClr>
                <a:srgbClr val="66FFFF"/>
              </a:buClr>
              <a:buSzPct val="125000"/>
              <a:buFontTx/>
              <a:buNone/>
            </a:pPr>
            <a:r>
              <a:rPr lang="en-US" altLang="en-US" sz="2400">
                <a:latin typeface="Book Antiqua" panose="02040602050305030304" pitchFamily="18" charset="0"/>
              </a:rPr>
              <a:t>Examples:  heights or weights of people</a:t>
            </a:r>
          </a:p>
        </p:txBody>
      </p:sp>
      <p:sp>
        <p:nvSpPr>
          <p:cNvPr id="369698" name="Line 34">
            <a:extLst>
              <a:ext uri="{FF2B5EF4-FFF2-40B4-BE49-F238E27FC236}">
                <a16:creationId xmlns:a16="http://schemas.microsoft.com/office/drawing/2014/main" id="{E8ED9719-CE3B-4BF2-BC38-5FEC4B39301A}"/>
              </a:ext>
            </a:extLst>
          </p:cNvPr>
          <p:cNvSpPr>
            <a:spLocks noChangeShapeType="1"/>
          </p:cNvSpPr>
          <p:nvPr/>
        </p:nvSpPr>
        <p:spPr bwMode="auto">
          <a:xfrm>
            <a:off x="2684463" y="5661025"/>
            <a:ext cx="455295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4">
            <a:extLst>
              <a:ext uri="{FF2B5EF4-FFF2-40B4-BE49-F238E27FC236}">
                <a16:creationId xmlns:a16="http://schemas.microsoft.com/office/drawing/2014/main" id="{93488A8E-123F-4255-A571-7A6A677E06C0}"/>
              </a:ext>
            </a:extLst>
          </p:cNvPr>
          <p:cNvSpPr txBox="1">
            <a:spLocks noChangeArrowheads="1"/>
          </p:cNvSpPr>
          <p:nvPr/>
        </p:nvSpPr>
        <p:spPr bwMode="auto">
          <a:xfrm>
            <a:off x="3886200" y="2873376"/>
            <a:ext cx="2149475" cy="469900"/>
          </a:xfrm>
          <a:prstGeom prst="rect">
            <a:avLst/>
          </a:prstGeom>
          <a:gradFill flip="none" rotWithShape="1">
            <a:gsLst>
              <a:gs pos="0">
                <a:schemeClr val="accent2">
                  <a:lumMod val="60000"/>
                  <a:lumOff val="40000"/>
                </a:schemeClr>
              </a:gs>
              <a:gs pos="100000">
                <a:schemeClr val="accent2">
                  <a:lumMod val="60000"/>
                  <a:lumOff val="40000"/>
                </a:scheme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defRPr/>
            </a:pPr>
            <a:r>
              <a:rPr lang="en-US" dirty="0">
                <a:latin typeface="Book Antiqua" pitchFamily="18" charset="0"/>
              </a:rPr>
              <a:t> </a:t>
            </a:r>
            <a:r>
              <a:rPr lang="en-US" dirty="0" err="1">
                <a:latin typeface="Book Antiqua" pitchFamily="18" charset="0"/>
              </a:rPr>
              <a:t>Skewness</a:t>
            </a:r>
            <a:r>
              <a:rPr lang="en-US" dirty="0">
                <a:latin typeface="Book Antiqua" pitchFamily="18" charset="0"/>
              </a:rPr>
              <a:t> = 0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96"/>
                                        </p:tgtEl>
                                        <p:attrNameLst>
                                          <p:attrName>style.visibility</p:attrName>
                                        </p:attrNameLst>
                                      </p:cBhvr>
                                      <p:to>
                                        <p:strVal val="visible"/>
                                      </p:to>
                                    </p:set>
                                    <p:animEffect transition="in" filter="blinds(horizontal)">
                                      <p:cBhvr>
                                        <p:cTn id="7" dur="500"/>
                                        <p:tgtEl>
                                          <p:spTgt spid="369696"/>
                                        </p:tgtEl>
                                      </p:cBhvr>
                                    </p:animEffect>
                                  </p:childTnLst>
                                </p:cTn>
                              </p:par>
                            </p:childTnLst>
                          </p:cTn>
                        </p:par>
                        <p:par>
                          <p:cTn id="8" fill="hold" nodeType="afterGroup">
                            <p:stCondLst>
                              <p:cond delay="500"/>
                            </p:stCondLst>
                            <p:childTnLst>
                              <p:par>
                                <p:cTn id="9" presetID="12" presetClass="entr" presetSubtype="8" fill="hold" nodeType="afterEffect">
                                  <p:stCondLst>
                                    <p:cond delay="1000"/>
                                  </p:stCondLst>
                                  <p:childTnLst>
                                    <p:set>
                                      <p:cBhvr>
                                        <p:cTn id="10" dur="1" fill="hold">
                                          <p:stCondLst>
                                            <p:cond delay="0"/>
                                          </p:stCondLst>
                                        </p:cTn>
                                        <p:tgtEl>
                                          <p:spTgt spid="369698"/>
                                        </p:tgtEl>
                                        <p:attrNameLst>
                                          <p:attrName>style.visibility</p:attrName>
                                        </p:attrNameLst>
                                      </p:cBhvr>
                                      <p:to>
                                        <p:strVal val="visible"/>
                                      </p:to>
                                    </p:set>
                                    <p:animEffect transition="in" filter="slide(fromLeft)">
                                      <p:cBhvr>
                                        <p:cTn id="11" dur="500"/>
                                        <p:tgtEl>
                                          <p:spTgt spid="369698"/>
                                        </p:tgtEl>
                                      </p:cBhvr>
                                    </p:animEffect>
                                  </p:childTnLst>
                                </p:cTn>
                              </p:par>
                            </p:childTnLst>
                          </p:cTn>
                        </p:par>
                        <p:par>
                          <p:cTn id="12" fill="hold" nodeType="afterGroup">
                            <p:stCondLst>
                              <p:cond delay="2000"/>
                            </p:stCondLst>
                            <p:childTnLst>
                              <p:par>
                                <p:cTn id="13" presetID="12" presetClass="entr" presetSubtype="4" fill="hold" nodeType="afterEffect">
                                  <p:stCondLst>
                                    <p:cond delay="1000"/>
                                  </p:stCondLst>
                                  <p:childTnLst>
                                    <p:set>
                                      <p:cBhvr>
                                        <p:cTn id="14" dur="1" fill="hold">
                                          <p:stCondLst>
                                            <p:cond delay="0"/>
                                          </p:stCondLst>
                                        </p:cTn>
                                        <p:tgtEl>
                                          <p:spTgt spid="369677"/>
                                        </p:tgtEl>
                                        <p:attrNameLst>
                                          <p:attrName>style.visibility</p:attrName>
                                        </p:attrNameLst>
                                      </p:cBhvr>
                                      <p:to>
                                        <p:strVal val="visible"/>
                                      </p:to>
                                    </p:set>
                                    <p:animEffect transition="in" filter="slide(fromBottom)">
                                      <p:cBhvr>
                                        <p:cTn id="15" dur="500"/>
                                        <p:tgtEl>
                                          <p:spTgt spid="369677"/>
                                        </p:tgtEl>
                                      </p:cBhvr>
                                    </p:animEffect>
                                  </p:childTnLst>
                                </p:cTn>
                              </p:par>
                            </p:childTnLst>
                          </p:cTn>
                        </p:par>
                        <p:par>
                          <p:cTn id="16" fill="hold" nodeType="afterGroup">
                            <p:stCondLst>
                              <p:cond delay="3500"/>
                            </p:stCondLst>
                            <p:childTnLst>
                              <p:par>
                                <p:cTn id="17" presetID="12" presetClass="entr" presetSubtype="4" fill="hold" nodeType="afterEffect">
                                  <p:stCondLst>
                                    <p:cond delay="1000"/>
                                  </p:stCondLst>
                                  <p:childTnLst>
                                    <p:set>
                                      <p:cBhvr>
                                        <p:cTn id="18" dur="1" fill="hold">
                                          <p:stCondLst>
                                            <p:cond delay="0"/>
                                          </p:stCondLst>
                                        </p:cTn>
                                        <p:tgtEl>
                                          <p:spTgt spid="2"/>
                                        </p:tgtEl>
                                        <p:attrNameLst>
                                          <p:attrName>style.visibility</p:attrName>
                                        </p:attrNameLst>
                                      </p:cBhvr>
                                      <p:to>
                                        <p:strVal val="visible"/>
                                      </p:to>
                                    </p:set>
                                    <p:animEffect transition="in" filter="slide(fromBottom)">
                                      <p:cBhvr>
                                        <p:cTn id="19" dur="500"/>
                                        <p:tgtEl>
                                          <p:spTgt spid="2"/>
                                        </p:tgtEl>
                                      </p:cBhvr>
                                    </p:animEffect>
                                  </p:childTnLst>
                                </p:cTn>
                              </p:par>
                            </p:childTnLst>
                          </p:cTn>
                        </p:par>
                        <p:par>
                          <p:cTn id="20" fill="hold" nodeType="afterGroup">
                            <p:stCondLst>
                              <p:cond delay="5000"/>
                            </p:stCondLst>
                            <p:childTnLst>
                              <p:par>
                                <p:cTn id="21" presetID="12" presetClass="entr" presetSubtype="2" fill="hold" nodeType="afterEffect">
                                  <p:stCondLst>
                                    <p:cond delay="1000"/>
                                  </p:stCondLst>
                                  <p:childTnLst>
                                    <p:set>
                                      <p:cBhvr>
                                        <p:cTn id="22" dur="1" fill="hold">
                                          <p:stCondLst>
                                            <p:cond delay="0"/>
                                          </p:stCondLst>
                                        </p:cTn>
                                        <p:tgtEl>
                                          <p:spTgt spid="3"/>
                                        </p:tgtEl>
                                        <p:attrNameLst>
                                          <p:attrName>style.visibility</p:attrName>
                                        </p:attrNameLst>
                                      </p:cBhvr>
                                      <p:to>
                                        <p:strVal val="visible"/>
                                      </p:to>
                                    </p:set>
                                    <p:animEffect transition="in" filter="slide(fromRight)">
                                      <p:cBhvr>
                                        <p:cTn id="23" dur="500"/>
                                        <p:tgtEl>
                                          <p:spTgt spid="3"/>
                                        </p:tgtEl>
                                      </p:cBhvr>
                                    </p:animEffect>
                                  </p:childTnLst>
                                </p:cTn>
                              </p:par>
                            </p:childTnLst>
                          </p:cTn>
                        </p:par>
                        <p:par>
                          <p:cTn id="24" fill="hold" nodeType="afterGroup">
                            <p:stCondLst>
                              <p:cond delay="6500"/>
                            </p:stCondLst>
                            <p:childTnLst>
                              <p:par>
                                <p:cTn id="25" presetID="12" presetClass="entr" presetSubtype="2" fill="hold" grpId="0" nodeType="afterEffect">
                                  <p:stCondLst>
                                    <p:cond delay="1000"/>
                                  </p:stCondLst>
                                  <p:childTnLst>
                                    <p:set>
                                      <p:cBhvr>
                                        <p:cTn id="26" dur="1" fill="hold">
                                          <p:stCondLst>
                                            <p:cond delay="0"/>
                                          </p:stCondLst>
                                        </p:cTn>
                                        <p:tgtEl>
                                          <p:spTgt spid="369683"/>
                                        </p:tgtEl>
                                        <p:attrNameLst>
                                          <p:attrName>style.visibility</p:attrName>
                                        </p:attrNameLst>
                                      </p:cBhvr>
                                      <p:to>
                                        <p:strVal val="visible"/>
                                      </p:to>
                                    </p:set>
                                    <p:animEffect transition="in" filter="slide(fromRight)">
                                      <p:cBhvr>
                                        <p:cTn id="27" dur="500"/>
                                        <p:tgtEl>
                                          <p:spTgt spid="369683"/>
                                        </p:tgtEl>
                                      </p:cBhvr>
                                    </p:animEffect>
                                  </p:childTnLst>
                                </p:cTn>
                              </p:par>
                            </p:childTnLst>
                          </p:cTn>
                        </p:par>
                        <p:par>
                          <p:cTn id="28" fill="hold" nodeType="afterGroup">
                            <p:stCondLst>
                              <p:cond delay="8000"/>
                            </p:stCondLst>
                            <p:childTnLst>
                              <p:par>
                                <p:cTn id="29" presetID="12" presetClass="entr" presetSubtype="4" fill="hold" grpId="0" nodeType="afterEffect">
                                  <p:stCondLst>
                                    <p:cond delay="2000"/>
                                  </p:stCondLst>
                                  <p:childTnLst>
                                    <p:set>
                                      <p:cBhvr>
                                        <p:cTn id="30" dur="1" fill="hold">
                                          <p:stCondLst>
                                            <p:cond delay="0"/>
                                          </p:stCondLst>
                                        </p:cTn>
                                        <p:tgtEl>
                                          <p:spTgt spid="369678"/>
                                        </p:tgtEl>
                                        <p:attrNameLst>
                                          <p:attrName>style.visibility</p:attrName>
                                        </p:attrNameLst>
                                      </p:cBhvr>
                                      <p:to>
                                        <p:strVal val="visible"/>
                                      </p:to>
                                    </p:set>
                                    <p:animEffect transition="in" filter="slide(fromBottom)">
                                      <p:cBhvr>
                                        <p:cTn id="31" dur="500"/>
                                        <p:tgtEl>
                                          <p:spTgt spid="369678"/>
                                        </p:tgtEl>
                                      </p:cBhvr>
                                    </p:animEffect>
                                  </p:childTnLst>
                                </p:cTn>
                              </p:par>
                            </p:childTnLst>
                          </p:cTn>
                        </p:par>
                        <p:par>
                          <p:cTn id="32" fill="hold" nodeType="afterGroup">
                            <p:stCondLst>
                              <p:cond delay="10500"/>
                            </p:stCondLst>
                            <p:childTnLst>
                              <p:par>
                                <p:cTn id="33" presetID="12" presetClass="entr" presetSubtype="4" fill="hold" grpId="0" nodeType="afterEffect">
                                  <p:stCondLst>
                                    <p:cond delay="1000"/>
                                  </p:stCondLst>
                                  <p:childTnLst>
                                    <p:set>
                                      <p:cBhvr>
                                        <p:cTn id="34" dur="1" fill="hold">
                                          <p:stCondLst>
                                            <p:cond delay="0"/>
                                          </p:stCondLst>
                                        </p:cTn>
                                        <p:tgtEl>
                                          <p:spTgt spid="369684"/>
                                        </p:tgtEl>
                                        <p:attrNameLst>
                                          <p:attrName>style.visibility</p:attrName>
                                        </p:attrNameLst>
                                      </p:cBhvr>
                                      <p:to>
                                        <p:strVal val="visible"/>
                                      </p:to>
                                    </p:set>
                                    <p:animEffect transition="in" filter="slide(fromBottom)">
                                      <p:cBhvr>
                                        <p:cTn id="35" dur="500"/>
                                        <p:tgtEl>
                                          <p:spTgt spid="369684"/>
                                        </p:tgtEl>
                                      </p:cBhvr>
                                    </p:animEffect>
                                  </p:childTnLst>
                                </p:cTn>
                              </p:par>
                            </p:childTnLst>
                          </p:cTn>
                        </p:par>
                        <p:par>
                          <p:cTn id="36" fill="hold" nodeType="afterGroup">
                            <p:stCondLst>
                              <p:cond delay="12000"/>
                            </p:stCondLst>
                            <p:childTnLst>
                              <p:par>
                                <p:cTn id="37" presetID="12" presetClass="entr" presetSubtype="4" fill="hold" grpId="0" nodeType="afterEffect">
                                  <p:stCondLst>
                                    <p:cond delay="1000"/>
                                  </p:stCondLst>
                                  <p:childTnLst>
                                    <p:set>
                                      <p:cBhvr>
                                        <p:cTn id="38" dur="1" fill="hold">
                                          <p:stCondLst>
                                            <p:cond delay="0"/>
                                          </p:stCondLst>
                                        </p:cTn>
                                        <p:tgtEl>
                                          <p:spTgt spid="369679"/>
                                        </p:tgtEl>
                                        <p:attrNameLst>
                                          <p:attrName>style.visibility</p:attrName>
                                        </p:attrNameLst>
                                      </p:cBhvr>
                                      <p:to>
                                        <p:strVal val="visible"/>
                                      </p:to>
                                    </p:set>
                                    <p:animEffect transition="in" filter="slide(fromBottom)">
                                      <p:cBhvr>
                                        <p:cTn id="39" dur="500"/>
                                        <p:tgtEl>
                                          <p:spTgt spid="369679"/>
                                        </p:tgtEl>
                                      </p:cBhvr>
                                    </p:animEffect>
                                  </p:childTnLst>
                                </p:cTn>
                              </p:par>
                            </p:childTnLst>
                          </p:cTn>
                        </p:par>
                        <p:par>
                          <p:cTn id="40" fill="hold" nodeType="afterGroup">
                            <p:stCondLst>
                              <p:cond delay="13500"/>
                            </p:stCondLst>
                            <p:childTnLst>
                              <p:par>
                                <p:cTn id="41" presetID="12" presetClass="entr" presetSubtype="4" fill="hold" grpId="0" nodeType="afterEffect">
                                  <p:stCondLst>
                                    <p:cond delay="1000"/>
                                  </p:stCondLst>
                                  <p:childTnLst>
                                    <p:set>
                                      <p:cBhvr>
                                        <p:cTn id="42" dur="1" fill="hold">
                                          <p:stCondLst>
                                            <p:cond delay="0"/>
                                          </p:stCondLst>
                                        </p:cTn>
                                        <p:tgtEl>
                                          <p:spTgt spid="369680"/>
                                        </p:tgtEl>
                                        <p:attrNameLst>
                                          <p:attrName>style.visibility</p:attrName>
                                        </p:attrNameLst>
                                      </p:cBhvr>
                                      <p:to>
                                        <p:strVal val="visible"/>
                                      </p:to>
                                    </p:set>
                                    <p:animEffect transition="in" filter="slide(fromBottom)">
                                      <p:cBhvr>
                                        <p:cTn id="43" dur="500"/>
                                        <p:tgtEl>
                                          <p:spTgt spid="369680"/>
                                        </p:tgtEl>
                                      </p:cBhvr>
                                    </p:animEffect>
                                  </p:childTnLst>
                                </p:cTn>
                              </p:par>
                            </p:childTnLst>
                          </p:cTn>
                        </p:par>
                        <p:par>
                          <p:cTn id="44" fill="hold" nodeType="afterGroup">
                            <p:stCondLst>
                              <p:cond delay="15000"/>
                            </p:stCondLst>
                            <p:childTnLst>
                              <p:par>
                                <p:cTn id="45" presetID="12" presetClass="entr" presetSubtype="4" fill="hold" grpId="0" nodeType="afterEffect">
                                  <p:stCondLst>
                                    <p:cond delay="1000"/>
                                  </p:stCondLst>
                                  <p:childTnLst>
                                    <p:set>
                                      <p:cBhvr>
                                        <p:cTn id="46" dur="1" fill="hold">
                                          <p:stCondLst>
                                            <p:cond delay="0"/>
                                          </p:stCondLst>
                                        </p:cTn>
                                        <p:tgtEl>
                                          <p:spTgt spid="369681"/>
                                        </p:tgtEl>
                                        <p:attrNameLst>
                                          <p:attrName>style.visibility</p:attrName>
                                        </p:attrNameLst>
                                      </p:cBhvr>
                                      <p:to>
                                        <p:strVal val="visible"/>
                                      </p:to>
                                    </p:set>
                                    <p:animEffect transition="in" filter="slide(fromBottom)">
                                      <p:cBhvr>
                                        <p:cTn id="47" dur="500"/>
                                        <p:tgtEl>
                                          <p:spTgt spid="369681"/>
                                        </p:tgtEl>
                                      </p:cBhvr>
                                    </p:animEffect>
                                  </p:childTnLst>
                                </p:cTn>
                              </p:par>
                            </p:childTnLst>
                          </p:cTn>
                        </p:par>
                        <p:par>
                          <p:cTn id="48" fill="hold" nodeType="afterGroup">
                            <p:stCondLst>
                              <p:cond delay="16500"/>
                            </p:stCondLst>
                            <p:childTnLst>
                              <p:par>
                                <p:cTn id="49" presetID="12" presetClass="entr" presetSubtype="4" fill="hold" grpId="0" nodeType="afterEffect">
                                  <p:stCondLst>
                                    <p:cond delay="1000"/>
                                  </p:stCondLst>
                                  <p:childTnLst>
                                    <p:set>
                                      <p:cBhvr>
                                        <p:cTn id="50" dur="1" fill="hold">
                                          <p:stCondLst>
                                            <p:cond delay="0"/>
                                          </p:stCondLst>
                                        </p:cTn>
                                        <p:tgtEl>
                                          <p:spTgt spid="369682"/>
                                        </p:tgtEl>
                                        <p:attrNameLst>
                                          <p:attrName>style.visibility</p:attrName>
                                        </p:attrNameLst>
                                      </p:cBhvr>
                                      <p:to>
                                        <p:strVal val="visible"/>
                                      </p:to>
                                    </p:set>
                                    <p:animEffect transition="in" filter="slide(fromBottom)">
                                      <p:cBhvr>
                                        <p:cTn id="51" dur="500"/>
                                        <p:tgtEl>
                                          <p:spTgt spid="369682"/>
                                        </p:tgtEl>
                                      </p:cBhvr>
                                    </p:animEffect>
                                  </p:childTnLst>
                                </p:cTn>
                              </p:par>
                            </p:childTnLst>
                          </p:cTn>
                        </p:par>
                        <p:par>
                          <p:cTn id="52" fill="hold" nodeType="afterGroup">
                            <p:stCondLst>
                              <p:cond delay="18000"/>
                            </p:stCondLst>
                            <p:childTnLst>
                              <p:par>
                                <p:cTn id="53" presetID="12" presetClass="entr" presetSubtype="4" fill="hold" grpId="0" nodeType="afterEffect">
                                  <p:stCondLst>
                                    <p:cond delay="1000"/>
                                  </p:stCondLst>
                                  <p:childTnLst>
                                    <p:set>
                                      <p:cBhvr>
                                        <p:cTn id="54" dur="1" fill="hold">
                                          <p:stCondLst>
                                            <p:cond delay="0"/>
                                          </p:stCondLst>
                                        </p:cTn>
                                        <p:tgtEl>
                                          <p:spTgt spid="369695"/>
                                        </p:tgtEl>
                                        <p:attrNameLst>
                                          <p:attrName>style.visibility</p:attrName>
                                        </p:attrNameLst>
                                      </p:cBhvr>
                                      <p:to>
                                        <p:strVal val="visible"/>
                                      </p:to>
                                    </p:set>
                                    <p:animEffect transition="in" filter="slide(fromBottom)">
                                      <p:cBhvr>
                                        <p:cTn id="55" dur="500"/>
                                        <p:tgtEl>
                                          <p:spTgt spid="369695"/>
                                        </p:tgtEl>
                                      </p:cBhvr>
                                    </p:animEffect>
                                  </p:childTnLst>
                                </p:cTn>
                              </p:par>
                            </p:childTnLst>
                          </p:cTn>
                        </p:par>
                        <p:par>
                          <p:cTn id="56" fill="hold" nodeType="afterGroup">
                            <p:stCondLst>
                              <p:cond delay="19500"/>
                            </p:stCondLst>
                            <p:childTnLst>
                              <p:par>
                                <p:cTn id="57" presetID="9" presetClass="entr" presetSubtype="0" fill="hold" nodeType="afterEffect">
                                  <p:stCondLst>
                                    <p:cond delay="100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8" grpId="0" animBg="1"/>
      <p:bldP spid="369679" grpId="0" animBg="1"/>
      <p:bldP spid="369680" grpId="0" animBg="1"/>
      <p:bldP spid="369681" grpId="0" animBg="1"/>
      <p:bldP spid="369682" grpId="0" animBg="1"/>
      <p:bldP spid="369683" grpId="0" autoUpdateAnimBg="0"/>
      <p:bldP spid="369684" grpId="0" animBg="1" autoUpdateAnimBg="0"/>
      <p:bldP spid="369695" grpId="0" animBg="1"/>
      <p:bldP spid="36969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00D19FC-B9C1-4FD1-B195-7256A4E6F6C1}"/>
              </a:ext>
            </a:extLst>
          </p:cNvPr>
          <p:cNvSpPr>
            <a:spLocks noChangeArrowheads="1"/>
          </p:cNvSpPr>
          <p:nvPr/>
        </p:nvSpPr>
        <p:spPr bwMode="auto">
          <a:xfrm>
            <a:off x="685800" y="52388"/>
            <a:ext cx="777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sz="2800">
                <a:latin typeface="Book Antiqua" panose="02040602050305030304" pitchFamily="18" charset="0"/>
              </a:rPr>
              <a:t>Histograms – Left Skewed</a:t>
            </a:r>
          </a:p>
        </p:txBody>
      </p:sp>
      <p:grpSp>
        <p:nvGrpSpPr>
          <p:cNvPr id="2" name="Group 5">
            <a:extLst>
              <a:ext uri="{FF2B5EF4-FFF2-40B4-BE49-F238E27FC236}">
                <a16:creationId xmlns:a16="http://schemas.microsoft.com/office/drawing/2014/main" id="{03C35170-E440-4BCE-9026-87CF61C1176E}"/>
              </a:ext>
            </a:extLst>
          </p:cNvPr>
          <p:cNvGrpSpPr>
            <a:grpSpLocks/>
          </p:cNvGrpSpPr>
          <p:nvPr/>
        </p:nvGrpSpPr>
        <p:grpSpPr bwMode="auto">
          <a:xfrm>
            <a:off x="1703160" y="2602706"/>
            <a:ext cx="5759450" cy="3217863"/>
            <a:chOff x="1110" y="1682"/>
            <a:chExt cx="3628" cy="2027"/>
          </a:xfrm>
          <a:scene3d>
            <a:camera prst="orthographicFront">
              <a:rot lat="0" lon="0" rev="0"/>
            </a:camera>
            <a:lightRig rig="balanced" dir="t">
              <a:rot lat="0" lon="0" rev="8700000"/>
            </a:lightRig>
          </a:scene3d>
        </p:grpSpPr>
        <p:sp>
          <p:nvSpPr>
            <p:cNvPr id="370694" name="Rectangle 6">
              <a:extLst>
                <a:ext uri="{FF2B5EF4-FFF2-40B4-BE49-F238E27FC236}">
                  <a16:creationId xmlns:a16="http://schemas.microsoft.com/office/drawing/2014/main" id="{F1FD0C5C-F5FD-49F0-9B1A-21D4D20897B9}"/>
                </a:ext>
              </a:extLst>
            </p:cNvPr>
            <p:cNvSpPr>
              <a:spLocks noChangeArrowheads="1"/>
            </p:cNvSpPr>
            <p:nvPr/>
          </p:nvSpPr>
          <p:spPr bwMode="auto">
            <a:xfrm>
              <a:off x="1110" y="1682"/>
              <a:ext cx="3628" cy="2027"/>
            </a:xfrm>
            <a:prstGeom prst="rect">
              <a:avLst/>
            </a:prstGeom>
            <a:solidFill>
              <a:schemeClr val="accent6">
                <a:lumMod val="20000"/>
                <a:lumOff val="80000"/>
              </a:schemeClr>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nvGrpSpPr>
            <p:cNvPr id="33808" name="Group 7">
              <a:extLst>
                <a:ext uri="{FF2B5EF4-FFF2-40B4-BE49-F238E27FC236}">
                  <a16:creationId xmlns:a16="http://schemas.microsoft.com/office/drawing/2014/main" id="{5E571B26-F113-4EEC-8B64-6974751C5704}"/>
                </a:ext>
              </a:extLst>
            </p:cNvPr>
            <p:cNvGrpSpPr>
              <a:grpSpLocks/>
            </p:cNvGrpSpPr>
            <p:nvPr/>
          </p:nvGrpSpPr>
          <p:grpSpPr bwMode="auto">
            <a:xfrm>
              <a:off x="1690" y="1859"/>
              <a:ext cx="117" cy="1460"/>
              <a:chOff x="1681" y="1895"/>
              <a:chExt cx="117" cy="1460"/>
            </a:xfrm>
          </p:grpSpPr>
          <p:sp>
            <p:nvSpPr>
              <p:cNvPr id="370696" name="Line 8">
                <a:extLst>
                  <a:ext uri="{FF2B5EF4-FFF2-40B4-BE49-F238E27FC236}">
                    <a16:creationId xmlns:a16="http://schemas.microsoft.com/office/drawing/2014/main" id="{5495FD54-F733-4BBF-9AD4-1C89C91822BB}"/>
                  </a:ext>
                </a:extLst>
              </p:cNvPr>
              <p:cNvSpPr>
                <a:spLocks noChangeShapeType="1"/>
              </p:cNvSpPr>
              <p:nvPr/>
            </p:nvSpPr>
            <p:spPr bwMode="auto">
              <a:xfrm>
                <a:off x="1681" y="3355"/>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697" name="Line 9">
                <a:extLst>
                  <a:ext uri="{FF2B5EF4-FFF2-40B4-BE49-F238E27FC236}">
                    <a16:creationId xmlns:a16="http://schemas.microsoft.com/office/drawing/2014/main" id="{C0AE6542-FB27-4D63-947D-6BAAEFF6E615}"/>
                  </a:ext>
                </a:extLst>
              </p:cNvPr>
              <p:cNvSpPr>
                <a:spLocks noChangeShapeType="1"/>
              </p:cNvSpPr>
              <p:nvPr/>
            </p:nvSpPr>
            <p:spPr bwMode="auto">
              <a:xfrm>
                <a:off x="1681" y="3129"/>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698" name="Line 10">
                <a:extLst>
                  <a:ext uri="{FF2B5EF4-FFF2-40B4-BE49-F238E27FC236}">
                    <a16:creationId xmlns:a16="http://schemas.microsoft.com/office/drawing/2014/main" id="{66D2153A-E9B0-4E07-A600-C601458B5CCD}"/>
                  </a:ext>
                </a:extLst>
              </p:cNvPr>
              <p:cNvSpPr>
                <a:spLocks noChangeShapeType="1"/>
              </p:cNvSpPr>
              <p:nvPr/>
            </p:nvSpPr>
            <p:spPr bwMode="auto">
              <a:xfrm>
                <a:off x="1681" y="288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699" name="Line 11">
                <a:extLst>
                  <a:ext uri="{FF2B5EF4-FFF2-40B4-BE49-F238E27FC236}">
                    <a16:creationId xmlns:a16="http://schemas.microsoft.com/office/drawing/2014/main" id="{ABA5E3AF-D055-45DE-8B64-58B12A4FC27E}"/>
                  </a:ext>
                </a:extLst>
              </p:cNvPr>
              <p:cNvSpPr>
                <a:spLocks noChangeShapeType="1"/>
              </p:cNvSpPr>
              <p:nvPr/>
            </p:nvSpPr>
            <p:spPr bwMode="auto">
              <a:xfrm>
                <a:off x="1681" y="2646"/>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700" name="Line 12">
                <a:extLst>
                  <a:ext uri="{FF2B5EF4-FFF2-40B4-BE49-F238E27FC236}">
                    <a16:creationId xmlns:a16="http://schemas.microsoft.com/office/drawing/2014/main" id="{FC7DDA5B-D2FB-4553-B42E-F50410EC25D3}"/>
                  </a:ext>
                </a:extLst>
              </p:cNvPr>
              <p:cNvSpPr>
                <a:spLocks noChangeShapeType="1"/>
              </p:cNvSpPr>
              <p:nvPr/>
            </p:nvSpPr>
            <p:spPr bwMode="auto">
              <a:xfrm>
                <a:off x="1681" y="239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701" name="Line 13">
                <a:extLst>
                  <a:ext uri="{FF2B5EF4-FFF2-40B4-BE49-F238E27FC236}">
                    <a16:creationId xmlns:a16="http://schemas.microsoft.com/office/drawing/2014/main" id="{D8E7EDFD-768F-4323-89EE-C4BC4E36D9F9}"/>
                  </a:ext>
                </a:extLst>
              </p:cNvPr>
              <p:cNvSpPr>
                <a:spLocks noChangeShapeType="1"/>
              </p:cNvSpPr>
              <p:nvPr/>
            </p:nvSpPr>
            <p:spPr bwMode="auto">
              <a:xfrm>
                <a:off x="1681" y="214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702" name="Line 14">
                <a:extLst>
                  <a:ext uri="{FF2B5EF4-FFF2-40B4-BE49-F238E27FC236}">
                    <a16:creationId xmlns:a16="http://schemas.microsoft.com/office/drawing/2014/main" id="{0F199359-EABC-44DA-84F2-66D639AAD6C4}"/>
                  </a:ext>
                </a:extLst>
              </p:cNvPr>
              <p:cNvSpPr>
                <a:spLocks noChangeShapeType="1"/>
              </p:cNvSpPr>
              <p:nvPr/>
            </p:nvSpPr>
            <p:spPr bwMode="auto">
              <a:xfrm>
                <a:off x="1681" y="1895"/>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sp>
          <p:nvSpPr>
            <p:cNvPr id="370703" name="Line 15">
              <a:extLst>
                <a:ext uri="{FF2B5EF4-FFF2-40B4-BE49-F238E27FC236}">
                  <a16:creationId xmlns:a16="http://schemas.microsoft.com/office/drawing/2014/main" id="{070CBDCC-68D8-4F21-9AD4-BA6CB2436068}"/>
                </a:ext>
              </a:extLst>
            </p:cNvPr>
            <p:cNvSpPr>
              <a:spLocks noChangeShapeType="1"/>
            </p:cNvSpPr>
            <p:nvPr/>
          </p:nvSpPr>
          <p:spPr bwMode="auto">
            <a:xfrm flipV="1">
              <a:off x="1747" y="1863"/>
              <a:ext cx="0" cy="1701"/>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0704" name="Rectangle 16">
              <a:extLst>
                <a:ext uri="{FF2B5EF4-FFF2-40B4-BE49-F238E27FC236}">
                  <a16:creationId xmlns:a16="http://schemas.microsoft.com/office/drawing/2014/main" id="{39570C6B-4E62-419D-8623-A5C3FCA273BE}"/>
                </a:ext>
              </a:extLst>
            </p:cNvPr>
            <p:cNvSpPr>
              <a:spLocks noChangeArrowheads="1"/>
            </p:cNvSpPr>
            <p:nvPr/>
          </p:nvSpPr>
          <p:spPr bwMode="auto">
            <a:xfrm rot="16200000">
              <a:off x="563" y="2605"/>
              <a:ext cx="1476" cy="248"/>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Relative Frequency</a:t>
              </a:r>
            </a:p>
          </p:txBody>
        </p:sp>
        <p:sp>
          <p:nvSpPr>
            <p:cNvPr id="370705" name="Line 17">
              <a:extLst>
                <a:ext uri="{FF2B5EF4-FFF2-40B4-BE49-F238E27FC236}">
                  <a16:creationId xmlns:a16="http://schemas.microsoft.com/office/drawing/2014/main" id="{69E44B97-FD4D-4039-A6AE-DCDF44DEC979}"/>
                </a:ext>
              </a:extLst>
            </p:cNvPr>
            <p:cNvSpPr>
              <a:spLocks noChangeShapeType="1"/>
            </p:cNvSpPr>
            <p:nvPr/>
          </p:nvSpPr>
          <p:spPr bwMode="auto">
            <a:xfrm>
              <a:off x="1691" y="3566"/>
              <a:ext cx="2868"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nvGrpSpPr>
            <p:cNvPr id="33812" name="Group 18">
              <a:extLst>
                <a:ext uri="{FF2B5EF4-FFF2-40B4-BE49-F238E27FC236}">
                  <a16:creationId xmlns:a16="http://schemas.microsoft.com/office/drawing/2014/main" id="{53AF3ED3-D8BF-4A23-9350-FF737EAC6E7F}"/>
                </a:ext>
              </a:extLst>
            </p:cNvPr>
            <p:cNvGrpSpPr>
              <a:grpSpLocks/>
            </p:cNvGrpSpPr>
            <p:nvPr/>
          </p:nvGrpSpPr>
          <p:grpSpPr bwMode="auto">
            <a:xfrm>
              <a:off x="1417" y="1735"/>
              <a:ext cx="299" cy="1946"/>
              <a:chOff x="1435" y="1789"/>
              <a:chExt cx="299" cy="1928"/>
            </a:xfrm>
          </p:grpSpPr>
          <p:sp>
            <p:nvSpPr>
              <p:cNvPr id="370707" name="Rectangle 19">
                <a:extLst>
                  <a:ext uri="{FF2B5EF4-FFF2-40B4-BE49-F238E27FC236}">
                    <a16:creationId xmlns:a16="http://schemas.microsoft.com/office/drawing/2014/main" id="{FEF9E55F-35E3-4B30-96D7-9024AF65D6BE}"/>
                  </a:ext>
                </a:extLst>
              </p:cNvPr>
              <p:cNvSpPr>
                <a:spLocks noChangeArrowheads="1"/>
              </p:cNvSpPr>
              <p:nvPr/>
            </p:nvSpPr>
            <p:spPr bwMode="auto">
              <a:xfrm>
                <a:off x="1435" y="3259"/>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.05</a:t>
                </a:r>
              </a:p>
            </p:txBody>
          </p:sp>
          <p:sp>
            <p:nvSpPr>
              <p:cNvPr id="370708" name="Rectangle 20">
                <a:extLst>
                  <a:ext uri="{FF2B5EF4-FFF2-40B4-BE49-F238E27FC236}">
                    <a16:creationId xmlns:a16="http://schemas.microsoft.com/office/drawing/2014/main" id="{AAAD34DB-CA42-447A-B930-DDCFE49095ED}"/>
                  </a:ext>
                </a:extLst>
              </p:cNvPr>
              <p:cNvSpPr>
                <a:spLocks noChangeArrowheads="1"/>
              </p:cNvSpPr>
              <p:nvPr/>
            </p:nvSpPr>
            <p:spPr bwMode="auto">
              <a:xfrm>
                <a:off x="1435" y="3033"/>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.10</a:t>
                </a:r>
              </a:p>
            </p:txBody>
          </p:sp>
          <p:sp>
            <p:nvSpPr>
              <p:cNvPr id="370709" name="Rectangle 21">
                <a:extLst>
                  <a:ext uri="{FF2B5EF4-FFF2-40B4-BE49-F238E27FC236}">
                    <a16:creationId xmlns:a16="http://schemas.microsoft.com/office/drawing/2014/main" id="{B4BED836-CFB1-4794-818C-06F0F946255C}"/>
                  </a:ext>
                </a:extLst>
              </p:cNvPr>
              <p:cNvSpPr>
                <a:spLocks noChangeArrowheads="1"/>
              </p:cNvSpPr>
              <p:nvPr/>
            </p:nvSpPr>
            <p:spPr bwMode="auto">
              <a:xfrm>
                <a:off x="1435" y="2785"/>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.15</a:t>
                </a:r>
              </a:p>
            </p:txBody>
          </p:sp>
          <p:sp>
            <p:nvSpPr>
              <p:cNvPr id="370710" name="Rectangle 22">
                <a:extLst>
                  <a:ext uri="{FF2B5EF4-FFF2-40B4-BE49-F238E27FC236}">
                    <a16:creationId xmlns:a16="http://schemas.microsoft.com/office/drawing/2014/main" id="{3E9EB027-FB0B-4C11-AD5D-640B4CFFA616}"/>
                  </a:ext>
                </a:extLst>
              </p:cNvPr>
              <p:cNvSpPr>
                <a:spLocks noChangeArrowheads="1"/>
              </p:cNvSpPr>
              <p:nvPr/>
            </p:nvSpPr>
            <p:spPr bwMode="auto">
              <a:xfrm>
                <a:off x="1435" y="2539"/>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.20</a:t>
                </a:r>
              </a:p>
            </p:txBody>
          </p:sp>
          <p:sp>
            <p:nvSpPr>
              <p:cNvPr id="370711" name="Rectangle 23">
                <a:extLst>
                  <a:ext uri="{FF2B5EF4-FFF2-40B4-BE49-F238E27FC236}">
                    <a16:creationId xmlns:a16="http://schemas.microsoft.com/office/drawing/2014/main" id="{9186B15A-676B-445F-9E72-DC1E970481CB}"/>
                  </a:ext>
                </a:extLst>
              </p:cNvPr>
              <p:cNvSpPr>
                <a:spLocks noChangeArrowheads="1"/>
              </p:cNvSpPr>
              <p:nvPr/>
            </p:nvSpPr>
            <p:spPr bwMode="auto">
              <a:xfrm>
                <a:off x="1440" y="2292"/>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.25</a:t>
                </a:r>
              </a:p>
            </p:txBody>
          </p:sp>
          <p:sp>
            <p:nvSpPr>
              <p:cNvPr id="370712" name="Rectangle 24">
                <a:extLst>
                  <a:ext uri="{FF2B5EF4-FFF2-40B4-BE49-F238E27FC236}">
                    <a16:creationId xmlns:a16="http://schemas.microsoft.com/office/drawing/2014/main" id="{C862A707-9F9F-41C3-BB70-D2E5DDB371AE}"/>
                  </a:ext>
                </a:extLst>
              </p:cNvPr>
              <p:cNvSpPr>
                <a:spLocks noChangeArrowheads="1"/>
              </p:cNvSpPr>
              <p:nvPr/>
            </p:nvSpPr>
            <p:spPr bwMode="auto">
              <a:xfrm>
                <a:off x="1440" y="2036"/>
                <a:ext cx="294"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.30</a:t>
                </a:r>
              </a:p>
            </p:txBody>
          </p:sp>
          <p:sp>
            <p:nvSpPr>
              <p:cNvPr id="370713" name="Rectangle 25">
                <a:extLst>
                  <a:ext uri="{FF2B5EF4-FFF2-40B4-BE49-F238E27FC236}">
                    <a16:creationId xmlns:a16="http://schemas.microsoft.com/office/drawing/2014/main" id="{4A21B89D-AA3D-489C-AE13-58B4B914AC5B}"/>
                  </a:ext>
                </a:extLst>
              </p:cNvPr>
              <p:cNvSpPr>
                <a:spLocks noChangeArrowheads="1"/>
              </p:cNvSpPr>
              <p:nvPr/>
            </p:nvSpPr>
            <p:spPr bwMode="auto">
              <a:xfrm>
                <a:off x="1440" y="1789"/>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.35</a:t>
                </a:r>
              </a:p>
            </p:txBody>
          </p:sp>
          <p:sp>
            <p:nvSpPr>
              <p:cNvPr id="370714" name="Rectangle 26">
                <a:extLst>
                  <a:ext uri="{FF2B5EF4-FFF2-40B4-BE49-F238E27FC236}">
                    <a16:creationId xmlns:a16="http://schemas.microsoft.com/office/drawing/2014/main" id="{4568132D-261B-4D8E-BE29-98C1FBE4B044}"/>
                  </a:ext>
                </a:extLst>
              </p:cNvPr>
              <p:cNvSpPr>
                <a:spLocks noChangeArrowheads="1"/>
              </p:cNvSpPr>
              <p:nvPr/>
            </p:nvSpPr>
            <p:spPr bwMode="auto">
              <a:xfrm>
                <a:off x="1538" y="3490"/>
                <a:ext cx="186" cy="227"/>
              </a:xfrm>
              <a:prstGeom prst="rect">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0</a:t>
                </a:r>
              </a:p>
            </p:txBody>
          </p:sp>
        </p:grpSp>
      </p:grpSp>
      <p:sp>
        <p:nvSpPr>
          <p:cNvPr id="370715" name="Rectangle 27">
            <a:extLst>
              <a:ext uri="{FF2B5EF4-FFF2-40B4-BE49-F238E27FC236}">
                <a16:creationId xmlns:a16="http://schemas.microsoft.com/office/drawing/2014/main" id="{02552D68-8ABC-4ED2-81F0-C40DF08BFD0B}"/>
              </a:ext>
            </a:extLst>
          </p:cNvPr>
          <p:cNvSpPr>
            <a:spLocks noChangeArrowheads="1"/>
          </p:cNvSpPr>
          <p:nvPr/>
        </p:nvSpPr>
        <p:spPr bwMode="auto">
          <a:xfrm>
            <a:off x="6621463" y="4768850"/>
            <a:ext cx="641350" cy="88900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16" name="Rectangle 28">
            <a:extLst>
              <a:ext uri="{FF2B5EF4-FFF2-40B4-BE49-F238E27FC236}">
                <a16:creationId xmlns:a16="http://schemas.microsoft.com/office/drawing/2014/main" id="{5664E363-44E7-4A13-AFBE-0C20BB64B266}"/>
              </a:ext>
            </a:extLst>
          </p:cNvPr>
          <p:cNvSpPr>
            <a:spLocks noChangeArrowheads="1"/>
          </p:cNvSpPr>
          <p:nvPr/>
        </p:nvSpPr>
        <p:spPr bwMode="auto">
          <a:xfrm>
            <a:off x="2781300" y="5426075"/>
            <a:ext cx="641350" cy="23336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17" name="Rectangle 29">
            <a:extLst>
              <a:ext uri="{FF2B5EF4-FFF2-40B4-BE49-F238E27FC236}">
                <a16:creationId xmlns:a16="http://schemas.microsoft.com/office/drawing/2014/main" id="{9E628C1E-3E4B-4B08-AA18-87825FD23916}"/>
              </a:ext>
            </a:extLst>
          </p:cNvPr>
          <p:cNvSpPr>
            <a:spLocks noChangeArrowheads="1"/>
          </p:cNvSpPr>
          <p:nvPr/>
        </p:nvSpPr>
        <p:spPr bwMode="auto">
          <a:xfrm>
            <a:off x="4052888" y="4613275"/>
            <a:ext cx="641350" cy="104616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18" name="Rectangle 30">
            <a:extLst>
              <a:ext uri="{FF2B5EF4-FFF2-40B4-BE49-F238E27FC236}">
                <a16:creationId xmlns:a16="http://schemas.microsoft.com/office/drawing/2014/main" id="{8AB3D530-229B-403C-9A05-12D71EE71831}"/>
              </a:ext>
            </a:extLst>
          </p:cNvPr>
          <p:cNvSpPr>
            <a:spLocks noChangeArrowheads="1"/>
          </p:cNvSpPr>
          <p:nvPr/>
        </p:nvSpPr>
        <p:spPr bwMode="auto">
          <a:xfrm>
            <a:off x="4694238" y="4211638"/>
            <a:ext cx="641350" cy="144780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19" name="Rectangle 31">
            <a:extLst>
              <a:ext uri="{FF2B5EF4-FFF2-40B4-BE49-F238E27FC236}">
                <a16:creationId xmlns:a16="http://schemas.microsoft.com/office/drawing/2014/main" id="{6249D8E1-B174-409E-907B-2C3A1DA4223E}"/>
              </a:ext>
            </a:extLst>
          </p:cNvPr>
          <p:cNvSpPr>
            <a:spLocks noChangeArrowheads="1"/>
          </p:cNvSpPr>
          <p:nvPr/>
        </p:nvSpPr>
        <p:spPr bwMode="auto">
          <a:xfrm>
            <a:off x="5335588" y="3633788"/>
            <a:ext cx="642937" cy="202565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20" name="Rectangle 32">
            <a:extLst>
              <a:ext uri="{FF2B5EF4-FFF2-40B4-BE49-F238E27FC236}">
                <a16:creationId xmlns:a16="http://schemas.microsoft.com/office/drawing/2014/main" id="{06687AAB-36FB-41FB-BAB6-AC20E588CAE5}"/>
              </a:ext>
            </a:extLst>
          </p:cNvPr>
          <p:cNvSpPr>
            <a:spLocks noChangeArrowheads="1"/>
          </p:cNvSpPr>
          <p:nvPr/>
        </p:nvSpPr>
        <p:spPr bwMode="auto">
          <a:xfrm>
            <a:off x="5978525" y="4273550"/>
            <a:ext cx="642938" cy="13874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0721" name="Rectangle 33">
            <a:extLst>
              <a:ext uri="{FF2B5EF4-FFF2-40B4-BE49-F238E27FC236}">
                <a16:creationId xmlns:a16="http://schemas.microsoft.com/office/drawing/2014/main" id="{59F42960-6C67-4DD2-8781-FCBFB3CF2AE7}"/>
              </a:ext>
            </a:extLst>
          </p:cNvPr>
          <p:cNvSpPr>
            <a:spLocks noChangeArrowheads="1"/>
          </p:cNvSpPr>
          <p:nvPr/>
        </p:nvSpPr>
        <p:spPr bwMode="auto">
          <a:xfrm>
            <a:off x="3417888" y="5043488"/>
            <a:ext cx="633412" cy="61595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effectLst>
                <a:outerShdw blurRad="38100" dist="38100" dir="2700000" algn="tl">
                  <a:srgbClr val="000000"/>
                </a:outerShdw>
              </a:effectLst>
              <a:latin typeface="Book Antiqua" pitchFamily="18" charset="0"/>
            </a:endParaRPr>
          </a:p>
        </p:txBody>
      </p:sp>
      <p:sp>
        <p:nvSpPr>
          <p:cNvPr id="370722" name="Rectangle 34">
            <a:extLst>
              <a:ext uri="{FF2B5EF4-FFF2-40B4-BE49-F238E27FC236}">
                <a16:creationId xmlns:a16="http://schemas.microsoft.com/office/drawing/2014/main" id="{B3B1F456-2127-4B57-964B-B6648021B391}"/>
              </a:ext>
            </a:extLst>
          </p:cNvPr>
          <p:cNvSpPr>
            <a:spLocks noChangeArrowheads="1"/>
          </p:cNvSpPr>
          <p:nvPr/>
        </p:nvSpPr>
        <p:spPr bwMode="auto">
          <a:xfrm>
            <a:off x="185738" y="1135063"/>
            <a:ext cx="879475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lvl="1">
              <a:buClr>
                <a:srgbClr val="66FFFF"/>
              </a:buClr>
              <a:buSzPct val="125000"/>
              <a:buFontTx/>
              <a:buNone/>
            </a:pPr>
            <a:r>
              <a:rPr lang="en-US" altLang="en-US" sz="2400">
                <a:latin typeface="Book Antiqua" panose="02040602050305030304" pitchFamily="18" charset="0"/>
              </a:rPr>
              <a:t>A longer tail to the left (negatively skewed)</a:t>
            </a:r>
          </a:p>
          <a:p>
            <a:pPr lvl="1">
              <a:buClr>
                <a:srgbClr val="66FFFF"/>
              </a:buClr>
              <a:buSzPct val="125000"/>
              <a:buFontTx/>
              <a:buNone/>
            </a:pPr>
            <a:r>
              <a:rPr lang="en-US" altLang="en-US" sz="2400">
                <a:latin typeface="Book Antiqua" panose="02040602050305030304" pitchFamily="18" charset="0"/>
              </a:rPr>
              <a:t>Example:  Test scores.  Typically, median is higher than mean.</a:t>
            </a:r>
          </a:p>
        </p:txBody>
      </p:sp>
      <p:sp>
        <p:nvSpPr>
          <p:cNvPr id="34" name="Text Box 34">
            <a:extLst>
              <a:ext uri="{FF2B5EF4-FFF2-40B4-BE49-F238E27FC236}">
                <a16:creationId xmlns:a16="http://schemas.microsoft.com/office/drawing/2014/main" id="{C1F6CA5B-AB29-4D8B-B0EB-C2DD09F85ADB}"/>
              </a:ext>
            </a:extLst>
          </p:cNvPr>
          <p:cNvSpPr txBox="1">
            <a:spLocks noChangeArrowheads="1"/>
          </p:cNvSpPr>
          <p:nvPr/>
        </p:nvSpPr>
        <p:spPr bwMode="auto">
          <a:xfrm>
            <a:off x="3384322" y="2806600"/>
            <a:ext cx="2735263" cy="461665"/>
          </a:xfrm>
          <a:prstGeom prst="rect">
            <a:avLst/>
          </a:prstGeom>
          <a:gradFill flip="none" rotWithShape="1">
            <a:gsLst>
              <a:gs pos="0">
                <a:schemeClr val="accent2">
                  <a:lumMod val="60000"/>
                  <a:lumOff val="40000"/>
                </a:schemeClr>
              </a:gs>
              <a:gs pos="100000">
                <a:schemeClr val="accent2">
                  <a:lumMod val="60000"/>
                  <a:lumOff val="40000"/>
                </a:scheme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defRPr/>
            </a:pPr>
            <a:r>
              <a:rPr lang="en-US" dirty="0">
                <a:latin typeface="Book Antiqua" pitchFamily="18" charset="0"/>
              </a:rPr>
              <a:t> </a:t>
            </a:r>
            <a:r>
              <a:rPr lang="en-US" dirty="0" err="1">
                <a:latin typeface="Book Antiqua" pitchFamily="18" charset="0"/>
              </a:rPr>
              <a:t>Skewness</a:t>
            </a:r>
            <a:r>
              <a:rPr lang="en-US" dirty="0">
                <a:latin typeface="Book Antiqua" pitchFamily="18" charset="0"/>
              </a:rPr>
              <a:t> = -.31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722"/>
                                        </p:tgtEl>
                                        <p:attrNameLst>
                                          <p:attrName>style.visibility</p:attrName>
                                        </p:attrNameLst>
                                      </p:cBhvr>
                                      <p:to>
                                        <p:strVal val="visible"/>
                                      </p:to>
                                    </p:set>
                                    <p:animEffect transition="in" filter="blinds(horizontal)">
                                      <p:cBhvr>
                                        <p:cTn id="7" dur="500"/>
                                        <p:tgtEl>
                                          <p:spTgt spid="37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nodeType="afterGroup">
                            <p:stCondLst>
                              <p:cond delay="500"/>
                            </p:stCondLst>
                            <p:childTnLst>
                              <p:par>
                                <p:cTn id="14" presetID="12" presetClass="entr" presetSubtype="4" fill="hold" grpId="0" nodeType="afterEffect">
                                  <p:stCondLst>
                                    <p:cond delay="1000"/>
                                  </p:stCondLst>
                                  <p:childTnLst>
                                    <p:set>
                                      <p:cBhvr>
                                        <p:cTn id="15" dur="1" fill="hold">
                                          <p:stCondLst>
                                            <p:cond delay="0"/>
                                          </p:stCondLst>
                                        </p:cTn>
                                        <p:tgtEl>
                                          <p:spTgt spid="370716"/>
                                        </p:tgtEl>
                                        <p:attrNameLst>
                                          <p:attrName>style.visibility</p:attrName>
                                        </p:attrNameLst>
                                      </p:cBhvr>
                                      <p:to>
                                        <p:strVal val="visible"/>
                                      </p:to>
                                    </p:set>
                                    <p:animEffect transition="in" filter="slide(fromBottom)">
                                      <p:cBhvr>
                                        <p:cTn id="16" dur="500"/>
                                        <p:tgtEl>
                                          <p:spTgt spid="370716"/>
                                        </p:tgtEl>
                                      </p:cBhvr>
                                    </p:animEffect>
                                  </p:childTnLst>
                                </p:cTn>
                              </p:par>
                            </p:childTnLst>
                          </p:cTn>
                        </p:par>
                        <p:par>
                          <p:cTn id="17" fill="hold" nodeType="afterGroup">
                            <p:stCondLst>
                              <p:cond delay="2000"/>
                            </p:stCondLst>
                            <p:childTnLst>
                              <p:par>
                                <p:cTn id="18" presetID="12" presetClass="entr" presetSubtype="4" fill="hold" grpId="0" nodeType="afterEffect">
                                  <p:stCondLst>
                                    <p:cond delay="1000"/>
                                  </p:stCondLst>
                                  <p:childTnLst>
                                    <p:set>
                                      <p:cBhvr>
                                        <p:cTn id="19" dur="1" fill="hold">
                                          <p:stCondLst>
                                            <p:cond delay="0"/>
                                          </p:stCondLst>
                                        </p:cTn>
                                        <p:tgtEl>
                                          <p:spTgt spid="370721"/>
                                        </p:tgtEl>
                                        <p:attrNameLst>
                                          <p:attrName>style.visibility</p:attrName>
                                        </p:attrNameLst>
                                      </p:cBhvr>
                                      <p:to>
                                        <p:strVal val="visible"/>
                                      </p:to>
                                    </p:set>
                                    <p:animEffect transition="in" filter="slide(fromBottom)">
                                      <p:cBhvr>
                                        <p:cTn id="20" dur="500"/>
                                        <p:tgtEl>
                                          <p:spTgt spid="370721"/>
                                        </p:tgtEl>
                                      </p:cBhvr>
                                    </p:animEffect>
                                  </p:childTnLst>
                                </p:cTn>
                              </p:par>
                            </p:childTnLst>
                          </p:cTn>
                        </p:par>
                        <p:par>
                          <p:cTn id="21" fill="hold" nodeType="afterGroup">
                            <p:stCondLst>
                              <p:cond delay="3500"/>
                            </p:stCondLst>
                            <p:childTnLst>
                              <p:par>
                                <p:cTn id="22" presetID="12" presetClass="entr" presetSubtype="4" fill="hold" grpId="0" nodeType="afterEffect">
                                  <p:stCondLst>
                                    <p:cond delay="1000"/>
                                  </p:stCondLst>
                                  <p:childTnLst>
                                    <p:set>
                                      <p:cBhvr>
                                        <p:cTn id="23" dur="1" fill="hold">
                                          <p:stCondLst>
                                            <p:cond delay="0"/>
                                          </p:stCondLst>
                                        </p:cTn>
                                        <p:tgtEl>
                                          <p:spTgt spid="370717"/>
                                        </p:tgtEl>
                                        <p:attrNameLst>
                                          <p:attrName>style.visibility</p:attrName>
                                        </p:attrNameLst>
                                      </p:cBhvr>
                                      <p:to>
                                        <p:strVal val="visible"/>
                                      </p:to>
                                    </p:set>
                                    <p:animEffect transition="in" filter="slide(fromBottom)">
                                      <p:cBhvr>
                                        <p:cTn id="24" dur="500"/>
                                        <p:tgtEl>
                                          <p:spTgt spid="370717"/>
                                        </p:tgtEl>
                                      </p:cBhvr>
                                    </p:animEffect>
                                  </p:childTnLst>
                                </p:cTn>
                              </p:par>
                            </p:childTnLst>
                          </p:cTn>
                        </p:par>
                        <p:par>
                          <p:cTn id="25" fill="hold" nodeType="afterGroup">
                            <p:stCondLst>
                              <p:cond delay="5000"/>
                            </p:stCondLst>
                            <p:childTnLst>
                              <p:par>
                                <p:cTn id="26" presetID="12" presetClass="entr" presetSubtype="4" fill="hold" grpId="0" nodeType="afterEffect">
                                  <p:stCondLst>
                                    <p:cond delay="1000"/>
                                  </p:stCondLst>
                                  <p:childTnLst>
                                    <p:set>
                                      <p:cBhvr>
                                        <p:cTn id="27" dur="1" fill="hold">
                                          <p:stCondLst>
                                            <p:cond delay="0"/>
                                          </p:stCondLst>
                                        </p:cTn>
                                        <p:tgtEl>
                                          <p:spTgt spid="370718"/>
                                        </p:tgtEl>
                                        <p:attrNameLst>
                                          <p:attrName>style.visibility</p:attrName>
                                        </p:attrNameLst>
                                      </p:cBhvr>
                                      <p:to>
                                        <p:strVal val="visible"/>
                                      </p:to>
                                    </p:set>
                                    <p:animEffect transition="in" filter="slide(fromBottom)">
                                      <p:cBhvr>
                                        <p:cTn id="28" dur="500"/>
                                        <p:tgtEl>
                                          <p:spTgt spid="370718"/>
                                        </p:tgtEl>
                                      </p:cBhvr>
                                    </p:animEffect>
                                  </p:childTnLst>
                                </p:cTn>
                              </p:par>
                            </p:childTnLst>
                          </p:cTn>
                        </p:par>
                        <p:par>
                          <p:cTn id="29" fill="hold" nodeType="afterGroup">
                            <p:stCondLst>
                              <p:cond delay="6500"/>
                            </p:stCondLst>
                            <p:childTnLst>
                              <p:par>
                                <p:cTn id="30" presetID="12" presetClass="entr" presetSubtype="4" fill="hold" grpId="0" nodeType="afterEffect">
                                  <p:stCondLst>
                                    <p:cond delay="1000"/>
                                  </p:stCondLst>
                                  <p:childTnLst>
                                    <p:set>
                                      <p:cBhvr>
                                        <p:cTn id="31" dur="1" fill="hold">
                                          <p:stCondLst>
                                            <p:cond delay="0"/>
                                          </p:stCondLst>
                                        </p:cTn>
                                        <p:tgtEl>
                                          <p:spTgt spid="370719"/>
                                        </p:tgtEl>
                                        <p:attrNameLst>
                                          <p:attrName>style.visibility</p:attrName>
                                        </p:attrNameLst>
                                      </p:cBhvr>
                                      <p:to>
                                        <p:strVal val="visible"/>
                                      </p:to>
                                    </p:set>
                                    <p:animEffect transition="in" filter="slide(fromBottom)">
                                      <p:cBhvr>
                                        <p:cTn id="32" dur="500"/>
                                        <p:tgtEl>
                                          <p:spTgt spid="370719"/>
                                        </p:tgtEl>
                                      </p:cBhvr>
                                    </p:animEffect>
                                  </p:childTnLst>
                                </p:cTn>
                              </p:par>
                            </p:childTnLst>
                          </p:cTn>
                        </p:par>
                        <p:par>
                          <p:cTn id="33" fill="hold" nodeType="afterGroup">
                            <p:stCondLst>
                              <p:cond delay="8000"/>
                            </p:stCondLst>
                            <p:childTnLst>
                              <p:par>
                                <p:cTn id="34" presetID="12" presetClass="entr" presetSubtype="4" fill="hold" grpId="0" nodeType="afterEffect">
                                  <p:stCondLst>
                                    <p:cond delay="1000"/>
                                  </p:stCondLst>
                                  <p:childTnLst>
                                    <p:set>
                                      <p:cBhvr>
                                        <p:cTn id="35" dur="1" fill="hold">
                                          <p:stCondLst>
                                            <p:cond delay="0"/>
                                          </p:stCondLst>
                                        </p:cTn>
                                        <p:tgtEl>
                                          <p:spTgt spid="370720"/>
                                        </p:tgtEl>
                                        <p:attrNameLst>
                                          <p:attrName>style.visibility</p:attrName>
                                        </p:attrNameLst>
                                      </p:cBhvr>
                                      <p:to>
                                        <p:strVal val="visible"/>
                                      </p:to>
                                    </p:set>
                                    <p:animEffect transition="in" filter="slide(fromBottom)">
                                      <p:cBhvr>
                                        <p:cTn id="36" dur="500"/>
                                        <p:tgtEl>
                                          <p:spTgt spid="370720"/>
                                        </p:tgtEl>
                                      </p:cBhvr>
                                    </p:animEffect>
                                  </p:childTnLst>
                                </p:cTn>
                              </p:par>
                            </p:childTnLst>
                          </p:cTn>
                        </p:par>
                        <p:par>
                          <p:cTn id="37" fill="hold" nodeType="afterGroup">
                            <p:stCondLst>
                              <p:cond delay="9500"/>
                            </p:stCondLst>
                            <p:childTnLst>
                              <p:par>
                                <p:cTn id="38" presetID="12" presetClass="entr" presetSubtype="4" fill="hold" grpId="0" nodeType="afterEffect">
                                  <p:stCondLst>
                                    <p:cond delay="1000"/>
                                  </p:stCondLst>
                                  <p:childTnLst>
                                    <p:set>
                                      <p:cBhvr>
                                        <p:cTn id="39" dur="1" fill="hold">
                                          <p:stCondLst>
                                            <p:cond delay="0"/>
                                          </p:stCondLst>
                                        </p:cTn>
                                        <p:tgtEl>
                                          <p:spTgt spid="370715"/>
                                        </p:tgtEl>
                                        <p:attrNameLst>
                                          <p:attrName>style.visibility</p:attrName>
                                        </p:attrNameLst>
                                      </p:cBhvr>
                                      <p:to>
                                        <p:strVal val="visible"/>
                                      </p:to>
                                    </p:set>
                                    <p:animEffect transition="in" filter="slide(fromBottom)">
                                      <p:cBhvr>
                                        <p:cTn id="40" dur="500"/>
                                        <p:tgtEl>
                                          <p:spTgt spid="370715"/>
                                        </p:tgtEl>
                                      </p:cBhvr>
                                    </p:animEffect>
                                  </p:childTnLst>
                                </p:cTn>
                              </p:par>
                            </p:childTnLst>
                          </p:cTn>
                        </p:par>
                        <p:par>
                          <p:cTn id="41" fill="hold" nodeType="afterGroup">
                            <p:stCondLst>
                              <p:cond delay="11000"/>
                            </p:stCondLst>
                            <p:childTnLst>
                              <p:par>
                                <p:cTn id="42" presetID="9" presetClass="entr" presetSubtype="0" fill="hold" nodeType="afterEffect">
                                  <p:stCondLst>
                                    <p:cond delay="1000"/>
                                  </p:stCondLst>
                                  <p:childTnLst>
                                    <p:set>
                                      <p:cBhvr>
                                        <p:cTn id="43" dur="1" fill="hold">
                                          <p:stCondLst>
                                            <p:cond delay="0"/>
                                          </p:stCondLst>
                                        </p:cTn>
                                        <p:tgtEl>
                                          <p:spTgt spid="34"/>
                                        </p:tgtEl>
                                        <p:attrNameLst>
                                          <p:attrName>style.visibility</p:attrName>
                                        </p:attrNameLst>
                                      </p:cBhvr>
                                      <p:to>
                                        <p:strVal val="visible"/>
                                      </p:to>
                                    </p:set>
                                    <p:animEffect transition="in" filter="dissolve">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5" grpId="0" animBg="1"/>
      <p:bldP spid="370716" grpId="0" animBg="1"/>
      <p:bldP spid="370717" grpId="0" animBg="1"/>
      <p:bldP spid="370718" grpId="0" animBg="1"/>
      <p:bldP spid="370719" grpId="0" animBg="1"/>
      <p:bldP spid="370720" grpId="0" animBg="1"/>
      <p:bldP spid="370721" grpId="0" animBg="1" autoUpdateAnimBg="0"/>
      <p:bldP spid="3707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2">
            <a:extLst>
              <a:ext uri="{FF2B5EF4-FFF2-40B4-BE49-F238E27FC236}">
                <a16:creationId xmlns:a16="http://schemas.microsoft.com/office/drawing/2014/main" id="{B9B4E791-C563-4BB2-8FCF-CA1A48DC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4518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TextBox 2">
            <a:extLst>
              <a:ext uri="{FF2B5EF4-FFF2-40B4-BE49-F238E27FC236}">
                <a16:creationId xmlns:a16="http://schemas.microsoft.com/office/drawing/2014/main" id="{8A08B818-A482-4747-9A23-444BCF8A7E3C}"/>
              </a:ext>
            </a:extLst>
          </p:cNvPr>
          <p:cNvSpPr txBox="1">
            <a:spLocks noChangeArrowheads="1"/>
          </p:cNvSpPr>
          <p:nvPr/>
        </p:nvSpPr>
        <p:spPr bwMode="auto">
          <a:xfrm>
            <a:off x="914400" y="457200"/>
            <a:ext cx="731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n-US" altLang="en-US">
                <a:latin typeface="Times New Roman" panose="02020603050405020304" pitchFamily="18" charset="0"/>
              </a:rPr>
              <a:t>From Yahoo.Com    April 2011</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87DA1FE5-3828-4A7A-BACC-5466BF402583}"/>
              </a:ext>
            </a:extLst>
          </p:cNvPr>
          <p:cNvSpPr>
            <a:spLocks noChangeArrowheads="1"/>
          </p:cNvSpPr>
          <p:nvPr/>
        </p:nvSpPr>
        <p:spPr bwMode="auto">
          <a:xfrm>
            <a:off x="685800" y="52388"/>
            <a:ext cx="777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sz="2800">
                <a:latin typeface="Book Antiqua" panose="02040602050305030304" pitchFamily="18" charset="0"/>
              </a:rPr>
              <a:t>Histograms – Right Skewed</a:t>
            </a:r>
          </a:p>
        </p:txBody>
      </p:sp>
      <p:grpSp>
        <p:nvGrpSpPr>
          <p:cNvPr id="2" name="Group 5">
            <a:extLst>
              <a:ext uri="{FF2B5EF4-FFF2-40B4-BE49-F238E27FC236}">
                <a16:creationId xmlns:a16="http://schemas.microsoft.com/office/drawing/2014/main" id="{7F4BECAD-C5EF-4407-B930-19837BC4E32D}"/>
              </a:ext>
            </a:extLst>
          </p:cNvPr>
          <p:cNvGrpSpPr>
            <a:grpSpLocks/>
          </p:cNvGrpSpPr>
          <p:nvPr/>
        </p:nvGrpSpPr>
        <p:grpSpPr bwMode="auto">
          <a:xfrm>
            <a:off x="1692275" y="2495336"/>
            <a:ext cx="5759450" cy="3217863"/>
            <a:chOff x="1110" y="1682"/>
            <a:chExt cx="3628" cy="2027"/>
          </a:xfrm>
          <a:scene3d>
            <a:camera prst="orthographicFront">
              <a:rot lat="0" lon="0" rev="0"/>
            </a:camera>
            <a:lightRig rig="balanced" dir="t">
              <a:rot lat="0" lon="0" rev="8700000"/>
            </a:lightRig>
          </a:scene3d>
        </p:grpSpPr>
        <p:sp>
          <p:nvSpPr>
            <p:cNvPr id="371718" name="Rectangle 6">
              <a:extLst>
                <a:ext uri="{FF2B5EF4-FFF2-40B4-BE49-F238E27FC236}">
                  <a16:creationId xmlns:a16="http://schemas.microsoft.com/office/drawing/2014/main" id="{AA85A55C-4F1A-41C9-A252-65BBEEDD3372}"/>
                </a:ext>
              </a:extLst>
            </p:cNvPr>
            <p:cNvSpPr>
              <a:spLocks noChangeArrowheads="1"/>
            </p:cNvSpPr>
            <p:nvPr/>
          </p:nvSpPr>
          <p:spPr bwMode="auto">
            <a:xfrm>
              <a:off x="1110" y="1682"/>
              <a:ext cx="3628" cy="20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nvGrpSpPr>
            <p:cNvPr id="34832" name="Group 7">
              <a:extLst>
                <a:ext uri="{FF2B5EF4-FFF2-40B4-BE49-F238E27FC236}">
                  <a16:creationId xmlns:a16="http://schemas.microsoft.com/office/drawing/2014/main" id="{9447A5B1-177B-499D-AAA9-BA4A87CB224F}"/>
                </a:ext>
              </a:extLst>
            </p:cNvPr>
            <p:cNvGrpSpPr>
              <a:grpSpLocks/>
            </p:cNvGrpSpPr>
            <p:nvPr/>
          </p:nvGrpSpPr>
          <p:grpSpPr bwMode="auto">
            <a:xfrm>
              <a:off x="1690" y="1859"/>
              <a:ext cx="117" cy="1460"/>
              <a:chOff x="1681" y="1895"/>
              <a:chExt cx="117" cy="1460"/>
            </a:xfrm>
          </p:grpSpPr>
          <p:sp>
            <p:nvSpPr>
              <p:cNvPr id="371720" name="Line 8">
                <a:extLst>
                  <a:ext uri="{FF2B5EF4-FFF2-40B4-BE49-F238E27FC236}">
                    <a16:creationId xmlns:a16="http://schemas.microsoft.com/office/drawing/2014/main" id="{93B8C35E-0FA6-4C43-A20E-33709B417838}"/>
                  </a:ext>
                </a:extLst>
              </p:cNvPr>
              <p:cNvSpPr>
                <a:spLocks noChangeShapeType="1"/>
              </p:cNvSpPr>
              <p:nvPr/>
            </p:nvSpPr>
            <p:spPr bwMode="auto">
              <a:xfrm>
                <a:off x="1681" y="3355"/>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1" name="Line 9">
                <a:extLst>
                  <a:ext uri="{FF2B5EF4-FFF2-40B4-BE49-F238E27FC236}">
                    <a16:creationId xmlns:a16="http://schemas.microsoft.com/office/drawing/2014/main" id="{9C277E44-A365-47F8-9D46-AB1221920993}"/>
                  </a:ext>
                </a:extLst>
              </p:cNvPr>
              <p:cNvSpPr>
                <a:spLocks noChangeShapeType="1"/>
              </p:cNvSpPr>
              <p:nvPr/>
            </p:nvSpPr>
            <p:spPr bwMode="auto">
              <a:xfrm>
                <a:off x="1681" y="3129"/>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2" name="Line 10">
                <a:extLst>
                  <a:ext uri="{FF2B5EF4-FFF2-40B4-BE49-F238E27FC236}">
                    <a16:creationId xmlns:a16="http://schemas.microsoft.com/office/drawing/2014/main" id="{420E30A8-CE68-4CDC-B3D2-8B12DD8B31E1}"/>
                  </a:ext>
                </a:extLst>
              </p:cNvPr>
              <p:cNvSpPr>
                <a:spLocks noChangeShapeType="1"/>
              </p:cNvSpPr>
              <p:nvPr/>
            </p:nvSpPr>
            <p:spPr bwMode="auto">
              <a:xfrm>
                <a:off x="1681" y="288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3" name="Line 11">
                <a:extLst>
                  <a:ext uri="{FF2B5EF4-FFF2-40B4-BE49-F238E27FC236}">
                    <a16:creationId xmlns:a16="http://schemas.microsoft.com/office/drawing/2014/main" id="{78DFD138-54B9-49DB-87FC-AFC91C38703D}"/>
                  </a:ext>
                </a:extLst>
              </p:cNvPr>
              <p:cNvSpPr>
                <a:spLocks noChangeShapeType="1"/>
              </p:cNvSpPr>
              <p:nvPr/>
            </p:nvSpPr>
            <p:spPr bwMode="auto">
              <a:xfrm>
                <a:off x="1681" y="2646"/>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4" name="Line 12">
                <a:extLst>
                  <a:ext uri="{FF2B5EF4-FFF2-40B4-BE49-F238E27FC236}">
                    <a16:creationId xmlns:a16="http://schemas.microsoft.com/office/drawing/2014/main" id="{98DB8549-AC58-474C-AAD7-5060F7F5C669}"/>
                  </a:ext>
                </a:extLst>
              </p:cNvPr>
              <p:cNvSpPr>
                <a:spLocks noChangeShapeType="1"/>
              </p:cNvSpPr>
              <p:nvPr/>
            </p:nvSpPr>
            <p:spPr bwMode="auto">
              <a:xfrm>
                <a:off x="1681" y="239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5" name="Line 13">
                <a:extLst>
                  <a:ext uri="{FF2B5EF4-FFF2-40B4-BE49-F238E27FC236}">
                    <a16:creationId xmlns:a16="http://schemas.microsoft.com/office/drawing/2014/main" id="{6E78F4D7-2619-48C1-9264-AF4ACC1268FF}"/>
                  </a:ext>
                </a:extLst>
              </p:cNvPr>
              <p:cNvSpPr>
                <a:spLocks noChangeShapeType="1"/>
              </p:cNvSpPr>
              <p:nvPr/>
            </p:nvSpPr>
            <p:spPr bwMode="auto">
              <a:xfrm>
                <a:off x="1681" y="2142"/>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6" name="Line 14">
                <a:extLst>
                  <a:ext uri="{FF2B5EF4-FFF2-40B4-BE49-F238E27FC236}">
                    <a16:creationId xmlns:a16="http://schemas.microsoft.com/office/drawing/2014/main" id="{8619F5DB-6C03-489C-8A8A-09F797A94E08}"/>
                  </a:ext>
                </a:extLst>
              </p:cNvPr>
              <p:cNvSpPr>
                <a:spLocks noChangeShapeType="1"/>
              </p:cNvSpPr>
              <p:nvPr/>
            </p:nvSpPr>
            <p:spPr bwMode="auto">
              <a:xfrm>
                <a:off x="1681" y="1895"/>
                <a:ext cx="117"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sp>
          <p:nvSpPr>
            <p:cNvPr id="371727" name="Line 15">
              <a:extLst>
                <a:ext uri="{FF2B5EF4-FFF2-40B4-BE49-F238E27FC236}">
                  <a16:creationId xmlns:a16="http://schemas.microsoft.com/office/drawing/2014/main" id="{7269A763-0290-4CAE-BF04-00AE4AC29F9D}"/>
                </a:ext>
              </a:extLst>
            </p:cNvPr>
            <p:cNvSpPr>
              <a:spLocks noChangeShapeType="1"/>
            </p:cNvSpPr>
            <p:nvPr/>
          </p:nvSpPr>
          <p:spPr bwMode="auto">
            <a:xfrm flipV="1">
              <a:off x="1747" y="1863"/>
              <a:ext cx="0" cy="1701"/>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71728" name="Rectangle 16">
              <a:extLst>
                <a:ext uri="{FF2B5EF4-FFF2-40B4-BE49-F238E27FC236}">
                  <a16:creationId xmlns:a16="http://schemas.microsoft.com/office/drawing/2014/main" id="{A4AC4E53-AB50-4DBE-8CF6-DBA95CC999C1}"/>
                </a:ext>
              </a:extLst>
            </p:cNvPr>
            <p:cNvSpPr>
              <a:spLocks noChangeArrowheads="1"/>
            </p:cNvSpPr>
            <p:nvPr/>
          </p:nvSpPr>
          <p:spPr bwMode="auto">
            <a:xfrm rot="16200000">
              <a:off x="563" y="2605"/>
              <a:ext cx="1476" cy="248"/>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Relative Frequency</a:t>
              </a:r>
            </a:p>
          </p:txBody>
        </p:sp>
        <p:sp>
          <p:nvSpPr>
            <p:cNvPr id="371729" name="Line 17">
              <a:extLst>
                <a:ext uri="{FF2B5EF4-FFF2-40B4-BE49-F238E27FC236}">
                  <a16:creationId xmlns:a16="http://schemas.microsoft.com/office/drawing/2014/main" id="{26EF56F7-D69A-4714-867B-C9E1F76CC88C}"/>
                </a:ext>
              </a:extLst>
            </p:cNvPr>
            <p:cNvSpPr>
              <a:spLocks noChangeShapeType="1"/>
            </p:cNvSpPr>
            <p:nvPr/>
          </p:nvSpPr>
          <p:spPr bwMode="auto">
            <a:xfrm>
              <a:off x="1691" y="3566"/>
              <a:ext cx="2880" cy="0"/>
            </a:xfrm>
            <a:prstGeom prst="line">
              <a:avLst/>
            </a:prstGeom>
            <a:gradFill>
              <a:gsLst>
                <a:gs pos="0">
                  <a:srgbClr val="5E9EFF"/>
                </a:gs>
                <a:gs pos="42000">
                  <a:srgbClr val="85C2FF"/>
                </a:gs>
                <a:gs pos="18000">
                  <a:srgbClr val="C4D6EB">
                    <a:lumMod val="96000"/>
                  </a:srgbClr>
                </a:gs>
                <a:gs pos="100000">
                  <a:srgbClr val="FFEBFA"/>
                </a:gs>
              </a:gsLst>
              <a:lin ang="5400000" scaled="0"/>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grpSp>
          <p:nvGrpSpPr>
            <p:cNvPr id="34836" name="Group 18">
              <a:extLst>
                <a:ext uri="{FF2B5EF4-FFF2-40B4-BE49-F238E27FC236}">
                  <a16:creationId xmlns:a16="http://schemas.microsoft.com/office/drawing/2014/main" id="{FF7A7DD4-84B8-4838-AC85-6067D4939864}"/>
                </a:ext>
              </a:extLst>
            </p:cNvPr>
            <p:cNvGrpSpPr>
              <a:grpSpLocks/>
            </p:cNvGrpSpPr>
            <p:nvPr/>
          </p:nvGrpSpPr>
          <p:grpSpPr bwMode="auto">
            <a:xfrm>
              <a:off x="1417" y="1735"/>
              <a:ext cx="299" cy="1946"/>
              <a:chOff x="1435" y="1789"/>
              <a:chExt cx="299" cy="1928"/>
            </a:xfrm>
          </p:grpSpPr>
          <p:sp>
            <p:nvSpPr>
              <p:cNvPr id="371731" name="Rectangle 19">
                <a:extLst>
                  <a:ext uri="{FF2B5EF4-FFF2-40B4-BE49-F238E27FC236}">
                    <a16:creationId xmlns:a16="http://schemas.microsoft.com/office/drawing/2014/main" id="{B51FF8DB-6513-40E3-8CE5-26C9533F8D77}"/>
                  </a:ext>
                </a:extLst>
              </p:cNvPr>
              <p:cNvSpPr>
                <a:spLocks noChangeArrowheads="1"/>
              </p:cNvSpPr>
              <p:nvPr/>
            </p:nvSpPr>
            <p:spPr bwMode="auto">
              <a:xfrm>
                <a:off x="1435" y="3259"/>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.05</a:t>
                </a:r>
              </a:p>
            </p:txBody>
          </p:sp>
          <p:sp>
            <p:nvSpPr>
              <p:cNvPr id="371732" name="Rectangle 20">
                <a:extLst>
                  <a:ext uri="{FF2B5EF4-FFF2-40B4-BE49-F238E27FC236}">
                    <a16:creationId xmlns:a16="http://schemas.microsoft.com/office/drawing/2014/main" id="{526B3B13-422C-4FB9-BA1E-4A7C85230627}"/>
                  </a:ext>
                </a:extLst>
              </p:cNvPr>
              <p:cNvSpPr>
                <a:spLocks noChangeArrowheads="1"/>
              </p:cNvSpPr>
              <p:nvPr/>
            </p:nvSpPr>
            <p:spPr bwMode="auto">
              <a:xfrm>
                <a:off x="1435" y="3033"/>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.10</a:t>
                </a:r>
              </a:p>
            </p:txBody>
          </p:sp>
          <p:sp>
            <p:nvSpPr>
              <p:cNvPr id="371733" name="Rectangle 21">
                <a:extLst>
                  <a:ext uri="{FF2B5EF4-FFF2-40B4-BE49-F238E27FC236}">
                    <a16:creationId xmlns:a16="http://schemas.microsoft.com/office/drawing/2014/main" id="{24EF7E66-4882-4919-8F8F-29BAC484C3C9}"/>
                  </a:ext>
                </a:extLst>
              </p:cNvPr>
              <p:cNvSpPr>
                <a:spLocks noChangeArrowheads="1"/>
              </p:cNvSpPr>
              <p:nvPr/>
            </p:nvSpPr>
            <p:spPr bwMode="auto">
              <a:xfrm>
                <a:off x="1435" y="2785"/>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.15</a:t>
                </a:r>
              </a:p>
            </p:txBody>
          </p:sp>
          <p:sp>
            <p:nvSpPr>
              <p:cNvPr id="371734" name="Rectangle 22">
                <a:extLst>
                  <a:ext uri="{FF2B5EF4-FFF2-40B4-BE49-F238E27FC236}">
                    <a16:creationId xmlns:a16="http://schemas.microsoft.com/office/drawing/2014/main" id="{673A2091-FA7F-47CC-9B8A-CC560F6D1C7D}"/>
                  </a:ext>
                </a:extLst>
              </p:cNvPr>
              <p:cNvSpPr>
                <a:spLocks noChangeArrowheads="1"/>
              </p:cNvSpPr>
              <p:nvPr/>
            </p:nvSpPr>
            <p:spPr bwMode="auto">
              <a:xfrm>
                <a:off x="1435" y="2539"/>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.20</a:t>
                </a:r>
              </a:p>
            </p:txBody>
          </p:sp>
          <p:sp>
            <p:nvSpPr>
              <p:cNvPr id="371735" name="Rectangle 23">
                <a:extLst>
                  <a:ext uri="{FF2B5EF4-FFF2-40B4-BE49-F238E27FC236}">
                    <a16:creationId xmlns:a16="http://schemas.microsoft.com/office/drawing/2014/main" id="{57C55E3C-994D-4EB2-BB68-FFF9383006E6}"/>
                  </a:ext>
                </a:extLst>
              </p:cNvPr>
              <p:cNvSpPr>
                <a:spLocks noChangeArrowheads="1"/>
              </p:cNvSpPr>
              <p:nvPr/>
            </p:nvSpPr>
            <p:spPr bwMode="auto">
              <a:xfrm>
                <a:off x="1440" y="2292"/>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.25</a:t>
                </a:r>
              </a:p>
            </p:txBody>
          </p:sp>
          <p:sp>
            <p:nvSpPr>
              <p:cNvPr id="371736" name="Rectangle 24">
                <a:extLst>
                  <a:ext uri="{FF2B5EF4-FFF2-40B4-BE49-F238E27FC236}">
                    <a16:creationId xmlns:a16="http://schemas.microsoft.com/office/drawing/2014/main" id="{406A0908-5FE4-4063-91B5-94E548A57525}"/>
                  </a:ext>
                </a:extLst>
              </p:cNvPr>
              <p:cNvSpPr>
                <a:spLocks noChangeArrowheads="1"/>
              </p:cNvSpPr>
              <p:nvPr/>
            </p:nvSpPr>
            <p:spPr bwMode="auto">
              <a:xfrm>
                <a:off x="1440" y="2036"/>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.30</a:t>
                </a:r>
              </a:p>
            </p:txBody>
          </p:sp>
          <p:sp>
            <p:nvSpPr>
              <p:cNvPr id="371737" name="Rectangle 25">
                <a:extLst>
                  <a:ext uri="{FF2B5EF4-FFF2-40B4-BE49-F238E27FC236}">
                    <a16:creationId xmlns:a16="http://schemas.microsoft.com/office/drawing/2014/main" id="{F828C498-F39D-4B6D-A3BE-1C25B4062B45}"/>
                  </a:ext>
                </a:extLst>
              </p:cNvPr>
              <p:cNvSpPr>
                <a:spLocks noChangeArrowheads="1"/>
              </p:cNvSpPr>
              <p:nvPr/>
            </p:nvSpPr>
            <p:spPr bwMode="auto">
              <a:xfrm>
                <a:off x="1440" y="1789"/>
                <a:ext cx="294"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.35</a:t>
                </a:r>
              </a:p>
            </p:txBody>
          </p:sp>
          <p:sp>
            <p:nvSpPr>
              <p:cNvPr id="371738" name="Rectangle 26">
                <a:extLst>
                  <a:ext uri="{FF2B5EF4-FFF2-40B4-BE49-F238E27FC236}">
                    <a16:creationId xmlns:a16="http://schemas.microsoft.com/office/drawing/2014/main" id="{D4F73BE7-E51C-4190-8056-2BC4D8B57E5F}"/>
                  </a:ext>
                </a:extLst>
              </p:cNvPr>
              <p:cNvSpPr>
                <a:spLocks noChangeArrowheads="1"/>
              </p:cNvSpPr>
              <p:nvPr/>
            </p:nvSpPr>
            <p:spPr bwMode="auto">
              <a:xfrm>
                <a:off x="1538" y="3490"/>
                <a:ext cx="186" cy="227"/>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dirty="0"/>
                  <a:t>0</a:t>
                </a:r>
              </a:p>
            </p:txBody>
          </p:sp>
        </p:grpSp>
      </p:grpSp>
      <p:sp>
        <p:nvSpPr>
          <p:cNvPr id="371739" name="Rectangle 27">
            <a:extLst>
              <a:ext uri="{FF2B5EF4-FFF2-40B4-BE49-F238E27FC236}">
                <a16:creationId xmlns:a16="http://schemas.microsoft.com/office/drawing/2014/main" id="{1446F260-B2B1-45C1-9E6B-15F98D3242E7}"/>
              </a:ext>
            </a:extLst>
          </p:cNvPr>
          <p:cNvSpPr>
            <a:spLocks noChangeArrowheads="1"/>
          </p:cNvSpPr>
          <p:nvPr/>
        </p:nvSpPr>
        <p:spPr bwMode="auto">
          <a:xfrm flipH="1">
            <a:off x="6616700" y="5397500"/>
            <a:ext cx="641350" cy="261938"/>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0" name="Rectangle 28">
            <a:extLst>
              <a:ext uri="{FF2B5EF4-FFF2-40B4-BE49-F238E27FC236}">
                <a16:creationId xmlns:a16="http://schemas.microsoft.com/office/drawing/2014/main" id="{6479935E-B6D3-4E7A-82C5-C05901E135F0}"/>
              </a:ext>
            </a:extLst>
          </p:cNvPr>
          <p:cNvSpPr>
            <a:spLocks noChangeArrowheads="1"/>
          </p:cNvSpPr>
          <p:nvPr/>
        </p:nvSpPr>
        <p:spPr bwMode="auto">
          <a:xfrm flipH="1">
            <a:off x="5348288" y="4597400"/>
            <a:ext cx="641350" cy="1062038"/>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1" name="Rectangle 29">
            <a:extLst>
              <a:ext uri="{FF2B5EF4-FFF2-40B4-BE49-F238E27FC236}">
                <a16:creationId xmlns:a16="http://schemas.microsoft.com/office/drawing/2014/main" id="{60EF14F9-CDCB-4BFD-9C62-BD800B4DF698}"/>
              </a:ext>
            </a:extLst>
          </p:cNvPr>
          <p:cNvSpPr>
            <a:spLocks noChangeArrowheads="1"/>
          </p:cNvSpPr>
          <p:nvPr/>
        </p:nvSpPr>
        <p:spPr bwMode="auto">
          <a:xfrm flipH="1">
            <a:off x="4706938" y="4125913"/>
            <a:ext cx="641350" cy="153511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2" name="Rectangle 30">
            <a:extLst>
              <a:ext uri="{FF2B5EF4-FFF2-40B4-BE49-F238E27FC236}">
                <a16:creationId xmlns:a16="http://schemas.microsoft.com/office/drawing/2014/main" id="{CC02366E-6C4A-49D1-8B3F-2BBD90D04EF1}"/>
              </a:ext>
            </a:extLst>
          </p:cNvPr>
          <p:cNvSpPr>
            <a:spLocks noChangeArrowheads="1"/>
          </p:cNvSpPr>
          <p:nvPr/>
        </p:nvSpPr>
        <p:spPr bwMode="auto">
          <a:xfrm flipH="1">
            <a:off x="4064000" y="3562350"/>
            <a:ext cx="642938" cy="20986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3" name="Rectangle 31">
            <a:extLst>
              <a:ext uri="{FF2B5EF4-FFF2-40B4-BE49-F238E27FC236}">
                <a16:creationId xmlns:a16="http://schemas.microsoft.com/office/drawing/2014/main" id="{130BA813-78F3-40B7-904E-08B8F27EE11A}"/>
              </a:ext>
            </a:extLst>
          </p:cNvPr>
          <p:cNvSpPr>
            <a:spLocks noChangeArrowheads="1"/>
          </p:cNvSpPr>
          <p:nvPr/>
        </p:nvSpPr>
        <p:spPr bwMode="auto">
          <a:xfrm flipH="1">
            <a:off x="3422650" y="4344988"/>
            <a:ext cx="642938" cy="1314450"/>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4" name="Rectangle 32">
            <a:extLst>
              <a:ext uri="{FF2B5EF4-FFF2-40B4-BE49-F238E27FC236}">
                <a16:creationId xmlns:a16="http://schemas.microsoft.com/office/drawing/2014/main" id="{5013BB2D-08A9-4FBD-8CBB-BD8D0F0D7A26}"/>
              </a:ext>
            </a:extLst>
          </p:cNvPr>
          <p:cNvSpPr>
            <a:spLocks noChangeArrowheads="1"/>
          </p:cNvSpPr>
          <p:nvPr/>
        </p:nvSpPr>
        <p:spPr bwMode="auto">
          <a:xfrm flipH="1">
            <a:off x="5992813" y="5059363"/>
            <a:ext cx="633412" cy="60166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effectLst>
                <a:outerShdw blurRad="38100" dist="38100" dir="2700000" algn="tl">
                  <a:srgbClr val="000000"/>
                </a:outerShdw>
              </a:effectLst>
              <a:latin typeface="Book Antiqua" pitchFamily="18" charset="0"/>
            </a:endParaRPr>
          </a:p>
        </p:txBody>
      </p:sp>
      <p:sp>
        <p:nvSpPr>
          <p:cNvPr id="371745" name="Rectangle 33">
            <a:extLst>
              <a:ext uri="{FF2B5EF4-FFF2-40B4-BE49-F238E27FC236}">
                <a16:creationId xmlns:a16="http://schemas.microsoft.com/office/drawing/2014/main" id="{E0EF7418-4CB1-47B4-88F8-A819C1CE9A3B}"/>
              </a:ext>
            </a:extLst>
          </p:cNvPr>
          <p:cNvSpPr>
            <a:spLocks noChangeArrowheads="1"/>
          </p:cNvSpPr>
          <p:nvPr/>
        </p:nvSpPr>
        <p:spPr bwMode="auto">
          <a:xfrm flipH="1">
            <a:off x="2781300" y="4899025"/>
            <a:ext cx="641350" cy="75882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12700">
            <a:solidFill>
              <a:schemeClr val="tx1"/>
            </a:solidFill>
            <a:miter lim="800000"/>
            <a:headEnd/>
            <a:tailEnd/>
          </a:ln>
          <a:effectLst/>
        </p:spPr>
        <p:txBody>
          <a:bodyPr wrap="none" anchor="ctr"/>
          <a:lstStyle/>
          <a:p>
            <a:pPr>
              <a:defRPr/>
            </a:pPr>
            <a:endParaRPr lang="en-US" dirty="0"/>
          </a:p>
        </p:txBody>
      </p:sp>
      <p:sp>
        <p:nvSpPr>
          <p:cNvPr id="371747" name="Rectangle 35">
            <a:extLst>
              <a:ext uri="{FF2B5EF4-FFF2-40B4-BE49-F238E27FC236}">
                <a16:creationId xmlns:a16="http://schemas.microsoft.com/office/drawing/2014/main" id="{069F3704-F817-465C-82CA-4C37FDECA025}"/>
              </a:ext>
            </a:extLst>
          </p:cNvPr>
          <p:cNvSpPr>
            <a:spLocks noChangeArrowheads="1"/>
          </p:cNvSpPr>
          <p:nvPr/>
        </p:nvSpPr>
        <p:spPr bwMode="auto">
          <a:xfrm>
            <a:off x="661988" y="1090613"/>
            <a:ext cx="71358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lvl="1">
              <a:buClr>
                <a:srgbClr val="66FFFF"/>
              </a:buClr>
              <a:buSzPct val="125000"/>
              <a:buFontTx/>
              <a:buNone/>
            </a:pPr>
            <a:r>
              <a:rPr lang="en-US" altLang="en-US" sz="2400">
                <a:latin typeface="Book Antiqua" panose="02040602050305030304" pitchFamily="18" charset="0"/>
              </a:rPr>
              <a:t>A Longer tail to the right (Positively skewed)</a:t>
            </a:r>
          </a:p>
          <a:p>
            <a:pPr lvl="1">
              <a:buClr>
                <a:srgbClr val="66FFFF"/>
              </a:buClr>
              <a:buSzPct val="125000"/>
              <a:buFontTx/>
              <a:buNone/>
            </a:pPr>
            <a:r>
              <a:rPr lang="en-US" altLang="en-US" sz="2400">
                <a:latin typeface="Book Antiqua" panose="02040602050305030304" pitchFamily="18" charset="0"/>
              </a:rPr>
              <a:t>Example:  housing prices or income. Typically, the mean is higher than the median.</a:t>
            </a:r>
          </a:p>
        </p:txBody>
      </p:sp>
      <p:sp>
        <p:nvSpPr>
          <p:cNvPr id="34" name="Text Box 34">
            <a:extLst>
              <a:ext uri="{FF2B5EF4-FFF2-40B4-BE49-F238E27FC236}">
                <a16:creationId xmlns:a16="http://schemas.microsoft.com/office/drawing/2014/main" id="{4D4FCAC8-4E9C-4178-B6AC-108AA06EED16}"/>
              </a:ext>
            </a:extLst>
          </p:cNvPr>
          <p:cNvSpPr txBox="1">
            <a:spLocks noChangeArrowheads="1"/>
          </p:cNvSpPr>
          <p:nvPr/>
        </p:nvSpPr>
        <p:spPr bwMode="auto">
          <a:xfrm>
            <a:off x="3384322" y="2806600"/>
            <a:ext cx="2735263" cy="461665"/>
          </a:xfrm>
          <a:prstGeom prst="rect">
            <a:avLst/>
          </a:prstGeom>
          <a:gradFill flip="none" rotWithShape="1">
            <a:gsLst>
              <a:gs pos="0">
                <a:schemeClr val="accent2">
                  <a:lumMod val="60000"/>
                  <a:lumOff val="40000"/>
                </a:schemeClr>
              </a:gs>
              <a:gs pos="100000">
                <a:schemeClr val="accent2">
                  <a:lumMod val="60000"/>
                  <a:lumOff val="40000"/>
                </a:scheme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defRPr/>
            </a:pPr>
            <a:r>
              <a:rPr lang="en-US" dirty="0">
                <a:latin typeface="Book Antiqua" pitchFamily="18" charset="0"/>
              </a:rPr>
              <a:t> </a:t>
            </a:r>
            <a:r>
              <a:rPr lang="en-US" dirty="0" err="1">
                <a:latin typeface="Book Antiqua" pitchFamily="18" charset="0"/>
              </a:rPr>
              <a:t>Skewness</a:t>
            </a:r>
            <a:r>
              <a:rPr lang="en-US" dirty="0">
                <a:latin typeface="Book Antiqua" pitchFamily="18" charset="0"/>
              </a:rPr>
              <a:t> = .31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47"/>
                                        </p:tgtEl>
                                        <p:attrNameLst>
                                          <p:attrName>style.visibility</p:attrName>
                                        </p:attrNameLst>
                                      </p:cBhvr>
                                      <p:to>
                                        <p:strVal val="visible"/>
                                      </p:to>
                                    </p:set>
                                    <p:animEffect transition="in" filter="blinds(horizontal)">
                                      <p:cBhvr>
                                        <p:cTn id="7" dur="500"/>
                                        <p:tgtEl>
                                          <p:spTgt spid="37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nodeType="afterGroup">
                            <p:stCondLst>
                              <p:cond delay="500"/>
                            </p:stCondLst>
                            <p:childTnLst>
                              <p:par>
                                <p:cTn id="14" presetID="12" presetClass="entr" presetSubtype="4" fill="hold" grpId="0" nodeType="afterEffect">
                                  <p:stCondLst>
                                    <p:cond delay="1000"/>
                                  </p:stCondLst>
                                  <p:childTnLst>
                                    <p:set>
                                      <p:cBhvr>
                                        <p:cTn id="15" dur="1" fill="hold">
                                          <p:stCondLst>
                                            <p:cond delay="0"/>
                                          </p:stCondLst>
                                        </p:cTn>
                                        <p:tgtEl>
                                          <p:spTgt spid="371745"/>
                                        </p:tgtEl>
                                        <p:attrNameLst>
                                          <p:attrName>style.visibility</p:attrName>
                                        </p:attrNameLst>
                                      </p:cBhvr>
                                      <p:to>
                                        <p:strVal val="visible"/>
                                      </p:to>
                                    </p:set>
                                    <p:animEffect transition="in" filter="slide(fromBottom)">
                                      <p:cBhvr>
                                        <p:cTn id="16" dur="500"/>
                                        <p:tgtEl>
                                          <p:spTgt spid="371745"/>
                                        </p:tgtEl>
                                      </p:cBhvr>
                                    </p:animEffect>
                                  </p:childTnLst>
                                </p:cTn>
                              </p:par>
                            </p:childTnLst>
                          </p:cTn>
                        </p:par>
                        <p:par>
                          <p:cTn id="17" fill="hold" nodeType="afterGroup">
                            <p:stCondLst>
                              <p:cond delay="2000"/>
                            </p:stCondLst>
                            <p:childTnLst>
                              <p:par>
                                <p:cTn id="18" presetID="12" presetClass="entr" presetSubtype="4" fill="hold" grpId="0" nodeType="afterEffect">
                                  <p:stCondLst>
                                    <p:cond delay="1000"/>
                                  </p:stCondLst>
                                  <p:childTnLst>
                                    <p:set>
                                      <p:cBhvr>
                                        <p:cTn id="19" dur="1" fill="hold">
                                          <p:stCondLst>
                                            <p:cond delay="0"/>
                                          </p:stCondLst>
                                        </p:cTn>
                                        <p:tgtEl>
                                          <p:spTgt spid="371743"/>
                                        </p:tgtEl>
                                        <p:attrNameLst>
                                          <p:attrName>style.visibility</p:attrName>
                                        </p:attrNameLst>
                                      </p:cBhvr>
                                      <p:to>
                                        <p:strVal val="visible"/>
                                      </p:to>
                                    </p:set>
                                    <p:animEffect transition="in" filter="slide(fromBottom)">
                                      <p:cBhvr>
                                        <p:cTn id="20" dur="500"/>
                                        <p:tgtEl>
                                          <p:spTgt spid="371743"/>
                                        </p:tgtEl>
                                      </p:cBhvr>
                                    </p:animEffect>
                                  </p:childTnLst>
                                </p:cTn>
                              </p:par>
                            </p:childTnLst>
                          </p:cTn>
                        </p:par>
                        <p:par>
                          <p:cTn id="21" fill="hold" nodeType="afterGroup">
                            <p:stCondLst>
                              <p:cond delay="3500"/>
                            </p:stCondLst>
                            <p:childTnLst>
                              <p:par>
                                <p:cTn id="22" presetID="12" presetClass="entr" presetSubtype="4" fill="hold" grpId="0" nodeType="afterEffect">
                                  <p:stCondLst>
                                    <p:cond delay="1000"/>
                                  </p:stCondLst>
                                  <p:childTnLst>
                                    <p:set>
                                      <p:cBhvr>
                                        <p:cTn id="23" dur="1" fill="hold">
                                          <p:stCondLst>
                                            <p:cond delay="0"/>
                                          </p:stCondLst>
                                        </p:cTn>
                                        <p:tgtEl>
                                          <p:spTgt spid="371742"/>
                                        </p:tgtEl>
                                        <p:attrNameLst>
                                          <p:attrName>style.visibility</p:attrName>
                                        </p:attrNameLst>
                                      </p:cBhvr>
                                      <p:to>
                                        <p:strVal val="visible"/>
                                      </p:to>
                                    </p:set>
                                    <p:animEffect transition="in" filter="slide(fromBottom)">
                                      <p:cBhvr>
                                        <p:cTn id="24" dur="500"/>
                                        <p:tgtEl>
                                          <p:spTgt spid="371742"/>
                                        </p:tgtEl>
                                      </p:cBhvr>
                                    </p:animEffect>
                                  </p:childTnLst>
                                </p:cTn>
                              </p:par>
                            </p:childTnLst>
                          </p:cTn>
                        </p:par>
                        <p:par>
                          <p:cTn id="25" fill="hold" nodeType="afterGroup">
                            <p:stCondLst>
                              <p:cond delay="5000"/>
                            </p:stCondLst>
                            <p:childTnLst>
                              <p:par>
                                <p:cTn id="26" presetID="12" presetClass="entr" presetSubtype="4" fill="hold" grpId="0" nodeType="afterEffect">
                                  <p:stCondLst>
                                    <p:cond delay="1000"/>
                                  </p:stCondLst>
                                  <p:childTnLst>
                                    <p:set>
                                      <p:cBhvr>
                                        <p:cTn id="27" dur="1" fill="hold">
                                          <p:stCondLst>
                                            <p:cond delay="0"/>
                                          </p:stCondLst>
                                        </p:cTn>
                                        <p:tgtEl>
                                          <p:spTgt spid="371741"/>
                                        </p:tgtEl>
                                        <p:attrNameLst>
                                          <p:attrName>style.visibility</p:attrName>
                                        </p:attrNameLst>
                                      </p:cBhvr>
                                      <p:to>
                                        <p:strVal val="visible"/>
                                      </p:to>
                                    </p:set>
                                    <p:animEffect transition="in" filter="slide(fromBottom)">
                                      <p:cBhvr>
                                        <p:cTn id="28" dur="500"/>
                                        <p:tgtEl>
                                          <p:spTgt spid="371741"/>
                                        </p:tgtEl>
                                      </p:cBhvr>
                                    </p:animEffect>
                                  </p:childTnLst>
                                </p:cTn>
                              </p:par>
                            </p:childTnLst>
                          </p:cTn>
                        </p:par>
                        <p:par>
                          <p:cTn id="29" fill="hold" nodeType="afterGroup">
                            <p:stCondLst>
                              <p:cond delay="6500"/>
                            </p:stCondLst>
                            <p:childTnLst>
                              <p:par>
                                <p:cTn id="30" presetID="12" presetClass="entr" presetSubtype="4" fill="hold" grpId="0" nodeType="afterEffect">
                                  <p:stCondLst>
                                    <p:cond delay="1000"/>
                                  </p:stCondLst>
                                  <p:childTnLst>
                                    <p:set>
                                      <p:cBhvr>
                                        <p:cTn id="31" dur="1" fill="hold">
                                          <p:stCondLst>
                                            <p:cond delay="0"/>
                                          </p:stCondLst>
                                        </p:cTn>
                                        <p:tgtEl>
                                          <p:spTgt spid="371740"/>
                                        </p:tgtEl>
                                        <p:attrNameLst>
                                          <p:attrName>style.visibility</p:attrName>
                                        </p:attrNameLst>
                                      </p:cBhvr>
                                      <p:to>
                                        <p:strVal val="visible"/>
                                      </p:to>
                                    </p:set>
                                    <p:animEffect transition="in" filter="slide(fromBottom)">
                                      <p:cBhvr>
                                        <p:cTn id="32" dur="500"/>
                                        <p:tgtEl>
                                          <p:spTgt spid="371740"/>
                                        </p:tgtEl>
                                      </p:cBhvr>
                                    </p:animEffect>
                                  </p:childTnLst>
                                </p:cTn>
                              </p:par>
                            </p:childTnLst>
                          </p:cTn>
                        </p:par>
                        <p:par>
                          <p:cTn id="33" fill="hold" nodeType="afterGroup">
                            <p:stCondLst>
                              <p:cond delay="8000"/>
                            </p:stCondLst>
                            <p:childTnLst>
                              <p:par>
                                <p:cTn id="34" presetID="12" presetClass="entr" presetSubtype="4" fill="hold" grpId="0" nodeType="afterEffect">
                                  <p:stCondLst>
                                    <p:cond delay="1000"/>
                                  </p:stCondLst>
                                  <p:childTnLst>
                                    <p:set>
                                      <p:cBhvr>
                                        <p:cTn id="35" dur="1" fill="hold">
                                          <p:stCondLst>
                                            <p:cond delay="0"/>
                                          </p:stCondLst>
                                        </p:cTn>
                                        <p:tgtEl>
                                          <p:spTgt spid="371744"/>
                                        </p:tgtEl>
                                        <p:attrNameLst>
                                          <p:attrName>style.visibility</p:attrName>
                                        </p:attrNameLst>
                                      </p:cBhvr>
                                      <p:to>
                                        <p:strVal val="visible"/>
                                      </p:to>
                                    </p:set>
                                    <p:animEffect transition="in" filter="slide(fromBottom)">
                                      <p:cBhvr>
                                        <p:cTn id="36" dur="500"/>
                                        <p:tgtEl>
                                          <p:spTgt spid="371744"/>
                                        </p:tgtEl>
                                      </p:cBhvr>
                                    </p:animEffect>
                                  </p:childTnLst>
                                </p:cTn>
                              </p:par>
                            </p:childTnLst>
                          </p:cTn>
                        </p:par>
                        <p:par>
                          <p:cTn id="37" fill="hold" nodeType="afterGroup">
                            <p:stCondLst>
                              <p:cond delay="9500"/>
                            </p:stCondLst>
                            <p:childTnLst>
                              <p:par>
                                <p:cTn id="38" presetID="12" presetClass="entr" presetSubtype="4" fill="hold" grpId="0" nodeType="afterEffect">
                                  <p:stCondLst>
                                    <p:cond delay="1000"/>
                                  </p:stCondLst>
                                  <p:childTnLst>
                                    <p:set>
                                      <p:cBhvr>
                                        <p:cTn id="39" dur="1" fill="hold">
                                          <p:stCondLst>
                                            <p:cond delay="0"/>
                                          </p:stCondLst>
                                        </p:cTn>
                                        <p:tgtEl>
                                          <p:spTgt spid="371739"/>
                                        </p:tgtEl>
                                        <p:attrNameLst>
                                          <p:attrName>style.visibility</p:attrName>
                                        </p:attrNameLst>
                                      </p:cBhvr>
                                      <p:to>
                                        <p:strVal val="visible"/>
                                      </p:to>
                                    </p:set>
                                    <p:animEffect transition="in" filter="slide(fromBottom)">
                                      <p:cBhvr>
                                        <p:cTn id="40" dur="500"/>
                                        <p:tgtEl>
                                          <p:spTgt spid="371739"/>
                                        </p:tgtEl>
                                      </p:cBhvr>
                                    </p:animEffect>
                                  </p:childTnLst>
                                </p:cTn>
                              </p:par>
                            </p:childTnLst>
                          </p:cTn>
                        </p:par>
                        <p:par>
                          <p:cTn id="41" fill="hold" nodeType="afterGroup">
                            <p:stCondLst>
                              <p:cond delay="11000"/>
                            </p:stCondLst>
                            <p:childTnLst>
                              <p:par>
                                <p:cTn id="42" presetID="9" presetClass="entr" presetSubtype="0" fill="hold" nodeType="afterEffect">
                                  <p:stCondLst>
                                    <p:cond delay="1000"/>
                                  </p:stCondLst>
                                  <p:childTnLst>
                                    <p:set>
                                      <p:cBhvr>
                                        <p:cTn id="43" dur="1" fill="hold">
                                          <p:stCondLst>
                                            <p:cond delay="0"/>
                                          </p:stCondLst>
                                        </p:cTn>
                                        <p:tgtEl>
                                          <p:spTgt spid="34"/>
                                        </p:tgtEl>
                                        <p:attrNameLst>
                                          <p:attrName>style.visibility</p:attrName>
                                        </p:attrNameLst>
                                      </p:cBhvr>
                                      <p:to>
                                        <p:strVal val="visible"/>
                                      </p:to>
                                    </p:set>
                                    <p:animEffect transition="in" filter="dissolve">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9" grpId="0" animBg="1"/>
      <p:bldP spid="371740" grpId="0" animBg="1"/>
      <p:bldP spid="371741" grpId="0" animBg="1"/>
      <p:bldP spid="371742" grpId="0" animBg="1"/>
      <p:bldP spid="371743" grpId="0" animBg="1"/>
      <p:bldP spid="371744" grpId="0" animBg="1" autoUpdateAnimBg="0"/>
      <p:bldP spid="371745" grpId="0" animBg="1"/>
      <p:bldP spid="3717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11">
            <a:extLst>
              <a:ext uri="{FF2B5EF4-FFF2-40B4-BE49-F238E27FC236}">
                <a16:creationId xmlns:a16="http://schemas.microsoft.com/office/drawing/2014/main" id="{14FAF1F3-97FF-47F8-8C4F-8CF5FC2810C0}"/>
              </a:ext>
            </a:extLst>
          </p:cNvPr>
          <p:cNvSpPr txBox="1">
            <a:spLocks noChangeArrowheads="1"/>
          </p:cNvSpPr>
          <p:nvPr/>
        </p:nvSpPr>
        <p:spPr bwMode="auto">
          <a:xfrm>
            <a:off x="812800" y="4289425"/>
            <a:ext cx="2768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r>
              <a:rPr lang="en-US" altLang="en-US" sz="1800">
                <a:latin typeface="Arial" panose="020B0604020202020204" pitchFamily="34" charset="0"/>
              </a:rPr>
              <a:t>Bar graph sorted by rank </a:t>
            </a:r>
            <a:r>
              <a:rPr lang="en-US" altLang="en-US" sz="1800" b="1" u="sng">
                <a:solidFill>
                  <a:srgbClr val="FF0000"/>
                </a:solidFill>
                <a:latin typeface="Arial" panose="020B0604020202020204" pitchFamily="34" charset="0"/>
              </a:rPr>
              <a:t>(Called Pareto Chart)</a:t>
            </a:r>
          </a:p>
          <a:p>
            <a:pPr eaLnBrk="1" hangingPunct="1">
              <a:spcBef>
                <a:spcPct val="0"/>
              </a:spcBef>
              <a:buFontTx/>
              <a:buNone/>
            </a:pPr>
            <a:r>
              <a:rPr lang="en-US" altLang="en-US" sz="1800">
                <a:latin typeface="Arial" panose="020B0604020202020204" pitchFamily="34" charset="0"/>
                <a:sym typeface="Wingdings" panose="05000000000000000000" pitchFamily="2" charset="2"/>
              </a:rPr>
              <a:t> Easy to analyze</a:t>
            </a:r>
            <a:endParaRPr lang="en-US" altLang="en-US" sz="1800">
              <a:latin typeface="Arial" panose="020B0604020202020204" pitchFamily="34" charset="0"/>
            </a:endParaRPr>
          </a:p>
        </p:txBody>
      </p:sp>
      <p:sp>
        <p:nvSpPr>
          <p:cNvPr id="150531" name="Text Box 17">
            <a:extLst>
              <a:ext uri="{FF2B5EF4-FFF2-40B4-BE49-F238E27FC236}">
                <a16:creationId xmlns:a16="http://schemas.microsoft.com/office/drawing/2014/main" id="{B87CCD09-414A-41E9-8DA1-23C178314FAC}"/>
              </a:ext>
            </a:extLst>
          </p:cNvPr>
          <p:cNvSpPr txBox="1">
            <a:spLocks noChangeArrowheads="1"/>
          </p:cNvSpPr>
          <p:nvPr/>
        </p:nvSpPr>
        <p:spPr bwMode="auto">
          <a:xfrm>
            <a:off x="812800" y="238125"/>
            <a:ext cx="782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r>
              <a:rPr lang="en-US" altLang="en-US" sz="3200">
                <a:latin typeface="Arial" panose="020B0604020202020204" pitchFamily="34" charset="0"/>
              </a:rPr>
              <a:t>Accidents involving Firestone tire models</a:t>
            </a:r>
          </a:p>
        </p:txBody>
      </p:sp>
      <p:sp>
        <p:nvSpPr>
          <p:cNvPr id="13316" name="Text Box 10">
            <a:extLst>
              <a:ext uri="{FF2B5EF4-FFF2-40B4-BE49-F238E27FC236}">
                <a16:creationId xmlns:a16="http://schemas.microsoft.com/office/drawing/2014/main" id="{5822C1F7-4D9F-486D-BE54-324F151F0392}"/>
              </a:ext>
            </a:extLst>
          </p:cNvPr>
          <p:cNvSpPr txBox="1">
            <a:spLocks noChangeArrowheads="1"/>
          </p:cNvSpPr>
          <p:nvPr/>
        </p:nvSpPr>
        <p:spPr bwMode="auto">
          <a:xfrm>
            <a:off x="6330950" y="4514850"/>
            <a:ext cx="230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r>
              <a:rPr lang="en-US" altLang="en-US" sz="1800">
                <a:latin typeface="Arial" panose="020B0604020202020204" pitchFamily="34" charset="0"/>
              </a:rPr>
              <a:t>Sorted alphabetically</a:t>
            </a:r>
          </a:p>
          <a:p>
            <a:pPr eaLnBrk="1" hangingPunct="1">
              <a:spcBef>
                <a:spcPct val="0"/>
              </a:spcBef>
              <a:buFontTx/>
              <a:buNone/>
            </a:pPr>
            <a:r>
              <a:rPr lang="en-US" altLang="en-US" sz="1800">
                <a:latin typeface="Arial" panose="020B0604020202020204" pitchFamily="34" charset="0"/>
                <a:sym typeface="Wingdings" panose="05000000000000000000" pitchFamily="2" charset="2"/>
              </a:rPr>
              <a:t> Much less useful</a:t>
            </a:r>
            <a:endParaRPr lang="en-US" altLang="en-US" sz="1800">
              <a:latin typeface="Arial" panose="020B0604020202020204" pitchFamily="34" charset="0"/>
            </a:endParaRPr>
          </a:p>
        </p:txBody>
      </p:sp>
      <p:pic>
        <p:nvPicPr>
          <p:cNvPr id="13317" name="Picture 22" descr="Moore01-01C_FINAL">
            <a:extLst>
              <a:ext uri="{FF2B5EF4-FFF2-40B4-BE49-F238E27FC236}">
                <a16:creationId xmlns:a16="http://schemas.microsoft.com/office/drawing/2014/main" id="{70A66C7D-E449-4A55-B7A5-3F9F50615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957263"/>
            <a:ext cx="4222750"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3" descr="Moore01-01A_FINAL">
            <a:extLst>
              <a:ext uri="{FF2B5EF4-FFF2-40B4-BE49-F238E27FC236}">
                <a16:creationId xmlns:a16="http://schemas.microsoft.com/office/drawing/2014/main" id="{510C2BDC-E52A-424E-9767-D8AB0C92B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957263"/>
            <a:ext cx="4470400"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12908107-FC49-4120-8CEF-96C498DC8DA4}"/>
              </a:ext>
            </a:extLst>
          </p:cNvPr>
          <p:cNvSpPr>
            <a:spLocks noGrp="1" noChangeArrowheads="1"/>
          </p:cNvSpPr>
          <p:nvPr>
            <p:ph type="title"/>
          </p:nvPr>
        </p:nvSpPr>
        <p:spPr/>
        <p:txBody>
          <a:bodyPr/>
          <a:lstStyle/>
          <a:p>
            <a:r>
              <a:rPr lang="en-US" altLang="en-US" sz="3000"/>
              <a:t>Categorical Data Histogram</a:t>
            </a:r>
          </a:p>
        </p:txBody>
      </p:sp>
      <p:sp>
        <p:nvSpPr>
          <p:cNvPr id="151555" name="TextBox 6">
            <a:extLst>
              <a:ext uri="{FF2B5EF4-FFF2-40B4-BE49-F238E27FC236}">
                <a16:creationId xmlns:a16="http://schemas.microsoft.com/office/drawing/2014/main" id="{60A496F4-39A1-4C20-B07A-F88B46609F72}"/>
              </a:ext>
            </a:extLst>
          </p:cNvPr>
          <p:cNvSpPr txBox="1">
            <a:spLocks noChangeArrowheads="1"/>
          </p:cNvSpPr>
          <p:nvPr/>
        </p:nvSpPr>
        <p:spPr bwMode="auto">
          <a:xfrm>
            <a:off x="411163" y="5635625"/>
            <a:ext cx="848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200">
                <a:latin typeface="Helvetica (Body)"/>
              </a:rPr>
              <a:t>Airplane production in 1985.  (Source: Boeing Company)  </a:t>
            </a:r>
            <a:r>
              <a:rPr lang="en-US" altLang="en-US" sz="1200" u="sng">
                <a:latin typeface="Helvetica (Body)"/>
              </a:rPr>
              <a:t>Comment</a:t>
            </a:r>
            <a:r>
              <a:rPr lang="en-US" altLang="en-US" sz="1200">
                <a:latin typeface="Helvetica (Body)"/>
              </a:rPr>
              <a:t>:  Illustrates nominal data in spite of the numerical names, categories are shown at the bin’s midpoint, a Pareto chart since the categories are in decreasing order.</a:t>
            </a:r>
          </a:p>
        </p:txBody>
      </p:sp>
      <p:pic>
        <p:nvPicPr>
          <p:cNvPr id="151556" name="Picture 2">
            <a:extLst>
              <a:ext uri="{FF2B5EF4-FFF2-40B4-BE49-F238E27FC236}">
                <a16:creationId xmlns:a16="http://schemas.microsoft.com/office/drawing/2014/main" id="{918C3B84-ABB6-4FAC-B7B2-EF75325BF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066800"/>
            <a:ext cx="48387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3C6DCB71-C591-460F-A218-7EAFFEB2B8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200">
                <a:solidFill>
                  <a:srgbClr val="000000"/>
                </a:solidFill>
                <a:latin typeface="Tahoma" panose="020B0604030504040204" pitchFamily="34" charset="0"/>
              </a:rPr>
              <a:t>2.</a:t>
            </a:r>
            <a:fld id="{73B1071A-A5FB-4B5D-9354-F167FC997F7D}" type="slidenum">
              <a:rPr lang="en-US" altLang="en-US" sz="1200" smtClean="0">
                <a:solidFill>
                  <a:srgbClr val="000000"/>
                </a:solidFill>
                <a:latin typeface="Tahoma" panose="020B0604030504040204" pitchFamily="34" charset="0"/>
              </a:rPr>
              <a:pPr>
                <a:spcBef>
                  <a:spcPct val="0"/>
                </a:spcBef>
                <a:buFontTx/>
                <a:buNone/>
              </a:pPr>
              <a:t>23</a:t>
            </a:fld>
            <a:endParaRPr lang="en-US" altLang="en-US" sz="1200">
              <a:solidFill>
                <a:srgbClr val="000000"/>
              </a:solidFill>
              <a:latin typeface="Tahoma" panose="020B0604030504040204" pitchFamily="34" charset="0"/>
            </a:endParaRPr>
          </a:p>
        </p:txBody>
      </p:sp>
      <p:sp>
        <p:nvSpPr>
          <p:cNvPr id="20483" name="Oval 7">
            <a:extLst>
              <a:ext uri="{FF2B5EF4-FFF2-40B4-BE49-F238E27FC236}">
                <a16:creationId xmlns:a16="http://schemas.microsoft.com/office/drawing/2014/main" id="{AE4BE935-0EE4-4834-9478-DD6369576881}"/>
              </a:ext>
            </a:extLst>
          </p:cNvPr>
          <p:cNvSpPr>
            <a:spLocks noChangeArrowheads="1"/>
          </p:cNvSpPr>
          <p:nvPr/>
        </p:nvSpPr>
        <p:spPr bwMode="auto">
          <a:xfrm>
            <a:off x="1574800" y="3886200"/>
            <a:ext cx="304800" cy="3048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defRPr/>
            </a:pPr>
            <a:endParaRPr lang="en-US">
              <a:solidFill>
                <a:srgbClr val="000000"/>
              </a:solidFill>
              <a:latin typeface="Times"/>
              <a:cs typeface="+mn-cs"/>
            </a:endParaRPr>
          </a:p>
        </p:txBody>
      </p:sp>
      <p:sp>
        <p:nvSpPr>
          <p:cNvPr id="20484" name="Oval 6">
            <a:extLst>
              <a:ext uri="{FF2B5EF4-FFF2-40B4-BE49-F238E27FC236}">
                <a16:creationId xmlns:a16="http://schemas.microsoft.com/office/drawing/2014/main" id="{8837B64C-1F33-4BA1-AEBB-70512E0F35EE}"/>
              </a:ext>
            </a:extLst>
          </p:cNvPr>
          <p:cNvSpPr>
            <a:spLocks noChangeArrowheads="1"/>
          </p:cNvSpPr>
          <p:nvPr/>
        </p:nvSpPr>
        <p:spPr bwMode="auto">
          <a:xfrm>
            <a:off x="533400" y="3886200"/>
            <a:ext cx="304800" cy="3048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defRPr/>
            </a:pPr>
            <a:endParaRPr lang="en-US">
              <a:solidFill>
                <a:srgbClr val="000000"/>
              </a:solidFill>
              <a:latin typeface="Times"/>
              <a:cs typeface="+mn-cs"/>
            </a:endParaRPr>
          </a:p>
        </p:txBody>
      </p:sp>
      <p:sp>
        <p:nvSpPr>
          <p:cNvPr id="155653" name="Rectangle 2">
            <a:extLst>
              <a:ext uri="{FF2B5EF4-FFF2-40B4-BE49-F238E27FC236}">
                <a16:creationId xmlns:a16="http://schemas.microsoft.com/office/drawing/2014/main" id="{7D911C3D-D5B8-4D7C-94A0-8EBEDB7B73DD}"/>
              </a:ext>
            </a:extLst>
          </p:cNvPr>
          <p:cNvSpPr>
            <a:spLocks noGrp="1" noChangeArrowheads="1"/>
          </p:cNvSpPr>
          <p:nvPr>
            <p:ph type="title"/>
          </p:nvPr>
        </p:nvSpPr>
        <p:spPr/>
        <p:txBody>
          <a:bodyPr/>
          <a:lstStyle/>
          <a:p>
            <a:r>
              <a:rPr lang="en-US" altLang="en-US" dirty="0"/>
              <a:t>Stem &amp; Leaf Display…</a:t>
            </a:r>
          </a:p>
        </p:txBody>
      </p:sp>
      <p:sp>
        <p:nvSpPr>
          <p:cNvPr id="20487" name="Rectangle 5">
            <a:extLst>
              <a:ext uri="{FF2B5EF4-FFF2-40B4-BE49-F238E27FC236}">
                <a16:creationId xmlns:a16="http://schemas.microsoft.com/office/drawing/2014/main" id="{E2A2CCE8-9528-41BE-9EBE-DBF4D3AE0A24}"/>
              </a:ext>
            </a:extLst>
          </p:cNvPr>
          <p:cNvSpPr>
            <a:spLocks noChangeArrowheads="1"/>
          </p:cNvSpPr>
          <p:nvPr/>
        </p:nvSpPr>
        <p:spPr bwMode="auto">
          <a:xfrm>
            <a:off x="533400" y="2514600"/>
            <a:ext cx="687705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spcBef>
                <a:spcPct val="20000"/>
              </a:spcBef>
              <a:defRPr/>
            </a:pPr>
            <a:r>
              <a:rPr lang="en-US" dirty="0">
                <a:solidFill>
                  <a:srgbClr val="000000"/>
                </a:solidFill>
                <a:latin typeface="Tahoma" pitchFamily="34" charset="0"/>
                <a:cs typeface="+mn-cs"/>
              </a:rPr>
              <a:t>Stem	Leaf</a:t>
            </a:r>
            <a:br>
              <a:rPr lang="en-US" dirty="0">
                <a:solidFill>
                  <a:srgbClr val="000000"/>
                </a:solidFill>
                <a:latin typeface="Tahoma" pitchFamily="34" charset="0"/>
                <a:cs typeface="+mn-cs"/>
              </a:rPr>
            </a:br>
            <a:r>
              <a:rPr lang="en-US" sz="1600" dirty="0">
                <a:solidFill>
                  <a:srgbClr val="000000"/>
                </a:solidFill>
                <a:latin typeface="Tahoma" pitchFamily="34" charset="0"/>
                <a:cs typeface="+mn-cs"/>
              </a:rPr>
              <a:t>0	0000000000111112222223333345555556666666778888999999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1	000001111233333334455555667889999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2	0000111112344666778999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3	001335589</a:t>
            </a:r>
            <a:br>
              <a:rPr lang="en-US" sz="1600" dirty="0">
                <a:solidFill>
                  <a:srgbClr val="000000"/>
                </a:solidFill>
                <a:latin typeface="Tahoma" pitchFamily="34" charset="0"/>
                <a:cs typeface="+mn-cs"/>
              </a:rPr>
            </a:br>
            <a:r>
              <a:rPr lang="en-US" sz="1600" b="1" dirty="0">
                <a:solidFill>
                  <a:srgbClr val="FF0000"/>
                </a:solidFill>
                <a:latin typeface="Tahoma" pitchFamily="34" charset="0"/>
                <a:cs typeface="+mn-cs"/>
              </a:rPr>
              <a:t>4</a:t>
            </a:r>
            <a:r>
              <a:rPr lang="en-US" sz="1600" dirty="0">
                <a:solidFill>
                  <a:srgbClr val="000000"/>
                </a:solidFill>
                <a:latin typeface="Tahoma" pitchFamily="34" charset="0"/>
                <a:cs typeface="+mn-cs"/>
              </a:rPr>
              <a:t>	1</a:t>
            </a:r>
            <a:r>
              <a:rPr lang="en-US" sz="1600" b="1" dirty="0">
                <a:solidFill>
                  <a:srgbClr val="FF0000"/>
                </a:solidFill>
                <a:latin typeface="Tahoma" pitchFamily="34" charset="0"/>
                <a:cs typeface="+mn-cs"/>
              </a:rPr>
              <a:t>2</a:t>
            </a:r>
            <a:r>
              <a:rPr lang="en-US" sz="1600" dirty="0">
                <a:solidFill>
                  <a:srgbClr val="000000"/>
                </a:solidFill>
                <a:latin typeface="Tahoma" pitchFamily="34" charset="0"/>
                <a:cs typeface="+mn-cs"/>
              </a:rPr>
              <a:t>4445589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5	33566</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6	3458</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7	022224556789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8	334457889999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9	00112222233344555999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10	001344446699</a:t>
            </a:r>
            <a:br>
              <a:rPr lang="en-US" sz="1600" dirty="0">
                <a:solidFill>
                  <a:srgbClr val="000000"/>
                </a:solidFill>
                <a:latin typeface="Tahoma" pitchFamily="34" charset="0"/>
                <a:cs typeface="+mn-cs"/>
              </a:rPr>
            </a:br>
            <a:r>
              <a:rPr lang="en-US" sz="1600" dirty="0">
                <a:solidFill>
                  <a:srgbClr val="000000"/>
                </a:solidFill>
                <a:latin typeface="Tahoma" pitchFamily="34" charset="0"/>
                <a:cs typeface="+mn-cs"/>
              </a:rPr>
              <a:t>11	124557889</a:t>
            </a:r>
          </a:p>
        </p:txBody>
      </p:sp>
      <p:sp>
        <p:nvSpPr>
          <p:cNvPr id="20488" name="AutoShape 8">
            <a:extLst>
              <a:ext uri="{FF2B5EF4-FFF2-40B4-BE49-F238E27FC236}">
                <a16:creationId xmlns:a16="http://schemas.microsoft.com/office/drawing/2014/main" id="{B2F96AEE-1291-48DD-B83F-725A6A865A1A}"/>
              </a:ext>
            </a:extLst>
          </p:cNvPr>
          <p:cNvSpPr>
            <a:spLocks noChangeArrowheads="1"/>
          </p:cNvSpPr>
          <p:nvPr/>
        </p:nvSpPr>
        <p:spPr bwMode="auto">
          <a:xfrm>
            <a:off x="4800600" y="4724400"/>
            <a:ext cx="3505200" cy="762000"/>
          </a:xfrm>
          <a:prstGeom prst="wedgeRectCallout">
            <a:avLst>
              <a:gd name="adj1" fmla="val -135463"/>
              <a:gd name="adj2" fmla="val -127708"/>
            </a:avLst>
          </a:prstGeom>
          <a:solidFill>
            <a:srgbClr val="99CCFF"/>
          </a:solidFill>
          <a:ln w="9525">
            <a:solidFill>
              <a:schemeClr val="tx1"/>
            </a:solidFill>
            <a:miter lim="800000"/>
            <a:headEnd/>
            <a:tailEnd/>
          </a:ln>
        </p:spPr>
        <p:txBody>
          <a:bodyPr anchor="ctr"/>
          <a:lstStyle/>
          <a:p>
            <a:pPr algn="ctr">
              <a:defRPr/>
            </a:pPr>
            <a:r>
              <a:rPr lang="en-US" sz="1800">
                <a:solidFill>
                  <a:srgbClr val="000000"/>
                </a:solidFill>
                <a:latin typeface="Times"/>
                <a:cs typeface="+mn-cs"/>
              </a:rPr>
              <a:t>Thus, we still have access to our original data point’s </a:t>
            </a:r>
            <a:r>
              <a:rPr lang="en-US" sz="1800" b="1">
                <a:solidFill>
                  <a:srgbClr val="000000"/>
                </a:solidFill>
                <a:latin typeface="Times"/>
                <a:cs typeface="+mn-cs"/>
              </a:rPr>
              <a:t>value</a:t>
            </a:r>
            <a:r>
              <a:rPr lang="en-US" sz="1800">
                <a:solidFill>
                  <a:srgbClr val="000000"/>
                </a:solidFill>
                <a:latin typeface="Times"/>
                <a:cs typeface="+mn-cs"/>
              </a:rPr>
              <a: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03" name="Object 2">
            <a:extLst>
              <a:ext uri="{FF2B5EF4-FFF2-40B4-BE49-F238E27FC236}">
                <a16:creationId xmlns:a16="http://schemas.microsoft.com/office/drawing/2014/main" id="{BA49B8C5-674F-4486-B620-9874E4668A50}"/>
              </a:ext>
            </a:extLst>
          </p:cNvPr>
          <p:cNvGraphicFramePr>
            <a:graphicFrameLocks noChangeAspect="1"/>
          </p:cNvGraphicFramePr>
          <p:nvPr>
            <p:extLst>
              <p:ext uri="{D42A27DB-BD31-4B8C-83A1-F6EECF244321}">
                <p14:modId xmlns:p14="http://schemas.microsoft.com/office/powerpoint/2010/main" val="2734429598"/>
              </p:ext>
            </p:extLst>
          </p:nvPr>
        </p:nvGraphicFramePr>
        <p:xfrm>
          <a:off x="333375" y="2782185"/>
          <a:ext cx="3467100" cy="2713038"/>
        </p:xfrm>
        <a:graphic>
          <a:graphicData uri="http://schemas.openxmlformats.org/presentationml/2006/ole">
            <mc:AlternateContent xmlns:mc="http://schemas.openxmlformats.org/markup-compatibility/2006">
              <mc:Choice xmlns:v="urn:schemas-microsoft-com:vml" Requires="v">
                <p:oleObj spid="_x0000_s153609" name="Worksheet" r:id="rId4" imgW="3057360" imgH="2438335" progId="Excel.Sheet.12">
                  <p:embed/>
                </p:oleObj>
              </mc:Choice>
              <mc:Fallback>
                <p:oleObj name="Worksheet" r:id="rId4" imgW="3057360" imgH="2438335"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2782185"/>
                        <a:ext cx="3467100"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4" name="TextBox 7">
            <a:extLst>
              <a:ext uri="{FF2B5EF4-FFF2-40B4-BE49-F238E27FC236}">
                <a16:creationId xmlns:a16="http://schemas.microsoft.com/office/drawing/2014/main" id="{91CB680D-206B-4F04-AA39-2B35ABA71A3E}"/>
              </a:ext>
            </a:extLst>
          </p:cNvPr>
          <p:cNvSpPr txBox="1">
            <a:spLocks noChangeArrowheads="1"/>
          </p:cNvSpPr>
          <p:nvPr/>
        </p:nvSpPr>
        <p:spPr bwMode="auto">
          <a:xfrm>
            <a:off x="333375" y="5803056"/>
            <a:ext cx="81658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600" dirty="0">
                <a:latin typeface="Helvetica (Body)"/>
              </a:rPr>
              <a:t>From the display (leaves are unordered), we can say that the center is about 155 and most data is between 110 and 200.</a:t>
            </a:r>
          </a:p>
        </p:txBody>
      </p:sp>
      <p:sp>
        <p:nvSpPr>
          <p:cNvPr id="153605" name="Rectangle 8">
            <a:extLst>
              <a:ext uri="{FF2B5EF4-FFF2-40B4-BE49-F238E27FC236}">
                <a16:creationId xmlns:a16="http://schemas.microsoft.com/office/drawing/2014/main" id="{147E6B2C-5EB4-4FCB-BA76-1C7E1C5531E3}"/>
              </a:ext>
            </a:extLst>
          </p:cNvPr>
          <p:cNvSpPr>
            <a:spLocks noChangeArrowheads="1"/>
          </p:cNvSpPr>
          <p:nvPr/>
        </p:nvSpPr>
        <p:spPr bwMode="auto">
          <a:xfrm>
            <a:off x="228600" y="1225138"/>
            <a:ext cx="386847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200" dirty="0">
                <a:latin typeface="Arial" panose="020B0604020202020204" pitchFamily="34" charset="0"/>
              </a:rPr>
              <a:t>To illustrate the construction of a stem-and-leaf diagram, consider the alloy compressive strength data in.</a:t>
            </a:r>
          </a:p>
        </p:txBody>
      </p:sp>
      <p:pic>
        <p:nvPicPr>
          <p:cNvPr id="153606" name="Picture 6">
            <a:extLst>
              <a:ext uri="{FF2B5EF4-FFF2-40B4-BE49-F238E27FC236}">
                <a16:creationId xmlns:a16="http://schemas.microsoft.com/office/drawing/2014/main" id="{3F9A6727-7F7A-487B-A2B4-DA503738C1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952500"/>
            <a:ext cx="4724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02DAE6F6-0BA7-429B-9084-D4DE26DBB38E}"/>
              </a:ext>
            </a:extLst>
          </p:cNvPr>
          <p:cNvSpPr>
            <a:spLocks noGrp="1"/>
          </p:cNvSpPr>
          <p:nvPr>
            <p:ph type="title"/>
          </p:nvPr>
        </p:nvSpPr>
        <p:spPr>
          <a:xfrm>
            <a:off x="228600" y="152400"/>
            <a:ext cx="8763000" cy="512393"/>
          </a:xfrm>
        </p:spPr>
        <p:txBody>
          <a:bodyPr/>
          <a:lstStyle/>
          <a:p>
            <a:pPr algn="ctr"/>
            <a:r>
              <a:rPr lang="en-US" altLang="en-US" dirty="0">
                <a:latin typeface="Helvetica (Body)"/>
              </a:rPr>
              <a:t>Stem-and-leaf Display</a:t>
            </a:r>
            <a:endParaRPr lang="en-US" dirty="0"/>
          </a:p>
        </p:txBody>
      </p:sp>
      <p:cxnSp>
        <p:nvCxnSpPr>
          <p:cNvPr id="5" name="Straight Arrow Connector 4">
            <a:extLst>
              <a:ext uri="{FF2B5EF4-FFF2-40B4-BE49-F238E27FC236}">
                <a16:creationId xmlns:a16="http://schemas.microsoft.com/office/drawing/2014/main" id="{96C78F80-22E6-47D6-8D3B-32A0A3A482F6}"/>
              </a:ext>
            </a:extLst>
          </p:cNvPr>
          <p:cNvCxnSpPr>
            <a:cxnSpLocks/>
          </p:cNvCxnSpPr>
          <p:nvPr/>
        </p:nvCxnSpPr>
        <p:spPr bwMode="auto">
          <a:xfrm flipV="1">
            <a:off x="6287387" y="3181350"/>
            <a:ext cx="1736650" cy="2730353"/>
          </a:xfrm>
          <a:prstGeom prst="straightConnector1">
            <a:avLst/>
          </a:prstGeom>
          <a:solidFill>
            <a:srgbClr val="99CCFF"/>
          </a:solidFill>
          <a:ln w="9525" cap="flat" cmpd="sng" algn="ctr">
            <a:solidFill>
              <a:srgbClr val="C00000"/>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33C18AE-89DC-4FC0-AB48-C92B3230BD6F}"/>
              </a:ext>
            </a:extLst>
          </p:cNvPr>
          <p:cNvPicPr>
            <a:picLocks noChangeAspect="1" noChangeArrowheads="1"/>
          </p:cNvPicPr>
          <p:nvPr/>
        </p:nvPicPr>
        <p:blipFill>
          <a:blip r:embed="rId2"/>
          <a:srcRect/>
          <a:stretch>
            <a:fillRect/>
          </a:stretch>
        </p:blipFill>
        <p:spPr bwMode="auto">
          <a:xfrm>
            <a:off x="1493838" y="758825"/>
            <a:ext cx="6284912" cy="5343525"/>
          </a:xfrm>
          <a:prstGeom prst="rect">
            <a:avLst/>
          </a:prstGeom>
          <a:noFill/>
          <a:ln>
            <a:noFill/>
          </a:ln>
          <a:effectLst>
            <a:outerShdw blurRad="44450" dist="27940" dir="5400000" algn="ctr">
              <a:srgbClr val="000000">
                <a:alpha val="32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675" name="Rectangle 9">
            <a:extLst>
              <a:ext uri="{FF2B5EF4-FFF2-40B4-BE49-F238E27FC236}">
                <a16:creationId xmlns:a16="http://schemas.microsoft.com/office/drawing/2014/main" id="{9152018B-90AF-4EA6-BA42-C26468DF449A}"/>
              </a:ext>
            </a:extLst>
          </p:cNvPr>
          <p:cNvSpPr>
            <a:spLocks noChangeArrowheads="1"/>
          </p:cNvSpPr>
          <p:nvPr/>
        </p:nvSpPr>
        <p:spPr bwMode="auto">
          <a:xfrm>
            <a:off x="685800" y="52388"/>
            <a:ext cx="777240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800">
                <a:latin typeface="Book Antiqua" panose="02040602050305030304" pitchFamily="18" charset="0"/>
              </a:rPr>
              <a:t>Data Dashboard Example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7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8487D91A-DA42-4B0A-AB2B-9D1537A498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200">
                <a:latin typeface="Tahoma" panose="020B0604030504040204" pitchFamily="34" charset="0"/>
              </a:rPr>
              <a:t>2.</a:t>
            </a:r>
            <a:fld id="{875C8772-1DAF-4F35-9B30-152542EC4503}" type="slidenum">
              <a:rPr lang="en-US" altLang="en-US" sz="1200" smtClean="0">
                <a:latin typeface="Tahoma" panose="020B0604030504040204" pitchFamily="34" charset="0"/>
              </a:rPr>
              <a:pPr>
                <a:spcBef>
                  <a:spcPct val="0"/>
                </a:spcBef>
                <a:buFontTx/>
                <a:buNone/>
              </a:pPr>
              <a:t>26</a:t>
            </a:fld>
            <a:endParaRPr lang="en-US" altLang="en-US" sz="1200">
              <a:latin typeface="Tahoma" panose="020B0604030504040204" pitchFamily="34" charset="0"/>
            </a:endParaRPr>
          </a:p>
        </p:txBody>
      </p:sp>
      <p:sp>
        <p:nvSpPr>
          <p:cNvPr id="157699" name="Rectangle 2">
            <a:extLst>
              <a:ext uri="{FF2B5EF4-FFF2-40B4-BE49-F238E27FC236}">
                <a16:creationId xmlns:a16="http://schemas.microsoft.com/office/drawing/2014/main" id="{E96A841A-A36D-4DF6-AC28-9BD0F65D606C}"/>
              </a:ext>
            </a:extLst>
          </p:cNvPr>
          <p:cNvSpPr>
            <a:spLocks noGrp="1" noChangeArrowheads="1"/>
          </p:cNvSpPr>
          <p:nvPr>
            <p:ph type="title"/>
          </p:nvPr>
        </p:nvSpPr>
        <p:spPr/>
        <p:txBody>
          <a:bodyPr/>
          <a:lstStyle/>
          <a:p>
            <a:pPr eaLnBrk="1" hangingPunct="1"/>
            <a:r>
              <a:rPr lang="en-US" altLang="en-US"/>
              <a:t>Relation between two variables</a:t>
            </a:r>
          </a:p>
        </p:txBody>
      </p:sp>
      <p:sp>
        <p:nvSpPr>
          <p:cNvPr id="157700" name="Rectangle 3">
            <a:extLst>
              <a:ext uri="{FF2B5EF4-FFF2-40B4-BE49-F238E27FC236}">
                <a16:creationId xmlns:a16="http://schemas.microsoft.com/office/drawing/2014/main" id="{2EEF4946-C5E5-49FF-A4EA-2B1830BD0662}"/>
              </a:ext>
            </a:extLst>
          </p:cNvPr>
          <p:cNvSpPr>
            <a:spLocks noGrp="1" noChangeArrowheads="1"/>
          </p:cNvSpPr>
          <p:nvPr>
            <p:ph type="body" idx="1"/>
          </p:nvPr>
        </p:nvSpPr>
        <p:spPr/>
        <p:txBody>
          <a:bodyPr/>
          <a:lstStyle/>
          <a:p>
            <a:pPr marL="0" indent="0" eaLnBrk="1" hangingPunct="1">
              <a:buFontTx/>
              <a:buNone/>
            </a:pPr>
            <a:r>
              <a:rPr lang="en-US" altLang="en-US"/>
              <a:t>Scatterplot</a:t>
            </a:r>
          </a:p>
        </p:txBody>
      </p:sp>
      <p:sp>
        <p:nvSpPr>
          <p:cNvPr id="157701" name="Rectangle 7">
            <a:extLst>
              <a:ext uri="{FF2B5EF4-FFF2-40B4-BE49-F238E27FC236}">
                <a16:creationId xmlns:a16="http://schemas.microsoft.com/office/drawing/2014/main" id="{5405C618-0C11-478E-9BA2-A241E6B697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157702" name="Object 6">
            <a:extLst>
              <a:ext uri="{FF2B5EF4-FFF2-40B4-BE49-F238E27FC236}">
                <a16:creationId xmlns:a16="http://schemas.microsoft.com/office/drawing/2014/main" id="{DF8AF30E-4BF3-4AC3-8901-661B38F60E1C}"/>
              </a:ext>
            </a:extLst>
          </p:cNvPr>
          <p:cNvGraphicFramePr>
            <a:graphicFrameLocks noChangeAspect="1"/>
          </p:cNvGraphicFramePr>
          <p:nvPr/>
        </p:nvGraphicFramePr>
        <p:xfrm>
          <a:off x="757238" y="1881188"/>
          <a:ext cx="7342187" cy="4162425"/>
        </p:xfrm>
        <a:graphic>
          <a:graphicData uri="http://schemas.openxmlformats.org/presentationml/2006/ole">
            <mc:AlternateContent xmlns:mc="http://schemas.openxmlformats.org/markup-compatibility/2006">
              <mc:Choice xmlns:v="urn:schemas-microsoft-com:vml" Requires="v">
                <p:oleObj spid="_x0000_s157705" name="Worksheet" r:id="rId3" imgW="4572000" imgH="2590800" progId="Excel.Sheet.8">
                  <p:embed/>
                </p:oleObj>
              </mc:Choice>
              <mc:Fallback>
                <p:oleObj name="Worksheet" r:id="rId3" imgW="4572000" imgH="2590800"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881188"/>
                        <a:ext cx="7342187"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05" name="Rectangle 57">
            <a:extLst>
              <a:ext uri="{FF2B5EF4-FFF2-40B4-BE49-F238E27FC236}">
                <a16:creationId xmlns:a16="http://schemas.microsoft.com/office/drawing/2014/main" id="{B402478F-79DC-43EC-9965-C18BD2713282}"/>
              </a:ext>
            </a:extLst>
          </p:cNvPr>
          <p:cNvSpPr>
            <a:spLocks noChangeArrowheads="1"/>
          </p:cNvSpPr>
          <p:nvPr/>
        </p:nvSpPr>
        <p:spPr bwMode="auto">
          <a:xfrm>
            <a:off x="2179638" y="1630363"/>
            <a:ext cx="5022850" cy="39052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p>
        </p:txBody>
      </p:sp>
      <p:sp>
        <p:nvSpPr>
          <p:cNvPr id="130111" name="Line 63">
            <a:extLst>
              <a:ext uri="{FF2B5EF4-FFF2-40B4-BE49-F238E27FC236}">
                <a16:creationId xmlns:a16="http://schemas.microsoft.com/office/drawing/2014/main" id="{3F071E60-11ED-4241-9C0E-B9CF6C968572}"/>
              </a:ext>
            </a:extLst>
          </p:cNvPr>
          <p:cNvSpPr>
            <a:spLocks noChangeShapeType="1"/>
          </p:cNvSpPr>
          <p:nvPr/>
        </p:nvSpPr>
        <p:spPr bwMode="auto">
          <a:xfrm rot="160082" flipV="1">
            <a:off x="3178175" y="2678113"/>
            <a:ext cx="3176588" cy="1871662"/>
          </a:xfrm>
          <a:prstGeom prst="line">
            <a:avLst/>
          </a:prstGeom>
          <a:noFill/>
          <a:ln w="76200">
            <a:solidFill>
              <a:schemeClr val="folHlink"/>
            </a:solidFill>
            <a:prstDash val="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8726" name="Rectangle 2">
            <a:extLst>
              <a:ext uri="{FF2B5EF4-FFF2-40B4-BE49-F238E27FC236}">
                <a16:creationId xmlns:a16="http://schemas.microsoft.com/office/drawing/2014/main" id="{B6D6FCBE-FA9C-41B4-AAE9-0649DB62EDB1}"/>
              </a:ext>
            </a:extLst>
          </p:cNvPr>
          <p:cNvSpPr>
            <a:spLocks noGrp="1" noChangeArrowheads="1"/>
          </p:cNvSpPr>
          <p:nvPr>
            <p:ph type="title"/>
          </p:nvPr>
        </p:nvSpPr>
        <p:spPr/>
        <p:txBody>
          <a:bodyPr/>
          <a:lstStyle/>
          <a:p>
            <a:r>
              <a:rPr lang="en-US" altLang="en-US"/>
              <a:t>Scatter Diagram</a:t>
            </a:r>
          </a:p>
        </p:txBody>
      </p:sp>
      <p:sp>
        <p:nvSpPr>
          <p:cNvPr id="158727" name="Rectangle 3">
            <a:extLst>
              <a:ext uri="{FF2B5EF4-FFF2-40B4-BE49-F238E27FC236}">
                <a16:creationId xmlns:a16="http://schemas.microsoft.com/office/drawing/2014/main" id="{5F06D0E0-2C4E-4C02-9A59-6E8528E6D7E2}"/>
              </a:ext>
            </a:extLst>
          </p:cNvPr>
          <p:cNvSpPr>
            <a:spLocks noGrp="1" noChangeArrowheads="1"/>
          </p:cNvSpPr>
          <p:nvPr>
            <p:ph type="body" idx="1"/>
          </p:nvPr>
        </p:nvSpPr>
        <p:spPr>
          <a:xfrm>
            <a:off x="736600" y="1060450"/>
            <a:ext cx="5016500" cy="541338"/>
          </a:xfrm>
        </p:spPr>
        <p:txBody>
          <a:bodyPr/>
          <a:lstStyle/>
          <a:p>
            <a:pPr>
              <a:buFont typeface="Wingdings" panose="05000000000000000000" pitchFamily="2" charset="2"/>
              <a:buChar char="n"/>
            </a:pPr>
            <a:r>
              <a:rPr lang="en-US" altLang="en-US"/>
              <a:t>A Positive Relationship</a:t>
            </a:r>
          </a:p>
        </p:txBody>
      </p:sp>
      <p:sp>
        <p:nvSpPr>
          <p:cNvPr id="130084" name="Line 36">
            <a:extLst>
              <a:ext uri="{FF2B5EF4-FFF2-40B4-BE49-F238E27FC236}">
                <a16:creationId xmlns:a16="http://schemas.microsoft.com/office/drawing/2014/main" id="{23394CCA-2F64-45D8-9DF5-CB4C9AE0D468}"/>
              </a:ext>
            </a:extLst>
          </p:cNvPr>
          <p:cNvSpPr>
            <a:spLocks noChangeShapeType="1"/>
          </p:cNvSpPr>
          <p:nvPr/>
        </p:nvSpPr>
        <p:spPr bwMode="auto">
          <a:xfrm>
            <a:off x="2614613" y="2282825"/>
            <a:ext cx="0" cy="28638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0085" name="Line 37">
            <a:extLst>
              <a:ext uri="{FF2B5EF4-FFF2-40B4-BE49-F238E27FC236}">
                <a16:creationId xmlns:a16="http://schemas.microsoft.com/office/drawing/2014/main" id="{40B3CD54-7EA4-4E91-A954-5608D4F56FCE}"/>
              </a:ext>
            </a:extLst>
          </p:cNvPr>
          <p:cNvSpPr>
            <a:spLocks noChangeShapeType="1"/>
          </p:cNvSpPr>
          <p:nvPr/>
        </p:nvSpPr>
        <p:spPr bwMode="auto">
          <a:xfrm flipH="1">
            <a:off x="2593975" y="5153025"/>
            <a:ext cx="3978275"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0086" name="Rectangle 38">
            <a:extLst>
              <a:ext uri="{FF2B5EF4-FFF2-40B4-BE49-F238E27FC236}">
                <a16:creationId xmlns:a16="http://schemas.microsoft.com/office/drawing/2014/main" id="{96E97902-D20A-4EF6-BE88-C47BE976E9CC}"/>
              </a:ext>
            </a:extLst>
          </p:cNvPr>
          <p:cNvSpPr>
            <a:spLocks noChangeArrowheads="1"/>
          </p:cNvSpPr>
          <p:nvPr/>
        </p:nvSpPr>
        <p:spPr bwMode="auto">
          <a:xfrm>
            <a:off x="6581775" y="4876800"/>
            <a:ext cx="358775"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a:effectLst>
                  <a:outerShdw blurRad="38100" dist="38100" dir="2700000" algn="tl">
                    <a:srgbClr val="000000"/>
                  </a:outerShdw>
                </a:effectLst>
                <a:latin typeface="Book Antiqua" pitchFamily="18" charset="0"/>
              </a:rPr>
              <a:t>x</a:t>
            </a:r>
          </a:p>
        </p:txBody>
      </p:sp>
      <p:sp>
        <p:nvSpPr>
          <p:cNvPr id="130094" name="Rectangle 46">
            <a:extLst>
              <a:ext uri="{FF2B5EF4-FFF2-40B4-BE49-F238E27FC236}">
                <a16:creationId xmlns:a16="http://schemas.microsoft.com/office/drawing/2014/main" id="{37D1F5AC-40B4-47E2-9404-49470661DAB3}"/>
              </a:ext>
            </a:extLst>
          </p:cNvPr>
          <p:cNvSpPr>
            <a:spLocks noChangeArrowheads="1"/>
          </p:cNvSpPr>
          <p:nvPr/>
        </p:nvSpPr>
        <p:spPr bwMode="auto">
          <a:xfrm>
            <a:off x="2438400" y="1685925"/>
            <a:ext cx="379413"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a:effectLst>
                  <a:outerShdw blurRad="38100" dist="38100" dir="2700000" algn="tl">
                    <a:srgbClr val="000000"/>
                  </a:outerShdw>
                </a:effectLst>
                <a:latin typeface="Book Antiqua" pitchFamily="18" charset="0"/>
              </a:rPr>
              <a:t>y</a:t>
            </a:r>
          </a:p>
        </p:txBody>
      </p:sp>
      <p:sp>
        <p:nvSpPr>
          <p:cNvPr id="130089" name="Oval 41">
            <a:extLst>
              <a:ext uri="{FF2B5EF4-FFF2-40B4-BE49-F238E27FC236}">
                <a16:creationId xmlns:a16="http://schemas.microsoft.com/office/drawing/2014/main" id="{03C8B7A1-B656-4A44-BD7A-AFF1A6116784}"/>
              </a:ext>
            </a:extLst>
          </p:cNvPr>
          <p:cNvSpPr>
            <a:spLocks noChangeArrowheads="1"/>
          </p:cNvSpPr>
          <p:nvPr/>
        </p:nvSpPr>
        <p:spPr bwMode="auto">
          <a:xfrm>
            <a:off x="4095750" y="3444875"/>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0" name="Oval 42">
            <a:extLst>
              <a:ext uri="{FF2B5EF4-FFF2-40B4-BE49-F238E27FC236}">
                <a16:creationId xmlns:a16="http://schemas.microsoft.com/office/drawing/2014/main" id="{8CA369FF-ADC1-4FB7-BB6E-1E6966D9760E}"/>
              </a:ext>
            </a:extLst>
          </p:cNvPr>
          <p:cNvSpPr>
            <a:spLocks noChangeArrowheads="1"/>
          </p:cNvSpPr>
          <p:nvPr/>
        </p:nvSpPr>
        <p:spPr bwMode="auto">
          <a:xfrm>
            <a:off x="5657850" y="3382963"/>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2" name="Oval 44">
            <a:extLst>
              <a:ext uri="{FF2B5EF4-FFF2-40B4-BE49-F238E27FC236}">
                <a16:creationId xmlns:a16="http://schemas.microsoft.com/office/drawing/2014/main" id="{86FF22BC-756F-475D-8DD6-5C8674E5938B}"/>
              </a:ext>
            </a:extLst>
          </p:cNvPr>
          <p:cNvSpPr>
            <a:spLocks noChangeArrowheads="1"/>
          </p:cNvSpPr>
          <p:nvPr/>
        </p:nvSpPr>
        <p:spPr bwMode="auto">
          <a:xfrm>
            <a:off x="3465513" y="395128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3" name="Oval 45">
            <a:extLst>
              <a:ext uri="{FF2B5EF4-FFF2-40B4-BE49-F238E27FC236}">
                <a16:creationId xmlns:a16="http://schemas.microsoft.com/office/drawing/2014/main" id="{EE564FC4-0B63-4E45-A00F-D234679B0FF4}"/>
              </a:ext>
            </a:extLst>
          </p:cNvPr>
          <p:cNvSpPr>
            <a:spLocks noChangeArrowheads="1"/>
          </p:cNvSpPr>
          <p:nvPr/>
        </p:nvSpPr>
        <p:spPr bwMode="auto">
          <a:xfrm>
            <a:off x="3181350" y="439420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6" name="Oval 48">
            <a:extLst>
              <a:ext uri="{FF2B5EF4-FFF2-40B4-BE49-F238E27FC236}">
                <a16:creationId xmlns:a16="http://schemas.microsoft.com/office/drawing/2014/main" id="{024C4277-98E4-4F2A-8003-FAD7EE9D4D92}"/>
              </a:ext>
            </a:extLst>
          </p:cNvPr>
          <p:cNvSpPr>
            <a:spLocks noChangeArrowheads="1"/>
          </p:cNvSpPr>
          <p:nvPr/>
        </p:nvSpPr>
        <p:spPr bwMode="auto">
          <a:xfrm>
            <a:off x="3729038" y="4246563"/>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7" name="Oval 49">
            <a:extLst>
              <a:ext uri="{FF2B5EF4-FFF2-40B4-BE49-F238E27FC236}">
                <a16:creationId xmlns:a16="http://schemas.microsoft.com/office/drawing/2014/main" id="{C8EA762E-1654-44FA-B0D0-83200479D29B}"/>
              </a:ext>
            </a:extLst>
          </p:cNvPr>
          <p:cNvSpPr>
            <a:spLocks noChangeArrowheads="1"/>
          </p:cNvSpPr>
          <p:nvPr/>
        </p:nvSpPr>
        <p:spPr bwMode="auto">
          <a:xfrm>
            <a:off x="5813425" y="25812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098" name="Oval 50">
            <a:extLst>
              <a:ext uri="{FF2B5EF4-FFF2-40B4-BE49-F238E27FC236}">
                <a16:creationId xmlns:a16="http://schemas.microsoft.com/office/drawing/2014/main" id="{DD10CBF1-290C-4D0B-9425-31507FAA6D8E}"/>
              </a:ext>
            </a:extLst>
          </p:cNvPr>
          <p:cNvSpPr>
            <a:spLocks noChangeArrowheads="1"/>
          </p:cNvSpPr>
          <p:nvPr/>
        </p:nvSpPr>
        <p:spPr bwMode="auto">
          <a:xfrm>
            <a:off x="4095750" y="38671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0" name="Oval 52">
            <a:extLst>
              <a:ext uri="{FF2B5EF4-FFF2-40B4-BE49-F238E27FC236}">
                <a16:creationId xmlns:a16="http://schemas.microsoft.com/office/drawing/2014/main" id="{DB790B39-A5E5-4BC9-A797-AAA1F4098FF2}"/>
              </a:ext>
            </a:extLst>
          </p:cNvPr>
          <p:cNvSpPr>
            <a:spLocks noChangeArrowheads="1"/>
          </p:cNvSpPr>
          <p:nvPr/>
        </p:nvSpPr>
        <p:spPr bwMode="auto">
          <a:xfrm>
            <a:off x="5083175" y="3128963"/>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1" name="Oval 53">
            <a:extLst>
              <a:ext uri="{FF2B5EF4-FFF2-40B4-BE49-F238E27FC236}">
                <a16:creationId xmlns:a16="http://schemas.microsoft.com/office/drawing/2014/main" id="{2889E2B5-31E9-4338-8E18-E457B14D17E4}"/>
              </a:ext>
            </a:extLst>
          </p:cNvPr>
          <p:cNvSpPr>
            <a:spLocks noChangeArrowheads="1"/>
          </p:cNvSpPr>
          <p:nvPr/>
        </p:nvSpPr>
        <p:spPr bwMode="auto">
          <a:xfrm>
            <a:off x="5895975" y="3128963"/>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2" name="Oval 54">
            <a:extLst>
              <a:ext uri="{FF2B5EF4-FFF2-40B4-BE49-F238E27FC236}">
                <a16:creationId xmlns:a16="http://schemas.microsoft.com/office/drawing/2014/main" id="{54C194C8-4499-4554-9B7B-FB4E0138D5D8}"/>
              </a:ext>
            </a:extLst>
          </p:cNvPr>
          <p:cNvSpPr>
            <a:spLocks noChangeArrowheads="1"/>
          </p:cNvSpPr>
          <p:nvPr/>
        </p:nvSpPr>
        <p:spPr bwMode="auto">
          <a:xfrm>
            <a:off x="6097588" y="29178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6" name="Oval 58">
            <a:extLst>
              <a:ext uri="{FF2B5EF4-FFF2-40B4-BE49-F238E27FC236}">
                <a16:creationId xmlns:a16="http://schemas.microsoft.com/office/drawing/2014/main" id="{41E854BB-F1E2-45C6-B8BD-26F13EE3208F}"/>
              </a:ext>
            </a:extLst>
          </p:cNvPr>
          <p:cNvSpPr>
            <a:spLocks noChangeArrowheads="1"/>
          </p:cNvSpPr>
          <p:nvPr/>
        </p:nvSpPr>
        <p:spPr bwMode="auto">
          <a:xfrm>
            <a:off x="4425950" y="39306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7" name="Oval 59">
            <a:extLst>
              <a:ext uri="{FF2B5EF4-FFF2-40B4-BE49-F238E27FC236}">
                <a16:creationId xmlns:a16="http://schemas.microsoft.com/office/drawing/2014/main" id="{6BC8AC9A-7C36-4567-88E8-ED4788A19DB8}"/>
              </a:ext>
            </a:extLst>
          </p:cNvPr>
          <p:cNvSpPr>
            <a:spLocks noChangeArrowheads="1"/>
          </p:cNvSpPr>
          <p:nvPr/>
        </p:nvSpPr>
        <p:spPr bwMode="auto">
          <a:xfrm>
            <a:off x="4743450" y="35877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8" name="Oval 60">
            <a:extLst>
              <a:ext uri="{FF2B5EF4-FFF2-40B4-BE49-F238E27FC236}">
                <a16:creationId xmlns:a16="http://schemas.microsoft.com/office/drawing/2014/main" id="{07EFB938-AC64-4B42-ACE4-75E136B2A273}"/>
              </a:ext>
            </a:extLst>
          </p:cNvPr>
          <p:cNvSpPr>
            <a:spLocks noChangeArrowheads="1"/>
          </p:cNvSpPr>
          <p:nvPr/>
        </p:nvSpPr>
        <p:spPr bwMode="auto">
          <a:xfrm>
            <a:off x="5048250" y="34734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0109" name="AutoShape 61">
            <a:extLst>
              <a:ext uri="{FF2B5EF4-FFF2-40B4-BE49-F238E27FC236}">
                <a16:creationId xmlns:a16="http://schemas.microsoft.com/office/drawing/2014/main" id="{7776BFD6-8DDF-4D07-B0AE-64A8F9A53B9D}"/>
              </a:ext>
            </a:extLst>
          </p:cNvPr>
          <p:cNvSpPr>
            <a:spLocks noChangeArrowheads="1"/>
          </p:cNvSpPr>
          <p:nvPr/>
        </p:nvSpPr>
        <p:spPr bwMode="auto">
          <a:xfrm rot="5400000">
            <a:off x="1895475" y="3498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30109"/>
                                        </p:tgtEl>
                                        <p:attrNameLst>
                                          <p:attrName>style.visibility</p:attrName>
                                        </p:attrNameLst>
                                      </p:cBhvr>
                                      <p:to>
                                        <p:strVal val="visible"/>
                                      </p:to>
                                    </p:set>
                                    <p:animEffect transition="in" filter="slide(fromLeft)">
                                      <p:cBhvr>
                                        <p:cTn id="7" dur="500"/>
                                        <p:tgtEl>
                                          <p:spTgt spid="130109"/>
                                        </p:tgtEl>
                                      </p:cBhvr>
                                    </p:animEffect>
                                  </p:childTnLst>
                                  <p:subTnLst>
                                    <p:set>
                                      <p:cBhvr override="childStyle">
                                        <p:cTn dur="1" fill="hold" display="0" masterRel="nextClick" afterEffect="1"/>
                                        <p:tgtEl>
                                          <p:spTgt spid="13010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0105"/>
                                        </p:tgtEl>
                                        <p:attrNameLst>
                                          <p:attrName>style.visibility</p:attrName>
                                        </p:attrNameLst>
                                      </p:cBhvr>
                                      <p:to>
                                        <p:strVal val="visible"/>
                                      </p:to>
                                    </p:set>
                                    <p:animEffect transition="in" filter="dissolve">
                                      <p:cBhvr>
                                        <p:cTn id="12" dur="500"/>
                                        <p:tgtEl>
                                          <p:spTgt spid="130105"/>
                                        </p:tgtEl>
                                      </p:cBhvr>
                                    </p:animEffect>
                                  </p:childTnLst>
                                </p:cTn>
                              </p:par>
                            </p:childTnLst>
                          </p:cTn>
                        </p:par>
                        <p:par>
                          <p:cTn id="13" fill="hold" nodeType="afterGroup">
                            <p:stCondLst>
                              <p:cond delay="500"/>
                            </p:stCondLst>
                            <p:childTnLst>
                              <p:par>
                                <p:cTn id="14" presetID="12" presetClass="entr" presetSubtype="8" fill="hold" nodeType="afterEffect">
                                  <p:stCondLst>
                                    <p:cond delay="1000"/>
                                  </p:stCondLst>
                                  <p:childTnLst>
                                    <p:set>
                                      <p:cBhvr>
                                        <p:cTn id="15" dur="1" fill="hold">
                                          <p:stCondLst>
                                            <p:cond delay="0"/>
                                          </p:stCondLst>
                                        </p:cTn>
                                        <p:tgtEl>
                                          <p:spTgt spid="130085"/>
                                        </p:tgtEl>
                                        <p:attrNameLst>
                                          <p:attrName>style.visibility</p:attrName>
                                        </p:attrNameLst>
                                      </p:cBhvr>
                                      <p:to>
                                        <p:strVal val="visible"/>
                                      </p:to>
                                    </p:set>
                                    <p:animEffect transition="in" filter="slide(fromLeft)">
                                      <p:cBhvr>
                                        <p:cTn id="16" dur="500"/>
                                        <p:tgtEl>
                                          <p:spTgt spid="130085"/>
                                        </p:tgtEl>
                                      </p:cBhvr>
                                    </p:animEffect>
                                  </p:childTnLst>
                                </p:cTn>
                              </p:par>
                            </p:childTnLst>
                          </p:cTn>
                        </p:par>
                        <p:par>
                          <p:cTn id="17" fill="hold" nodeType="afterGroup">
                            <p:stCondLst>
                              <p:cond delay="2000"/>
                            </p:stCondLst>
                            <p:childTnLst>
                              <p:par>
                                <p:cTn id="18" presetID="12" presetClass="entr" presetSubtype="8" fill="hold" grpId="0" nodeType="afterEffect">
                                  <p:stCondLst>
                                    <p:cond delay="0"/>
                                  </p:stCondLst>
                                  <p:childTnLst>
                                    <p:set>
                                      <p:cBhvr>
                                        <p:cTn id="19" dur="1" fill="hold">
                                          <p:stCondLst>
                                            <p:cond delay="0"/>
                                          </p:stCondLst>
                                        </p:cTn>
                                        <p:tgtEl>
                                          <p:spTgt spid="130086"/>
                                        </p:tgtEl>
                                        <p:attrNameLst>
                                          <p:attrName>style.visibility</p:attrName>
                                        </p:attrNameLst>
                                      </p:cBhvr>
                                      <p:to>
                                        <p:strVal val="visible"/>
                                      </p:to>
                                    </p:set>
                                    <p:animEffect transition="in" filter="slide(fromLeft)">
                                      <p:cBhvr>
                                        <p:cTn id="20" dur="500"/>
                                        <p:tgtEl>
                                          <p:spTgt spid="130086"/>
                                        </p:tgtEl>
                                      </p:cBhvr>
                                    </p:animEffect>
                                  </p:childTnLst>
                                </p:cTn>
                              </p:par>
                            </p:childTnLst>
                          </p:cTn>
                        </p:par>
                        <p:par>
                          <p:cTn id="21" fill="hold" nodeType="afterGroup">
                            <p:stCondLst>
                              <p:cond delay="2500"/>
                            </p:stCondLst>
                            <p:childTnLst>
                              <p:par>
                                <p:cTn id="22" presetID="12" presetClass="entr" presetSubtype="4" fill="hold" nodeType="afterEffect">
                                  <p:stCondLst>
                                    <p:cond delay="1000"/>
                                  </p:stCondLst>
                                  <p:childTnLst>
                                    <p:set>
                                      <p:cBhvr>
                                        <p:cTn id="23" dur="1" fill="hold">
                                          <p:stCondLst>
                                            <p:cond delay="0"/>
                                          </p:stCondLst>
                                        </p:cTn>
                                        <p:tgtEl>
                                          <p:spTgt spid="130084"/>
                                        </p:tgtEl>
                                        <p:attrNameLst>
                                          <p:attrName>style.visibility</p:attrName>
                                        </p:attrNameLst>
                                      </p:cBhvr>
                                      <p:to>
                                        <p:strVal val="visible"/>
                                      </p:to>
                                    </p:set>
                                    <p:animEffect transition="in" filter="slide(fromBottom)">
                                      <p:cBhvr>
                                        <p:cTn id="24" dur="500"/>
                                        <p:tgtEl>
                                          <p:spTgt spid="130084"/>
                                        </p:tgtEl>
                                      </p:cBhvr>
                                    </p:animEffect>
                                  </p:childTnLst>
                                </p:cTn>
                              </p:par>
                            </p:childTnLst>
                          </p:cTn>
                        </p:par>
                        <p:par>
                          <p:cTn id="25" fill="hold" nodeType="afterGroup">
                            <p:stCondLst>
                              <p:cond delay="4000"/>
                            </p:stCondLst>
                            <p:childTnLst>
                              <p:par>
                                <p:cTn id="26" presetID="12" presetClass="entr" presetSubtype="4" fill="hold" grpId="0" nodeType="afterEffect">
                                  <p:stCondLst>
                                    <p:cond delay="0"/>
                                  </p:stCondLst>
                                  <p:childTnLst>
                                    <p:set>
                                      <p:cBhvr>
                                        <p:cTn id="27" dur="1" fill="hold">
                                          <p:stCondLst>
                                            <p:cond delay="0"/>
                                          </p:stCondLst>
                                        </p:cTn>
                                        <p:tgtEl>
                                          <p:spTgt spid="130094"/>
                                        </p:tgtEl>
                                        <p:attrNameLst>
                                          <p:attrName>style.visibility</p:attrName>
                                        </p:attrNameLst>
                                      </p:cBhvr>
                                      <p:to>
                                        <p:strVal val="visible"/>
                                      </p:to>
                                    </p:set>
                                    <p:animEffect transition="in" filter="slide(fromBottom)">
                                      <p:cBhvr>
                                        <p:cTn id="28" dur="500"/>
                                        <p:tgtEl>
                                          <p:spTgt spid="130094"/>
                                        </p:tgtEl>
                                      </p:cBhvr>
                                    </p:animEffect>
                                  </p:childTnLst>
                                </p:cTn>
                              </p:par>
                            </p:childTnLst>
                          </p:cTn>
                        </p:par>
                        <p:par>
                          <p:cTn id="29" fill="hold" nodeType="afterGroup">
                            <p:stCondLst>
                              <p:cond delay="4500"/>
                            </p:stCondLst>
                            <p:childTnLst>
                              <p:par>
                                <p:cTn id="30" presetID="23" presetClass="entr" presetSubtype="36" fill="hold" grpId="0" nodeType="afterEffect">
                                  <p:stCondLst>
                                    <p:cond delay="2000"/>
                                  </p:stCondLst>
                                  <p:childTnLst>
                                    <p:set>
                                      <p:cBhvr>
                                        <p:cTn id="31" dur="1" fill="hold">
                                          <p:stCondLst>
                                            <p:cond delay="0"/>
                                          </p:stCondLst>
                                        </p:cTn>
                                        <p:tgtEl>
                                          <p:spTgt spid="130089"/>
                                        </p:tgtEl>
                                        <p:attrNameLst>
                                          <p:attrName>style.visibility</p:attrName>
                                        </p:attrNameLst>
                                      </p:cBhvr>
                                      <p:to>
                                        <p:strVal val="visible"/>
                                      </p:to>
                                    </p:set>
                                    <p:anim calcmode="lin" valueType="num">
                                      <p:cBhvr>
                                        <p:cTn id="32" dur="500" fill="hold"/>
                                        <p:tgtEl>
                                          <p:spTgt spid="130089"/>
                                        </p:tgtEl>
                                        <p:attrNameLst>
                                          <p:attrName>ppt_w</p:attrName>
                                        </p:attrNameLst>
                                      </p:cBhvr>
                                      <p:tavLst>
                                        <p:tav tm="0">
                                          <p:val>
                                            <p:strVal val="(6*min(max(#ppt_w*#ppt_h,.3),1)-7.4)/-.7*#ppt_w"/>
                                          </p:val>
                                        </p:tav>
                                        <p:tav tm="100000">
                                          <p:val>
                                            <p:strVal val="#ppt_w"/>
                                          </p:val>
                                        </p:tav>
                                      </p:tavLst>
                                    </p:anim>
                                    <p:anim calcmode="lin" valueType="num">
                                      <p:cBhvr>
                                        <p:cTn id="33" dur="500" fill="hold"/>
                                        <p:tgtEl>
                                          <p:spTgt spid="130089"/>
                                        </p:tgtEl>
                                        <p:attrNameLst>
                                          <p:attrName>ppt_h</p:attrName>
                                        </p:attrNameLst>
                                      </p:cBhvr>
                                      <p:tavLst>
                                        <p:tav tm="0">
                                          <p:val>
                                            <p:strVal val="(6*min(max(#ppt_w*#ppt_h,.3),1)-7.4)/-.7*#ppt_h"/>
                                          </p:val>
                                        </p:tav>
                                        <p:tav tm="100000">
                                          <p:val>
                                            <p:strVal val="#ppt_h"/>
                                          </p:val>
                                        </p:tav>
                                      </p:tavLst>
                                    </p:anim>
                                    <p:anim calcmode="lin" valueType="num">
                                      <p:cBhvr>
                                        <p:cTn id="34" dur="500" fill="hold"/>
                                        <p:tgtEl>
                                          <p:spTgt spid="130089"/>
                                        </p:tgtEl>
                                        <p:attrNameLst>
                                          <p:attrName>ppt_x</p:attrName>
                                        </p:attrNameLst>
                                      </p:cBhvr>
                                      <p:tavLst>
                                        <p:tav tm="0">
                                          <p:val>
                                            <p:fltVal val="0.5"/>
                                          </p:val>
                                        </p:tav>
                                        <p:tav tm="100000">
                                          <p:val>
                                            <p:strVal val="#ppt_x"/>
                                          </p:val>
                                        </p:tav>
                                      </p:tavLst>
                                    </p:anim>
                                    <p:anim calcmode="lin" valueType="num">
                                      <p:cBhvr>
                                        <p:cTn id="35" dur="500" fill="hold"/>
                                        <p:tgtEl>
                                          <p:spTgt spid="130089"/>
                                        </p:tgtEl>
                                        <p:attrNameLst>
                                          <p:attrName>ppt_y</p:attrName>
                                        </p:attrNameLst>
                                      </p:cBhvr>
                                      <p:tavLst>
                                        <p:tav tm="0">
                                          <p:val>
                                            <p:strVal val="1+(6*min(max(#ppt_w*#ppt_h,.3),1)-7.4)/-.7*#ppt_h/2"/>
                                          </p:val>
                                        </p:tav>
                                        <p:tav tm="100000">
                                          <p:val>
                                            <p:strVal val="#ppt_y"/>
                                          </p:val>
                                        </p:tav>
                                      </p:tavLst>
                                    </p:anim>
                                  </p:childTnLst>
                                </p:cTn>
                              </p:par>
                            </p:childTnLst>
                          </p:cTn>
                        </p:par>
                        <p:par>
                          <p:cTn id="36" fill="hold" nodeType="afterGroup">
                            <p:stCondLst>
                              <p:cond delay="7000"/>
                            </p:stCondLst>
                            <p:childTnLst>
                              <p:par>
                                <p:cTn id="37" presetID="23" presetClass="entr" presetSubtype="36" fill="hold" grpId="0" nodeType="afterEffect">
                                  <p:stCondLst>
                                    <p:cond delay="0"/>
                                  </p:stCondLst>
                                  <p:childTnLst>
                                    <p:set>
                                      <p:cBhvr>
                                        <p:cTn id="38" dur="1" fill="hold">
                                          <p:stCondLst>
                                            <p:cond delay="0"/>
                                          </p:stCondLst>
                                        </p:cTn>
                                        <p:tgtEl>
                                          <p:spTgt spid="130090"/>
                                        </p:tgtEl>
                                        <p:attrNameLst>
                                          <p:attrName>style.visibility</p:attrName>
                                        </p:attrNameLst>
                                      </p:cBhvr>
                                      <p:to>
                                        <p:strVal val="visible"/>
                                      </p:to>
                                    </p:set>
                                    <p:anim calcmode="lin" valueType="num">
                                      <p:cBhvr>
                                        <p:cTn id="39" dur="500" fill="hold"/>
                                        <p:tgtEl>
                                          <p:spTgt spid="130090"/>
                                        </p:tgtEl>
                                        <p:attrNameLst>
                                          <p:attrName>ppt_w</p:attrName>
                                        </p:attrNameLst>
                                      </p:cBhvr>
                                      <p:tavLst>
                                        <p:tav tm="0">
                                          <p:val>
                                            <p:strVal val="(6*min(max(#ppt_w*#ppt_h,.3),1)-7.4)/-.7*#ppt_w"/>
                                          </p:val>
                                        </p:tav>
                                        <p:tav tm="100000">
                                          <p:val>
                                            <p:strVal val="#ppt_w"/>
                                          </p:val>
                                        </p:tav>
                                      </p:tavLst>
                                    </p:anim>
                                    <p:anim calcmode="lin" valueType="num">
                                      <p:cBhvr>
                                        <p:cTn id="40" dur="500" fill="hold"/>
                                        <p:tgtEl>
                                          <p:spTgt spid="130090"/>
                                        </p:tgtEl>
                                        <p:attrNameLst>
                                          <p:attrName>ppt_h</p:attrName>
                                        </p:attrNameLst>
                                      </p:cBhvr>
                                      <p:tavLst>
                                        <p:tav tm="0">
                                          <p:val>
                                            <p:strVal val="(6*min(max(#ppt_w*#ppt_h,.3),1)-7.4)/-.7*#ppt_h"/>
                                          </p:val>
                                        </p:tav>
                                        <p:tav tm="100000">
                                          <p:val>
                                            <p:strVal val="#ppt_h"/>
                                          </p:val>
                                        </p:tav>
                                      </p:tavLst>
                                    </p:anim>
                                    <p:anim calcmode="lin" valueType="num">
                                      <p:cBhvr>
                                        <p:cTn id="41" dur="500" fill="hold"/>
                                        <p:tgtEl>
                                          <p:spTgt spid="130090"/>
                                        </p:tgtEl>
                                        <p:attrNameLst>
                                          <p:attrName>ppt_x</p:attrName>
                                        </p:attrNameLst>
                                      </p:cBhvr>
                                      <p:tavLst>
                                        <p:tav tm="0">
                                          <p:val>
                                            <p:fltVal val="0.5"/>
                                          </p:val>
                                        </p:tav>
                                        <p:tav tm="100000">
                                          <p:val>
                                            <p:strVal val="#ppt_x"/>
                                          </p:val>
                                        </p:tav>
                                      </p:tavLst>
                                    </p:anim>
                                    <p:anim calcmode="lin" valueType="num">
                                      <p:cBhvr>
                                        <p:cTn id="42" dur="500" fill="hold"/>
                                        <p:tgtEl>
                                          <p:spTgt spid="130090"/>
                                        </p:tgtEl>
                                        <p:attrNameLst>
                                          <p:attrName>ppt_y</p:attrName>
                                        </p:attrNameLst>
                                      </p:cBhvr>
                                      <p:tavLst>
                                        <p:tav tm="0">
                                          <p:val>
                                            <p:strVal val="1+(6*min(max(#ppt_w*#ppt_h,.3),1)-7.4)/-.7*#ppt_h/2"/>
                                          </p:val>
                                        </p:tav>
                                        <p:tav tm="100000">
                                          <p:val>
                                            <p:strVal val="#ppt_y"/>
                                          </p:val>
                                        </p:tav>
                                      </p:tavLst>
                                    </p:anim>
                                  </p:childTnLst>
                                </p:cTn>
                              </p:par>
                            </p:childTnLst>
                          </p:cTn>
                        </p:par>
                        <p:par>
                          <p:cTn id="43" fill="hold" nodeType="afterGroup">
                            <p:stCondLst>
                              <p:cond delay="7500"/>
                            </p:stCondLst>
                            <p:childTnLst>
                              <p:par>
                                <p:cTn id="44" presetID="23" presetClass="entr" presetSubtype="36" fill="hold" grpId="0" nodeType="afterEffect">
                                  <p:stCondLst>
                                    <p:cond delay="0"/>
                                  </p:stCondLst>
                                  <p:childTnLst>
                                    <p:set>
                                      <p:cBhvr>
                                        <p:cTn id="45" dur="1" fill="hold">
                                          <p:stCondLst>
                                            <p:cond delay="0"/>
                                          </p:stCondLst>
                                        </p:cTn>
                                        <p:tgtEl>
                                          <p:spTgt spid="130092"/>
                                        </p:tgtEl>
                                        <p:attrNameLst>
                                          <p:attrName>style.visibility</p:attrName>
                                        </p:attrNameLst>
                                      </p:cBhvr>
                                      <p:to>
                                        <p:strVal val="visible"/>
                                      </p:to>
                                    </p:set>
                                    <p:anim calcmode="lin" valueType="num">
                                      <p:cBhvr>
                                        <p:cTn id="46" dur="500" fill="hold"/>
                                        <p:tgtEl>
                                          <p:spTgt spid="130092"/>
                                        </p:tgtEl>
                                        <p:attrNameLst>
                                          <p:attrName>ppt_w</p:attrName>
                                        </p:attrNameLst>
                                      </p:cBhvr>
                                      <p:tavLst>
                                        <p:tav tm="0">
                                          <p:val>
                                            <p:strVal val="(6*min(max(#ppt_w*#ppt_h,.3),1)-7.4)/-.7*#ppt_w"/>
                                          </p:val>
                                        </p:tav>
                                        <p:tav tm="100000">
                                          <p:val>
                                            <p:strVal val="#ppt_w"/>
                                          </p:val>
                                        </p:tav>
                                      </p:tavLst>
                                    </p:anim>
                                    <p:anim calcmode="lin" valueType="num">
                                      <p:cBhvr>
                                        <p:cTn id="47" dur="500" fill="hold"/>
                                        <p:tgtEl>
                                          <p:spTgt spid="130092"/>
                                        </p:tgtEl>
                                        <p:attrNameLst>
                                          <p:attrName>ppt_h</p:attrName>
                                        </p:attrNameLst>
                                      </p:cBhvr>
                                      <p:tavLst>
                                        <p:tav tm="0">
                                          <p:val>
                                            <p:strVal val="(6*min(max(#ppt_w*#ppt_h,.3),1)-7.4)/-.7*#ppt_h"/>
                                          </p:val>
                                        </p:tav>
                                        <p:tav tm="100000">
                                          <p:val>
                                            <p:strVal val="#ppt_h"/>
                                          </p:val>
                                        </p:tav>
                                      </p:tavLst>
                                    </p:anim>
                                    <p:anim calcmode="lin" valueType="num">
                                      <p:cBhvr>
                                        <p:cTn id="48" dur="500" fill="hold"/>
                                        <p:tgtEl>
                                          <p:spTgt spid="130092"/>
                                        </p:tgtEl>
                                        <p:attrNameLst>
                                          <p:attrName>ppt_x</p:attrName>
                                        </p:attrNameLst>
                                      </p:cBhvr>
                                      <p:tavLst>
                                        <p:tav tm="0">
                                          <p:val>
                                            <p:fltVal val="0.5"/>
                                          </p:val>
                                        </p:tav>
                                        <p:tav tm="100000">
                                          <p:val>
                                            <p:strVal val="#ppt_x"/>
                                          </p:val>
                                        </p:tav>
                                      </p:tavLst>
                                    </p:anim>
                                    <p:anim calcmode="lin" valueType="num">
                                      <p:cBhvr>
                                        <p:cTn id="49" dur="500" fill="hold"/>
                                        <p:tgtEl>
                                          <p:spTgt spid="130092"/>
                                        </p:tgtEl>
                                        <p:attrNameLst>
                                          <p:attrName>ppt_y</p:attrName>
                                        </p:attrNameLst>
                                      </p:cBhvr>
                                      <p:tavLst>
                                        <p:tav tm="0">
                                          <p:val>
                                            <p:strVal val="1+(6*min(max(#ppt_w*#ppt_h,.3),1)-7.4)/-.7*#ppt_h/2"/>
                                          </p:val>
                                        </p:tav>
                                        <p:tav tm="100000">
                                          <p:val>
                                            <p:strVal val="#ppt_y"/>
                                          </p:val>
                                        </p:tav>
                                      </p:tavLst>
                                    </p:anim>
                                  </p:childTnLst>
                                </p:cTn>
                              </p:par>
                            </p:childTnLst>
                          </p:cTn>
                        </p:par>
                        <p:par>
                          <p:cTn id="50" fill="hold" nodeType="afterGroup">
                            <p:stCondLst>
                              <p:cond delay="8000"/>
                            </p:stCondLst>
                            <p:childTnLst>
                              <p:par>
                                <p:cTn id="51" presetID="23" presetClass="entr" presetSubtype="36" fill="hold" grpId="0" nodeType="afterEffect">
                                  <p:stCondLst>
                                    <p:cond delay="0"/>
                                  </p:stCondLst>
                                  <p:childTnLst>
                                    <p:set>
                                      <p:cBhvr>
                                        <p:cTn id="52" dur="1" fill="hold">
                                          <p:stCondLst>
                                            <p:cond delay="0"/>
                                          </p:stCondLst>
                                        </p:cTn>
                                        <p:tgtEl>
                                          <p:spTgt spid="130093"/>
                                        </p:tgtEl>
                                        <p:attrNameLst>
                                          <p:attrName>style.visibility</p:attrName>
                                        </p:attrNameLst>
                                      </p:cBhvr>
                                      <p:to>
                                        <p:strVal val="visible"/>
                                      </p:to>
                                    </p:set>
                                    <p:anim calcmode="lin" valueType="num">
                                      <p:cBhvr>
                                        <p:cTn id="53" dur="500" fill="hold"/>
                                        <p:tgtEl>
                                          <p:spTgt spid="130093"/>
                                        </p:tgtEl>
                                        <p:attrNameLst>
                                          <p:attrName>ppt_w</p:attrName>
                                        </p:attrNameLst>
                                      </p:cBhvr>
                                      <p:tavLst>
                                        <p:tav tm="0">
                                          <p:val>
                                            <p:strVal val="(6*min(max(#ppt_w*#ppt_h,.3),1)-7.4)/-.7*#ppt_w"/>
                                          </p:val>
                                        </p:tav>
                                        <p:tav tm="100000">
                                          <p:val>
                                            <p:strVal val="#ppt_w"/>
                                          </p:val>
                                        </p:tav>
                                      </p:tavLst>
                                    </p:anim>
                                    <p:anim calcmode="lin" valueType="num">
                                      <p:cBhvr>
                                        <p:cTn id="54" dur="500" fill="hold"/>
                                        <p:tgtEl>
                                          <p:spTgt spid="130093"/>
                                        </p:tgtEl>
                                        <p:attrNameLst>
                                          <p:attrName>ppt_h</p:attrName>
                                        </p:attrNameLst>
                                      </p:cBhvr>
                                      <p:tavLst>
                                        <p:tav tm="0">
                                          <p:val>
                                            <p:strVal val="(6*min(max(#ppt_w*#ppt_h,.3),1)-7.4)/-.7*#ppt_h"/>
                                          </p:val>
                                        </p:tav>
                                        <p:tav tm="100000">
                                          <p:val>
                                            <p:strVal val="#ppt_h"/>
                                          </p:val>
                                        </p:tav>
                                      </p:tavLst>
                                    </p:anim>
                                    <p:anim calcmode="lin" valueType="num">
                                      <p:cBhvr>
                                        <p:cTn id="55" dur="500" fill="hold"/>
                                        <p:tgtEl>
                                          <p:spTgt spid="130093"/>
                                        </p:tgtEl>
                                        <p:attrNameLst>
                                          <p:attrName>ppt_x</p:attrName>
                                        </p:attrNameLst>
                                      </p:cBhvr>
                                      <p:tavLst>
                                        <p:tav tm="0">
                                          <p:val>
                                            <p:fltVal val="0.5"/>
                                          </p:val>
                                        </p:tav>
                                        <p:tav tm="100000">
                                          <p:val>
                                            <p:strVal val="#ppt_x"/>
                                          </p:val>
                                        </p:tav>
                                      </p:tavLst>
                                    </p:anim>
                                    <p:anim calcmode="lin" valueType="num">
                                      <p:cBhvr>
                                        <p:cTn id="56" dur="500" fill="hold"/>
                                        <p:tgtEl>
                                          <p:spTgt spid="130093"/>
                                        </p:tgtEl>
                                        <p:attrNameLst>
                                          <p:attrName>ppt_y</p:attrName>
                                        </p:attrNameLst>
                                      </p:cBhvr>
                                      <p:tavLst>
                                        <p:tav tm="0">
                                          <p:val>
                                            <p:strVal val="1+(6*min(max(#ppt_w*#ppt_h,.3),1)-7.4)/-.7*#ppt_h/2"/>
                                          </p:val>
                                        </p:tav>
                                        <p:tav tm="100000">
                                          <p:val>
                                            <p:strVal val="#ppt_y"/>
                                          </p:val>
                                        </p:tav>
                                      </p:tavLst>
                                    </p:anim>
                                  </p:childTnLst>
                                </p:cTn>
                              </p:par>
                            </p:childTnLst>
                          </p:cTn>
                        </p:par>
                        <p:par>
                          <p:cTn id="57" fill="hold" nodeType="afterGroup">
                            <p:stCondLst>
                              <p:cond delay="8500"/>
                            </p:stCondLst>
                            <p:childTnLst>
                              <p:par>
                                <p:cTn id="58" presetID="23" presetClass="entr" presetSubtype="36" fill="hold" grpId="0" nodeType="afterEffect">
                                  <p:stCondLst>
                                    <p:cond delay="0"/>
                                  </p:stCondLst>
                                  <p:childTnLst>
                                    <p:set>
                                      <p:cBhvr>
                                        <p:cTn id="59" dur="1" fill="hold">
                                          <p:stCondLst>
                                            <p:cond delay="0"/>
                                          </p:stCondLst>
                                        </p:cTn>
                                        <p:tgtEl>
                                          <p:spTgt spid="130097"/>
                                        </p:tgtEl>
                                        <p:attrNameLst>
                                          <p:attrName>style.visibility</p:attrName>
                                        </p:attrNameLst>
                                      </p:cBhvr>
                                      <p:to>
                                        <p:strVal val="visible"/>
                                      </p:to>
                                    </p:set>
                                    <p:anim calcmode="lin" valueType="num">
                                      <p:cBhvr>
                                        <p:cTn id="60" dur="500" fill="hold"/>
                                        <p:tgtEl>
                                          <p:spTgt spid="130097"/>
                                        </p:tgtEl>
                                        <p:attrNameLst>
                                          <p:attrName>ppt_w</p:attrName>
                                        </p:attrNameLst>
                                      </p:cBhvr>
                                      <p:tavLst>
                                        <p:tav tm="0">
                                          <p:val>
                                            <p:strVal val="(6*min(max(#ppt_w*#ppt_h,.3),1)-7.4)/-.7*#ppt_w"/>
                                          </p:val>
                                        </p:tav>
                                        <p:tav tm="100000">
                                          <p:val>
                                            <p:strVal val="#ppt_w"/>
                                          </p:val>
                                        </p:tav>
                                      </p:tavLst>
                                    </p:anim>
                                    <p:anim calcmode="lin" valueType="num">
                                      <p:cBhvr>
                                        <p:cTn id="61" dur="500" fill="hold"/>
                                        <p:tgtEl>
                                          <p:spTgt spid="130097"/>
                                        </p:tgtEl>
                                        <p:attrNameLst>
                                          <p:attrName>ppt_h</p:attrName>
                                        </p:attrNameLst>
                                      </p:cBhvr>
                                      <p:tavLst>
                                        <p:tav tm="0">
                                          <p:val>
                                            <p:strVal val="(6*min(max(#ppt_w*#ppt_h,.3),1)-7.4)/-.7*#ppt_h"/>
                                          </p:val>
                                        </p:tav>
                                        <p:tav tm="100000">
                                          <p:val>
                                            <p:strVal val="#ppt_h"/>
                                          </p:val>
                                        </p:tav>
                                      </p:tavLst>
                                    </p:anim>
                                    <p:anim calcmode="lin" valueType="num">
                                      <p:cBhvr>
                                        <p:cTn id="62" dur="500" fill="hold"/>
                                        <p:tgtEl>
                                          <p:spTgt spid="130097"/>
                                        </p:tgtEl>
                                        <p:attrNameLst>
                                          <p:attrName>ppt_x</p:attrName>
                                        </p:attrNameLst>
                                      </p:cBhvr>
                                      <p:tavLst>
                                        <p:tav tm="0">
                                          <p:val>
                                            <p:fltVal val="0.5"/>
                                          </p:val>
                                        </p:tav>
                                        <p:tav tm="100000">
                                          <p:val>
                                            <p:strVal val="#ppt_x"/>
                                          </p:val>
                                        </p:tav>
                                      </p:tavLst>
                                    </p:anim>
                                    <p:anim calcmode="lin" valueType="num">
                                      <p:cBhvr>
                                        <p:cTn id="63" dur="500" fill="hold"/>
                                        <p:tgtEl>
                                          <p:spTgt spid="130097"/>
                                        </p:tgtEl>
                                        <p:attrNameLst>
                                          <p:attrName>ppt_y</p:attrName>
                                        </p:attrNameLst>
                                      </p:cBhvr>
                                      <p:tavLst>
                                        <p:tav tm="0">
                                          <p:val>
                                            <p:strVal val="1+(6*min(max(#ppt_w*#ppt_h,.3),1)-7.4)/-.7*#ppt_h/2"/>
                                          </p:val>
                                        </p:tav>
                                        <p:tav tm="100000">
                                          <p:val>
                                            <p:strVal val="#ppt_y"/>
                                          </p:val>
                                        </p:tav>
                                      </p:tavLst>
                                    </p:anim>
                                  </p:childTnLst>
                                </p:cTn>
                              </p:par>
                            </p:childTnLst>
                          </p:cTn>
                        </p:par>
                        <p:par>
                          <p:cTn id="64" fill="hold" nodeType="afterGroup">
                            <p:stCondLst>
                              <p:cond delay="9000"/>
                            </p:stCondLst>
                            <p:childTnLst>
                              <p:par>
                                <p:cTn id="65" presetID="23" presetClass="entr" presetSubtype="36" fill="hold" grpId="0" nodeType="afterEffect">
                                  <p:stCondLst>
                                    <p:cond delay="0"/>
                                  </p:stCondLst>
                                  <p:childTnLst>
                                    <p:set>
                                      <p:cBhvr>
                                        <p:cTn id="66" dur="1" fill="hold">
                                          <p:stCondLst>
                                            <p:cond delay="0"/>
                                          </p:stCondLst>
                                        </p:cTn>
                                        <p:tgtEl>
                                          <p:spTgt spid="130100"/>
                                        </p:tgtEl>
                                        <p:attrNameLst>
                                          <p:attrName>style.visibility</p:attrName>
                                        </p:attrNameLst>
                                      </p:cBhvr>
                                      <p:to>
                                        <p:strVal val="visible"/>
                                      </p:to>
                                    </p:set>
                                    <p:anim calcmode="lin" valueType="num">
                                      <p:cBhvr>
                                        <p:cTn id="67" dur="500" fill="hold"/>
                                        <p:tgtEl>
                                          <p:spTgt spid="130100"/>
                                        </p:tgtEl>
                                        <p:attrNameLst>
                                          <p:attrName>ppt_w</p:attrName>
                                        </p:attrNameLst>
                                      </p:cBhvr>
                                      <p:tavLst>
                                        <p:tav tm="0">
                                          <p:val>
                                            <p:strVal val="(6*min(max(#ppt_w*#ppt_h,.3),1)-7.4)/-.7*#ppt_w"/>
                                          </p:val>
                                        </p:tav>
                                        <p:tav tm="100000">
                                          <p:val>
                                            <p:strVal val="#ppt_w"/>
                                          </p:val>
                                        </p:tav>
                                      </p:tavLst>
                                    </p:anim>
                                    <p:anim calcmode="lin" valueType="num">
                                      <p:cBhvr>
                                        <p:cTn id="68" dur="500" fill="hold"/>
                                        <p:tgtEl>
                                          <p:spTgt spid="130100"/>
                                        </p:tgtEl>
                                        <p:attrNameLst>
                                          <p:attrName>ppt_h</p:attrName>
                                        </p:attrNameLst>
                                      </p:cBhvr>
                                      <p:tavLst>
                                        <p:tav tm="0">
                                          <p:val>
                                            <p:strVal val="(6*min(max(#ppt_w*#ppt_h,.3),1)-7.4)/-.7*#ppt_h"/>
                                          </p:val>
                                        </p:tav>
                                        <p:tav tm="100000">
                                          <p:val>
                                            <p:strVal val="#ppt_h"/>
                                          </p:val>
                                        </p:tav>
                                      </p:tavLst>
                                    </p:anim>
                                    <p:anim calcmode="lin" valueType="num">
                                      <p:cBhvr>
                                        <p:cTn id="69" dur="500" fill="hold"/>
                                        <p:tgtEl>
                                          <p:spTgt spid="130100"/>
                                        </p:tgtEl>
                                        <p:attrNameLst>
                                          <p:attrName>ppt_x</p:attrName>
                                        </p:attrNameLst>
                                      </p:cBhvr>
                                      <p:tavLst>
                                        <p:tav tm="0">
                                          <p:val>
                                            <p:fltVal val="0.5"/>
                                          </p:val>
                                        </p:tav>
                                        <p:tav tm="100000">
                                          <p:val>
                                            <p:strVal val="#ppt_x"/>
                                          </p:val>
                                        </p:tav>
                                      </p:tavLst>
                                    </p:anim>
                                    <p:anim calcmode="lin" valueType="num">
                                      <p:cBhvr>
                                        <p:cTn id="70" dur="500" fill="hold"/>
                                        <p:tgtEl>
                                          <p:spTgt spid="130100"/>
                                        </p:tgtEl>
                                        <p:attrNameLst>
                                          <p:attrName>ppt_y</p:attrName>
                                        </p:attrNameLst>
                                      </p:cBhvr>
                                      <p:tavLst>
                                        <p:tav tm="0">
                                          <p:val>
                                            <p:strVal val="1+(6*min(max(#ppt_w*#ppt_h,.3),1)-7.4)/-.7*#ppt_h/2"/>
                                          </p:val>
                                        </p:tav>
                                        <p:tav tm="100000">
                                          <p:val>
                                            <p:strVal val="#ppt_y"/>
                                          </p:val>
                                        </p:tav>
                                      </p:tavLst>
                                    </p:anim>
                                  </p:childTnLst>
                                </p:cTn>
                              </p:par>
                            </p:childTnLst>
                          </p:cTn>
                        </p:par>
                        <p:par>
                          <p:cTn id="71" fill="hold" nodeType="afterGroup">
                            <p:stCondLst>
                              <p:cond delay="9500"/>
                            </p:stCondLst>
                            <p:childTnLst>
                              <p:par>
                                <p:cTn id="72" presetID="23" presetClass="entr" presetSubtype="36" fill="hold" grpId="0" nodeType="afterEffect">
                                  <p:stCondLst>
                                    <p:cond delay="0"/>
                                  </p:stCondLst>
                                  <p:childTnLst>
                                    <p:set>
                                      <p:cBhvr>
                                        <p:cTn id="73" dur="1" fill="hold">
                                          <p:stCondLst>
                                            <p:cond delay="0"/>
                                          </p:stCondLst>
                                        </p:cTn>
                                        <p:tgtEl>
                                          <p:spTgt spid="130098"/>
                                        </p:tgtEl>
                                        <p:attrNameLst>
                                          <p:attrName>style.visibility</p:attrName>
                                        </p:attrNameLst>
                                      </p:cBhvr>
                                      <p:to>
                                        <p:strVal val="visible"/>
                                      </p:to>
                                    </p:set>
                                    <p:anim calcmode="lin" valueType="num">
                                      <p:cBhvr>
                                        <p:cTn id="74" dur="500" fill="hold"/>
                                        <p:tgtEl>
                                          <p:spTgt spid="130098"/>
                                        </p:tgtEl>
                                        <p:attrNameLst>
                                          <p:attrName>ppt_w</p:attrName>
                                        </p:attrNameLst>
                                      </p:cBhvr>
                                      <p:tavLst>
                                        <p:tav tm="0">
                                          <p:val>
                                            <p:strVal val="(6*min(max(#ppt_w*#ppt_h,.3),1)-7.4)/-.7*#ppt_w"/>
                                          </p:val>
                                        </p:tav>
                                        <p:tav tm="100000">
                                          <p:val>
                                            <p:strVal val="#ppt_w"/>
                                          </p:val>
                                        </p:tav>
                                      </p:tavLst>
                                    </p:anim>
                                    <p:anim calcmode="lin" valueType="num">
                                      <p:cBhvr>
                                        <p:cTn id="75" dur="500" fill="hold"/>
                                        <p:tgtEl>
                                          <p:spTgt spid="130098"/>
                                        </p:tgtEl>
                                        <p:attrNameLst>
                                          <p:attrName>ppt_h</p:attrName>
                                        </p:attrNameLst>
                                      </p:cBhvr>
                                      <p:tavLst>
                                        <p:tav tm="0">
                                          <p:val>
                                            <p:strVal val="(6*min(max(#ppt_w*#ppt_h,.3),1)-7.4)/-.7*#ppt_h"/>
                                          </p:val>
                                        </p:tav>
                                        <p:tav tm="100000">
                                          <p:val>
                                            <p:strVal val="#ppt_h"/>
                                          </p:val>
                                        </p:tav>
                                      </p:tavLst>
                                    </p:anim>
                                    <p:anim calcmode="lin" valueType="num">
                                      <p:cBhvr>
                                        <p:cTn id="76" dur="500" fill="hold"/>
                                        <p:tgtEl>
                                          <p:spTgt spid="130098"/>
                                        </p:tgtEl>
                                        <p:attrNameLst>
                                          <p:attrName>ppt_x</p:attrName>
                                        </p:attrNameLst>
                                      </p:cBhvr>
                                      <p:tavLst>
                                        <p:tav tm="0">
                                          <p:val>
                                            <p:fltVal val="0.5"/>
                                          </p:val>
                                        </p:tav>
                                        <p:tav tm="100000">
                                          <p:val>
                                            <p:strVal val="#ppt_x"/>
                                          </p:val>
                                        </p:tav>
                                      </p:tavLst>
                                    </p:anim>
                                    <p:anim calcmode="lin" valueType="num">
                                      <p:cBhvr>
                                        <p:cTn id="77" dur="500" fill="hold"/>
                                        <p:tgtEl>
                                          <p:spTgt spid="130098"/>
                                        </p:tgtEl>
                                        <p:attrNameLst>
                                          <p:attrName>ppt_y</p:attrName>
                                        </p:attrNameLst>
                                      </p:cBhvr>
                                      <p:tavLst>
                                        <p:tav tm="0">
                                          <p:val>
                                            <p:strVal val="1+(6*min(max(#ppt_w*#ppt_h,.3),1)-7.4)/-.7*#ppt_h/2"/>
                                          </p:val>
                                        </p:tav>
                                        <p:tav tm="100000">
                                          <p:val>
                                            <p:strVal val="#ppt_y"/>
                                          </p:val>
                                        </p:tav>
                                      </p:tavLst>
                                    </p:anim>
                                  </p:childTnLst>
                                </p:cTn>
                              </p:par>
                            </p:childTnLst>
                          </p:cTn>
                        </p:par>
                        <p:par>
                          <p:cTn id="78" fill="hold" nodeType="afterGroup">
                            <p:stCondLst>
                              <p:cond delay="10000"/>
                            </p:stCondLst>
                            <p:childTnLst>
                              <p:par>
                                <p:cTn id="79" presetID="23" presetClass="entr" presetSubtype="36" fill="hold" grpId="0" nodeType="afterEffect">
                                  <p:stCondLst>
                                    <p:cond delay="0"/>
                                  </p:stCondLst>
                                  <p:childTnLst>
                                    <p:set>
                                      <p:cBhvr>
                                        <p:cTn id="80" dur="1" fill="hold">
                                          <p:stCondLst>
                                            <p:cond delay="0"/>
                                          </p:stCondLst>
                                        </p:cTn>
                                        <p:tgtEl>
                                          <p:spTgt spid="130096"/>
                                        </p:tgtEl>
                                        <p:attrNameLst>
                                          <p:attrName>style.visibility</p:attrName>
                                        </p:attrNameLst>
                                      </p:cBhvr>
                                      <p:to>
                                        <p:strVal val="visible"/>
                                      </p:to>
                                    </p:set>
                                    <p:anim calcmode="lin" valueType="num">
                                      <p:cBhvr>
                                        <p:cTn id="81" dur="500" fill="hold"/>
                                        <p:tgtEl>
                                          <p:spTgt spid="130096"/>
                                        </p:tgtEl>
                                        <p:attrNameLst>
                                          <p:attrName>ppt_w</p:attrName>
                                        </p:attrNameLst>
                                      </p:cBhvr>
                                      <p:tavLst>
                                        <p:tav tm="0">
                                          <p:val>
                                            <p:strVal val="(6*min(max(#ppt_w*#ppt_h,.3),1)-7.4)/-.7*#ppt_w"/>
                                          </p:val>
                                        </p:tav>
                                        <p:tav tm="100000">
                                          <p:val>
                                            <p:strVal val="#ppt_w"/>
                                          </p:val>
                                        </p:tav>
                                      </p:tavLst>
                                    </p:anim>
                                    <p:anim calcmode="lin" valueType="num">
                                      <p:cBhvr>
                                        <p:cTn id="82" dur="500" fill="hold"/>
                                        <p:tgtEl>
                                          <p:spTgt spid="130096"/>
                                        </p:tgtEl>
                                        <p:attrNameLst>
                                          <p:attrName>ppt_h</p:attrName>
                                        </p:attrNameLst>
                                      </p:cBhvr>
                                      <p:tavLst>
                                        <p:tav tm="0">
                                          <p:val>
                                            <p:strVal val="(6*min(max(#ppt_w*#ppt_h,.3),1)-7.4)/-.7*#ppt_h"/>
                                          </p:val>
                                        </p:tav>
                                        <p:tav tm="100000">
                                          <p:val>
                                            <p:strVal val="#ppt_h"/>
                                          </p:val>
                                        </p:tav>
                                      </p:tavLst>
                                    </p:anim>
                                    <p:anim calcmode="lin" valueType="num">
                                      <p:cBhvr>
                                        <p:cTn id="83" dur="500" fill="hold"/>
                                        <p:tgtEl>
                                          <p:spTgt spid="130096"/>
                                        </p:tgtEl>
                                        <p:attrNameLst>
                                          <p:attrName>ppt_x</p:attrName>
                                        </p:attrNameLst>
                                      </p:cBhvr>
                                      <p:tavLst>
                                        <p:tav tm="0">
                                          <p:val>
                                            <p:fltVal val="0.5"/>
                                          </p:val>
                                        </p:tav>
                                        <p:tav tm="100000">
                                          <p:val>
                                            <p:strVal val="#ppt_x"/>
                                          </p:val>
                                        </p:tav>
                                      </p:tavLst>
                                    </p:anim>
                                    <p:anim calcmode="lin" valueType="num">
                                      <p:cBhvr>
                                        <p:cTn id="84" dur="500" fill="hold"/>
                                        <p:tgtEl>
                                          <p:spTgt spid="130096"/>
                                        </p:tgtEl>
                                        <p:attrNameLst>
                                          <p:attrName>ppt_y</p:attrName>
                                        </p:attrNameLst>
                                      </p:cBhvr>
                                      <p:tavLst>
                                        <p:tav tm="0">
                                          <p:val>
                                            <p:strVal val="1+(6*min(max(#ppt_w*#ppt_h,.3),1)-7.4)/-.7*#ppt_h/2"/>
                                          </p:val>
                                        </p:tav>
                                        <p:tav tm="100000">
                                          <p:val>
                                            <p:strVal val="#ppt_y"/>
                                          </p:val>
                                        </p:tav>
                                      </p:tavLst>
                                    </p:anim>
                                  </p:childTnLst>
                                </p:cTn>
                              </p:par>
                            </p:childTnLst>
                          </p:cTn>
                        </p:par>
                        <p:par>
                          <p:cTn id="85" fill="hold" nodeType="afterGroup">
                            <p:stCondLst>
                              <p:cond delay="10500"/>
                            </p:stCondLst>
                            <p:childTnLst>
                              <p:par>
                                <p:cTn id="86" presetID="23" presetClass="entr" presetSubtype="36" fill="hold" grpId="0" nodeType="afterEffect">
                                  <p:stCondLst>
                                    <p:cond delay="0"/>
                                  </p:stCondLst>
                                  <p:childTnLst>
                                    <p:set>
                                      <p:cBhvr>
                                        <p:cTn id="87" dur="1" fill="hold">
                                          <p:stCondLst>
                                            <p:cond delay="0"/>
                                          </p:stCondLst>
                                        </p:cTn>
                                        <p:tgtEl>
                                          <p:spTgt spid="130101"/>
                                        </p:tgtEl>
                                        <p:attrNameLst>
                                          <p:attrName>style.visibility</p:attrName>
                                        </p:attrNameLst>
                                      </p:cBhvr>
                                      <p:to>
                                        <p:strVal val="visible"/>
                                      </p:to>
                                    </p:set>
                                    <p:anim calcmode="lin" valueType="num">
                                      <p:cBhvr>
                                        <p:cTn id="88" dur="500" fill="hold"/>
                                        <p:tgtEl>
                                          <p:spTgt spid="130101"/>
                                        </p:tgtEl>
                                        <p:attrNameLst>
                                          <p:attrName>ppt_w</p:attrName>
                                        </p:attrNameLst>
                                      </p:cBhvr>
                                      <p:tavLst>
                                        <p:tav tm="0">
                                          <p:val>
                                            <p:strVal val="(6*min(max(#ppt_w*#ppt_h,.3),1)-7.4)/-.7*#ppt_w"/>
                                          </p:val>
                                        </p:tav>
                                        <p:tav tm="100000">
                                          <p:val>
                                            <p:strVal val="#ppt_w"/>
                                          </p:val>
                                        </p:tav>
                                      </p:tavLst>
                                    </p:anim>
                                    <p:anim calcmode="lin" valueType="num">
                                      <p:cBhvr>
                                        <p:cTn id="89" dur="500" fill="hold"/>
                                        <p:tgtEl>
                                          <p:spTgt spid="130101"/>
                                        </p:tgtEl>
                                        <p:attrNameLst>
                                          <p:attrName>ppt_h</p:attrName>
                                        </p:attrNameLst>
                                      </p:cBhvr>
                                      <p:tavLst>
                                        <p:tav tm="0">
                                          <p:val>
                                            <p:strVal val="(6*min(max(#ppt_w*#ppt_h,.3),1)-7.4)/-.7*#ppt_h"/>
                                          </p:val>
                                        </p:tav>
                                        <p:tav tm="100000">
                                          <p:val>
                                            <p:strVal val="#ppt_h"/>
                                          </p:val>
                                        </p:tav>
                                      </p:tavLst>
                                    </p:anim>
                                    <p:anim calcmode="lin" valueType="num">
                                      <p:cBhvr>
                                        <p:cTn id="90" dur="500" fill="hold"/>
                                        <p:tgtEl>
                                          <p:spTgt spid="130101"/>
                                        </p:tgtEl>
                                        <p:attrNameLst>
                                          <p:attrName>ppt_x</p:attrName>
                                        </p:attrNameLst>
                                      </p:cBhvr>
                                      <p:tavLst>
                                        <p:tav tm="0">
                                          <p:val>
                                            <p:fltVal val="0.5"/>
                                          </p:val>
                                        </p:tav>
                                        <p:tav tm="100000">
                                          <p:val>
                                            <p:strVal val="#ppt_x"/>
                                          </p:val>
                                        </p:tav>
                                      </p:tavLst>
                                    </p:anim>
                                    <p:anim calcmode="lin" valueType="num">
                                      <p:cBhvr>
                                        <p:cTn id="91" dur="500" fill="hold"/>
                                        <p:tgtEl>
                                          <p:spTgt spid="130101"/>
                                        </p:tgtEl>
                                        <p:attrNameLst>
                                          <p:attrName>ppt_y</p:attrName>
                                        </p:attrNameLst>
                                      </p:cBhvr>
                                      <p:tavLst>
                                        <p:tav tm="0">
                                          <p:val>
                                            <p:strVal val="1+(6*min(max(#ppt_w*#ppt_h,.3),1)-7.4)/-.7*#ppt_h/2"/>
                                          </p:val>
                                        </p:tav>
                                        <p:tav tm="100000">
                                          <p:val>
                                            <p:strVal val="#ppt_y"/>
                                          </p:val>
                                        </p:tav>
                                      </p:tavLst>
                                    </p:anim>
                                  </p:childTnLst>
                                </p:cTn>
                              </p:par>
                            </p:childTnLst>
                          </p:cTn>
                        </p:par>
                        <p:par>
                          <p:cTn id="92" fill="hold" nodeType="afterGroup">
                            <p:stCondLst>
                              <p:cond delay="11000"/>
                            </p:stCondLst>
                            <p:childTnLst>
                              <p:par>
                                <p:cTn id="93" presetID="23" presetClass="entr" presetSubtype="36" fill="hold" grpId="0" nodeType="afterEffect">
                                  <p:stCondLst>
                                    <p:cond delay="0"/>
                                  </p:stCondLst>
                                  <p:childTnLst>
                                    <p:set>
                                      <p:cBhvr>
                                        <p:cTn id="94" dur="1" fill="hold">
                                          <p:stCondLst>
                                            <p:cond delay="0"/>
                                          </p:stCondLst>
                                        </p:cTn>
                                        <p:tgtEl>
                                          <p:spTgt spid="130106"/>
                                        </p:tgtEl>
                                        <p:attrNameLst>
                                          <p:attrName>style.visibility</p:attrName>
                                        </p:attrNameLst>
                                      </p:cBhvr>
                                      <p:to>
                                        <p:strVal val="visible"/>
                                      </p:to>
                                    </p:set>
                                    <p:anim calcmode="lin" valueType="num">
                                      <p:cBhvr>
                                        <p:cTn id="95" dur="500" fill="hold"/>
                                        <p:tgtEl>
                                          <p:spTgt spid="130106"/>
                                        </p:tgtEl>
                                        <p:attrNameLst>
                                          <p:attrName>ppt_w</p:attrName>
                                        </p:attrNameLst>
                                      </p:cBhvr>
                                      <p:tavLst>
                                        <p:tav tm="0">
                                          <p:val>
                                            <p:strVal val="(6*min(max(#ppt_w*#ppt_h,.3),1)-7.4)/-.7*#ppt_w"/>
                                          </p:val>
                                        </p:tav>
                                        <p:tav tm="100000">
                                          <p:val>
                                            <p:strVal val="#ppt_w"/>
                                          </p:val>
                                        </p:tav>
                                      </p:tavLst>
                                    </p:anim>
                                    <p:anim calcmode="lin" valueType="num">
                                      <p:cBhvr>
                                        <p:cTn id="96" dur="500" fill="hold"/>
                                        <p:tgtEl>
                                          <p:spTgt spid="130106"/>
                                        </p:tgtEl>
                                        <p:attrNameLst>
                                          <p:attrName>ppt_h</p:attrName>
                                        </p:attrNameLst>
                                      </p:cBhvr>
                                      <p:tavLst>
                                        <p:tav tm="0">
                                          <p:val>
                                            <p:strVal val="(6*min(max(#ppt_w*#ppt_h,.3),1)-7.4)/-.7*#ppt_h"/>
                                          </p:val>
                                        </p:tav>
                                        <p:tav tm="100000">
                                          <p:val>
                                            <p:strVal val="#ppt_h"/>
                                          </p:val>
                                        </p:tav>
                                      </p:tavLst>
                                    </p:anim>
                                    <p:anim calcmode="lin" valueType="num">
                                      <p:cBhvr>
                                        <p:cTn id="97" dur="500" fill="hold"/>
                                        <p:tgtEl>
                                          <p:spTgt spid="130106"/>
                                        </p:tgtEl>
                                        <p:attrNameLst>
                                          <p:attrName>ppt_x</p:attrName>
                                        </p:attrNameLst>
                                      </p:cBhvr>
                                      <p:tavLst>
                                        <p:tav tm="0">
                                          <p:val>
                                            <p:fltVal val="0.5"/>
                                          </p:val>
                                        </p:tav>
                                        <p:tav tm="100000">
                                          <p:val>
                                            <p:strVal val="#ppt_x"/>
                                          </p:val>
                                        </p:tav>
                                      </p:tavLst>
                                    </p:anim>
                                    <p:anim calcmode="lin" valueType="num">
                                      <p:cBhvr>
                                        <p:cTn id="98" dur="500" fill="hold"/>
                                        <p:tgtEl>
                                          <p:spTgt spid="130106"/>
                                        </p:tgtEl>
                                        <p:attrNameLst>
                                          <p:attrName>ppt_y</p:attrName>
                                        </p:attrNameLst>
                                      </p:cBhvr>
                                      <p:tavLst>
                                        <p:tav tm="0">
                                          <p:val>
                                            <p:strVal val="1+(6*min(max(#ppt_w*#ppt_h,.3),1)-7.4)/-.7*#ppt_h/2"/>
                                          </p:val>
                                        </p:tav>
                                        <p:tav tm="100000">
                                          <p:val>
                                            <p:strVal val="#ppt_y"/>
                                          </p:val>
                                        </p:tav>
                                      </p:tavLst>
                                    </p:anim>
                                  </p:childTnLst>
                                </p:cTn>
                              </p:par>
                            </p:childTnLst>
                          </p:cTn>
                        </p:par>
                        <p:par>
                          <p:cTn id="99" fill="hold" nodeType="afterGroup">
                            <p:stCondLst>
                              <p:cond delay="11500"/>
                            </p:stCondLst>
                            <p:childTnLst>
                              <p:par>
                                <p:cTn id="100" presetID="23" presetClass="entr" presetSubtype="36" fill="hold" grpId="0" nodeType="afterEffect">
                                  <p:stCondLst>
                                    <p:cond delay="0"/>
                                  </p:stCondLst>
                                  <p:childTnLst>
                                    <p:set>
                                      <p:cBhvr>
                                        <p:cTn id="101" dur="1" fill="hold">
                                          <p:stCondLst>
                                            <p:cond delay="0"/>
                                          </p:stCondLst>
                                        </p:cTn>
                                        <p:tgtEl>
                                          <p:spTgt spid="130107"/>
                                        </p:tgtEl>
                                        <p:attrNameLst>
                                          <p:attrName>style.visibility</p:attrName>
                                        </p:attrNameLst>
                                      </p:cBhvr>
                                      <p:to>
                                        <p:strVal val="visible"/>
                                      </p:to>
                                    </p:set>
                                    <p:anim calcmode="lin" valueType="num">
                                      <p:cBhvr>
                                        <p:cTn id="102" dur="500" fill="hold"/>
                                        <p:tgtEl>
                                          <p:spTgt spid="130107"/>
                                        </p:tgtEl>
                                        <p:attrNameLst>
                                          <p:attrName>ppt_w</p:attrName>
                                        </p:attrNameLst>
                                      </p:cBhvr>
                                      <p:tavLst>
                                        <p:tav tm="0">
                                          <p:val>
                                            <p:strVal val="(6*min(max(#ppt_w*#ppt_h,.3),1)-7.4)/-.7*#ppt_w"/>
                                          </p:val>
                                        </p:tav>
                                        <p:tav tm="100000">
                                          <p:val>
                                            <p:strVal val="#ppt_w"/>
                                          </p:val>
                                        </p:tav>
                                      </p:tavLst>
                                    </p:anim>
                                    <p:anim calcmode="lin" valueType="num">
                                      <p:cBhvr>
                                        <p:cTn id="103" dur="500" fill="hold"/>
                                        <p:tgtEl>
                                          <p:spTgt spid="130107"/>
                                        </p:tgtEl>
                                        <p:attrNameLst>
                                          <p:attrName>ppt_h</p:attrName>
                                        </p:attrNameLst>
                                      </p:cBhvr>
                                      <p:tavLst>
                                        <p:tav tm="0">
                                          <p:val>
                                            <p:strVal val="(6*min(max(#ppt_w*#ppt_h,.3),1)-7.4)/-.7*#ppt_h"/>
                                          </p:val>
                                        </p:tav>
                                        <p:tav tm="100000">
                                          <p:val>
                                            <p:strVal val="#ppt_h"/>
                                          </p:val>
                                        </p:tav>
                                      </p:tavLst>
                                    </p:anim>
                                    <p:anim calcmode="lin" valueType="num">
                                      <p:cBhvr>
                                        <p:cTn id="104" dur="500" fill="hold"/>
                                        <p:tgtEl>
                                          <p:spTgt spid="130107"/>
                                        </p:tgtEl>
                                        <p:attrNameLst>
                                          <p:attrName>ppt_x</p:attrName>
                                        </p:attrNameLst>
                                      </p:cBhvr>
                                      <p:tavLst>
                                        <p:tav tm="0">
                                          <p:val>
                                            <p:fltVal val="0.5"/>
                                          </p:val>
                                        </p:tav>
                                        <p:tav tm="100000">
                                          <p:val>
                                            <p:strVal val="#ppt_x"/>
                                          </p:val>
                                        </p:tav>
                                      </p:tavLst>
                                    </p:anim>
                                    <p:anim calcmode="lin" valueType="num">
                                      <p:cBhvr>
                                        <p:cTn id="105" dur="500" fill="hold"/>
                                        <p:tgtEl>
                                          <p:spTgt spid="130107"/>
                                        </p:tgtEl>
                                        <p:attrNameLst>
                                          <p:attrName>ppt_y</p:attrName>
                                        </p:attrNameLst>
                                      </p:cBhvr>
                                      <p:tavLst>
                                        <p:tav tm="0">
                                          <p:val>
                                            <p:strVal val="1+(6*min(max(#ppt_w*#ppt_h,.3),1)-7.4)/-.7*#ppt_h/2"/>
                                          </p:val>
                                        </p:tav>
                                        <p:tav tm="100000">
                                          <p:val>
                                            <p:strVal val="#ppt_y"/>
                                          </p:val>
                                        </p:tav>
                                      </p:tavLst>
                                    </p:anim>
                                  </p:childTnLst>
                                </p:cTn>
                              </p:par>
                            </p:childTnLst>
                          </p:cTn>
                        </p:par>
                        <p:par>
                          <p:cTn id="106" fill="hold" nodeType="afterGroup">
                            <p:stCondLst>
                              <p:cond delay="12000"/>
                            </p:stCondLst>
                            <p:childTnLst>
                              <p:par>
                                <p:cTn id="107" presetID="23" presetClass="entr" presetSubtype="36" fill="hold" grpId="0" nodeType="afterEffect">
                                  <p:stCondLst>
                                    <p:cond delay="0"/>
                                  </p:stCondLst>
                                  <p:childTnLst>
                                    <p:set>
                                      <p:cBhvr>
                                        <p:cTn id="108" dur="1" fill="hold">
                                          <p:stCondLst>
                                            <p:cond delay="0"/>
                                          </p:stCondLst>
                                        </p:cTn>
                                        <p:tgtEl>
                                          <p:spTgt spid="130102"/>
                                        </p:tgtEl>
                                        <p:attrNameLst>
                                          <p:attrName>style.visibility</p:attrName>
                                        </p:attrNameLst>
                                      </p:cBhvr>
                                      <p:to>
                                        <p:strVal val="visible"/>
                                      </p:to>
                                    </p:set>
                                    <p:anim calcmode="lin" valueType="num">
                                      <p:cBhvr>
                                        <p:cTn id="109" dur="500" fill="hold"/>
                                        <p:tgtEl>
                                          <p:spTgt spid="130102"/>
                                        </p:tgtEl>
                                        <p:attrNameLst>
                                          <p:attrName>ppt_w</p:attrName>
                                        </p:attrNameLst>
                                      </p:cBhvr>
                                      <p:tavLst>
                                        <p:tav tm="0">
                                          <p:val>
                                            <p:strVal val="(6*min(max(#ppt_w*#ppt_h,.3),1)-7.4)/-.7*#ppt_w"/>
                                          </p:val>
                                        </p:tav>
                                        <p:tav tm="100000">
                                          <p:val>
                                            <p:strVal val="#ppt_w"/>
                                          </p:val>
                                        </p:tav>
                                      </p:tavLst>
                                    </p:anim>
                                    <p:anim calcmode="lin" valueType="num">
                                      <p:cBhvr>
                                        <p:cTn id="110" dur="500" fill="hold"/>
                                        <p:tgtEl>
                                          <p:spTgt spid="130102"/>
                                        </p:tgtEl>
                                        <p:attrNameLst>
                                          <p:attrName>ppt_h</p:attrName>
                                        </p:attrNameLst>
                                      </p:cBhvr>
                                      <p:tavLst>
                                        <p:tav tm="0">
                                          <p:val>
                                            <p:strVal val="(6*min(max(#ppt_w*#ppt_h,.3),1)-7.4)/-.7*#ppt_h"/>
                                          </p:val>
                                        </p:tav>
                                        <p:tav tm="100000">
                                          <p:val>
                                            <p:strVal val="#ppt_h"/>
                                          </p:val>
                                        </p:tav>
                                      </p:tavLst>
                                    </p:anim>
                                    <p:anim calcmode="lin" valueType="num">
                                      <p:cBhvr>
                                        <p:cTn id="111" dur="500" fill="hold"/>
                                        <p:tgtEl>
                                          <p:spTgt spid="130102"/>
                                        </p:tgtEl>
                                        <p:attrNameLst>
                                          <p:attrName>ppt_x</p:attrName>
                                        </p:attrNameLst>
                                      </p:cBhvr>
                                      <p:tavLst>
                                        <p:tav tm="0">
                                          <p:val>
                                            <p:fltVal val="0.5"/>
                                          </p:val>
                                        </p:tav>
                                        <p:tav tm="100000">
                                          <p:val>
                                            <p:strVal val="#ppt_x"/>
                                          </p:val>
                                        </p:tav>
                                      </p:tavLst>
                                    </p:anim>
                                    <p:anim calcmode="lin" valueType="num">
                                      <p:cBhvr>
                                        <p:cTn id="112" dur="500" fill="hold"/>
                                        <p:tgtEl>
                                          <p:spTgt spid="130102"/>
                                        </p:tgtEl>
                                        <p:attrNameLst>
                                          <p:attrName>ppt_y</p:attrName>
                                        </p:attrNameLst>
                                      </p:cBhvr>
                                      <p:tavLst>
                                        <p:tav tm="0">
                                          <p:val>
                                            <p:strVal val="1+(6*min(max(#ppt_w*#ppt_h,.3),1)-7.4)/-.7*#ppt_h/2"/>
                                          </p:val>
                                        </p:tav>
                                        <p:tav tm="100000">
                                          <p:val>
                                            <p:strVal val="#ppt_y"/>
                                          </p:val>
                                        </p:tav>
                                      </p:tavLst>
                                    </p:anim>
                                  </p:childTnLst>
                                </p:cTn>
                              </p:par>
                            </p:childTnLst>
                          </p:cTn>
                        </p:par>
                        <p:par>
                          <p:cTn id="113" fill="hold" nodeType="afterGroup">
                            <p:stCondLst>
                              <p:cond delay="12500"/>
                            </p:stCondLst>
                            <p:childTnLst>
                              <p:par>
                                <p:cTn id="114" presetID="23" presetClass="entr" presetSubtype="36" fill="hold" grpId="0" nodeType="afterEffect">
                                  <p:stCondLst>
                                    <p:cond delay="0"/>
                                  </p:stCondLst>
                                  <p:childTnLst>
                                    <p:set>
                                      <p:cBhvr>
                                        <p:cTn id="115" dur="1" fill="hold">
                                          <p:stCondLst>
                                            <p:cond delay="0"/>
                                          </p:stCondLst>
                                        </p:cTn>
                                        <p:tgtEl>
                                          <p:spTgt spid="130108"/>
                                        </p:tgtEl>
                                        <p:attrNameLst>
                                          <p:attrName>style.visibility</p:attrName>
                                        </p:attrNameLst>
                                      </p:cBhvr>
                                      <p:to>
                                        <p:strVal val="visible"/>
                                      </p:to>
                                    </p:set>
                                    <p:anim calcmode="lin" valueType="num">
                                      <p:cBhvr>
                                        <p:cTn id="116" dur="500" fill="hold"/>
                                        <p:tgtEl>
                                          <p:spTgt spid="130108"/>
                                        </p:tgtEl>
                                        <p:attrNameLst>
                                          <p:attrName>ppt_w</p:attrName>
                                        </p:attrNameLst>
                                      </p:cBhvr>
                                      <p:tavLst>
                                        <p:tav tm="0">
                                          <p:val>
                                            <p:strVal val="(6*min(max(#ppt_w*#ppt_h,.3),1)-7.4)/-.7*#ppt_w"/>
                                          </p:val>
                                        </p:tav>
                                        <p:tav tm="100000">
                                          <p:val>
                                            <p:strVal val="#ppt_w"/>
                                          </p:val>
                                        </p:tav>
                                      </p:tavLst>
                                    </p:anim>
                                    <p:anim calcmode="lin" valueType="num">
                                      <p:cBhvr>
                                        <p:cTn id="117" dur="500" fill="hold"/>
                                        <p:tgtEl>
                                          <p:spTgt spid="130108"/>
                                        </p:tgtEl>
                                        <p:attrNameLst>
                                          <p:attrName>ppt_h</p:attrName>
                                        </p:attrNameLst>
                                      </p:cBhvr>
                                      <p:tavLst>
                                        <p:tav tm="0">
                                          <p:val>
                                            <p:strVal val="(6*min(max(#ppt_w*#ppt_h,.3),1)-7.4)/-.7*#ppt_h"/>
                                          </p:val>
                                        </p:tav>
                                        <p:tav tm="100000">
                                          <p:val>
                                            <p:strVal val="#ppt_h"/>
                                          </p:val>
                                        </p:tav>
                                      </p:tavLst>
                                    </p:anim>
                                    <p:anim calcmode="lin" valueType="num">
                                      <p:cBhvr>
                                        <p:cTn id="118" dur="500" fill="hold"/>
                                        <p:tgtEl>
                                          <p:spTgt spid="130108"/>
                                        </p:tgtEl>
                                        <p:attrNameLst>
                                          <p:attrName>ppt_x</p:attrName>
                                        </p:attrNameLst>
                                      </p:cBhvr>
                                      <p:tavLst>
                                        <p:tav tm="0">
                                          <p:val>
                                            <p:fltVal val="0.5"/>
                                          </p:val>
                                        </p:tav>
                                        <p:tav tm="100000">
                                          <p:val>
                                            <p:strVal val="#ppt_x"/>
                                          </p:val>
                                        </p:tav>
                                      </p:tavLst>
                                    </p:anim>
                                    <p:anim calcmode="lin" valueType="num">
                                      <p:cBhvr>
                                        <p:cTn id="119" dur="500" fill="hold"/>
                                        <p:tgtEl>
                                          <p:spTgt spid="130108"/>
                                        </p:tgtEl>
                                        <p:attrNameLst>
                                          <p:attrName>ppt_y</p:attrName>
                                        </p:attrNameLst>
                                      </p:cBhvr>
                                      <p:tavLst>
                                        <p:tav tm="0">
                                          <p:val>
                                            <p:strVal val="1+(6*min(max(#ppt_w*#ppt_h,.3),1)-7.4)/-.7*#ppt_h/2"/>
                                          </p:val>
                                        </p:tav>
                                        <p:tav tm="100000">
                                          <p:val>
                                            <p:strVal val="#ppt_y"/>
                                          </p:val>
                                        </p:tav>
                                      </p:tavLst>
                                    </p:anim>
                                  </p:childTnLst>
                                </p:cTn>
                              </p:par>
                            </p:childTnLst>
                          </p:cTn>
                        </p:par>
                        <p:par>
                          <p:cTn id="120" fill="hold" nodeType="afterGroup">
                            <p:stCondLst>
                              <p:cond delay="13000"/>
                            </p:stCondLst>
                            <p:childTnLst>
                              <p:par>
                                <p:cTn id="121" presetID="16" presetClass="entr" presetSubtype="37" fill="hold" nodeType="afterEffect">
                                  <p:stCondLst>
                                    <p:cond delay="1000"/>
                                  </p:stCondLst>
                                  <p:childTnLst>
                                    <p:set>
                                      <p:cBhvr>
                                        <p:cTn id="122" dur="1" fill="hold">
                                          <p:stCondLst>
                                            <p:cond delay="0"/>
                                          </p:stCondLst>
                                        </p:cTn>
                                        <p:tgtEl>
                                          <p:spTgt spid="130111"/>
                                        </p:tgtEl>
                                        <p:attrNameLst>
                                          <p:attrName>style.visibility</p:attrName>
                                        </p:attrNameLst>
                                      </p:cBhvr>
                                      <p:to>
                                        <p:strVal val="visible"/>
                                      </p:to>
                                    </p:set>
                                    <p:animEffect transition="in" filter="barn(outVertical)">
                                      <p:cBhvr>
                                        <p:cTn id="123" dur="500"/>
                                        <p:tgtEl>
                                          <p:spTgt spid="13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6" grpId="0" autoUpdateAnimBg="0"/>
      <p:bldP spid="130094" grpId="0" autoUpdateAnimBg="0"/>
      <p:bldP spid="130089" grpId="0" animBg="1"/>
      <p:bldP spid="130090" grpId="0" animBg="1"/>
      <p:bldP spid="130092" grpId="0" animBg="1"/>
      <p:bldP spid="130093" grpId="0" animBg="1"/>
      <p:bldP spid="130096" grpId="0" animBg="1"/>
      <p:bldP spid="130097" grpId="0" animBg="1"/>
      <p:bldP spid="130098" grpId="0" animBg="1"/>
      <p:bldP spid="130100" grpId="0" animBg="1"/>
      <p:bldP spid="130101" grpId="0" animBg="1"/>
      <p:bldP spid="130102" grpId="0" animBg="1"/>
      <p:bldP spid="130106" grpId="0" animBg="1"/>
      <p:bldP spid="130107" grpId="0" animBg="1"/>
      <p:bldP spid="130108" grpId="0" animBg="1"/>
      <p:bldP spid="13010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23" name="Rectangle 51">
            <a:extLst>
              <a:ext uri="{FF2B5EF4-FFF2-40B4-BE49-F238E27FC236}">
                <a16:creationId xmlns:a16="http://schemas.microsoft.com/office/drawing/2014/main" id="{7CF3B028-A9ED-4985-B21E-07B671AE74BD}"/>
              </a:ext>
            </a:extLst>
          </p:cNvPr>
          <p:cNvSpPr>
            <a:spLocks noChangeArrowheads="1"/>
          </p:cNvSpPr>
          <p:nvPr/>
        </p:nvSpPr>
        <p:spPr bwMode="auto">
          <a:xfrm>
            <a:off x="2179638" y="1630363"/>
            <a:ext cx="5022850" cy="39052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p>
        </p:txBody>
      </p:sp>
      <p:sp>
        <p:nvSpPr>
          <p:cNvPr id="131128" name="Line 56">
            <a:extLst>
              <a:ext uri="{FF2B5EF4-FFF2-40B4-BE49-F238E27FC236}">
                <a16:creationId xmlns:a16="http://schemas.microsoft.com/office/drawing/2014/main" id="{A333FC87-2383-4192-89BF-13D6394DE233}"/>
              </a:ext>
            </a:extLst>
          </p:cNvPr>
          <p:cNvSpPr>
            <a:spLocks noChangeShapeType="1"/>
          </p:cNvSpPr>
          <p:nvPr/>
        </p:nvSpPr>
        <p:spPr bwMode="auto">
          <a:xfrm rot="28369">
            <a:off x="3084513" y="2847975"/>
            <a:ext cx="3173412" cy="1874838"/>
          </a:xfrm>
          <a:prstGeom prst="line">
            <a:avLst/>
          </a:prstGeom>
          <a:noFill/>
          <a:ln w="76200">
            <a:solidFill>
              <a:schemeClr val="folHlink"/>
            </a:solidFill>
            <a:prstDash val="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60774" name="Rectangle 2">
            <a:extLst>
              <a:ext uri="{FF2B5EF4-FFF2-40B4-BE49-F238E27FC236}">
                <a16:creationId xmlns:a16="http://schemas.microsoft.com/office/drawing/2014/main" id="{763BAF45-5EBF-4F93-86B0-9672B085077C}"/>
              </a:ext>
            </a:extLst>
          </p:cNvPr>
          <p:cNvSpPr>
            <a:spLocks noGrp="1" noChangeArrowheads="1"/>
          </p:cNvSpPr>
          <p:nvPr>
            <p:ph type="title"/>
          </p:nvPr>
        </p:nvSpPr>
        <p:spPr/>
        <p:txBody>
          <a:bodyPr/>
          <a:lstStyle/>
          <a:p>
            <a:r>
              <a:rPr lang="en-US" altLang="en-US"/>
              <a:t>Scatter Diagram</a:t>
            </a:r>
          </a:p>
        </p:txBody>
      </p:sp>
      <p:sp>
        <p:nvSpPr>
          <p:cNvPr id="160775" name="Rectangle 3">
            <a:extLst>
              <a:ext uri="{FF2B5EF4-FFF2-40B4-BE49-F238E27FC236}">
                <a16:creationId xmlns:a16="http://schemas.microsoft.com/office/drawing/2014/main" id="{FD2C874B-01D4-40E1-94A8-8FB252232D85}"/>
              </a:ext>
            </a:extLst>
          </p:cNvPr>
          <p:cNvSpPr>
            <a:spLocks noGrp="1" noChangeArrowheads="1"/>
          </p:cNvSpPr>
          <p:nvPr>
            <p:ph type="body" idx="1"/>
          </p:nvPr>
        </p:nvSpPr>
        <p:spPr>
          <a:xfrm>
            <a:off x="736600" y="1060450"/>
            <a:ext cx="5537200" cy="528638"/>
          </a:xfrm>
        </p:spPr>
        <p:txBody>
          <a:bodyPr/>
          <a:lstStyle/>
          <a:p>
            <a:pPr>
              <a:buFont typeface="Wingdings" panose="05000000000000000000" pitchFamily="2" charset="2"/>
              <a:buChar char="n"/>
            </a:pPr>
            <a:r>
              <a:rPr lang="en-US" altLang="en-US"/>
              <a:t>A Negative Relationship</a:t>
            </a:r>
          </a:p>
        </p:txBody>
      </p:sp>
      <p:sp>
        <p:nvSpPr>
          <p:cNvPr id="131102" name="Oval 30">
            <a:extLst>
              <a:ext uri="{FF2B5EF4-FFF2-40B4-BE49-F238E27FC236}">
                <a16:creationId xmlns:a16="http://schemas.microsoft.com/office/drawing/2014/main" id="{5AC066E4-C092-4D42-AAD4-8A30D893DE28}"/>
              </a:ext>
            </a:extLst>
          </p:cNvPr>
          <p:cNvSpPr>
            <a:spLocks noChangeArrowheads="1"/>
          </p:cNvSpPr>
          <p:nvPr/>
        </p:nvSpPr>
        <p:spPr bwMode="auto">
          <a:xfrm>
            <a:off x="4605338" y="4232275"/>
            <a:ext cx="144462" cy="144463"/>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03" name="Oval 31">
            <a:extLst>
              <a:ext uri="{FF2B5EF4-FFF2-40B4-BE49-F238E27FC236}">
                <a16:creationId xmlns:a16="http://schemas.microsoft.com/office/drawing/2014/main" id="{F20AEEB0-1B8E-449F-8E65-61DDB69FDD6C}"/>
              </a:ext>
            </a:extLst>
          </p:cNvPr>
          <p:cNvSpPr>
            <a:spLocks noChangeArrowheads="1"/>
          </p:cNvSpPr>
          <p:nvPr/>
        </p:nvSpPr>
        <p:spPr bwMode="auto">
          <a:xfrm>
            <a:off x="4459288" y="3603625"/>
            <a:ext cx="146050"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04" name="Oval 32">
            <a:extLst>
              <a:ext uri="{FF2B5EF4-FFF2-40B4-BE49-F238E27FC236}">
                <a16:creationId xmlns:a16="http://schemas.microsoft.com/office/drawing/2014/main" id="{130CC0E5-6B07-4F48-9A9F-4F3EDE5B43DB}"/>
              </a:ext>
            </a:extLst>
          </p:cNvPr>
          <p:cNvSpPr>
            <a:spLocks noChangeArrowheads="1"/>
          </p:cNvSpPr>
          <p:nvPr/>
        </p:nvSpPr>
        <p:spPr bwMode="auto">
          <a:xfrm>
            <a:off x="3736975" y="3500438"/>
            <a:ext cx="144463"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05" name="Oval 33">
            <a:extLst>
              <a:ext uri="{FF2B5EF4-FFF2-40B4-BE49-F238E27FC236}">
                <a16:creationId xmlns:a16="http://schemas.microsoft.com/office/drawing/2014/main" id="{A26DE2A8-1E85-4BCB-8990-0AFF59CFB66D}"/>
              </a:ext>
            </a:extLst>
          </p:cNvPr>
          <p:cNvSpPr>
            <a:spLocks noChangeArrowheads="1"/>
          </p:cNvSpPr>
          <p:nvPr/>
        </p:nvSpPr>
        <p:spPr bwMode="auto">
          <a:xfrm>
            <a:off x="3157538" y="2873375"/>
            <a:ext cx="144462"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06" name="Oval 34">
            <a:extLst>
              <a:ext uri="{FF2B5EF4-FFF2-40B4-BE49-F238E27FC236}">
                <a16:creationId xmlns:a16="http://schemas.microsoft.com/office/drawing/2014/main" id="{CFBB5EE6-D4D3-4D91-A7AD-F287A1DCB07A}"/>
              </a:ext>
            </a:extLst>
          </p:cNvPr>
          <p:cNvSpPr>
            <a:spLocks noChangeArrowheads="1"/>
          </p:cNvSpPr>
          <p:nvPr/>
        </p:nvSpPr>
        <p:spPr bwMode="auto">
          <a:xfrm>
            <a:off x="3487738" y="3081338"/>
            <a:ext cx="146050"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09" name="Oval 37">
            <a:extLst>
              <a:ext uri="{FF2B5EF4-FFF2-40B4-BE49-F238E27FC236}">
                <a16:creationId xmlns:a16="http://schemas.microsoft.com/office/drawing/2014/main" id="{2C153D41-2687-4D16-97B0-0232AD45B522}"/>
              </a:ext>
            </a:extLst>
          </p:cNvPr>
          <p:cNvSpPr>
            <a:spLocks noChangeArrowheads="1"/>
          </p:cNvSpPr>
          <p:nvPr/>
        </p:nvSpPr>
        <p:spPr bwMode="auto">
          <a:xfrm>
            <a:off x="5122863" y="3917950"/>
            <a:ext cx="142875"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11" name="Oval 39">
            <a:extLst>
              <a:ext uri="{FF2B5EF4-FFF2-40B4-BE49-F238E27FC236}">
                <a16:creationId xmlns:a16="http://schemas.microsoft.com/office/drawing/2014/main" id="{92367A3A-4FF2-4A44-9797-AAEF07D2F6B0}"/>
              </a:ext>
            </a:extLst>
          </p:cNvPr>
          <p:cNvSpPr>
            <a:spLocks noChangeArrowheads="1"/>
          </p:cNvSpPr>
          <p:nvPr/>
        </p:nvSpPr>
        <p:spPr bwMode="auto">
          <a:xfrm>
            <a:off x="5453063" y="4251325"/>
            <a:ext cx="146050"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12" name="Oval 40">
            <a:extLst>
              <a:ext uri="{FF2B5EF4-FFF2-40B4-BE49-F238E27FC236}">
                <a16:creationId xmlns:a16="http://schemas.microsoft.com/office/drawing/2014/main" id="{5E590DBE-CF02-40DE-8AE5-82661FA3BBC0}"/>
              </a:ext>
            </a:extLst>
          </p:cNvPr>
          <p:cNvSpPr>
            <a:spLocks noChangeArrowheads="1"/>
          </p:cNvSpPr>
          <p:nvPr/>
        </p:nvSpPr>
        <p:spPr bwMode="auto">
          <a:xfrm>
            <a:off x="4170363" y="3206750"/>
            <a:ext cx="146050"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13" name="Oval 41">
            <a:extLst>
              <a:ext uri="{FF2B5EF4-FFF2-40B4-BE49-F238E27FC236}">
                <a16:creationId xmlns:a16="http://schemas.microsoft.com/office/drawing/2014/main" id="{F2791851-575A-4805-BFFA-D0120B35852D}"/>
              </a:ext>
            </a:extLst>
          </p:cNvPr>
          <p:cNvSpPr>
            <a:spLocks noChangeArrowheads="1"/>
          </p:cNvSpPr>
          <p:nvPr/>
        </p:nvSpPr>
        <p:spPr bwMode="auto">
          <a:xfrm>
            <a:off x="3302000" y="2727325"/>
            <a:ext cx="144463"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14" name="Oval 42">
            <a:extLst>
              <a:ext uri="{FF2B5EF4-FFF2-40B4-BE49-F238E27FC236}">
                <a16:creationId xmlns:a16="http://schemas.microsoft.com/office/drawing/2014/main" id="{7692FBBB-7B56-4C6E-B636-BCDFB478178B}"/>
              </a:ext>
            </a:extLst>
          </p:cNvPr>
          <p:cNvSpPr>
            <a:spLocks noChangeArrowheads="1"/>
          </p:cNvSpPr>
          <p:nvPr/>
        </p:nvSpPr>
        <p:spPr bwMode="auto">
          <a:xfrm>
            <a:off x="5949950" y="4210050"/>
            <a:ext cx="144463"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15" name="Oval 43">
            <a:extLst>
              <a:ext uri="{FF2B5EF4-FFF2-40B4-BE49-F238E27FC236}">
                <a16:creationId xmlns:a16="http://schemas.microsoft.com/office/drawing/2014/main" id="{373912C6-7257-4D19-B11E-08097E138194}"/>
              </a:ext>
            </a:extLst>
          </p:cNvPr>
          <p:cNvSpPr>
            <a:spLocks noChangeArrowheads="1"/>
          </p:cNvSpPr>
          <p:nvPr/>
        </p:nvSpPr>
        <p:spPr bwMode="auto">
          <a:xfrm>
            <a:off x="5741988" y="4565650"/>
            <a:ext cx="146050"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60787" name="Line 46">
            <a:extLst>
              <a:ext uri="{FF2B5EF4-FFF2-40B4-BE49-F238E27FC236}">
                <a16:creationId xmlns:a16="http://schemas.microsoft.com/office/drawing/2014/main" id="{DAED28BD-F619-4E30-9DC9-AF4258E8EFB4}"/>
              </a:ext>
            </a:extLst>
          </p:cNvPr>
          <p:cNvSpPr>
            <a:spLocks noChangeShapeType="1"/>
          </p:cNvSpPr>
          <p:nvPr/>
        </p:nvSpPr>
        <p:spPr bwMode="auto">
          <a:xfrm>
            <a:off x="2614613" y="2282825"/>
            <a:ext cx="0" cy="28638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0788" name="Line 47">
            <a:extLst>
              <a:ext uri="{FF2B5EF4-FFF2-40B4-BE49-F238E27FC236}">
                <a16:creationId xmlns:a16="http://schemas.microsoft.com/office/drawing/2014/main" id="{83CA02FF-B8F6-4E04-AC74-835887D9E932}"/>
              </a:ext>
            </a:extLst>
          </p:cNvPr>
          <p:cNvSpPr>
            <a:spLocks noChangeShapeType="1"/>
          </p:cNvSpPr>
          <p:nvPr/>
        </p:nvSpPr>
        <p:spPr bwMode="auto">
          <a:xfrm flipH="1">
            <a:off x="2593975" y="5153025"/>
            <a:ext cx="3978275"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1120" name="Rectangle 48">
            <a:extLst>
              <a:ext uri="{FF2B5EF4-FFF2-40B4-BE49-F238E27FC236}">
                <a16:creationId xmlns:a16="http://schemas.microsoft.com/office/drawing/2014/main" id="{489935FE-6D4C-4B59-BFBA-333EAAAAD73A}"/>
              </a:ext>
            </a:extLst>
          </p:cNvPr>
          <p:cNvSpPr>
            <a:spLocks noChangeArrowheads="1"/>
          </p:cNvSpPr>
          <p:nvPr/>
        </p:nvSpPr>
        <p:spPr bwMode="auto">
          <a:xfrm>
            <a:off x="6581775" y="4876800"/>
            <a:ext cx="358775"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a:effectLst>
                  <a:outerShdw blurRad="38100" dist="38100" dir="2700000" algn="tl">
                    <a:srgbClr val="000000"/>
                  </a:outerShdw>
                </a:effectLst>
                <a:latin typeface="Book Antiqua" pitchFamily="18" charset="0"/>
              </a:rPr>
              <a:t>x</a:t>
            </a:r>
          </a:p>
        </p:txBody>
      </p:sp>
      <p:sp>
        <p:nvSpPr>
          <p:cNvPr id="131121" name="Rectangle 49">
            <a:extLst>
              <a:ext uri="{FF2B5EF4-FFF2-40B4-BE49-F238E27FC236}">
                <a16:creationId xmlns:a16="http://schemas.microsoft.com/office/drawing/2014/main" id="{26EBBEB1-4C80-49B1-8114-B8BF94C30613}"/>
              </a:ext>
            </a:extLst>
          </p:cNvPr>
          <p:cNvSpPr>
            <a:spLocks noChangeArrowheads="1"/>
          </p:cNvSpPr>
          <p:nvPr/>
        </p:nvSpPr>
        <p:spPr bwMode="auto">
          <a:xfrm>
            <a:off x="2438400" y="1685925"/>
            <a:ext cx="379413"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dirty="0">
                <a:effectLst>
                  <a:outerShdw blurRad="38100" dist="38100" dir="2700000" algn="tl">
                    <a:srgbClr val="000000"/>
                  </a:outerShdw>
                </a:effectLst>
                <a:latin typeface="Book Antiqua" pitchFamily="18" charset="0"/>
              </a:rPr>
              <a:t>y</a:t>
            </a:r>
          </a:p>
        </p:txBody>
      </p:sp>
      <p:sp>
        <p:nvSpPr>
          <p:cNvPr id="131124" name="Oval 52">
            <a:extLst>
              <a:ext uri="{FF2B5EF4-FFF2-40B4-BE49-F238E27FC236}">
                <a16:creationId xmlns:a16="http://schemas.microsoft.com/office/drawing/2014/main" id="{A30127DE-A9E7-4762-AF7F-33657D0D82CA}"/>
              </a:ext>
            </a:extLst>
          </p:cNvPr>
          <p:cNvSpPr>
            <a:spLocks noChangeArrowheads="1"/>
          </p:cNvSpPr>
          <p:nvPr/>
        </p:nvSpPr>
        <p:spPr bwMode="auto">
          <a:xfrm>
            <a:off x="4984750" y="3721100"/>
            <a:ext cx="142875" cy="146050"/>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25" name="Oval 53">
            <a:extLst>
              <a:ext uri="{FF2B5EF4-FFF2-40B4-BE49-F238E27FC236}">
                <a16:creationId xmlns:a16="http://schemas.microsoft.com/office/drawing/2014/main" id="{FEF535EF-E4DB-4FF1-A39E-86E71EC24F86}"/>
              </a:ext>
            </a:extLst>
          </p:cNvPr>
          <p:cNvSpPr>
            <a:spLocks noChangeArrowheads="1"/>
          </p:cNvSpPr>
          <p:nvPr/>
        </p:nvSpPr>
        <p:spPr bwMode="auto">
          <a:xfrm>
            <a:off x="5248275" y="4403725"/>
            <a:ext cx="146050"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1127" name="AutoShape 55">
            <a:extLst>
              <a:ext uri="{FF2B5EF4-FFF2-40B4-BE49-F238E27FC236}">
                <a16:creationId xmlns:a16="http://schemas.microsoft.com/office/drawing/2014/main" id="{18A5C952-C650-4E54-AE9F-3DD6B6C9BF42}"/>
              </a:ext>
            </a:extLst>
          </p:cNvPr>
          <p:cNvSpPr>
            <a:spLocks noChangeArrowheads="1"/>
          </p:cNvSpPr>
          <p:nvPr/>
        </p:nvSpPr>
        <p:spPr bwMode="auto">
          <a:xfrm rot="5400000">
            <a:off x="1895475" y="3498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31127"/>
                                        </p:tgtEl>
                                        <p:attrNameLst>
                                          <p:attrName>style.visibility</p:attrName>
                                        </p:attrNameLst>
                                      </p:cBhvr>
                                      <p:to>
                                        <p:strVal val="visible"/>
                                      </p:to>
                                    </p:set>
                                    <p:animEffect transition="in" filter="slide(fromLeft)">
                                      <p:cBhvr>
                                        <p:cTn id="7" dur="500"/>
                                        <p:tgtEl>
                                          <p:spTgt spid="131127"/>
                                        </p:tgtEl>
                                      </p:cBhvr>
                                    </p:animEffect>
                                  </p:childTnLst>
                                  <p:subTnLst>
                                    <p:set>
                                      <p:cBhvr override="childStyle">
                                        <p:cTn dur="1" fill="hold" display="0" masterRel="nextClick" afterEffect="1"/>
                                        <p:tgtEl>
                                          <p:spTgt spid="13112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6" fill="hold" grpId="0" nodeType="clickEffect">
                                  <p:stCondLst>
                                    <p:cond delay="0"/>
                                  </p:stCondLst>
                                  <p:childTnLst>
                                    <p:set>
                                      <p:cBhvr>
                                        <p:cTn id="11" dur="1" fill="hold">
                                          <p:stCondLst>
                                            <p:cond delay="0"/>
                                          </p:stCondLst>
                                        </p:cTn>
                                        <p:tgtEl>
                                          <p:spTgt spid="131102"/>
                                        </p:tgtEl>
                                        <p:attrNameLst>
                                          <p:attrName>style.visibility</p:attrName>
                                        </p:attrNameLst>
                                      </p:cBhvr>
                                      <p:to>
                                        <p:strVal val="visible"/>
                                      </p:to>
                                    </p:set>
                                    <p:anim calcmode="lin" valueType="num">
                                      <p:cBhvr>
                                        <p:cTn id="12" dur="500" fill="hold"/>
                                        <p:tgtEl>
                                          <p:spTgt spid="131102"/>
                                        </p:tgtEl>
                                        <p:attrNameLst>
                                          <p:attrName>ppt_w</p:attrName>
                                        </p:attrNameLst>
                                      </p:cBhvr>
                                      <p:tavLst>
                                        <p:tav tm="0">
                                          <p:val>
                                            <p:strVal val="(6*min(max(#ppt_w*#ppt_h,.3),1)-7.4)/-.7*#ppt_w"/>
                                          </p:val>
                                        </p:tav>
                                        <p:tav tm="100000">
                                          <p:val>
                                            <p:strVal val="#ppt_w"/>
                                          </p:val>
                                        </p:tav>
                                      </p:tavLst>
                                    </p:anim>
                                    <p:anim calcmode="lin" valueType="num">
                                      <p:cBhvr>
                                        <p:cTn id="13" dur="500" fill="hold"/>
                                        <p:tgtEl>
                                          <p:spTgt spid="131102"/>
                                        </p:tgtEl>
                                        <p:attrNameLst>
                                          <p:attrName>ppt_h</p:attrName>
                                        </p:attrNameLst>
                                      </p:cBhvr>
                                      <p:tavLst>
                                        <p:tav tm="0">
                                          <p:val>
                                            <p:strVal val="(6*min(max(#ppt_w*#ppt_h,.3),1)-7.4)/-.7*#ppt_h"/>
                                          </p:val>
                                        </p:tav>
                                        <p:tav tm="100000">
                                          <p:val>
                                            <p:strVal val="#ppt_h"/>
                                          </p:val>
                                        </p:tav>
                                      </p:tavLst>
                                    </p:anim>
                                    <p:anim calcmode="lin" valueType="num">
                                      <p:cBhvr>
                                        <p:cTn id="14" dur="500" fill="hold"/>
                                        <p:tgtEl>
                                          <p:spTgt spid="131102"/>
                                        </p:tgtEl>
                                        <p:attrNameLst>
                                          <p:attrName>ppt_x</p:attrName>
                                        </p:attrNameLst>
                                      </p:cBhvr>
                                      <p:tavLst>
                                        <p:tav tm="0">
                                          <p:val>
                                            <p:fltVal val="0.5"/>
                                          </p:val>
                                        </p:tav>
                                        <p:tav tm="100000">
                                          <p:val>
                                            <p:strVal val="#ppt_x"/>
                                          </p:val>
                                        </p:tav>
                                      </p:tavLst>
                                    </p:anim>
                                    <p:anim calcmode="lin" valueType="num">
                                      <p:cBhvr>
                                        <p:cTn id="15" dur="500" fill="hold"/>
                                        <p:tgtEl>
                                          <p:spTgt spid="131102"/>
                                        </p:tgtEl>
                                        <p:attrNameLst>
                                          <p:attrName>ppt_y</p:attrName>
                                        </p:attrNameLst>
                                      </p:cBhvr>
                                      <p:tavLst>
                                        <p:tav tm="0">
                                          <p:val>
                                            <p:strVal val="1+(6*min(max(#ppt_w*#ppt_h,.3),1)-7.4)/-.7*#ppt_h/2"/>
                                          </p:val>
                                        </p:tav>
                                        <p:tav tm="100000">
                                          <p:val>
                                            <p:strVal val="#ppt_y"/>
                                          </p:val>
                                        </p:tav>
                                      </p:tavLst>
                                    </p:anim>
                                  </p:childTnLst>
                                </p:cTn>
                              </p:par>
                            </p:childTnLst>
                          </p:cTn>
                        </p:par>
                        <p:par>
                          <p:cTn id="16" fill="hold" nodeType="afterGroup">
                            <p:stCondLst>
                              <p:cond delay="500"/>
                            </p:stCondLst>
                            <p:childTnLst>
                              <p:par>
                                <p:cTn id="17" presetID="23" presetClass="entr" presetSubtype="36" fill="hold" grpId="0" nodeType="afterEffect">
                                  <p:stCondLst>
                                    <p:cond delay="0"/>
                                  </p:stCondLst>
                                  <p:childTnLst>
                                    <p:set>
                                      <p:cBhvr>
                                        <p:cTn id="18" dur="1" fill="hold">
                                          <p:stCondLst>
                                            <p:cond delay="0"/>
                                          </p:stCondLst>
                                        </p:cTn>
                                        <p:tgtEl>
                                          <p:spTgt spid="131104"/>
                                        </p:tgtEl>
                                        <p:attrNameLst>
                                          <p:attrName>style.visibility</p:attrName>
                                        </p:attrNameLst>
                                      </p:cBhvr>
                                      <p:to>
                                        <p:strVal val="visible"/>
                                      </p:to>
                                    </p:set>
                                    <p:anim calcmode="lin" valueType="num">
                                      <p:cBhvr>
                                        <p:cTn id="19" dur="500" fill="hold"/>
                                        <p:tgtEl>
                                          <p:spTgt spid="131104"/>
                                        </p:tgtEl>
                                        <p:attrNameLst>
                                          <p:attrName>ppt_w</p:attrName>
                                        </p:attrNameLst>
                                      </p:cBhvr>
                                      <p:tavLst>
                                        <p:tav tm="0">
                                          <p:val>
                                            <p:strVal val="(6*min(max(#ppt_w*#ppt_h,.3),1)-7.4)/-.7*#ppt_w"/>
                                          </p:val>
                                        </p:tav>
                                        <p:tav tm="100000">
                                          <p:val>
                                            <p:strVal val="#ppt_w"/>
                                          </p:val>
                                        </p:tav>
                                      </p:tavLst>
                                    </p:anim>
                                    <p:anim calcmode="lin" valueType="num">
                                      <p:cBhvr>
                                        <p:cTn id="20" dur="500" fill="hold"/>
                                        <p:tgtEl>
                                          <p:spTgt spid="131104"/>
                                        </p:tgtEl>
                                        <p:attrNameLst>
                                          <p:attrName>ppt_h</p:attrName>
                                        </p:attrNameLst>
                                      </p:cBhvr>
                                      <p:tavLst>
                                        <p:tav tm="0">
                                          <p:val>
                                            <p:strVal val="(6*min(max(#ppt_w*#ppt_h,.3),1)-7.4)/-.7*#ppt_h"/>
                                          </p:val>
                                        </p:tav>
                                        <p:tav tm="100000">
                                          <p:val>
                                            <p:strVal val="#ppt_h"/>
                                          </p:val>
                                        </p:tav>
                                      </p:tavLst>
                                    </p:anim>
                                    <p:anim calcmode="lin" valueType="num">
                                      <p:cBhvr>
                                        <p:cTn id="21" dur="500" fill="hold"/>
                                        <p:tgtEl>
                                          <p:spTgt spid="131104"/>
                                        </p:tgtEl>
                                        <p:attrNameLst>
                                          <p:attrName>ppt_x</p:attrName>
                                        </p:attrNameLst>
                                      </p:cBhvr>
                                      <p:tavLst>
                                        <p:tav tm="0">
                                          <p:val>
                                            <p:fltVal val="0.5"/>
                                          </p:val>
                                        </p:tav>
                                        <p:tav tm="100000">
                                          <p:val>
                                            <p:strVal val="#ppt_x"/>
                                          </p:val>
                                        </p:tav>
                                      </p:tavLst>
                                    </p:anim>
                                    <p:anim calcmode="lin" valueType="num">
                                      <p:cBhvr>
                                        <p:cTn id="22" dur="500" fill="hold"/>
                                        <p:tgtEl>
                                          <p:spTgt spid="131104"/>
                                        </p:tgtEl>
                                        <p:attrNameLst>
                                          <p:attrName>ppt_y</p:attrName>
                                        </p:attrNameLst>
                                      </p:cBhvr>
                                      <p:tavLst>
                                        <p:tav tm="0">
                                          <p:val>
                                            <p:strVal val="1+(6*min(max(#ppt_w*#ppt_h,.3),1)-7.4)/-.7*#ppt_h/2"/>
                                          </p:val>
                                        </p:tav>
                                        <p:tav tm="100000">
                                          <p:val>
                                            <p:strVal val="#ppt_y"/>
                                          </p:val>
                                        </p:tav>
                                      </p:tavLst>
                                    </p:anim>
                                  </p:childTnLst>
                                </p:cTn>
                              </p:par>
                            </p:childTnLst>
                          </p:cTn>
                        </p:par>
                        <p:par>
                          <p:cTn id="23" fill="hold" nodeType="afterGroup">
                            <p:stCondLst>
                              <p:cond delay="1000"/>
                            </p:stCondLst>
                            <p:childTnLst>
                              <p:par>
                                <p:cTn id="24" presetID="23" presetClass="entr" presetSubtype="36" fill="hold" grpId="0" nodeType="afterEffect">
                                  <p:stCondLst>
                                    <p:cond delay="0"/>
                                  </p:stCondLst>
                                  <p:childTnLst>
                                    <p:set>
                                      <p:cBhvr>
                                        <p:cTn id="25" dur="1" fill="hold">
                                          <p:stCondLst>
                                            <p:cond delay="0"/>
                                          </p:stCondLst>
                                        </p:cTn>
                                        <p:tgtEl>
                                          <p:spTgt spid="131105"/>
                                        </p:tgtEl>
                                        <p:attrNameLst>
                                          <p:attrName>style.visibility</p:attrName>
                                        </p:attrNameLst>
                                      </p:cBhvr>
                                      <p:to>
                                        <p:strVal val="visible"/>
                                      </p:to>
                                    </p:set>
                                    <p:anim calcmode="lin" valueType="num">
                                      <p:cBhvr>
                                        <p:cTn id="26" dur="500" fill="hold"/>
                                        <p:tgtEl>
                                          <p:spTgt spid="131105"/>
                                        </p:tgtEl>
                                        <p:attrNameLst>
                                          <p:attrName>ppt_w</p:attrName>
                                        </p:attrNameLst>
                                      </p:cBhvr>
                                      <p:tavLst>
                                        <p:tav tm="0">
                                          <p:val>
                                            <p:strVal val="(6*min(max(#ppt_w*#ppt_h,.3),1)-7.4)/-.7*#ppt_w"/>
                                          </p:val>
                                        </p:tav>
                                        <p:tav tm="100000">
                                          <p:val>
                                            <p:strVal val="#ppt_w"/>
                                          </p:val>
                                        </p:tav>
                                      </p:tavLst>
                                    </p:anim>
                                    <p:anim calcmode="lin" valueType="num">
                                      <p:cBhvr>
                                        <p:cTn id="27" dur="500" fill="hold"/>
                                        <p:tgtEl>
                                          <p:spTgt spid="131105"/>
                                        </p:tgtEl>
                                        <p:attrNameLst>
                                          <p:attrName>ppt_h</p:attrName>
                                        </p:attrNameLst>
                                      </p:cBhvr>
                                      <p:tavLst>
                                        <p:tav tm="0">
                                          <p:val>
                                            <p:strVal val="(6*min(max(#ppt_w*#ppt_h,.3),1)-7.4)/-.7*#ppt_h"/>
                                          </p:val>
                                        </p:tav>
                                        <p:tav tm="100000">
                                          <p:val>
                                            <p:strVal val="#ppt_h"/>
                                          </p:val>
                                        </p:tav>
                                      </p:tavLst>
                                    </p:anim>
                                    <p:anim calcmode="lin" valueType="num">
                                      <p:cBhvr>
                                        <p:cTn id="28" dur="500" fill="hold"/>
                                        <p:tgtEl>
                                          <p:spTgt spid="131105"/>
                                        </p:tgtEl>
                                        <p:attrNameLst>
                                          <p:attrName>ppt_x</p:attrName>
                                        </p:attrNameLst>
                                      </p:cBhvr>
                                      <p:tavLst>
                                        <p:tav tm="0">
                                          <p:val>
                                            <p:fltVal val="0.5"/>
                                          </p:val>
                                        </p:tav>
                                        <p:tav tm="100000">
                                          <p:val>
                                            <p:strVal val="#ppt_x"/>
                                          </p:val>
                                        </p:tav>
                                      </p:tavLst>
                                    </p:anim>
                                    <p:anim calcmode="lin" valueType="num">
                                      <p:cBhvr>
                                        <p:cTn id="29" dur="500" fill="hold"/>
                                        <p:tgtEl>
                                          <p:spTgt spid="131105"/>
                                        </p:tgtEl>
                                        <p:attrNameLst>
                                          <p:attrName>ppt_y</p:attrName>
                                        </p:attrNameLst>
                                      </p:cBhvr>
                                      <p:tavLst>
                                        <p:tav tm="0">
                                          <p:val>
                                            <p:strVal val="1+(6*min(max(#ppt_w*#ppt_h,.3),1)-7.4)/-.7*#ppt_h/2"/>
                                          </p:val>
                                        </p:tav>
                                        <p:tav tm="100000">
                                          <p:val>
                                            <p:strVal val="#ppt_y"/>
                                          </p:val>
                                        </p:tav>
                                      </p:tavLst>
                                    </p:anim>
                                  </p:childTnLst>
                                </p:cTn>
                              </p:par>
                            </p:childTnLst>
                          </p:cTn>
                        </p:par>
                        <p:par>
                          <p:cTn id="30" fill="hold" nodeType="afterGroup">
                            <p:stCondLst>
                              <p:cond delay="1500"/>
                            </p:stCondLst>
                            <p:childTnLst>
                              <p:par>
                                <p:cTn id="31" presetID="23" presetClass="entr" presetSubtype="36" fill="hold" grpId="0" nodeType="afterEffect">
                                  <p:stCondLst>
                                    <p:cond delay="0"/>
                                  </p:stCondLst>
                                  <p:childTnLst>
                                    <p:set>
                                      <p:cBhvr>
                                        <p:cTn id="32" dur="1" fill="hold">
                                          <p:stCondLst>
                                            <p:cond delay="0"/>
                                          </p:stCondLst>
                                        </p:cTn>
                                        <p:tgtEl>
                                          <p:spTgt spid="131109"/>
                                        </p:tgtEl>
                                        <p:attrNameLst>
                                          <p:attrName>style.visibility</p:attrName>
                                        </p:attrNameLst>
                                      </p:cBhvr>
                                      <p:to>
                                        <p:strVal val="visible"/>
                                      </p:to>
                                    </p:set>
                                    <p:anim calcmode="lin" valueType="num">
                                      <p:cBhvr>
                                        <p:cTn id="33" dur="500" fill="hold"/>
                                        <p:tgtEl>
                                          <p:spTgt spid="131109"/>
                                        </p:tgtEl>
                                        <p:attrNameLst>
                                          <p:attrName>ppt_w</p:attrName>
                                        </p:attrNameLst>
                                      </p:cBhvr>
                                      <p:tavLst>
                                        <p:tav tm="0">
                                          <p:val>
                                            <p:strVal val="(6*min(max(#ppt_w*#ppt_h,.3),1)-7.4)/-.7*#ppt_w"/>
                                          </p:val>
                                        </p:tav>
                                        <p:tav tm="100000">
                                          <p:val>
                                            <p:strVal val="#ppt_w"/>
                                          </p:val>
                                        </p:tav>
                                      </p:tavLst>
                                    </p:anim>
                                    <p:anim calcmode="lin" valueType="num">
                                      <p:cBhvr>
                                        <p:cTn id="34" dur="500" fill="hold"/>
                                        <p:tgtEl>
                                          <p:spTgt spid="131109"/>
                                        </p:tgtEl>
                                        <p:attrNameLst>
                                          <p:attrName>ppt_h</p:attrName>
                                        </p:attrNameLst>
                                      </p:cBhvr>
                                      <p:tavLst>
                                        <p:tav tm="0">
                                          <p:val>
                                            <p:strVal val="(6*min(max(#ppt_w*#ppt_h,.3),1)-7.4)/-.7*#ppt_h"/>
                                          </p:val>
                                        </p:tav>
                                        <p:tav tm="100000">
                                          <p:val>
                                            <p:strVal val="#ppt_h"/>
                                          </p:val>
                                        </p:tav>
                                      </p:tavLst>
                                    </p:anim>
                                    <p:anim calcmode="lin" valueType="num">
                                      <p:cBhvr>
                                        <p:cTn id="35" dur="500" fill="hold"/>
                                        <p:tgtEl>
                                          <p:spTgt spid="131109"/>
                                        </p:tgtEl>
                                        <p:attrNameLst>
                                          <p:attrName>ppt_x</p:attrName>
                                        </p:attrNameLst>
                                      </p:cBhvr>
                                      <p:tavLst>
                                        <p:tav tm="0">
                                          <p:val>
                                            <p:fltVal val="0.5"/>
                                          </p:val>
                                        </p:tav>
                                        <p:tav tm="100000">
                                          <p:val>
                                            <p:strVal val="#ppt_x"/>
                                          </p:val>
                                        </p:tav>
                                      </p:tavLst>
                                    </p:anim>
                                    <p:anim calcmode="lin" valueType="num">
                                      <p:cBhvr>
                                        <p:cTn id="36" dur="500" fill="hold"/>
                                        <p:tgtEl>
                                          <p:spTgt spid="131109"/>
                                        </p:tgtEl>
                                        <p:attrNameLst>
                                          <p:attrName>ppt_y</p:attrName>
                                        </p:attrNameLst>
                                      </p:cBhvr>
                                      <p:tavLst>
                                        <p:tav tm="0">
                                          <p:val>
                                            <p:strVal val="1+(6*min(max(#ppt_w*#ppt_h,.3),1)-7.4)/-.7*#ppt_h/2"/>
                                          </p:val>
                                        </p:tav>
                                        <p:tav tm="100000">
                                          <p:val>
                                            <p:strVal val="#ppt_y"/>
                                          </p:val>
                                        </p:tav>
                                      </p:tavLst>
                                    </p:anim>
                                  </p:childTnLst>
                                </p:cTn>
                              </p:par>
                            </p:childTnLst>
                          </p:cTn>
                        </p:par>
                        <p:par>
                          <p:cTn id="37" fill="hold" nodeType="afterGroup">
                            <p:stCondLst>
                              <p:cond delay="2000"/>
                            </p:stCondLst>
                            <p:childTnLst>
                              <p:par>
                                <p:cTn id="38" presetID="23" presetClass="entr" presetSubtype="36" fill="hold" grpId="0" nodeType="afterEffect">
                                  <p:stCondLst>
                                    <p:cond delay="0"/>
                                  </p:stCondLst>
                                  <p:childTnLst>
                                    <p:set>
                                      <p:cBhvr>
                                        <p:cTn id="39" dur="1" fill="hold">
                                          <p:stCondLst>
                                            <p:cond delay="0"/>
                                          </p:stCondLst>
                                        </p:cTn>
                                        <p:tgtEl>
                                          <p:spTgt spid="131111"/>
                                        </p:tgtEl>
                                        <p:attrNameLst>
                                          <p:attrName>style.visibility</p:attrName>
                                        </p:attrNameLst>
                                      </p:cBhvr>
                                      <p:to>
                                        <p:strVal val="visible"/>
                                      </p:to>
                                    </p:set>
                                    <p:anim calcmode="lin" valueType="num">
                                      <p:cBhvr>
                                        <p:cTn id="40" dur="500" fill="hold"/>
                                        <p:tgtEl>
                                          <p:spTgt spid="131111"/>
                                        </p:tgtEl>
                                        <p:attrNameLst>
                                          <p:attrName>ppt_w</p:attrName>
                                        </p:attrNameLst>
                                      </p:cBhvr>
                                      <p:tavLst>
                                        <p:tav tm="0">
                                          <p:val>
                                            <p:strVal val="(6*min(max(#ppt_w*#ppt_h,.3),1)-7.4)/-.7*#ppt_w"/>
                                          </p:val>
                                        </p:tav>
                                        <p:tav tm="100000">
                                          <p:val>
                                            <p:strVal val="#ppt_w"/>
                                          </p:val>
                                        </p:tav>
                                      </p:tavLst>
                                    </p:anim>
                                    <p:anim calcmode="lin" valueType="num">
                                      <p:cBhvr>
                                        <p:cTn id="41" dur="500" fill="hold"/>
                                        <p:tgtEl>
                                          <p:spTgt spid="131111"/>
                                        </p:tgtEl>
                                        <p:attrNameLst>
                                          <p:attrName>ppt_h</p:attrName>
                                        </p:attrNameLst>
                                      </p:cBhvr>
                                      <p:tavLst>
                                        <p:tav tm="0">
                                          <p:val>
                                            <p:strVal val="(6*min(max(#ppt_w*#ppt_h,.3),1)-7.4)/-.7*#ppt_h"/>
                                          </p:val>
                                        </p:tav>
                                        <p:tav tm="100000">
                                          <p:val>
                                            <p:strVal val="#ppt_h"/>
                                          </p:val>
                                        </p:tav>
                                      </p:tavLst>
                                    </p:anim>
                                    <p:anim calcmode="lin" valueType="num">
                                      <p:cBhvr>
                                        <p:cTn id="42" dur="500" fill="hold"/>
                                        <p:tgtEl>
                                          <p:spTgt spid="131111"/>
                                        </p:tgtEl>
                                        <p:attrNameLst>
                                          <p:attrName>ppt_x</p:attrName>
                                        </p:attrNameLst>
                                      </p:cBhvr>
                                      <p:tavLst>
                                        <p:tav tm="0">
                                          <p:val>
                                            <p:fltVal val="0.5"/>
                                          </p:val>
                                        </p:tav>
                                        <p:tav tm="100000">
                                          <p:val>
                                            <p:strVal val="#ppt_x"/>
                                          </p:val>
                                        </p:tav>
                                      </p:tavLst>
                                    </p:anim>
                                    <p:anim calcmode="lin" valueType="num">
                                      <p:cBhvr>
                                        <p:cTn id="43" dur="500" fill="hold"/>
                                        <p:tgtEl>
                                          <p:spTgt spid="131111"/>
                                        </p:tgtEl>
                                        <p:attrNameLst>
                                          <p:attrName>ppt_y</p:attrName>
                                        </p:attrNameLst>
                                      </p:cBhvr>
                                      <p:tavLst>
                                        <p:tav tm="0">
                                          <p:val>
                                            <p:strVal val="1+(6*min(max(#ppt_w*#ppt_h,.3),1)-7.4)/-.7*#ppt_h/2"/>
                                          </p:val>
                                        </p:tav>
                                        <p:tav tm="100000">
                                          <p:val>
                                            <p:strVal val="#ppt_y"/>
                                          </p:val>
                                        </p:tav>
                                      </p:tavLst>
                                    </p:anim>
                                  </p:childTnLst>
                                </p:cTn>
                              </p:par>
                            </p:childTnLst>
                          </p:cTn>
                        </p:par>
                        <p:par>
                          <p:cTn id="44" fill="hold" nodeType="afterGroup">
                            <p:stCondLst>
                              <p:cond delay="2500"/>
                            </p:stCondLst>
                            <p:childTnLst>
                              <p:par>
                                <p:cTn id="45" presetID="23" presetClass="entr" presetSubtype="36" fill="hold" grpId="0" nodeType="afterEffect">
                                  <p:stCondLst>
                                    <p:cond delay="0"/>
                                  </p:stCondLst>
                                  <p:childTnLst>
                                    <p:set>
                                      <p:cBhvr>
                                        <p:cTn id="46" dur="1" fill="hold">
                                          <p:stCondLst>
                                            <p:cond delay="0"/>
                                          </p:stCondLst>
                                        </p:cTn>
                                        <p:tgtEl>
                                          <p:spTgt spid="131106"/>
                                        </p:tgtEl>
                                        <p:attrNameLst>
                                          <p:attrName>style.visibility</p:attrName>
                                        </p:attrNameLst>
                                      </p:cBhvr>
                                      <p:to>
                                        <p:strVal val="visible"/>
                                      </p:to>
                                    </p:set>
                                    <p:anim calcmode="lin" valueType="num">
                                      <p:cBhvr>
                                        <p:cTn id="47" dur="500" fill="hold"/>
                                        <p:tgtEl>
                                          <p:spTgt spid="131106"/>
                                        </p:tgtEl>
                                        <p:attrNameLst>
                                          <p:attrName>ppt_w</p:attrName>
                                        </p:attrNameLst>
                                      </p:cBhvr>
                                      <p:tavLst>
                                        <p:tav tm="0">
                                          <p:val>
                                            <p:strVal val="(6*min(max(#ppt_w*#ppt_h,.3),1)-7.4)/-.7*#ppt_w"/>
                                          </p:val>
                                        </p:tav>
                                        <p:tav tm="100000">
                                          <p:val>
                                            <p:strVal val="#ppt_w"/>
                                          </p:val>
                                        </p:tav>
                                      </p:tavLst>
                                    </p:anim>
                                    <p:anim calcmode="lin" valueType="num">
                                      <p:cBhvr>
                                        <p:cTn id="48" dur="500" fill="hold"/>
                                        <p:tgtEl>
                                          <p:spTgt spid="131106"/>
                                        </p:tgtEl>
                                        <p:attrNameLst>
                                          <p:attrName>ppt_h</p:attrName>
                                        </p:attrNameLst>
                                      </p:cBhvr>
                                      <p:tavLst>
                                        <p:tav tm="0">
                                          <p:val>
                                            <p:strVal val="(6*min(max(#ppt_w*#ppt_h,.3),1)-7.4)/-.7*#ppt_h"/>
                                          </p:val>
                                        </p:tav>
                                        <p:tav tm="100000">
                                          <p:val>
                                            <p:strVal val="#ppt_h"/>
                                          </p:val>
                                        </p:tav>
                                      </p:tavLst>
                                    </p:anim>
                                    <p:anim calcmode="lin" valueType="num">
                                      <p:cBhvr>
                                        <p:cTn id="49" dur="500" fill="hold"/>
                                        <p:tgtEl>
                                          <p:spTgt spid="131106"/>
                                        </p:tgtEl>
                                        <p:attrNameLst>
                                          <p:attrName>ppt_x</p:attrName>
                                        </p:attrNameLst>
                                      </p:cBhvr>
                                      <p:tavLst>
                                        <p:tav tm="0">
                                          <p:val>
                                            <p:fltVal val="0.5"/>
                                          </p:val>
                                        </p:tav>
                                        <p:tav tm="100000">
                                          <p:val>
                                            <p:strVal val="#ppt_x"/>
                                          </p:val>
                                        </p:tav>
                                      </p:tavLst>
                                    </p:anim>
                                    <p:anim calcmode="lin" valueType="num">
                                      <p:cBhvr>
                                        <p:cTn id="50" dur="500" fill="hold"/>
                                        <p:tgtEl>
                                          <p:spTgt spid="131106"/>
                                        </p:tgtEl>
                                        <p:attrNameLst>
                                          <p:attrName>ppt_y</p:attrName>
                                        </p:attrNameLst>
                                      </p:cBhvr>
                                      <p:tavLst>
                                        <p:tav tm="0">
                                          <p:val>
                                            <p:strVal val="1+(6*min(max(#ppt_w*#ppt_h,.3),1)-7.4)/-.7*#ppt_h/2"/>
                                          </p:val>
                                        </p:tav>
                                        <p:tav tm="100000">
                                          <p:val>
                                            <p:strVal val="#ppt_y"/>
                                          </p:val>
                                        </p:tav>
                                      </p:tavLst>
                                    </p:anim>
                                  </p:childTnLst>
                                </p:cTn>
                              </p:par>
                            </p:childTnLst>
                          </p:cTn>
                        </p:par>
                        <p:par>
                          <p:cTn id="51" fill="hold" nodeType="afterGroup">
                            <p:stCondLst>
                              <p:cond delay="3000"/>
                            </p:stCondLst>
                            <p:childTnLst>
                              <p:par>
                                <p:cTn id="52" presetID="23" presetClass="entr" presetSubtype="36" fill="hold" grpId="0" nodeType="afterEffect">
                                  <p:stCondLst>
                                    <p:cond delay="0"/>
                                  </p:stCondLst>
                                  <p:childTnLst>
                                    <p:set>
                                      <p:cBhvr>
                                        <p:cTn id="53" dur="1" fill="hold">
                                          <p:stCondLst>
                                            <p:cond delay="0"/>
                                          </p:stCondLst>
                                        </p:cTn>
                                        <p:tgtEl>
                                          <p:spTgt spid="131112"/>
                                        </p:tgtEl>
                                        <p:attrNameLst>
                                          <p:attrName>style.visibility</p:attrName>
                                        </p:attrNameLst>
                                      </p:cBhvr>
                                      <p:to>
                                        <p:strVal val="visible"/>
                                      </p:to>
                                    </p:set>
                                    <p:anim calcmode="lin" valueType="num">
                                      <p:cBhvr>
                                        <p:cTn id="54" dur="500" fill="hold"/>
                                        <p:tgtEl>
                                          <p:spTgt spid="131112"/>
                                        </p:tgtEl>
                                        <p:attrNameLst>
                                          <p:attrName>ppt_w</p:attrName>
                                        </p:attrNameLst>
                                      </p:cBhvr>
                                      <p:tavLst>
                                        <p:tav tm="0">
                                          <p:val>
                                            <p:strVal val="(6*min(max(#ppt_w*#ppt_h,.3),1)-7.4)/-.7*#ppt_w"/>
                                          </p:val>
                                        </p:tav>
                                        <p:tav tm="100000">
                                          <p:val>
                                            <p:strVal val="#ppt_w"/>
                                          </p:val>
                                        </p:tav>
                                      </p:tavLst>
                                    </p:anim>
                                    <p:anim calcmode="lin" valueType="num">
                                      <p:cBhvr>
                                        <p:cTn id="55" dur="500" fill="hold"/>
                                        <p:tgtEl>
                                          <p:spTgt spid="131112"/>
                                        </p:tgtEl>
                                        <p:attrNameLst>
                                          <p:attrName>ppt_h</p:attrName>
                                        </p:attrNameLst>
                                      </p:cBhvr>
                                      <p:tavLst>
                                        <p:tav tm="0">
                                          <p:val>
                                            <p:strVal val="(6*min(max(#ppt_w*#ppt_h,.3),1)-7.4)/-.7*#ppt_h"/>
                                          </p:val>
                                        </p:tav>
                                        <p:tav tm="100000">
                                          <p:val>
                                            <p:strVal val="#ppt_h"/>
                                          </p:val>
                                        </p:tav>
                                      </p:tavLst>
                                    </p:anim>
                                    <p:anim calcmode="lin" valueType="num">
                                      <p:cBhvr>
                                        <p:cTn id="56" dur="500" fill="hold"/>
                                        <p:tgtEl>
                                          <p:spTgt spid="131112"/>
                                        </p:tgtEl>
                                        <p:attrNameLst>
                                          <p:attrName>ppt_x</p:attrName>
                                        </p:attrNameLst>
                                      </p:cBhvr>
                                      <p:tavLst>
                                        <p:tav tm="0">
                                          <p:val>
                                            <p:fltVal val="0.5"/>
                                          </p:val>
                                        </p:tav>
                                        <p:tav tm="100000">
                                          <p:val>
                                            <p:strVal val="#ppt_x"/>
                                          </p:val>
                                        </p:tav>
                                      </p:tavLst>
                                    </p:anim>
                                    <p:anim calcmode="lin" valueType="num">
                                      <p:cBhvr>
                                        <p:cTn id="57" dur="500" fill="hold"/>
                                        <p:tgtEl>
                                          <p:spTgt spid="131112"/>
                                        </p:tgtEl>
                                        <p:attrNameLst>
                                          <p:attrName>ppt_y</p:attrName>
                                        </p:attrNameLst>
                                      </p:cBhvr>
                                      <p:tavLst>
                                        <p:tav tm="0">
                                          <p:val>
                                            <p:strVal val="1+(6*min(max(#ppt_w*#ppt_h,.3),1)-7.4)/-.7*#ppt_h/2"/>
                                          </p:val>
                                        </p:tav>
                                        <p:tav tm="100000">
                                          <p:val>
                                            <p:strVal val="#ppt_y"/>
                                          </p:val>
                                        </p:tav>
                                      </p:tavLst>
                                    </p:anim>
                                  </p:childTnLst>
                                </p:cTn>
                              </p:par>
                            </p:childTnLst>
                          </p:cTn>
                        </p:par>
                        <p:par>
                          <p:cTn id="58" fill="hold" nodeType="afterGroup">
                            <p:stCondLst>
                              <p:cond delay="3500"/>
                            </p:stCondLst>
                            <p:childTnLst>
                              <p:par>
                                <p:cTn id="59" presetID="23" presetClass="entr" presetSubtype="36" fill="hold" grpId="0" nodeType="afterEffect">
                                  <p:stCondLst>
                                    <p:cond delay="0"/>
                                  </p:stCondLst>
                                  <p:childTnLst>
                                    <p:set>
                                      <p:cBhvr>
                                        <p:cTn id="60" dur="1" fill="hold">
                                          <p:stCondLst>
                                            <p:cond delay="0"/>
                                          </p:stCondLst>
                                        </p:cTn>
                                        <p:tgtEl>
                                          <p:spTgt spid="131113"/>
                                        </p:tgtEl>
                                        <p:attrNameLst>
                                          <p:attrName>style.visibility</p:attrName>
                                        </p:attrNameLst>
                                      </p:cBhvr>
                                      <p:to>
                                        <p:strVal val="visible"/>
                                      </p:to>
                                    </p:set>
                                    <p:anim calcmode="lin" valueType="num">
                                      <p:cBhvr>
                                        <p:cTn id="61" dur="500" fill="hold"/>
                                        <p:tgtEl>
                                          <p:spTgt spid="131113"/>
                                        </p:tgtEl>
                                        <p:attrNameLst>
                                          <p:attrName>ppt_w</p:attrName>
                                        </p:attrNameLst>
                                      </p:cBhvr>
                                      <p:tavLst>
                                        <p:tav tm="0">
                                          <p:val>
                                            <p:strVal val="(6*min(max(#ppt_w*#ppt_h,.3),1)-7.4)/-.7*#ppt_w"/>
                                          </p:val>
                                        </p:tav>
                                        <p:tav tm="100000">
                                          <p:val>
                                            <p:strVal val="#ppt_w"/>
                                          </p:val>
                                        </p:tav>
                                      </p:tavLst>
                                    </p:anim>
                                    <p:anim calcmode="lin" valueType="num">
                                      <p:cBhvr>
                                        <p:cTn id="62" dur="500" fill="hold"/>
                                        <p:tgtEl>
                                          <p:spTgt spid="131113"/>
                                        </p:tgtEl>
                                        <p:attrNameLst>
                                          <p:attrName>ppt_h</p:attrName>
                                        </p:attrNameLst>
                                      </p:cBhvr>
                                      <p:tavLst>
                                        <p:tav tm="0">
                                          <p:val>
                                            <p:strVal val="(6*min(max(#ppt_w*#ppt_h,.3),1)-7.4)/-.7*#ppt_h"/>
                                          </p:val>
                                        </p:tav>
                                        <p:tav tm="100000">
                                          <p:val>
                                            <p:strVal val="#ppt_h"/>
                                          </p:val>
                                        </p:tav>
                                      </p:tavLst>
                                    </p:anim>
                                    <p:anim calcmode="lin" valueType="num">
                                      <p:cBhvr>
                                        <p:cTn id="63" dur="500" fill="hold"/>
                                        <p:tgtEl>
                                          <p:spTgt spid="131113"/>
                                        </p:tgtEl>
                                        <p:attrNameLst>
                                          <p:attrName>ppt_x</p:attrName>
                                        </p:attrNameLst>
                                      </p:cBhvr>
                                      <p:tavLst>
                                        <p:tav tm="0">
                                          <p:val>
                                            <p:fltVal val="0.5"/>
                                          </p:val>
                                        </p:tav>
                                        <p:tav tm="100000">
                                          <p:val>
                                            <p:strVal val="#ppt_x"/>
                                          </p:val>
                                        </p:tav>
                                      </p:tavLst>
                                    </p:anim>
                                    <p:anim calcmode="lin" valueType="num">
                                      <p:cBhvr>
                                        <p:cTn id="64" dur="500" fill="hold"/>
                                        <p:tgtEl>
                                          <p:spTgt spid="131113"/>
                                        </p:tgtEl>
                                        <p:attrNameLst>
                                          <p:attrName>ppt_y</p:attrName>
                                        </p:attrNameLst>
                                      </p:cBhvr>
                                      <p:tavLst>
                                        <p:tav tm="0">
                                          <p:val>
                                            <p:strVal val="1+(6*min(max(#ppt_w*#ppt_h,.3),1)-7.4)/-.7*#ppt_h/2"/>
                                          </p:val>
                                        </p:tav>
                                        <p:tav tm="100000">
                                          <p:val>
                                            <p:strVal val="#ppt_y"/>
                                          </p:val>
                                        </p:tav>
                                      </p:tavLst>
                                    </p:anim>
                                  </p:childTnLst>
                                </p:cTn>
                              </p:par>
                            </p:childTnLst>
                          </p:cTn>
                        </p:par>
                        <p:par>
                          <p:cTn id="65" fill="hold" nodeType="afterGroup">
                            <p:stCondLst>
                              <p:cond delay="4000"/>
                            </p:stCondLst>
                            <p:childTnLst>
                              <p:par>
                                <p:cTn id="66" presetID="23" presetClass="entr" presetSubtype="36" fill="hold" grpId="0" nodeType="afterEffect">
                                  <p:stCondLst>
                                    <p:cond delay="0"/>
                                  </p:stCondLst>
                                  <p:childTnLst>
                                    <p:set>
                                      <p:cBhvr>
                                        <p:cTn id="67" dur="1" fill="hold">
                                          <p:stCondLst>
                                            <p:cond delay="0"/>
                                          </p:stCondLst>
                                        </p:cTn>
                                        <p:tgtEl>
                                          <p:spTgt spid="131114"/>
                                        </p:tgtEl>
                                        <p:attrNameLst>
                                          <p:attrName>style.visibility</p:attrName>
                                        </p:attrNameLst>
                                      </p:cBhvr>
                                      <p:to>
                                        <p:strVal val="visible"/>
                                      </p:to>
                                    </p:set>
                                    <p:anim calcmode="lin" valueType="num">
                                      <p:cBhvr>
                                        <p:cTn id="68" dur="500" fill="hold"/>
                                        <p:tgtEl>
                                          <p:spTgt spid="131114"/>
                                        </p:tgtEl>
                                        <p:attrNameLst>
                                          <p:attrName>ppt_w</p:attrName>
                                        </p:attrNameLst>
                                      </p:cBhvr>
                                      <p:tavLst>
                                        <p:tav tm="0">
                                          <p:val>
                                            <p:strVal val="(6*min(max(#ppt_w*#ppt_h,.3),1)-7.4)/-.7*#ppt_w"/>
                                          </p:val>
                                        </p:tav>
                                        <p:tav tm="100000">
                                          <p:val>
                                            <p:strVal val="#ppt_w"/>
                                          </p:val>
                                        </p:tav>
                                      </p:tavLst>
                                    </p:anim>
                                    <p:anim calcmode="lin" valueType="num">
                                      <p:cBhvr>
                                        <p:cTn id="69" dur="500" fill="hold"/>
                                        <p:tgtEl>
                                          <p:spTgt spid="131114"/>
                                        </p:tgtEl>
                                        <p:attrNameLst>
                                          <p:attrName>ppt_h</p:attrName>
                                        </p:attrNameLst>
                                      </p:cBhvr>
                                      <p:tavLst>
                                        <p:tav tm="0">
                                          <p:val>
                                            <p:strVal val="(6*min(max(#ppt_w*#ppt_h,.3),1)-7.4)/-.7*#ppt_h"/>
                                          </p:val>
                                        </p:tav>
                                        <p:tav tm="100000">
                                          <p:val>
                                            <p:strVal val="#ppt_h"/>
                                          </p:val>
                                        </p:tav>
                                      </p:tavLst>
                                    </p:anim>
                                    <p:anim calcmode="lin" valueType="num">
                                      <p:cBhvr>
                                        <p:cTn id="70" dur="500" fill="hold"/>
                                        <p:tgtEl>
                                          <p:spTgt spid="131114"/>
                                        </p:tgtEl>
                                        <p:attrNameLst>
                                          <p:attrName>ppt_x</p:attrName>
                                        </p:attrNameLst>
                                      </p:cBhvr>
                                      <p:tavLst>
                                        <p:tav tm="0">
                                          <p:val>
                                            <p:fltVal val="0.5"/>
                                          </p:val>
                                        </p:tav>
                                        <p:tav tm="100000">
                                          <p:val>
                                            <p:strVal val="#ppt_x"/>
                                          </p:val>
                                        </p:tav>
                                      </p:tavLst>
                                    </p:anim>
                                    <p:anim calcmode="lin" valueType="num">
                                      <p:cBhvr>
                                        <p:cTn id="71" dur="500" fill="hold"/>
                                        <p:tgtEl>
                                          <p:spTgt spid="131114"/>
                                        </p:tgtEl>
                                        <p:attrNameLst>
                                          <p:attrName>ppt_y</p:attrName>
                                        </p:attrNameLst>
                                      </p:cBhvr>
                                      <p:tavLst>
                                        <p:tav tm="0">
                                          <p:val>
                                            <p:strVal val="1+(6*min(max(#ppt_w*#ppt_h,.3),1)-7.4)/-.7*#ppt_h/2"/>
                                          </p:val>
                                        </p:tav>
                                        <p:tav tm="100000">
                                          <p:val>
                                            <p:strVal val="#ppt_y"/>
                                          </p:val>
                                        </p:tav>
                                      </p:tavLst>
                                    </p:anim>
                                  </p:childTnLst>
                                </p:cTn>
                              </p:par>
                            </p:childTnLst>
                          </p:cTn>
                        </p:par>
                        <p:par>
                          <p:cTn id="72" fill="hold" nodeType="afterGroup">
                            <p:stCondLst>
                              <p:cond delay="4500"/>
                            </p:stCondLst>
                            <p:childTnLst>
                              <p:par>
                                <p:cTn id="73" presetID="23" presetClass="entr" presetSubtype="36" fill="hold" grpId="0" nodeType="afterEffect">
                                  <p:stCondLst>
                                    <p:cond delay="0"/>
                                  </p:stCondLst>
                                  <p:childTnLst>
                                    <p:set>
                                      <p:cBhvr>
                                        <p:cTn id="74" dur="1" fill="hold">
                                          <p:stCondLst>
                                            <p:cond delay="0"/>
                                          </p:stCondLst>
                                        </p:cTn>
                                        <p:tgtEl>
                                          <p:spTgt spid="131103"/>
                                        </p:tgtEl>
                                        <p:attrNameLst>
                                          <p:attrName>style.visibility</p:attrName>
                                        </p:attrNameLst>
                                      </p:cBhvr>
                                      <p:to>
                                        <p:strVal val="visible"/>
                                      </p:to>
                                    </p:set>
                                    <p:anim calcmode="lin" valueType="num">
                                      <p:cBhvr>
                                        <p:cTn id="75" dur="500" fill="hold"/>
                                        <p:tgtEl>
                                          <p:spTgt spid="131103"/>
                                        </p:tgtEl>
                                        <p:attrNameLst>
                                          <p:attrName>ppt_w</p:attrName>
                                        </p:attrNameLst>
                                      </p:cBhvr>
                                      <p:tavLst>
                                        <p:tav tm="0">
                                          <p:val>
                                            <p:strVal val="(6*min(max(#ppt_w*#ppt_h,.3),1)-7.4)/-.7*#ppt_w"/>
                                          </p:val>
                                        </p:tav>
                                        <p:tav tm="100000">
                                          <p:val>
                                            <p:strVal val="#ppt_w"/>
                                          </p:val>
                                        </p:tav>
                                      </p:tavLst>
                                    </p:anim>
                                    <p:anim calcmode="lin" valueType="num">
                                      <p:cBhvr>
                                        <p:cTn id="76" dur="500" fill="hold"/>
                                        <p:tgtEl>
                                          <p:spTgt spid="131103"/>
                                        </p:tgtEl>
                                        <p:attrNameLst>
                                          <p:attrName>ppt_h</p:attrName>
                                        </p:attrNameLst>
                                      </p:cBhvr>
                                      <p:tavLst>
                                        <p:tav tm="0">
                                          <p:val>
                                            <p:strVal val="(6*min(max(#ppt_w*#ppt_h,.3),1)-7.4)/-.7*#ppt_h"/>
                                          </p:val>
                                        </p:tav>
                                        <p:tav tm="100000">
                                          <p:val>
                                            <p:strVal val="#ppt_h"/>
                                          </p:val>
                                        </p:tav>
                                      </p:tavLst>
                                    </p:anim>
                                    <p:anim calcmode="lin" valueType="num">
                                      <p:cBhvr>
                                        <p:cTn id="77" dur="500" fill="hold"/>
                                        <p:tgtEl>
                                          <p:spTgt spid="131103"/>
                                        </p:tgtEl>
                                        <p:attrNameLst>
                                          <p:attrName>ppt_x</p:attrName>
                                        </p:attrNameLst>
                                      </p:cBhvr>
                                      <p:tavLst>
                                        <p:tav tm="0">
                                          <p:val>
                                            <p:fltVal val="0.5"/>
                                          </p:val>
                                        </p:tav>
                                        <p:tav tm="100000">
                                          <p:val>
                                            <p:strVal val="#ppt_x"/>
                                          </p:val>
                                        </p:tav>
                                      </p:tavLst>
                                    </p:anim>
                                    <p:anim calcmode="lin" valueType="num">
                                      <p:cBhvr>
                                        <p:cTn id="78" dur="500" fill="hold"/>
                                        <p:tgtEl>
                                          <p:spTgt spid="131103"/>
                                        </p:tgtEl>
                                        <p:attrNameLst>
                                          <p:attrName>ppt_y</p:attrName>
                                        </p:attrNameLst>
                                      </p:cBhvr>
                                      <p:tavLst>
                                        <p:tav tm="0">
                                          <p:val>
                                            <p:strVal val="1+(6*min(max(#ppt_w*#ppt_h,.3),1)-7.4)/-.7*#ppt_h/2"/>
                                          </p:val>
                                        </p:tav>
                                        <p:tav tm="100000">
                                          <p:val>
                                            <p:strVal val="#ppt_y"/>
                                          </p:val>
                                        </p:tav>
                                      </p:tavLst>
                                    </p:anim>
                                  </p:childTnLst>
                                </p:cTn>
                              </p:par>
                            </p:childTnLst>
                          </p:cTn>
                        </p:par>
                        <p:par>
                          <p:cTn id="79" fill="hold" nodeType="afterGroup">
                            <p:stCondLst>
                              <p:cond delay="5000"/>
                            </p:stCondLst>
                            <p:childTnLst>
                              <p:par>
                                <p:cTn id="80" presetID="23" presetClass="entr" presetSubtype="36" fill="hold" grpId="0" nodeType="afterEffect">
                                  <p:stCondLst>
                                    <p:cond delay="0"/>
                                  </p:stCondLst>
                                  <p:childTnLst>
                                    <p:set>
                                      <p:cBhvr>
                                        <p:cTn id="81" dur="1" fill="hold">
                                          <p:stCondLst>
                                            <p:cond delay="0"/>
                                          </p:stCondLst>
                                        </p:cTn>
                                        <p:tgtEl>
                                          <p:spTgt spid="131115"/>
                                        </p:tgtEl>
                                        <p:attrNameLst>
                                          <p:attrName>style.visibility</p:attrName>
                                        </p:attrNameLst>
                                      </p:cBhvr>
                                      <p:to>
                                        <p:strVal val="visible"/>
                                      </p:to>
                                    </p:set>
                                    <p:anim calcmode="lin" valueType="num">
                                      <p:cBhvr>
                                        <p:cTn id="82" dur="500" fill="hold"/>
                                        <p:tgtEl>
                                          <p:spTgt spid="131115"/>
                                        </p:tgtEl>
                                        <p:attrNameLst>
                                          <p:attrName>ppt_w</p:attrName>
                                        </p:attrNameLst>
                                      </p:cBhvr>
                                      <p:tavLst>
                                        <p:tav tm="0">
                                          <p:val>
                                            <p:strVal val="(6*min(max(#ppt_w*#ppt_h,.3),1)-7.4)/-.7*#ppt_w"/>
                                          </p:val>
                                        </p:tav>
                                        <p:tav tm="100000">
                                          <p:val>
                                            <p:strVal val="#ppt_w"/>
                                          </p:val>
                                        </p:tav>
                                      </p:tavLst>
                                    </p:anim>
                                    <p:anim calcmode="lin" valueType="num">
                                      <p:cBhvr>
                                        <p:cTn id="83" dur="500" fill="hold"/>
                                        <p:tgtEl>
                                          <p:spTgt spid="131115"/>
                                        </p:tgtEl>
                                        <p:attrNameLst>
                                          <p:attrName>ppt_h</p:attrName>
                                        </p:attrNameLst>
                                      </p:cBhvr>
                                      <p:tavLst>
                                        <p:tav tm="0">
                                          <p:val>
                                            <p:strVal val="(6*min(max(#ppt_w*#ppt_h,.3),1)-7.4)/-.7*#ppt_h"/>
                                          </p:val>
                                        </p:tav>
                                        <p:tav tm="100000">
                                          <p:val>
                                            <p:strVal val="#ppt_h"/>
                                          </p:val>
                                        </p:tav>
                                      </p:tavLst>
                                    </p:anim>
                                    <p:anim calcmode="lin" valueType="num">
                                      <p:cBhvr>
                                        <p:cTn id="84" dur="500" fill="hold"/>
                                        <p:tgtEl>
                                          <p:spTgt spid="131115"/>
                                        </p:tgtEl>
                                        <p:attrNameLst>
                                          <p:attrName>ppt_x</p:attrName>
                                        </p:attrNameLst>
                                      </p:cBhvr>
                                      <p:tavLst>
                                        <p:tav tm="0">
                                          <p:val>
                                            <p:fltVal val="0.5"/>
                                          </p:val>
                                        </p:tav>
                                        <p:tav tm="100000">
                                          <p:val>
                                            <p:strVal val="#ppt_x"/>
                                          </p:val>
                                        </p:tav>
                                      </p:tavLst>
                                    </p:anim>
                                    <p:anim calcmode="lin" valueType="num">
                                      <p:cBhvr>
                                        <p:cTn id="85" dur="500" fill="hold"/>
                                        <p:tgtEl>
                                          <p:spTgt spid="131115"/>
                                        </p:tgtEl>
                                        <p:attrNameLst>
                                          <p:attrName>ppt_y</p:attrName>
                                        </p:attrNameLst>
                                      </p:cBhvr>
                                      <p:tavLst>
                                        <p:tav tm="0">
                                          <p:val>
                                            <p:strVal val="1+(6*min(max(#ppt_w*#ppt_h,.3),1)-7.4)/-.7*#ppt_h/2"/>
                                          </p:val>
                                        </p:tav>
                                        <p:tav tm="100000">
                                          <p:val>
                                            <p:strVal val="#ppt_y"/>
                                          </p:val>
                                        </p:tav>
                                      </p:tavLst>
                                    </p:anim>
                                  </p:childTnLst>
                                </p:cTn>
                              </p:par>
                            </p:childTnLst>
                          </p:cTn>
                        </p:par>
                        <p:par>
                          <p:cTn id="86" fill="hold" nodeType="afterGroup">
                            <p:stCondLst>
                              <p:cond delay="5500"/>
                            </p:stCondLst>
                            <p:childTnLst>
                              <p:par>
                                <p:cTn id="87" presetID="23" presetClass="entr" presetSubtype="36" fill="hold" grpId="0" nodeType="afterEffect">
                                  <p:stCondLst>
                                    <p:cond delay="0"/>
                                  </p:stCondLst>
                                  <p:childTnLst>
                                    <p:set>
                                      <p:cBhvr>
                                        <p:cTn id="88" dur="1" fill="hold">
                                          <p:stCondLst>
                                            <p:cond delay="0"/>
                                          </p:stCondLst>
                                        </p:cTn>
                                        <p:tgtEl>
                                          <p:spTgt spid="131124"/>
                                        </p:tgtEl>
                                        <p:attrNameLst>
                                          <p:attrName>style.visibility</p:attrName>
                                        </p:attrNameLst>
                                      </p:cBhvr>
                                      <p:to>
                                        <p:strVal val="visible"/>
                                      </p:to>
                                    </p:set>
                                    <p:anim calcmode="lin" valueType="num">
                                      <p:cBhvr>
                                        <p:cTn id="89" dur="500" fill="hold"/>
                                        <p:tgtEl>
                                          <p:spTgt spid="131124"/>
                                        </p:tgtEl>
                                        <p:attrNameLst>
                                          <p:attrName>ppt_w</p:attrName>
                                        </p:attrNameLst>
                                      </p:cBhvr>
                                      <p:tavLst>
                                        <p:tav tm="0">
                                          <p:val>
                                            <p:strVal val="(6*min(max(#ppt_w*#ppt_h,.3),1)-7.4)/-.7*#ppt_w"/>
                                          </p:val>
                                        </p:tav>
                                        <p:tav tm="100000">
                                          <p:val>
                                            <p:strVal val="#ppt_w"/>
                                          </p:val>
                                        </p:tav>
                                      </p:tavLst>
                                    </p:anim>
                                    <p:anim calcmode="lin" valueType="num">
                                      <p:cBhvr>
                                        <p:cTn id="90" dur="500" fill="hold"/>
                                        <p:tgtEl>
                                          <p:spTgt spid="131124"/>
                                        </p:tgtEl>
                                        <p:attrNameLst>
                                          <p:attrName>ppt_h</p:attrName>
                                        </p:attrNameLst>
                                      </p:cBhvr>
                                      <p:tavLst>
                                        <p:tav tm="0">
                                          <p:val>
                                            <p:strVal val="(6*min(max(#ppt_w*#ppt_h,.3),1)-7.4)/-.7*#ppt_h"/>
                                          </p:val>
                                        </p:tav>
                                        <p:tav tm="100000">
                                          <p:val>
                                            <p:strVal val="#ppt_h"/>
                                          </p:val>
                                        </p:tav>
                                      </p:tavLst>
                                    </p:anim>
                                    <p:anim calcmode="lin" valueType="num">
                                      <p:cBhvr>
                                        <p:cTn id="91" dur="500" fill="hold"/>
                                        <p:tgtEl>
                                          <p:spTgt spid="131124"/>
                                        </p:tgtEl>
                                        <p:attrNameLst>
                                          <p:attrName>ppt_x</p:attrName>
                                        </p:attrNameLst>
                                      </p:cBhvr>
                                      <p:tavLst>
                                        <p:tav tm="0">
                                          <p:val>
                                            <p:fltVal val="0.5"/>
                                          </p:val>
                                        </p:tav>
                                        <p:tav tm="100000">
                                          <p:val>
                                            <p:strVal val="#ppt_x"/>
                                          </p:val>
                                        </p:tav>
                                      </p:tavLst>
                                    </p:anim>
                                    <p:anim calcmode="lin" valueType="num">
                                      <p:cBhvr>
                                        <p:cTn id="92" dur="500" fill="hold"/>
                                        <p:tgtEl>
                                          <p:spTgt spid="131124"/>
                                        </p:tgtEl>
                                        <p:attrNameLst>
                                          <p:attrName>ppt_y</p:attrName>
                                        </p:attrNameLst>
                                      </p:cBhvr>
                                      <p:tavLst>
                                        <p:tav tm="0">
                                          <p:val>
                                            <p:strVal val="1+(6*min(max(#ppt_w*#ppt_h,.3),1)-7.4)/-.7*#ppt_h/2"/>
                                          </p:val>
                                        </p:tav>
                                        <p:tav tm="100000">
                                          <p:val>
                                            <p:strVal val="#ppt_y"/>
                                          </p:val>
                                        </p:tav>
                                      </p:tavLst>
                                    </p:anim>
                                  </p:childTnLst>
                                </p:cTn>
                              </p:par>
                            </p:childTnLst>
                          </p:cTn>
                        </p:par>
                        <p:par>
                          <p:cTn id="93" fill="hold" nodeType="afterGroup">
                            <p:stCondLst>
                              <p:cond delay="6000"/>
                            </p:stCondLst>
                            <p:childTnLst>
                              <p:par>
                                <p:cTn id="94" presetID="23" presetClass="entr" presetSubtype="36" fill="hold" grpId="0" nodeType="afterEffect">
                                  <p:stCondLst>
                                    <p:cond delay="0"/>
                                  </p:stCondLst>
                                  <p:childTnLst>
                                    <p:set>
                                      <p:cBhvr>
                                        <p:cTn id="95" dur="1" fill="hold">
                                          <p:stCondLst>
                                            <p:cond delay="0"/>
                                          </p:stCondLst>
                                        </p:cTn>
                                        <p:tgtEl>
                                          <p:spTgt spid="131125"/>
                                        </p:tgtEl>
                                        <p:attrNameLst>
                                          <p:attrName>style.visibility</p:attrName>
                                        </p:attrNameLst>
                                      </p:cBhvr>
                                      <p:to>
                                        <p:strVal val="visible"/>
                                      </p:to>
                                    </p:set>
                                    <p:anim calcmode="lin" valueType="num">
                                      <p:cBhvr>
                                        <p:cTn id="96" dur="500" fill="hold"/>
                                        <p:tgtEl>
                                          <p:spTgt spid="131125"/>
                                        </p:tgtEl>
                                        <p:attrNameLst>
                                          <p:attrName>ppt_w</p:attrName>
                                        </p:attrNameLst>
                                      </p:cBhvr>
                                      <p:tavLst>
                                        <p:tav tm="0">
                                          <p:val>
                                            <p:strVal val="(6*min(max(#ppt_w*#ppt_h,.3),1)-7.4)/-.7*#ppt_w"/>
                                          </p:val>
                                        </p:tav>
                                        <p:tav tm="100000">
                                          <p:val>
                                            <p:strVal val="#ppt_w"/>
                                          </p:val>
                                        </p:tav>
                                      </p:tavLst>
                                    </p:anim>
                                    <p:anim calcmode="lin" valueType="num">
                                      <p:cBhvr>
                                        <p:cTn id="97" dur="500" fill="hold"/>
                                        <p:tgtEl>
                                          <p:spTgt spid="131125"/>
                                        </p:tgtEl>
                                        <p:attrNameLst>
                                          <p:attrName>ppt_h</p:attrName>
                                        </p:attrNameLst>
                                      </p:cBhvr>
                                      <p:tavLst>
                                        <p:tav tm="0">
                                          <p:val>
                                            <p:strVal val="(6*min(max(#ppt_w*#ppt_h,.3),1)-7.4)/-.7*#ppt_h"/>
                                          </p:val>
                                        </p:tav>
                                        <p:tav tm="100000">
                                          <p:val>
                                            <p:strVal val="#ppt_h"/>
                                          </p:val>
                                        </p:tav>
                                      </p:tavLst>
                                    </p:anim>
                                    <p:anim calcmode="lin" valueType="num">
                                      <p:cBhvr>
                                        <p:cTn id="98" dur="500" fill="hold"/>
                                        <p:tgtEl>
                                          <p:spTgt spid="131125"/>
                                        </p:tgtEl>
                                        <p:attrNameLst>
                                          <p:attrName>ppt_x</p:attrName>
                                        </p:attrNameLst>
                                      </p:cBhvr>
                                      <p:tavLst>
                                        <p:tav tm="0">
                                          <p:val>
                                            <p:fltVal val="0.5"/>
                                          </p:val>
                                        </p:tav>
                                        <p:tav tm="100000">
                                          <p:val>
                                            <p:strVal val="#ppt_x"/>
                                          </p:val>
                                        </p:tav>
                                      </p:tavLst>
                                    </p:anim>
                                    <p:anim calcmode="lin" valueType="num">
                                      <p:cBhvr>
                                        <p:cTn id="99" dur="500" fill="hold"/>
                                        <p:tgtEl>
                                          <p:spTgt spid="131125"/>
                                        </p:tgtEl>
                                        <p:attrNameLst>
                                          <p:attrName>ppt_y</p:attrName>
                                        </p:attrNameLst>
                                      </p:cBhvr>
                                      <p:tavLst>
                                        <p:tav tm="0">
                                          <p:val>
                                            <p:strVal val="1+(6*min(max(#ppt_w*#ppt_h,.3),1)-7.4)/-.7*#ppt_h/2"/>
                                          </p:val>
                                        </p:tav>
                                        <p:tav tm="100000">
                                          <p:val>
                                            <p:strVal val="#ppt_y"/>
                                          </p:val>
                                        </p:tav>
                                      </p:tavLst>
                                    </p:anim>
                                  </p:childTnLst>
                                </p:cTn>
                              </p:par>
                            </p:childTnLst>
                          </p:cTn>
                        </p:par>
                        <p:par>
                          <p:cTn id="100" fill="hold" nodeType="afterGroup">
                            <p:stCondLst>
                              <p:cond delay="6500"/>
                            </p:stCondLst>
                            <p:childTnLst>
                              <p:par>
                                <p:cTn id="101" presetID="16" presetClass="entr" presetSubtype="37" fill="hold" nodeType="afterEffect">
                                  <p:stCondLst>
                                    <p:cond delay="1000"/>
                                  </p:stCondLst>
                                  <p:childTnLst>
                                    <p:set>
                                      <p:cBhvr>
                                        <p:cTn id="102" dur="1" fill="hold">
                                          <p:stCondLst>
                                            <p:cond delay="0"/>
                                          </p:stCondLst>
                                        </p:cTn>
                                        <p:tgtEl>
                                          <p:spTgt spid="131128"/>
                                        </p:tgtEl>
                                        <p:attrNameLst>
                                          <p:attrName>style.visibility</p:attrName>
                                        </p:attrNameLst>
                                      </p:cBhvr>
                                      <p:to>
                                        <p:strVal val="visible"/>
                                      </p:to>
                                    </p:set>
                                    <p:animEffect transition="in" filter="barn(outVertical)">
                                      <p:cBhvr>
                                        <p:cTn id="103" dur="500"/>
                                        <p:tgtEl>
                                          <p:spTgt spid="13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2" grpId="0" animBg="1"/>
      <p:bldP spid="131103" grpId="0" animBg="1"/>
      <p:bldP spid="131104" grpId="0" animBg="1"/>
      <p:bldP spid="131105" grpId="0" animBg="1"/>
      <p:bldP spid="131106" grpId="0" animBg="1"/>
      <p:bldP spid="131109" grpId="0" animBg="1"/>
      <p:bldP spid="131111" grpId="0" animBg="1"/>
      <p:bldP spid="131112" grpId="0" animBg="1"/>
      <p:bldP spid="131113" grpId="0" animBg="1"/>
      <p:bldP spid="131114" grpId="0" animBg="1"/>
      <p:bldP spid="131115" grpId="0" animBg="1"/>
      <p:bldP spid="131124" grpId="0" animBg="1"/>
      <p:bldP spid="131125" grpId="0" animBg="1"/>
      <p:bldP spid="1311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57" name="Rectangle 61">
            <a:extLst>
              <a:ext uri="{FF2B5EF4-FFF2-40B4-BE49-F238E27FC236}">
                <a16:creationId xmlns:a16="http://schemas.microsoft.com/office/drawing/2014/main" id="{31DD2D88-88CF-4A46-8D6E-419294F04B52}"/>
              </a:ext>
            </a:extLst>
          </p:cNvPr>
          <p:cNvSpPr>
            <a:spLocks noChangeArrowheads="1"/>
          </p:cNvSpPr>
          <p:nvPr/>
        </p:nvSpPr>
        <p:spPr bwMode="auto">
          <a:xfrm>
            <a:off x="2179638" y="1630363"/>
            <a:ext cx="5022850" cy="39052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p>
        </p:txBody>
      </p:sp>
      <p:sp>
        <p:nvSpPr>
          <p:cNvPr id="162821" name="Rectangle 2">
            <a:extLst>
              <a:ext uri="{FF2B5EF4-FFF2-40B4-BE49-F238E27FC236}">
                <a16:creationId xmlns:a16="http://schemas.microsoft.com/office/drawing/2014/main" id="{5BC7735E-EB96-4099-B5FB-C580C7CBB95B}"/>
              </a:ext>
            </a:extLst>
          </p:cNvPr>
          <p:cNvSpPr>
            <a:spLocks noGrp="1" noChangeArrowheads="1"/>
          </p:cNvSpPr>
          <p:nvPr>
            <p:ph type="title"/>
          </p:nvPr>
        </p:nvSpPr>
        <p:spPr>
          <a:xfrm>
            <a:off x="685800" y="20638"/>
            <a:ext cx="7772400" cy="865187"/>
          </a:xfrm>
        </p:spPr>
        <p:txBody>
          <a:bodyPr/>
          <a:lstStyle/>
          <a:p>
            <a:r>
              <a:rPr lang="en-US" altLang="en-US"/>
              <a:t>Scatter Diagram</a:t>
            </a:r>
          </a:p>
        </p:txBody>
      </p:sp>
      <p:sp>
        <p:nvSpPr>
          <p:cNvPr id="132099" name="Rectangle 3">
            <a:extLst>
              <a:ext uri="{FF2B5EF4-FFF2-40B4-BE49-F238E27FC236}">
                <a16:creationId xmlns:a16="http://schemas.microsoft.com/office/drawing/2014/main" id="{2063C9BD-F9B7-4CCA-A60A-84AB3ED09AFC}"/>
              </a:ext>
            </a:extLst>
          </p:cNvPr>
          <p:cNvSpPr>
            <a:spLocks noGrp="1" noChangeArrowheads="1"/>
          </p:cNvSpPr>
          <p:nvPr>
            <p:ph type="body" idx="1"/>
          </p:nvPr>
        </p:nvSpPr>
        <p:spPr>
          <a:xfrm>
            <a:off x="736600" y="1060450"/>
            <a:ext cx="5105400" cy="566738"/>
          </a:xfrm>
        </p:spPr>
        <p:txBody>
          <a:bodyPr/>
          <a:lstStyle/>
          <a:p>
            <a:pPr>
              <a:buFont typeface="Wingdings" panose="05000000000000000000" pitchFamily="2" charset="2"/>
              <a:buChar char="n"/>
            </a:pPr>
            <a:r>
              <a:rPr lang="en-US" altLang="en-US"/>
              <a:t>No Apparent Relationship</a:t>
            </a:r>
          </a:p>
        </p:txBody>
      </p:sp>
      <p:sp>
        <p:nvSpPr>
          <p:cNvPr id="132136" name="Oval 40">
            <a:extLst>
              <a:ext uri="{FF2B5EF4-FFF2-40B4-BE49-F238E27FC236}">
                <a16:creationId xmlns:a16="http://schemas.microsoft.com/office/drawing/2014/main" id="{4437BF07-BBBB-4EF5-A22B-06720B373495}"/>
              </a:ext>
            </a:extLst>
          </p:cNvPr>
          <p:cNvSpPr>
            <a:spLocks noChangeArrowheads="1"/>
          </p:cNvSpPr>
          <p:nvPr/>
        </p:nvSpPr>
        <p:spPr bwMode="auto">
          <a:xfrm>
            <a:off x="6069013" y="2971800"/>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37" name="Oval 41">
            <a:extLst>
              <a:ext uri="{FF2B5EF4-FFF2-40B4-BE49-F238E27FC236}">
                <a16:creationId xmlns:a16="http://schemas.microsoft.com/office/drawing/2014/main" id="{9595F570-2D5A-423F-A7EF-D08BA570F705}"/>
              </a:ext>
            </a:extLst>
          </p:cNvPr>
          <p:cNvSpPr>
            <a:spLocks noChangeArrowheads="1"/>
          </p:cNvSpPr>
          <p:nvPr/>
        </p:nvSpPr>
        <p:spPr bwMode="auto">
          <a:xfrm>
            <a:off x="5984875" y="3824288"/>
            <a:ext cx="141288"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38" name="Oval 42">
            <a:extLst>
              <a:ext uri="{FF2B5EF4-FFF2-40B4-BE49-F238E27FC236}">
                <a16:creationId xmlns:a16="http://schemas.microsoft.com/office/drawing/2014/main" id="{1AC51CDE-5D49-4160-A09F-56A61C17F211}"/>
              </a:ext>
            </a:extLst>
          </p:cNvPr>
          <p:cNvSpPr>
            <a:spLocks noChangeArrowheads="1"/>
          </p:cNvSpPr>
          <p:nvPr/>
        </p:nvSpPr>
        <p:spPr bwMode="auto">
          <a:xfrm>
            <a:off x="4195763" y="2824163"/>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39" name="Oval 43">
            <a:extLst>
              <a:ext uri="{FF2B5EF4-FFF2-40B4-BE49-F238E27FC236}">
                <a16:creationId xmlns:a16="http://schemas.microsoft.com/office/drawing/2014/main" id="{6B34EBA0-BBCA-4075-93F6-8BB65A2DA9DC}"/>
              </a:ext>
            </a:extLst>
          </p:cNvPr>
          <p:cNvSpPr>
            <a:spLocks noChangeArrowheads="1"/>
          </p:cNvSpPr>
          <p:nvPr/>
        </p:nvSpPr>
        <p:spPr bwMode="auto">
          <a:xfrm>
            <a:off x="3552825" y="3865563"/>
            <a:ext cx="141288"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0" name="Oval 44">
            <a:extLst>
              <a:ext uri="{FF2B5EF4-FFF2-40B4-BE49-F238E27FC236}">
                <a16:creationId xmlns:a16="http://schemas.microsoft.com/office/drawing/2014/main" id="{844CAF45-7BC2-467C-A99F-BA557E1AB9A3}"/>
              </a:ext>
            </a:extLst>
          </p:cNvPr>
          <p:cNvSpPr>
            <a:spLocks noChangeArrowheads="1"/>
          </p:cNvSpPr>
          <p:nvPr/>
        </p:nvSpPr>
        <p:spPr bwMode="auto">
          <a:xfrm>
            <a:off x="3090863" y="3906838"/>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3" name="Oval 47">
            <a:extLst>
              <a:ext uri="{FF2B5EF4-FFF2-40B4-BE49-F238E27FC236}">
                <a16:creationId xmlns:a16="http://schemas.microsoft.com/office/drawing/2014/main" id="{C3348A1B-A408-4BC4-9EA6-A4D2C97C37BA}"/>
              </a:ext>
            </a:extLst>
          </p:cNvPr>
          <p:cNvSpPr>
            <a:spLocks noChangeArrowheads="1"/>
          </p:cNvSpPr>
          <p:nvPr/>
        </p:nvSpPr>
        <p:spPr bwMode="auto">
          <a:xfrm>
            <a:off x="4879975" y="3109913"/>
            <a:ext cx="139700"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4" name="Oval 48">
            <a:extLst>
              <a:ext uri="{FF2B5EF4-FFF2-40B4-BE49-F238E27FC236}">
                <a16:creationId xmlns:a16="http://schemas.microsoft.com/office/drawing/2014/main" id="{DB82AD9A-BE48-49DB-96C4-54A8A0A43632}"/>
              </a:ext>
            </a:extLst>
          </p:cNvPr>
          <p:cNvSpPr>
            <a:spLocks noChangeArrowheads="1"/>
          </p:cNvSpPr>
          <p:nvPr/>
        </p:nvSpPr>
        <p:spPr bwMode="auto">
          <a:xfrm>
            <a:off x="4457700" y="3633788"/>
            <a:ext cx="139700"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6" name="Oval 50">
            <a:extLst>
              <a:ext uri="{FF2B5EF4-FFF2-40B4-BE49-F238E27FC236}">
                <a16:creationId xmlns:a16="http://schemas.microsoft.com/office/drawing/2014/main" id="{D7FD388C-544C-43C0-8348-E09BC82FAD6B}"/>
              </a:ext>
            </a:extLst>
          </p:cNvPr>
          <p:cNvSpPr>
            <a:spLocks noChangeArrowheads="1"/>
          </p:cNvSpPr>
          <p:nvPr/>
        </p:nvSpPr>
        <p:spPr bwMode="auto">
          <a:xfrm>
            <a:off x="5662613" y="3314700"/>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7" name="Oval 51">
            <a:extLst>
              <a:ext uri="{FF2B5EF4-FFF2-40B4-BE49-F238E27FC236}">
                <a16:creationId xmlns:a16="http://schemas.microsoft.com/office/drawing/2014/main" id="{255AA7A0-DB2D-4F6C-B998-69F8A4C06D96}"/>
              </a:ext>
            </a:extLst>
          </p:cNvPr>
          <p:cNvSpPr>
            <a:spLocks noChangeArrowheads="1"/>
          </p:cNvSpPr>
          <p:nvPr/>
        </p:nvSpPr>
        <p:spPr bwMode="auto">
          <a:xfrm>
            <a:off x="3732213" y="3417888"/>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8" name="Oval 52">
            <a:extLst>
              <a:ext uri="{FF2B5EF4-FFF2-40B4-BE49-F238E27FC236}">
                <a16:creationId xmlns:a16="http://schemas.microsoft.com/office/drawing/2014/main" id="{5E20D8E5-4410-4B08-A837-70B1F7986C0E}"/>
              </a:ext>
            </a:extLst>
          </p:cNvPr>
          <p:cNvSpPr>
            <a:spLocks noChangeArrowheads="1"/>
          </p:cNvSpPr>
          <p:nvPr/>
        </p:nvSpPr>
        <p:spPr bwMode="auto">
          <a:xfrm>
            <a:off x="3875088" y="4192588"/>
            <a:ext cx="139700"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49" name="Oval 53">
            <a:extLst>
              <a:ext uri="{FF2B5EF4-FFF2-40B4-BE49-F238E27FC236}">
                <a16:creationId xmlns:a16="http://schemas.microsoft.com/office/drawing/2014/main" id="{6D6785D0-45B1-4912-8B04-3C716D8D50A9}"/>
              </a:ext>
            </a:extLst>
          </p:cNvPr>
          <p:cNvSpPr>
            <a:spLocks noChangeArrowheads="1"/>
          </p:cNvSpPr>
          <p:nvPr/>
        </p:nvSpPr>
        <p:spPr bwMode="auto">
          <a:xfrm>
            <a:off x="3292475" y="3089275"/>
            <a:ext cx="139700"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50" name="Oval 54">
            <a:extLst>
              <a:ext uri="{FF2B5EF4-FFF2-40B4-BE49-F238E27FC236}">
                <a16:creationId xmlns:a16="http://schemas.microsoft.com/office/drawing/2014/main" id="{D55048B7-B748-411D-952B-D76EA52AF6F3}"/>
              </a:ext>
            </a:extLst>
          </p:cNvPr>
          <p:cNvSpPr>
            <a:spLocks noChangeArrowheads="1"/>
          </p:cNvSpPr>
          <p:nvPr/>
        </p:nvSpPr>
        <p:spPr bwMode="auto">
          <a:xfrm>
            <a:off x="4457700" y="4070350"/>
            <a:ext cx="139700"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62835" name="Line 57">
            <a:extLst>
              <a:ext uri="{FF2B5EF4-FFF2-40B4-BE49-F238E27FC236}">
                <a16:creationId xmlns:a16="http://schemas.microsoft.com/office/drawing/2014/main" id="{CC13822C-5E4E-484A-ABDB-F47F8101D70C}"/>
              </a:ext>
            </a:extLst>
          </p:cNvPr>
          <p:cNvSpPr>
            <a:spLocks noChangeShapeType="1"/>
          </p:cNvSpPr>
          <p:nvPr/>
        </p:nvSpPr>
        <p:spPr bwMode="auto">
          <a:xfrm>
            <a:off x="2614613" y="2282825"/>
            <a:ext cx="0" cy="286385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2836" name="Line 58">
            <a:extLst>
              <a:ext uri="{FF2B5EF4-FFF2-40B4-BE49-F238E27FC236}">
                <a16:creationId xmlns:a16="http://schemas.microsoft.com/office/drawing/2014/main" id="{8C788A76-9576-4E2F-87F6-0D4D1CC6C4B6}"/>
              </a:ext>
            </a:extLst>
          </p:cNvPr>
          <p:cNvSpPr>
            <a:spLocks noChangeShapeType="1"/>
          </p:cNvSpPr>
          <p:nvPr/>
        </p:nvSpPr>
        <p:spPr bwMode="auto">
          <a:xfrm flipH="1">
            <a:off x="2593975" y="5153025"/>
            <a:ext cx="3978275"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2155" name="Rectangle 59">
            <a:extLst>
              <a:ext uri="{FF2B5EF4-FFF2-40B4-BE49-F238E27FC236}">
                <a16:creationId xmlns:a16="http://schemas.microsoft.com/office/drawing/2014/main" id="{EAB4CC4B-0BDD-404E-A67C-B795C8D47D6E}"/>
              </a:ext>
            </a:extLst>
          </p:cNvPr>
          <p:cNvSpPr>
            <a:spLocks noChangeArrowheads="1"/>
          </p:cNvSpPr>
          <p:nvPr/>
        </p:nvSpPr>
        <p:spPr bwMode="auto">
          <a:xfrm>
            <a:off x="6581775" y="4876800"/>
            <a:ext cx="358775"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a:effectLst>
                  <a:outerShdw blurRad="38100" dist="38100" dir="2700000" algn="tl">
                    <a:srgbClr val="000000"/>
                  </a:outerShdw>
                </a:effectLst>
                <a:latin typeface="Book Antiqua" pitchFamily="18" charset="0"/>
              </a:rPr>
              <a:t>x</a:t>
            </a:r>
          </a:p>
        </p:txBody>
      </p:sp>
      <p:sp>
        <p:nvSpPr>
          <p:cNvPr id="132156" name="Rectangle 60">
            <a:extLst>
              <a:ext uri="{FF2B5EF4-FFF2-40B4-BE49-F238E27FC236}">
                <a16:creationId xmlns:a16="http://schemas.microsoft.com/office/drawing/2014/main" id="{CAD50C19-4DD6-4910-B2F8-63ECE69917AD}"/>
              </a:ext>
            </a:extLst>
          </p:cNvPr>
          <p:cNvSpPr>
            <a:spLocks noChangeArrowheads="1"/>
          </p:cNvSpPr>
          <p:nvPr/>
        </p:nvSpPr>
        <p:spPr bwMode="auto">
          <a:xfrm>
            <a:off x="2438400" y="1685925"/>
            <a:ext cx="379413" cy="515938"/>
          </a:xfrm>
          <a:prstGeom prst="rect">
            <a:avLst/>
          </a:prstGeom>
          <a:noFill/>
          <a:ln w="12700">
            <a:noFill/>
            <a:miter lim="800000"/>
            <a:headEnd/>
            <a:tailEnd/>
          </a:ln>
          <a:effectLst/>
        </p:spPr>
        <p:txBody>
          <a:bodyPr wrap="none" lIns="90488" tIns="44450" rIns="90488" bIns="44450">
            <a:spAutoFit/>
          </a:bodyPr>
          <a:lstStyle/>
          <a:p>
            <a:pPr>
              <a:defRPr/>
            </a:pPr>
            <a:r>
              <a:rPr lang="en-US" sz="2800" b="1" i="1" dirty="0">
                <a:effectLst>
                  <a:outerShdw blurRad="38100" dist="38100" dir="2700000" algn="tl">
                    <a:srgbClr val="000000"/>
                  </a:outerShdw>
                </a:effectLst>
                <a:latin typeface="Book Antiqua" pitchFamily="18" charset="0"/>
              </a:rPr>
              <a:t>y</a:t>
            </a:r>
          </a:p>
        </p:txBody>
      </p:sp>
      <p:sp>
        <p:nvSpPr>
          <p:cNvPr id="132159" name="Oval 63">
            <a:extLst>
              <a:ext uri="{FF2B5EF4-FFF2-40B4-BE49-F238E27FC236}">
                <a16:creationId xmlns:a16="http://schemas.microsoft.com/office/drawing/2014/main" id="{CAB79B90-22DD-4530-BE00-9DAD4F93530C}"/>
              </a:ext>
            </a:extLst>
          </p:cNvPr>
          <p:cNvSpPr>
            <a:spLocks noChangeArrowheads="1"/>
          </p:cNvSpPr>
          <p:nvPr/>
        </p:nvSpPr>
        <p:spPr bwMode="auto">
          <a:xfrm>
            <a:off x="5386388" y="4059238"/>
            <a:ext cx="141287" cy="142875"/>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61" name="AutoShape 65">
            <a:extLst>
              <a:ext uri="{FF2B5EF4-FFF2-40B4-BE49-F238E27FC236}">
                <a16:creationId xmlns:a16="http://schemas.microsoft.com/office/drawing/2014/main" id="{DFAE8AD3-596C-41CA-834E-633A08839842}"/>
              </a:ext>
            </a:extLst>
          </p:cNvPr>
          <p:cNvSpPr>
            <a:spLocks noChangeArrowheads="1"/>
          </p:cNvSpPr>
          <p:nvPr/>
        </p:nvSpPr>
        <p:spPr bwMode="auto">
          <a:xfrm rot="5400000">
            <a:off x="1895475" y="3498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32162" name="Line 66">
            <a:extLst>
              <a:ext uri="{FF2B5EF4-FFF2-40B4-BE49-F238E27FC236}">
                <a16:creationId xmlns:a16="http://schemas.microsoft.com/office/drawing/2014/main" id="{ED1517BF-1B9A-4E7F-A8CA-B56A126C6C3E}"/>
              </a:ext>
            </a:extLst>
          </p:cNvPr>
          <p:cNvSpPr>
            <a:spLocks noChangeShapeType="1"/>
          </p:cNvSpPr>
          <p:nvPr/>
        </p:nvSpPr>
        <p:spPr bwMode="auto">
          <a:xfrm rot="28369" flipV="1">
            <a:off x="2955925" y="3611563"/>
            <a:ext cx="3722688" cy="33337"/>
          </a:xfrm>
          <a:prstGeom prst="line">
            <a:avLst/>
          </a:prstGeom>
          <a:noFill/>
          <a:ln w="76200">
            <a:solidFill>
              <a:schemeClr val="folHlink"/>
            </a:solidFill>
            <a:prstDash val="dash"/>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32161"/>
                                        </p:tgtEl>
                                        <p:attrNameLst>
                                          <p:attrName>style.visibility</p:attrName>
                                        </p:attrNameLst>
                                      </p:cBhvr>
                                      <p:to>
                                        <p:strVal val="visible"/>
                                      </p:to>
                                    </p:set>
                                    <p:animEffect transition="in" filter="slide(fromLeft)">
                                      <p:cBhvr>
                                        <p:cTn id="7" dur="500"/>
                                        <p:tgtEl>
                                          <p:spTgt spid="132161"/>
                                        </p:tgtEl>
                                      </p:cBhvr>
                                    </p:animEffect>
                                  </p:childTnLst>
                                  <p:subTnLst>
                                    <p:set>
                                      <p:cBhvr override="childStyle">
                                        <p:cTn dur="1" fill="hold" display="0" masterRel="nextClick" afterEffect="1"/>
                                        <p:tgtEl>
                                          <p:spTgt spid="13216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6" fill="hold" grpId="0" nodeType="clickEffect">
                                  <p:stCondLst>
                                    <p:cond delay="0"/>
                                  </p:stCondLst>
                                  <p:childTnLst>
                                    <p:set>
                                      <p:cBhvr>
                                        <p:cTn id="11" dur="1" fill="hold">
                                          <p:stCondLst>
                                            <p:cond delay="0"/>
                                          </p:stCondLst>
                                        </p:cTn>
                                        <p:tgtEl>
                                          <p:spTgt spid="132136"/>
                                        </p:tgtEl>
                                        <p:attrNameLst>
                                          <p:attrName>style.visibility</p:attrName>
                                        </p:attrNameLst>
                                      </p:cBhvr>
                                      <p:to>
                                        <p:strVal val="visible"/>
                                      </p:to>
                                    </p:set>
                                    <p:anim calcmode="lin" valueType="num">
                                      <p:cBhvr>
                                        <p:cTn id="12" dur="500" fill="hold"/>
                                        <p:tgtEl>
                                          <p:spTgt spid="132136"/>
                                        </p:tgtEl>
                                        <p:attrNameLst>
                                          <p:attrName>ppt_w</p:attrName>
                                        </p:attrNameLst>
                                      </p:cBhvr>
                                      <p:tavLst>
                                        <p:tav tm="0">
                                          <p:val>
                                            <p:strVal val="(6*min(max(#ppt_w*#ppt_h,.3),1)-7.4)/-.7*#ppt_w"/>
                                          </p:val>
                                        </p:tav>
                                        <p:tav tm="100000">
                                          <p:val>
                                            <p:strVal val="#ppt_w"/>
                                          </p:val>
                                        </p:tav>
                                      </p:tavLst>
                                    </p:anim>
                                    <p:anim calcmode="lin" valueType="num">
                                      <p:cBhvr>
                                        <p:cTn id="13" dur="500" fill="hold"/>
                                        <p:tgtEl>
                                          <p:spTgt spid="132136"/>
                                        </p:tgtEl>
                                        <p:attrNameLst>
                                          <p:attrName>ppt_h</p:attrName>
                                        </p:attrNameLst>
                                      </p:cBhvr>
                                      <p:tavLst>
                                        <p:tav tm="0">
                                          <p:val>
                                            <p:strVal val="(6*min(max(#ppt_w*#ppt_h,.3),1)-7.4)/-.7*#ppt_h"/>
                                          </p:val>
                                        </p:tav>
                                        <p:tav tm="100000">
                                          <p:val>
                                            <p:strVal val="#ppt_h"/>
                                          </p:val>
                                        </p:tav>
                                      </p:tavLst>
                                    </p:anim>
                                    <p:anim calcmode="lin" valueType="num">
                                      <p:cBhvr>
                                        <p:cTn id="14" dur="500" fill="hold"/>
                                        <p:tgtEl>
                                          <p:spTgt spid="132136"/>
                                        </p:tgtEl>
                                        <p:attrNameLst>
                                          <p:attrName>ppt_x</p:attrName>
                                        </p:attrNameLst>
                                      </p:cBhvr>
                                      <p:tavLst>
                                        <p:tav tm="0">
                                          <p:val>
                                            <p:fltVal val="0.5"/>
                                          </p:val>
                                        </p:tav>
                                        <p:tav tm="100000">
                                          <p:val>
                                            <p:strVal val="#ppt_x"/>
                                          </p:val>
                                        </p:tav>
                                      </p:tavLst>
                                    </p:anim>
                                    <p:anim calcmode="lin" valueType="num">
                                      <p:cBhvr>
                                        <p:cTn id="15" dur="500" fill="hold"/>
                                        <p:tgtEl>
                                          <p:spTgt spid="132136"/>
                                        </p:tgtEl>
                                        <p:attrNameLst>
                                          <p:attrName>ppt_y</p:attrName>
                                        </p:attrNameLst>
                                      </p:cBhvr>
                                      <p:tavLst>
                                        <p:tav tm="0">
                                          <p:val>
                                            <p:strVal val="1+(6*min(max(#ppt_w*#ppt_h,.3),1)-7.4)/-.7*#ppt_h/2"/>
                                          </p:val>
                                        </p:tav>
                                        <p:tav tm="100000">
                                          <p:val>
                                            <p:strVal val="#ppt_y"/>
                                          </p:val>
                                        </p:tav>
                                      </p:tavLst>
                                    </p:anim>
                                  </p:childTnLst>
                                </p:cTn>
                              </p:par>
                            </p:childTnLst>
                          </p:cTn>
                        </p:par>
                        <p:par>
                          <p:cTn id="16" fill="hold" nodeType="afterGroup">
                            <p:stCondLst>
                              <p:cond delay="500"/>
                            </p:stCondLst>
                            <p:childTnLst>
                              <p:par>
                                <p:cTn id="17" presetID="23" presetClass="entr" presetSubtype="36" fill="hold" grpId="0" nodeType="afterEffect">
                                  <p:stCondLst>
                                    <p:cond delay="0"/>
                                  </p:stCondLst>
                                  <p:childTnLst>
                                    <p:set>
                                      <p:cBhvr>
                                        <p:cTn id="18" dur="1" fill="hold">
                                          <p:stCondLst>
                                            <p:cond delay="0"/>
                                          </p:stCondLst>
                                        </p:cTn>
                                        <p:tgtEl>
                                          <p:spTgt spid="132138"/>
                                        </p:tgtEl>
                                        <p:attrNameLst>
                                          <p:attrName>style.visibility</p:attrName>
                                        </p:attrNameLst>
                                      </p:cBhvr>
                                      <p:to>
                                        <p:strVal val="visible"/>
                                      </p:to>
                                    </p:set>
                                    <p:anim calcmode="lin" valueType="num">
                                      <p:cBhvr>
                                        <p:cTn id="19" dur="500" fill="hold"/>
                                        <p:tgtEl>
                                          <p:spTgt spid="132138"/>
                                        </p:tgtEl>
                                        <p:attrNameLst>
                                          <p:attrName>ppt_w</p:attrName>
                                        </p:attrNameLst>
                                      </p:cBhvr>
                                      <p:tavLst>
                                        <p:tav tm="0">
                                          <p:val>
                                            <p:strVal val="(6*min(max(#ppt_w*#ppt_h,.3),1)-7.4)/-.7*#ppt_w"/>
                                          </p:val>
                                        </p:tav>
                                        <p:tav tm="100000">
                                          <p:val>
                                            <p:strVal val="#ppt_w"/>
                                          </p:val>
                                        </p:tav>
                                      </p:tavLst>
                                    </p:anim>
                                    <p:anim calcmode="lin" valueType="num">
                                      <p:cBhvr>
                                        <p:cTn id="20" dur="500" fill="hold"/>
                                        <p:tgtEl>
                                          <p:spTgt spid="132138"/>
                                        </p:tgtEl>
                                        <p:attrNameLst>
                                          <p:attrName>ppt_h</p:attrName>
                                        </p:attrNameLst>
                                      </p:cBhvr>
                                      <p:tavLst>
                                        <p:tav tm="0">
                                          <p:val>
                                            <p:strVal val="(6*min(max(#ppt_w*#ppt_h,.3),1)-7.4)/-.7*#ppt_h"/>
                                          </p:val>
                                        </p:tav>
                                        <p:tav tm="100000">
                                          <p:val>
                                            <p:strVal val="#ppt_h"/>
                                          </p:val>
                                        </p:tav>
                                      </p:tavLst>
                                    </p:anim>
                                    <p:anim calcmode="lin" valueType="num">
                                      <p:cBhvr>
                                        <p:cTn id="21" dur="500" fill="hold"/>
                                        <p:tgtEl>
                                          <p:spTgt spid="132138"/>
                                        </p:tgtEl>
                                        <p:attrNameLst>
                                          <p:attrName>ppt_x</p:attrName>
                                        </p:attrNameLst>
                                      </p:cBhvr>
                                      <p:tavLst>
                                        <p:tav tm="0">
                                          <p:val>
                                            <p:fltVal val="0.5"/>
                                          </p:val>
                                        </p:tav>
                                        <p:tav tm="100000">
                                          <p:val>
                                            <p:strVal val="#ppt_x"/>
                                          </p:val>
                                        </p:tav>
                                      </p:tavLst>
                                    </p:anim>
                                    <p:anim calcmode="lin" valueType="num">
                                      <p:cBhvr>
                                        <p:cTn id="22" dur="500" fill="hold"/>
                                        <p:tgtEl>
                                          <p:spTgt spid="132138"/>
                                        </p:tgtEl>
                                        <p:attrNameLst>
                                          <p:attrName>ppt_y</p:attrName>
                                        </p:attrNameLst>
                                      </p:cBhvr>
                                      <p:tavLst>
                                        <p:tav tm="0">
                                          <p:val>
                                            <p:strVal val="1+(6*min(max(#ppt_w*#ppt_h,.3),1)-7.4)/-.7*#ppt_h/2"/>
                                          </p:val>
                                        </p:tav>
                                        <p:tav tm="100000">
                                          <p:val>
                                            <p:strVal val="#ppt_y"/>
                                          </p:val>
                                        </p:tav>
                                      </p:tavLst>
                                    </p:anim>
                                  </p:childTnLst>
                                </p:cTn>
                              </p:par>
                            </p:childTnLst>
                          </p:cTn>
                        </p:par>
                        <p:par>
                          <p:cTn id="23" fill="hold" nodeType="afterGroup">
                            <p:stCondLst>
                              <p:cond delay="1000"/>
                            </p:stCondLst>
                            <p:childTnLst>
                              <p:par>
                                <p:cTn id="24" presetID="23" presetClass="entr" presetSubtype="36" fill="hold" grpId="0" nodeType="afterEffect">
                                  <p:stCondLst>
                                    <p:cond delay="0"/>
                                  </p:stCondLst>
                                  <p:childTnLst>
                                    <p:set>
                                      <p:cBhvr>
                                        <p:cTn id="25" dur="1" fill="hold">
                                          <p:stCondLst>
                                            <p:cond delay="0"/>
                                          </p:stCondLst>
                                        </p:cTn>
                                        <p:tgtEl>
                                          <p:spTgt spid="132147"/>
                                        </p:tgtEl>
                                        <p:attrNameLst>
                                          <p:attrName>style.visibility</p:attrName>
                                        </p:attrNameLst>
                                      </p:cBhvr>
                                      <p:to>
                                        <p:strVal val="visible"/>
                                      </p:to>
                                    </p:set>
                                    <p:anim calcmode="lin" valueType="num">
                                      <p:cBhvr>
                                        <p:cTn id="26" dur="500" fill="hold"/>
                                        <p:tgtEl>
                                          <p:spTgt spid="132147"/>
                                        </p:tgtEl>
                                        <p:attrNameLst>
                                          <p:attrName>ppt_w</p:attrName>
                                        </p:attrNameLst>
                                      </p:cBhvr>
                                      <p:tavLst>
                                        <p:tav tm="0">
                                          <p:val>
                                            <p:strVal val="(6*min(max(#ppt_w*#ppt_h,.3),1)-7.4)/-.7*#ppt_w"/>
                                          </p:val>
                                        </p:tav>
                                        <p:tav tm="100000">
                                          <p:val>
                                            <p:strVal val="#ppt_w"/>
                                          </p:val>
                                        </p:tav>
                                      </p:tavLst>
                                    </p:anim>
                                    <p:anim calcmode="lin" valueType="num">
                                      <p:cBhvr>
                                        <p:cTn id="27" dur="500" fill="hold"/>
                                        <p:tgtEl>
                                          <p:spTgt spid="132147"/>
                                        </p:tgtEl>
                                        <p:attrNameLst>
                                          <p:attrName>ppt_h</p:attrName>
                                        </p:attrNameLst>
                                      </p:cBhvr>
                                      <p:tavLst>
                                        <p:tav tm="0">
                                          <p:val>
                                            <p:strVal val="(6*min(max(#ppt_w*#ppt_h,.3),1)-7.4)/-.7*#ppt_h"/>
                                          </p:val>
                                        </p:tav>
                                        <p:tav tm="100000">
                                          <p:val>
                                            <p:strVal val="#ppt_h"/>
                                          </p:val>
                                        </p:tav>
                                      </p:tavLst>
                                    </p:anim>
                                    <p:anim calcmode="lin" valueType="num">
                                      <p:cBhvr>
                                        <p:cTn id="28" dur="500" fill="hold"/>
                                        <p:tgtEl>
                                          <p:spTgt spid="132147"/>
                                        </p:tgtEl>
                                        <p:attrNameLst>
                                          <p:attrName>ppt_x</p:attrName>
                                        </p:attrNameLst>
                                      </p:cBhvr>
                                      <p:tavLst>
                                        <p:tav tm="0">
                                          <p:val>
                                            <p:fltVal val="0.5"/>
                                          </p:val>
                                        </p:tav>
                                        <p:tav tm="100000">
                                          <p:val>
                                            <p:strVal val="#ppt_x"/>
                                          </p:val>
                                        </p:tav>
                                      </p:tavLst>
                                    </p:anim>
                                    <p:anim calcmode="lin" valueType="num">
                                      <p:cBhvr>
                                        <p:cTn id="29" dur="500" fill="hold"/>
                                        <p:tgtEl>
                                          <p:spTgt spid="132147"/>
                                        </p:tgtEl>
                                        <p:attrNameLst>
                                          <p:attrName>ppt_y</p:attrName>
                                        </p:attrNameLst>
                                      </p:cBhvr>
                                      <p:tavLst>
                                        <p:tav tm="0">
                                          <p:val>
                                            <p:strVal val="1+(6*min(max(#ppt_w*#ppt_h,.3),1)-7.4)/-.7*#ppt_h/2"/>
                                          </p:val>
                                        </p:tav>
                                        <p:tav tm="100000">
                                          <p:val>
                                            <p:strVal val="#ppt_y"/>
                                          </p:val>
                                        </p:tav>
                                      </p:tavLst>
                                    </p:anim>
                                  </p:childTnLst>
                                </p:cTn>
                              </p:par>
                            </p:childTnLst>
                          </p:cTn>
                        </p:par>
                        <p:par>
                          <p:cTn id="30" fill="hold" nodeType="afterGroup">
                            <p:stCondLst>
                              <p:cond delay="1500"/>
                            </p:stCondLst>
                            <p:childTnLst>
                              <p:par>
                                <p:cTn id="31" presetID="23" presetClass="entr" presetSubtype="36" fill="hold" grpId="0" nodeType="afterEffect">
                                  <p:stCondLst>
                                    <p:cond delay="0"/>
                                  </p:stCondLst>
                                  <p:childTnLst>
                                    <p:set>
                                      <p:cBhvr>
                                        <p:cTn id="32" dur="1" fill="hold">
                                          <p:stCondLst>
                                            <p:cond delay="0"/>
                                          </p:stCondLst>
                                        </p:cTn>
                                        <p:tgtEl>
                                          <p:spTgt spid="132144"/>
                                        </p:tgtEl>
                                        <p:attrNameLst>
                                          <p:attrName>style.visibility</p:attrName>
                                        </p:attrNameLst>
                                      </p:cBhvr>
                                      <p:to>
                                        <p:strVal val="visible"/>
                                      </p:to>
                                    </p:set>
                                    <p:anim calcmode="lin" valueType="num">
                                      <p:cBhvr>
                                        <p:cTn id="33" dur="500" fill="hold"/>
                                        <p:tgtEl>
                                          <p:spTgt spid="132144"/>
                                        </p:tgtEl>
                                        <p:attrNameLst>
                                          <p:attrName>ppt_w</p:attrName>
                                        </p:attrNameLst>
                                      </p:cBhvr>
                                      <p:tavLst>
                                        <p:tav tm="0">
                                          <p:val>
                                            <p:strVal val="(6*min(max(#ppt_w*#ppt_h,.3),1)-7.4)/-.7*#ppt_w"/>
                                          </p:val>
                                        </p:tav>
                                        <p:tav tm="100000">
                                          <p:val>
                                            <p:strVal val="#ppt_w"/>
                                          </p:val>
                                        </p:tav>
                                      </p:tavLst>
                                    </p:anim>
                                    <p:anim calcmode="lin" valueType="num">
                                      <p:cBhvr>
                                        <p:cTn id="34" dur="500" fill="hold"/>
                                        <p:tgtEl>
                                          <p:spTgt spid="132144"/>
                                        </p:tgtEl>
                                        <p:attrNameLst>
                                          <p:attrName>ppt_h</p:attrName>
                                        </p:attrNameLst>
                                      </p:cBhvr>
                                      <p:tavLst>
                                        <p:tav tm="0">
                                          <p:val>
                                            <p:strVal val="(6*min(max(#ppt_w*#ppt_h,.3),1)-7.4)/-.7*#ppt_h"/>
                                          </p:val>
                                        </p:tav>
                                        <p:tav tm="100000">
                                          <p:val>
                                            <p:strVal val="#ppt_h"/>
                                          </p:val>
                                        </p:tav>
                                      </p:tavLst>
                                    </p:anim>
                                    <p:anim calcmode="lin" valueType="num">
                                      <p:cBhvr>
                                        <p:cTn id="35" dur="500" fill="hold"/>
                                        <p:tgtEl>
                                          <p:spTgt spid="132144"/>
                                        </p:tgtEl>
                                        <p:attrNameLst>
                                          <p:attrName>ppt_x</p:attrName>
                                        </p:attrNameLst>
                                      </p:cBhvr>
                                      <p:tavLst>
                                        <p:tav tm="0">
                                          <p:val>
                                            <p:fltVal val="0.5"/>
                                          </p:val>
                                        </p:tav>
                                        <p:tav tm="100000">
                                          <p:val>
                                            <p:strVal val="#ppt_x"/>
                                          </p:val>
                                        </p:tav>
                                      </p:tavLst>
                                    </p:anim>
                                    <p:anim calcmode="lin" valueType="num">
                                      <p:cBhvr>
                                        <p:cTn id="36" dur="500" fill="hold"/>
                                        <p:tgtEl>
                                          <p:spTgt spid="132144"/>
                                        </p:tgtEl>
                                        <p:attrNameLst>
                                          <p:attrName>ppt_y</p:attrName>
                                        </p:attrNameLst>
                                      </p:cBhvr>
                                      <p:tavLst>
                                        <p:tav tm="0">
                                          <p:val>
                                            <p:strVal val="1+(6*min(max(#ppt_w*#ppt_h,.3),1)-7.4)/-.7*#ppt_h/2"/>
                                          </p:val>
                                        </p:tav>
                                        <p:tav tm="100000">
                                          <p:val>
                                            <p:strVal val="#ppt_y"/>
                                          </p:val>
                                        </p:tav>
                                      </p:tavLst>
                                    </p:anim>
                                  </p:childTnLst>
                                </p:cTn>
                              </p:par>
                            </p:childTnLst>
                          </p:cTn>
                        </p:par>
                        <p:par>
                          <p:cTn id="37" fill="hold" nodeType="afterGroup">
                            <p:stCondLst>
                              <p:cond delay="2000"/>
                            </p:stCondLst>
                            <p:childTnLst>
                              <p:par>
                                <p:cTn id="38" presetID="23" presetClass="entr" presetSubtype="36" fill="hold" grpId="0" nodeType="afterEffect">
                                  <p:stCondLst>
                                    <p:cond delay="0"/>
                                  </p:stCondLst>
                                  <p:childTnLst>
                                    <p:set>
                                      <p:cBhvr>
                                        <p:cTn id="39" dur="1" fill="hold">
                                          <p:stCondLst>
                                            <p:cond delay="0"/>
                                          </p:stCondLst>
                                        </p:cTn>
                                        <p:tgtEl>
                                          <p:spTgt spid="132140"/>
                                        </p:tgtEl>
                                        <p:attrNameLst>
                                          <p:attrName>style.visibility</p:attrName>
                                        </p:attrNameLst>
                                      </p:cBhvr>
                                      <p:to>
                                        <p:strVal val="visible"/>
                                      </p:to>
                                    </p:set>
                                    <p:anim calcmode="lin" valueType="num">
                                      <p:cBhvr>
                                        <p:cTn id="40" dur="500" fill="hold"/>
                                        <p:tgtEl>
                                          <p:spTgt spid="132140"/>
                                        </p:tgtEl>
                                        <p:attrNameLst>
                                          <p:attrName>ppt_w</p:attrName>
                                        </p:attrNameLst>
                                      </p:cBhvr>
                                      <p:tavLst>
                                        <p:tav tm="0">
                                          <p:val>
                                            <p:strVal val="(6*min(max(#ppt_w*#ppt_h,.3),1)-7.4)/-.7*#ppt_w"/>
                                          </p:val>
                                        </p:tav>
                                        <p:tav tm="100000">
                                          <p:val>
                                            <p:strVal val="#ppt_w"/>
                                          </p:val>
                                        </p:tav>
                                      </p:tavLst>
                                    </p:anim>
                                    <p:anim calcmode="lin" valueType="num">
                                      <p:cBhvr>
                                        <p:cTn id="41" dur="500" fill="hold"/>
                                        <p:tgtEl>
                                          <p:spTgt spid="132140"/>
                                        </p:tgtEl>
                                        <p:attrNameLst>
                                          <p:attrName>ppt_h</p:attrName>
                                        </p:attrNameLst>
                                      </p:cBhvr>
                                      <p:tavLst>
                                        <p:tav tm="0">
                                          <p:val>
                                            <p:strVal val="(6*min(max(#ppt_w*#ppt_h,.3),1)-7.4)/-.7*#ppt_h"/>
                                          </p:val>
                                        </p:tav>
                                        <p:tav tm="100000">
                                          <p:val>
                                            <p:strVal val="#ppt_h"/>
                                          </p:val>
                                        </p:tav>
                                      </p:tavLst>
                                    </p:anim>
                                    <p:anim calcmode="lin" valueType="num">
                                      <p:cBhvr>
                                        <p:cTn id="42" dur="500" fill="hold"/>
                                        <p:tgtEl>
                                          <p:spTgt spid="132140"/>
                                        </p:tgtEl>
                                        <p:attrNameLst>
                                          <p:attrName>ppt_x</p:attrName>
                                        </p:attrNameLst>
                                      </p:cBhvr>
                                      <p:tavLst>
                                        <p:tav tm="0">
                                          <p:val>
                                            <p:fltVal val="0.5"/>
                                          </p:val>
                                        </p:tav>
                                        <p:tav tm="100000">
                                          <p:val>
                                            <p:strVal val="#ppt_x"/>
                                          </p:val>
                                        </p:tav>
                                      </p:tavLst>
                                    </p:anim>
                                    <p:anim calcmode="lin" valueType="num">
                                      <p:cBhvr>
                                        <p:cTn id="43" dur="500" fill="hold"/>
                                        <p:tgtEl>
                                          <p:spTgt spid="132140"/>
                                        </p:tgtEl>
                                        <p:attrNameLst>
                                          <p:attrName>ppt_y</p:attrName>
                                        </p:attrNameLst>
                                      </p:cBhvr>
                                      <p:tavLst>
                                        <p:tav tm="0">
                                          <p:val>
                                            <p:strVal val="1+(6*min(max(#ppt_w*#ppt_h,.3),1)-7.4)/-.7*#ppt_h/2"/>
                                          </p:val>
                                        </p:tav>
                                        <p:tav tm="100000">
                                          <p:val>
                                            <p:strVal val="#ppt_y"/>
                                          </p:val>
                                        </p:tav>
                                      </p:tavLst>
                                    </p:anim>
                                  </p:childTnLst>
                                </p:cTn>
                              </p:par>
                            </p:childTnLst>
                          </p:cTn>
                        </p:par>
                        <p:par>
                          <p:cTn id="44" fill="hold" nodeType="afterGroup">
                            <p:stCondLst>
                              <p:cond delay="2500"/>
                            </p:stCondLst>
                            <p:childTnLst>
                              <p:par>
                                <p:cTn id="45" presetID="23" presetClass="entr" presetSubtype="36" fill="hold" grpId="0" nodeType="afterEffect">
                                  <p:stCondLst>
                                    <p:cond delay="0"/>
                                  </p:stCondLst>
                                  <p:childTnLst>
                                    <p:set>
                                      <p:cBhvr>
                                        <p:cTn id="46" dur="1" fill="hold">
                                          <p:stCondLst>
                                            <p:cond delay="0"/>
                                          </p:stCondLst>
                                        </p:cTn>
                                        <p:tgtEl>
                                          <p:spTgt spid="132148"/>
                                        </p:tgtEl>
                                        <p:attrNameLst>
                                          <p:attrName>style.visibility</p:attrName>
                                        </p:attrNameLst>
                                      </p:cBhvr>
                                      <p:to>
                                        <p:strVal val="visible"/>
                                      </p:to>
                                    </p:set>
                                    <p:anim calcmode="lin" valueType="num">
                                      <p:cBhvr>
                                        <p:cTn id="47" dur="500" fill="hold"/>
                                        <p:tgtEl>
                                          <p:spTgt spid="132148"/>
                                        </p:tgtEl>
                                        <p:attrNameLst>
                                          <p:attrName>ppt_w</p:attrName>
                                        </p:attrNameLst>
                                      </p:cBhvr>
                                      <p:tavLst>
                                        <p:tav tm="0">
                                          <p:val>
                                            <p:strVal val="(6*min(max(#ppt_w*#ppt_h,.3),1)-7.4)/-.7*#ppt_w"/>
                                          </p:val>
                                        </p:tav>
                                        <p:tav tm="100000">
                                          <p:val>
                                            <p:strVal val="#ppt_w"/>
                                          </p:val>
                                        </p:tav>
                                      </p:tavLst>
                                    </p:anim>
                                    <p:anim calcmode="lin" valueType="num">
                                      <p:cBhvr>
                                        <p:cTn id="48" dur="500" fill="hold"/>
                                        <p:tgtEl>
                                          <p:spTgt spid="132148"/>
                                        </p:tgtEl>
                                        <p:attrNameLst>
                                          <p:attrName>ppt_h</p:attrName>
                                        </p:attrNameLst>
                                      </p:cBhvr>
                                      <p:tavLst>
                                        <p:tav tm="0">
                                          <p:val>
                                            <p:strVal val="(6*min(max(#ppt_w*#ppt_h,.3),1)-7.4)/-.7*#ppt_h"/>
                                          </p:val>
                                        </p:tav>
                                        <p:tav tm="100000">
                                          <p:val>
                                            <p:strVal val="#ppt_h"/>
                                          </p:val>
                                        </p:tav>
                                      </p:tavLst>
                                    </p:anim>
                                    <p:anim calcmode="lin" valueType="num">
                                      <p:cBhvr>
                                        <p:cTn id="49" dur="500" fill="hold"/>
                                        <p:tgtEl>
                                          <p:spTgt spid="132148"/>
                                        </p:tgtEl>
                                        <p:attrNameLst>
                                          <p:attrName>ppt_x</p:attrName>
                                        </p:attrNameLst>
                                      </p:cBhvr>
                                      <p:tavLst>
                                        <p:tav tm="0">
                                          <p:val>
                                            <p:fltVal val="0.5"/>
                                          </p:val>
                                        </p:tav>
                                        <p:tav tm="100000">
                                          <p:val>
                                            <p:strVal val="#ppt_x"/>
                                          </p:val>
                                        </p:tav>
                                      </p:tavLst>
                                    </p:anim>
                                    <p:anim calcmode="lin" valueType="num">
                                      <p:cBhvr>
                                        <p:cTn id="50" dur="500" fill="hold"/>
                                        <p:tgtEl>
                                          <p:spTgt spid="132148"/>
                                        </p:tgtEl>
                                        <p:attrNameLst>
                                          <p:attrName>ppt_y</p:attrName>
                                        </p:attrNameLst>
                                      </p:cBhvr>
                                      <p:tavLst>
                                        <p:tav tm="0">
                                          <p:val>
                                            <p:strVal val="1+(6*min(max(#ppt_w*#ppt_h,.3),1)-7.4)/-.7*#ppt_h/2"/>
                                          </p:val>
                                        </p:tav>
                                        <p:tav tm="100000">
                                          <p:val>
                                            <p:strVal val="#ppt_y"/>
                                          </p:val>
                                        </p:tav>
                                      </p:tavLst>
                                    </p:anim>
                                  </p:childTnLst>
                                </p:cTn>
                              </p:par>
                            </p:childTnLst>
                          </p:cTn>
                        </p:par>
                        <p:par>
                          <p:cTn id="51" fill="hold" nodeType="afterGroup">
                            <p:stCondLst>
                              <p:cond delay="3000"/>
                            </p:stCondLst>
                            <p:childTnLst>
                              <p:par>
                                <p:cTn id="52" presetID="23" presetClass="entr" presetSubtype="36" fill="hold" grpId="0" nodeType="afterEffect">
                                  <p:stCondLst>
                                    <p:cond delay="0"/>
                                  </p:stCondLst>
                                  <p:childTnLst>
                                    <p:set>
                                      <p:cBhvr>
                                        <p:cTn id="53" dur="1" fill="hold">
                                          <p:stCondLst>
                                            <p:cond delay="0"/>
                                          </p:stCondLst>
                                        </p:cTn>
                                        <p:tgtEl>
                                          <p:spTgt spid="132150"/>
                                        </p:tgtEl>
                                        <p:attrNameLst>
                                          <p:attrName>style.visibility</p:attrName>
                                        </p:attrNameLst>
                                      </p:cBhvr>
                                      <p:to>
                                        <p:strVal val="visible"/>
                                      </p:to>
                                    </p:set>
                                    <p:anim calcmode="lin" valueType="num">
                                      <p:cBhvr>
                                        <p:cTn id="54" dur="500" fill="hold"/>
                                        <p:tgtEl>
                                          <p:spTgt spid="132150"/>
                                        </p:tgtEl>
                                        <p:attrNameLst>
                                          <p:attrName>ppt_w</p:attrName>
                                        </p:attrNameLst>
                                      </p:cBhvr>
                                      <p:tavLst>
                                        <p:tav tm="0">
                                          <p:val>
                                            <p:strVal val="(6*min(max(#ppt_w*#ppt_h,.3),1)-7.4)/-.7*#ppt_w"/>
                                          </p:val>
                                        </p:tav>
                                        <p:tav tm="100000">
                                          <p:val>
                                            <p:strVal val="#ppt_w"/>
                                          </p:val>
                                        </p:tav>
                                      </p:tavLst>
                                    </p:anim>
                                    <p:anim calcmode="lin" valueType="num">
                                      <p:cBhvr>
                                        <p:cTn id="55" dur="500" fill="hold"/>
                                        <p:tgtEl>
                                          <p:spTgt spid="132150"/>
                                        </p:tgtEl>
                                        <p:attrNameLst>
                                          <p:attrName>ppt_h</p:attrName>
                                        </p:attrNameLst>
                                      </p:cBhvr>
                                      <p:tavLst>
                                        <p:tav tm="0">
                                          <p:val>
                                            <p:strVal val="(6*min(max(#ppt_w*#ppt_h,.3),1)-7.4)/-.7*#ppt_h"/>
                                          </p:val>
                                        </p:tav>
                                        <p:tav tm="100000">
                                          <p:val>
                                            <p:strVal val="#ppt_h"/>
                                          </p:val>
                                        </p:tav>
                                      </p:tavLst>
                                    </p:anim>
                                    <p:anim calcmode="lin" valueType="num">
                                      <p:cBhvr>
                                        <p:cTn id="56" dur="500" fill="hold"/>
                                        <p:tgtEl>
                                          <p:spTgt spid="132150"/>
                                        </p:tgtEl>
                                        <p:attrNameLst>
                                          <p:attrName>ppt_x</p:attrName>
                                        </p:attrNameLst>
                                      </p:cBhvr>
                                      <p:tavLst>
                                        <p:tav tm="0">
                                          <p:val>
                                            <p:fltVal val="0.5"/>
                                          </p:val>
                                        </p:tav>
                                        <p:tav tm="100000">
                                          <p:val>
                                            <p:strVal val="#ppt_x"/>
                                          </p:val>
                                        </p:tav>
                                      </p:tavLst>
                                    </p:anim>
                                    <p:anim calcmode="lin" valueType="num">
                                      <p:cBhvr>
                                        <p:cTn id="57" dur="500" fill="hold"/>
                                        <p:tgtEl>
                                          <p:spTgt spid="132150"/>
                                        </p:tgtEl>
                                        <p:attrNameLst>
                                          <p:attrName>ppt_y</p:attrName>
                                        </p:attrNameLst>
                                      </p:cBhvr>
                                      <p:tavLst>
                                        <p:tav tm="0">
                                          <p:val>
                                            <p:strVal val="1+(6*min(max(#ppt_w*#ppt_h,.3),1)-7.4)/-.7*#ppt_h/2"/>
                                          </p:val>
                                        </p:tav>
                                        <p:tav tm="100000">
                                          <p:val>
                                            <p:strVal val="#ppt_y"/>
                                          </p:val>
                                        </p:tav>
                                      </p:tavLst>
                                    </p:anim>
                                  </p:childTnLst>
                                </p:cTn>
                              </p:par>
                            </p:childTnLst>
                          </p:cTn>
                        </p:par>
                        <p:par>
                          <p:cTn id="58" fill="hold" nodeType="afterGroup">
                            <p:stCondLst>
                              <p:cond delay="3500"/>
                            </p:stCondLst>
                            <p:childTnLst>
                              <p:par>
                                <p:cTn id="59" presetID="23" presetClass="entr" presetSubtype="36" fill="hold" grpId="0" nodeType="afterEffect">
                                  <p:stCondLst>
                                    <p:cond delay="0"/>
                                  </p:stCondLst>
                                  <p:childTnLst>
                                    <p:set>
                                      <p:cBhvr>
                                        <p:cTn id="60" dur="1" fill="hold">
                                          <p:stCondLst>
                                            <p:cond delay="0"/>
                                          </p:stCondLst>
                                        </p:cTn>
                                        <p:tgtEl>
                                          <p:spTgt spid="132146"/>
                                        </p:tgtEl>
                                        <p:attrNameLst>
                                          <p:attrName>style.visibility</p:attrName>
                                        </p:attrNameLst>
                                      </p:cBhvr>
                                      <p:to>
                                        <p:strVal val="visible"/>
                                      </p:to>
                                    </p:set>
                                    <p:anim calcmode="lin" valueType="num">
                                      <p:cBhvr>
                                        <p:cTn id="61" dur="500" fill="hold"/>
                                        <p:tgtEl>
                                          <p:spTgt spid="132146"/>
                                        </p:tgtEl>
                                        <p:attrNameLst>
                                          <p:attrName>ppt_w</p:attrName>
                                        </p:attrNameLst>
                                      </p:cBhvr>
                                      <p:tavLst>
                                        <p:tav tm="0">
                                          <p:val>
                                            <p:strVal val="(6*min(max(#ppt_w*#ppt_h,.3),1)-7.4)/-.7*#ppt_w"/>
                                          </p:val>
                                        </p:tav>
                                        <p:tav tm="100000">
                                          <p:val>
                                            <p:strVal val="#ppt_w"/>
                                          </p:val>
                                        </p:tav>
                                      </p:tavLst>
                                    </p:anim>
                                    <p:anim calcmode="lin" valueType="num">
                                      <p:cBhvr>
                                        <p:cTn id="62" dur="500" fill="hold"/>
                                        <p:tgtEl>
                                          <p:spTgt spid="132146"/>
                                        </p:tgtEl>
                                        <p:attrNameLst>
                                          <p:attrName>ppt_h</p:attrName>
                                        </p:attrNameLst>
                                      </p:cBhvr>
                                      <p:tavLst>
                                        <p:tav tm="0">
                                          <p:val>
                                            <p:strVal val="(6*min(max(#ppt_w*#ppt_h,.3),1)-7.4)/-.7*#ppt_h"/>
                                          </p:val>
                                        </p:tav>
                                        <p:tav tm="100000">
                                          <p:val>
                                            <p:strVal val="#ppt_h"/>
                                          </p:val>
                                        </p:tav>
                                      </p:tavLst>
                                    </p:anim>
                                    <p:anim calcmode="lin" valueType="num">
                                      <p:cBhvr>
                                        <p:cTn id="63" dur="500" fill="hold"/>
                                        <p:tgtEl>
                                          <p:spTgt spid="132146"/>
                                        </p:tgtEl>
                                        <p:attrNameLst>
                                          <p:attrName>ppt_x</p:attrName>
                                        </p:attrNameLst>
                                      </p:cBhvr>
                                      <p:tavLst>
                                        <p:tav tm="0">
                                          <p:val>
                                            <p:fltVal val="0.5"/>
                                          </p:val>
                                        </p:tav>
                                        <p:tav tm="100000">
                                          <p:val>
                                            <p:strVal val="#ppt_x"/>
                                          </p:val>
                                        </p:tav>
                                      </p:tavLst>
                                    </p:anim>
                                    <p:anim calcmode="lin" valueType="num">
                                      <p:cBhvr>
                                        <p:cTn id="64" dur="500" fill="hold"/>
                                        <p:tgtEl>
                                          <p:spTgt spid="132146"/>
                                        </p:tgtEl>
                                        <p:attrNameLst>
                                          <p:attrName>ppt_y</p:attrName>
                                        </p:attrNameLst>
                                      </p:cBhvr>
                                      <p:tavLst>
                                        <p:tav tm="0">
                                          <p:val>
                                            <p:strVal val="1+(6*min(max(#ppt_w*#ppt_h,.3),1)-7.4)/-.7*#ppt_h/2"/>
                                          </p:val>
                                        </p:tav>
                                        <p:tav tm="100000">
                                          <p:val>
                                            <p:strVal val="#ppt_y"/>
                                          </p:val>
                                        </p:tav>
                                      </p:tavLst>
                                    </p:anim>
                                  </p:childTnLst>
                                </p:cTn>
                              </p:par>
                            </p:childTnLst>
                          </p:cTn>
                        </p:par>
                        <p:par>
                          <p:cTn id="65" fill="hold" nodeType="afterGroup">
                            <p:stCondLst>
                              <p:cond delay="4000"/>
                            </p:stCondLst>
                            <p:childTnLst>
                              <p:par>
                                <p:cTn id="66" presetID="23" presetClass="entr" presetSubtype="36" fill="hold" grpId="0" nodeType="afterEffect">
                                  <p:stCondLst>
                                    <p:cond delay="0"/>
                                  </p:stCondLst>
                                  <p:childTnLst>
                                    <p:set>
                                      <p:cBhvr>
                                        <p:cTn id="67" dur="1" fill="hold">
                                          <p:stCondLst>
                                            <p:cond delay="0"/>
                                          </p:stCondLst>
                                        </p:cTn>
                                        <p:tgtEl>
                                          <p:spTgt spid="132149"/>
                                        </p:tgtEl>
                                        <p:attrNameLst>
                                          <p:attrName>style.visibility</p:attrName>
                                        </p:attrNameLst>
                                      </p:cBhvr>
                                      <p:to>
                                        <p:strVal val="visible"/>
                                      </p:to>
                                    </p:set>
                                    <p:anim calcmode="lin" valueType="num">
                                      <p:cBhvr>
                                        <p:cTn id="68" dur="500" fill="hold"/>
                                        <p:tgtEl>
                                          <p:spTgt spid="132149"/>
                                        </p:tgtEl>
                                        <p:attrNameLst>
                                          <p:attrName>ppt_w</p:attrName>
                                        </p:attrNameLst>
                                      </p:cBhvr>
                                      <p:tavLst>
                                        <p:tav tm="0">
                                          <p:val>
                                            <p:strVal val="(6*min(max(#ppt_w*#ppt_h,.3),1)-7.4)/-.7*#ppt_w"/>
                                          </p:val>
                                        </p:tav>
                                        <p:tav tm="100000">
                                          <p:val>
                                            <p:strVal val="#ppt_w"/>
                                          </p:val>
                                        </p:tav>
                                      </p:tavLst>
                                    </p:anim>
                                    <p:anim calcmode="lin" valueType="num">
                                      <p:cBhvr>
                                        <p:cTn id="69" dur="500" fill="hold"/>
                                        <p:tgtEl>
                                          <p:spTgt spid="132149"/>
                                        </p:tgtEl>
                                        <p:attrNameLst>
                                          <p:attrName>ppt_h</p:attrName>
                                        </p:attrNameLst>
                                      </p:cBhvr>
                                      <p:tavLst>
                                        <p:tav tm="0">
                                          <p:val>
                                            <p:strVal val="(6*min(max(#ppt_w*#ppt_h,.3),1)-7.4)/-.7*#ppt_h"/>
                                          </p:val>
                                        </p:tav>
                                        <p:tav tm="100000">
                                          <p:val>
                                            <p:strVal val="#ppt_h"/>
                                          </p:val>
                                        </p:tav>
                                      </p:tavLst>
                                    </p:anim>
                                    <p:anim calcmode="lin" valueType="num">
                                      <p:cBhvr>
                                        <p:cTn id="70" dur="500" fill="hold"/>
                                        <p:tgtEl>
                                          <p:spTgt spid="132149"/>
                                        </p:tgtEl>
                                        <p:attrNameLst>
                                          <p:attrName>ppt_x</p:attrName>
                                        </p:attrNameLst>
                                      </p:cBhvr>
                                      <p:tavLst>
                                        <p:tav tm="0">
                                          <p:val>
                                            <p:fltVal val="0.5"/>
                                          </p:val>
                                        </p:tav>
                                        <p:tav tm="100000">
                                          <p:val>
                                            <p:strVal val="#ppt_x"/>
                                          </p:val>
                                        </p:tav>
                                      </p:tavLst>
                                    </p:anim>
                                    <p:anim calcmode="lin" valueType="num">
                                      <p:cBhvr>
                                        <p:cTn id="71" dur="500" fill="hold"/>
                                        <p:tgtEl>
                                          <p:spTgt spid="132149"/>
                                        </p:tgtEl>
                                        <p:attrNameLst>
                                          <p:attrName>ppt_y</p:attrName>
                                        </p:attrNameLst>
                                      </p:cBhvr>
                                      <p:tavLst>
                                        <p:tav tm="0">
                                          <p:val>
                                            <p:strVal val="1+(6*min(max(#ppt_w*#ppt_h,.3),1)-7.4)/-.7*#ppt_h/2"/>
                                          </p:val>
                                        </p:tav>
                                        <p:tav tm="100000">
                                          <p:val>
                                            <p:strVal val="#ppt_y"/>
                                          </p:val>
                                        </p:tav>
                                      </p:tavLst>
                                    </p:anim>
                                  </p:childTnLst>
                                </p:cTn>
                              </p:par>
                            </p:childTnLst>
                          </p:cTn>
                        </p:par>
                        <p:par>
                          <p:cTn id="72" fill="hold" nodeType="afterGroup">
                            <p:stCondLst>
                              <p:cond delay="4500"/>
                            </p:stCondLst>
                            <p:childTnLst>
                              <p:par>
                                <p:cTn id="73" presetID="23" presetClass="entr" presetSubtype="36" fill="hold" grpId="0" nodeType="afterEffect">
                                  <p:stCondLst>
                                    <p:cond delay="0"/>
                                  </p:stCondLst>
                                  <p:childTnLst>
                                    <p:set>
                                      <p:cBhvr>
                                        <p:cTn id="74" dur="1" fill="hold">
                                          <p:stCondLst>
                                            <p:cond delay="0"/>
                                          </p:stCondLst>
                                        </p:cTn>
                                        <p:tgtEl>
                                          <p:spTgt spid="132143"/>
                                        </p:tgtEl>
                                        <p:attrNameLst>
                                          <p:attrName>style.visibility</p:attrName>
                                        </p:attrNameLst>
                                      </p:cBhvr>
                                      <p:to>
                                        <p:strVal val="visible"/>
                                      </p:to>
                                    </p:set>
                                    <p:anim calcmode="lin" valueType="num">
                                      <p:cBhvr>
                                        <p:cTn id="75" dur="500" fill="hold"/>
                                        <p:tgtEl>
                                          <p:spTgt spid="132143"/>
                                        </p:tgtEl>
                                        <p:attrNameLst>
                                          <p:attrName>ppt_w</p:attrName>
                                        </p:attrNameLst>
                                      </p:cBhvr>
                                      <p:tavLst>
                                        <p:tav tm="0">
                                          <p:val>
                                            <p:strVal val="(6*min(max(#ppt_w*#ppt_h,.3),1)-7.4)/-.7*#ppt_w"/>
                                          </p:val>
                                        </p:tav>
                                        <p:tav tm="100000">
                                          <p:val>
                                            <p:strVal val="#ppt_w"/>
                                          </p:val>
                                        </p:tav>
                                      </p:tavLst>
                                    </p:anim>
                                    <p:anim calcmode="lin" valueType="num">
                                      <p:cBhvr>
                                        <p:cTn id="76" dur="500" fill="hold"/>
                                        <p:tgtEl>
                                          <p:spTgt spid="132143"/>
                                        </p:tgtEl>
                                        <p:attrNameLst>
                                          <p:attrName>ppt_h</p:attrName>
                                        </p:attrNameLst>
                                      </p:cBhvr>
                                      <p:tavLst>
                                        <p:tav tm="0">
                                          <p:val>
                                            <p:strVal val="(6*min(max(#ppt_w*#ppt_h,.3),1)-7.4)/-.7*#ppt_h"/>
                                          </p:val>
                                        </p:tav>
                                        <p:tav tm="100000">
                                          <p:val>
                                            <p:strVal val="#ppt_h"/>
                                          </p:val>
                                        </p:tav>
                                      </p:tavLst>
                                    </p:anim>
                                    <p:anim calcmode="lin" valueType="num">
                                      <p:cBhvr>
                                        <p:cTn id="77" dur="500" fill="hold"/>
                                        <p:tgtEl>
                                          <p:spTgt spid="132143"/>
                                        </p:tgtEl>
                                        <p:attrNameLst>
                                          <p:attrName>ppt_x</p:attrName>
                                        </p:attrNameLst>
                                      </p:cBhvr>
                                      <p:tavLst>
                                        <p:tav tm="0">
                                          <p:val>
                                            <p:fltVal val="0.5"/>
                                          </p:val>
                                        </p:tav>
                                        <p:tav tm="100000">
                                          <p:val>
                                            <p:strVal val="#ppt_x"/>
                                          </p:val>
                                        </p:tav>
                                      </p:tavLst>
                                    </p:anim>
                                    <p:anim calcmode="lin" valueType="num">
                                      <p:cBhvr>
                                        <p:cTn id="78" dur="500" fill="hold"/>
                                        <p:tgtEl>
                                          <p:spTgt spid="132143"/>
                                        </p:tgtEl>
                                        <p:attrNameLst>
                                          <p:attrName>ppt_y</p:attrName>
                                        </p:attrNameLst>
                                      </p:cBhvr>
                                      <p:tavLst>
                                        <p:tav tm="0">
                                          <p:val>
                                            <p:strVal val="1+(6*min(max(#ppt_w*#ppt_h,.3),1)-7.4)/-.7*#ppt_h/2"/>
                                          </p:val>
                                        </p:tav>
                                        <p:tav tm="100000">
                                          <p:val>
                                            <p:strVal val="#ppt_y"/>
                                          </p:val>
                                        </p:tav>
                                      </p:tavLst>
                                    </p:anim>
                                  </p:childTnLst>
                                </p:cTn>
                              </p:par>
                            </p:childTnLst>
                          </p:cTn>
                        </p:par>
                        <p:par>
                          <p:cTn id="79" fill="hold" nodeType="afterGroup">
                            <p:stCondLst>
                              <p:cond delay="5000"/>
                            </p:stCondLst>
                            <p:childTnLst>
                              <p:par>
                                <p:cTn id="80" presetID="23" presetClass="entr" presetSubtype="36" fill="hold" grpId="0" nodeType="afterEffect">
                                  <p:stCondLst>
                                    <p:cond delay="0"/>
                                  </p:stCondLst>
                                  <p:childTnLst>
                                    <p:set>
                                      <p:cBhvr>
                                        <p:cTn id="81" dur="1" fill="hold">
                                          <p:stCondLst>
                                            <p:cond delay="0"/>
                                          </p:stCondLst>
                                        </p:cTn>
                                        <p:tgtEl>
                                          <p:spTgt spid="132139"/>
                                        </p:tgtEl>
                                        <p:attrNameLst>
                                          <p:attrName>style.visibility</p:attrName>
                                        </p:attrNameLst>
                                      </p:cBhvr>
                                      <p:to>
                                        <p:strVal val="visible"/>
                                      </p:to>
                                    </p:set>
                                    <p:anim calcmode="lin" valueType="num">
                                      <p:cBhvr>
                                        <p:cTn id="82" dur="500" fill="hold"/>
                                        <p:tgtEl>
                                          <p:spTgt spid="132139"/>
                                        </p:tgtEl>
                                        <p:attrNameLst>
                                          <p:attrName>ppt_w</p:attrName>
                                        </p:attrNameLst>
                                      </p:cBhvr>
                                      <p:tavLst>
                                        <p:tav tm="0">
                                          <p:val>
                                            <p:strVal val="(6*min(max(#ppt_w*#ppt_h,.3),1)-7.4)/-.7*#ppt_w"/>
                                          </p:val>
                                        </p:tav>
                                        <p:tav tm="100000">
                                          <p:val>
                                            <p:strVal val="#ppt_w"/>
                                          </p:val>
                                        </p:tav>
                                      </p:tavLst>
                                    </p:anim>
                                    <p:anim calcmode="lin" valueType="num">
                                      <p:cBhvr>
                                        <p:cTn id="83" dur="500" fill="hold"/>
                                        <p:tgtEl>
                                          <p:spTgt spid="132139"/>
                                        </p:tgtEl>
                                        <p:attrNameLst>
                                          <p:attrName>ppt_h</p:attrName>
                                        </p:attrNameLst>
                                      </p:cBhvr>
                                      <p:tavLst>
                                        <p:tav tm="0">
                                          <p:val>
                                            <p:strVal val="(6*min(max(#ppt_w*#ppt_h,.3),1)-7.4)/-.7*#ppt_h"/>
                                          </p:val>
                                        </p:tav>
                                        <p:tav tm="100000">
                                          <p:val>
                                            <p:strVal val="#ppt_h"/>
                                          </p:val>
                                        </p:tav>
                                      </p:tavLst>
                                    </p:anim>
                                    <p:anim calcmode="lin" valueType="num">
                                      <p:cBhvr>
                                        <p:cTn id="84" dur="500" fill="hold"/>
                                        <p:tgtEl>
                                          <p:spTgt spid="132139"/>
                                        </p:tgtEl>
                                        <p:attrNameLst>
                                          <p:attrName>ppt_x</p:attrName>
                                        </p:attrNameLst>
                                      </p:cBhvr>
                                      <p:tavLst>
                                        <p:tav tm="0">
                                          <p:val>
                                            <p:fltVal val="0.5"/>
                                          </p:val>
                                        </p:tav>
                                        <p:tav tm="100000">
                                          <p:val>
                                            <p:strVal val="#ppt_x"/>
                                          </p:val>
                                        </p:tav>
                                      </p:tavLst>
                                    </p:anim>
                                    <p:anim calcmode="lin" valueType="num">
                                      <p:cBhvr>
                                        <p:cTn id="85" dur="500" fill="hold"/>
                                        <p:tgtEl>
                                          <p:spTgt spid="132139"/>
                                        </p:tgtEl>
                                        <p:attrNameLst>
                                          <p:attrName>ppt_y</p:attrName>
                                        </p:attrNameLst>
                                      </p:cBhvr>
                                      <p:tavLst>
                                        <p:tav tm="0">
                                          <p:val>
                                            <p:strVal val="1+(6*min(max(#ppt_w*#ppt_h,.3),1)-7.4)/-.7*#ppt_h/2"/>
                                          </p:val>
                                        </p:tav>
                                        <p:tav tm="100000">
                                          <p:val>
                                            <p:strVal val="#ppt_y"/>
                                          </p:val>
                                        </p:tav>
                                      </p:tavLst>
                                    </p:anim>
                                  </p:childTnLst>
                                </p:cTn>
                              </p:par>
                            </p:childTnLst>
                          </p:cTn>
                        </p:par>
                        <p:par>
                          <p:cTn id="86" fill="hold" nodeType="afterGroup">
                            <p:stCondLst>
                              <p:cond delay="5500"/>
                            </p:stCondLst>
                            <p:childTnLst>
                              <p:par>
                                <p:cTn id="87" presetID="23" presetClass="entr" presetSubtype="36" fill="hold" grpId="0" nodeType="afterEffect">
                                  <p:stCondLst>
                                    <p:cond delay="0"/>
                                  </p:stCondLst>
                                  <p:childTnLst>
                                    <p:set>
                                      <p:cBhvr>
                                        <p:cTn id="88" dur="1" fill="hold">
                                          <p:stCondLst>
                                            <p:cond delay="0"/>
                                          </p:stCondLst>
                                        </p:cTn>
                                        <p:tgtEl>
                                          <p:spTgt spid="132137"/>
                                        </p:tgtEl>
                                        <p:attrNameLst>
                                          <p:attrName>style.visibility</p:attrName>
                                        </p:attrNameLst>
                                      </p:cBhvr>
                                      <p:to>
                                        <p:strVal val="visible"/>
                                      </p:to>
                                    </p:set>
                                    <p:anim calcmode="lin" valueType="num">
                                      <p:cBhvr>
                                        <p:cTn id="89" dur="500" fill="hold"/>
                                        <p:tgtEl>
                                          <p:spTgt spid="132137"/>
                                        </p:tgtEl>
                                        <p:attrNameLst>
                                          <p:attrName>ppt_w</p:attrName>
                                        </p:attrNameLst>
                                      </p:cBhvr>
                                      <p:tavLst>
                                        <p:tav tm="0">
                                          <p:val>
                                            <p:strVal val="(6*min(max(#ppt_w*#ppt_h,.3),1)-7.4)/-.7*#ppt_w"/>
                                          </p:val>
                                        </p:tav>
                                        <p:tav tm="100000">
                                          <p:val>
                                            <p:strVal val="#ppt_w"/>
                                          </p:val>
                                        </p:tav>
                                      </p:tavLst>
                                    </p:anim>
                                    <p:anim calcmode="lin" valueType="num">
                                      <p:cBhvr>
                                        <p:cTn id="90" dur="500" fill="hold"/>
                                        <p:tgtEl>
                                          <p:spTgt spid="132137"/>
                                        </p:tgtEl>
                                        <p:attrNameLst>
                                          <p:attrName>ppt_h</p:attrName>
                                        </p:attrNameLst>
                                      </p:cBhvr>
                                      <p:tavLst>
                                        <p:tav tm="0">
                                          <p:val>
                                            <p:strVal val="(6*min(max(#ppt_w*#ppt_h,.3),1)-7.4)/-.7*#ppt_h"/>
                                          </p:val>
                                        </p:tav>
                                        <p:tav tm="100000">
                                          <p:val>
                                            <p:strVal val="#ppt_h"/>
                                          </p:val>
                                        </p:tav>
                                      </p:tavLst>
                                    </p:anim>
                                    <p:anim calcmode="lin" valueType="num">
                                      <p:cBhvr>
                                        <p:cTn id="91" dur="500" fill="hold"/>
                                        <p:tgtEl>
                                          <p:spTgt spid="132137"/>
                                        </p:tgtEl>
                                        <p:attrNameLst>
                                          <p:attrName>ppt_x</p:attrName>
                                        </p:attrNameLst>
                                      </p:cBhvr>
                                      <p:tavLst>
                                        <p:tav tm="0">
                                          <p:val>
                                            <p:fltVal val="0.5"/>
                                          </p:val>
                                        </p:tav>
                                        <p:tav tm="100000">
                                          <p:val>
                                            <p:strVal val="#ppt_x"/>
                                          </p:val>
                                        </p:tav>
                                      </p:tavLst>
                                    </p:anim>
                                    <p:anim calcmode="lin" valueType="num">
                                      <p:cBhvr>
                                        <p:cTn id="92" dur="500" fill="hold"/>
                                        <p:tgtEl>
                                          <p:spTgt spid="132137"/>
                                        </p:tgtEl>
                                        <p:attrNameLst>
                                          <p:attrName>ppt_y</p:attrName>
                                        </p:attrNameLst>
                                      </p:cBhvr>
                                      <p:tavLst>
                                        <p:tav tm="0">
                                          <p:val>
                                            <p:strVal val="1+(6*min(max(#ppt_w*#ppt_h,.3),1)-7.4)/-.7*#ppt_h/2"/>
                                          </p:val>
                                        </p:tav>
                                        <p:tav tm="100000">
                                          <p:val>
                                            <p:strVal val="#ppt_y"/>
                                          </p:val>
                                        </p:tav>
                                      </p:tavLst>
                                    </p:anim>
                                  </p:childTnLst>
                                </p:cTn>
                              </p:par>
                            </p:childTnLst>
                          </p:cTn>
                        </p:par>
                        <p:par>
                          <p:cTn id="93" fill="hold" nodeType="afterGroup">
                            <p:stCondLst>
                              <p:cond delay="6000"/>
                            </p:stCondLst>
                            <p:childTnLst>
                              <p:par>
                                <p:cTn id="94" presetID="23" presetClass="entr" presetSubtype="36" fill="hold" grpId="0" nodeType="afterEffect">
                                  <p:stCondLst>
                                    <p:cond delay="0"/>
                                  </p:stCondLst>
                                  <p:childTnLst>
                                    <p:set>
                                      <p:cBhvr>
                                        <p:cTn id="95" dur="1" fill="hold">
                                          <p:stCondLst>
                                            <p:cond delay="0"/>
                                          </p:stCondLst>
                                        </p:cTn>
                                        <p:tgtEl>
                                          <p:spTgt spid="132159"/>
                                        </p:tgtEl>
                                        <p:attrNameLst>
                                          <p:attrName>style.visibility</p:attrName>
                                        </p:attrNameLst>
                                      </p:cBhvr>
                                      <p:to>
                                        <p:strVal val="visible"/>
                                      </p:to>
                                    </p:set>
                                    <p:anim calcmode="lin" valueType="num">
                                      <p:cBhvr>
                                        <p:cTn id="96" dur="500" fill="hold"/>
                                        <p:tgtEl>
                                          <p:spTgt spid="132159"/>
                                        </p:tgtEl>
                                        <p:attrNameLst>
                                          <p:attrName>ppt_w</p:attrName>
                                        </p:attrNameLst>
                                      </p:cBhvr>
                                      <p:tavLst>
                                        <p:tav tm="0">
                                          <p:val>
                                            <p:strVal val="(6*min(max(#ppt_w*#ppt_h,.3),1)-7.4)/-.7*#ppt_w"/>
                                          </p:val>
                                        </p:tav>
                                        <p:tav tm="100000">
                                          <p:val>
                                            <p:strVal val="#ppt_w"/>
                                          </p:val>
                                        </p:tav>
                                      </p:tavLst>
                                    </p:anim>
                                    <p:anim calcmode="lin" valueType="num">
                                      <p:cBhvr>
                                        <p:cTn id="97" dur="500" fill="hold"/>
                                        <p:tgtEl>
                                          <p:spTgt spid="132159"/>
                                        </p:tgtEl>
                                        <p:attrNameLst>
                                          <p:attrName>ppt_h</p:attrName>
                                        </p:attrNameLst>
                                      </p:cBhvr>
                                      <p:tavLst>
                                        <p:tav tm="0">
                                          <p:val>
                                            <p:strVal val="(6*min(max(#ppt_w*#ppt_h,.3),1)-7.4)/-.7*#ppt_h"/>
                                          </p:val>
                                        </p:tav>
                                        <p:tav tm="100000">
                                          <p:val>
                                            <p:strVal val="#ppt_h"/>
                                          </p:val>
                                        </p:tav>
                                      </p:tavLst>
                                    </p:anim>
                                    <p:anim calcmode="lin" valueType="num">
                                      <p:cBhvr>
                                        <p:cTn id="98" dur="500" fill="hold"/>
                                        <p:tgtEl>
                                          <p:spTgt spid="132159"/>
                                        </p:tgtEl>
                                        <p:attrNameLst>
                                          <p:attrName>ppt_x</p:attrName>
                                        </p:attrNameLst>
                                      </p:cBhvr>
                                      <p:tavLst>
                                        <p:tav tm="0">
                                          <p:val>
                                            <p:fltVal val="0.5"/>
                                          </p:val>
                                        </p:tav>
                                        <p:tav tm="100000">
                                          <p:val>
                                            <p:strVal val="#ppt_x"/>
                                          </p:val>
                                        </p:tav>
                                      </p:tavLst>
                                    </p:anim>
                                    <p:anim calcmode="lin" valueType="num">
                                      <p:cBhvr>
                                        <p:cTn id="99" dur="500" fill="hold"/>
                                        <p:tgtEl>
                                          <p:spTgt spid="132159"/>
                                        </p:tgtEl>
                                        <p:attrNameLst>
                                          <p:attrName>ppt_y</p:attrName>
                                        </p:attrNameLst>
                                      </p:cBhvr>
                                      <p:tavLst>
                                        <p:tav tm="0">
                                          <p:val>
                                            <p:strVal val="1+(6*min(max(#ppt_w*#ppt_h,.3),1)-7.4)/-.7*#ppt_h/2"/>
                                          </p:val>
                                        </p:tav>
                                        <p:tav tm="100000">
                                          <p:val>
                                            <p:strVal val="#ppt_y"/>
                                          </p:val>
                                        </p:tav>
                                      </p:tavLst>
                                    </p:anim>
                                  </p:childTnLst>
                                </p:cTn>
                              </p:par>
                            </p:childTnLst>
                          </p:cTn>
                        </p:par>
                        <p:par>
                          <p:cTn id="100" fill="hold" nodeType="afterGroup">
                            <p:stCondLst>
                              <p:cond delay="6500"/>
                            </p:stCondLst>
                            <p:childTnLst>
                              <p:par>
                                <p:cTn id="101" presetID="16" presetClass="entr" presetSubtype="37" fill="hold" nodeType="afterEffect">
                                  <p:stCondLst>
                                    <p:cond delay="1000"/>
                                  </p:stCondLst>
                                  <p:childTnLst>
                                    <p:set>
                                      <p:cBhvr>
                                        <p:cTn id="102" dur="1" fill="hold">
                                          <p:stCondLst>
                                            <p:cond delay="0"/>
                                          </p:stCondLst>
                                        </p:cTn>
                                        <p:tgtEl>
                                          <p:spTgt spid="132162"/>
                                        </p:tgtEl>
                                        <p:attrNameLst>
                                          <p:attrName>style.visibility</p:attrName>
                                        </p:attrNameLst>
                                      </p:cBhvr>
                                      <p:to>
                                        <p:strVal val="visible"/>
                                      </p:to>
                                    </p:set>
                                    <p:animEffect transition="in" filter="barn(outVertical)">
                                      <p:cBhvr>
                                        <p:cTn id="103" dur="500"/>
                                        <p:tgtEl>
                                          <p:spTgt spid="13216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36" grpId="0" animBg="1"/>
      <p:bldP spid="132137" grpId="0" animBg="1"/>
      <p:bldP spid="132138" grpId="0" animBg="1"/>
      <p:bldP spid="132139" grpId="0" animBg="1"/>
      <p:bldP spid="132140" grpId="0" animBg="1"/>
      <p:bldP spid="132143" grpId="0" animBg="1"/>
      <p:bldP spid="132144" grpId="0" animBg="1"/>
      <p:bldP spid="132146" grpId="0" animBg="1"/>
      <p:bldP spid="132147" grpId="0" animBg="1"/>
      <p:bldP spid="132148" grpId="0" animBg="1"/>
      <p:bldP spid="132149" grpId="0" animBg="1"/>
      <p:bldP spid="132150" grpId="0" animBg="1"/>
      <p:bldP spid="132159" grpId="0" animBg="1"/>
      <p:bldP spid="1321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9">
            <a:extLst>
              <a:ext uri="{FF2B5EF4-FFF2-40B4-BE49-F238E27FC236}">
                <a16:creationId xmlns:a16="http://schemas.microsoft.com/office/drawing/2014/main" id="{2617D393-5F77-4A3C-9647-43810C804D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3" y="212725"/>
            <a:ext cx="4937125" cy="65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10">
            <a:extLst>
              <a:ext uri="{FF2B5EF4-FFF2-40B4-BE49-F238E27FC236}">
                <a16:creationId xmlns:a16="http://schemas.microsoft.com/office/drawing/2014/main" id="{CC357EE0-9672-4311-88BE-0AFEEF6A7DAE}"/>
              </a:ext>
            </a:extLst>
          </p:cNvPr>
          <p:cNvSpPr>
            <a:spLocks noChangeArrowheads="1"/>
          </p:cNvSpPr>
          <p:nvPr/>
        </p:nvSpPr>
        <p:spPr bwMode="auto">
          <a:xfrm>
            <a:off x="5168900" y="212725"/>
            <a:ext cx="36036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France had the highest combined payroll tax burden of 37.8 percent. This is followed by Hungary with a payroll tax burden of 36.6 percent, and Austria with a payroll tax burden of 36.4 percent. These three countries’ payroll tax burdens alone are greater than the total tax burden on laborers in the United States.</a:t>
            </a:r>
          </a:p>
        </p:txBody>
      </p:sp>
      <p:sp>
        <p:nvSpPr>
          <p:cNvPr id="109572" name="Rectangle 11">
            <a:extLst>
              <a:ext uri="{FF2B5EF4-FFF2-40B4-BE49-F238E27FC236}">
                <a16:creationId xmlns:a16="http://schemas.microsoft.com/office/drawing/2014/main" id="{E9242E3D-9D20-45FD-A924-373FCE6E88F6}"/>
              </a:ext>
            </a:extLst>
          </p:cNvPr>
          <p:cNvSpPr>
            <a:spLocks noChangeArrowheads="1"/>
          </p:cNvSpPr>
          <p:nvPr/>
        </p:nvSpPr>
        <p:spPr bwMode="auto">
          <a:xfrm>
            <a:off x="5168900" y="2797175"/>
            <a:ext cx="34718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The countries with the lowest combined payroll tax burdens were Australia (5.6 percent), Denmark (.8 percent), and New Zealand (0 percent). New Zealand is the only country that does not levy a payroll tax on the average worker.</a:t>
            </a:r>
          </a:p>
        </p:txBody>
      </p:sp>
      <p:sp>
        <p:nvSpPr>
          <p:cNvPr id="109573" name="Rectangle 12">
            <a:extLst>
              <a:ext uri="{FF2B5EF4-FFF2-40B4-BE49-F238E27FC236}">
                <a16:creationId xmlns:a16="http://schemas.microsoft.com/office/drawing/2014/main" id="{15040A7B-2F8C-4DC4-BF29-43B16A916E48}"/>
              </a:ext>
            </a:extLst>
          </p:cNvPr>
          <p:cNvSpPr>
            <a:spLocks noChangeArrowheads="1"/>
          </p:cNvSpPr>
          <p:nvPr/>
        </p:nvSpPr>
        <p:spPr bwMode="auto">
          <a:xfrm>
            <a:off x="5168900" y="4829175"/>
            <a:ext cx="3810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Denmark has low payroll taxes, its government still places a relatively high tax burden on average workers through higher individual income taxes (an effective rate of 35.8 percent).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1618" name="Picture 3">
            <a:extLst>
              <a:ext uri="{FF2B5EF4-FFF2-40B4-BE49-F238E27FC236}">
                <a16:creationId xmlns:a16="http://schemas.microsoft.com/office/drawing/2014/main" id="{F61148E9-D184-4695-941E-69E23A3AD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19263"/>
            <a:ext cx="5148263"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4015" name="Group 95">
            <a:extLst>
              <a:ext uri="{FF2B5EF4-FFF2-40B4-BE49-F238E27FC236}">
                <a16:creationId xmlns:a16="http://schemas.microsoft.com/office/drawing/2014/main" id="{6560FEBD-9D98-4451-8038-8C3E5295FCD0}"/>
              </a:ext>
            </a:extLst>
          </p:cNvPr>
          <p:cNvGraphicFramePr>
            <a:graphicFrameLocks noGrp="1"/>
          </p:cNvGraphicFramePr>
          <p:nvPr/>
        </p:nvGraphicFramePr>
        <p:xfrm>
          <a:off x="685800" y="1903413"/>
          <a:ext cx="2133600" cy="4292600"/>
        </p:xfrm>
        <a:graphic>
          <a:graphicData uri="http://schemas.openxmlformats.org/drawingml/2006/table">
            <a:tbl>
              <a:tblPr/>
              <a:tblGrid>
                <a:gridCol w="741363">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741362">
                  <a:extLst>
                    <a:ext uri="{9D8B030D-6E8A-4147-A177-3AD203B41FA5}">
                      <a16:colId xmlns:a16="http://schemas.microsoft.com/office/drawing/2014/main" val="20002"/>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Student</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Beers</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BAC</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0.095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7</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3</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0.07</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0.085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8</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3</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8</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10</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12</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6</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28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7</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0.09</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13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15</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0.01</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16</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a:ln>
                            <a:noFill/>
                          </a:ln>
                          <a:solidFill>
                            <a:srgbClr val="000000"/>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000" b="0" i="0" u="none" strike="noStrike" cap="none" normalizeH="0" baseline="0" dirty="0">
                          <a:ln>
                            <a:noFill/>
                          </a:ln>
                          <a:solidFill>
                            <a:srgbClr val="000000"/>
                          </a:solidFill>
                          <a:effectLst/>
                          <a:latin typeface="Arial" charset="0"/>
                          <a:cs typeface="Arial" charset="0"/>
                        </a:rPr>
                        <a:t>0.05</a:t>
                      </a: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164941" name="Rectangle 78">
            <a:extLst>
              <a:ext uri="{FF2B5EF4-FFF2-40B4-BE49-F238E27FC236}">
                <a16:creationId xmlns:a16="http://schemas.microsoft.com/office/drawing/2014/main" id="{EAAA7697-18DD-4F9D-8809-F73506816968}"/>
              </a:ext>
            </a:extLst>
          </p:cNvPr>
          <p:cNvSpPr>
            <a:spLocks noGrp="1" noChangeArrowheads="1"/>
          </p:cNvSpPr>
          <p:nvPr>
            <p:ph type="title"/>
          </p:nvPr>
        </p:nvSpPr>
        <p:spPr/>
        <p:txBody>
          <a:bodyPr/>
          <a:lstStyle/>
          <a:p>
            <a:r>
              <a:rPr lang="en-US" altLang="en-US" sz="2800">
                <a:solidFill>
                  <a:srgbClr val="333399"/>
                </a:solidFill>
              </a:rPr>
              <a:t>Scatterplot:  Beer vs Blood Alcohol Level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34015"/>
                                        </p:tgtEl>
                                        <p:attrNameLst>
                                          <p:attrName>style.visibility</p:attrName>
                                        </p:attrNameLst>
                                      </p:cBhvr>
                                      <p:to>
                                        <p:strVal val="visible"/>
                                      </p:to>
                                    </p:set>
                                    <p:animEffect transition="in" filter="fade">
                                      <p:cBhvr>
                                        <p:cTn id="7" dur="500"/>
                                        <p:tgtEl>
                                          <p:spTgt spid="1234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1618"/>
                                        </p:tgtEl>
                                        <p:attrNameLst>
                                          <p:attrName>style.visibility</p:attrName>
                                        </p:attrNameLst>
                                      </p:cBhvr>
                                      <p:to>
                                        <p:strVal val="visible"/>
                                      </p:to>
                                    </p:set>
                                    <p:animEffect transition="in" filter="fade">
                                      <p:cBhvr>
                                        <p:cTn id="12"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6914" name="Picture 2">
            <a:extLst>
              <a:ext uri="{FF2B5EF4-FFF2-40B4-BE49-F238E27FC236}">
                <a16:creationId xmlns:a16="http://schemas.microsoft.com/office/drawing/2014/main" id="{F6D47535-6650-42D2-97A5-45168AC2F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4191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Text Box 3">
            <a:extLst>
              <a:ext uri="{FF2B5EF4-FFF2-40B4-BE49-F238E27FC236}">
                <a16:creationId xmlns:a16="http://schemas.microsoft.com/office/drawing/2014/main" id="{BE50DDFD-688A-42D5-A638-63AC37CBB6EC}"/>
              </a:ext>
            </a:extLst>
          </p:cNvPr>
          <p:cNvSpPr txBox="1">
            <a:spLocks noChangeArrowheads="1"/>
          </p:cNvSpPr>
          <p:nvPr/>
        </p:nvSpPr>
        <p:spPr bwMode="auto">
          <a:xfrm>
            <a:off x="2438400" y="558800"/>
            <a:ext cx="1606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800">
                <a:solidFill>
                  <a:srgbClr val="000000"/>
                </a:solidFill>
              </a:rPr>
              <a:t>Not an outlier:</a:t>
            </a:r>
          </a:p>
        </p:txBody>
      </p:sp>
      <p:sp>
        <p:nvSpPr>
          <p:cNvPr id="1311748" name="Text Box 4">
            <a:extLst>
              <a:ext uri="{FF2B5EF4-FFF2-40B4-BE49-F238E27FC236}">
                <a16:creationId xmlns:a16="http://schemas.microsoft.com/office/drawing/2014/main" id="{09680A63-788A-4E51-992E-FD8DD0694F29}"/>
              </a:ext>
            </a:extLst>
          </p:cNvPr>
          <p:cNvSpPr txBox="1">
            <a:spLocks noChangeArrowheads="1"/>
          </p:cNvSpPr>
          <p:nvPr/>
        </p:nvSpPr>
        <p:spPr bwMode="auto">
          <a:xfrm>
            <a:off x="5029200" y="1203325"/>
            <a:ext cx="3810000" cy="2073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nSpc>
                <a:spcPct val="120000"/>
              </a:lnSpc>
              <a:spcBef>
                <a:spcPct val="0"/>
              </a:spcBef>
              <a:buClrTx/>
              <a:buSzTx/>
              <a:buFontTx/>
              <a:buNone/>
            </a:pPr>
            <a:r>
              <a:rPr lang="en-US" altLang="en-US" sz="1800">
                <a:solidFill>
                  <a:srgbClr val="000000"/>
                </a:solidFill>
              </a:rPr>
              <a:t>The upper right-hand point here is </a:t>
            </a:r>
            <a:r>
              <a:rPr lang="en-US" altLang="en-US" sz="1800" u="sng">
                <a:solidFill>
                  <a:srgbClr val="000000"/>
                </a:solidFill>
              </a:rPr>
              <a:t>not</a:t>
            </a:r>
            <a:r>
              <a:rPr lang="en-US" altLang="en-US" sz="1800">
                <a:solidFill>
                  <a:srgbClr val="000000"/>
                </a:solidFill>
              </a:rPr>
              <a:t> an outlier of the relationship—It is what you would expect for this many beers given the linear relationship between beers/weight and blood alcohol.</a:t>
            </a:r>
          </a:p>
        </p:txBody>
      </p:sp>
      <p:sp>
        <p:nvSpPr>
          <p:cNvPr id="1311749" name="Text Box 5">
            <a:extLst>
              <a:ext uri="{FF2B5EF4-FFF2-40B4-BE49-F238E27FC236}">
                <a16:creationId xmlns:a16="http://schemas.microsoft.com/office/drawing/2014/main" id="{64CFF4F2-21DA-43D3-B5EB-5BC3763F54D7}"/>
              </a:ext>
            </a:extLst>
          </p:cNvPr>
          <p:cNvSpPr txBox="1">
            <a:spLocks noChangeArrowheads="1"/>
          </p:cNvSpPr>
          <p:nvPr/>
        </p:nvSpPr>
        <p:spPr bwMode="auto">
          <a:xfrm>
            <a:off x="5029200" y="4708525"/>
            <a:ext cx="3429000" cy="1082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just">
              <a:lnSpc>
                <a:spcPct val="120000"/>
              </a:lnSpc>
              <a:spcBef>
                <a:spcPct val="0"/>
              </a:spcBef>
              <a:buClrTx/>
              <a:buSzTx/>
              <a:buFontTx/>
              <a:buNone/>
            </a:pPr>
            <a:r>
              <a:rPr lang="en-US" altLang="en-US" sz="1800">
                <a:solidFill>
                  <a:srgbClr val="000000"/>
                </a:solidFill>
              </a:rPr>
              <a:t>This point is not in line with the</a:t>
            </a:r>
          </a:p>
          <a:p>
            <a:pPr algn="just">
              <a:lnSpc>
                <a:spcPct val="120000"/>
              </a:lnSpc>
              <a:spcBef>
                <a:spcPct val="0"/>
              </a:spcBef>
              <a:buClrTx/>
              <a:buSzTx/>
              <a:buFontTx/>
              <a:buNone/>
            </a:pPr>
            <a:r>
              <a:rPr lang="en-US" altLang="en-US" sz="1800">
                <a:solidFill>
                  <a:srgbClr val="000000"/>
                </a:solidFill>
              </a:rPr>
              <a:t>others, so it </a:t>
            </a:r>
            <a:r>
              <a:rPr lang="en-US" altLang="en-US" sz="1800" u="sng">
                <a:solidFill>
                  <a:srgbClr val="000000"/>
                </a:solidFill>
              </a:rPr>
              <a:t>is</a:t>
            </a:r>
            <a:r>
              <a:rPr lang="en-US" altLang="en-US" sz="1800">
                <a:solidFill>
                  <a:srgbClr val="000000"/>
                </a:solidFill>
              </a:rPr>
              <a:t> an outlier of the relationship.</a:t>
            </a:r>
          </a:p>
        </p:txBody>
      </p:sp>
      <p:sp>
        <p:nvSpPr>
          <p:cNvPr id="166918" name="Text Box 6">
            <a:extLst>
              <a:ext uri="{FF2B5EF4-FFF2-40B4-BE49-F238E27FC236}">
                <a16:creationId xmlns:a16="http://schemas.microsoft.com/office/drawing/2014/main" id="{503790AA-568B-4A8B-B60B-2C0A53970711}"/>
              </a:ext>
            </a:extLst>
          </p:cNvPr>
          <p:cNvSpPr txBox="1">
            <a:spLocks noChangeArrowheads="1"/>
          </p:cNvSpPr>
          <p:nvPr/>
        </p:nvSpPr>
        <p:spPr bwMode="auto">
          <a:xfrm>
            <a:off x="6292850" y="376238"/>
            <a:ext cx="1228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b="1">
                <a:solidFill>
                  <a:srgbClr val="333399"/>
                </a:solidFill>
                <a:latin typeface="Garamond" panose="02020404030301010803" pitchFamily="18" charset="0"/>
              </a:rPr>
              <a:t>Outliers</a:t>
            </a:r>
          </a:p>
        </p:txBody>
      </p:sp>
      <p:sp>
        <p:nvSpPr>
          <p:cNvPr id="166919" name="Oval 7">
            <a:extLst>
              <a:ext uri="{FF2B5EF4-FFF2-40B4-BE49-F238E27FC236}">
                <a16:creationId xmlns:a16="http://schemas.microsoft.com/office/drawing/2014/main" id="{EBC047EE-C8BC-4852-9851-014A77F8EED1}"/>
              </a:ext>
            </a:extLst>
          </p:cNvPr>
          <p:cNvSpPr>
            <a:spLocks noChangeArrowheads="1"/>
          </p:cNvSpPr>
          <p:nvPr/>
        </p:nvSpPr>
        <p:spPr bwMode="auto">
          <a:xfrm>
            <a:off x="2286000" y="533400"/>
            <a:ext cx="1905000" cy="457200"/>
          </a:xfrm>
          <a:prstGeom prst="ellipse">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solidFill>
                <a:srgbClr val="000000"/>
              </a:solidFill>
            </a:endParaRPr>
          </a:p>
        </p:txBody>
      </p:sp>
      <p:sp>
        <p:nvSpPr>
          <p:cNvPr id="166920" name="Oval 8">
            <a:extLst>
              <a:ext uri="{FF2B5EF4-FFF2-40B4-BE49-F238E27FC236}">
                <a16:creationId xmlns:a16="http://schemas.microsoft.com/office/drawing/2014/main" id="{8D86AD69-34F0-441F-9015-CC055234CBCF}"/>
              </a:ext>
            </a:extLst>
          </p:cNvPr>
          <p:cNvSpPr>
            <a:spLocks noChangeArrowheads="1"/>
          </p:cNvSpPr>
          <p:nvPr/>
        </p:nvSpPr>
        <p:spPr bwMode="auto">
          <a:xfrm>
            <a:off x="3048000" y="4876800"/>
            <a:ext cx="1219200" cy="457200"/>
          </a:xfrm>
          <a:prstGeom prst="ellipse">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8" grpId="0" autoUpdateAnimBg="0"/>
      <p:bldP spid="13117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Slide Number Placeholder 5">
            <a:extLst>
              <a:ext uri="{FF2B5EF4-FFF2-40B4-BE49-F238E27FC236}">
                <a16:creationId xmlns:a16="http://schemas.microsoft.com/office/drawing/2014/main" id="{3E286751-3990-4BF3-BE83-279C755A72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200">
                <a:solidFill>
                  <a:srgbClr val="000000"/>
                </a:solidFill>
                <a:latin typeface="Tahoma" panose="020B0604030504040204" pitchFamily="34" charset="0"/>
              </a:rPr>
              <a:t>2.</a:t>
            </a:r>
            <a:fld id="{D065A9B3-CA21-4CA2-87EC-49B9B3FD9896}" type="slidenum">
              <a:rPr lang="en-US" altLang="en-US" sz="1200" smtClean="0">
                <a:solidFill>
                  <a:srgbClr val="000000"/>
                </a:solidFill>
                <a:latin typeface="Tahoma" panose="020B0604030504040204" pitchFamily="34" charset="0"/>
              </a:rPr>
              <a:pPr>
                <a:spcBef>
                  <a:spcPct val="0"/>
                </a:spcBef>
                <a:buFontTx/>
                <a:buNone/>
              </a:pPr>
              <a:t>32</a:t>
            </a:fld>
            <a:endParaRPr lang="en-US" altLang="en-US" sz="1200">
              <a:solidFill>
                <a:srgbClr val="000000"/>
              </a:solidFill>
              <a:latin typeface="Tahoma" panose="020B0604030504040204" pitchFamily="34" charset="0"/>
            </a:endParaRPr>
          </a:p>
        </p:txBody>
      </p:sp>
      <p:sp>
        <p:nvSpPr>
          <p:cNvPr id="167939" name="Rectangle 2">
            <a:extLst>
              <a:ext uri="{FF2B5EF4-FFF2-40B4-BE49-F238E27FC236}">
                <a16:creationId xmlns:a16="http://schemas.microsoft.com/office/drawing/2014/main" id="{A478F6A6-283F-4441-ADFB-76A737823759}"/>
              </a:ext>
            </a:extLst>
          </p:cNvPr>
          <p:cNvSpPr>
            <a:spLocks noGrp="1" noChangeArrowheads="1"/>
          </p:cNvSpPr>
          <p:nvPr>
            <p:ph type="title"/>
          </p:nvPr>
        </p:nvSpPr>
        <p:spPr>
          <a:xfrm>
            <a:off x="0" y="152400"/>
            <a:ext cx="9144000" cy="609600"/>
          </a:xfrm>
        </p:spPr>
        <p:txBody>
          <a:bodyPr/>
          <a:lstStyle/>
          <a:p>
            <a:r>
              <a:rPr lang="en-US" altLang="en-US" sz="2400" b="1"/>
              <a:t>Graphing the Relationship between 2 Nominal Variables</a:t>
            </a:r>
            <a:endParaRPr lang="en-US" altLang="en-US" sz="2400"/>
          </a:p>
        </p:txBody>
      </p:sp>
      <p:sp>
        <p:nvSpPr>
          <p:cNvPr id="13316" name="Text Box 10">
            <a:extLst>
              <a:ext uri="{FF2B5EF4-FFF2-40B4-BE49-F238E27FC236}">
                <a16:creationId xmlns:a16="http://schemas.microsoft.com/office/drawing/2014/main" id="{459FD723-ADE2-4A43-9B17-FB4266E07180}"/>
              </a:ext>
            </a:extLst>
          </p:cNvPr>
          <p:cNvSpPr txBox="1">
            <a:spLocks noChangeArrowheads="1"/>
          </p:cNvSpPr>
          <p:nvPr/>
        </p:nvSpPr>
        <p:spPr bwMode="auto">
          <a:xfrm>
            <a:off x="3216275" y="5608638"/>
            <a:ext cx="2987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algn="ctr" eaLnBrk="0" fontAlgn="base" hangingPunct="0">
              <a:spcBef>
                <a:spcPct val="0"/>
              </a:spcBef>
              <a:spcAft>
                <a:spcPct val="0"/>
              </a:spcAft>
              <a:defRPr sz="2400">
                <a:solidFill>
                  <a:schemeClr val="tx1"/>
                </a:solidFill>
                <a:latin typeface="Times"/>
              </a:defRPr>
            </a:lvl6pPr>
            <a:lvl7pPr marL="2971800" indent="-228600" algn="ctr" eaLnBrk="0" fontAlgn="base" hangingPunct="0">
              <a:spcBef>
                <a:spcPct val="0"/>
              </a:spcBef>
              <a:spcAft>
                <a:spcPct val="0"/>
              </a:spcAft>
              <a:defRPr sz="2400">
                <a:solidFill>
                  <a:schemeClr val="tx1"/>
                </a:solidFill>
                <a:latin typeface="Times"/>
              </a:defRPr>
            </a:lvl7pPr>
            <a:lvl8pPr marL="3429000" indent="-228600" algn="ctr" eaLnBrk="0" fontAlgn="base" hangingPunct="0">
              <a:spcBef>
                <a:spcPct val="0"/>
              </a:spcBef>
              <a:spcAft>
                <a:spcPct val="0"/>
              </a:spcAft>
              <a:defRPr sz="2400">
                <a:solidFill>
                  <a:schemeClr val="tx1"/>
                </a:solidFill>
                <a:latin typeface="Times"/>
              </a:defRPr>
            </a:lvl8pPr>
            <a:lvl9pPr marL="3886200" indent="-228600" algn="ctr" eaLnBrk="0" fontAlgn="base" hangingPunct="0">
              <a:spcBef>
                <a:spcPct val="0"/>
              </a:spcBef>
              <a:spcAft>
                <a:spcPct val="0"/>
              </a:spcAft>
              <a:defRPr sz="2400">
                <a:solidFill>
                  <a:schemeClr val="tx1"/>
                </a:solidFill>
                <a:latin typeface="Times"/>
              </a:defRPr>
            </a:lvl9pPr>
          </a:lstStyle>
          <a:p>
            <a:pPr algn="ctr">
              <a:defRPr/>
            </a:pPr>
            <a:r>
              <a:rPr lang="en-US" sz="1600">
                <a:solidFill>
                  <a:srgbClr val="000000"/>
                </a:solidFill>
                <a:latin typeface="Tahoma" pitchFamily="34" charset="0"/>
                <a:cs typeface="+mn-cs"/>
              </a:rPr>
              <a:t>There are only a few telephone</a:t>
            </a:r>
          </a:p>
          <a:p>
            <a:pPr algn="ctr">
              <a:defRPr/>
            </a:pPr>
            <a:r>
              <a:rPr lang="en-US" sz="1600">
                <a:solidFill>
                  <a:srgbClr val="000000"/>
                </a:solidFill>
                <a:latin typeface="Tahoma" pitchFamily="34" charset="0"/>
                <a:cs typeface="+mn-cs"/>
              </a:rPr>
              <a:t>bills in the middle range.</a:t>
            </a:r>
          </a:p>
        </p:txBody>
      </p:sp>
      <p:sp>
        <p:nvSpPr>
          <p:cNvPr id="13317" name="Rectangle 13">
            <a:extLst>
              <a:ext uri="{FF2B5EF4-FFF2-40B4-BE49-F238E27FC236}">
                <a16:creationId xmlns:a16="http://schemas.microsoft.com/office/drawing/2014/main" id="{B241D497-C6EC-4877-862B-24A78FF48D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defRPr/>
            </a:pPr>
            <a:endParaRPr lang="en-US">
              <a:solidFill>
                <a:srgbClr val="000000"/>
              </a:solidFill>
              <a:latin typeface="Times"/>
              <a:cs typeface="+mn-cs"/>
            </a:endParaRPr>
          </a:p>
        </p:txBody>
      </p:sp>
      <p:graphicFrame>
        <p:nvGraphicFramePr>
          <p:cNvPr id="167942" name="Object 12">
            <a:extLst>
              <a:ext uri="{FF2B5EF4-FFF2-40B4-BE49-F238E27FC236}">
                <a16:creationId xmlns:a16="http://schemas.microsoft.com/office/drawing/2014/main" id="{580F17D6-1C03-41EF-96B9-8B2B6BC1A5D9}"/>
              </a:ext>
            </a:extLst>
          </p:cNvPr>
          <p:cNvGraphicFramePr>
            <a:graphicFrameLocks noChangeAspect="1"/>
          </p:cNvGraphicFramePr>
          <p:nvPr/>
        </p:nvGraphicFramePr>
        <p:xfrm>
          <a:off x="381000" y="1066800"/>
          <a:ext cx="6454775" cy="3657600"/>
        </p:xfrm>
        <a:graphic>
          <a:graphicData uri="http://schemas.openxmlformats.org/presentationml/2006/ole">
            <mc:AlternateContent xmlns:mc="http://schemas.openxmlformats.org/markup-compatibility/2006">
              <mc:Choice xmlns:v="urn:schemas-microsoft-com:vml" Requires="v">
                <p:oleObj spid="_x0000_s167945" name="Worksheet" r:id="rId3" imgW="4572000" imgH="2590800" progId="Excel.Sheet.8">
                  <p:embed/>
                </p:oleObj>
              </mc:Choice>
              <mc:Fallback>
                <p:oleObj name="Worksheet" r:id="rId3" imgW="4572000" imgH="2590800" progId="Excel.Sheet.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64547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19EBE2D1-5AE8-43BE-AAE9-8284E79496FA}"/>
              </a:ext>
            </a:extLst>
          </p:cNvPr>
          <p:cNvSpPr>
            <a:spLocks noGrp="1" noChangeArrowheads="1"/>
          </p:cNvSpPr>
          <p:nvPr>
            <p:ph type="title"/>
          </p:nvPr>
        </p:nvSpPr>
        <p:spPr>
          <a:xfrm>
            <a:off x="228600" y="152400"/>
            <a:ext cx="8763000" cy="390525"/>
          </a:xfrm>
        </p:spPr>
        <p:txBody>
          <a:bodyPr/>
          <a:lstStyle/>
          <a:p>
            <a:pPr algn="ctr"/>
            <a:r>
              <a:rPr lang="en-US" altLang="en-US"/>
              <a:t>Time Series</a:t>
            </a:r>
          </a:p>
        </p:txBody>
      </p:sp>
      <p:sp>
        <p:nvSpPr>
          <p:cNvPr id="168963" name="Slide Number Placeholder 3">
            <a:extLst>
              <a:ext uri="{FF2B5EF4-FFF2-40B4-BE49-F238E27FC236}">
                <a16:creationId xmlns:a16="http://schemas.microsoft.com/office/drawing/2014/main" id="{2960796A-4878-47A7-87A6-548E70149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200">
                <a:solidFill>
                  <a:srgbClr val="000000"/>
                </a:solidFill>
                <a:latin typeface="Tahoma" panose="020B0604030504040204" pitchFamily="34" charset="0"/>
              </a:rPr>
              <a:t>1.</a:t>
            </a:r>
            <a:fld id="{934774BC-ED9F-45A9-BFA2-A7A7B0363B78}" type="slidenum">
              <a:rPr lang="en-US" altLang="en-US" sz="1200" smtClean="0">
                <a:solidFill>
                  <a:srgbClr val="000000"/>
                </a:solidFill>
                <a:latin typeface="Tahoma" panose="020B0604030504040204" pitchFamily="34" charset="0"/>
              </a:rPr>
              <a:pPr/>
              <a:t>33</a:t>
            </a:fld>
            <a:endParaRPr lang="en-US" altLang="en-US" sz="1200">
              <a:solidFill>
                <a:srgbClr val="000000"/>
              </a:solidFill>
              <a:latin typeface="Tahoma" panose="020B0604030504040204" pitchFamily="34" charset="0"/>
            </a:endParaRPr>
          </a:p>
        </p:txBody>
      </p:sp>
      <p:pic>
        <p:nvPicPr>
          <p:cNvPr id="5" name="Picture 4">
            <a:extLst>
              <a:ext uri="{FF2B5EF4-FFF2-40B4-BE49-F238E27FC236}">
                <a16:creationId xmlns:a16="http://schemas.microsoft.com/office/drawing/2014/main" id="{3B74C4F2-A4A0-43A3-BBE7-76D80112D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913" y="3322638"/>
            <a:ext cx="782637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817FF46-A89A-4E87-A6D5-652F92A698B2}"/>
              </a:ext>
            </a:extLst>
          </p:cNvPr>
          <p:cNvSpPr>
            <a:spLocks noChangeArrowheads="1"/>
          </p:cNvSpPr>
          <p:nvPr/>
        </p:nvSpPr>
        <p:spPr bwMode="auto">
          <a:xfrm>
            <a:off x="228600" y="800100"/>
            <a:ext cx="85201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9 people are killed and over 1,000 more are injured every day</a:t>
            </a:r>
            <a:r>
              <a:rPr lang="en-US" altLang="en-US"/>
              <a:t> in car accidents that involve a distracted driver.</a:t>
            </a:r>
          </a:p>
        </p:txBody>
      </p:sp>
      <p:sp>
        <p:nvSpPr>
          <p:cNvPr id="7" name="Rectangle 6">
            <a:extLst>
              <a:ext uri="{FF2B5EF4-FFF2-40B4-BE49-F238E27FC236}">
                <a16:creationId xmlns:a16="http://schemas.microsoft.com/office/drawing/2014/main" id="{61559C50-ECF2-4E2C-9CAB-1CAC43782DA0}"/>
              </a:ext>
            </a:extLst>
          </p:cNvPr>
          <p:cNvSpPr>
            <a:spLocks noChangeArrowheads="1"/>
          </p:cNvSpPr>
          <p:nvPr/>
        </p:nvSpPr>
        <p:spPr bwMode="auto">
          <a:xfrm>
            <a:off x="228600" y="1641475"/>
            <a:ext cx="8445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3,179 people were fatally injured</a:t>
            </a:r>
            <a:r>
              <a:rPr lang="en-US" altLang="en-US"/>
              <a:t> in car accidents involving a distracted driver in 2014.</a:t>
            </a:r>
          </a:p>
        </p:txBody>
      </p:sp>
      <p:sp>
        <p:nvSpPr>
          <p:cNvPr id="8" name="Rectangle 7">
            <a:extLst>
              <a:ext uri="{FF2B5EF4-FFF2-40B4-BE49-F238E27FC236}">
                <a16:creationId xmlns:a16="http://schemas.microsoft.com/office/drawing/2014/main" id="{65437E9C-2D20-450A-A79D-733D31384EA1}"/>
              </a:ext>
            </a:extLst>
          </p:cNvPr>
          <p:cNvSpPr>
            <a:spLocks noChangeArrowheads="1"/>
          </p:cNvSpPr>
          <p:nvPr/>
        </p:nvSpPr>
        <p:spPr bwMode="auto">
          <a:xfrm>
            <a:off x="228600" y="2484438"/>
            <a:ext cx="8763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b="1"/>
              <a:t>Distracted Driving accounted for 10% of all motor vehicle fatalities</a:t>
            </a:r>
            <a:r>
              <a:rPr lang="en-US" altLang="en-US"/>
              <a:t> in 2014.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901376A-B952-49C2-A098-3611CB46C412}"/>
              </a:ext>
            </a:extLst>
          </p:cNvPr>
          <p:cNvSpPr>
            <a:spLocks noGrp="1" noChangeArrowheads="1"/>
          </p:cNvSpPr>
          <p:nvPr>
            <p:ph type="title"/>
          </p:nvPr>
        </p:nvSpPr>
        <p:spPr/>
        <p:txBody>
          <a:bodyPr/>
          <a:lstStyle/>
          <a:p>
            <a:pPr eaLnBrk="1" hangingPunct="1"/>
            <a:r>
              <a:rPr lang="en-US" altLang="en-US"/>
              <a:t>Graphical Excellence…</a:t>
            </a:r>
          </a:p>
        </p:txBody>
      </p:sp>
      <p:sp>
        <p:nvSpPr>
          <p:cNvPr id="178179" name="Rectangle 3">
            <a:extLst>
              <a:ext uri="{FF2B5EF4-FFF2-40B4-BE49-F238E27FC236}">
                <a16:creationId xmlns:a16="http://schemas.microsoft.com/office/drawing/2014/main" id="{0F0DCBFD-0F1F-4F3A-A37A-4F9781CF58E1}"/>
              </a:ext>
            </a:extLst>
          </p:cNvPr>
          <p:cNvSpPr>
            <a:spLocks noGrp="1" noChangeArrowheads="1"/>
          </p:cNvSpPr>
          <p:nvPr>
            <p:ph sz="quarter" idx="1"/>
          </p:nvPr>
        </p:nvSpPr>
        <p:spPr>
          <a:xfrm>
            <a:off x="457200" y="1143000"/>
            <a:ext cx="8229600" cy="3340100"/>
          </a:xfrm>
        </p:spPr>
        <p:txBody>
          <a:bodyPr/>
          <a:lstStyle/>
          <a:p>
            <a:pPr marL="533400" indent="-533400" eaLnBrk="1" hangingPunct="1"/>
            <a:r>
              <a:rPr lang="en-US" altLang="en-US" sz="2400" b="1" i="1"/>
              <a:t>Graphical Excellence</a:t>
            </a:r>
            <a:r>
              <a:rPr lang="en-US" altLang="en-US" sz="2400"/>
              <a:t> is achieved when…</a:t>
            </a:r>
          </a:p>
          <a:p>
            <a:pPr marL="533400" indent="-533400" eaLnBrk="1" hangingPunct="1">
              <a:buFont typeface="Times" panose="02020603050405020304" pitchFamily="18" charset="0"/>
              <a:buAutoNum type="arabicParenR"/>
            </a:pPr>
            <a:r>
              <a:rPr lang="en-US" altLang="en-US" sz="2400"/>
              <a:t>large data sets are presented concisely and coherently.</a:t>
            </a:r>
          </a:p>
          <a:p>
            <a:pPr marL="533400" indent="-533400" eaLnBrk="1" hangingPunct="1">
              <a:buFont typeface="Times" panose="02020603050405020304" pitchFamily="18" charset="0"/>
              <a:buAutoNum type="arabicParenR"/>
            </a:pPr>
            <a:r>
              <a:rPr lang="en-US" altLang="en-US" sz="2400"/>
              <a:t>the message being presented by the chart is clear.</a:t>
            </a:r>
          </a:p>
          <a:p>
            <a:pPr marL="533400" indent="-533400" eaLnBrk="1" hangingPunct="1">
              <a:buFont typeface="Times" panose="02020603050405020304" pitchFamily="18" charset="0"/>
              <a:buAutoNum type="arabicParenR"/>
            </a:pPr>
            <a:r>
              <a:rPr lang="en-US" altLang="en-US" sz="2400"/>
              <a:t>the comparison of two or more variables is aided.</a:t>
            </a:r>
          </a:p>
          <a:p>
            <a:pPr marL="533400" indent="-533400" eaLnBrk="1" hangingPunct="1">
              <a:buFont typeface="Times" panose="02020603050405020304" pitchFamily="18" charset="0"/>
              <a:buAutoNum type="arabicParenR"/>
            </a:pPr>
            <a:r>
              <a:rPr lang="en-US" altLang="en-US" sz="2400"/>
              <a:t>the substance of the data, not the form of the graph is prominent.</a:t>
            </a:r>
          </a:p>
          <a:p>
            <a:pPr marL="533400" indent="-533400" eaLnBrk="1" hangingPunct="1">
              <a:buFont typeface="Times" panose="02020603050405020304" pitchFamily="18" charset="0"/>
              <a:buAutoNum type="arabicParenR"/>
            </a:pPr>
            <a:r>
              <a:rPr lang="en-US" altLang="en-US" sz="2400"/>
              <a:t>there is no distortion of the data and findings.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Title 3">
            <a:extLst>
              <a:ext uri="{FF2B5EF4-FFF2-40B4-BE49-F238E27FC236}">
                <a16:creationId xmlns:a16="http://schemas.microsoft.com/office/drawing/2014/main" id="{F0E4EBED-7380-409A-94A4-1F2304D4683E}"/>
              </a:ext>
            </a:extLst>
          </p:cNvPr>
          <p:cNvSpPr>
            <a:spLocks noGrp="1" noChangeArrowheads="1"/>
          </p:cNvSpPr>
          <p:nvPr>
            <p:ph type="title" idx="4294967295"/>
          </p:nvPr>
        </p:nvSpPr>
        <p:spPr>
          <a:xfrm>
            <a:off x="0" y="274638"/>
            <a:ext cx="7467600" cy="1143000"/>
          </a:xfrm>
        </p:spPr>
        <p:txBody>
          <a:bodyPr anchor="ctr"/>
          <a:lstStyle/>
          <a:p>
            <a:pPr eaLnBrk="1" hangingPunct="1"/>
            <a:r>
              <a:rPr lang="en-US" altLang="en-US" sz="3000">
                <a:latin typeface="Verdana" panose="020B0604030504040204" pitchFamily="34" charset="0"/>
              </a:rPr>
              <a:t>Graphical Misrepresentations of Data</a:t>
            </a:r>
          </a:p>
        </p:txBody>
      </p:sp>
      <p:sp>
        <p:nvSpPr>
          <p:cNvPr id="179203" name="Content Placeholder 4">
            <a:extLst>
              <a:ext uri="{FF2B5EF4-FFF2-40B4-BE49-F238E27FC236}">
                <a16:creationId xmlns:a16="http://schemas.microsoft.com/office/drawing/2014/main" id="{7EF6AEB0-CC11-477D-83FB-576B72C64C57}"/>
              </a:ext>
            </a:extLst>
          </p:cNvPr>
          <p:cNvSpPr>
            <a:spLocks noGrp="1" noChangeArrowheads="1"/>
          </p:cNvSpPr>
          <p:nvPr>
            <p:ph idx="4294967295"/>
          </p:nvPr>
        </p:nvSpPr>
        <p:spPr>
          <a:xfrm>
            <a:off x="1646238" y="1676400"/>
            <a:ext cx="7497762" cy="4800600"/>
          </a:xfrm>
        </p:spPr>
        <p:txBody>
          <a:bodyPr/>
          <a:lstStyle/>
          <a:p>
            <a:pPr marL="365125" indent="-282575" eaLnBrk="1" hangingPunct="1">
              <a:buFontTx/>
              <a:buNone/>
            </a:pPr>
            <a:endParaRPr lang="en-US" altLang="en-US">
              <a:latin typeface="Verdana" panose="020B0604030504040204" pitchFamily="34" charset="0"/>
            </a:endParaRPr>
          </a:p>
          <a:p>
            <a:pPr marL="365125" indent="-282575" eaLnBrk="1" hangingPunct="1">
              <a:buFontTx/>
              <a:buNone/>
            </a:pPr>
            <a:r>
              <a:rPr lang="en-US" altLang="en-US">
                <a:latin typeface="Verdana" panose="020B0604030504040204" pitchFamily="34" charset="0"/>
              </a:rPr>
              <a:t>What can make a graph misleading, confusing, or deceptive.</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53D885C5-24D8-4795-A3DD-EC34ADD09A81}"/>
              </a:ext>
            </a:extLst>
          </p:cNvPr>
          <p:cNvSpPr>
            <a:spLocks noGrp="1" noChangeArrowheads="1"/>
          </p:cNvSpPr>
          <p:nvPr>
            <p:ph type="title" idx="4294967295"/>
          </p:nvPr>
        </p:nvSpPr>
        <p:spPr>
          <a:xfrm>
            <a:off x="1646238" y="228600"/>
            <a:ext cx="7497762" cy="944563"/>
          </a:xfrm>
        </p:spPr>
        <p:txBody>
          <a:bodyPr anchor="ctr"/>
          <a:lstStyle/>
          <a:p>
            <a:pPr eaLnBrk="1" hangingPunct="1"/>
            <a:r>
              <a:rPr lang="en-US" altLang="en-US" sz="3000">
                <a:latin typeface="Verdana" panose="020B0604030504040204" pitchFamily="34" charset="0"/>
              </a:rPr>
              <a:t>Eight Common Methods for Making a Graph Misleading</a:t>
            </a:r>
          </a:p>
        </p:txBody>
      </p:sp>
      <p:sp>
        <p:nvSpPr>
          <p:cNvPr id="181251" name="Content Placeholder 2">
            <a:extLst>
              <a:ext uri="{FF2B5EF4-FFF2-40B4-BE49-F238E27FC236}">
                <a16:creationId xmlns:a16="http://schemas.microsoft.com/office/drawing/2014/main" id="{B66EE6CA-E3F5-4B49-BB18-15647A685471}"/>
              </a:ext>
            </a:extLst>
          </p:cNvPr>
          <p:cNvSpPr>
            <a:spLocks noGrp="1" noChangeArrowheads="1"/>
          </p:cNvSpPr>
          <p:nvPr>
            <p:ph idx="4294967295"/>
          </p:nvPr>
        </p:nvSpPr>
        <p:spPr>
          <a:xfrm>
            <a:off x="1219200" y="1676400"/>
            <a:ext cx="7924800" cy="4876800"/>
          </a:xfrm>
        </p:spPr>
        <p:txBody>
          <a:bodyPr/>
          <a:lstStyle/>
          <a:p>
            <a:pPr marL="365125" indent="-282575" eaLnBrk="1" hangingPunct="1">
              <a:buFontTx/>
              <a:buNone/>
            </a:pPr>
            <a:r>
              <a:rPr lang="en-US" altLang="en-US">
                <a:solidFill>
                  <a:srgbClr val="8898C3"/>
                </a:solidFill>
                <a:latin typeface="Verdana" panose="020B0604030504040204" pitchFamily="34" charset="0"/>
              </a:rPr>
              <a:t>1.</a:t>
            </a:r>
            <a:r>
              <a:rPr lang="en-US" altLang="en-US">
                <a:latin typeface="Verdana" panose="020B0604030504040204" pitchFamily="34" charset="0"/>
              </a:rPr>
              <a:t> Graphing/selecting an inappropriate statistic.</a:t>
            </a:r>
          </a:p>
          <a:p>
            <a:pPr marL="365125" indent="-282575" eaLnBrk="1" hangingPunct="1">
              <a:buFontTx/>
              <a:buNone/>
            </a:pPr>
            <a:r>
              <a:rPr lang="en-US" altLang="en-US">
                <a:solidFill>
                  <a:srgbClr val="8898C3"/>
                </a:solidFill>
                <a:latin typeface="Verdana" panose="020B0604030504040204" pitchFamily="34" charset="0"/>
              </a:rPr>
              <a:t>2.</a:t>
            </a:r>
            <a:r>
              <a:rPr lang="en-US" altLang="en-US">
                <a:latin typeface="Verdana" panose="020B0604030504040204" pitchFamily="34" charset="0"/>
              </a:rPr>
              <a:t> Omitting the zero on the relevant scale.</a:t>
            </a:r>
          </a:p>
          <a:p>
            <a:pPr marL="365125" indent="-282575" eaLnBrk="1" hangingPunct="1">
              <a:buFontTx/>
              <a:buNone/>
            </a:pPr>
            <a:r>
              <a:rPr lang="en-US" altLang="en-US">
                <a:solidFill>
                  <a:srgbClr val="8898C3"/>
                </a:solidFill>
                <a:latin typeface="Verdana" panose="020B0604030504040204" pitchFamily="34" charset="0"/>
              </a:rPr>
              <a:t>3.</a:t>
            </a:r>
            <a:r>
              <a:rPr lang="en-US" altLang="en-US">
                <a:latin typeface="Verdana" panose="020B0604030504040204" pitchFamily="34" charset="0"/>
              </a:rPr>
              <a:t> Manipulating the scale.</a:t>
            </a:r>
          </a:p>
          <a:p>
            <a:pPr marL="365125" indent="-282575" eaLnBrk="1" hangingPunct="1">
              <a:buFontTx/>
              <a:buNone/>
            </a:pPr>
            <a:r>
              <a:rPr lang="en-US" altLang="en-US">
                <a:solidFill>
                  <a:srgbClr val="8898C3"/>
                </a:solidFill>
                <a:latin typeface="Verdana" panose="020B0604030504040204" pitchFamily="34" charset="0"/>
              </a:rPr>
              <a:t>4.</a:t>
            </a:r>
            <a:r>
              <a:rPr lang="en-US" altLang="en-US">
                <a:latin typeface="Verdana" panose="020B0604030504040204" pitchFamily="34" charset="0"/>
              </a:rPr>
              <a:t> Using two dimensions (area) to emphasize   </a:t>
            </a:r>
          </a:p>
          <a:p>
            <a:pPr marL="365125" indent="-282575" eaLnBrk="1" hangingPunct="1">
              <a:spcBef>
                <a:spcPct val="0"/>
              </a:spcBef>
              <a:buFontTx/>
              <a:buNone/>
            </a:pPr>
            <a:r>
              <a:rPr lang="en-US" altLang="en-US">
                <a:latin typeface="Verdana" panose="020B0604030504040204" pitchFamily="34" charset="0"/>
              </a:rPr>
              <a:t>    a one-dimensional difference.</a:t>
            </a:r>
          </a:p>
          <a:p>
            <a:pPr marL="365125" indent="-282575" eaLnBrk="1" hangingPunct="1">
              <a:buFontTx/>
              <a:buNone/>
            </a:pPr>
            <a:r>
              <a:rPr lang="en-US" altLang="en-US">
                <a:solidFill>
                  <a:srgbClr val="8898C3"/>
                </a:solidFill>
                <a:latin typeface="Verdana" panose="020B0604030504040204" pitchFamily="34" charset="0"/>
              </a:rPr>
              <a:t>5.</a:t>
            </a:r>
            <a:r>
              <a:rPr lang="en-US" altLang="en-US">
                <a:latin typeface="Verdana" panose="020B0604030504040204" pitchFamily="34" charset="0"/>
              </a:rPr>
              <a:t> Careless combination of categories in a bar  </a:t>
            </a:r>
          </a:p>
          <a:p>
            <a:pPr marL="365125" indent="-282575" eaLnBrk="1" hangingPunct="1">
              <a:spcBef>
                <a:spcPct val="0"/>
              </a:spcBef>
              <a:buFontTx/>
              <a:buNone/>
            </a:pPr>
            <a:r>
              <a:rPr lang="en-US" altLang="en-US">
                <a:latin typeface="Verdana" panose="020B0604030504040204" pitchFamily="34" charset="0"/>
              </a:rPr>
              <a:t>    graph.</a:t>
            </a:r>
          </a:p>
          <a:p>
            <a:pPr marL="365125" indent="-282575" eaLnBrk="1" hangingPunct="1">
              <a:buFontTx/>
              <a:buNone/>
            </a:pPr>
            <a:r>
              <a:rPr lang="en-US" altLang="en-US">
                <a:solidFill>
                  <a:srgbClr val="8898C3"/>
                </a:solidFill>
                <a:latin typeface="Verdana" panose="020B0604030504040204" pitchFamily="34" charset="0"/>
              </a:rPr>
              <a:t>6.</a:t>
            </a:r>
            <a:r>
              <a:rPr lang="en-US" altLang="en-US">
                <a:latin typeface="Verdana" panose="020B0604030504040204" pitchFamily="34" charset="0"/>
              </a:rPr>
              <a:t> Inaccuracy in relative lengths of bars in a bar  </a:t>
            </a:r>
          </a:p>
          <a:p>
            <a:pPr marL="365125" indent="-282575" eaLnBrk="1" hangingPunct="1">
              <a:spcBef>
                <a:spcPct val="0"/>
              </a:spcBef>
              <a:buFontTx/>
              <a:buNone/>
            </a:pPr>
            <a:r>
              <a:rPr lang="en-US" altLang="en-US">
                <a:latin typeface="Verdana" panose="020B0604030504040204" pitchFamily="34" charset="0"/>
              </a:rPr>
              <a:t>    graph.</a:t>
            </a:r>
          </a:p>
          <a:p>
            <a:pPr marL="365125" indent="-282575" eaLnBrk="1" hangingPunct="1">
              <a:buFontTx/>
              <a:buNone/>
            </a:pPr>
            <a:r>
              <a:rPr lang="en-US" altLang="en-US">
                <a:solidFill>
                  <a:srgbClr val="8898C3"/>
                </a:solidFill>
                <a:latin typeface="Verdana" panose="020B0604030504040204" pitchFamily="34" charset="0"/>
              </a:rPr>
              <a:t>7.</a:t>
            </a:r>
            <a:r>
              <a:rPr lang="en-US" altLang="en-US">
                <a:latin typeface="Verdana" panose="020B0604030504040204" pitchFamily="34" charset="0"/>
              </a:rPr>
              <a:t> Biased distortion or embellishment.</a:t>
            </a:r>
          </a:p>
          <a:p>
            <a:pPr marL="365125" indent="-282575" eaLnBrk="1" hangingPunct="1">
              <a:buFontTx/>
              <a:buNone/>
            </a:pPr>
            <a:r>
              <a:rPr lang="en-US" altLang="en-US">
                <a:solidFill>
                  <a:srgbClr val="8898C3"/>
                </a:solidFill>
                <a:latin typeface="Verdana" panose="020B0604030504040204" pitchFamily="34" charset="0"/>
              </a:rPr>
              <a:t>8.</a:t>
            </a:r>
            <a:r>
              <a:rPr lang="en-US" altLang="en-US">
                <a:latin typeface="Verdana" panose="020B0604030504040204" pitchFamily="34" charset="0"/>
              </a:rPr>
              <a:t> Unclear labeling.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Slide Number Placeholder 5">
            <a:extLst>
              <a:ext uri="{FF2B5EF4-FFF2-40B4-BE49-F238E27FC236}">
                <a16:creationId xmlns:a16="http://schemas.microsoft.com/office/drawing/2014/main" id="{ED34C075-0280-4B98-854B-CB75E801C13C}"/>
              </a:ext>
            </a:extLst>
          </p:cNvPr>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r">
              <a:spcBef>
                <a:spcPct val="0"/>
              </a:spcBef>
              <a:buFontTx/>
              <a:buNone/>
            </a:pPr>
            <a:r>
              <a:rPr lang="en-US" altLang="en-US" sz="1200">
                <a:solidFill>
                  <a:srgbClr val="000000"/>
                </a:solidFill>
                <a:latin typeface="Tahoma" panose="020B0604030504040204" pitchFamily="34" charset="0"/>
              </a:rPr>
              <a:t>2.</a:t>
            </a:r>
            <a:fld id="{9320F935-A94B-4884-B461-962213B3CFAB}" type="slidenum">
              <a:rPr lang="en-US" altLang="en-US" sz="1200">
                <a:solidFill>
                  <a:srgbClr val="000000"/>
                </a:solidFill>
                <a:latin typeface="Tahoma" panose="020B0604030504040204" pitchFamily="34" charset="0"/>
              </a:rPr>
              <a:pPr algn="r">
                <a:spcBef>
                  <a:spcPct val="0"/>
                </a:spcBef>
                <a:buFontTx/>
                <a:buNone/>
              </a:pPr>
              <a:t>4</a:t>
            </a:fld>
            <a:endParaRPr lang="en-US" altLang="en-US" sz="1200">
              <a:solidFill>
                <a:srgbClr val="000000"/>
              </a:solidFill>
              <a:latin typeface="Tahoma" panose="020B0604030504040204" pitchFamily="34" charset="0"/>
            </a:endParaRPr>
          </a:p>
        </p:txBody>
      </p:sp>
      <p:sp>
        <p:nvSpPr>
          <p:cNvPr id="251907" name="Rectangle 2">
            <a:extLst>
              <a:ext uri="{FF2B5EF4-FFF2-40B4-BE49-F238E27FC236}">
                <a16:creationId xmlns:a16="http://schemas.microsoft.com/office/drawing/2014/main" id="{48A94D9F-5BC5-4496-8D69-0058501CEB85}"/>
              </a:ext>
            </a:extLst>
          </p:cNvPr>
          <p:cNvSpPr>
            <a:spLocks noGrp="1" noChangeArrowheads="1"/>
          </p:cNvSpPr>
          <p:nvPr>
            <p:ph type="title" idx="4294967295"/>
          </p:nvPr>
        </p:nvSpPr>
        <p:spPr>
          <a:xfrm>
            <a:off x="550863" y="231775"/>
            <a:ext cx="7467600" cy="530225"/>
          </a:xfrm>
        </p:spPr>
        <p:txBody>
          <a:bodyPr>
            <a:normAutofit fontScale="90000"/>
          </a:bodyPr>
          <a:lstStyle/>
          <a:p>
            <a:pPr eaLnBrk="1" hangingPunct="1">
              <a:defRPr/>
            </a:pPr>
            <a:r>
              <a:rPr lang="en-US" dirty="0"/>
              <a:t>Example:    Who drinks what?</a:t>
            </a:r>
          </a:p>
        </p:txBody>
      </p:sp>
      <p:sp>
        <p:nvSpPr>
          <p:cNvPr id="111620" name="Rectangle 3">
            <a:extLst>
              <a:ext uri="{FF2B5EF4-FFF2-40B4-BE49-F238E27FC236}">
                <a16:creationId xmlns:a16="http://schemas.microsoft.com/office/drawing/2014/main" id="{EF0C8017-5521-4AD4-B711-2FE3309826F3}"/>
              </a:ext>
            </a:extLst>
          </p:cNvPr>
          <p:cNvSpPr>
            <a:spLocks noGrp="1" noChangeArrowheads="1"/>
          </p:cNvSpPr>
          <p:nvPr>
            <p:ph type="body" idx="4294967295"/>
          </p:nvPr>
        </p:nvSpPr>
        <p:spPr>
          <a:xfrm>
            <a:off x="723900" y="1397000"/>
            <a:ext cx="7467600" cy="4873625"/>
          </a:xfrm>
        </p:spPr>
        <p:txBody>
          <a:bodyPr/>
          <a:lstStyle/>
          <a:p>
            <a:pPr marL="0" indent="0" eaLnBrk="1" hangingPunct="1">
              <a:lnSpc>
                <a:spcPct val="90000"/>
              </a:lnSpc>
              <a:buFontTx/>
              <a:buNone/>
            </a:pPr>
            <a:r>
              <a:rPr lang="en-US" altLang="en-US" sz="2000"/>
              <a:t>1. Budweiser Light</a:t>
            </a:r>
          </a:p>
          <a:p>
            <a:pPr marL="0" indent="0" eaLnBrk="1" hangingPunct="1">
              <a:lnSpc>
                <a:spcPct val="90000"/>
              </a:lnSpc>
              <a:buFontTx/>
              <a:buNone/>
            </a:pPr>
            <a:r>
              <a:rPr lang="en-US" altLang="en-US" sz="2000"/>
              <a:t>2. Busch Light</a:t>
            </a:r>
          </a:p>
          <a:p>
            <a:pPr marL="0" indent="0" eaLnBrk="1" hangingPunct="1">
              <a:lnSpc>
                <a:spcPct val="90000"/>
              </a:lnSpc>
              <a:buFontTx/>
              <a:buNone/>
            </a:pPr>
            <a:r>
              <a:rPr lang="en-US" altLang="en-US" sz="2000"/>
              <a:t>3. Coors Light</a:t>
            </a:r>
          </a:p>
          <a:p>
            <a:pPr marL="0" indent="0" eaLnBrk="1" hangingPunct="1">
              <a:lnSpc>
                <a:spcPct val="90000"/>
              </a:lnSpc>
              <a:buFontTx/>
              <a:buNone/>
            </a:pPr>
            <a:r>
              <a:rPr lang="en-US" altLang="en-US" sz="2000"/>
              <a:t>4. Michelob Light</a:t>
            </a:r>
          </a:p>
          <a:p>
            <a:pPr marL="0" indent="0" eaLnBrk="1" hangingPunct="1">
              <a:lnSpc>
                <a:spcPct val="90000"/>
              </a:lnSpc>
              <a:buFontTx/>
              <a:buNone/>
            </a:pPr>
            <a:r>
              <a:rPr lang="en-US" altLang="en-US" sz="2000"/>
              <a:t>5. Miller Lite</a:t>
            </a:r>
          </a:p>
          <a:p>
            <a:pPr marL="0" indent="0" eaLnBrk="1" hangingPunct="1">
              <a:lnSpc>
                <a:spcPct val="90000"/>
              </a:lnSpc>
              <a:buFontTx/>
              <a:buNone/>
            </a:pPr>
            <a:r>
              <a:rPr lang="en-US" altLang="en-US" sz="2000"/>
              <a:t>6. Natural Light</a:t>
            </a:r>
          </a:p>
          <a:p>
            <a:pPr marL="0" indent="0" eaLnBrk="1" hangingPunct="1">
              <a:lnSpc>
                <a:spcPct val="90000"/>
              </a:lnSpc>
              <a:buFontTx/>
              <a:buNone/>
            </a:pPr>
            <a:r>
              <a:rPr lang="en-US" altLang="en-US" sz="2000"/>
              <a:t>7. Other brand</a:t>
            </a:r>
          </a:p>
          <a:p>
            <a:pPr marL="0" indent="0" eaLnBrk="1" hangingPunct="1">
              <a:lnSpc>
                <a:spcPct val="90000"/>
              </a:lnSpc>
              <a:buFontTx/>
              <a:buNone/>
            </a:pPr>
            <a:endParaRPr lang="en-US" altLang="en-US" sz="2000"/>
          </a:p>
          <a:p>
            <a:pPr marL="0" indent="0" eaLnBrk="1" hangingPunct="1">
              <a:lnSpc>
                <a:spcPct val="90000"/>
              </a:lnSpc>
              <a:buFontTx/>
              <a:buNone/>
            </a:pPr>
            <a:r>
              <a:rPr lang="en-US" altLang="en-US" sz="2400"/>
              <a:t>A random sample of 285 graduating students was asked to report which of the following is their favorite light beer. The responses  were recorded using the above codes. </a:t>
            </a:r>
          </a:p>
          <a:p>
            <a:pPr marL="0" indent="0" eaLnBrk="1" hangingPunct="1">
              <a:lnSpc>
                <a:spcPct val="90000"/>
              </a:lnSpc>
              <a:buFontTx/>
              <a:buNone/>
            </a:pPr>
            <a:r>
              <a:rPr lang="en-US" altLang="en-US" sz="2400"/>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C4EF2E4E-7477-4C23-927F-2DC693A49F68}"/>
              </a:ext>
            </a:extLst>
          </p:cNvPr>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r">
              <a:spcBef>
                <a:spcPct val="0"/>
              </a:spcBef>
              <a:buFontTx/>
              <a:buNone/>
            </a:pPr>
            <a:r>
              <a:rPr lang="en-US" altLang="en-US" sz="1200">
                <a:solidFill>
                  <a:srgbClr val="000000"/>
                </a:solidFill>
                <a:latin typeface="Tahoma" panose="020B0604030504040204" pitchFamily="34" charset="0"/>
              </a:rPr>
              <a:t>2.</a:t>
            </a:r>
            <a:fld id="{41578A80-A798-4575-8B23-171764C26B68}" type="slidenum">
              <a:rPr lang="en-US" altLang="en-US" sz="1200">
                <a:solidFill>
                  <a:srgbClr val="000000"/>
                </a:solidFill>
                <a:latin typeface="Tahoma" panose="020B0604030504040204" pitchFamily="34" charset="0"/>
              </a:rPr>
              <a:pPr algn="r">
                <a:spcBef>
                  <a:spcPct val="0"/>
                </a:spcBef>
                <a:buFontTx/>
                <a:buNone/>
              </a:pPr>
              <a:t>5</a:t>
            </a:fld>
            <a:endParaRPr lang="en-US" altLang="en-US" sz="1200">
              <a:solidFill>
                <a:srgbClr val="000000"/>
              </a:solidFill>
              <a:latin typeface="Tahoma" panose="020B0604030504040204" pitchFamily="34" charset="0"/>
            </a:endParaRPr>
          </a:p>
        </p:txBody>
      </p:sp>
      <p:pic>
        <p:nvPicPr>
          <p:cNvPr id="112643" name="Picture 5">
            <a:extLst>
              <a:ext uri="{FF2B5EF4-FFF2-40B4-BE49-F238E27FC236}">
                <a16:creationId xmlns:a16="http://schemas.microsoft.com/office/drawing/2014/main" id="{198230BE-0AE7-4072-B930-AB4B810896E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42950" y="984250"/>
            <a:ext cx="7991475"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Rectangle 2">
            <a:extLst>
              <a:ext uri="{FF2B5EF4-FFF2-40B4-BE49-F238E27FC236}">
                <a16:creationId xmlns:a16="http://schemas.microsoft.com/office/drawing/2014/main" id="{3EF51E8B-4B77-47A9-BDE1-AB3665E017A1}"/>
              </a:ext>
            </a:extLst>
          </p:cNvPr>
          <p:cNvSpPr>
            <a:spLocks noChangeArrowheads="1"/>
          </p:cNvSpPr>
          <p:nvPr/>
        </p:nvSpPr>
        <p:spPr bwMode="auto">
          <a:xfrm>
            <a:off x="152400" y="152400"/>
            <a:ext cx="3643313" cy="658813"/>
          </a:xfrm>
          <a:prstGeom prst="rect">
            <a:avLst/>
          </a:prstGeom>
          <a:noFill/>
          <a:ln w="9525">
            <a:noFill/>
            <a:miter lim="800000"/>
            <a:headEnd/>
            <a:tailEnd/>
          </a:ln>
        </p:spPr>
        <p:txBody>
          <a:bodyPr anchor="ctr"/>
          <a:lstStyle/>
          <a:p>
            <a:pPr>
              <a:lnSpc>
                <a:spcPct val="90000"/>
              </a:lnSpc>
              <a:defRPr/>
            </a:pPr>
            <a:r>
              <a:rPr lang="en-US" sz="3200" dirty="0">
                <a:solidFill>
                  <a:srgbClr val="A63806"/>
                </a:solidFill>
                <a:effectLst>
                  <a:outerShdw blurRad="38100" dist="38100" dir="2700000" algn="tl">
                    <a:srgbClr val="C0C0C0"/>
                  </a:outerShdw>
                </a:effectLst>
                <a:latin typeface="Arial Unicode MS" pitchFamily="34" charset="-128"/>
                <a:cs typeface="+mn-cs"/>
              </a:rPr>
              <a:t>Who drinks what?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Slide Number Placeholder 5">
            <a:extLst>
              <a:ext uri="{FF2B5EF4-FFF2-40B4-BE49-F238E27FC236}">
                <a16:creationId xmlns:a16="http://schemas.microsoft.com/office/drawing/2014/main" id="{6D7BDAFA-097E-49EA-A76D-899656ADAD7A}"/>
              </a:ext>
            </a:extLst>
          </p:cNvPr>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r">
              <a:spcBef>
                <a:spcPct val="0"/>
              </a:spcBef>
              <a:buFontTx/>
              <a:buNone/>
            </a:pPr>
            <a:r>
              <a:rPr lang="en-US" altLang="en-US" sz="1200">
                <a:solidFill>
                  <a:srgbClr val="000000"/>
                </a:solidFill>
                <a:latin typeface="Tahoma" panose="020B0604030504040204" pitchFamily="34" charset="0"/>
              </a:rPr>
              <a:t>2.</a:t>
            </a:r>
            <a:fld id="{FD5E2771-9492-474E-A561-FF831BFFC306}" type="slidenum">
              <a:rPr lang="en-US" altLang="en-US" sz="1200">
                <a:solidFill>
                  <a:srgbClr val="000000"/>
                </a:solidFill>
                <a:latin typeface="Tahoma" panose="020B0604030504040204" pitchFamily="34" charset="0"/>
              </a:rPr>
              <a:pPr algn="r">
                <a:spcBef>
                  <a:spcPct val="0"/>
                </a:spcBef>
                <a:buFontTx/>
                <a:buNone/>
              </a:pPr>
              <a:t>6</a:t>
            </a:fld>
            <a:endParaRPr lang="en-US" altLang="en-US" sz="1200">
              <a:solidFill>
                <a:srgbClr val="000000"/>
              </a:solidFill>
              <a:latin typeface="Tahoma" panose="020B0604030504040204" pitchFamily="34" charset="0"/>
            </a:endParaRPr>
          </a:p>
        </p:txBody>
      </p:sp>
      <p:sp>
        <p:nvSpPr>
          <p:cNvPr id="113667" name="Rectangle 2">
            <a:extLst>
              <a:ext uri="{FF2B5EF4-FFF2-40B4-BE49-F238E27FC236}">
                <a16:creationId xmlns:a16="http://schemas.microsoft.com/office/drawing/2014/main" id="{9FEEC5EB-0647-4258-9F93-E21E21EFC9C0}"/>
              </a:ext>
            </a:extLst>
          </p:cNvPr>
          <p:cNvSpPr>
            <a:spLocks noGrp="1" noChangeArrowheads="1"/>
          </p:cNvSpPr>
          <p:nvPr>
            <p:ph type="title" idx="4294967295"/>
          </p:nvPr>
        </p:nvSpPr>
        <p:spPr>
          <a:xfrm>
            <a:off x="612775" y="152400"/>
            <a:ext cx="8077200" cy="533400"/>
          </a:xfrm>
        </p:spPr>
        <p:txBody>
          <a:bodyPr/>
          <a:lstStyle/>
          <a:p>
            <a:pPr eaLnBrk="1" hangingPunct="1"/>
            <a:r>
              <a:rPr lang="en-US" altLang="en-US" sz="2400" b="1"/>
              <a:t>Frequency &amp; Relative Frequency Distributions</a:t>
            </a:r>
            <a:r>
              <a:rPr lang="en-US" altLang="en-US" sz="2800" b="1"/>
              <a:t> </a:t>
            </a:r>
            <a:endParaRPr lang="en-US" altLang="en-US" sz="2800"/>
          </a:p>
        </p:txBody>
      </p:sp>
      <p:pic>
        <p:nvPicPr>
          <p:cNvPr id="113668" name="Picture 8">
            <a:extLst>
              <a:ext uri="{FF2B5EF4-FFF2-40B4-BE49-F238E27FC236}">
                <a16:creationId xmlns:a16="http://schemas.microsoft.com/office/drawing/2014/main" id="{8F7054EE-A0BB-4DA6-9284-DAEAC765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157288"/>
            <a:ext cx="82264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D51ADBBC-CC84-425B-9405-4D64CF05619E}"/>
              </a:ext>
            </a:extLst>
          </p:cNvPr>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r">
              <a:spcBef>
                <a:spcPct val="0"/>
              </a:spcBef>
              <a:buFontTx/>
              <a:buNone/>
            </a:pPr>
            <a:r>
              <a:rPr lang="en-US" altLang="en-US" sz="1200">
                <a:solidFill>
                  <a:srgbClr val="000000"/>
                </a:solidFill>
                <a:latin typeface="Tahoma" panose="020B0604030504040204" pitchFamily="34" charset="0"/>
              </a:rPr>
              <a:t>2.</a:t>
            </a:r>
            <a:fld id="{51859024-6ADB-4D63-91BF-BBEFA65BE541}" type="slidenum">
              <a:rPr lang="en-US" altLang="en-US" sz="1200">
                <a:solidFill>
                  <a:srgbClr val="000000"/>
                </a:solidFill>
                <a:latin typeface="Tahoma" panose="020B0604030504040204" pitchFamily="34" charset="0"/>
              </a:rPr>
              <a:pPr algn="r">
                <a:spcBef>
                  <a:spcPct val="0"/>
                </a:spcBef>
                <a:buFontTx/>
                <a:buNone/>
              </a:pPr>
              <a:t>7</a:t>
            </a:fld>
            <a:endParaRPr lang="en-US" altLang="en-US" sz="1200">
              <a:solidFill>
                <a:srgbClr val="000000"/>
              </a:solidFill>
              <a:latin typeface="Tahoma" panose="020B0604030504040204" pitchFamily="34" charset="0"/>
            </a:endParaRPr>
          </a:p>
        </p:txBody>
      </p:sp>
      <p:sp>
        <p:nvSpPr>
          <p:cNvPr id="114691" name="Rectangle 2">
            <a:extLst>
              <a:ext uri="{FF2B5EF4-FFF2-40B4-BE49-F238E27FC236}">
                <a16:creationId xmlns:a16="http://schemas.microsoft.com/office/drawing/2014/main" id="{679BA482-2A64-4FBD-BAF1-909FA807341C}"/>
              </a:ext>
            </a:extLst>
          </p:cNvPr>
          <p:cNvSpPr>
            <a:spLocks noGrp="1" noChangeArrowheads="1"/>
          </p:cNvSpPr>
          <p:nvPr>
            <p:ph type="title" idx="4294967295"/>
          </p:nvPr>
        </p:nvSpPr>
        <p:spPr>
          <a:xfrm>
            <a:off x="57150" y="38100"/>
            <a:ext cx="7772400" cy="914400"/>
          </a:xfrm>
        </p:spPr>
        <p:txBody>
          <a:bodyPr/>
          <a:lstStyle/>
          <a:p>
            <a:pPr eaLnBrk="1" hangingPunct="1"/>
            <a:r>
              <a:rPr lang="en-US" altLang="en-US"/>
              <a:t>Nominal Data (Frequency)</a:t>
            </a:r>
          </a:p>
        </p:txBody>
      </p:sp>
      <p:sp>
        <p:nvSpPr>
          <p:cNvPr id="114692" name="Text Box 5">
            <a:extLst>
              <a:ext uri="{FF2B5EF4-FFF2-40B4-BE49-F238E27FC236}">
                <a16:creationId xmlns:a16="http://schemas.microsoft.com/office/drawing/2014/main" id="{52A91E14-7DF6-48BA-8933-9220A2F6E67B}"/>
              </a:ext>
            </a:extLst>
          </p:cNvPr>
          <p:cNvSpPr txBox="1">
            <a:spLocks noChangeArrowheads="1"/>
          </p:cNvSpPr>
          <p:nvPr/>
        </p:nvSpPr>
        <p:spPr bwMode="auto">
          <a:xfrm>
            <a:off x="1444625" y="5726113"/>
            <a:ext cx="638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en-US" sz="2400">
                <a:solidFill>
                  <a:srgbClr val="000000"/>
                </a:solidFill>
              </a:rPr>
              <a:t>Bar Charts are often used to display </a:t>
            </a:r>
            <a:r>
              <a:rPr lang="en-US" altLang="en-US" sz="2400" b="1" i="1">
                <a:solidFill>
                  <a:srgbClr val="000000"/>
                </a:solidFill>
              </a:rPr>
              <a:t>frequencies…</a:t>
            </a:r>
            <a:endParaRPr lang="en-US" altLang="en-US" sz="2400">
              <a:solidFill>
                <a:srgbClr val="000000"/>
              </a:solidFill>
            </a:endParaRPr>
          </a:p>
        </p:txBody>
      </p:sp>
      <p:pic>
        <p:nvPicPr>
          <p:cNvPr id="114693" name="Picture 6">
            <a:extLst>
              <a:ext uri="{FF2B5EF4-FFF2-40B4-BE49-F238E27FC236}">
                <a16:creationId xmlns:a16="http://schemas.microsoft.com/office/drawing/2014/main" id="{8B0A370B-16AB-43BA-83D8-773BDFBEA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1196975"/>
            <a:ext cx="75993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Slide Number Placeholder 5">
            <a:extLst>
              <a:ext uri="{FF2B5EF4-FFF2-40B4-BE49-F238E27FC236}">
                <a16:creationId xmlns:a16="http://schemas.microsoft.com/office/drawing/2014/main" id="{469D3F82-C7E3-4F0E-8FB3-C89D17B46BFA}"/>
              </a:ext>
            </a:extLst>
          </p:cNvPr>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r">
              <a:spcBef>
                <a:spcPct val="0"/>
              </a:spcBef>
              <a:buFontTx/>
              <a:buNone/>
            </a:pPr>
            <a:r>
              <a:rPr lang="en-US" altLang="en-US" sz="1200">
                <a:solidFill>
                  <a:srgbClr val="000000"/>
                </a:solidFill>
                <a:latin typeface="Tahoma" panose="020B0604030504040204" pitchFamily="34" charset="0"/>
              </a:rPr>
              <a:t>2.</a:t>
            </a:r>
            <a:fld id="{79D807D0-20E8-49CF-84E6-850D14FB26CC}" type="slidenum">
              <a:rPr lang="en-US" altLang="en-US" sz="1200">
                <a:solidFill>
                  <a:srgbClr val="000000"/>
                </a:solidFill>
                <a:latin typeface="Tahoma" panose="020B0604030504040204" pitchFamily="34" charset="0"/>
              </a:rPr>
              <a:pPr algn="r">
                <a:spcBef>
                  <a:spcPct val="0"/>
                </a:spcBef>
                <a:buFontTx/>
                <a:buNone/>
              </a:pPr>
              <a:t>8</a:t>
            </a:fld>
            <a:endParaRPr lang="en-US" altLang="en-US" sz="1200">
              <a:solidFill>
                <a:srgbClr val="000000"/>
              </a:solidFill>
              <a:latin typeface="Tahoma" panose="020B0604030504040204" pitchFamily="34" charset="0"/>
            </a:endParaRPr>
          </a:p>
        </p:txBody>
      </p:sp>
      <p:sp>
        <p:nvSpPr>
          <p:cNvPr id="115715" name="Rectangle 2">
            <a:extLst>
              <a:ext uri="{FF2B5EF4-FFF2-40B4-BE49-F238E27FC236}">
                <a16:creationId xmlns:a16="http://schemas.microsoft.com/office/drawing/2014/main" id="{B2821A88-2B7E-4EFB-A4B7-CE9376ACA2B0}"/>
              </a:ext>
            </a:extLst>
          </p:cNvPr>
          <p:cNvSpPr>
            <a:spLocks noGrp="1" noChangeArrowheads="1"/>
          </p:cNvSpPr>
          <p:nvPr>
            <p:ph type="title" idx="4294967295"/>
          </p:nvPr>
        </p:nvSpPr>
        <p:spPr>
          <a:xfrm>
            <a:off x="152400" y="25400"/>
            <a:ext cx="7467600" cy="736600"/>
          </a:xfrm>
        </p:spPr>
        <p:txBody>
          <a:bodyPr/>
          <a:lstStyle/>
          <a:p>
            <a:pPr eaLnBrk="1" hangingPunct="1"/>
            <a:r>
              <a:rPr lang="en-US" altLang="en-US"/>
              <a:t>Nominal Data (Relative Frequency)</a:t>
            </a:r>
          </a:p>
        </p:txBody>
      </p:sp>
      <p:sp>
        <p:nvSpPr>
          <p:cNvPr id="115716" name="Text Box 5">
            <a:extLst>
              <a:ext uri="{FF2B5EF4-FFF2-40B4-BE49-F238E27FC236}">
                <a16:creationId xmlns:a16="http://schemas.microsoft.com/office/drawing/2014/main" id="{A2213F50-9A9D-44E1-83EF-B2E34BF2EFE5}"/>
              </a:ext>
            </a:extLst>
          </p:cNvPr>
          <p:cNvSpPr txBox="1">
            <a:spLocks noChangeArrowheads="1"/>
          </p:cNvSpPr>
          <p:nvPr/>
        </p:nvSpPr>
        <p:spPr bwMode="auto">
          <a:xfrm>
            <a:off x="2082800" y="5595938"/>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en-US" sz="2400">
                <a:solidFill>
                  <a:srgbClr val="000000"/>
                </a:solidFill>
              </a:rPr>
              <a:t>Pie Charts show </a:t>
            </a:r>
            <a:r>
              <a:rPr lang="en-US" altLang="en-US" sz="2400" b="1" i="1">
                <a:solidFill>
                  <a:srgbClr val="000000"/>
                </a:solidFill>
              </a:rPr>
              <a:t>relative frequencies…</a:t>
            </a:r>
            <a:endParaRPr lang="en-US" altLang="en-US" sz="2400">
              <a:solidFill>
                <a:srgbClr val="000000"/>
              </a:solidFill>
            </a:endParaRPr>
          </a:p>
        </p:txBody>
      </p:sp>
      <p:pic>
        <p:nvPicPr>
          <p:cNvPr id="115717" name="Picture 7">
            <a:extLst>
              <a:ext uri="{FF2B5EF4-FFF2-40B4-BE49-F238E27FC236}">
                <a16:creationId xmlns:a16="http://schemas.microsoft.com/office/drawing/2014/main" id="{AC17364E-98E1-4630-A817-E2C278E9C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09663"/>
            <a:ext cx="7364412"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5-Point Star 6">
            <a:hlinkClick r:id="rId3" action="ppaction://hlinkfile"/>
            <a:extLst>
              <a:ext uri="{FF2B5EF4-FFF2-40B4-BE49-F238E27FC236}">
                <a16:creationId xmlns:a16="http://schemas.microsoft.com/office/drawing/2014/main" id="{3461C89D-05AD-43E1-A051-54263C82BDE3}"/>
              </a:ext>
            </a:extLst>
          </p:cNvPr>
          <p:cNvSpPr/>
          <p:nvPr/>
        </p:nvSpPr>
        <p:spPr bwMode="auto">
          <a:xfrm>
            <a:off x="7620000" y="5681663"/>
            <a:ext cx="828675" cy="744537"/>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A9CA3A63-61C2-429C-B917-71F841B65606}"/>
              </a:ext>
            </a:extLst>
          </p:cNvPr>
          <p:cNvSpPr>
            <a:spLocks noGrp="1" noChangeArrowheads="1"/>
          </p:cNvSpPr>
          <p:nvPr>
            <p:ph type="title"/>
          </p:nvPr>
        </p:nvSpPr>
        <p:spPr/>
        <p:txBody>
          <a:bodyPr/>
          <a:lstStyle/>
          <a:p>
            <a:r>
              <a:rPr lang="en-US" altLang="en-US" dirty="0"/>
              <a:t>Frequency </a:t>
            </a:r>
            <a:r>
              <a:rPr lang="en-US" altLang="en-US" dirty="0" smtClean="0"/>
              <a:t>Distributions for datasets</a:t>
            </a:r>
            <a:endParaRPr lang="en-US" altLang="en-US" dirty="0"/>
          </a:p>
        </p:txBody>
      </p:sp>
      <p:sp>
        <p:nvSpPr>
          <p:cNvPr id="118787" name="Content Placeholder 2">
            <a:extLst>
              <a:ext uri="{FF2B5EF4-FFF2-40B4-BE49-F238E27FC236}">
                <a16:creationId xmlns:a16="http://schemas.microsoft.com/office/drawing/2014/main" id="{8BE9CA91-BFB9-4162-A3F0-950F7A340877}"/>
              </a:ext>
            </a:extLst>
          </p:cNvPr>
          <p:cNvSpPr>
            <a:spLocks noGrp="1" noChangeArrowheads="1"/>
          </p:cNvSpPr>
          <p:nvPr>
            <p:ph idx="1"/>
          </p:nvPr>
        </p:nvSpPr>
        <p:spPr/>
        <p:txBody>
          <a:bodyPr/>
          <a:lstStyle/>
          <a:p>
            <a:r>
              <a:rPr lang="en-US" altLang="en-US" dirty="0"/>
              <a:t>A frequency distribution is a compact summary of data, expressed as a table, graph, or function.</a:t>
            </a:r>
          </a:p>
          <a:p>
            <a:r>
              <a:rPr lang="en-US" altLang="en-US" dirty="0"/>
              <a:t>The data is gathered into </a:t>
            </a:r>
            <a:r>
              <a:rPr lang="en-US" altLang="en-US" dirty="0">
                <a:solidFill>
                  <a:srgbClr val="1F497D"/>
                </a:solidFill>
              </a:rPr>
              <a:t>bins</a:t>
            </a:r>
            <a:r>
              <a:rPr lang="en-US" altLang="en-US" dirty="0"/>
              <a:t> or </a:t>
            </a:r>
            <a:r>
              <a:rPr lang="en-US" altLang="en-US" dirty="0">
                <a:solidFill>
                  <a:srgbClr val="1F497D"/>
                </a:solidFill>
              </a:rPr>
              <a:t>cells</a:t>
            </a:r>
            <a:r>
              <a:rPr lang="en-US" altLang="en-US" dirty="0"/>
              <a:t>, defined by </a:t>
            </a:r>
            <a:r>
              <a:rPr lang="en-US" altLang="en-US" dirty="0">
                <a:solidFill>
                  <a:srgbClr val="1F497D"/>
                </a:solidFill>
              </a:rPr>
              <a:t>class intervals</a:t>
            </a:r>
            <a:r>
              <a:rPr lang="en-US" altLang="en-US" dirty="0"/>
              <a:t>.</a:t>
            </a:r>
          </a:p>
          <a:p>
            <a:r>
              <a:rPr lang="en-US" altLang="en-US" dirty="0"/>
              <a:t>The </a:t>
            </a:r>
            <a:r>
              <a:rPr lang="en-US" altLang="en-US" dirty="0">
                <a:solidFill>
                  <a:srgbClr val="1F497D"/>
                </a:solidFill>
              </a:rPr>
              <a:t>number of classes</a:t>
            </a:r>
            <a:r>
              <a:rPr lang="en-US" altLang="en-US" dirty="0"/>
              <a:t>, multiplied by the class interval, should exceed the range of the data.  The square root of the sample size is a guide.</a:t>
            </a:r>
          </a:p>
          <a:p>
            <a:r>
              <a:rPr lang="en-US" altLang="en-US" dirty="0"/>
              <a:t>The boundaries of the class intervals should be convenient values, as should the </a:t>
            </a:r>
            <a:r>
              <a:rPr lang="en-US" altLang="en-US" dirty="0">
                <a:solidFill>
                  <a:srgbClr val="1F497D"/>
                </a:solidFill>
              </a:rPr>
              <a:t>class width</a:t>
            </a:r>
            <a:r>
              <a:rPr lang="en-US" altLang="en-US" dirty="0"/>
              <a:t>.</a:t>
            </a:r>
          </a:p>
        </p:txBody>
      </p:sp>
    </p:spTree>
  </p:cSld>
  <p:clrMapOvr>
    <a:masterClrMapping/>
  </p:clrMapOvr>
</p:sld>
</file>

<file path=ppt/theme/theme1.xml><?xml version="1.0" encoding="utf-8"?>
<a:theme xmlns:a="http://schemas.openxmlformats.org/drawingml/2006/main"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sterTemplate">
  <a:themeElements>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Template">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asterTemplate">
  <a:themeElements>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Template">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sterTemplate">
  <a:themeElements>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Template">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MasterTemplate">
  <a:themeElements>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Template">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Master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TotalTime>
  <Words>1376</Words>
  <Application>Microsoft Office PowerPoint</Application>
  <PresentationFormat>On-screen Show (4:3)</PresentationFormat>
  <Paragraphs>235</Paragraphs>
  <Slides>36</Slides>
  <Notes>17</Notes>
  <HiddenSlides>1</HiddenSlides>
  <MMClips>0</MMClips>
  <ScaleCrop>false</ScaleCrop>
  <HeadingPairs>
    <vt:vector size="8" baseType="variant">
      <vt:variant>
        <vt:lpstr>Fonts Used</vt:lpstr>
      </vt:variant>
      <vt:variant>
        <vt:i4>11</vt:i4>
      </vt:variant>
      <vt:variant>
        <vt:lpstr>Theme</vt:lpstr>
      </vt:variant>
      <vt:variant>
        <vt:i4>7</vt:i4>
      </vt:variant>
      <vt:variant>
        <vt:lpstr>Embedded OLE Servers</vt:lpstr>
      </vt:variant>
      <vt:variant>
        <vt:i4>1</vt:i4>
      </vt:variant>
      <vt:variant>
        <vt:lpstr>Slide Titles</vt:lpstr>
      </vt:variant>
      <vt:variant>
        <vt:i4>36</vt:i4>
      </vt:variant>
    </vt:vector>
  </HeadingPairs>
  <TitlesOfParts>
    <vt:vector size="55" baseType="lpstr">
      <vt:lpstr>Arial</vt:lpstr>
      <vt:lpstr>Arial Unicode MS</vt:lpstr>
      <vt:lpstr>Book Antiqua</vt:lpstr>
      <vt:lpstr>Calibri</vt:lpstr>
      <vt:lpstr>Garamond</vt:lpstr>
      <vt:lpstr>Helvetica (Body)</vt:lpstr>
      <vt:lpstr>Tahoma</vt:lpstr>
      <vt:lpstr>Times</vt:lpstr>
      <vt:lpstr>Times New Roman</vt:lpstr>
      <vt:lpstr>Verdana</vt:lpstr>
      <vt:lpstr>Wingdings</vt:lpstr>
      <vt:lpstr>Capsules</vt:lpstr>
      <vt:lpstr>Edge</vt:lpstr>
      <vt:lpstr>MasterTemplate</vt:lpstr>
      <vt:lpstr>1_MasterTemplate</vt:lpstr>
      <vt:lpstr>2_MasterTemplate</vt:lpstr>
      <vt:lpstr>3_MasterTemplate</vt:lpstr>
      <vt:lpstr>1_Capsules</vt:lpstr>
      <vt:lpstr>Worksheet</vt:lpstr>
      <vt:lpstr>Graphs and Samples</vt:lpstr>
      <vt:lpstr>PowerPoint Presentation</vt:lpstr>
      <vt:lpstr>PowerPoint Presentation</vt:lpstr>
      <vt:lpstr>Example:    Who drinks what?</vt:lpstr>
      <vt:lpstr>PowerPoint Presentation</vt:lpstr>
      <vt:lpstr>Frequency &amp; Relative Frequency Distributions </vt:lpstr>
      <vt:lpstr>Nominal Data (Frequency)</vt:lpstr>
      <vt:lpstr>Nominal Data (Relative Frequency)</vt:lpstr>
      <vt:lpstr>Frequency Distributions for datasets</vt:lpstr>
      <vt:lpstr>Example: Alloy Strength</vt:lpstr>
      <vt:lpstr>Frequency Distribution Table</vt:lpstr>
      <vt:lpstr>Histograms</vt:lpstr>
      <vt:lpstr>Histogram of the Compressive Data</vt:lpstr>
      <vt:lpstr>Cumulative Frequency Plot</vt:lpstr>
      <vt:lpstr>Frequency / Relative Frequency</vt:lpstr>
      <vt:lpstr>Ogive: Cumulative Frequency Distribution Graph</vt:lpstr>
      <vt:lpstr>Cumulative Frequency Distribution Graph</vt:lpstr>
      <vt:lpstr>PowerPoint Presentation</vt:lpstr>
      <vt:lpstr>PowerPoint Presentation</vt:lpstr>
      <vt:lpstr>PowerPoint Presentation</vt:lpstr>
      <vt:lpstr>PowerPoint Presentation</vt:lpstr>
      <vt:lpstr>Categorical Data Histogram</vt:lpstr>
      <vt:lpstr>Stem &amp; Leaf Display…</vt:lpstr>
      <vt:lpstr>Stem-and-leaf Display</vt:lpstr>
      <vt:lpstr>PowerPoint Presentation</vt:lpstr>
      <vt:lpstr>Relation between two variables</vt:lpstr>
      <vt:lpstr>Scatter Diagram</vt:lpstr>
      <vt:lpstr>Scatter Diagram</vt:lpstr>
      <vt:lpstr>Scatter Diagram</vt:lpstr>
      <vt:lpstr>Scatterplot:  Beer vs Blood Alcohol Level</vt:lpstr>
      <vt:lpstr>PowerPoint Presentation</vt:lpstr>
      <vt:lpstr>Graphing the Relationship between 2 Nominal Variables</vt:lpstr>
      <vt:lpstr>Time Series</vt:lpstr>
      <vt:lpstr>Graphical Excellence…</vt:lpstr>
      <vt:lpstr>Graphical Misrepresentations of Data</vt:lpstr>
      <vt:lpstr>Eight Common Methods for Making a Graph Misleading</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Freq Dist and Graphic Presentation</dc:subject>
  <dc:creator>Rene Leo E. Ordonez</dc:creator>
  <cp:lastModifiedBy>Sethi, Avanti</cp:lastModifiedBy>
  <cp:revision>239</cp:revision>
  <dcterms:created xsi:type="dcterms:W3CDTF">1998-07-27T15:17:12Z</dcterms:created>
  <dcterms:modified xsi:type="dcterms:W3CDTF">2018-07-30T23:22:54Z</dcterms:modified>
</cp:coreProperties>
</file>