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259" r:id="rId3"/>
    <p:sldId id="260" r:id="rId4"/>
    <p:sldId id="265" r:id="rId5"/>
    <p:sldId id="357" r:id="rId6"/>
    <p:sldId id="380" r:id="rId7"/>
    <p:sldId id="363" r:id="rId8"/>
    <p:sldId id="366" r:id="rId9"/>
    <p:sldId id="275" r:id="rId10"/>
    <p:sldId id="277" r:id="rId11"/>
    <p:sldId id="279" r:id="rId12"/>
    <p:sldId id="281" r:id="rId13"/>
    <p:sldId id="398" r:id="rId14"/>
    <p:sldId id="285" r:id="rId15"/>
    <p:sldId id="386" r:id="rId16"/>
    <p:sldId id="288" r:id="rId17"/>
    <p:sldId id="289" r:id="rId18"/>
    <p:sldId id="382" r:id="rId19"/>
    <p:sldId id="291" r:id="rId20"/>
    <p:sldId id="400" r:id="rId21"/>
    <p:sldId id="402" r:id="rId22"/>
    <p:sldId id="408" r:id="rId23"/>
    <p:sldId id="295" r:id="rId24"/>
    <p:sldId id="387" r:id="rId25"/>
    <p:sldId id="388" r:id="rId26"/>
    <p:sldId id="296" r:id="rId27"/>
    <p:sldId id="371" r:id="rId28"/>
    <p:sldId id="302" r:id="rId29"/>
    <p:sldId id="372" r:id="rId30"/>
    <p:sldId id="373" r:id="rId31"/>
    <p:sldId id="374" r:id="rId32"/>
    <p:sldId id="303" r:id="rId33"/>
    <p:sldId id="390" r:id="rId34"/>
    <p:sldId id="332" r:id="rId35"/>
    <p:sldId id="304" r:id="rId36"/>
    <p:sldId id="384" r:id="rId37"/>
    <p:sldId id="391" r:id="rId38"/>
    <p:sldId id="392" r:id="rId39"/>
    <p:sldId id="393" r:id="rId40"/>
    <p:sldId id="385" r:id="rId41"/>
    <p:sldId id="367" r:id="rId42"/>
    <p:sldId id="394" r:id="rId43"/>
    <p:sldId id="395" r:id="rId44"/>
    <p:sldId id="396" r:id="rId45"/>
    <p:sldId id="397" r:id="rId46"/>
    <p:sldId id="378" r:id="rId47"/>
    <p:sldId id="379" r:id="rId48"/>
    <p:sldId id="305" r:id="rId49"/>
    <p:sldId id="369" r:id="rId50"/>
    <p:sldId id="310" r:id="rId51"/>
    <p:sldId id="315" r:id="rId52"/>
    <p:sldId id="343" r:id="rId53"/>
    <p:sldId id="349" r:id="rId54"/>
    <p:sldId id="346" r:id="rId55"/>
    <p:sldId id="353" r:id="rId56"/>
    <p:sldId id="370" r:id="rId57"/>
    <p:sldId id="381" r:id="rId58"/>
    <p:sldId id="312" r:id="rId59"/>
  </p:sldIdLst>
  <p:sldSz cx="9144000" cy="6858000" type="screen4x3"/>
  <p:notesSz cx="6881813" cy="9296400"/>
  <p:custDataLst>
    <p:tags r:id="rId62"/>
  </p:custDataLst>
  <p:defaultTextStyle>
    <a:defPPr>
      <a:defRPr lang="en-US"/>
    </a:defPPr>
    <a:lvl1pPr algn="ctr"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FF0000"/>
    <a:srgbClr val="333333"/>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44" autoAdjust="0"/>
    <p:restoredTop sz="94684" autoAdjust="0"/>
  </p:normalViewPr>
  <p:slideViewPr>
    <p:cSldViewPr>
      <p:cViewPr varScale="1">
        <p:scale>
          <a:sx n="109" d="100"/>
          <a:sy n="109" d="100"/>
        </p:scale>
        <p:origin x="1296"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l" defTabSz="923925">
              <a:defRPr sz="1200"/>
            </a:lvl1pPr>
          </a:lstStyle>
          <a:p>
            <a:pPr>
              <a:defRPr/>
            </a:pPr>
            <a:r>
              <a:rPr lang="en-US"/>
              <a:t>Keller: Stats for Mgmt &amp; Econ, 7th Ed</a:t>
            </a:r>
          </a:p>
        </p:txBody>
      </p:sp>
      <p:sp>
        <p:nvSpPr>
          <p:cNvPr id="6147"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1200"/>
            </a:lvl1pPr>
          </a:lstStyle>
          <a:p>
            <a:pPr>
              <a:defRPr/>
            </a:pPr>
            <a:fld id="{48B3D3F3-6401-4960-A25E-CAFB6801B455}" type="datetime4">
              <a:rPr lang="en-US"/>
              <a:pPr>
                <a:defRPr/>
              </a:pPr>
              <a:t>July 30, 2018</a:t>
            </a:fld>
            <a:endParaRPr lang="en-US"/>
          </a:p>
        </p:txBody>
      </p:sp>
      <p:sp>
        <p:nvSpPr>
          <p:cNvPr id="6148"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l" defTabSz="923925">
              <a:defRPr sz="1200"/>
            </a:lvl1pPr>
          </a:lstStyle>
          <a:p>
            <a:pPr>
              <a:defRPr/>
            </a:pPr>
            <a:r>
              <a:rPr lang="en-US"/>
              <a:t>Copyright © 2006 Brooks/Cole, a division of Thomson Learning, Inc.</a:t>
            </a:r>
          </a:p>
        </p:txBody>
      </p:sp>
      <p:sp>
        <p:nvSpPr>
          <p:cNvPr id="6149"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1200"/>
            </a:lvl1pPr>
          </a:lstStyle>
          <a:p>
            <a:fld id="{78FAFAE0-C979-4228-999A-9CCC9651A0A2}" type="slidenum">
              <a:rPr lang="en-US" altLang="en-US"/>
              <a:pPr/>
              <a:t>‹#›</a:t>
            </a:fld>
            <a:endParaRPr lang="en-US" altLang="en-US"/>
          </a:p>
        </p:txBody>
      </p:sp>
    </p:spTree>
    <p:extLst>
      <p:ext uri="{BB962C8B-B14F-4D97-AF65-F5344CB8AC3E}">
        <p14:creationId xmlns:p14="http://schemas.microsoft.com/office/powerpoint/2010/main" val="1519043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l" defTabSz="923925">
              <a:defRPr sz="1200"/>
            </a:lvl1pPr>
          </a:lstStyle>
          <a:p>
            <a:pPr>
              <a:defRPr/>
            </a:pPr>
            <a:r>
              <a:rPr lang="en-US"/>
              <a:t>Keller: Stats for Mgmt &amp; Econ, 7th Ed</a:t>
            </a:r>
          </a:p>
        </p:txBody>
      </p:sp>
      <p:sp>
        <p:nvSpPr>
          <p:cNvPr id="4099" name="Rectangle 3"/>
          <p:cNvSpPr>
            <a:spLocks noGrp="1" noChangeArrowheads="1"/>
          </p:cNvSpPr>
          <p:nvPr>
            <p:ph type="dt"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1200"/>
            </a:lvl1pPr>
          </a:lstStyle>
          <a:p>
            <a:pPr>
              <a:defRPr/>
            </a:pPr>
            <a:fld id="{524B59CF-13EF-4FD6-9CA0-1B9D07269FDB}" type="datetime4">
              <a:rPr lang="en-US"/>
              <a:pPr>
                <a:defRPr/>
              </a:pPr>
              <a:t>July 30, 2018</a:t>
            </a:fld>
            <a:endParaRPr lang="en-US"/>
          </a:p>
        </p:txBody>
      </p:sp>
      <p:sp>
        <p:nvSpPr>
          <p:cNvPr id="4301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7575" y="4416425"/>
            <a:ext cx="5046663"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l" defTabSz="923925">
              <a:defRPr sz="1200"/>
            </a:lvl1pPr>
          </a:lstStyle>
          <a:p>
            <a:pPr>
              <a:defRPr/>
            </a:pPr>
            <a:r>
              <a:rPr lang="en-US"/>
              <a:t>Copyright © 2006 Brooks/Cole, a division of Thomson Learning, Inc.</a:t>
            </a:r>
          </a:p>
        </p:txBody>
      </p:sp>
      <p:sp>
        <p:nvSpPr>
          <p:cNvPr id="4103" name="Rectangle 7"/>
          <p:cNvSpPr>
            <a:spLocks noGrp="1" noChangeArrowheads="1"/>
          </p:cNvSpPr>
          <p:nvPr>
            <p:ph type="sldNum" sz="quarter" idx="5"/>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1200"/>
            </a:lvl1pPr>
          </a:lstStyle>
          <a:p>
            <a:fld id="{D6123661-858A-4281-B554-94A571D37C71}" type="slidenum">
              <a:rPr lang="en-US" altLang="en-US"/>
              <a:pPr/>
              <a:t>‹#›</a:t>
            </a:fld>
            <a:endParaRPr lang="en-US" altLang="en-US"/>
          </a:p>
        </p:txBody>
      </p:sp>
    </p:spTree>
    <p:extLst>
      <p:ext uri="{BB962C8B-B14F-4D97-AF65-F5344CB8AC3E}">
        <p14:creationId xmlns:p14="http://schemas.microsoft.com/office/powerpoint/2010/main" val="23779516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t>Keller: Stats for Mgmt &amp; Econ, 7th Ed</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fld id="{D8B6F802-C599-43C2-8F68-B7F51B7D5AAC}" type="datetime4">
              <a:rPr lang="en-US" altLang="en-US" sz="1200" smtClean="0"/>
              <a:pPr/>
              <a:t>July 30, 2018</a:t>
            </a:fld>
            <a:endParaRPr lang="en-US" altLang="en-US" sz="1200"/>
          </a:p>
        </p:txBody>
      </p:sp>
      <p:sp>
        <p:nvSpPr>
          <p:cNvPr id="440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t>Copyright © 2006 Brooks/Cole, a division of Thomson Learning, Inc.</a:t>
            </a:r>
          </a:p>
        </p:txBody>
      </p:sp>
      <p:sp>
        <p:nvSpPr>
          <p:cNvPr id="440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fld id="{0BA7735A-B1B7-415A-82A1-963739B6D961}" type="slidenum">
              <a:rPr lang="en-US" altLang="en-US" sz="1200"/>
              <a:pPr/>
              <a:t>1</a:t>
            </a:fld>
            <a:endParaRPr lang="en-US" altLang="en-US" sz="1200"/>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6869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57E5826-8FB1-409E-B659-622B94914351}"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335305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97313" y="8829675"/>
            <a:ext cx="2982912"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fld id="{CD80846A-4A6C-4D62-8619-944288D930A8}" type="slidenum">
              <a:rPr lang="en-US" altLang="en-US" sz="1200"/>
              <a:pPr/>
              <a:t>49</a:t>
            </a:fld>
            <a:endParaRPr lang="en-US" altLang="en-US" sz="1200"/>
          </a:p>
        </p:txBody>
      </p:sp>
      <p:sp>
        <p:nvSpPr>
          <p:cNvPr id="48131" name="Rectangle 2"/>
          <p:cNvSpPr>
            <a:spLocks noGrp="1" noRot="1" noChangeAspect="1" noChangeArrowheads="1" noTextEdit="1"/>
          </p:cNvSpPr>
          <p:nvPr>
            <p:ph type="sldImg"/>
          </p:nvPr>
        </p:nvSpPr>
        <p:spPr>
          <a:xfrm>
            <a:off x="1125538" y="703263"/>
            <a:ext cx="4630737" cy="347345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Quantitative data - have two pieces of data per individual and wonder if there is an association between them.  Very important in biology, as we not only want to describe individuals but also understand various things about them. Here for example we plot BAC vs number of beers. Can clearly see that there is a pattern to the data. When you drink more beers you generally have a higher BAC. Dots are arranged in pretty straight line - a linear relationship. And since when one goes up, the other does too, it is a positive linear relationship.  Also see that </a:t>
            </a:r>
          </a:p>
        </p:txBody>
      </p:sp>
    </p:spTree>
    <p:extLst>
      <p:ext uri="{BB962C8B-B14F-4D97-AF65-F5344CB8AC3E}">
        <p14:creationId xmlns:p14="http://schemas.microsoft.com/office/powerpoint/2010/main" val="114356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9E5D539A-6C01-457C-9651-999DCBF515F4}"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28556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25538" y="703263"/>
            <a:ext cx="4630737" cy="3473450"/>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2256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fld id="{3C3716DC-C4F1-46B0-B0CC-C7A3A684E410}"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6567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panose="02020603050405020304" pitchFamily="18" charset="0"/>
              </a:defRPr>
            </a:lvl1pPr>
            <a:lvl2pPr marL="742950" indent="-285750" defTabSz="923925">
              <a:defRPr sz="2400">
                <a:solidFill>
                  <a:schemeClr val="tx1"/>
                </a:solidFill>
                <a:latin typeface="Times" panose="02020603050405020304" pitchFamily="18" charset="0"/>
              </a:defRPr>
            </a:lvl2pPr>
            <a:lvl3pPr marL="1143000" indent="-228600" defTabSz="923925">
              <a:defRPr sz="2400">
                <a:solidFill>
                  <a:schemeClr val="tx1"/>
                </a:solidFill>
                <a:latin typeface="Times" panose="02020603050405020304" pitchFamily="18" charset="0"/>
              </a:defRPr>
            </a:lvl3pPr>
            <a:lvl4pPr marL="1600200" indent="-228600" defTabSz="923925">
              <a:defRPr sz="2400">
                <a:solidFill>
                  <a:schemeClr val="tx1"/>
                </a:solidFill>
                <a:latin typeface="Times" panose="02020603050405020304" pitchFamily="18" charset="0"/>
              </a:defRPr>
            </a:lvl4pPr>
            <a:lvl5pPr marL="2057400" indent="-228600" defTabSz="923925">
              <a:defRPr sz="2400">
                <a:solidFill>
                  <a:schemeClr val="tx1"/>
                </a:solidFill>
                <a:latin typeface="Times" panose="02020603050405020304" pitchFamily="18" charset="0"/>
              </a:defRPr>
            </a:lvl5pPr>
            <a:lvl6pPr marL="2514600" indent="-228600" algn="ctr" defTabSz="923925"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defTabSz="923925"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defTabSz="923925"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defTabSz="923925" eaLnBrk="0" fontAlgn="base" hangingPunct="0">
              <a:spcBef>
                <a:spcPct val="0"/>
              </a:spcBef>
              <a:spcAft>
                <a:spcPct val="0"/>
              </a:spcAft>
              <a:defRPr sz="2400">
                <a:solidFill>
                  <a:schemeClr val="tx1"/>
                </a:solidFill>
                <a:latin typeface="Times" panose="02020603050405020304" pitchFamily="18" charset="0"/>
              </a:defRPr>
            </a:lvl9pPr>
          </a:lstStyle>
          <a:p>
            <a:fld id="{BCBB601A-69C3-4436-BB68-CB54A59F4FF7}"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0155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3B46E42E-C743-462A-8787-894BCE58E4D5}"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612156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2B82AB0D-EFA1-4DDC-9BA2-CA219EC7C1E0}"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19434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150BFBF0-3FB1-4880-8CA8-30F37AAFB6A5}"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69168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BEC496B-D511-4DB9-8E2C-A898AB29F0D1}"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405817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97638"/>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en-US" altLang="en-US" sz="1000"/>
              <a:t>© 2012 Cengage Learning. All Rights Reserved. May not be scanned, copied or duplicated, or posted to a publicly accessible website, in whole or in part.</a:t>
            </a:r>
          </a:p>
          <a:p>
            <a:pPr algn="l"/>
            <a:endParaRPr lang="en-US" altLang="en-US" sz="1000">
              <a:latin typeface="Tahoma" panose="020B0604030504040204" pitchFamily="34" charset="0"/>
            </a:endParaRP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r>
              <a:rPr lang="en-US" altLang="en-US"/>
              <a:t>4.</a:t>
            </a:r>
            <a:fld id="{DE36DDF4-EDBF-4D6F-81A1-C43FF17E96AC}" type="slidenum">
              <a:rPr lang="en-US" altLang="en-US"/>
              <a:pPr/>
              <a:t>‹#›</a:t>
            </a:fld>
            <a:endParaRPr lang="en-US" altLang="en-US"/>
          </a:p>
        </p:txBody>
      </p:sp>
    </p:spTree>
    <p:extLst>
      <p:ext uri="{BB962C8B-B14F-4D97-AF65-F5344CB8AC3E}">
        <p14:creationId xmlns:p14="http://schemas.microsoft.com/office/powerpoint/2010/main" val="333875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4.</a:t>
            </a:r>
            <a:fld id="{4AB4C250-92D6-4C41-88FF-84ACE7CAD2B8}" type="slidenum">
              <a:rPr lang="en-US" altLang="en-US"/>
              <a:pPr/>
              <a:t>‹#›</a:t>
            </a:fld>
            <a:endParaRPr lang="en-US" altLang="en-US"/>
          </a:p>
        </p:txBody>
      </p:sp>
    </p:spTree>
    <p:extLst>
      <p:ext uri="{BB962C8B-B14F-4D97-AF65-F5344CB8AC3E}">
        <p14:creationId xmlns:p14="http://schemas.microsoft.com/office/powerpoint/2010/main" val="414073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4.</a:t>
            </a:r>
            <a:fld id="{C5420349-165E-4AA9-934C-A32B04CEDAE6}" type="slidenum">
              <a:rPr lang="en-US" altLang="en-US"/>
              <a:pPr/>
              <a:t>‹#›</a:t>
            </a:fld>
            <a:endParaRPr lang="en-US" altLang="en-US"/>
          </a:p>
        </p:txBody>
      </p:sp>
    </p:spTree>
    <p:extLst>
      <p:ext uri="{BB962C8B-B14F-4D97-AF65-F5344CB8AC3E}">
        <p14:creationId xmlns:p14="http://schemas.microsoft.com/office/powerpoint/2010/main" val="358893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a:xfrm>
            <a:off x="5791200" y="6248400"/>
            <a:ext cx="2897188" cy="474663"/>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44496180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4.</a:t>
            </a:r>
            <a:fld id="{8D48DB07-F3EE-4F8C-8DF2-14FA11D23F60}" type="slidenum">
              <a:rPr lang="en-US" altLang="en-US"/>
              <a:pPr/>
              <a:t>‹#›</a:t>
            </a:fld>
            <a:endParaRPr lang="en-US" altLang="en-US"/>
          </a:p>
        </p:txBody>
      </p:sp>
    </p:spTree>
    <p:extLst>
      <p:ext uri="{BB962C8B-B14F-4D97-AF65-F5344CB8AC3E}">
        <p14:creationId xmlns:p14="http://schemas.microsoft.com/office/powerpoint/2010/main" val="67623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4.</a:t>
            </a:r>
            <a:fld id="{92396FD7-E73C-405B-A831-0453EE6FA8F7}" type="slidenum">
              <a:rPr lang="en-US" altLang="en-US"/>
              <a:pPr/>
              <a:t>‹#›</a:t>
            </a:fld>
            <a:endParaRPr lang="en-US" altLang="en-US"/>
          </a:p>
        </p:txBody>
      </p:sp>
    </p:spTree>
    <p:extLst>
      <p:ext uri="{BB962C8B-B14F-4D97-AF65-F5344CB8AC3E}">
        <p14:creationId xmlns:p14="http://schemas.microsoft.com/office/powerpoint/2010/main" val="92900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4.</a:t>
            </a:r>
            <a:fld id="{54A97467-0686-4012-846A-AC944ECE69EC}" type="slidenum">
              <a:rPr lang="en-US" altLang="en-US"/>
              <a:pPr/>
              <a:t>‹#›</a:t>
            </a:fld>
            <a:endParaRPr lang="en-US" altLang="en-US"/>
          </a:p>
        </p:txBody>
      </p:sp>
    </p:spTree>
    <p:extLst>
      <p:ext uri="{BB962C8B-B14F-4D97-AF65-F5344CB8AC3E}">
        <p14:creationId xmlns:p14="http://schemas.microsoft.com/office/powerpoint/2010/main" val="415946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4.</a:t>
            </a:r>
            <a:fld id="{C9FF57DC-2D76-4B7A-9080-0FFB08319BA7}" type="slidenum">
              <a:rPr lang="en-US" altLang="en-US"/>
              <a:pPr/>
              <a:t>‹#›</a:t>
            </a:fld>
            <a:endParaRPr lang="en-US" altLang="en-US"/>
          </a:p>
        </p:txBody>
      </p:sp>
    </p:spTree>
    <p:extLst>
      <p:ext uri="{BB962C8B-B14F-4D97-AF65-F5344CB8AC3E}">
        <p14:creationId xmlns:p14="http://schemas.microsoft.com/office/powerpoint/2010/main" val="152668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4.</a:t>
            </a:r>
            <a:fld id="{EFC20223-94E5-47A1-8EE3-6FF981A90B04}" type="slidenum">
              <a:rPr lang="en-US" altLang="en-US"/>
              <a:pPr/>
              <a:t>‹#›</a:t>
            </a:fld>
            <a:endParaRPr lang="en-US" altLang="en-US"/>
          </a:p>
        </p:txBody>
      </p:sp>
    </p:spTree>
    <p:extLst>
      <p:ext uri="{BB962C8B-B14F-4D97-AF65-F5344CB8AC3E}">
        <p14:creationId xmlns:p14="http://schemas.microsoft.com/office/powerpoint/2010/main" val="239446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4.</a:t>
            </a:r>
            <a:fld id="{94E56355-D762-46BB-90A8-40982F20F8A6}" type="slidenum">
              <a:rPr lang="en-US" altLang="en-US"/>
              <a:pPr/>
              <a:t>‹#›</a:t>
            </a:fld>
            <a:endParaRPr lang="en-US" altLang="en-US"/>
          </a:p>
        </p:txBody>
      </p:sp>
    </p:spTree>
    <p:extLst>
      <p:ext uri="{BB962C8B-B14F-4D97-AF65-F5344CB8AC3E}">
        <p14:creationId xmlns:p14="http://schemas.microsoft.com/office/powerpoint/2010/main" val="146271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4.</a:t>
            </a:r>
            <a:fld id="{F03B5D94-DDAD-4B28-B136-6D8DAD76AA46}" type="slidenum">
              <a:rPr lang="en-US" altLang="en-US"/>
              <a:pPr/>
              <a:t>‹#›</a:t>
            </a:fld>
            <a:endParaRPr lang="en-US" altLang="en-US"/>
          </a:p>
        </p:txBody>
      </p:sp>
    </p:spTree>
    <p:extLst>
      <p:ext uri="{BB962C8B-B14F-4D97-AF65-F5344CB8AC3E}">
        <p14:creationId xmlns:p14="http://schemas.microsoft.com/office/powerpoint/2010/main" val="36220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4.</a:t>
            </a:r>
            <a:fld id="{8B44C631-BF50-49A3-B108-CE1076896B3A}" type="slidenum">
              <a:rPr lang="en-US" altLang="en-US"/>
              <a:pPr/>
              <a:t>‹#›</a:t>
            </a:fld>
            <a:endParaRPr lang="en-US" altLang="en-US"/>
          </a:p>
        </p:txBody>
      </p:sp>
    </p:spTree>
    <p:extLst>
      <p:ext uri="{BB962C8B-B14F-4D97-AF65-F5344CB8AC3E}">
        <p14:creationId xmlns:p14="http://schemas.microsoft.com/office/powerpoint/2010/main" val="59771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3000">
              <a:schemeClr val="bg1">
                <a:alpha val="0"/>
              </a:schemeClr>
            </a:gs>
            <a:gs pos="85000">
              <a:schemeClr val="accent1">
                <a:lumMod val="90000"/>
                <a:alpha val="68000"/>
              </a:schemeClr>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r>
              <a:rPr lang="en-US" altLang="en-US"/>
              <a:t>4.</a:t>
            </a:r>
            <a:fld id="{BCC0F297-CC62-4D54-9089-5B6A7987200E}" type="slidenum">
              <a:rPr lang="en-US" altLang="en-US"/>
              <a:pPr/>
              <a:t>‹#›</a:t>
            </a:fld>
            <a:endParaRPr lang="en-US" altLang="en-US"/>
          </a:p>
        </p:txBody>
      </p:sp>
      <p:sp>
        <p:nvSpPr>
          <p:cNvPr id="1031" name="Rectangle 7"/>
          <p:cNvSpPr>
            <a:spLocks noChangeArrowheads="1"/>
          </p:cNvSpPr>
          <p:nvPr userDrawn="1"/>
        </p:nvSpPr>
        <p:spPr bwMode="auto">
          <a:xfrm>
            <a:off x="228600" y="6659563"/>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en-US" altLang="en-US" sz="1000"/>
              <a:t>© 2012 Cengage Learning. All Rights Reserved. May not be scanned, copied or duplicated, or posted to a publicly accessible website, in whole or in part.</a:t>
            </a:r>
          </a:p>
          <a:p>
            <a:pPr algn="l"/>
            <a:endParaRPr lang="en-US" altLang="en-US" sz="1000">
              <a:latin typeface="Tahoma" panose="020B0604030504040204" pitchFamily="34" charset="0"/>
            </a:endParaRP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80"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hyperlink" Target="Std-dev.xls"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Xm04-15.xls" TargetMode="Externa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3" Type="http://schemas.openxmlformats.org/officeDocument/2006/relationships/hyperlink" Target="Hyperlinks/Chapter%204/Xm04-15.xls" TargetMode="Externa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hyperlink" Target="stroop-color.xl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package" Target="../embeddings/Microsoft_Excel_Worksheet.xlsx"/></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hyperlink" Target="Hyperlinks/Chapter%204/Xm04-17.xls" TargetMode="Externa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6.xml.rels><?xml version="1.0" encoding="UTF-8" standalone="yes"?>
<Relationships xmlns="http://schemas.openxmlformats.org/package/2006/relationships"><Relationship Id="rId2" Type="http://schemas.openxmlformats.org/officeDocument/2006/relationships/hyperlink" Target="../../Regression-Uber-Drunk-driving.docx"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42.png"/><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D2F30A16-7BD2-4B5F-AE8D-9420378CE9DD}" type="slidenum">
              <a:rPr lang="en-US" altLang="en-US" sz="1200">
                <a:latin typeface="Tahoma" panose="020B0604030504040204" pitchFamily="34" charset="0"/>
              </a:rPr>
              <a:pPr/>
              <a:t>1</a:t>
            </a:fld>
            <a:endParaRPr lang="en-US" altLang="en-US" sz="1200">
              <a:latin typeface="Tahoma" panose="020B0604030504040204" pitchFamily="34" charset="0"/>
            </a:endParaRPr>
          </a:p>
        </p:txBody>
      </p:sp>
      <p:sp>
        <p:nvSpPr>
          <p:cNvPr id="3075" name="Rectangle 2"/>
          <p:cNvSpPr>
            <a:spLocks noGrp="1" noChangeArrowheads="1"/>
          </p:cNvSpPr>
          <p:nvPr>
            <p:ph type="ctrTitle"/>
          </p:nvPr>
        </p:nvSpPr>
        <p:spPr/>
        <p:txBody>
          <a:bodyPr/>
          <a:lstStyle/>
          <a:p>
            <a:pPr eaLnBrk="1" hangingPunct="1"/>
            <a:r>
              <a:rPr lang="en-US" altLang="en-US" b="1"/>
              <a:t>Chapter Four</a:t>
            </a:r>
          </a:p>
        </p:txBody>
      </p:sp>
      <p:sp>
        <p:nvSpPr>
          <p:cNvPr id="3076" name="Rectangle 3"/>
          <p:cNvSpPr>
            <a:spLocks noGrp="1" noChangeArrowheads="1"/>
          </p:cNvSpPr>
          <p:nvPr>
            <p:ph type="subTitle" idx="1"/>
          </p:nvPr>
        </p:nvSpPr>
        <p:spPr/>
        <p:txBody>
          <a:bodyPr/>
          <a:lstStyle/>
          <a:p>
            <a:pPr marL="0" indent="0" eaLnBrk="1" hangingPunct="1">
              <a:buFontTx/>
              <a:buNone/>
            </a:pPr>
            <a:r>
              <a:rPr lang="en-US" altLang="en-US" b="1"/>
              <a:t>Numerical Descriptive Techniques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ABE7C088-C33D-46D4-8BD1-BBC3EE8C93C0}"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sp>
        <p:nvSpPr>
          <p:cNvPr id="12291" name="Rectangle 2"/>
          <p:cNvSpPr>
            <a:spLocks noGrp="1" noChangeArrowheads="1"/>
          </p:cNvSpPr>
          <p:nvPr>
            <p:ph type="title"/>
          </p:nvPr>
        </p:nvSpPr>
        <p:spPr/>
        <p:txBody>
          <a:bodyPr/>
          <a:lstStyle/>
          <a:p>
            <a:pPr eaLnBrk="1" hangingPunct="1"/>
            <a:r>
              <a:rPr lang="en-US" altLang="en-US"/>
              <a:t>Range…</a:t>
            </a:r>
          </a:p>
        </p:txBody>
      </p:sp>
      <p:sp>
        <p:nvSpPr>
          <p:cNvPr id="12292" name="Rectangle 3"/>
          <p:cNvSpPr>
            <a:spLocks noGrp="1" noChangeArrowheads="1"/>
          </p:cNvSpPr>
          <p:nvPr>
            <p:ph type="body" idx="1"/>
          </p:nvPr>
        </p:nvSpPr>
        <p:spPr/>
        <p:txBody>
          <a:bodyPr/>
          <a:lstStyle/>
          <a:p>
            <a:pPr marL="0" indent="0" eaLnBrk="1" hangingPunct="1">
              <a:buFontTx/>
              <a:buNone/>
            </a:pPr>
            <a:r>
              <a:rPr lang="en-US" altLang="en-US"/>
              <a:t>The </a:t>
            </a:r>
            <a:r>
              <a:rPr lang="en-US" altLang="en-US" b="1" i="1"/>
              <a:t>range</a:t>
            </a:r>
            <a:r>
              <a:rPr lang="en-US" altLang="en-US"/>
              <a:t> is the simplest measure of variability, calculated as:</a:t>
            </a:r>
          </a:p>
          <a:p>
            <a:pPr marL="0" indent="0" eaLnBrk="1" hangingPunct="1">
              <a:buFontTx/>
              <a:buNone/>
            </a:pPr>
            <a:endParaRPr lang="en-US" altLang="en-US"/>
          </a:p>
          <a:p>
            <a:pPr marL="0" indent="0" eaLnBrk="1" hangingPunct="1">
              <a:buFontTx/>
              <a:buNone/>
            </a:pPr>
            <a:r>
              <a:rPr lang="en-US" altLang="en-US">
                <a:solidFill>
                  <a:srgbClr val="0000FF"/>
                </a:solidFill>
              </a:rPr>
              <a:t>Range = Largest observation – Smallest observation</a:t>
            </a:r>
          </a:p>
          <a:p>
            <a:pPr marL="0" indent="0" eaLnBrk="1" hangingPunct="1">
              <a:buFontTx/>
              <a:buNone/>
            </a:pPr>
            <a:endParaRPr lang="en-US" altLang="en-US"/>
          </a:p>
          <a:p>
            <a:pPr marL="0" indent="0" eaLnBrk="1" hangingPunct="1">
              <a:buFontTx/>
              <a:buNone/>
            </a:pPr>
            <a:r>
              <a:rPr lang="en-US" altLang="en-US"/>
              <a:t>E.g.</a:t>
            </a:r>
          </a:p>
          <a:p>
            <a:pPr marL="0" indent="0" eaLnBrk="1" hangingPunct="1">
              <a:buFontTx/>
              <a:buNone/>
            </a:pPr>
            <a:r>
              <a:rPr lang="en-US" altLang="en-US"/>
              <a:t>	Data: {4, 4, 4, 4, 50}		Range = 46</a:t>
            </a:r>
          </a:p>
          <a:p>
            <a:pPr marL="0" indent="0" eaLnBrk="1" hangingPunct="1">
              <a:buFontTx/>
              <a:buNone/>
            </a:pPr>
            <a:r>
              <a:rPr lang="en-US" altLang="en-US"/>
              <a:t>	Data: {4, 8, 15, 24, 39, 50}	Range = 46</a:t>
            </a:r>
          </a:p>
          <a:p>
            <a:pPr marL="0" indent="0" eaLnBrk="1" hangingPunct="1">
              <a:buFontTx/>
              <a:buNone/>
            </a:pPr>
            <a:r>
              <a:rPr lang="en-US" altLang="en-US"/>
              <a:t>	The range is the same in both cases,</a:t>
            </a:r>
          </a:p>
          <a:p>
            <a:pPr marL="0" indent="0" eaLnBrk="1" hangingPunct="1">
              <a:buFontTx/>
              <a:buNone/>
            </a:pPr>
            <a:r>
              <a:rPr lang="en-US" altLang="en-US"/>
              <a:t>	but the data sets have very different distributions…</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B6DC0BBB-6A03-43FD-B092-D6FE2C2E0E95}"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sp>
        <p:nvSpPr>
          <p:cNvPr id="13315" name="Rectangle 2"/>
          <p:cNvSpPr>
            <a:spLocks noGrp="1" noChangeArrowheads="1"/>
          </p:cNvSpPr>
          <p:nvPr>
            <p:ph type="title"/>
          </p:nvPr>
        </p:nvSpPr>
        <p:spPr/>
        <p:txBody>
          <a:bodyPr/>
          <a:lstStyle/>
          <a:p>
            <a:pPr eaLnBrk="1" hangingPunct="1"/>
            <a:r>
              <a:rPr lang="en-US" altLang="en-US"/>
              <a:t>Variance…</a:t>
            </a:r>
          </a:p>
        </p:txBody>
      </p:sp>
      <p:sp>
        <p:nvSpPr>
          <p:cNvPr id="13316" name="Rectangle 3"/>
          <p:cNvSpPr>
            <a:spLocks noGrp="1" noChangeArrowheads="1"/>
          </p:cNvSpPr>
          <p:nvPr>
            <p:ph type="body" idx="1"/>
          </p:nvPr>
        </p:nvSpPr>
        <p:spPr/>
        <p:txBody>
          <a:bodyPr/>
          <a:lstStyle/>
          <a:p>
            <a:pPr marL="0" indent="0" eaLnBrk="1" hangingPunct="1">
              <a:buFontTx/>
              <a:buNone/>
            </a:pPr>
            <a:r>
              <a:rPr lang="en-US" altLang="en-US"/>
              <a:t>Variance and its related measure, standard deviation, are arguably the most important statistics. Used to measure variability, they also play a vital role in almost all statistical inference procedures.</a:t>
            </a:r>
          </a:p>
          <a:p>
            <a:pPr marL="0" indent="0" eaLnBrk="1" hangingPunct="1">
              <a:buFontTx/>
              <a:buNone/>
            </a:pPr>
            <a:endParaRPr lang="en-US" altLang="en-US"/>
          </a:p>
          <a:p>
            <a:pPr marL="0" indent="0" eaLnBrk="1" hangingPunct="1">
              <a:buFontTx/>
              <a:buNone/>
            </a:pPr>
            <a:r>
              <a:rPr lang="en-US" altLang="en-US"/>
              <a:t>Population variance is denoted by</a:t>
            </a:r>
          </a:p>
          <a:p>
            <a:pPr marL="0" indent="0" eaLnBrk="1" hangingPunct="1">
              <a:buFontTx/>
              <a:buNone/>
            </a:pPr>
            <a:r>
              <a:rPr lang="en-US" altLang="en-US"/>
              <a:t>(Lower case Greek letter “sigma” squared)</a:t>
            </a:r>
          </a:p>
          <a:p>
            <a:pPr marL="0" indent="0" eaLnBrk="1" hangingPunct="1">
              <a:buFontTx/>
              <a:buNone/>
            </a:pPr>
            <a:endParaRPr lang="en-US" altLang="en-US"/>
          </a:p>
          <a:p>
            <a:pPr marL="0" indent="0" eaLnBrk="1" hangingPunct="1">
              <a:buFontTx/>
              <a:buNone/>
            </a:pPr>
            <a:r>
              <a:rPr lang="en-US" altLang="en-US"/>
              <a:t>Sample variance is denoted by</a:t>
            </a:r>
          </a:p>
          <a:p>
            <a:pPr marL="0" indent="0" eaLnBrk="1" hangingPunct="1">
              <a:buFontTx/>
              <a:buNone/>
            </a:pPr>
            <a:r>
              <a:rPr lang="en-US" altLang="en-US"/>
              <a:t>(Lower case “S” squared)</a:t>
            </a:r>
          </a:p>
        </p:txBody>
      </p:sp>
      <p:pic>
        <p:nvPicPr>
          <p:cNvPr id="133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971800"/>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495800"/>
            <a:ext cx="6731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3EE8C037-26E9-4E46-8747-A0AF75EA5534}" type="slidenum">
              <a:rPr lang="en-US" altLang="en-US" sz="1200">
                <a:latin typeface="Tahoma" panose="020B0604030504040204" pitchFamily="34" charset="0"/>
              </a:rPr>
              <a:pPr/>
              <a:t>12</a:t>
            </a:fld>
            <a:endParaRPr lang="en-US" altLang="en-US" sz="1200">
              <a:latin typeface="Tahoma" panose="020B0604030504040204" pitchFamily="34" charset="0"/>
            </a:endParaRPr>
          </a:p>
        </p:txBody>
      </p:sp>
      <p:pic>
        <p:nvPicPr>
          <p:cNvPr id="143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14800"/>
            <a:ext cx="30353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502" y="2051050"/>
            <a:ext cx="3060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Grp="1" noChangeArrowheads="1"/>
          </p:cNvSpPr>
          <p:nvPr>
            <p:ph type="title"/>
          </p:nvPr>
        </p:nvSpPr>
        <p:spPr/>
        <p:txBody>
          <a:bodyPr/>
          <a:lstStyle/>
          <a:p>
            <a:pPr eaLnBrk="1" hangingPunct="1"/>
            <a:r>
              <a:rPr lang="en-US" altLang="en-US"/>
              <a:t>Variance…</a:t>
            </a:r>
          </a:p>
        </p:txBody>
      </p:sp>
      <p:sp>
        <p:nvSpPr>
          <p:cNvPr id="14342" name="Rectangle 3"/>
          <p:cNvSpPr>
            <a:spLocks noGrp="1" noChangeArrowheads="1"/>
          </p:cNvSpPr>
          <p:nvPr>
            <p:ph type="body" idx="1"/>
          </p:nvPr>
        </p:nvSpPr>
        <p:spPr/>
        <p:txBody>
          <a:bodyPr/>
          <a:lstStyle/>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The variance of a </a:t>
            </a:r>
            <a:r>
              <a:rPr lang="en-US" altLang="en-US" b="1"/>
              <a:t>population</a:t>
            </a:r>
            <a:r>
              <a:rPr lang="en-US" altLang="en-US"/>
              <a:t> is:</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The variance of a </a:t>
            </a:r>
            <a:r>
              <a:rPr lang="en-US" altLang="en-US" b="1"/>
              <a:t>sample</a:t>
            </a:r>
            <a:r>
              <a:rPr lang="en-US" altLang="en-US"/>
              <a:t> is:</a:t>
            </a:r>
          </a:p>
        </p:txBody>
      </p:sp>
      <p:sp>
        <p:nvSpPr>
          <p:cNvPr id="14343" name="Text Box 6"/>
          <p:cNvSpPr txBox="1">
            <a:spLocks noChangeArrowheads="1"/>
          </p:cNvSpPr>
          <p:nvPr/>
        </p:nvSpPr>
        <p:spPr bwMode="auto">
          <a:xfrm>
            <a:off x="6629400" y="1066800"/>
            <a:ext cx="187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Tahoma" panose="020B0604030504040204" pitchFamily="34" charset="0"/>
              </a:rPr>
              <a:t>population mean</a:t>
            </a:r>
          </a:p>
        </p:txBody>
      </p:sp>
      <p:sp>
        <p:nvSpPr>
          <p:cNvPr id="14344" name="Line 7"/>
          <p:cNvSpPr>
            <a:spLocks noChangeShapeType="1"/>
          </p:cNvSpPr>
          <p:nvPr/>
        </p:nvSpPr>
        <p:spPr bwMode="auto">
          <a:xfrm>
            <a:off x="7391400" y="1447800"/>
            <a:ext cx="152400" cy="762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Text Box 8"/>
          <p:cNvSpPr txBox="1">
            <a:spLocks noChangeArrowheads="1"/>
          </p:cNvSpPr>
          <p:nvPr/>
        </p:nvSpPr>
        <p:spPr bwMode="auto">
          <a:xfrm>
            <a:off x="6858000" y="3429000"/>
            <a:ext cx="1530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Tahoma" panose="020B0604030504040204" pitchFamily="34" charset="0"/>
              </a:rPr>
              <a:t>sample mean</a:t>
            </a:r>
          </a:p>
        </p:txBody>
      </p:sp>
      <p:sp>
        <p:nvSpPr>
          <p:cNvPr id="14346" name="Line 9"/>
          <p:cNvSpPr>
            <a:spLocks noChangeShapeType="1"/>
          </p:cNvSpPr>
          <p:nvPr/>
        </p:nvSpPr>
        <p:spPr bwMode="auto">
          <a:xfrm flipH="1">
            <a:off x="7086600" y="3810000"/>
            <a:ext cx="304800" cy="381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7" name="Text Box 10"/>
          <p:cNvSpPr txBox="1">
            <a:spLocks noChangeArrowheads="1"/>
          </p:cNvSpPr>
          <p:nvPr/>
        </p:nvSpPr>
        <p:spPr bwMode="auto">
          <a:xfrm>
            <a:off x="350838" y="5562600"/>
            <a:ext cx="5700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Tahoma" panose="020B0604030504040204" pitchFamily="34" charset="0"/>
              </a:rPr>
              <a:t>Note: The denominator is sample size (n) minus one ! </a:t>
            </a:r>
          </a:p>
        </p:txBody>
      </p:sp>
      <p:sp>
        <p:nvSpPr>
          <p:cNvPr id="14348" name="Text Box 11"/>
          <p:cNvSpPr txBox="1">
            <a:spLocks noChangeArrowheads="1"/>
          </p:cNvSpPr>
          <p:nvPr/>
        </p:nvSpPr>
        <p:spPr bwMode="auto">
          <a:xfrm>
            <a:off x="2987675" y="3200400"/>
            <a:ext cx="168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Tahoma" panose="020B0604030504040204" pitchFamily="34" charset="0"/>
              </a:rPr>
              <a:t>population size</a:t>
            </a:r>
          </a:p>
        </p:txBody>
      </p:sp>
      <p:sp>
        <p:nvSpPr>
          <p:cNvPr id="14349" name="Line 12"/>
          <p:cNvSpPr>
            <a:spLocks noChangeShapeType="1"/>
          </p:cNvSpPr>
          <p:nvPr/>
        </p:nvSpPr>
        <p:spPr bwMode="auto">
          <a:xfrm flipV="1">
            <a:off x="4648200" y="2971800"/>
            <a:ext cx="2057400" cy="457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3"/>
          <p:cNvSpPr>
            <a:spLocks noChangeShapeType="1"/>
          </p:cNvSpPr>
          <p:nvPr/>
        </p:nvSpPr>
        <p:spPr bwMode="auto">
          <a:xfrm flipV="1">
            <a:off x="5105400" y="5257800"/>
            <a:ext cx="990600" cy="381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F6CDC51-8D27-4BF4-AB33-7D5905E80D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1678" y="3726"/>
            <a:ext cx="4862322"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24FB90F3-DFB9-42D4-B851-120249962A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0482" name="Title 1"/>
          <p:cNvSpPr>
            <a:spLocks noGrp="1"/>
          </p:cNvSpPr>
          <p:nvPr>
            <p:ph type="title"/>
          </p:nvPr>
        </p:nvSpPr>
        <p:spPr>
          <a:xfrm>
            <a:off x="533400" y="1441426"/>
            <a:ext cx="4259214" cy="817009"/>
          </a:xfrm>
        </p:spPr>
        <p:txBody>
          <a:bodyPr>
            <a:normAutofit/>
          </a:bodyPr>
          <a:lstStyle/>
          <a:p>
            <a:r>
              <a:rPr lang="en-US" altLang="en-US" sz="3500" dirty="0">
                <a:solidFill>
                  <a:srgbClr val="000000"/>
                </a:solidFill>
              </a:rPr>
              <a:t>Degrees of Freedom</a:t>
            </a:r>
          </a:p>
        </p:txBody>
      </p:sp>
      <p:sp>
        <p:nvSpPr>
          <p:cNvPr id="76"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1540" y="0"/>
            <a:ext cx="2821636"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14">
            <a:extLst>
              <a:ext uri="{FF2B5EF4-FFF2-40B4-BE49-F238E27FC236}">
                <a16:creationId xmlns:a16="http://schemas.microsoft.com/office/drawing/2014/main" id="{CC72BCFC-9186-4CE7-86CA-0F95BE776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861" y="438579"/>
            <a:ext cx="1794994" cy="7075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Content Placeholder 2"/>
          <p:cNvSpPr>
            <a:spLocks noGrp="1"/>
          </p:cNvSpPr>
          <p:nvPr>
            <p:ph idx="1"/>
          </p:nvPr>
        </p:nvSpPr>
        <p:spPr>
          <a:xfrm>
            <a:off x="115245" y="2169367"/>
            <a:ext cx="5477882" cy="3639289"/>
          </a:xfrm>
        </p:spPr>
        <p:txBody>
          <a:bodyPr anchor="ctr">
            <a:normAutofit/>
          </a:bodyPr>
          <a:lstStyle/>
          <a:p>
            <a:r>
              <a:rPr lang="en-US" altLang="en-US" sz="1700" dirty="0">
                <a:solidFill>
                  <a:srgbClr val="000000"/>
                </a:solidFill>
              </a:rPr>
              <a:t>The sample variance is calculated with the quantity </a:t>
            </a:r>
            <a:r>
              <a:rPr lang="en-US" altLang="en-US" sz="1700" i="1" dirty="0">
                <a:solidFill>
                  <a:srgbClr val="000000"/>
                </a:solidFill>
              </a:rPr>
              <a:t>n</a:t>
            </a:r>
            <a:r>
              <a:rPr lang="en-US" altLang="en-US" sz="1700" dirty="0">
                <a:solidFill>
                  <a:srgbClr val="000000"/>
                </a:solidFill>
              </a:rPr>
              <a:t>-1.</a:t>
            </a:r>
          </a:p>
          <a:p>
            <a:r>
              <a:rPr lang="en-US" altLang="en-US" sz="1700" dirty="0">
                <a:solidFill>
                  <a:srgbClr val="000000"/>
                </a:solidFill>
              </a:rPr>
              <a:t>This quantity is called the “degrees of freedom”.</a:t>
            </a:r>
          </a:p>
          <a:p>
            <a:r>
              <a:rPr lang="en-US" altLang="en-US" sz="1700" dirty="0">
                <a:solidFill>
                  <a:srgbClr val="000000"/>
                </a:solidFill>
              </a:rPr>
              <a:t>Origin of the term:</a:t>
            </a:r>
          </a:p>
          <a:p>
            <a:pPr lvl="1"/>
            <a:r>
              <a:rPr lang="en-US" altLang="en-US" sz="1700" dirty="0">
                <a:solidFill>
                  <a:srgbClr val="000000"/>
                </a:solidFill>
              </a:rPr>
              <a:t>There are </a:t>
            </a:r>
            <a:r>
              <a:rPr lang="en-US" altLang="en-US" sz="1700" i="1" dirty="0">
                <a:solidFill>
                  <a:srgbClr val="000000"/>
                </a:solidFill>
              </a:rPr>
              <a:t>n</a:t>
            </a:r>
            <a:r>
              <a:rPr lang="en-US" altLang="en-US" sz="1700" dirty="0">
                <a:solidFill>
                  <a:srgbClr val="000000"/>
                </a:solidFill>
              </a:rPr>
              <a:t> deviations from </a:t>
            </a:r>
            <a:r>
              <a:rPr lang="en-US" altLang="en-US" sz="1700" i="1" dirty="0">
                <a:solidFill>
                  <a:srgbClr val="000000"/>
                </a:solidFill>
              </a:rPr>
              <a:t>x-bar</a:t>
            </a:r>
            <a:r>
              <a:rPr lang="en-US" altLang="en-US" sz="1700" dirty="0">
                <a:solidFill>
                  <a:srgbClr val="000000"/>
                </a:solidFill>
              </a:rPr>
              <a:t> in the sample.</a:t>
            </a:r>
          </a:p>
          <a:p>
            <a:pPr lvl="1"/>
            <a:r>
              <a:rPr lang="en-US" altLang="en-US" sz="1700" dirty="0">
                <a:solidFill>
                  <a:srgbClr val="000000"/>
                </a:solidFill>
              </a:rPr>
              <a:t>The sum  of the deviations is zero.  </a:t>
            </a:r>
          </a:p>
          <a:p>
            <a:pPr lvl="1"/>
            <a:r>
              <a:rPr lang="en-US" altLang="en-US" sz="1700" i="1" dirty="0">
                <a:solidFill>
                  <a:srgbClr val="000000"/>
                </a:solidFill>
              </a:rPr>
              <a:t> n</a:t>
            </a:r>
            <a:r>
              <a:rPr lang="en-US" altLang="en-US" sz="1700" dirty="0">
                <a:solidFill>
                  <a:srgbClr val="000000"/>
                </a:solidFill>
              </a:rPr>
              <a:t>-1 of the observations can be freely determined, but the </a:t>
            </a:r>
            <a:r>
              <a:rPr lang="en-US" altLang="en-US" sz="1700" i="1" dirty="0">
                <a:solidFill>
                  <a:srgbClr val="000000"/>
                </a:solidFill>
              </a:rPr>
              <a:t>n</a:t>
            </a:r>
            <a:r>
              <a:rPr lang="en-US" altLang="en-US" sz="1700" i="1" baseline="30000" dirty="0">
                <a:solidFill>
                  <a:srgbClr val="000000"/>
                </a:solidFill>
              </a:rPr>
              <a:t>th</a:t>
            </a:r>
            <a:r>
              <a:rPr lang="en-US" altLang="en-US" sz="1700" dirty="0">
                <a:solidFill>
                  <a:srgbClr val="000000"/>
                </a:solidFill>
              </a:rPr>
              <a:t> observation is fixed to maintain the zero sum.</a:t>
            </a:r>
          </a:p>
        </p:txBody>
      </p:sp>
      <p:sp>
        <p:nvSpPr>
          <p:cNvPr id="78"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127" y="3006774"/>
            <a:ext cx="3550873"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15">
            <a:extLst>
              <a:ext uri="{FF2B5EF4-FFF2-40B4-BE49-F238E27FC236}">
                <a16:creationId xmlns:a16="http://schemas.microsoft.com/office/drawing/2014/main" id="{5C4279EC-2FBD-4766-98CA-3F7E4F308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057" y="4747212"/>
            <a:ext cx="2571637" cy="10329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AC79A1B6-C1A9-43A4-BC49-8E9B60171783}"/>
              </a:ext>
            </a:extLst>
          </p:cNvPr>
          <p:cNvCxnSpPr/>
          <p:nvPr/>
        </p:nvCxnSpPr>
        <p:spPr bwMode="auto">
          <a:xfrm>
            <a:off x="1143000" y="4747212"/>
            <a:ext cx="6324600" cy="891588"/>
          </a:xfrm>
          <a:prstGeom prst="straightConnector1">
            <a:avLst/>
          </a:prstGeom>
          <a:solidFill>
            <a:srgbClr val="99CCFF"/>
          </a:solidFill>
          <a:ln w="95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377635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F9DC54EF-BF07-4037-BCCE-5A6B980E5C1F}"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sp>
        <p:nvSpPr>
          <p:cNvPr id="15363" name="Rectangle 2"/>
          <p:cNvSpPr>
            <a:spLocks noGrp="1" noChangeArrowheads="1"/>
          </p:cNvSpPr>
          <p:nvPr>
            <p:ph type="title"/>
          </p:nvPr>
        </p:nvSpPr>
        <p:spPr/>
        <p:txBody>
          <a:bodyPr/>
          <a:lstStyle/>
          <a:p>
            <a:pPr eaLnBrk="1" hangingPunct="1"/>
            <a:r>
              <a:rPr lang="en-US" altLang="en-US"/>
              <a:t>Standard Deviation…</a:t>
            </a:r>
          </a:p>
        </p:txBody>
      </p:sp>
      <p:sp>
        <p:nvSpPr>
          <p:cNvPr id="15364" name="Rectangle 3"/>
          <p:cNvSpPr>
            <a:spLocks noGrp="1" noChangeArrowheads="1"/>
          </p:cNvSpPr>
          <p:nvPr>
            <p:ph type="body" idx="1"/>
          </p:nvPr>
        </p:nvSpPr>
        <p:spPr/>
        <p:txBody>
          <a:bodyPr/>
          <a:lstStyle/>
          <a:p>
            <a:pPr marL="0" indent="0" eaLnBrk="1" hangingPunct="1">
              <a:buFontTx/>
              <a:buNone/>
            </a:pPr>
            <a:r>
              <a:rPr lang="en-US" altLang="en-US"/>
              <a:t>The standard deviation is simply the square root of the variance, thus:</a:t>
            </a:r>
          </a:p>
          <a:p>
            <a:pPr marL="0" indent="0" eaLnBrk="1" hangingPunct="1">
              <a:buFontTx/>
              <a:buNone/>
            </a:pPr>
            <a:endParaRPr lang="en-US" altLang="en-US"/>
          </a:p>
          <a:p>
            <a:pPr marL="0" indent="0" eaLnBrk="1" hangingPunct="1">
              <a:buFontTx/>
              <a:buNone/>
            </a:pPr>
            <a:r>
              <a:rPr lang="en-US" altLang="en-US"/>
              <a:t>Population standard deviation:</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Sample standard deviation: </a:t>
            </a:r>
          </a:p>
        </p:txBody>
      </p:sp>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2425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7600"/>
            <a:ext cx="218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4-Point Star 1">
            <a:hlinkClick r:id="rId5" action="ppaction://hlinkfile"/>
          </p:cNvPr>
          <p:cNvSpPr/>
          <p:nvPr/>
        </p:nvSpPr>
        <p:spPr bwMode="auto">
          <a:xfrm>
            <a:off x="6858000" y="4876800"/>
            <a:ext cx="1371600" cy="1219200"/>
          </a:xfrm>
          <a:prstGeom prst="star4">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t>Business Statistics: A First Course, 5e © 2009 Prentice-Hall, Inc.</a:t>
            </a:r>
          </a:p>
        </p:txBody>
      </p:sp>
      <p:sp>
        <p:nvSpPr>
          <p:cNvPr id="8197" name="Rectangle 2"/>
          <p:cNvSpPr>
            <a:spLocks noGrp="1" noChangeArrowheads="1"/>
          </p:cNvSpPr>
          <p:nvPr>
            <p:ph type="title"/>
          </p:nvPr>
        </p:nvSpPr>
        <p:spPr>
          <a:xfrm>
            <a:off x="381000" y="228600"/>
            <a:ext cx="8458200" cy="533400"/>
          </a:xfrm>
          <a:noFill/>
        </p:spPr>
        <p:txBody>
          <a:bodyPr lIns="91440" tIns="45720" rIns="91440" bIns="45720" anchor="ctr"/>
          <a:lstStyle/>
          <a:p>
            <a:pPr algn="ctr" eaLnBrk="1" hangingPunct="1"/>
            <a:r>
              <a:rPr lang="en-US" altLang="en-US" sz="2400" dirty="0"/>
              <a:t>Measures of Variation</a:t>
            </a:r>
          </a:p>
        </p:txBody>
      </p:sp>
      <p:graphicFrame>
        <p:nvGraphicFramePr>
          <p:cNvPr id="8194" name="Object 3">
            <a:hlinkClick r:id="" action="ppaction://ole?verb=0"/>
          </p:cNvPr>
          <p:cNvGraphicFramePr>
            <a:graphicFrameLocks/>
          </p:cNvGraphicFramePr>
          <p:nvPr/>
        </p:nvGraphicFramePr>
        <p:xfrm>
          <a:off x="4594225" y="3355975"/>
          <a:ext cx="420688" cy="534988"/>
        </p:xfrm>
        <a:graphic>
          <a:graphicData uri="http://schemas.openxmlformats.org/presentationml/2006/ole">
            <mc:AlternateContent xmlns:mc="http://schemas.openxmlformats.org/markup-compatibility/2006">
              <mc:Choice xmlns:v="urn:schemas-microsoft-com:vml" Requires="v">
                <p:oleObj spid="_x0000_s11314" name="Equation" r:id="rId3" imgW="428400" imgH="542880" progId="Equation.DSMT4">
                  <p:embed/>
                </p:oleObj>
              </mc:Choice>
              <mc:Fallback>
                <p:oleObj name="Equation" r:id="rId3" imgW="428400" imgH="54288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3355975"/>
                        <a:ext cx="4206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4"/>
          <p:cNvSpPr>
            <a:spLocks noChangeArrowheads="1"/>
          </p:cNvSpPr>
          <p:nvPr/>
        </p:nvSpPr>
        <p:spPr bwMode="auto">
          <a:xfrm>
            <a:off x="6934200" y="2209800"/>
            <a:ext cx="1941513" cy="8096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dirty="0">
                <a:latin typeface="Times New Roman" panose="02020603050405020304" pitchFamily="18" charset="0"/>
              </a:rPr>
              <a:t>Mean = 15.5</a:t>
            </a:r>
          </a:p>
          <a:p>
            <a:pPr>
              <a:lnSpc>
                <a:spcPct val="30000"/>
              </a:lnSpc>
              <a:spcBef>
                <a:spcPct val="50000"/>
              </a:spcBef>
            </a:pPr>
            <a:r>
              <a:rPr lang="en-US" altLang="en-US" sz="2800" dirty="0">
                <a:latin typeface="Times New Roman" panose="02020603050405020304" pitchFamily="18" charset="0"/>
              </a:rPr>
              <a:t>  S = </a:t>
            </a:r>
            <a:r>
              <a:rPr lang="en-US" altLang="en-US" dirty="0">
                <a:latin typeface="Times New Roman" panose="02020603050405020304" pitchFamily="18" charset="0"/>
              </a:rPr>
              <a:t>3.338</a:t>
            </a:r>
            <a:r>
              <a:rPr lang="en-US" altLang="en-US" sz="2800" dirty="0">
                <a:latin typeface="Times New Roman" panose="02020603050405020304" pitchFamily="18" charset="0"/>
              </a:rPr>
              <a:t>         </a:t>
            </a:r>
          </a:p>
        </p:txBody>
      </p:sp>
      <p:sp>
        <p:nvSpPr>
          <p:cNvPr id="8199" name="Line 5"/>
          <p:cNvSpPr>
            <a:spLocks noChangeShapeType="1"/>
          </p:cNvSpPr>
          <p:nvPr/>
        </p:nvSpPr>
        <p:spPr bwMode="auto">
          <a:xfrm>
            <a:off x="1336675" y="2727325"/>
            <a:ext cx="50784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Rectangle 6"/>
          <p:cNvSpPr>
            <a:spLocks noChangeArrowheads="1"/>
          </p:cNvSpPr>
          <p:nvPr/>
        </p:nvSpPr>
        <p:spPr bwMode="auto">
          <a:xfrm>
            <a:off x="1143000" y="2714625"/>
            <a:ext cx="5457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1800" b="1"/>
              <a:t>11    12    13    14    15    16    17    18    19    20   21</a:t>
            </a:r>
          </a:p>
        </p:txBody>
      </p:sp>
      <p:sp>
        <p:nvSpPr>
          <p:cNvPr id="8201" name="Oval 7"/>
          <p:cNvSpPr>
            <a:spLocks noChangeArrowheads="1"/>
          </p:cNvSpPr>
          <p:nvPr/>
        </p:nvSpPr>
        <p:spPr bwMode="auto">
          <a:xfrm>
            <a:off x="1222375"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2" name="Oval 8"/>
          <p:cNvSpPr>
            <a:spLocks noChangeArrowheads="1"/>
          </p:cNvSpPr>
          <p:nvPr/>
        </p:nvSpPr>
        <p:spPr bwMode="auto">
          <a:xfrm>
            <a:off x="1744663"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3" name="Oval 9"/>
          <p:cNvSpPr>
            <a:spLocks noChangeArrowheads="1"/>
          </p:cNvSpPr>
          <p:nvPr/>
        </p:nvSpPr>
        <p:spPr bwMode="auto">
          <a:xfrm>
            <a:off x="2266950"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4" name="Oval 10"/>
          <p:cNvSpPr>
            <a:spLocks noChangeArrowheads="1"/>
          </p:cNvSpPr>
          <p:nvPr/>
        </p:nvSpPr>
        <p:spPr bwMode="auto">
          <a:xfrm>
            <a:off x="3760788"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5" name="Oval 11"/>
          <p:cNvSpPr>
            <a:spLocks noChangeArrowheads="1"/>
          </p:cNvSpPr>
          <p:nvPr/>
        </p:nvSpPr>
        <p:spPr bwMode="auto">
          <a:xfrm>
            <a:off x="3760788" y="2278063"/>
            <a:ext cx="223837" cy="223837"/>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6" name="Oval 12"/>
          <p:cNvSpPr>
            <a:spLocks noChangeArrowheads="1"/>
          </p:cNvSpPr>
          <p:nvPr/>
        </p:nvSpPr>
        <p:spPr bwMode="auto">
          <a:xfrm>
            <a:off x="4208463"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7" name="Oval 13"/>
          <p:cNvSpPr>
            <a:spLocks noChangeArrowheads="1"/>
          </p:cNvSpPr>
          <p:nvPr/>
        </p:nvSpPr>
        <p:spPr bwMode="auto">
          <a:xfrm>
            <a:off x="4730750"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8" name="Oval 14"/>
          <p:cNvSpPr>
            <a:spLocks noChangeArrowheads="1"/>
          </p:cNvSpPr>
          <p:nvPr/>
        </p:nvSpPr>
        <p:spPr bwMode="auto">
          <a:xfrm>
            <a:off x="6148388"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09" name="Rectangle 15"/>
          <p:cNvSpPr>
            <a:spLocks noChangeArrowheads="1"/>
          </p:cNvSpPr>
          <p:nvPr/>
        </p:nvSpPr>
        <p:spPr bwMode="auto">
          <a:xfrm>
            <a:off x="877093" y="4120700"/>
            <a:ext cx="58729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1800" b="1" dirty="0"/>
              <a:t>11    12    13    14    15    16    17    18    19    20   21</a:t>
            </a:r>
          </a:p>
        </p:txBody>
      </p:sp>
      <p:sp>
        <p:nvSpPr>
          <p:cNvPr id="8210" name="Rectangle 16"/>
          <p:cNvSpPr>
            <a:spLocks noChangeArrowheads="1"/>
          </p:cNvSpPr>
          <p:nvPr/>
        </p:nvSpPr>
        <p:spPr bwMode="auto">
          <a:xfrm>
            <a:off x="1223963" y="3402013"/>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dirty="0">
                <a:latin typeface="Times New Roman" panose="02020603050405020304" pitchFamily="18" charset="0"/>
              </a:rPr>
              <a:t>Data B</a:t>
            </a:r>
          </a:p>
        </p:txBody>
      </p:sp>
      <p:sp>
        <p:nvSpPr>
          <p:cNvPr id="8211" name="Rectangle 17"/>
          <p:cNvSpPr>
            <a:spLocks noChangeArrowheads="1"/>
          </p:cNvSpPr>
          <p:nvPr/>
        </p:nvSpPr>
        <p:spPr bwMode="auto">
          <a:xfrm>
            <a:off x="1223963" y="1905000"/>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dirty="0">
                <a:latin typeface="Times New Roman" panose="02020603050405020304" pitchFamily="18" charset="0"/>
              </a:rPr>
              <a:t>Data A</a:t>
            </a:r>
          </a:p>
        </p:txBody>
      </p:sp>
      <p:sp>
        <p:nvSpPr>
          <p:cNvPr id="8212" name="Line 18"/>
          <p:cNvSpPr>
            <a:spLocks noChangeShapeType="1"/>
          </p:cNvSpPr>
          <p:nvPr/>
        </p:nvSpPr>
        <p:spPr bwMode="auto">
          <a:xfrm>
            <a:off x="1314450" y="4148138"/>
            <a:ext cx="5076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Oval 19"/>
          <p:cNvSpPr>
            <a:spLocks noChangeArrowheads="1"/>
          </p:cNvSpPr>
          <p:nvPr/>
        </p:nvSpPr>
        <p:spPr bwMode="auto">
          <a:xfrm>
            <a:off x="3238500" y="3924300"/>
            <a:ext cx="223838"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4" name="Oval 20"/>
          <p:cNvSpPr>
            <a:spLocks noChangeArrowheads="1"/>
          </p:cNvSpPr>
          <p:nvPr/>
        </p:nvSpPr>
        <p:spPr bwMode="auto">
          <a:xfrm>
            <a:off x="3760788"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5" name="Oval 21"/>
          <p:cNvSpPr>
            <a:spLocks noChangeArrowheads="1"/>
          </p:cNvSpPr>
          <p:nvPr/>
        </p:nvSpPr>
        <p:spPr bwMode="auto">
          <a:xfrm>
            <a:off x="3238500" y="3698875"/>
            <a:ext cx="223838" cy="225425"/>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6" name="Oval 22"/>
          <p:cNvSpPr>
            <a:spLocks noChangeArrowheads="1"/>
          </p:cNvSpPr>
          <p:nvPr/>
        </p:nvSpPr>
        <p:spPr bwMode="auto">
          <a:xfrm>
            <a:off x="3760788" y="3698875"/>
            <a:ext cx="223837" cy="225425"/>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7" name="Oval 23"/>
          <p:cNvSpPr>
            <a:spLocks noChangeArrowheads="1"/>
          </p:cNvSpPr>
          <p:nvPr/>
        </p:nvSpPr>
        <p:spPr bwMode="auto">
          <a:xfrm>
            <a:off x="3238500" y="3475038"/>
            <a:ext cx="223838" cy="223837"/>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8" name="Oval 24"/>
          <p:cNvSpPr>
            <a:spLocks noChangeArrowheads="1"/>
          </p:cNvSpPr>
          <p:nvPr/>
        </p:nvSpPr>
        <p:spPr bwMode="auto">
          <a:xfrm>
            <a:off x="3760788" y="3475038"/>
            <a:ext cx="223837" cy="223837"/>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19" name="Oval 25"/>
          <p:cNvSpPr>
            <a:spLocks noChangeArrowheads="1"/>
          </p:cNvSpPr>
          <p:nvPr/>
        </p:nvSpPr>
        <p:spPr bwMode="auto">
          <a:xfrm>
            <a:off x="2789238"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0" name="Oval 26"/>
          <p:cNvSpPr>
            <a:spLocks noChangeArrowheads="1"/>
          </p:cNvSpPr>
          <p:nvPr/>
        </p:nvSpPr>
        <p:spPr bwMode="auto">
          <a:xfrm>
            <a:off x="4208463"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1" name="Rectangle 27"/>
          <p:cNvSpPr>
            <a:spLocks noChangeArrowheads="1"/>
          </p:cNvSpPr>
          <p:nvPr/>
        </p:nvSpPr>
        <p:spPr bwMode="auto">
          <a:xfrm>
            <a:off x="6934200" y="3505200"/>
            <a:ext cx="1936750" cy="895350"/>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dirty="0">
                <a:latin typeface="Times New Roman" panose="02020603050405020304" pitchFamily="18" charset="0"/>
              </a:rPr>
              <a:t>Mean = 15.5</a:t>
            </a:r>
          </a:p>
          <a:p>
            <a:pPr>
              <a:lnSpc>
                <a:spcPct val="50000"/>
              </a:lnSpc>
              <a:spcBef>
                <a:spcPct val="50000"/>
              </a:spcBef>
            </a:pPr>
            <a:r>
              <a:rPr lang="en-US" altLang="en-US" sz="2800" dirty="0">
                <a:latin typeface="Times New Roman" panose="02020603050405020304" pitchFamily="18" charset="0"/>
              </a:rPr>
              <a:t>  S = </a:t>
            </a:r>
            <a:r>
              <a:rPr lang="en-US" altLang="en-US" dirty="0">
                <a:latin typeface="Times New Roman" panose="02020603050405020304" pitchFamily="18" charset="0"/>
              </a:rPr>
              <a:t>0.926</a:t>
            </a:r>
          </a:p>
        </p:txBody>
      </p:sp>
      <p:sp>
        <p:nvSpPr>
          <p:cNvPr id="8222" name="Rectangle 28"/>
          <p:cNvSpPr>
            <a:spLocks noChangeArrowheads="1"/>
          </p:cNvSpPr>
          <p:nvPr/>
        </p:nvSpPr>
        <p:spPr bwMode="auto">
          <a:xfrm>
            <a:off x="1018875" y="5644528"/>
            <a:ext cx="5607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1800" b="1" dirty="0"/>
              <a:t>11    12    13    14    15    16    17    18    19    20   21</a:t>
            </a:r>
          </a:p>
        </p:txBody>
      </p:sp>
      <p:sp>
        <p:nvSpPr>
          <p:cNvPr id="8223" name="Line 29"/>
          <p:cNvSpPr>
            <a:spLocks noChangeShapeType="1"/>
          </p:cNvSpPr>
          <p:nvPr/>
        </p:nvSpPr>
        <p:spPr bwMode="auto">
          <a:xfrm>
            <a:off x="1143000" y="5645150"/>
            <a:ext cx="5076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Oval 30"/>
          <p:cNvSpPr>
            <a:spLocks noChangeArrowheads="1"/>
          </p:cNvSpPr>
          <p:nvPr/>
        </p:nvSpPr>
        <p:spPr bwMode="auto">
          <a:xfrm>
            <a:off x="1222375" y="5421313"/>
            <a:ext cx="223838"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5" name="Oval 31"/>
          <p:cNvSpPr>
            <a:spLocks noChangeArrowheads="1"/>
          </p:cNvSpPr>
          <p:nvPr/>
        </p:nvSpPr>
        <p:spPr bwMode="auto">
          <a:xfrm>
            <a:off x="1222375" y="5195888"/>
            <a:ext cx="223838" cy="225425"/>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6" name="Oval 32"/>
          <p:cNvSpPr>
            <a:spLocks noChangeArrowheads="1"/>
          </p:cNvSpPr>
          <p:nvPr/>
        </p:nvSpPr>
        <p:spPr bwMode="auto">
          <a:xfrm>
            <a:off x="1222375" y="4972050"/>
            <a:ext cx="223838" cy="223838"/>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7" name="Oval 33"/>
          <p:cNvSpPr>
            <a:spLocks noChangeArrowheads="1"/>
          </p:cNvSpPr>
          <p:nvPr/>
        </p:nvSpPr>
        <p:spPr bwMode="auto">
          <a:xfrm>
            <a:off x="5700713"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8" name="Oval 34"/>
          <p:cNvSpPr>
            <a:spLocks noChangeArrowheads="1"/>
          </p:cNvSpPr>
          <p:nvPr/>
        </p:nvSpPr>
        <p:spPr bwMode="auto">
          <a:xfrm>
            <a:off x="5700713" y="5195888"/>
            <a:ext cx="223837" cy="225425"/>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29" name="Oval 35"/>
          <p:cNvSpPr>
            <a:spLocks noChangeArrowheads="1"/>
          </p:cNvSpPr>
          <p:nvPr/>
        </p:nvSpPr>
        <p:spPr bwMode="auto">
          <a:xfrm>
            <a:off x="5700713" y="4972050"/>
            <a:ext cx="223837" cy="223838"/>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30" name="Oval 36"/>
          <p:cNvSpPr>
            <a:spLocks noChangeArrowheads="1"/>
          </p:cNvSpPr>
          <p:nvPr/>
        </p:nvSpPr>
        <p:spPr bwMode="auto">
          <a:xfrm>
            <a:off x="1744663"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31" name="Oval 37"/>
          <p:cNvSpPr>
            <a:spLocks noChangeArrowheads="1"/>
          </p:cNvSpPr>
          <p:nvPr/>
        </p:nvSpPr>
        <p:spPr bwMode="auto">
          <a:xfrm>
            <a:off x="5253038"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8232" name="Rectangle 38"/>
          <p:cNvSpPr>
            <a:spLocks noChangeArrowheads="1"/>
          </p:cNvSpPr>
          <p:nvPr/>
        </p:nvSpPr>
        <p:spPr bwMode="auto">
          <a:xfrm>
            <a:off x="6934200" y="4953000"/>
            <a:ext cx="1936750" cy="8223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spcBef>
                <a:spcPct val="50000"/>
              </a:spcBef>
            </a:pPr>
            <a:r>
              <a:rPr lang="en-US" altLang="en-US" dirty="0">
                <a:latin typeface="Times New Roman" panose="02020603050405020304" pitchFamily="18" charset="0"/>
              </a:rPr>
              <a:t>Mean = 15.5</a:t>
            </a:r>
          </a:p>
          <a:p>
            <a:pPr>
              <a:lnSpc>
                <a:spcPct val="50000"/>
              </a:lnSpc>
              <a:spcBef>
                <a:spcPct val="50000"/>
              </a:spcBef>
            </a:pPr>
            <a:r>
              <a:rPr lang="en-US" altLang="en-US" sz="2800" dirty="0">
                <a:latin typeface="Times New Roman" panose="02020603050405020304" pitchFamily="18" charset="0"/>
              </a:rPr>
              <a:t>  S = </a:t>
            </a:r>
            <a:r>
              <a:rPr lang="en-US" altLang="en-US" dirty="0">
                <a:latin typeface="Times New Roman" panose="02020603050405020304" pitchFamily="18" charset="0"/>
              </a:rPr>
              <a:t>4.570</a:t>
            </a:r>
          </a:p>
        </p:txBody>
      </p:sp>
      <p:sp>
        <p:nvSpPr>
          <p:cNvPr id="8233" name="Rectangle 39"/>
          <p:cNvSpPr>
            <a:spLocks noChangeArrowheads="1"/>
          </p:cNvSpPr>
          <p:nvPr/>
        </p:nvSpPr>
        <p:spPr bwMode="auto">
          <a:xfrm>
            <a:off x="1671638" y="4824413"/>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Data C</a:t>
            </a:r>
          </a:p>
        </p:txBody>
      </p:sp>
      <p:cxnSp>
        <p:nvCxnSpPr>
          <p:cNvPr id="4" name="Straight Arrow Connector 3"/>
          <p:cNvCxnSpPr/>
          <p:nvPr/>
        </p:nvCxnSpPr>
        <p:spPr bwMode="auto">
          <a:xfrm>
            <a:off x="4038600" y="1295400"/>
            <a:ext cx="2819400" cy="2595563"/>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1935163" y="1450664"/>
            <a:ext cx="4960937" cy="3744913"/>
          </a:xfrm>
          <a:prstGeom prst="straightConnector1">
            <a:avLst/>
          </a:prstGeom>
          <a:solidFill>
            <a:srgbClr val="99CCFF"/>
          </a:solidFill>
          <a:ln w="9525" cap="flat" cmpd="sng" algn="ctr">
            <a:solidFill>
              <a:schemeClr val="tx1"/>
            </a:solidFill>
            <a:prstDash val="solid"/>
            <a:round/>
            <a:headEnd type="none" w="med" len="med"/>
            <a:tailEnd type="triangle"/>
          </a:ln>
          <a:effectLst/>
        </p:spPr>
      </p:cxnSp>
      <p:sp>
        <p:nvSpPr>
          <p:cNvPr id="7" name="TextBox 6"/>
          <p:cNvSpPr txBox="1"/>
          <p:nvPr/>
        </p:nvSpPr>
        <p:spPr>
          <a:xfrm>
            <a:off x="1018875" y="1066800"/>
            <a:ext cx="1248075" cy="457200"/>
          </a:xfrm>
          <a:prstGeom prst="rect">
            <a:avLst/>
          </a:prstGeom>
          <a:noFill/>
        </p:spPr>
        <p:txBody>
          <a:bodyPr wrap="square" rtlCol="0">
            <a:spAutoFit/>
          </a:bodyPr>
          <a:lstStyle/>
          <a:p>
            <a:r>
              <a:rPr lang="en-US" dirty="0" smtClean="0"/>
              <a:t>Largest</a:t>
            </a:r>
            <a:endParaRPr lang="en-US" dirty="0"/>
          </a:p>
        </p:txBody>
      </p:sp>
      <p:sp>
        <p:nvSpPr>
          <p:cNvPr id="48" name="TextBox 47"/>
          <p:cNvSpPr txBox="1"/>
          <p:nvPr/>
        </p:nvSpPr>
        <p:spPr>
          <a:xfrm>
            <a:off x="3198362" y="824481"/>
            <a:ext cx="1248075" cy="457200"/>
          </a:xfrm>
          <a:prstGeom prst="rect">
            <a:avLst/>
          </a:prstGeom>
          <a:noFill/>
        </p:spPr>
        <p:txBody>
          <a:bodyPr wrap="square" rtlCol="0">
            <a:spAutoFit/>
          </a:bodyPr>
          <a:lstStyle/>
          <a:p>
            <a:r>
              <a:rPr lang="en-US" dirty="0" smtClean="0"/>
              <a:t>Smallest</a:t>
            </a:r>
            <a:endParaRPr lang="en-US" dirty="0"/>
          </a:p>
        </p:txBody>
      </p:sp>
    </p:spTree>
    <p:extLst>
      <p:ext uri="{BB962C8B-B14F-4D97-AF65-F5344CB8AC3E}">
        <p14:creationId xmlns:p14="http://schemas.microsoft.com/office/powerpoint/2010/main" val="65523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221" grpId="0" animBg="1"/>
      <p:bldP spid="823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1DCD1E39-86A1-43FD-B432-6E44110BF6C4}"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sp>
        <p:nvSpPr>
          <p:cNvPr id="16387" name="Rectangle 2"/>
          <p:cNvSpPr>
            <a:spLocks noGrp="1" noChangeArrowheads="1"/>
          </p:cNvSpPr>
          <p:nvPr>
            <p:ph type="title"/>
          </p:nvPr>
        </p:nvSpPr>
        <p:spPr/>
        <p:txBody>
          <a:bodyPr/>
          <a:lstStyle/>
          <a:p>
            <a:pPr eaLnBrk="1" hangingPunct="1"/>
            <a:r>
              <a:rPr lang="en-US" altLang="en-US"/>
              <a:t>Interpreting Standard Deviation…</a:t>
            </a:r>
          </a:p>
        </p:txBody>
      </p:sp>
      <p:sp>
        <p:nvSpPr>
          <p:cNvPr id="16388" name="Rectangle 3"/>
          <p:cNvSpPr>
            <a:spLocks noGrp="1" noChangeArrowheads="1"/>
          </p:cNvSpPr>
          <p:nvPr>
            <p:ph type="body" idx="1"/>
          </p:nvPr>
        </p:nvSpPr>
        <p:spPr/>
        <p:txBody>
          <a:bodyPr/>
          <a:lstStyle/>
          <a:p>
            <a:pPr marL="457200" indent="-457200" eaLnBrk="1" hangingPunct="1">
              <a:buFontTx/>
              <a:buNone/>
            </a:pPr>
            <a:r>
              <a:rPr lang="en-US" altLang="en-US" sz="2400"/>
              <a:t>	The standard deviation can be used to compare the variability of several distributions and make a statement about the general shape of a distribution. If the histogram is</a:t>
            </a:r>
            <a:r>
              <a:rPr lang="en-US" altLang="en-US" sz="2400" b="1">
                <a:solidFill>
                  <a:srgbClr val="0000FF"/>
                </a:solidFill>
              </a:rPr>
              <a:t> bell shaped</a:t>
            </a:r>
            <a:r>
              <a:rPr lang="en-US" altLang="en-US" sz="2400"/>
              <a:t>, we can use the </a:t>
            </a:r>
            <a:r>
              <a:rPr lang="en-US" altLang="en-US" sz="2400" b="1" i="1"/>
              <a:t>Empirical Rule</a:t>
            </a:r>
            <a:r>
              <a:rPr lang="en-US" altLang="en-US" sz="2400"/>
              <a:t>, which states:</a:t>
            </a:r>
          </a:p>
          <a:p>
            <a:pPr marL="457200" indent="-457200" eaLnBrk="1" hangingPunct="1">
              <a:buFontTx/>
              <a:buNone/>
            </a:pPr>
            <a:endParaRPr lang="en-US" altLang="en-US" sz="2400"/>
          </a:p>
          <a:p>
            <a:pPr marL="457200" indent="-457200" eaLnBrk="1" hangingPunct="1">
              <a:buFont typeface="Times" panose="02020603050405020304" pitchFamily="18" charset="0"/>
              <a:buAutoNum type="arabicParenR"/>
            </a:pPr>
            <a:r>
              <a:rPr lang="en-US" altLang="en-US" sz="2400"/>
              <a:t>Approximately 68% of all observations fall within one standard deviation of the mean. </a:t>
            </a:r>
          </a:p>
          <a:p>
            <a:pPr marL="457200" indent="-457200" eaLnBrk="1" hangingPunct="1">
              <a:buFont typeface="Times" panose="02020603050405020304" pitchFamily="18" charset="0"/>
              <a:buAutoNum type="arabicParenR"/>
            </a:pPr>
            <a:r>
              <a:rPr lang="en-US" altLang="en-US" sz="2400"/>
              <a:t>Approximately 95% of all observations fall within two standard deviations of the mean.</a:t>
            </a:r>
          </a:p>
          <a:p>
            <a:pPr marL="457200" indent="-457200" eaLnBrk="1" hangingPunct="1">
              <a:buFont typeface="Times" panose="02020603050405020304" pitchFamily="18" charset="0"/>
              <a:buAutoNum type="arabicParenR"/>
            </a:pPr>
            <a:r>
              <a:rPr lang="en-US" altLang="en-US" sz="2400"/>
              <a:t>Approximately 99.7% of all observations fall within three standard deviations of the mean.</a:t>
            </a:r>
          </a:p>
          <a:p>
            <a:pPr marL="457200" indent="-457200" eaLnBrk="1" hangingPunct="1">
              <a:buFontTx/>
              <a:buNone/>
            </a:pPr>
            <a:endParaRPr lang="en-US" altLang="en-US" sz="2400"/>
          </a:p>
          <a:p>
            <a:pPr marL="457200" indent="-457200" eaLnBrk="1" hangingPunct="1">
              <a:buFontTx/>
              <a:buNone/>
            </a:pPr>
            <a:endParaRPr lang="en-US" altLang="en-US" sz="2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4876AF56-E597-4427-B703-76D6477B170A}" type="slidenum">
              <a:rPr lang="en-US" altLang="en-US" sz="1200">
                <a:latin typeface="Tahoma" panose="020B0604030504040204" pitchFamily="34" charset="0"/>
              </a:rPr>
              <a:pPr/>
              <a:t>17</a:t>
            </a:fld>
            <a:endParaRPr lang="en-US" altLang="en-US" sz="1200">
              <a:latin typeface="Tahoma" panose="020B0604030504040204" pitchFamily="34" charset="0"/>
            </a:endParaRPr>
          </a:p>
        </p:txBody>
      </p:sp>
      <p:pic>
        <p:nvPicPr>
          <p:cNvPr id="174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38600"/>
            <a:ext cx="3400425"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32088"/>
            <a:ext cx="3400425"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838200"/>
            <a:ext cx="3400425"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
          <p:cNvSpPr>
            <a:spLocks noGrp="1" noChangeArrowheads="1"/>
          </p:cNvSpPr>
          <p:nvPr>
            <p:ph type="title"/>
          </p:nvPr>
        </p:nvSpPr>
        <p:spPr/>
        <p:txBody>
          <a:bodyPr/>
          <a:lstStyle/>
          <a:p>
            <a:pPr eaLnBrk="1" hangingPunct="1"/>
            <a:r>
              <a:rPr lang="en-US" altLang="en-US"/>
              <a:t>The Empirical Rule…</a:t>
            </a:r>
          </a:p>
        </p:txBody>
      </p:sp>
      <p:sp>
        <p:nvSpPr>
          <p:cNvPr id="17415" name="Rectangle 3"/>
          <p:cNvSpPr>
            <a:spLocks noGrp="1" noChangeArrowheads="1"/>
          </p:cNvSpPr>
          <p:nvPr>
            <p:ph type="body" idx="1"/>
          </p:nvPr>
        </p:nvSpPr>
        <p:spPr>
          <a:xfrm>
            <a:off x="0" y="914400"/>
            <a:ext cx="9144000" cy="5486400"/>
          </a:xfrm>
        </p:spPr>
        <p:txBody>
          <a:bodyPr/>
          <a:lstStyle/>
          <a:p>
            <a:pPr marL="0" indent="0" eaLnBrk="1" hangingPunct="1">
              <a:buFontTx/>
              <a:buNone/>
            </a:pPr>
            <a:r>
              <a:rPr lang="en-US" altLang="en-US" sz="2400">
                <a:latin typeface="Tahoma" panose="020B0604030504040204" pitchFamily="34" charset="0"/>
              </a:rPr>
              <a:t>Approximately 68% of all observations fall</a:t>
            </a:r>
          </a:p>
          <a:p>
            <a:pPr marL="0" indent="0" eaLnBrk="1" hangingPunct="1">
              <a:buFontTx/>
              <a:buNone/>
            </a:pPr>
            <a:r>
              <a:rPr lang="en-US" altLang="en-US" sz="2400">
                <a:latin typeface="Tahoma" panose="020B0604030504040204" pitchFamily="34" charset="0"/>
              </a:rPr>
              <a:t>within </a:t>
            </a:r>
            <a:r>
              <a:rPr lang="en-US" altLang="en-US" sz="2400" b="1">
                <a:latin typeface="Tahoma" panose="020B0604030504040204" pitchFamily="34" charset="0"/>
              </a:rPr>
              <a:t>one</a:t>
            </a:r>
            <a:r>
              <a:rPr lang="en-US" altLang="en-US" sz="2400">
                <a:latin typeface="Tahoma" panose="020B0604030504040204" pitchFamily="34" charset="0"/>
              </a:rPr>
              <a:t> standard deviation of the mean.</a:t>
            </a:r>
          </a:p>
          <a:p>
            <a:pPr marL="0" indent="0" eaLnBrk="1" hangingPunct="1">
              <a:buFontTx/>
              <a:buNone/>
            </a:pPr>
            <a:endParaRPr lang="en-US" altLang="en-US" sz="2400">
              <a:latin typeface="Tahoma" panose="020B0604030504040204" pitchFamily="34" charset="0"/>
            </a:endParaRPr>
          </a:p>
          <a:p>
            <a:pPr marL="0" indent="0" eaLnBrk="1" hangingPunct="1">
              <a:buFontTx/>
              <a:buNone/>
            </a:pPr>
            <a:r>
              <a:rPr lang="en-US" altLang="en-US" sz="2400">
                <a:latin typeface="Tahoma" panose="020B0604030504040204" pitchFamily="34" charset="0"/>
              </a:rPr>
              <a:t> </a:t>
            </a:r>
          </a:p>
          <a:p>
            <a:pPr marL="0" indent="0" eaLnBrk="1" hangingPunct="1">
              <a:buFontTx/>
              <a:buNone/>
            </a:pPr>
            <a:endParaRPr lang="en-US" altLang="en-US" sz="2400">
              <a:latin typeface="Tahoma" panose="020B0604030504040204" pitchFamily="34" charset="0"/>
            </a:endParaRPr>
          </a:p>
          <a:p>
            <a:pPr marL="0" indent="0" algn="r" eaLnBrk="1" hangingPunct="1">
              <a:buFontTx/>
              <a:buNone/>
            </a:pPr>
            <a:r>
              <a:rPr lang="en-US" altLang="en-US" sz="2400">
                <a:latin typeface="Tahoma" panose="020B0604030504040204" pitchFamily="34" charset="0"/>
              </a:rPr>
              <a:t>Approximately 95% of all observations fall</a:t>
            </a:r>
          </a:p>
          <a:p>
            <a:pPr marL="0" indent="0" algn="r" eaLnBrk="1" hangingPunct="1">
              <a:buFontTx/>
              <a:buNone/>
            </a:pPr>
            <a:r>
              <a:rPr lang="en-US" altLang="en-US" sz="2400">
                <a:latin typeface="Tahoma" panose="020B0604030504040204" pitchFamily="34" charset="0"/>
              </a:rPr>
              <a:t>within </a:t>
            </a:r>
            <a:r>
              <a:rPr lang="en-US" altLang="en-US" sz="2400" b="1">
                <a:latin typeface="Tahoma" panose="020B0604030504040204" pitchFamily="34" charset="0"/>
              </a:rPr>
              <a:t>two</a:t>
            </a:r>
            <a:r>
              <a:rPr lang="en-US" altLang="en-US" sz="2400">
                <a:latin typeface="Tahoma" panose="020B0604030504040204" pitchFamily="34" charset="0"/>
              </a:rPr>
              <a:t> standard deviations of the mean.</a:t>
            </a:r>
          </a:p>
          <a:p>
            <a:pPr marL="0" indent="0" eaLnBrk="1" hangingPunct="1">
              <a:buFontTx/>
              <a:buNone/>
            </a:pPr>
            <a:endParaRPr lang="en-US" altLang="en-US" sz="2400">
              <a:latin typeface="Tahoma" panose="020B0604030504040204" pitchFamily="34" charset="0"/>
            </a:endParaRPr>
          </a:p>
          <a:p>
            <a:pPr marL="0" indent="0" eaLnBrk="1" hangingPunct="1">
              <a:buFontTx/>
              <a:buNone/>
            </a:pPr>
            <a:endParaRPr lang="en-US" altLang="en-US" sz="2400">
              <a:latin typeface="Tahoma" panose="020B0604030504040204" pitchFamily="34" charset="0"/>
            </a:endParaRPr>
          </a:p>
          <a:p>
            <a:pPr marL="0" indent="0" eaLnBrk="1" hangingPunct="1">
              <a:buFontTx/>
              <a:buNone/>
            </a:pPr>
            <a:endParaRPr lang="en-US" altLang="en-US" sz="2400">
              <a:latin typeface="Tahoma" panose="020B0604030504040204" pitchFamily="34" charset="0"/>
            </a:endParaRPr>
          </a:p>
          <a:p>
            <a:pPr marL="0" indent="0" eaLnBrk="1" hangingPunct="1">
              <a:buFontTx/>
              <a:buNone/>
            </a:pPr>
            <a:r>
              <a:rPr lang="en-US" altLang="en-US" sz="2400">
                <a:latin typeface="Tahoma" panose="020B0604030504040204" pitchFamily="34" charset="0"/>
              </a:rPr>
              <a:t>Approximately 99.7% of all observations fall</a:t>
            </a:r>
          </a:p>
          <a:p>
            <a:pPr marL="0" indent="0" eaLnBrk="1" hangingPunct="1">
              <a:buFontTx/>
              <a:buNone/>
            </a:pPr>
            <a:r>
              <a:rPr lang="en-US" altLang="en-US" sz="2400">
                <a:latin typeface="Tahoma" panose="020B0604030504040204" pitchFamily="34" charset="0"/>
              </a:rPr>
              <a:t>within </a:t>
            </a:r>
            <a:r>
              <a:rPr lang="en-US" altLang="en-US" sz="2400" b="1">
                <a:latin typeface="Tahoma" panose="020B0604030504040204" pitchFamily="34" charset="0"/>
              </a:rPr>
              <a:t>three</a:t>
            </a:r>
            <a:r>
              <a:rPr lang="en-US" altLang="en-US" sz="2400">
                <a:latin typeface="Tahoma" panose="020B0604030504040204" pitchFamily="34" charset="0"/>
              </a:rPr>
              <a:t> standard deviations of the mean.</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61F575E5-4849-4CFC-8934-1F539F2E56F7}" type="slidenum">
              <a:rPr lang="en-US" altLang="en-US" sz="1200">
                <a:latin typeface="Tahoma" panose="020B0604030504040204" pitchFamily="34" charset="0"/>
              </a:rPr>
              <a:pPr/>
              <a:t>18</a:t>
            </a:fld>
            <a:endParaRPr lang="en-US" altLang="en-US" sz="1200">
              <a:latin typeface="Tahoma" panose="020B0604030504040204" pitchFamily="34" charset="0"/>
            </a:endParaRPr>
          </a:p>
        </p:txBody>
      </p:sp>
      <p:sp>
        <p:nvSpPr>
          <p:cNvPr id="45059" name="Rectangle 2"/>
          <p:cNvSpPr>
            <a:spLocks noGrp="1" noChangeArrowheads="1"/>
          </p:cNvSpPr>
          <p:nvPr>
            <p:ph type="title"/>
          </p:nvPr>
        </p:nvSpPr>
        <p:spPr/>
        <p:txBody>
          <a:bodyPr/>
          <a:lstStyle/>
          <a:p>
            <a:pPr eaLnBrk="1" hangingPunct="1"/>
            <a:r>
              <a:rPr lang="en-US" altLang="en-US"/>
              <a:t>Chebysheff’s Theorem…</a:t>
            </a:r>
          </a:p>
        </p:txBody>
      </p:sp>
      <p:sp>
        <p:nvSpPr>
          <p:cNvPr id="45060" name="Rectangle 3"/>
          <p:cNvSpPr>
            <a:spLocks noGrp="1" noChangeArrowheads="1"/>
          </p:cNvSpPr>
          <p:nvPr>
            <p:ph type="body" idx="1"/>
          </p:nvPr>
        </p:nvSpPr>
        <p:spPr/>
        <p:txBody>
          <a:bodyPr/>
          <a:lstStyle/>
          <a:p>
            <a:pPr marL="0" indent="0" eaLnBrk="1" hangingPunct="1">
              <a:buFontTx/>
              <a:buNone/>
            </a:pPr>
            <a:r>
              <a:rPr lang="en-US" altLang="en-US"/>
              <a:t>A more general interpretation of the standard deviation is derived from </a:t>
            </a:r>
            <a:r>
              <a:rPr lang="en-US" altLang="en-US" b="1" i="1"/>
              <a:t>Chebysheff’s Theorem</a:t>
            </a:r>
            <a:r>
              <a:rPr lang="en-US" altLang="en-US"/>
              <a:t>, which applies to all shapes of histograms (not just bell shaped).</a:t>
            </a:r>
          </a:p>
          <a:p>
            <a:pPr marL="0" indent="0" eaLnBrk="1" hangingPunct="1">
              <a:buFontTx/>
              <a:buNone/>
            </a:pPr>
            <a:endParaRPr lang="en-US" altLang="en-US"/>
          </a:p>
          <a:p>
            <a:pPr marL="0" indent="0" eaLnBrk="1" hangingPunct="1">
              <a:buFontTx/>
              <a:buNone/>
            </a:pPr>
            <a:r>
              <a:rPr lang="en-US" altLang="en-US"/>
              <a:t>The proportion of observations in any sample that lie</a:t>
            </a:r>
          </a:p>
          <a:p>
            <a:pPr marL="0" indent="0" eaLnBrk="1" hangingPunct="1">
              <a:buFontTx/>
              <a:buNone/>
            </a:pPr>
            <a:r>
              <a:rPr lang="en-US" altLang="en-US"/>
              <a:t>within </a:t>
            </a:r>
            <a:r>
              <a:rPr lang="en-US" altLang="en-US" b="1"/>
              <a:t>k</a:t>
            </a:r>
            <a:r>
              <a:rPr lang="en-US" altLang="en-US"/>
              <a:t> standard deviations of the mean is </a:t>
            </a:r>
            <a:r>
              <a:rPr lang="en-US" altLang="en-US" i="1"/>
              <a:t>at least:</a:t>
            </a:r>
            <a:endParaRPr lang="en-US" altLang="en-US"/>
          </a:p>
        </p:txBody>
      </p:sp>
      <p:sp>
        <p:nvSpPr>
          <p:cNvPr id="45061" name="Rectangle 6"/>
          <p:cNvSpPr>
            <a:spLocks noChangeArrowheads="1"/>
          </p:cNvSpPr>
          <p:nvPr/>
        </p:nvSpPr>
        <p:spPr bwMode="auto">
          <a:xfrm>
            <a:off x="4648200" y="4114800"/>
            <a:ext cx="42068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eaLnBrk="1" hangingPunct="1">
              <a:spcBef>
                <a:spcPct val="20000"/>
              </a:spcBef>
            </a:pPr>
            <a:r>
              <a:rPr lang="en-US" altLang="en-US" sz="2000">
                <a:latin typeface="Tahoma" panose="020B0604030504040204" pitchFamily="34" charset="0"/>
              </a:rPr>
              <a:t>For k=2 (say), the theorem states that </a:t>
            </a:r>
            <a:r>
              <a:rPr lang="en-US" altLang="en-US" sz="2000" i="1">
                <a:latin typeface="Tahoma" panose="020B0604030504040204" pitchFamily="34" charset="0"/>
              </a:rPr>
              <a:t>at least</a:t>
            </a:r>
            <a:r>
              <a:rPr lang="en-US" altLang="en-US" sz="2000">
                <a:latin typeface="Tahoma" panose="020B0604030504040204" pitchFamily="34" charset="0"/>
              </a:rPr>
              <a:t> 3/4 of all observations lie within 2 standard deviations of the mean. This is a “lower bound” compared to Empirical Rule’s approximation (95%).</a:t>
            </a:r>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67200"/>
            <a:ext cx="39751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9349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1CCD5CBC-754A-4461-B464-13C4D0734E4F}"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sp>
        <p:nvSpPr>
          <p:cNvPr id="18435" name="Rectangle 2"/>
          <p:cNvSpPr>
            <a:spLocks noGrp="1" noChangeArrowheads="1"/>
          </p:cNvSpPr>
          <p:nvPr>
            <p:ph type="title"/>
          </p:nvPr>
        </p:nvSpPr>
        <p:spPr/>
        <p:txBody>
          <a:bodyPr/>
          <a:lstStyle/>
          <a:p>
            <a:pPr eaLnBrk="1" hangingPunct="1"/>
            <a:r>
              <a:rPr lang="en-US" altLang="en-US"/>
              <a:t>Coefficient of Variation…</a:t>
            </a:r>
          </a:p>
        </p:txBody>
      </p:sp>
      <mc:AlternateContent xmlns:mc="http://schemas.openxmlformats.org/markup-compatibility/2006" xmlns:a14="http://schemas.microsoft.com/office/drawing/2010/main">
        <mc:Choice Requires="a14">
          <p:sp>
            <p:nvSpPr>
              <p:cNvPr id="18436" name="Rectangle 3"/>
              <p:cNvSpPr>
                <a:spLocks noGrp="1" noChangeArrowheads="1"/>
              </p:cNvSpPr>
              <p:nvPr>
                <p:ph type="body" idx="1"/>
              </p:nvPr>
            </p:nvSpPr>
            <p:spPr>
              <a:xfrm>
                <a:off x="241300" y="914400"/>
                <a:ext cx="8902700" cy="2971800"/>
              </a:xfrm>
            </p:spPr>
            <p:txBody>
              <a:bodyPr/>
              <a:lstStyle/>
              <a:p>
                <a:pPr marL="0" indent="0" eaLnBrk="1" hangingPunct="1">
                  <a:buFontTx/>
                  <a:buNone/>
                </a:pPr>
                <a:r>
                  <a:rPr lang="en-US" altLang="en-US" dirty="0"/>
                  <a:t>The </a:t>
                </a:r>
                <a:r>
                  <a:rPr lang="en-US" altLang="en-US" b="1" i="1" dirty="0"/>
                  <a:t>coefficient of variation</a:t>
                </a:r>
                <a:r>
                  <a:rPr lang="en-US" altLang="en-US" dirty="0"/>
                  <a:t> of a set of observations is the standard deviation of the observations divided by their mean,</a:t>
                </a:r>
              </a:p>
              <a:p>
                <a:pPr marL="0" indent="0" eaLnBrk="1" hangingPunct="1">
                  <a:buFontTx/>
                  <a:buNone/>
                </a:pPr>
                <a:r>
                  <a:rPr lang="en-US" altLang="en-US" dirty="0"/>
                  <a:t>that is:</a:t>
                </a:r>
              </a:p>
              <a:p>
                <a:pPr marL="0" indent="0" eaLnBrk="1" hangingPunct="1">
                  <a:buFontTx/>
                  <a:buNone/>
                </a:pPr>
                <a:r>
                  <a:rPr lang="en-US" altLang="en-US" dirty="0"/>
                  <a:t>Population coefficient of variation = </a:t>
                </a:r>
                <a:r>
                  <a:rPr lang="en-US" altLang="en-US" sz="2000" dirty="0"/>
                  <a:t>CV</a:t>
                </a:r>
                <a:r>
                  <a:rPr lang="en-US" altLang="en-US" dirty="0"/>
                  <a:t> =  </a:t>
                </a:r>
                <a14:m>
                  <m:oMath xmlns:m="http://schemas.openxmlformats.org/officeDocument/2006/math">
                    <m:f>
                      <m:fPr>
                        <m:ctrlPr>
                          <a:rPr lang="en-US" altLang="en-US" i="1" smtClean="0">
                            <a:latin typeface="Cambria Math" panose="02040503050406030204" pitchFamily="18" charset="0"/>
                          </a:rPr>
                        </m:ctrlPr>
                      </m:fPr>
                      <m:num>
                        <m:r>
                          <a:rPr lang="en-US" altLang="en-US" i="1" smtClean="0">
                            <a:latin typeface="Cambria Math" panose="02040503050406030204" pitchFamily="18" charset="0"/>
                            <a:ea typeface="Cambria Math" panose="02040503050406030204" pitchFamily="18" charset="0"/>
                          </a:rPr>
                          <m:t>𝜎</m:t>
                        </m:r>
                      </m:num>
                      <m:den>
                        <m:r>
                          <a:rPr lang="en-US" altLang="en-US" i="1" smtClean="0">
                            <a:latin typeface="Cambria Math" panose="02040503050406030204" pitchFamily="18" charset="0"/>
                            <a:ea typeface="Cambria Math" panose="02040503050406030204" pitchFamily="18" charset="0"/>
                          </a:rPr>
                          <m:t>𝜇</m:t>
                        </m:r>
                      </m:den>
                    </m:f>
                  </m:oMath>
                </a14:m>
                <a:endParaRPr lang="en-US" altLang="en-US" dirty="0"/>
              </a:p>
              <a:p>
                <a:pPr marL="0" indent="0" eaLnBrk="1" hangingPunct="1">
                  <a:buFontTx/>
                  <a:buNone/>
                </a:pPr>
                <a:r>
                  <a:rPr lang="en-US" altLang="en-US" dirty="0"/>
                  <a:t>Sample coefficient of variation = cv =  </a:t>
                </a:r>
                <a14:m>
                  <m:oMath xmlns:m="http://schemas.openxmlformats.org/officeDocument/2006/math">
                    <m:f>
                      <m:fPr>
                        <m:ctrlPr>
                          <a:rPr lang="en-US" altLang="en-US" i="1">
                            <a:latin typeface="Cambria Math" panose="02040503050406030204" pitchFamily="18" charset="0"/>
                          </a:rPr>
                        </m:ctrlPr>
                      </m:fPr>
                      <m:num>
                        <m:r>
                          <a:rPr lang="en-US" altLang="en-US" b="0" i="1" smtClean="0">
                            <a:latin typeface="Cambria Math" panose="02040503050406030204" pitchFamily="18" charset="0"/>
                            <a:ea typeface="Cambria Math" panose="02040503050406030204" pitchFamily="18" charset="0"/>
                          </a:rPr>
                          <m:t>𝑠</m:t>
                        </m:r>
                      </m:num>
                      <m:den>
                        <m:acc>
                          <m:accPr>
                            <m:chr m:val="̅"/>
                            <m:ctrlPr>
                              <a:rPr lang="en-US" altLang="en-US" i="1" smtClean="0">
                                <a:latin typeface="Cambria Math" panose="02040503050406030204" pitchFamily="18" charset="0"/>
                                <a:ea typeface="Cambria Math" panose="02040503050406030204" pitchFamily="18" charset="0"/>
                              </a:rPr>
                            </m:ctrlPr>
                          </m:accPr>
                          <m:e>
                            <m:r>
                              <a:rPr lang="en-US" altLang="en-US" b="0" i="1" smtClean="0">
                                <a:latin typeface="Cambria Math" panose="02040503050406030204" pitchFamily="18" charset="0"/>
                                <a:ea typeface="Cambria Math" panose="02040503050406030204" pitchFamily="18" charset="0"/>
                              </a:rPr>
                              <m:t>𝑥</m:t>
                            </m:r>
                          </m:e>
                        </m:acc>
                      </m:den>
                    </m:f>
                  </m:oMath>
                </a14:m>
                <a:endParaRPr lang="en-US" altLang="en-US" dirty="0"/>
              </a:p>
              <a:p>
                <a:pPr marL="0" indent="0" eaLnBrk="1" hangingPunct="1">
                  <a:buFontTx/>
                  <a:buNone/>
                </a:pPr>
                <a:endParaRPr lang="en-US" altLang="en-US" dirty="0"/>
              </a:p>
            </p:txBody>
          </p:sp>
        </mc:Choice>
        <mc:Fallback xmlns="">
          <p:sp>
            <p:nvSpPr>
              <p:cNvPr id="18436" name="Rectangle 3"/>
              <p:cNvSpPr>
                <a:spLocks noGrp="1" noRot="1" noChangeAspect="1" noMove="1" noResize="1" noEditPoints="1" noAdjustHandles="1" noChangeArrowheads="1" noChangeShapeType="1" noTextEdit="1"/>
              </p:cNvSpPr>
              <p:nvPr>
                <p:ph type="body" idx="1"/>
              </p:nvPr>
            </p:nvSpPr>
            <p:spPr>
              <a:xfrm>
                <a:off x="241300" y="914400"/>
                <a:ext cx="8902700" cy="2971800"/>
              </a:xfrm>
              <a:blipFill>
                <a:blip r:embed="rId3"/>
                <a:stretch>
                  <a:fillRect l="-1438" t="-2049" r="-89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F46CFD9D-4BA0-4CE4-AADE-3392026ED3BA}"/>
              </a:ext>
            </a:extLst>
          </p:cNvPr>
          <p:cNvSpPr/>
          <p:nvPr/>
        </p:nvSpPr>
        <p:spPr>
          <a:xfrm>
            <a:off x="76200" y="4876800"/>
            <a:ext cx="8763000" cy="1323439"/>
          </a:xfrm>
          <a:prstGeom prst="rect">
            <a:avLst/>
          </a:prstGeom>
        </p:spPr>
        <p:txBody>
          <a:bodyPr wrap="square">
            <a:spAutoFit/>
          </a:bodyPr>
          <a:lstStyle/>
          <a:p>
            <a:pPr marL="342900" indent="-342900" algn="l">
              <a:buFont typeface="Arial" panose="020B0604020202020204" pitchFamily="34" charset="0"/>
              <a:buChar char="•"/>
            </a:pPr>
            <a:r>
              <a:rPr lang="en-US" altLang="en-US" sz="2000" dirty="0"/>
              <a:t>Remarks</a:t>
            </a:r>
          </a:p>
          <a:p>
            <a:pPr marL="800100" lvl="1" indent="-342900" algn="l">
              <a:buFont typeface="Arial" panose="020B0604020202020204" pitchFamily="34" charset="0"/>
              <a:buChar char="•"/>
            </a:pPr>
            <a:r>
              <a:rPr lang="en-US" altLang="en-US" sz="2000" dirty="0"/>
              <a:t>Allows comparison of populations with significantly different mean values</a:t>
            </a:r>
          </a:p>
          <a:p>
            <a:pPr marL="1257300" lvl="2" indent="-342900" algn="l">
              <a:buFont typeface="Arial" panose="020B0604020202020204" pitchFamily="34" charset="0"/>
              <a:buChar char="•"/>
            </a:pPr>
            <a:r>
              <a:rPr lang="en-US" altLang="en-US" sz="2000" dirty="0"/>
              <a:t>Distributions with </a:t>
            </a:r>
            <a:r>
              <a:rPr lang="en-US" altLang="en-US" sz="2000" dirty="0" err="1"/>
              <a:t>Cv</a:t>
            </a:r>
            <a:r>
              <a:rPr lang="en-US" altLang="en-US" sz="2000" dirty="0"/>
              <a:t> &lt; 1 could be as considered low-variance</a:t>
            </a:r>
          </a:p>
          <a:p>
            <a:pPr marL="1257300" lvl="2" indent="-342900" algn="l">
              <a:buFont typeface="Arial" panose="020B0604020202020204" pitchFamily="34" charset="0"/>
              <a:buChar char="•"/>
            </a:pPr>
            <a:r>
              <a:rPr lang="en-US" altLang="en-US" sz="2000" dirty="0"/>
              <a:t>Distributions with </a:t>
            </a:r>
            <a:r>
              <a:rPr lang="en-US" altLang="en-US" sz="2000" dirty="0" err="1"/>
              <a:t>Cv</a:t>
            </a:r>
            <a:r>
              <a:rPr lang="en-US" altLang="en-US" sz="2000" dirty="0"/>
              <a:t> &gt; 1 could be considered as high-variance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612E150B-F084-4062-B699-41B1469B812D}"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5123" name="Rectangle 2"/>
          <p:cNvSpPr>
            <a:spLocks noGrp="1" noChangeArrowheads="1"/>
          </p:cNvSpPr>
          <p:nvPr>
            <p:ph type="title"/>
          </p:nvPr>
        </p:nvSpPr>
        <p:spPr/>
        <p:txBody>
          <a:bodyPr/>
          <a:lstStyle/>
          <a:p>
            <a:pPr eaLnBrk="1" hangingPunct="1"/>
            <a:r>
              <a:rPr lang="en-US" altLang="en-US"/>
              <a:t>Numerical Descriptive Techniques…</a:t>
            </a:r>
          </a:p>
        </p:txBody>
      </p:sp>
      <p:sp>
        <p:nvSpPr>
          <p:cNvPr id="5124" name="Rectangle 3"/>
          <p:cNvSpPr>
            <a:spLocks noGrp="1" noChangeArrowheads="1"/>
          </p:cNvSpPr>
          <p:nvPr>
            <p:ph type="body" idx="1"/>
          </p:nvPr>
        </p:nvSpPr>
        <p:spPr/>
        <p:txBody>
          <a:bodyPr/>
          <a:lstStyle/>
          <a:p>
            <a:pPr marL="0" indent="0" eaLnBrk="1" hangingPunct="1">
              <a:buFontTx/>
              <a:buNone/>
            </a:pPr>
            <a:r>
              <a:rPr lang="en-US" altLang="en-US"/>
              <a:t>Measures of Central Location</a:t>
            </a:r>
          </a:p>
          <a:p>
            <a:pPr lvl="1" eaLnBrk="1" hangingPunct="1">
              <a:buFontTx/>
              <a:buNone/>
            </a:pPr>
            <a:r>
              <a:rPr lang="en-US" altLang="en-US"/>
              <a:t>Mean, Median, Mode</a:t>
            </a:r>
          </a:p>
          <a:p>
            <a:pPr marL="0" indent="0" eaLnBrk="1" hangingPunct="1">
              <a:buFontTx/>
              <a:buNone/>
            </a:pPr>
            <a:endParaRPr lang="en-US" altLang="en-US"/>
          </a:p>
          <a:p>
            <a:pPr marL="0" indent="0" eaLnBrk="1" hangingPunct="1">
              <a:buFontTx/>
              <a:buNone/>
            </a:pPr>
            <a:r>
              <a:rPr lang="en-US" altLang="en-US"/>
              <a:t>Measures of Variability</a:t>
            </a:r>
          </a:p>
          <a:p>
            <a:pPr lvl="1" eaLnBrk="1" hangingPunct="1">
              <a:buFontTx/>
              <a:buNone/>
            </a:pPr>
            <a:r>
              <a:rPr lang="en-US" altLang="en-US"/>
              <a:t>Range, Standard Deviation, Variance, Coefficient of Variation</a:t>
            </a:r>
          </a:p>
          <a:p>
            <a:pPr lvl="1" eaLnBrk="1" hangingPunct="1">
              <a:buFontTx/>
              <a:buNone/>
            </a:pPr>
            <a:endParaRPr lang="en-US" altLang="en-US"/>
          </a:p>
          <a:p>
            <a:pPr marL="0" indent="0" eaLnBrk="1" hangingPunct="1">
              <a:buFontTx/>
              <a:buNone/>
            </a:pPr>
            <a:r>
              <a:rPr lang="en-US" altLang="en-US"/>
              <a:t>Measures of Relative Standing</a:t>
            </a:r>
          </a:p>
          <a:p>
            <a:pPr lvl="1" eaLnBrk="1" hangingPunct="1">
              <a:buFontTx/>
              <a:buNone/>
            </a:pPr>
            <a:r>
              <a:rPr lang="en-US" altLang="en-US"/>
              <a:t>Percentiles, Quartiles</a:t>
            </a:r>
          </a:p>
          <a:p>
            <a:pPr marL="0" indent="0" eaLnBrk="1" hangingPunct="1">
              <a:buFontTx/>
              <a:buNone/>
            </a:pPr>
            <a:endParaRPr lang="en-US" altLang="en-US"/>
          </a:p>
          <a:p>
            <a:pPr marL="0" indent="0" eaLnBrk="1" hangingPunct="1">
              <a:buFontTx/>
              <a:buNone/>
            </a:pPr>
            <a:r>
              <a:rPr lang="en-US" altLang="en-US"/>
              <a:t>Measures of Linear Relationship</a:t>
            </a:r>
          </a:p>
          <a:p>
            <a:pPr lvl="1" eaLnBrk="1" hangingPunct="1">
              <a:buFontTx/>
              <a:buNone/>
            </a:pPr>
            <a:r>
              <a:rPr lang="en-US" altLang="en-US"/>
              <a:t>Covariance, Correlation, Determination, Least Squares Line</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FDA599-DA83-4FC1-AFA1-6AE862904C05}" type="slidenum">
              <a:rPr lang="en-US" altLang="en-US" sz="800">
                <a:solidFill>
                  <a:schemeClr val="bg1"/>
                </a:solidFill>
              </a:rPr>
              <a:pPr>
                <a:spcBef>
                  <a:spcPct val="0"/>
                </a:spcBef>
                <a:buFontTx/>
                <a:buNone/>
              </a:pPr>
              <a:t>20</a:t>
            </a:fld>
            <a:endParaRPr lang="en-US" altLang="en-US" sz="800">
              <a:solidFill>
                <a:schemeClr val="bg1"/>
              </a:solidFill>
            </a:endParaRPr>
          </a:p>
        </p:txBody>
      </p:sp>
      <p:sp>
        <p:nvSpPr>
          <p:cNvPr id="61443" name="Text Box 2"/>
          <p:cNvSpPr txBox="1">
            <a:spLocks noChangeArrowheads="1"/>
          </p:cNvSpPr>
          <p:nvPr/>
        </p:nvSpPr>
        <p:spPr bwMode="black">
          <a:xfrm>
            <a:off x="2833688" y="2095500"/>
            <a:ext cx="29003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u="sng">
                <a:solidFill>
                  <a:schemeClr val="tx1"/>
                </a:solidFill>
                <a:latin typeface="Verdana" panose="020B0604030504040204" pitchFamily="34" charset="0"/>
              </a:rPr>
              <a:t>Analysis of Shape</a:t>
            </a:r>
            <a:endParaRPr lang="en-US" altLang="en-US" sz="2400">
              <a:solidFill>
                <a:schemeClr val="tx1"/>
              </a:solidFill>
              <a:latin typeface="Verdana" panose="020B0604030504040204" pitchFamily="34" charset="0"/>
            </a:endParaRPr>
          </a:p>
          <a:p>
            <a:pPr>
              <a:spcBef>
                <a:spcPct val="0"/>
              </a:spcBef>
              <a:buFontTx/>
              <a:buNone/>
            </a:pPr>
            <a:endParaRPr lang="en-US" altLang="en-US" sz="2400">
              <a:solidFill>
                <a:schemeClr val="tx1"/>
              </a:solidFill>
              <a:latin typeface="Verdana" panose="020B0604030504040204" pitchFamily="34" charset="0"/>
            </a:endParaRPr>
          </a:p>
          <a:p>
            <a:pPr>
              <a:spcBef>
                <a:spcPct val="0"/>
              </a:spcBef>
            </a:pPr>
            <a:r>
              <a:rPr lang="en-US" altLang="en-US" sz="2400">
                <a:solidFill>
                  <a:schemeClr val="tx1"/>
                </a:solidFill>
                <a:latin typeface="Verdana" panose="020B0604030504040204" pitchFamily="34" charset="0"/>
              </a:rPr>
              <a:t> Skewness</a:t>
            </a:r>
          </a:p>
          <a:p>
            <a:pPr>
              <a:spcBef>
                <a:spcPct val="0"/>
              </a:spcBef>
            </a:pPr>
            <a:endParaRPr lang="en-US" altLang="en-US" sz="2400">
              <a:solidFill>
                <a:schemeClr val="tx1"/>
              </a:solidFill>
              <a:latin typeface="Verdana" panose="020B0604030504040204" pitchFamily="34" charset="0"/>
            </a:endParaRPr>
          </a:p>
          <a:p>
            <a:pPr>
              <a:spcBef>
                <a:spcPct val="0"/>
              </a:spcBef>
            </a:pPr>
            <a:r>
              <a:rPr lang="en-US" altLang="en-US" sz="2400">
                <a:solidFill>
                  <a:schemeClr val="tx1"/>
                </a:solidFill>
                <a:latin typeface="Verdana" panose="020B0604030504040204" pitchFamily="34" charset="0"/>
              </a:rPr>
              <a:t> Kurtosis</a:t>
            </a:r>
          </a:p>
        </p:txBody>
      </p:sp>
    </p:spTree>
    <p:extLst>
      <p:ext uri="{BB962C8B-B14F-4D97-AF65-F5344CB8AC3E}">
        <p14:creationId xmlns:p14="http://schemas.microsoft.com/office/powerpoint/2010/main" val="43955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0B8B66-A0EA-4367-9E3E-2C1D60481AB0}"/>
              </a:ext>
            </a:extLst>
          </p:cNvPr>
          <p:cNvSpPr>
            <a:spLocks noGrp="1"/>
          </p:cNvSpPr>
          <p:nvPr>
            <p:ph type="sldNum" sz="quarter" idx="12"/>
          </p:nvPr>
        </p:nvSpPr>
        <p:spPr/>
        <p:txBody>
          <a:bodyPr/>
          <a:lstStyle/>
          <a:p>
            <a:r>
              <a:rPr lang="en-US" altLang="en-US"/>
              <a:t>4.</a:t>
            </a:r>
            <a:fld id="{94E56355-D762-46BB-90A8-40982F20F8A6}" type="slidenum">
              <a:rPr lang="en-US" altLang="en-US" smtClean="0"/>
              <a:pPr/>
              <a:t>21</a:t>
            </a:fld>
            <a:endParaRPr lang="en-US" altLang="en-US"/>
          </a:p>
        </p:txBody>
      </p:sp>
      <p:sp>
        <p:nvSpPr>
          <p:cNvPr id="3" name="TextBox 2">
            <a:extLst>
              <a:ext uri="{FF2B5EF4-FFF2-40B4-BE49-F238E27FC236}">
                <a16:creationId xmlns:a16="http://schemas.microsoft.com/office/drawing/2014/main" id="{DF487A5B-776D-4F55-8BF2-FEBA1D814716}"/>
              </a:ext>
            </a:extLst>
          </p:cNvPr>
          <p:cNvSpPr txBox="1"/>
          <p:nvPr/>
        </p:nvSpPr>
        <p:spPr>
          <a:xfrm>
            <a:off x="228600" y="914400"/>
            <a:ext cx="8534400" cy="1569660"/>
          </a:xfrm>
          <a:prstGeom prst="rect">
            <a:avLst/>
          </a:prstGeom>
          <a:noFill/>
        </p:spPr>
        <p:txBody>
          <a:bodyPr wrap="square" rtlCol="0">
            <a:spAutoFit/>
          </a:bodyPr>
          <a:lstStyle/>
          <a:p>
            <a:pPr algn="l"/>
            <a:r>
              <a:rPr lang="en-US" dirty="0"/>
              <a:t>Skewness determines the asymmetry of the distribution of a random variable.   It’s not always easy to guess skewness by simply looking at the graph as the length of the tail and it’s fat-ness can influence the skewness. </a:t>
            </a:r>
          </a:p>
        </p:txBody>
      </p:sp>
      <p:sp>
        <p:nvSpPr>
          <p:cNvPr id="4" name="TextBox 3">
            <a:extLst>
              <a:ext uri="{FF2B5EF4-FFF2-40B4-BE49-F238E27FC236}">
                <a16:creationId xmlns:a16="http://schemas.microsoft.com/office/drawing/2014/main" id="{B7FC3480-DCB8-40B5-BC5E-5EB9E0CAE3FA}"/>
              </a:ext>
            </a:extLst>
          </p:cNvPr>
          <p:cNvSpPr txBox="1"/>
          <p:nvPr/>
        </p:nvSpPr>
        <p:spPr>
          <a:xfrm>
            <a:off x="304800" y="2732313"/>
            <a:ext cx="6324600" cy="1200329"/>
          </a:xfrm>
          <a:prstGeom prst="rect">
            <a:avLst/>
          </a:prstGeom>
          <a:noFill/>
        </p:spPr>
        <p:txBody>
          <a:bodyPr wrap="square" rtlCol="0">
            <a:spAutoFit/>
          </a:bodyPr>
          <a:lstStyle/>
          <a:p>
            <a:pPr marL="342900" indent="-342900" algn="l">
              <a:buFont typeface="Arial" panose="020B0604020202020204" pitchFamily="34" charset="0"/>
              <a:buChar char="•"/>
            </a:pPr>
            <a:r>
              <a:rPr lang="en-US" dirty="0"/>
              <a:t>Skewness = 0:  Symmetry around the mean</a:t>
            </a:r>
          </a:p>
          <a:p>
            <a:pPr marL="342900" indent="-342900" algn="l">
              <a:buFont typeface="Arial" panose="020B0604020202020204" pitchFamily="34" charset="0"/>
              <a:buChar char="•"/>
            </a:pPr>
            <a:r>
              <a:rPr lang="en-US" dirty="0"/>
              <a:t>Skewness &lt; 0: Skewed to the left</a:t>
            </a:r>
          </a:p>
          <a:p>
            <a:pPr marL="342900" indent="-342900" algn="l">
              <a:buFont typeface="Arial" panose="020B0604020202020204" pitchFamily="34" charset="0"/>
              <a:buChar char="•"/>
            </a:pPr>
            <a:r>
              <a:rPr lang="en-US" dirty="0"/>
              <a:t>Skewness &gt; 0:  Skewed to the right</a:t>
            </a:r>
          </a:p>
        </p:txBody>
      </p:sp>
      <p:sp>
        <p:nvSpPr>
          <p:cNvPr id="5" name="TextBox 4">
            <a:extLst>
              <a:ext uri="{FF2B5EF4-FFF2-40B4-BE49-F238E27FC236}">
                <a16:creationId xmlns:a16="http://schemas.microsoft.com/office/drawing/2014/main" id="{B339A08D-3A80-491A-B9A2-651DC45B912A}"/>
              </a:ext>
            </a:extLst>
          </p:cNvPr>
          <p:cNvSpPr txBox="1"/>
          <p:nvPr/>
        </p:nvSpPr>
        <p:spPr>
          <a:xfrm>
            <a:off x="304800" y="4572000"/>
            <a:ext cx="3962400" cy="461665"/>
          </a:xfrm>
          <a:prstGeom prst="rect">
            <a:avLst/>
          </a:prstGeom>
          <a:noFill/>
        </p:spPr>
        <p:txBody>
          <a:bodyPr wrap="square" rtlCol="0">
            <a:spAutoFit/>
          </a:bodyPr>
          <a:lstStyle/>
          <a:p>
            <a:pPr algn="l"/>
            <a:r>
              <a:rPr lang="en-US" dirty="0"/>
              <a:t>In Excel, use SKEW function.</a:t>
            </a:r>
          </a:p>
        </p:txBody>
      </p:sp>
      <p:sp>
        <p:nvSpPr>
          <p:cNvPr id="6" name="TextBox 5">
            <a:extLst>
              <a:ext uri="{FF2B5EF4-FFF2-40B4-BE49-F238E27FC236}">
                <a16:creationId xmlns:a16="http://schemas.microsoft.com/office/drawing/2014/main" id="{BE043372-901A-4A6B-9EF9-41276E5F0B3C}"/>
              </a:ext>
            </a:extLst>
          </p:cNvPr>
          <p:cNvSpPr txBox="1"/>
          <p:nvPr/>
        </p:nvSpPr>
        <p:spPr>
          <a:xfrm>
            <a:off x="2171700" y="152400"/>
            <a:ext cx="4648200" cy="461665"/>
          </a:xfrm>
          <a:prstGeom prst="rect">
            <a:avLst/>
          </a:prstGeom>
          <a:noFill/>
        </p:spPr>
        <p:txBody>
          <a:bodyPr wrap="square" rtlCol="0">
            <a:spAutoFit/>
          </a:bodyPr>
          <a:lstStyle/>
          <a:p>
            <a:r>
              <a:rPr lang="en-US" dirty="0"/>
              <a:t>Skewness</a:t>
            </a:r>
          </a:p>
        </p:txBody>
      </p:sp>
      <p:pic>
        <p:nvPicPr>
          <p:cNvPr id="9" name="Picture 8">
            <a:extLst>
              <a:ext uri="{FF2B5EF4-FFF2-40B4-BE49-F238E27FC236}">
                <a16:creationId xmlns:a16="http://schemas.microsoft.com/office/drawing/2014/main" id="{BF53687B-3E55-4F7F-8D59-8678B512A35D}"/>
              </a:ext>
            </a:extLst>
          </p:cNvPr>
          <p:cNvPicPr>
            <a:picLocks noChangeAspect="1"/>
          </p:cNvPicPr>
          <p:nvPr/>
        </p:nvPicPr>
        <p:blipFill>
          <a:blip r:embed="rId2"/>
          <a:stretch>
            <a:fillRect/>
          </a:stretch>
        </p:blipFill>
        <p:spPr>
          <a:xfrm>
            <a:off x="6516429" y="3658506"/>
            <a:ext cx="2246570" cy="1469263"/>
          </a:xfrm>
          <a:prstGeom prst="rect">
            <a:avLst/>
          </a:prstGeom>
        </p:spPr>
      </p:pic>
      <p:pic>
        <p:nvPicPr>
          <p:cNvPr id="10" name="Picture 9">
            <a:extLst>
              <a:ext uri="{FF2B5EF4-FFF2-40B4-BE49-F238E27FC236}">
                <a16:creationId xmlns:a16="http://schemas.microsoft.com/office/drawing/2014/main" id="{A49BC8A3-E9A3-44E8-B8C7-A6450B9E3B16}"/>
              </a:ext>
            </a:extLst>
          </p:cNvPr>
          <p:cNvPicPr>
            <a:picLocks noChangeAspect="1"/>
          </p:cNvPicPr>
          <p:nvPr/>
        </p:nvPicPr>
        <p:blipFill>
          <a:blip r:embed="rId3"/>
          <a:stretch>
            <a:fillRect/>
          </a:stretch>
        </p:blipFill>
        <p:spPr>
          <a:xfrm>
            <a:off x="6281693" y="2203907"/>
            <a:ext cx="2557507" cy="1527600"/>
          </a:xfrm>
          <a:prstGeom prst="rect">
            <a:avLst/>
          </a:prstGeom>
        </p:spPr>
      </p:pic>
      <p:pic>
        <p:nvPicPr>
          <p:cNvPr id="11" name="Picture 10">
            <a:extLst>
              <a:ext uri="{FF2B5EF4-FFF2-40B4-BE49-F238E27FC236}">
                <a16:creationId xmlns:a16="http://schemas.microsoft.com/office/drawing/2014/main" id="{38C291A1-CA81-4B0A-9077-5E414F0823D6}"/>
              </a:ext>
            </a:extLst>
          </p:cNvPr>
          <p:cNvPicPr>
            <a:picLocks noChangeAspect="1"/>
          </p:cNvPicPr>
          <p:nvPr/>
        </p:nvPicPr>
        <p:blipFill>
          <a:blip r:embed="rId4"/>
          <a:stretch>
            <a:fillRect/>
          </a:stretch>
        </p:blipFill>
        <p:spPr>
          <a:xfrm>
            <a:off x="6516429" y="5171601"/>
            <a:ext cx="2322771" cy="1519099"/>
          </a:xfrm>
          <a:prstGeom prst="rect">
            <a:avLst/>
          </a:prstGeom>
        </p:spPr>
      </p:pic>
    </p:spTree>
    <p:extLst>
      <p:ext uri="{BB962C8B-B14F-4D97-AF65-F5344CB8AC3E}">
        <p14:creationId xmlns:p14="http://schemas.microsoft.com/office/powerpoint/2010/main" val="250538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7DD7D4-C741-4F2E-8B4A-D11186F2FC26}"/>
              </a:ext>
            </a:extLst>
          </p:cNvPr>
          <p:cNvSpPr>
            <a:spLocks noGrp="1"/>
          </p:cNvSpPr>
          <p:nvPr>
            <p:ph type="sldNum" sz="quarter" idx="12"/>
          </p:nvPr>
        </p:nvSpPr>
        <p:spPr/>
        <p:txBody>
          <a:bodyPr/>
          <a:lstStyle/>
          <a:p>
            <a:r>
              <a:rPr lang="en-US" altLang="en-US"/>
              <a:t>4.</a:t>
            </a:r>
            <a:fld id="{94E56355-D762-46BB-90A8-40982F20F8A6}" type="slidenum">
              <a:rPr lang="en-US" altLang="en-US" smtClean="0"/>
              <a:pPr/>
              <a:t>22</a:t>
            </a:fld>
            <a:endParaRPr lang="en-US" altLang="en-US"/>
          </a:p>
        </p:txBody>
      </p:sp>
      <p:sp>
        <p:nvSpPr>
          <p:cNvPr id="3" name="TextBox 2">
            <a:extLst>
              <a:ext uri="{FF2B5EF4-FFF2-40B4-BE49-F238E27FC236}">
                <a16:creationId xmlns:a16="http://schemas.microsoft.com/office/drawing/2014/main" id="{F2220BAD-9426-41EA-AF04-32C9F3C84DDA}"/>
              </a:ext>
            </a:extLst>
          </p:cNvPr>
          <p:cNvSpPr txBox="1"/>
          <p:nvPr/>
        </p:nvSpPr>
        <p:spPr>
          <a:xfrm>
            <a:off x="2133600" y="228600"/>
            <a:ext cx="4953000" cy="461665"/>
          </a:xfrm>
          <a:prstGeom prst="rect">
            <a:avLst/>
          </a:prstGeom>
          <a:noFill/>
        </p:spPr>
        <p:txBody>
          <a:bodyPr wrap="square" rtlCol="0">
            <a:spAutoFit/>
          </a:bodyPr>
          <a:lstStyle/>
          <a:p>
            <a:r>
              <a:rPr lang="en-US" dirty="0"/>
              <a:t>Kurtosis</a:t>
            </a:r>
          </a:p>
        </p:txBody>
      </p:sp>
      <p:sp>
        <p:nvSpPr>
          <p:cNvPr id="4" name="TextBox 3">
            <a:extLst>
              <a:ext uri="{FF2B5EF4-FFF2-40B4-BE49-F238E27FC236}">
                <a16:creationId xmlns:a16="http://schemas.microsoft.com/office/drawing/2014/main" id="{CAF0C4F3-5F22-439A-982B-7B08F1B3E132}"/>
              </a:ext>
            </a:extLst>
          </p:cNvPr>
          <p:cNvSpPr txBox="1"/>
          <p:nvPr/>
        </p:nvSpPr>
        <p:spPr>
          <a:xfrm>
            <a:off x="571500" y="959393"/>
            <a:ext cx="7620000" cy="3785652"/>
          </a:xfrm>
          <a:prstGeom prst="rect">
            <a:avLst/>
          </a:prstGeom>
          <a:noFill/>
        </p:spPr>
        <p:txBody>
          <a:bodyPr wrap="square" rtlCol="0">
            <a:spAutoFit/>
          </a:bodyPr>
          <a:lstStyle/>
          <a:p>
            <a:pPr algn="l"/>
            <a:r>
              <a:rPr lang="en-US" dirty="0"/>
              <a:t>Kurtosis measures the “weights” of tails relative to the center.  Thus, a distribution with bigger tails tends to have a higher Kurtosis then the distribution with shorter tails.  </a:t>
            </a:r>
          </a:p>
          <a:p>
            <a:pPr algn="l"/>
            <a:endParaRPr lang="en-US" dirty="0"/>
          </a:p>
          <a:p>
            <a:pPr algn="l"/>
            <a:r>
              <a:rPr lang="en-US" dirty="0"/>
              <a:t>Kurtosis is measured with reference to Normal distribution. A distribution which has significant data outside  the 3 sigma limits will have a higher measurement.  T-distribution with smaller degrees of freedom falls in this category.  On the contrary, Uniform distribution which has no tails will have a low Kurtosis.  </a:t>
            </a:r>
          </a:p>
        </p:txBody>
      </p:sp>
      <p:sp>
        <p:nvSpPr>
          <p:cNvPr id="6" name="TextBox 5">
            <a:extLst>
              <a:ext uri="{FF2B5EF4-FFF2-40B4-BE49-F238E27FC236}">
                <a16:creationId xmlns:a16="http://schemas.microsoft.com/office/drawing/2014/main" id="{5EFCBD56-CA77-4A52-BC0E-C50D0CF9F9D6}"/>
              </a:ext>
            </a:extLst>
          </p:cNvPr>
          <p:cNvSpPr txBox="1"/>
          <p:nvPr/>
        </p:nvSpPr>
        <p:spPr>
          <a:xfrm>
            <a:off x="1447800" y="5257800"/>
            <a:ext cx="4876800" cy="461665"/>
          </a:xfrm>
          <a:prstGeom prst="rect">
            <a:avLst/>
          </a:prstGeom>
          <a:noFill/>
        </p:spPr>
        <p:txBody>
          <a:bodyPr wrap="square" rtlCol="0">
            <a:spAutoFit/>
          </a:bodyPr>
          <a:lstStyle/>
          <a:p>
            <a:r>
              <a:rPr lang="en-US" dirty="0"/>
              <a:t>Excel function = KURT</a:t>
            </a:r>
          </a:p>
        </p:txBody>
      </p:sp>
    </p:spTree>
    <p:extLst>
      <p:ext uri="{BB962C8B-B14F-4D97-AF65-F5344CB8AC3E}">
        <p14:creationId xmlns:p14="http://schemas.microsoft.com/office/powerpoint/2010/main" val="235674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CD574DE3-2DFC-49FC-8DAC-A616B068FC6E}" type="slidenum">
              <a:rPr lang="en-US" altLang="en-US" sz="1200">
                <a:latin typeface="Tahoma" panose="020B0604030504040204" pitchFamily="34" charset="0"/>
              </a:rPr>
              <a:pPr/>
              <a:t>23</a:t>
            </a:fld>
            <a:endParaRPr lang="en-US" altLang="en-US" sz="1200">
              <a:latin typeface="Tahoma" panose="020B0604030504040204" pitchFamily="34" charset="0"/>
            </a:endParaRPr>
          </a:p>
        </p:txBody>
      </p:sp>
      <p:sp>
        <p:nvSpPr>
          <p:cNvPr id="19459" name="Rectangle 2"/>
          <p:cNvSpPr>
            <a:spLocks noGrp="1" noChangeArrowheads="1"/>
          </p:cNvSpPr>
          <p:nvPr>
            <p:ph type="title"/>
          </p:nvPr>
        </p:nvSpPr>
        <p:spPr/>
        <p:txBody>
          <a:bodyPr/>
          <a:lstStyle/>
          <a:p>
            <a:pPr eaLnBrk="1" hangingPunct="1"/>
            <a:r>
              <a:rPr lang="en-US" altLang="en-US"/>
              <a:t>Measures of Relative Standing &amp; Box Plots</a:t>
            </a:r>
          </a:p>
        </p:txBody>
      </p:sp>
      <p:sp>
        <p:nvSpPr>
          <p:cNvPr id="19460" name="Rectangle 3"/>
          <p:cNvSpPr>
            <a:spLocks noGrp="1" noChangeArrowheads="1"/>
          </p:cNvSpPr>
          <p:nvPr>
            <p:ph type="body" idx="1"/>
          </p:nvPr>
        </p:nvSpPr>
        <p:spPr/>
        <p:txBody>
          <a:bodyPr/>
          <a:lstStyle/>
          <a:p>
            <a:pPr marL="0" indent="0" eaLnBrk="1" hangingPunct="1">
              <a:buFontTx/>
              <a:buNone/>
            </a:pPr>
            <a:r>
              <a:rPr lang="en-US" altLang="en-US"/>
              <a:t>Measures of relative standing are designed to provide information about the </a:t>
            </a:r>
            <a:r>
              <a:rPr lang="en-US" altLang="en-US" b="1" i="1"/>
              <a:t>position</a:t>
            </a:r>
            <a:r>
              <a:rPr lang="en-US" altLang="en-US"/>
              <a:t> of particular values </a:t>
            </a:r>
            <a:r>
              <a:rPr lang="en-US" altLang="en-US" b="1" i="1"/>
              <a:t>relative</a:t>
            </a:r>
            <a:r>
              <a:rPr lang="en-US" altLang="en-US"/>
              <a:t> to the entire data set. </a:t>
            </a:r>
          </a:p>
          <a:p>
            <a:pPr marL="0" indent="0" eaLnBrk="1" hangingPunct="1">
              <a:buFontTx/>
              <a:buNone/>
            </a:pPr>
            <a:endParaRPr lang="en-US" altLang="en-US"/>
          </a:p>
          <a:p>
            <a:pPr marL="0" indent="0" eaLnBrk="1" hangingPunct="1">
              <a:buFontTx/>
              <a:buNone/>
            </a:pPr>
            <a:r>
              <a:rPr lang="en-US" altLang="en-US" b="1" i="1"/>
              <a:t>Percentile</a:t>
            </a:r>
            <a:r>
              <a:rPr lang="en-US" altLang="en-US"/>
              <a:t>: the P</a:t>
            </a:r>
            <a:r>
              <a:rPr lang="en-US" altLang="en-US" baseline="30000"/>
              <a:t>th</a:t>
            </a:r>
            <a:r>
              <a:rPr lang="en-US" altLang="en-US"/>
              <a:t> percentile is the value for which P percent are </a:t>
            </a:r>
            <a:r>
              <a:rPr lang="en-US" altLang="en-US" i="1"/>
              <a:t>less than</a:t>
            </a:r>
            <a:r>
              <a:rPr lang="en-US" altLang="en-US"/>
              <a:t> that value and (100-P)% are greater than that value.</a:t>
            </a:r>
          </a:p>
          <a:p>
            <a:pPr marL="0" indent="0" eaLnBrk="1" hangingPunct="1">
              <a:buFontTx/>
              <a:buNone/>
            </a:pPr>
            <a:r>
              <a:rPr lang="en-US" altLang="en-US" sz="2400">
                <a:latin typeface="Tahoma" panose="020B0604030504040204" pitchFamily="34" charset="0"/>
              </a:rPr>
              <a:t>Suppose you scored in the 60</a:t>
            </a:r>
            <a:r>
              <a:rPr lang="en-US" altLang="en-US" sz="2400" baseline="30000">
                <a:latin typeface="Tahoma" panose="020B0604030504040204" pitchFamily="34" charset="0"/>
              </a:rPr>
              <a:t>th</a:t>
            </a:r>
            <a:r>
              <a:rPr lang="en-US" altLang="en-US" sz="2400">
                <a:latin typeface="Tahoma" panose="020B0604030504040204" pitchFamily="34" charset="0"/>
              </a:rPr>
              <a:t> percentile on the GMAT, that means 60% of the other scores were </a:t>
            </a:r>
            <a:r>
              <a:rPr lang="en-US" altLang="en-US" sz="2400" i="1">
                <a:latin typeface="Tahoma" panose="020B0604030504040204" pitchFamily="34" charset="0"/>
              </a:rPr>
              <a:t>below</a:t>
            </a:r>
            <a:r>
              <a:rPr lang="en-US" altLang="en-US" sz="2400">
                <a:latin typeface="Tahoma" panose="020B0604030504040204" pitchFamily="34" charset="0"/>
              </a:rPr>
              <a:t> yours, while 40% of scores were </a:t>
            </a:r>
            <a:r>
              <a:rPr lang="en-US" altLang="en-US" sz="2400" i="1">
                <a:latin typeface="Tahoma" panose="020B0604030504040204" pitchFamily="34" charset="0"/>
              </a:rPr>
              <a:t>above</a:t>
            </a:r>
            <a:r>
              <a:rPr lang="en-US" altLang="en-US" sz="2400">
                <a:latin typeface="Tahoma" panose="020B0604030504040204" pitchFamily="34" charset="0"/>
              </a:rPr>
              <a:t> yours.</a:t>
            </a:r>
          </a:p>
          <a:p>
            <a:pPr marL="0" indent="0" eaLnBrk="1" hangingPunct="1">
              <a:buFontTx/>
              <a:buNone/>
            </a:pPr>
            <a:endParaRPr lang="en-US"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F31F9971-9D7F-4D5A-A608-108F2C5C6104}" type="slidenum">
              <a:rPr lang="en-US" altLang="en-US" sz="1200">
                <a:latin typeface="Tahoma" panose="020B0604030504040204" pitchFamily="34" charset="0"/>
              </a:rPr>
              <a:pPr/>
              <a:t>24</a:t>
            </a:fld>
            <a:endParaRPr lang="en-US" altLang="en-US" sz="1200">
              <a:latin typeface="Tahoma" panose="020B0604030504040204" pitchFamily="34" charset="0"/>
            </a:endParaRPr>
          </a:p>
        </p:txBody>
      </p:sp>
      <p:sp>
        <p:nvSpPr>
          <p:cNvPr id="22531" name="Rectangle 2"/>
          <p:cNvSpPr>
            <a:spLocks noGrp="1" noChangeArrowheads="1"/>
          </p:cNvSpPr>
          <p:nvPr>
            <p:ph type="title"/>
          </p:nvPr>
        </p:nvSpPr>
        <p:spPr/>
        <p:txBody>
          <a:bodyPr/>
          <a:lstStyle/>
          <a:p>
            <a:pPr eaLnBrk="1" hangingPunct="1"/>
            <a:r>
              <a:rPr lang="en-US" altLang="en-US"/>
              <a:t>Location of Percentiles…</a:t>
            </a:r>
          </a:p>
        </p:txBody>
      </p:sp>
      <p:sp>
        <p:nvSpPr>
          <p:cNvPr id="22532" name="Rectangle 3"/>
          <p:cNvSpPr>
            <a:spLocks noGrp="1" noChangeArrowheads="1"/>
          </p:cNvSpPr>
          <p:nvPr>
            <p:ph type="body" idx="1"/>
          </p:nvPr>
        </p:nvSpPr>
        <p:spPr/>
        <p:txBody>
          <a:bodyPr/>
          <a:lstStyle/>
          <a:p>
            <a:pPr marL="0" indent="0" eaLnBrk="1" hangingPunct="1">
              <a:buFontTx/>
              <a:buNone/>
            </a:pPr>
            <a:r>
              <a:rPr lang="en-US" altLang="en-US" dirty="0"/>
              <a:t>The following formula allows us to approximate the location of any percentile:</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8801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19100" y="4676507"/>
            <a:ext cx="7772400" cy="1200329"/>
          </a:xfrm>
          <a:prstGeom prst="rect">
            <a:avLst/>
          </a:prstGeom>
          <a:noFill/>
        </p:spPr>
        <p:txBody>
          <a:bodyPr wrap="square" rtlCol="0">
            <a:spAutoFit/>
          </a:bodyPr>
          <a:lstStyle/>
          <a:p>
            <a:r>
              <a:rPr lang="en-US" dirty="0">
                <a:solidFill>
                  <a:srgbClr val="FF0000"/>
                </a:solidFill>
              </a:rPr>
              <a:t>Note:  We’ll not use this formula.  We’ll simply take the average of the two </a:t>
            </a:r>
            <a:r>
              <a:rPr lang="en-US" b="1" i="1" u="sng" dirty="0">
                <a:solidFill>
                  <a:srgbClr val="FF0000"/>
                </a:solidFill>
              </a:rPr>
              <a:t>relevant</a:t>
            </a:r>
            <a:r>
              <a:rPr lang="en-US" dirty="0">
                <a:solidFill>
                  <a:srgbClr val="FF0000"/>
                </a:solidFill>
              </a:rPr>
              <a:t> numbers to find the proper percentile.  Pay attention to class discussion / quiz problems.</a:t>
            </a:r>
          </a:p>
        </p:txBody>
      </p:sp>
    </p:spTree>
    <p:custDataLst>
      <p:tags r:id="rId1"/>
    </p:custDataLst>
    <p:extLst>
      <p:ext uri="{BB962C8B-B14F-4D97-AF65-F5344CB8AC3E}">
        <p14:creationId xmlns:p14="http://schemas.microsoft.com/office/powerpoint/2010/main" val="409715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of Percentiles </a:t>
            </a:r>
            <a:r>
              <a:rPr lang="en-US" dirty="0">
                <a:solidFill>
                  <a:srgbClr val="FF0000"/>
                </a:solidFill>
              </a:rPr>
              <a:t>(our way)</a:t>
            </a:r>
          </a:p>
        </p:txBody>
      </p:sp>
      <p:sp>
        <p:nvSpPr>
          <p:cNvPr id="4" name="Slide Number Placeholder 3"/>
          <p:cNvSpPr>
            <a:spLocks noGrp="1"/>
          </p:cNvSpPr>
          <p:nvPr>
            <p:ph type="sldNum" sz="quarter" idx="12"/>
          </p:nvPr>
        </p:nvSpPr>
        <p:spPr/>
        <p:txBody>
          <a:bodyPr/>
          <a:lstStyle/>
          <a:p>
            <a:pPr>
              <a:defRPr/>
            </a:pPr>
            <a:r>
              <a:rPr lang="en-US"/>
              <a:t>4.</a:t>
            </a:r>
            <a:fld id="{3A3FD2BE-3F21-45C7-BEF7-FC6F11991293}" type="slidenum">
              <a:rPr lang="en-US" smtClean="0"/>
              <a:pPr>
                <a:defRPr/>
              </a:pPr>
              <a:t>25</a:t>
            </a:fld>
            <a:endParaRPr lang="en-US"/>
          </a:p>
        </p:txBody>
      </p:sp>
      <p:sp>
        <p:nvSpPr>
          <p:cNvPr id="5" name="Rectangle 4"/>
          <p:cNvSpPr/>
          <p:nvPr/>
        </p:nvSpPr>
        <p:spPr>
          <a:xfrm>
            <a:off x="685800" y="1676400"/>
            <a:ext cx="4114800" cy="457200"/>
          </a:xfrm>
          <a:prstGeom prst="rect">
            <a:avLst/>
          </a:prstGeom>
        </p:spPr>
        <p:txBody>
          <a:bodyPr wrap="square">
            <a:spAutoFit/>
          </a:bodyPr>
          <a:lstStyle/>
          <a:p>
            <a:r>
              <a:rPr lang="en-US" dirty="0">
                <a:solidFill>
                  <a:srgbClr val="000000"/>
                </a:solidFill>
                <a:latin typeface="Calibri" panose="020F0502020204030204" pitchFamily="34" charset="0"/>
              </a:rPr>
              <a:t>55</a:t>
            </a:r>
            <a:r>
              <a:rPr lang="en-US" dirty="0"/>
              <a:t> </a:t>
            </a:r>
            <a:r>
              <a:rPr lang="en-US" dirty="0">
                <a:solidFill>
                  <a:srgbClr val="000000"/>
                </a:solidFill>
                <a:latin typeface="Calibri" panose="020F0502020204030204" pitchFamily="34" charset="0"/>
              </a:rPr>
              <a:t>49</a:t>
            </a:r>
            <a:r>
              <a:rPr lang="en-US" dirty="0"/>
              <a:t> </a:t>
            </a:r>
            <a:r>
              <a:rPr lang="en-US" dirty="0">
                <a:solidFill>
                  <a:srgbClr val="000000"/>
                </a:solidFill>
                <a:latin typeface="Calibri" panose="020F0502020204030204" pitchFamily="34" charset="0"/>
              </a:rPr>
              <a:t>43</a:t>
            </a:r>
            <a:r>
              <a:rPr lang="en-US" dirty="0"/>
              <a:t> </a:t>
            </a:r>
            <a:r>
              <a:rPr lang="en-US" dirty="0">
                <a:solidFill>
                  <a:srgbClr val="000000"/>
                </a:solidFill>
                <a:latin typeface="Calibri" panose="020F0502020204030204" pitchFamily="34" charset="0"/>
              </a:rPr>
              <a:t>45</a:t>
            </a:r>
            <a:r>
              <a:rPr lang="en-US" dirty="0"/>
              <a:t> </a:t>
            </a:r>
            <a:r>
              <a:rPr lang="en-US" dirty="0">
                <a:solidFill>
                  <a:srgbClr val="000000"/>
                </a:solidFill>
                <a:latin typeface="Calibri" panose="020F0502020204030204" pitchFamily="34" charset="0"/>
              </a:rPr>
              <a:t>34</a:t>
            </a:r>
            <a:r>
              <a:rPr lang="en-US" dirty="0"/>
              <a:t> </a:t>
            </a:r>
            <a:r>
              <a:rPr lang="en-US" dirty="0">
                <a:solidFill>
                  <a:srgbClr val="000000"/>
                </a:solidFill>
                <a:latin typeface="Calibri" panose="020F0502020204030204" pitchFamily="34" charset="0"/>
              </a:rPr>
              <a:t>23</a:t>
            </a:r>
            <a:r>
              <a:rPr lang="en-US" dirty="0"/>
              <a:t> </a:t>
            </a:r>
            <a:r>
              <a:rPr lang="en-US" dirty="0">
                <a:solidFill>
                  <a:srgbClr val="000000"/>
                </a:solidFill>
                <a:latin typeface="Calibri" panose="020F0502020204030204" pitchFamily="34" charset="0"/>
              </a:rPr>
              <a:t>89</a:t>
            </a:r>
            <a:r>
              <a:rPr lang="en-US" dirty="0"/>
              <a:t> </a:t>
            </a:r>
            <a:r>
              <a:rPr lang="en-US" dirty="0">
                <a:solidFill>
                  <a:srgbClr val="000000"/>
                </a:solidFill>
                <a:latin typeface="Calibri" panose="020F0502020204030204" pitchFamily="34" charset="0"/>
              </a:rPr>
              <a:t>30</a:t>
            </a:r>
            <a:r>
              <a:rPr lang="en-US" dirty="0"/>
              <a:t> </a:t>
            </a:r>
          </a:p>
        </p:txBody>
      </p:sp>
      <p:sp>
        <p:nvSpPr>
          <p:cNvPr id="6" name="Rectangle 5"/>
          <p:cNvSpPr/>
          <p:nvPr/>
        </p:nvSpPr>
        <p:spPr>
          <a:xfrm>
            <a:off x="1099159" y="2965102"/>
            <a:ext cx="3288081" cy="461665"/>
          </a:xfrm>
          <a:prstGeom prst="rect">
            <a:avLst/>
          </a:prstGeom>
        </p:spPr>
        <p:txBody>
          <a:bodyPr wrap="none">
            <a:spAutoFit/>
          </a:bodyPr>
          <a:lstStyle/>
          <a:p>
            <a:r>
              <a:rPr lang="en-US" dirty="0">
                <a:solidFill>
                  <a:srgbClr val="000000"/>
                </a:solidFill>
                <a:latin typeface="Calibri" panose="020F0502020204030204" pitchFamily="34" charset="0"/>
              </a:rPr>
              <a:t>23</a:t>
            </a:r>
            <a:r>
              <a:rPr lang="en-US" dirty="0"/>
              <a:t> </a:t>
            </a:r>
            <a:r>
              <a:rPr lang="en-US" dirty="0">
                <a:solidFill>
                  <a:srgbClr val="000000"/>
                </a:solidFill>
                <a:latin typeface="Calibri" panose="020F0502020204030204" pitchFamily="34" charset="0"/>
              </a:rPr>
              <a:t>30</a:t>
            </a:r>
            <a:r>
              <a:rPr lang="en-US" dirty="0"/>
              <a:t> </a:t>
            </a:r>
            <a:r>
              <a:rPr lang="en-US" dirty="0">
                <a:solidFill>
                  <a:srgbClr val="000000"/>
                </a:solidFill>
                <a:latin typeface="Calibri" panose="020F0502020204030204" pitchFamily="34" charset="0"/>
              </a:rPr>
              <a:t>34</a:t>
            </a:r>
            <a:r>
              <a:rPr lang="en-US" dirty="0"/>
              <a:t> </a:t>
            </a:r>
            <a:r>
              <a:rPr lang="en-US" dirty="0">
                <a:solidFill>
                  <a:srgbClr val="000000"/>
                </a:solidFill>
                <a:latin typeface="Calibri" panose="020F0502020204030204" pitchFamily="34" charset="0"/>
              </a:rPr>
              <a:t>43</a:t>
            </a:r>
            <a:r>
              <a:rPr lang="en-US" dirty="0"/>
              <a:t> </a:t>
            </a:r>
            <a:r>
              <a:rPr lang="en-US" dirty="0">
                <a:solidFill>
                  <a:srgbClr val="000000"/>
                </a:solidFill>
                <a:latin typeface="Calibri" panose="020F0502020204030204" pitchFamily="34" charset="0"/>
              </a:rPr>
              <a:t>45</a:t>
            </a:r>
            <a:r>
              <a:rPr lang="en-US" dirty="0"/>
              <a:t> </a:t>
            </a:r>
            <a:r>
              <a:rPr lang="en-US" dirty="0">
                <a:solidFill>
                  <a:srgbClr val="000000"/>
                </a:solidFill>
                <a:latin typeface="Calibri" panose="020F0502020204030204" pitchFamily="34" charset="0"/>
              </a:rPr>
              <a:t>49</a:t>
            </a:r>
            <a:r>
              <a:rPr lang="en-US" dirty="0"/>
              <a:t> </a:t>
            </a:r>
            <a:r>
              <a:rPr lang="en-US" dirty="0">
                <a:solidFill>
                  <a:srgbClr val="000000"/>
                </a:solidFill>
                <a:latin typeface="Calibri" panose="020F0502020204030204" pitchFamily="34" charset="0"/>
              </a:rPr>
              <a:t>55</a:t>
            </a:r>
            <a:r>
              <a:rPr lang="en-US" dirty="0"/>
              <a:t> </a:t>
            </a:r>
            <a:r>
              <a:rPr lang="en-US" dirty="0">
                <a:solidFill>
                  <a:srgbClr val="000000"/>
                </a:solidFill>
                <a:latin typeface="Calibri" panose="020F0502020204030204" pitchFamily="34" charset="0"/>
              </a:rPr>
              <a:t>89</a:t>
            </a:r>
            <a:r>
              <a:rPr lang="en-US" dirty="0"/>
              <a:t> </a:t>
            </a:r>
          </a:p>
        </p:txBody>
      </p:sp>
      <p:sp>
        <p:nvSpPr>
          <p:cNvPr id="7" name="TextBox 6"/>
          <p:cNvSpPr txBox="1"/>
          <p:nvPr/>
        </p:nvSpPr>
        <p:spPr>
          <a:xfrm>
            <a:off x="466993" y="1066800"/>
            <a:ext cx="7992894" cy="461665"/>
          </a:xfrm>
          <a:prstGeom prst="rect">
            <a:avLst/>
          </a:prstGeom>
          <a:noFill/>
        </p:spPr>
        <p:txBody>
          <a:bodyPr wrap="none" rtlCol="0">
            <a:spAutoFit/>
          </a:bodyPr>
          <a:lstStyle/>
          <a:p>
            <a:pPr algn="l"/>
            <a:r>
              <a:rPr lang="en-US" dirty="0"/>
              <a:t>Find the 25</a:t>
            </a:r>
            <a:r>
              <a:rPr lang="en-US" baseline="30000" dirty="0"/>
              <a:t>th</a:t>
            </a:r>
            <a:r>
              <a:rPr lang="en-US" dirty="0"/>
              <a:t>, 50</a:t>
            </a:r>
            <a:r>
              <a:rPr lang="en-US" baseline="30000" dirty="0"/>
              <a:t>th</a:t>
            </a:r>
            <a:r>
              <a:rPr lang="en-US" dirty="0"/>
              <a:t>, and 75</a:t>
            </a:r>
            <a:r>
              <a:rPr lang="en-US" baseline="30000" dirty="0"/>
              <a:t>th</a:t>
            </a:r>
            <a:r>
              <a:rPr lang="en-US" dirty="0"/>
              <a:t> percentile of the following numbers.</a:t>
            </a:r>
          </a:p>
        </p:txBody>
      </p:sp>
      <p:sp>
        <p:nvSpPr>
          <p:cNvPr id="8" name="TextBox 7"/>
          <p:cNvSpPr txBox="1"/>
          <p:nvPr/>
        </p:nvSpPr>
        <p:spPr>
          <a:xfrm>
            <a:off x="488329" y="2347775"/>
            <a:ext cx="3799438" cy="461665"/>
          </a:xfrm>
          <a:prstGeom prst="rect">
            <a:avLst/>
          </a:prstGeom>
          <a:noFill/>
        </p:spPr>
        <p:txBody>
          <a:bodyPr wrap="none" rtlCol="0">
            <a:spAutoFit/>
          </a:bodyPr>
          <a:lstStyle/>
          <a:p>
            <a:pPr algn="l"/>
            <a:r>
              <a:rPr lang="en-US" dirty="0"/>
              <a:t>First we sort these 8 numbers</a:t>
            </a:r>
          </a:p>
        </p:txBody>
      </p:sp>
      <p:sp>
        <p:nvSpPr>
          <p:cNvPr id="9" name="TextBox 8"/>
          <p:cNvSpPr txBox="1"/>
          <p:nvPr/>
        </p:nvSpPr>
        <p:spPr>
          <a:xfrm>
            <a:off x="542481" y="3572507"/>
            <a:ext cx="8195513" cy="461665"/>
          </a:xfrm>
          <a:prstGeom prst="rect">
            <a:avLst/>
          </a:prstGeom>
          <a:noFill/>
        </p:spPr>
        <p:txBody>
          <a:bodyPr wrap="none" rtlCol="0">
            <a:spAutoFit/>
          </a:bodyPr>
          <a:lstStyle/>
          <a:p>
            <a:pPr algn="l"/>
            <a:r>
              <a:rPr lang="en-US" dirty="0"/>
              <a:t>25</a:t>
            </a:r>
            <a:r>
              <a:rPr lang="en-US" baseline="30000" dirty="0"/>
              <a:t>th</a:t>
            </a:r>
            <a:r>
              <a:rPr lang="en-US" dirty="0"/>
              <a:t>  percentile mean 8 x .25 = 2 below and 6 above our number.  </a:t>
            </a:r>
          </a:p>
        </p:txBody>
      </p:sp>
      <p:sp>
        <p:nvSpPr>
          <p:cNvPr id="11" name="Down Arrow 10"/>
          <p:cNvSpPr/>
          <p:nvPr/>
        </p:nvSpPr>
        <p:spPr bwMode="auto">
          <a:xfrm>
            <a:off x="1828800" y="2843396"/>
            <a:ext cx="228600" cy="228600"/>
          </a:xfrm>
          <a:prstGeom prst="downArrow">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2" name="Down Arrow 11"/>
          <p:cNvSpPr/>
          <p:nvPr/>
        </p:nvSpPr>
        <p:spPr bwMode="auto">
          <a:xfrm>
            <a:off x="3326179" y="2866293"/>
            <a:ext cx="228600" cy="228600"/>
          </a:xfrm>
          <a:prstGeom prst="downArrow">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3" name="Down Arrow 12"/>
          <p:cNvSpPr/>
          <p:nvPr/>
        </p:nvSpPr>
        <p:spPr bwMode="auto">
          <a:xfrm>
            <a:off x="2558440" y="2850802"/>
            <a:ext cx="228600" cy="228600"/>
          </a:xfrm>
          <a:prstGeom prst="downArrow">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4" name="TextBox 13"/>
          <p:cNvSpPr txBox="1"/>
          <p:nvPr/>
        </p:nvSpPr>
        <p:spPr>
          <a:xfrm>
            <a:off x="808957" y="5046498"/>
            <a:ext cx="5575565" cy="461665"/>
          </a:xfrm>
          <a:prstGeom prst="rect">
            <a:avLst/>
          </a:prstGeom>
          <a:noFill/>
        </p:spPr>
        <p:txBody>
          <a:bodyPr wrap="none" rtlCol="0">
            <a:spAutoFit/>
          </a:bodyPr>
          <a:lstStyle/>
          <a:p>
            <a:pPr algn="l"/>
            <a:r>
              <a:rPr lang="en-US" dirty="0"/>
              <a:t>50</a:t>
            </a:r>
            <a:r>
              <a:rPr lang="en-US" baseline="30000" dirty="0"/>
              <a:t>th</a:t>
            </a:r>
            <a:r>
              <a:rPr lang="en-US" dirty="0"/>
              <a:t> Percentile = average of 43 and 45 = 44.</a:t>
            </a:r>
          </a:p>
        </p:txBody>
      </p:sp>
      <p:sp>
        <p:nvSpPr>
          <p:cNvPr id="15" name="TextBox 14"/>
          <p:cNvSpPr txBox="1"/>
          <p:nvPr/>
        </p:nvSpPr>
        <p:spPr>
          <a:xfrm>
            <a:off x="766997" y="4493178"/>
            <a:ext cx="5575565" cy="461665"/>
          </a:xfrm>
          <a:prstGeom prst="rect">
            <a:avLst/>
          </a:prstGeom>
          <a:noFill/>
        </p:spPr>
        <p:txBody>
          <a:bodyPr wrap="none" rtlCol="0">
            <a:spAutoFit/>
          </a:bodyPr>
          <a:lstStyle/>
          <a:p>
            <a:pPr algn="l"/>
            <a:r>
              <a:rPr lang="en-US" dirty="0"/>
              <a:t>25</a:t>
            </a:r>
            <a:r>
              <a:rPr lang="en-US" baseline="30000" dirty="0"/>
              <a:t>th</a:t>
            </a:r>
            <a:r>
              <a:rPr lang="en-US" dirty="0"/>
              <a:t> Percentile = average of 30 and 34 = 32.</a:t>
            </a:r>
          </a:p>
        </p:txBody>
      </p:sp>
      <p:sp>
        <p:nvSpPr>
          <p:cNvPr id="16" name="TextBox 15"/>
          <p:cNvSpPr txBox="1"/>
          <p:nvPr/>
        </p:nvSpPr>
        <p:spPr>
          <a:xfrm>
            <a:off x="808957" y="5736336"/>
            <a:ext cx="5575565" cy="461665"/>
          </a:xfrm>
          <a:prstGeom prst="rect">
            <a:avLst/>
          </a:prstGeom>
          <a:noFill/>
        </p:spPr>
        <p:txBody>
          <a:bodyPr wrap="none" rtlCol="0">
            <a:spAutoFit/>
          </a:bodyPr>
          <a:lstStyle/>
          <a:p>
            <a:pPr algn="l"/>
            <a:r>
              <a:rPr lang="en-US" dirty="0"/>
              <a:t>75</a:t>
            </a:r>
            <a:r>
              <a:rPr lang="en-US" baseline="30000" dirty="0"/>
              <a:t>th</a:t>
            </a:r>
            <a:r>
              <a:rPr lang="en-US" dirty="0"/>
              <a:t> Percentile = average of 49 and 55 = 52.</a:t>
            </a:r>
          </a:p>
        </p:txBody>
      </p:sp>
    </p:spTree>
    <p:extLst>
      <p:ext uri="{BB962C8B-B14F-4D97-AF65-F5344CB8AC3E}">
        <p14:creationId xmlns:p14="http://schemas.microsoft.com/office/powerpoint/2010/main" val="110570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animBg="1"/>
      <p:bldP spid="12" grpId="0" animBg="1"/>
      <p:bldP spid="13" grpId="0" animBg="1"/>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59E8B9CE-F0D3-4ADB-ADC7-98E10AADF958}" type="slidenum">
              <a:rPr lang="en-US" altLang="en-US" sz="1200">
                <a:latin typeface="Tahoma" panose="020B0604030504040204" pitchFamily="34" charset="0"/>
              </a:rPr>
              <a:pPr/>
              <a:t>26</a:t>
            </a:fld>
            <a:endParaRPr lang="en-US" altLang="en-US" sz="1200">
              <a:latin typeface="Tahoma" panose="020B0604030504040204" pitchFamily="34" charset="0"/>
            </a:endParaRPr>
          </a:p>
        </p:txBody>
      </p:sp>
      <p:sp>
        <p:nvSpPr>
          <p:cNvPr id="20483" name="Rectangle 2"/>
          <p:cNvSpPr>
            <a:spLocks noGrp="1" noChangeArrowheads="1"/>
          </p:cNvSpPr>
          <p:nvPr>
            <p:ph type="title"/>
          </p:nvPr>
        </p:nvSpPr>
        <p:spPr/>
        <p:txBody>
          <a:bodyPr/>
          <a:lstStyle/>
          <a:p>
            <a:pPr eaLnBrk="1" hangingPunct="1"/>
            <a:r>
              <a:rPr lang="en-US" altLang="en-US"/>
              <a:t>Quartiles…</a:t>
            </a:r>
          </a:p>
        </p:txBody>
      </p:sp>
      <p:sp>
        <p:nvSpPr>
          <p:cNvPr id="20484" name="Rectangle 3"/>
          <p:cNvSpPr>
            <a:spLocks noGrp="1" noChangeArrowheads="1"/>
          </p:cNvSpPr>
          <p:nvPr>
            <p:ph type="body" idx="1"/>
          </p:nvPr>
        </p:nvSpPr>
        <p:spPr/>
        <p:txBody>
          <a:bodyPr/>
          <a:lstStyle/>
          <a:p>
            <a:pPr marL="0" indent="0" eaLnBrk="1" hangingPunct="1">
              <a:buFontTx/>
              <a:buNone/>
            </a:pPr>
            <a:r>
              <a:rPr lang="en-US" altLang="en-US" dirty="0"/>
              <a:t>We have special names for the 25</a:t>
            </a:r>
            <a:r>
              <a:rPr lang="en-US" altLang="en-US" baseline="30000" dirty="0"/>
              <a:t>th</a:t>
            </a:r>
            <a:r>
              <a:rPr lang="en-US" altLang="en-US" dirty="0"/>
              <a:t>, 50</a:t>
            </a:r>
            <a:r>
              <a:rPr lang="en-US" altLang="en-US" baseline="30000" dirty="0"/>
              <a:t>th</a:t>
            </a:r>
            <a:r>
              <a:rPr lang="en-US" altLang="en-US" dirty="0"/>
              <a:t>, and 75</a:t>
            </a:r>
            <a:r>
              <a:rPr lang="en-US" altLang="en-US" baseline="30000" dirty="0"/>
              <a:t>th</a:t>
            </a:r>
            <a:r>
              <a:rPr lang="en-US" altLang="en-US" dirty="0"/>
              <a:t> percentiles, namely </a:t>
            </a:r>
            <a:r>
              <a:rPr lang="en-US" altLang="en-US" b="1" i="1" dirty="0"/>
              <a:t>quartiles</a:t>
            </a:r>
            <a:r>
              <a:rPr lang="en-US" altLang="en-US" dirty="0"/>
              <a:t>.</a:t>
            </a:r>
          </a:p>
          <a:p>
            <a:pPr marL="0" indent="0" eaLnBrk="1" hangingPunct="1">
              <a:buFontTx/>
              <a:buNone/>
            </a:pPr>
            <a:endParaRPr lang="en-US" altLang="en-US" sz="1600" dirty="0"/>
          </a:p>
          <a:p>
            <a:pPr marL="0" indent="0" eaLnBrk="1" hangingPunct="1">
              <a:buFontTx/>
              <a:buNone/>
            </a:pPr>
            <a:r>
              <a:rPr lang="en-US" altLang="en-US" dirty="0"/>
              <a:t>The first or lower quartile is labeled Q</a:t>
            </a:r>
            <a:r>
              <a:rPr lang="en-US" altLang="en-US" baseline="-25000" dirty="0"/>
              <a:t>1</a:t>
            </a:r>
            <a:r>
              <a:rPr lang="en-US" altLang="en-US" dirty="0"/>
              <a:t> = 25</a:t>
            </a:r>
            <a:r>
              <a:rPr lang="en-US" altLang="en-US" baseline="30000" dirty="0"/>
              <a:t>th</a:t>
            </a:r>
            <a:r>
              <a:rPr lang="en-US" altLang="en-US" dirty="0"/>
              <a:t> percentile.</a:t>
            </a:r>
          </a:p>
          <a:p>
            <a:pPr marL="0" indent="0" eaLnBrk="1" hangingPunct="1">
              <a:buFontTx/>
              <a:buNone/>
            </a:pPr>
            <a:endParaRPr lang="en-US" altLang="en-US" sz="1600" dirty="0"/>
          </a:p>
          <a:p>
            <a:pPr marL="0" indent="0" eaLnBrk="1" hangingPunct="1">
              <a:buFontTx/>
              <a:buNone/>
            </a:pPr>
            <a:r>
              <a:rPr lang="en-US" altLang="en-US" dirty="0"/>
              <a:t>The second quartile, Q</a:t>
            </a:r>
            <a:r>
              <a:rPr lang="en-US" altLang="en-US" baseline="-25000" dirty="0"/>
              <a:t>2</a:t>
            </a:r>
            <a:r>
              <a:rPr lang="en-US" altLang="en-US" dirty="0"/>
              <a:t> = 50</a:t>
            </a:r>
            <a:r>
              <a:rPr lang="en-US" altLang="en-US" baseline="30000" dirty="0"/>
              <a:t>th</a:t>
            </a:r>
            <a:r>
              <a:rPr lang="en-US" altLang="en-US" dirty="0"/>
              <a:t> percentile (which is also the median).</a:t>
            </a:r>
          </a:p>
          <a:p>
            <a:pPr marL="0" indent="0" eaLnBrk="1" hangingPunct="1">
              <a:buFontTx/>
              <a:buNone/>
            </a:pPr>
            <a:endParaRPr lang="en-US" altLang="en-US" sz="1600" dirty="0"/>
          </a:p>
          <a:p>
            <a:pPr marL="0" indent="0" eaLnBrk="1" hangingPunct="1">
              <a:buFontTx/>
              <a:buNone/>
            </a:pPr>
            <a:r>
              <a:rPr lang="en-US" altLang="en-US" dirty="0"/>
              <a:t>The third or upper quartile, Q</a:t>
            </a:r>
            <a:r>
              <a:rPr lang="en-US" altLang="en-US" baseline="-25000" dirty="0"/>
              <a:t>3</a:t>
            </a:r>
            <a:r>
              <a:rPr lang="en-US" altLang="en-US" dirty="0"/>
              <a:t> = 75</a:t>
            </a:r>
            <a:r>
              <a:rPr lang="en-US" altLang="en-US" baseline="30000" dirty="0"/>
              <a:t>th</a:t>
            </a:r>
            <a:r>
              <a:rPr lang="en-US" altLang="en-US" dirty="0"/>
              <a:t> percentile.</a:t>
            </a:r>
          </a:p>
          <a:p>
            <a:pPr marL="0" indent="0" eaLnBrk="1" hangingPunct="1">
              <a:buFontTx/>
              <a:buNone/>
            </a:pPr>
            <a:endParaRPr lang="en-US" altLang="en-US" dirty="0"/>
          </a:p>
          <a:p>
            <a:pPr marL="0" indent="0" eaLnBrk="1" hangingPunct="1">
              <a:buFontTx/>
              <a:buNone/>
            </a:pPr>
            <a:endParaRPr lang="en-US"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5-number Summary</a:t>
            </a:r>
          </a:p>
        </p:txBody>
      </p:sp>
      <p:sp>
        <p:nvSpPr>
          <p:cNvPr id="3" name="Content Placeholder 2"/>
          <p:cNvSpPr>
            <a:spLocks noGrp="1"/>
          </p:cNvSpPr>
          <p:nvPr>
            <p:ph idx="1"/>
          </p:nvPr>
        </p:nvSpPr>
        <p:spPr/>
        <p:txBody>
          <a:bodyPr/>
          <a:lstStyle/>
          <a:p>
            <a:pPr>
              <a:defRPr/>
            </a:pPr>
            <a:r>
              <a:rPr lang="en-US" dirty="0"/>
              <a:t>It includes </a:t>
            </a:r>
          </a:p>
          <a:p>
            <a:pPr lvl="1">
              <a:defRPr/>
            </a:pPr>
            <a:r>
              <a:rPr lang="en-US" dirty="0"/>
              <a:t>The smallest number</a:t>
            </a:r>
          </a:p>
          <a:p>
            <a:pPr lvl="1">
              <a:defRPr/>
            </a:pPr>
            <a:r>
              <a:rPr lang="en-US" dirty="0"/>
              <a:t>The 1</a:t>
            </a:r>
            <a:r>
              <a:rPr lang="en-US" baseline="30000" dirty="0"/>
              <a:t>st</a:t>
            </a:r>
            <a:r>
              <a:rPr lang="en-US" dirty="0"/>
              <a:t> quartile</a:t>
            </a:r>
          </a:p>
          <a:p>
            <a:pPr lvl="1">
              <a:defRPr/>
            </a:pPr>
            <a:r>
              <a:rPr lang="en-US" dirty="0"/>
              <a:t>The 2</a:t>
            </a:r>
            <a:r>
              <a:rPr lang="en-US" baseline="30000" dirty="0"/>
              <a:t>nd</a:t>
            </a:r>
            <a:r>
              <a:rPr lang="en-US" dirty="0"/>
              <a:t> quartile</a:t>
            </a:r>
          </a:p>
          <a:p>
            <a:pPr lvl="1">
              <a:defRPr/>
            </a:pPr>
            <a:r>
              <a:rPr lang="en-US" dirty="0"/>
              <a:t>The 3</a:t>
            </a:r>
            <a:r>
              <a:rPr lang="en-US" baseline="30000" dirty="0"/>
              <a:t>rd</a:t>
            </a:r>
            <a:r>
              <a:rPr lang="en-US" dirty="0"/>
              <a:t> quartile</a:t>
            </a:r>
          </a:p>
          <a:p>
            <a:pPr lvl="1">
              <a:defRPr/>
            </a:pPr>
            <a:r>
              <a:rPr lang="en-US" dirty="0"/>
              <a:t>The largest number</a:t>
            </a:r>
          </a:p>
          <a:p>
            <a:pPr lvl="1">
              <a:defRPr/>
            </a:pPr>
            <a:endParaRPr lang="en-US" dirty="0"/>
          </a:p>
          <a:p>
            <a:pPr lvl="1" indent="0">
              <a:buFontTx/>
              <a:buNone/>
              <a:defRPr/>
            </a:pPr>
            <a:r>
              <a:rPr lang="en-US" dirty="0"/>
              <a:t>Thus, S, Q1, Q2, Q3, L  will be a 5-number summary.  This is used in creating box plots.  </a:t>
            </a:r>
          </a:p>
          <a:p>
            <a:pPr lvl="1" indent="0">
              <a:buFontTx/>
              <a:buNone/>
              <a:defRPr/>
            </a:pPr>
            <a:endParaRPr lang="en-US" dirty="0"/>
          </a:p>
          <a:p>
            <a:pPr lvl="1" indent="0">
              <a:buFontTx/>
              <a:buNone/>
              <a:defRPr/>
            </a:pPr>
            <a:r>
              <a:rPr lang="en-US" dirty="0"/>
              <a:t>{45, 60,  73,  90,  123} </a:t>
            </a:r>
          </a:p>
          <a:p>
            <a:pPr lvl="1" indent="0">
              <a:buFontTx/>
              <a:buNone/>
              <a:defRPr/>
            </a:pPr>
            <a:r>
              <a:rPr lang="en-US" dirty="0"/>
              <a:t> { S,  Q1,  Q2, Q3,  L}</a:t>
            </a:r>
          </a:p>
          <a:p>
            <a:pPr lvl="1" indent="0">
              <a:buFontTx/>
              <a:buNone/>
              <a:defRPr/>
            </a:pPr>
            <a:endParaRPr lang="en-US" dirty="0"/>
          </a:p>
          <a:p>
            <a:pPr lvl="1" indent="0">
              <a:buFontTx/>
              <a:buNone/>
              <a:defRPr/>
            </a:pPr>
            <a:endParaRPr lang="en-US" dirty="0"/>
          </a:p>
        </p:txBody>
      </p:sp>
      <p:sp>
        <p:nvSpPr>
          <p:cNvPr id="4" name="Slide Number Placeholder 3"/>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2726D235-9EC0-4576-A59F-749DF616E4E7}" type="slidenum">
              <a:rPr lang="en-US" altLang="en-US" sz="1200">
                <a:latin typeface="Tahoma" panose="020B0604030504040204" pitchFamily="34" charset="0"/>
              </a:rPr>
              <a:pPr/>
              <a:t>27</a:t>
            </a:fld>
            <a:endParaRPr lang="en-US" altLang="en-US" sz="12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3CEE6D05-1E4C-40A8-BC64-CE57D0A30F5D}" type="slidenum">
              <a:rPr lang="en-US" altLang="en-US" sz="1200">
                <a:latin typeface="Tahoma" panose="020B0604030504040204" pitchFamily="34" charset="0"/>
              </a:rPr>
              <a:pPr/>
              <a:t>28</a:t>
            </a:fld>
            <a:endParaRPr lang="en-US" altLang="en-US" sz="1200">
              <a:latin typeface="Tahoma" panose="020B0604030504040204" pitchFamily="34" charset="0"/>
            </a:endParaRPr>
          </a:p>
        </p:txBody>
      </p:sp>
      <p:sp>
        <p:nvSpPr>
          <p:cNvPr id="23555" name="Rectangle 2"/>
          <p:cNvSpPr>
            <a:spLocks noGrp="1" noChangeArrowheads="1"/>
          </p:cNvSpPr>
          <p:nvPr>
            <p:ph type="title"/>
          </p:nvPr>
        </p:nvSpPr>
        <p:spPr/>
        <p:txBody>
          <a:bodyPr/>
          <a:lstStyle/>
          <a:p>
            <a:pPr eaLnBrk="1" hangingPunct="1"/>
            <a:r>
              <a:rPr lang="en-US" altLang="en-US"/>
              <a:t>Interquartile Range…</a:t>
            </a:r>
          </a:p>
        </p:txBody>
      </p:sp>
      <p:sp>
        <p:nvSpPr>
          <p:cNvPr id="23556" name="Rectangle 3"/>
          <p:cNvSpPr>
            <a:spLocks noGrp="1" noChangeArrowheads="1"/>
          </p:cNvSpPr>
          <p:nvPr>
            <p:ph type="body" idx="1"/>
          </p:nvPr>
        </p:nvSpPr>
        <p:spPr>
          <a:xfrm>
            <a:off x="241300" y="914400"/>
            <a:ext cx="8750300" cy="3810000"/>
          </a:xfrm>
        </p:spPr>
        <p:txBody>
          <a:bodyPr/>
          <a:lstStyle/>
          <a:p>
            <a:pPr marL="0" indent="0" eaLnBrk="1" hangingPunct="1">
              <a:buFontTx/>
              <a:buNone/>
            </a:pPr>
            <a:r>
              <a:rPr lang="en-US" altLang="en-US" dirty="0"/>
              <a:t>The quartiles can be used to create another measure of variability, the </a:t>
            </a:r>
            <a:r>
              <a:rPr lang="en-US" altLang="en-US" b="1" i="1" dirty="0"/>
              <a:t>interquartile range</a:t>
            </a:r>
            <a:r>
              <a:rPr lang="en-US" altLang="en-US" dirty="0"/>
              <a:t>, which is defined as follows:</a:t>
            </a:r>
          </a:p>
          <a:p>
            <a:pPr marL="0" indent="0" eaLnBrk="1" hangingPunct="1">
              <a:buFontTx/>
              <a:buNone/>
            </a:pPr>
            <a:r>
              <a:rPr lang="en-US" altLang="en-US" dirty="0"/>
              <a:t>	IQR ::: Interquartile Range = Q</a:t>
            </a:r>
            <a:r>
              <a:rPr lang="en-US" altLang="en-US" baseline="-25000" dirty="0"/>
              <a:t>3</a:t>
            </a:r>
            <a:r>
              <a:rPr lang="en-US" altLang="en-US" dirty="0"/>
              <a:t> – Q</a:t>
            </a:r>
            <a:r>
              <a:rPr lang="en-US" altLang="en-US" baseline="-25000" dirty="0"/>
              <a:t>1</a:t>
            </a:r>
            <a:endParaRPr lang="en-US" altLang="en-US" dirty="0"/>
          </a:p>
          <a:p>
            <a:pPr marL="0" indent="0" eaLnBrk="1" hangingPunct="1">
              <a:buFontTx/>
              <a:buNone/>
            </a:pPr>
            <a:r>
              <a:rPr lang="en-US" altLang="en-US" dirty="0"/>
              <a:t>The interquartile range measures the spread of the middle 50% of the observations.</a:t>
            </a:r>
          </a:p>
          <a:p>
            <a:pPr marL="0" indent="0" eaLnBrk="1" hangingPunct="1">
              <a:buFontTx/>
              <a:buNone/>
            </a:pPr>
            <a:r>
              <a:rPr lang="en-US" altLang="en-US" dirty="0"/>
              <a:t>Large values of this statistic mean that the 1</a:t>
            </a:r>
            <a:r>
              <a:rPr lang="en-US" altLang="en-US" baseline="30000" dirty="0"/>
              <a:t>st</a:t>
            </a:r>
            <a:r>
              <a:rPr lang="en-US" altLang="en-US" dirty="0"/>
              <a:t> and 3</a:t>
            </a:r>
            <a:r>
              <a:rPr lang="en-US" altLang="en-US" baseline="30000" dirty="0"/>
              <a:t>rd</a:t>
            </a:r>
            <a:r>
              <a:rPr lang="en-US" altLang="en-US" dirty="0"/>
              <a:t> quartiles are far apart indicating a high level of variability. </a:t>
            </a:r>
          </a:p>
          <a:p>
            <a:pPr marL="0" indent="0" eaLnBrk="1" hangingPunct="1">
              <a:buFontTx/>
              <a:buNone/>
            </a:pPr>
            <a:endParaRPr lang="en-US" altLang="en-US" dirty="0"/>
          </a:p>
        </p:txBody>
      </p:sp>
      <p:sp>
        <p:nvSpPr>
          <p:cNvPr id="2" name="Rectangle 1">
            <a:extLst>
              <a:ext uri="{FF2B5EF4-FFF2-40B4-BE49-F238E27FC236}">
                <a16:creationId xmlns:a16="http://schemas.microsoft.com/office/drawing/2014/main" id="{86423ECF-50BD-4AB5-8EDA-AB10E625BD69}"/>
              </a:ext>
            </a:extLst>
          </p:cNvPr>
          <p:cNvSpPr/>
          <p:nvPr/>
        </p:nvSpPr>
        <p:spPr>
          <a:xfrm>
            <a:off x="1524000" y="5038635"/>
            <a:ext cx="4572000" cy="1200329"/>
          </a:xfrm>
          <a:prstGeom prst="rect">
            <a:avLst/>
          </a:prstGeom>
        </p:spPr>
        <p:txBody>
          <a:bodyPr>
            <a:spAutoFit/>
          </a:bodyPr>
          <a:lstStyle/>
          <a:p>
            <a:pPr marL="342900" indent="-342900" algn="l">
              <a:buFont typeface="Arial" panose="020B0604020202020204" pitchFamily="34" charset="0"/>
              <a:buChar char="•"/>
            </a:pPr>
            <a:r>
              <a:rPr lang="en-US" altLang="en-US" dirty="0"/>
              <a:t>Impact of outlier data:</a:t>
            </a:r>
          </a:p>
          <a:p>
            <a:pPr marL="800100" lvl="1" indent="-342900" algn="l">
              <a:buFont typeface="Arial" panose="020B0604020202020204" pitchFamily="34" charset="0"/>
              <a:buChar char="•"/>
            </a:pPr>
            <a:r>
              <a:rPr lang="en-US" altLang="en-US" dirty="0"/>
              <a:t>IQR is not affected</a:t>
            </a:r>
          </a:p>
          <a:p>
            <a:pPr marL="800100" lvl="1" indent="-342900" algn="l">
              <a:buFont typeface="Arial" panose="020B0604020202020204" pitchFamily="34" charset="0"/>
              <a:buChar char="•"/>
            </a:pPr>
            <a:r>
              <a:rPr lang="en-US" altLang="en-US" dirty="0"/>
              <a:t>Range is directly affected.</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90563" y="82550"/>
            <a:ext cx="77724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a:latin typeface="Book Antiqua" panose="02040602050305030304" pitchFamily="18" charset="0"/>
              </a:rPr>
              <a:t>Box Plot</a:t>
            </a:r>
          </a:p>
        </p:txBody>
      </p:sp>
      <p:sp>
        <p:nvSpPr>
          <p:cNvPr id="168963" name="Rectangle 3"/>
          <p:cNvSpPr>
            <a:spLocks noChangeArrowheads="1"/>
          </p:cNvSpPr>
          <p:nvPr/>
        </p:nvSpPr>
        <p:spPr bwMode="auto">
          <a:xfrm>
            <a:off x="152401" y="1036638"/>
            <a:ext cx="8646042" cy="1022350"/>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lnSpc>
                <a:spcPct val="90000"/>
              </a:lnSpc>
              <a:spcBef>
                <a:spcPct val="20000"/>
              </a:spcBef>
              <a:buClr>
                <a:srgbClr val="66FFFF"/>
              </a:buClr>
              <a:buSzPct val="75000"/>
              <a:buFont typeface="Monotype Sorts" pitchFamily="2" charset="2"/>
              <a:buNone/>
              <a:defRPr/>
            </a:pPr>
            <a:r>
              <a:rPr lang="en-US" sz="2000" dirty="0">
                <a:latin typeface="Calibri" panose="020F0502020204030204" pitchFamily="34" charset="0"/>
                <a:cs typeface="Calibri" panose="020F0502020204030204" pitchFamily="34" charset="0"/>
              </a:rPr>
              <a:t> A </a:t>
            </a:r>
            <a:r>
              <a:rPr lang="en-US" sz="2000" u="sng" dirty="0">
                <a:latin typeface="Calibri" panose="020F0502020204030204" pitchFamily="34" charset="0"/>
                <a:cs typeface="Calibri" panose="020F0502020204030204" pitchFamily="34" charset="0"/>
              </a:rPr>
              <a:t>box plot</a:t>
            </a:r>
            <a:r>
              <a:rPr lang="en-US" sz="2000" dirty="0">
                <a:latin typeface="Calibri" panose="020F0502020204030204" pitchFamily="34" charset="0"/>
                <a:cs typeface="Calibri" panose="020F0502020204030204" pitchFamily="34" charset="0"/>
              </a:rPr>
              <a:t> is a graphical summary of data that is </a:t>
            </a:r>
          </a:p>
          <a:p>
            <a:pPr algn="l">
              <a:lnSpc>
                <a:spcPct val="90000"/>
              </a:lnSpc>
              <a:spcBef>
                <a:spcPct val="20000"/>
              </a:spcBef>
              <a:buClr>
                <a:srgbClr val="66FFFF"/>
              </a:buClr>
              <a:buSzPct val="75000"/>
              <a:buFont typeface="Monotype Sorts" pitchFamily="2" charset="2"/>
              <a:buNone/>
              <a:defRPr/>
            </a:pPr>
            <a:r>
              <a:rPr lang="en-US" sz="2000" dirty="0">
                <a:latin typeface="Calibri" panose="020F0502020204030204" pitchFamily="34" charset="0"/>
                <a:cs typeface="Calibri" panose="020F0502020204030204" pitchFamily="34" charset="0"/>
              </a:rPr>
              <a:t> based on a five-number summary. </a:t>
            </a:r>
            <a:r>
              <a:rPr lang="en-US" altLang="en-US" sz="2000" dirty="0">
                <a:latin typeface="Calibri" panose="020F0502020204030204" pitchFamily="34" charset="0"/>
                <a:cs typeface="Calibri" panose="020F0502020204030204" pitchFamily="34" charset="0"/>
              </a:rPr>
              <a:t>It is a graphical </a:t>
            </a:r>
          </a:p>
          <a:p>
            <a:pPr algn="l">
              <a:lnSpc>
                <a:spcPct val="90000"/>
              </a:lnSpc>
              <a:spcBef>
                <a:spcPct val="20000"/>
              </a:spcBef>
              <a:buClr>
                <a:srgbClr val="66FFFF"/>
              </a:buClr>
              <a:buSzPct val="75000"/>
              <a:buFont typeface="Monotype Sorts" pitchFamily="2" charset="2"/>
              <a:buNone/>
              <a:defRPr/>
            </a:pPr>
            <a:r>
              <a:rPr lang="en-US" altLang="en-US" sz="2000" dirty="0">
                <a:latin typeface="Calibri" panose="020F0502020204030204" pitchFamily="34" charset="0"/>
                <a:cs typeface="Calibri" panose="020F0502020204030204" pitchFamily="34" charset="0"/>
              </a:rPr>
              <a:t>display showing </a:t>
            </a:r>
            <a:r>
              <a:rPr lang="en-US" altLang="en-US" sz="2000" dirty="0">
                <a:solidFill>
                  <a:srgbClr val="002060"/>
                </a:solidFill>
                <a:latin typeface="Calibri" panose="020F0502020204030204" pitchFamily="34" charset="0"/>
                <a:cs typeface="Calibri" panose="020F0502020204030204" pitchFamily="34" charset="0"/>
              </a:rPr>
              <a:t>c</a:t>
            </a:r>
            <a:r>
              <a:rPr lang="en-US" altLang="en-US" sz="2000" dirty="0">
                <a:latin typeface="Calibri" panose="020F0502020204030204" pitchFamily="34" charset="0"/>
                <a:cs typeface="Calibri" panose="020F0502020204030204" pitchFamily="34" charset="0"/>
              </a:rPr>
              <a:t>enter, </a:t>
            </a:r>
            <a:r>
              <a:rPr lang="en-US" altLang="en-US" sz="2000" dirty="0">
                <a:solidFill>
                  <a:srgbClr val="002060"/>
                </a:solidFill>
                <a:latin typeface="Calibri" panose="020F0502020204030204" pitchFamily="34" charset="0"/>
                <a:cs typeface="Calibri" panose="020F0502020204030204" pitchFamily="34" charset="0"/>
              </a:rPr>
              <a:t>s</a:t>
            </a:r>
            <a:r>
              <a:rPr lang="en-US" altLang="en-US" sz="2000" dirty="0">
                <a:latin typeface="Calibri" panose="020F0502020204030204" pitchFamily="34" charset="0"/>
                <a:cs typeface="Calibri" panose="020F0502020204030204" pitchFamily="34" charset="0"/>
              </a:rPr>
              <a:t>pread, </a:t>
            </a:r>
            <a:r>
              <a:rPr lang="en-US" altLang="en-US" sz="2000" dirty="0">
                <a:solidFill>
                  <a:srgbClr val="002060"/>
                </a:solidFill>
                <a:latin typeface="Calibri" panose="020F0502020204030204" pitchFamily="34" charset="0"/>
                <a:cs typeface="Calibri" panose="020F0502020204030204" pitchFamily="34" charset="0"/>
              </a:rPr>
              <a:t>s</a:t>
            </a:r>
            <a:r>
              <a:rPr lang="en-US" altLang="en-US" sz="2000" dirty="0">
                <a:latin typeface="Calibri" panose="020F0502020204030204" pitchFamily="34" charset="0"/>
                <a:cs typeface="Calibri" panose="020F0502020204030204" pitchFamily="34" charset="0"/>
              </a:rPr>
              <a:t>hape, and </a:t>
            </a:r>
            <a:r>
              <a:rPr lang="en-US" altLang="en-US" sz="2000" dirty="0">
                <a:solidFill>
                  <a:srgbClr val="002060"/>
                </a:solidFill>
                <a:latin typeface="Calibri" panose="020F0502020204030204" pitchFamily="34" charset="0"/>
                <a:cs typeface="Calibri" panose="020F0502020204030204" pitchFamily="34" charset="0"/>
              </a:rPr>
              <a:t>o</a:t>
            </a:r>
            <a:r>
              <a:rPr lang="en-US" altLang="en-US" sz="2000" dirty="0">
                <a:latin typeface="Calibri" panose="020F0502020204030204" pitchFamily="34" charset="0"/>
                <a:cs typeface="Calibri" panose="020F0502020204030204" pitchFamily="34" charset="0"/>
              </a:rPr>
              <a:t>utliers. </a:t>
            </a:r>
            <a:endParaRPr lang="en-US" sz="2000" dirty="0">
              <a:latin typeface="Calibri" panose="020F0502020204030204" pitchFamily="34" charset="0"/>
              <a:cs typeface="Calibri" panose="020F0502020204030204" pitchFamily="34" charset="0"/>
            </a:endParaRPr>
          </a:p>
        </p:txBody>
      </p:sp>
      <p:sp>
        <p:nvSpPr>
          <p:cNvPr id="168968" name="Rectangle 8"/>
          <p:cNvSpPr>
            <a:spLocks noChangeArrowheads="1"/>
          </p:cNvSpPr>
          <p:nvPr/>
        </p:nvSpPr>
        <p:spPr bwMode="auto">
          <a:xfrm>
            <a:off x="122274" y="2514600"/>
            <a:ext cx="7562850" cy="641350"/>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lnSpc>
                <a:spcPct val="90000"/>
              </a:lnSpc>
              <a:spcBef>
                <a:spcPct val="20000"/>
              </a:spcBef>
              <a:buClr>
                <a:srgbClr val="66FFFF"/>
              </a:buClr>
              <a:buSzPct val="75000"/>
            </a:pPr>
            <a:r>
              <a:rPr lang="en-US" sz="2000" dirty="0">
                <a:latin typeface="Calibri" panose="020F0502020204030204" pitchFamily="34" charset="0"/>
                <a:cs typeface="Calibri" panose="020F0502020204030204" pitchFamily="34" charset="0"/>
              </a:rPr>
              <a:t> Box plots provide another way to identify outliers.</a:t>
            </a:r>
          </a:p>
        </p:txBody>
      </p:sp>
      <p:pic>
        <p:nvPicPr>
          <p:cNvPr id="6" name="Picture 2">
            <a:extLst>
              <a:ext uri="{FF2B5EF4-FFF2-40B4-BE49-F238E27FC236}">
                <a16:creationId xmlns:a16="http://schemas.microsoft.com/office/drawing/2014/main" id="{D44E8313-15D3-437B-A6E8-F86BEF919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81400"/>
            <a:ext cx="83915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slide(fromTop)">
                                      <p:cBhvr>
                                        <p:cTn id="7" dur="500"/>
                                        <p:tgtEl>
                                          <p:spTgt spid="168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68968"/>
                                        </p:tgtEl>
                                        <p:attrNameLst>
                                          <p:attrName>style.visibility</p:attrName>
                                        </p:attrNameLst>
                                      </p:cBhvr>
                                      <p:to>
                                        <p:strVal val="visible"/>
                                      </p:to>
                                    </p:set>
                                    <p:animEffect transition="in" filter="slide(fromTop)">
                                      <p:cBhvr>
                                        <p:cTn id="12" dur="500"/>
                                        <p:tgtEl>
                                          <p:spTgt spid="16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321847B4-ECE3-41F3-A17B-7D234A91CB11}"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sp>
        <p:nvSpPr>
          <p:cNvPr id="6147" name="Rectangle 2"/>
          <p:cNvSpPr>
            <a:spLocks noGrp="1" noChangeArrowheads="1"/>
          </p:cNvSpPr>
          <p:nvPr>
            <p:ph type="title"/>
          </p:nvPr>
        </p:nvSpPr>
        <p:spPr/>
        <p:txBody>
          <a:bodyPr/>
          <a:lstStyle/>
          <a:p>
            <a:pPr eaLnBrk="1" hangingPunct="1"/>
            <a:r>
              <a:rPr lang="en-US" altLang="en-US"/>
              <a:t>Notation…</a:t>
            </a:r>
          </a:p>
        </p:txBody>
      </p:sp>
      <p:sp>
        <p:nvSpPr>
          <p:cNvPr id="6148" name="Rectangle 3"/>
          <p:cNvSpPr>
            <a:spLocks noGrp="1" noChangeArrowheads="1"/>
          </p:cNvSpPr>
          <p:nvPr>
            <p:ph type="body" idx="1"/>
          </p:nvPr>
        </p:nvSpPr>
        <p:spPr/>
        <p:txBody>
          <a:bodyPr/>
          <a:lstStyle/>
          <a:p>
            <a:pPr marL="0" indent="0" eaLnBrk="1" hangingPunct="1">
              <a:buFontTx/>
              <a:buNone/>
            </a:pPr>
            <a:r>
              <a:rPr lang="en-US" altLang="en-US" dirty="0"/>
              <a:t>When referring to the number of observations in a </a:t>
            </a:r>
            <a:r>
              <a:rPr lang="en-US" altLang="en-US" b="1" i="1" dirty="0"/>
              <a:t>population</a:t>
            </a:r>
            <a:r>
              <a:rPr lang="en-US" altLang="en-US" dirty="0"/>
              <a:t>, we use uppercase letter </a:t>
            </a:r>
            <a:r>
              <a:rPr lang="en-US" altLang="en-US" b="1" dirty="0"/>
              <a:t>N</a:t>
            </a:r>
          </a:p>
          <a:p>
            <a:pPr marL="0" indent="0" eaLnBrk="1" hangingPunct="1">
              <a:buFontTx/>
              <a:buNone/>
            </a:pPr>
            <a:endParaRPr lang="en-US" altLang="en-US" dirty="0"/>
          </a:p>
          <a:p>
            <a:pPr marL="0" indent="0" eaLnBrk="1" hangingPunct="1">
              <a:buFontTx/>
              <a:buNone/>
            </a:pPr>
            <a:r>
              <a:rPr lang="en-US" altLang="en-US" dirty="0"/>
              <a:t>When referring to the number of observations in a        </a:t>
            </a:r>
            <a:r>
              <a:rPr lang="en-US" altLang="en-US" b="1" i="1" dirty="0"/>
              <a:t>sample</a:t>
            </a:r>
            <a:r>
              <a:rPr lang="en-US" altLang="en-US" dirty="0"/>
              <a:t>, we use lower case letter </a:t>
            </a:r>
            <a:r>
              <a:rPr lang="en-US" altLang="en-US" b="1" dirty="0"/>
              <a:t>n</a:t>
            </a:r>
            <a:endParaRPr lang="en-US" altLang="en-US" dirty="0"/>
          </a:p>
          <a:p>
            <a:pPr marL="0" indent="0" eaLnBrk="1" hangingPunct="1">
              <a:buFontTx/>
              <a:buNone/>
            </a:pPr>
            <a:endParaRPr lang="en-US" altLang="en-US" dirty="0"/>
          </a:p>
          <a:p>
            <a:pPr marL="0" indent="0" eaLnBrk="1" hangingPunct="1">
              <a:buFontTx/>
              <a:buNone/>
            </a:pPr>
            <a:r>
              <a:rPr lang="en-US" altLang="en-US" dirty="0"/>
              <a:t>The arithmetic mean for a </a:t>
            </a:r>
            <a:r>
              <a:rPr lang="en-US" altLang="en-US" b="1" i="1" dirty="0"/>
              <a:t>population</a:t>
            </a:r>
            <a:r>
              <a:rPr lang="en-US" altLang="en-US" dirty="0"/>
              <a:t> is denoted with Greek letter “mu”: </a:t>
            </a:r>
            <a:r>
              <a:rPr lang="en-US" altLang="en-US" sz="3200" dirty="0"/>
              <a:t>µ</a:t>
            </a:r>
          </a:p>
          <a:p>
            <a:pPr marL="0" indent="0" eaLnBrk="1" hangingPunct="1">
              <a:buFontTx/>
              <a:buNone/>
            </a:pPr>
            <a:endParaRPr lang="en-US" altLang="en-US" sz="3200" dirty="0"/>
          </a:p>
          <a:p>
            <a:pPr marL="0" indent="0" eaLnBrk="1" hangingPunct="1">
              <a:buFontTx/>
              <a:buNone/>
            </a:pPr>
            <a:r>
              <a:rPr lang="en-US" altLang="en-US" dirty="0"/>
              <a:t>The arithmetic mean for a </a:t>
            </a:r>
            <a:r>
              <a:rPr lang="en-US" altLang="en-US" b="1" i="1" dirty="0"/>
              <a:t>sample</a:t>
            </a:r>
            <a:r>
              <a:rPr lang="en-US" altLang="en-US" dirty="0"/>
              <a:t> is denoted with an          “x-bar”:</a:t>
            </a: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831398"/>
            <a:ext cx="384175" cy="4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altLang="en-US"/>
              <a:t>Boxplot - Example</a:t>
            </a:r>
          </a:p>
        </p:txBody>
      </p:sp>
      <p:pic>
        <p:nvPicPr>
          <p:cNvPr id="25603" name="Picture 5" descr="04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463800"/>
            <a:ext cx="78581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en-US" altLang="en-US"/>
              <a:t>Boxplot Example</a:t>
            </a:r>
          </a:p>
        </p:txBody>
      </p:sp>
      <p:pic>
        <p:nvPicPr>
          <p:cNvPr id="26627" name="Picture 5" descr="04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638550"/>
            <a:ext cx="79152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52450" y="1371600"/>
            <a:ext cx="7991475" cy="1970088"/>
          </a:xfrm>
          <a:prstGeom prst="rect">
            <a:avLst/>
          </a:prstGeom>
        </p:spPr>
        <p:txBody>
          <a:bodyPr>
            <a:spAutoFit/>
          </a:bodyPr>
          <a:lstStyle/>
          <a:p>
            <a:pPr algn="l">
              <a:defRPr/>
            </a:pPr>
            <a:r>
              <a:rPr lang="en-US" sz="1800" dirty="0">
                <a:latin typeface="+mn-lt"/>
              </a:rPr>
              <a:t>Step1: Create an appropriate scale along the horizontal axis. </a:t>
            </a:r>
          </a:p>
          <a:p>
            <a:pPr algn="l">
              <a:defRPr/>
            </a:pPr>
            <a:endParaRPr lang="en-US" sz="600" dirty="0">
              <a:latin typeface="+mn-lt"/>
            </a:endParaRPr>
          </a:p>
          <a:p>
            <a:pPr algn="l">
              <a:defRPr/>
            </a:pPr>
            <a:r>
              <a:rPr lang="en-US" sz="1800" dirty="0">
                <a:latin typeface="+mn-lt"/>
              </a:rPr>
              <a:t>Step 2: Draw a box that starts at </a:t>
            </a:r>
            <a:r>
              <a:rPr lang="en-US" sz="1800" i="1" dirty="0">
                <a:latin typeface="+mn-lt"/>
              </a:rPr>
              <a:t>Q1 (15 minutes) and ends at Q3 (22</a:t>
            </a:r>
          </a:p>
          <a:p>
            <a:pPr algn="l">
              <a:defRPr/>
            </a:pPr>
            <a:r>
              <a:rPr lang="en-US" sz="1800" dirty="0">
                <a:latin typeface="+mn-lt"/>
              </a:rPr>
              <a:t>minutes). Inside the box we place a vertical line to represent the median (18 minutes).</a:t>
            </a:r>
          </a:p>
          <a:p>
            <a:pPr algn="l">
              <a:defRPr/>
            </a:pPr>
            <a:endParaRPr lang="en-US" sz="800" dirty="0">
              <a:latin typeface="+mn-lt"/>
            </a:endParaRPr>
          </a:p>
          <a:p>
            <a:pPr algn="l">
              <a:defRPr/>
            </a:pPr>
            <a:r>
              <a:rPr lang="en-US" sz="1800" dirty="0">
                <a:latin typeface="+mn-lt"/>
              </a:rPr>
              <a:t>Step 3: Extend horizontal lines from the box out to the minimum value (13</a:t>
            </a:r>
          </a:p>
          <a:p>
            <a:pPr algn="l">
              <a:defRPr/>
            </a:pPr>
            <a:r>
              <a:rPr lang="en-US" sz="1800" dirty="0">
                <a:latin typeface="+mn-lt"/>
              </a:rPr>
              <a:t>minutes) and the maximum value (30 minutes).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C825E04F-B88B-4D66-8F7B-05A68F02F1E4}" type="slidenum">
              <a:rPr lang="en-US" altLang="en-US" sz="1200">
                <a:latin typeface="Tahoma" panose="020B0604030504040204" pitchFamily="34" charset="0"/>
              </a:rPr>
              <a:pPr/>
              <a:t>32</a:t>
            </a:fld>
            <a:endParaRPr lang="en-US" altLang="en-US" sz="1200">
              <a:latin typeface="Tahoma" panose="020B0604030504040204" pitchFamily="34" charset="0"/>
            </a:endParaRPr>
          </a:p>
        </p:txBody>
      </p:sp>
      <p:sp>
        <p:nvSpPr>
          <p:cNvPr id="27651" name="Rectangle 2"/>
          <p:cNvSpPr>
            <a:spLocks noGrp="1" noChangeArrowheads="1"/>
          </p:cNvSpPr>
          <p:nvPr>
            <p:ph type="title"/>
          </p:nvPr>
        </p:nvSpPr>
        <p:spPr/>
        <p:txBody>
          <a:bodyPr/>
          <a:lstStyle/>
          <a:p>
            <a:pPr eaLnBrk="1" hangingPunct="1"/>
            <a:r>
              <a:rPr lang="en-US" altLang="en-US"/>
              <a:t>Box Plots…</a:t>
            </a:r>
          </a:p>
        </p:txBody>
      </p:sp>
      <p:sp>
        <p:nvSpPr>
          <p:cNvPr id="27652" name="Rectangle 3"/>
          <p:cNvSpPr>
            <a:spLocks noGrp="1" noChangeArrowheads="1"/>
          </p:cNvSpPr>
          <p:nvPr>
            <p:ph type="body" idx="1"/>
          </p:nvPr>
        </p:nvSpPr>
        <p:spPr/>
        <p:txBody>
          <a:bodyPr/>
          <a:lstStyle/>
          <a:p>
            <a:pPr marL="0" indent="0" eaLnBrk="1" hangingPunct="1">
              <a:buFontTx/>
              <a:buNone/>
            </a:pPr>
            <a:r>
              <a:rPr lang="en-US" altLang="en-US" sz="2000"/>
              <a:t>The </a:t>
            </a:r>
            <a:r>
              <a:rPr lang="en-US" altLang="en-US" sz="2000" b="1" i="1"/>
              <a:t>box plot</a:t>
            </a:r>
            <a:r>
              <a:rPr lang="en-US" altLang="en-US" sz="2000"/>
              <a:t> is a technique that graphs </a:t>
            </a:r>
            <a:r>
              <a:rPr lang="en-US" altLang="en-US" sz="2000" b="1">
                <a:solidFill>
                  <a:srgbClr val="0000FF"/>
                </a:solidFill>
              </a:rPr>
              <a:t>five</a:t>
            </a:r>
            <a:r>
              <a:rPr lang="en-US" altLang="en-US" sz="2000"/>
              <a:t> statistics (5-number summary):</a:t>
            </a:r>
          </a:p>
          <a:p>
            <a:pPr marL="0" indent="0" eaLnBrk="1" hangingPunct="1">
              <a:buFontTx/>
              <a:buNone/>
            </a:pPr>
            <a:r>
              <a:rPr lang="en-US" altLang="en-US"/>
              <a:t>• the minimum and maximum observations, and</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 the first, second, and third quartiles.</a:t>
            </a:r>
          </a:p>
        </p:txBody>
      </p:sp>
      <p:sp>
        <p:nvSpPr>
          <p:cNvPr id="27653" name="Line 4"/>
          <p:cNvSpPr>
            <a:spLocks noChangeShapeType="1"/>
          </p:cNvSpPr>
          <p:nvPr/>
        </p:nvSpPr>
        <p:spPr bwMode="auto">
          <a:xfrm>
            <a:off x="762000" y="4191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5"/>
          <p:cNvSpPr>
            <a:spLocks noChangeShapeType="1"/>
          </p:cNvSpPr>
          <p:nvPr/>
        </p:nvSpPr>
        <p:spPr bwMode="auto">
          <a:xfrm>
            <a:off x="7620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6"/>
          <p:cNvSpPr>
            <a:spLocks noChangeShapeType="1"/>
          </p:cNvSpPr>
          <p:nvPr/>
        </p:nvSpPr>
        <p:spPr bwMode="auto">
          <a:xfrm>
            <a:off x="16764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7"/>
          <p:cNvSpPr>
            <a:spLocks noChangeShapeType="1"/>
          </p:cNvSpPr>
          <p:nvPr/>
        </p:nvSpPr>
        <p:spPr bwMode="auto">
          <a:xfrm>
            <a:off x="25908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8"/>
          <p:cNvSpPr>
            <a:spLocks noChangeShapeType="1"/>
          </p:cNvSpPr>
          <p:nvPr/>
        </p:nvSpPr>
        <p:spPr bwMode="auto">
          <a:xfrm>
            <a:off x="35052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9"/>
          <p:cNvSpPr>
            <a:spLocks noChangeShapeType="1"/>
          </p:cNvSpPr>
          <p:nvPr/>
        </p:nvSpPr>
        <p:spPr bwMode="auto">
          <a:xfrm>
            <a:off x="44196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0"/>
          <p:cNvSpPr>
            <a:spLocks noChangeShapeType="1"/>
          </p:cNvSpPr>
          <p:nvPr/>
        </p:nvSpPr>
        <p:spPr bwMode="auto">
          <a:xfrm>
            <a:off x="53340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1"/>
          <p:cNvSpPr>
            <a:spLocks noChangeShapeType="1"/>
          </p:cNvSpPr>
          <p:nvPr/>
        </p:nvSpPr>
        <p:spPr bwMode="auto">
          <a:xfrm>
            <a:off x="62484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2"/>
          <p:cNvSpPr>
            <a:spLocks noChangeShapeType="1"/>
          </p:cNvSpPr>
          <p:nvPr/>
        </p:nvSpPr>
        <p:spPr bwMode="auto">
          <a:xfrm>
            <a:off x="71628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3"/>
          <p:cNvSpPr>
            <a:spLocks noChangeShapeType="1"/>
          </p:cNvSpPr>
          <p:nvPr/>
        </p:nvSpPr>
        <p:spPr bwMode="auto">
          <a:xfrm>
            <a:off x="80772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4"/>
          <p:cNvSpPr>
            <a:spLocks noChangeShapeType="1"/>
          </p:cNvSpPr>
          <p:nvPr/>
        </p:nvSpPr>
        <p:spPr bwMode="auto">
          <a:xfrm>
            <a:off x="1066800" y="31242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Rectangle 15"/>
          <p:cNvSpPr>
            <a:spLocks noChangeArrowheads="1"/>
          </p:cNvSpPr>
          <p:nvPr/>
        </p:nvSpPr>
        <p:spPr bwMode="auto">
          <a:xfrm>
            <a:off x="1447800" y="2667000"/>
            <a:ext cx="4191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7665" name="Line 16"/>
          <p:cNvSpPr>
            <a:spLocks noChangeShapeType="1"/>
          </p:cNvSpPr>
          <p:nvPr/>
        </p:nvSpPr>
        <p:spPr bwMode="auto">
          <a:xfrm>
            <a:off x="2819400" y="2667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7"/>
          <p:cNvSpPr>
            <a:spLocks noChangeShapeType="1"/>
          </p:cNvSpPr>
          <p:nvPr/>
        </p:nvSpPr>
        <p:spPr bwMode="auto">
          <a:xfrm flipH="1">
            <a:off x="1066800" y="1828800"/>
            <a:ext cx="457200" cy="1219200"/>
          </a:xfrm>
          <a:prstGeom prst="line">
            <a:avLst/>
          </a:prstGeom>
          <a:noFill/>
          <a:ln w="38100">
            <a:solidFill>
              <a:srgbClr val="00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8"/>
          <p:cNvSpPr>
            <a:spLocks noChangeShapeType="1"/>
          </p:cNvSpPr>
          <p:nvPr/>
        </p:nvSpPr>
        <p:spPr bwMode="auto">
          <a:xfrm>
            <a:off x="4648200" y="1828800"/>
            <a:ext cx="3352800" cy="2057400"/>
          </a:xfrm>
          <a:prstGeom prst="line">
            <a:avLst/>
          </a:prstGeom>
          <a:noFill/>
          <a:ln w="38100">
            <a:solidFill>
              <a:srgbClr val="00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19"/>
          <p:cNvSpPr>
            <a:spLocks noChangeShapeType="1"/>
          </p:cNvSpPr>
          <p:nvPr/>
        </p:nvSpPr>
        <p:spPr bwMode="auto">
          <a:xfrm flipV="1">
            <a:off x="1371600" y="3657600"/>
            <a:ext cx="152400" cy="12954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20"/>
          <p:cNvSpPr>
            <a:spLocks noChangeShapeType="1"/>
          </p:cNvSpPr>
          <p:nvPr/>
        </p:nvSpPr>
        <p:spPr bwMode="auto">
          <a:xfrm flipV="1">
            <a:off x="2209800" y="3733800"/>
            <a:ext cx="609600" cy="12954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1"/>
          <p:cNvSpPr>
            <a:spLocks noChangeShapeType="1"/>
          </p:cNvSpPr>
          <p:nvPr/>
        </p:nvSpPr>
        <p:spPr bwMode="auto">
          <a:xfrm flipV="1">
            <a:off x="3962400" y="3657600"/>
            <a:ext cx="1600200" cy="14478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1" name="AutoShape 22"/>
          <p:cNvSpPr>
            <a:spLocks/>
          </p:cNvSpPr>
          <p:nvPr/>
        </p:nvSpPr>
        <p:spPr bwMode="auto">
          <a:xfrm rot="5400000">
            <a:off x="6248400" y="2743200"/>
            <a:ext cx="152400" cy="1219200"/>
          </a:xfrm>
          <a:prstGeom prst="rightBrace">
            <a:avLst>
              <a:gd name="adj1" fmla="val 6666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solidFill>
                <a:srgbClr val="FF0000"/>
              </a:solidFill>
            </a:endParaRPr>
          </a:p>
        </p:txBody>
      </p:sp>
      <p:sp>
        <p:nvSpPr>
          <p:cNvPr id="27672" name="Text Box 23"/>
          <p:cNvSpPr txBox="1">
            <a:spLocks noChangeArrowheads="1"/>
          </p:cNvSpPr>
          <p:nvPr/>
        </p:nvSpPr>
        <p:spPr bwMode="auto">
          <a:xfrm>
            <a:off x="5638800" y="4419600"/>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Whisker (1.5*(Q</a:t>
            </a:r>
            <a:r>
              <a:rPr lang="en-US" altLang="en-US" baseline="-25000"/>
              <a:t>3</a:t>
            </a:r>
            <a:r>
              <a:rPr lang="en-US" altLang="en-US"/>
              <a:t>–Q</a:t>
            </a:r>
            <a:r>
              <a:rPr lang="en-US" altLang="en-US" baseline="-25000"/>
              <a:t>1</a:t>
            </a:r>
            <a:r>
              <a:rPr lang="en-US" altLang="en-US"/>
              <a:t>))</a:t>
            </a:r>
          </a:p>
        </p:txBody>
      </p:sp>
      <p:sp>
        <p:nvSpPr>
          <p:cNvPr id="27673" name="Line 24"/>
          <p:cNvSpPr>
            <a:spLocks noChangeShapeType="1"/>
          </p:cNvSpPr>
          <p:nvPr/>
        </p:nvSpPr>
        <p:spPr bwMode="auto">
          <a:xfrm flipV="1">
            <a:off x="6248400" y="3505200"/>
            <a:ext cx="76200" cy="91440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5"/>
          <p:cNvSpPr>
            <a:spLocks noChangeShapeType="1"/>
          </p:cNvSpPr>
          <p:nvPr/>
        </p:nvSpPr>
        <p:spPr bwMode="auto">
          <a:xfrm flipV="1">
            <a:off x="609600" y="3200400"/>
            <a:ext cx="609600" cy="38100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5" name="Text Box 26"/>
          <p:cNvSpPr txBox="1">
            <a:spLocks noChangeArrowheads="1"/>
          </p:cNvSpPr>
          <p:nvPr/>
        </p:nvSpPr>
        <p:spPr bwMode="auto">
          <a:xfrm>
            <a:off x="0" y="3505200"/>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Whisker</a:t>
            </a:r>
          </a:p>
        </p:txBody>
      </p:sp>
      <p:sp>
        <p:nvSpPr>
          <p:cNvPr id="27676" name="Rectangle 27"/>
          <p:cNvSpPr>
            <a:spLocks noChangeArrowheads="1"/>
          </p:cNvSpPr>
          <p:nvPr/>
        </p:nvSpPr>
        <p:spPr bwMode="auto">
          <a:xfrm>
            <a:off x="25400" y="5638800"/>
            <a:ext cx="91440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Tahoma" panose="020B0604030504040204" pitchFamily="34" charset="0"/>
              </a:rPr>
              <a:t>The lines extending to the left and right are called whiskers. Any points that lie outside the whiskers are called outliers. The whiskers extend outward to the smaller of 1.5 times the interquartile range or to the most extreme point that is not an outlier.</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BoxPlot</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r>
              <a:rPr lang="en-US"/>
              <a:t>4.</a:t>
            </a:r>
            <a:fld id="{3A3FD2BE-3F21-45C7-BEF7-FC6F11991293}" type="slidenum">
              <a:rPr lang="en-US" smtClean="0"/>
              <a:pPr>
                <a:defRPr/>
              </a:pPr>
              <a:t>33</a:t>
            </a:fld>
            <a:endParaRPr lang="en-US"/>
          </a:p>
        </p:txBody>
      </p:sp>
      <p:sp>
        <p:nvSpPr>
          <p:cNvPr id="5" name="Rectangle 4"/>
          <p:cNvSpPr/>
          <p:nvPr/>
        </p:nvSpPr>
        <p:spPr>
          <a:xfrm>
            <a:off x="685800" y="1676400"/>
            <a:ext cx="4114800" cy="457200"/>
          </a:xfrm>
          <a:prstGeom prst="rect">
            <a:avLst/>
          </a:prstGeom>
        </p:spPr>
        <p:txBody>
          <a:bodyPr wrap="square">
            <a:spAutoFit/>
          </a:bodyPr>
          <a:lstStyle/>
          <a:p>
            <a:r>
              <a:rPr lang="en-US" dirty="0">
                <a:solidFill>
                  <a:srgbClr val="000000"/>
                </a:solidFill>
                <a:latin typeface="Calibri" panose="020F0502020204030204" pitchFamily="34" charset="0"/>
              </a:rPr>
              <a:t>55</a:t>
            </a:r>
            <a:r>
              <a:rPr lang="en-US" dirty="0"/>
              <a:t> </a:t>
            </a:r>
            <a:r>
              <a:rPr lang="en-US" dirty="0">
                <a:solidFill>
                  <a:srgbClr val="000000"/>
                </a:solidFill>
                <a:latin typeface="Calibri" panose="020F0502020204030204" pitchFamily="34" charset="0"/>
              </a:rPr>
              <a:t>49</a:t>
            </a:r>
            <a:r>
              <a:rPr lang="en-US" dirty="0"/>
              <a:t> </a:t>
            </a:r>
            <a:r>
              <a:rPr lang="en-US" dirty="0">
                <a:solidFill>
                  <a:srgbClr val="000000"/>
                </a:solidFill>
                <a:latin typeface="Calibri" panose="020F0502020204030204" pitchFamily="34" charset="0"/>
              </a:rPr>
              <a:t>43</a:t>
            </a:r>
            <a:r>
              <a:rPr lang="en-US" dirty="0"/>
              <a:t> </a:t>
            </a:r>
            <a:r>
              <a:rPr lang="en-US" dirty="0">
                <a:solidFill>
                  <a:srgbClr val="000000"/>
                </a:solidFill>
                <a:latin typeface="Calibri" panose="020F0502020204030204" pitchFamily="34" charset="0"/>
              </a:rPr>
              <a:t>45</a:t>
            </a:r>
            <a:r>
              <a:rPr lang="en-US" dirty="0"/>
              <a:t> </a:t>
            </a:r>
            <a:r>
              <a:rPr lang="en-US" dirty="0">
                <a:solidFill>
                  <a:srgbClr val="000000"/>
                </a:solidFill>
                <a:latin typeface="Calibri" panose="020F0502020204030204" pitchFamily="34" charset="0"/>
              </a:rPr>
              <a:t>34</a:t>
            </a:r>
            <a:r>
              <a:rPr lang="en-US" dirty="0"/>
              <a:t> </a:t>
            </a:r>
            <a:r>
              <a:rPr lang="en-US" dirty="0">
                <a:solidFill>
                  <a:srgbClr val="000000"/>
                </a:solidFill>
                <a:latin typeface="Calibri" panose="020F0502020204030204" pitchFamily="34" charset="0"/>
              </a:rPr>
              <a:t>23</a:t>
            </a:r>
            <a:r>
              <a:rPr lang="en-US" dirty="0"/>
              <a:t> </a:t>
            </a:r>
            <a:r>
              <a:rPr lang="en-US" dirty="0">
                <a:solidFill>
                  <a:srgbClr val="000000"/>
                </a:solidFill>
                <a:latin typeface="Calibri" panose="020F0502020204030204" pitchFamily="34" charset="0"/>
              </a:rPr>
              <a:t>89</a:t>
            </a:r>
            <a:r>
              <a:rPr lang="en-US" dirty="0"/>
              <a:t> </a:t>
            </a:r>
            <a:r>
              <a:rPr lang="en-US" dirty="0">
                <a:solidFill>
                  <a:srgbClr val="000000"/>
                </a:solidFill>
                <a:latin typeface="Calibri" panose="020F0502020204030204" pitchFamily="34" charset="0"/>
              </a:rPr>
              <a:t>30</a:t>
            </a:r>
            <a:r>
              <a:rPr lang="en-US" dirty="0"/>
              <a:t> </a:t>
            </a:r>
          </a:p>
        </p:txBody>
      </p:sp>
      <p:sp>
        <p:nvSpPr>
          <p:cNvPr id="7" name="TextBox 6"/>
          <p:cNvSpPr txBox="1"/>
          <p:nvPr/>
        </p:nvSpPr>
        <p:spPr>
          <a:xfrm>
            <a:off x="466993" y="1066800"/>
            <a:ext cx="7992894" cy="461665"/>
          </a:xfrm>
          <a:prstGeom prst="rect">
            <a:avLst/>
          </a:prstGeom>
          <a:noFill/>
        </p:spPr>
        <p:txBody>
          <a:bodyPr wrap="none" rtlCol="0">
            <a:spAutoFit/>
          </a:bodyPr>
          <a:lstStyle/>
          <a:p>
            <a:pPr algn="l"/>
            <a:r>
              <a:rPr lang="en-US" dirty="0"/>
              <a:t>Find the 25</a:t>
            </a:r>
            <a:r>
              <a:rPr lang="en-US" baseline="30000" dirty="0"/>
              <a:t>th</a:t>
            </a:r>
            <a:r>
              <a:rPr lang="en-US" dirty="0"/>
              <a:t>, 50</a:t>
            </a:r>
            <a:r>
              <a:rPr lang="en-US" baseline="30000" dirty="0"/>
              <a:t>th</a:t>
            </a:r>
            <a:r>
              <a:rPr lang="en-US" dirty="0"/>
              <a:t>, and 75</a:t>
            </a:r>
            <a:r>
              <a:rPr lang="en-US" baseline="30000" dirty="0"/>
              <a:t>th</a:t>
            </a:r>
            <a:r>
              <a:rPr lang="en-US" dirty="0"/>
              <a:t> percentile of the following numbers.</a:t>
            </a:r>
          </a:p>
        </p:txBody>
      </p:sp>
      <p:sp>
        <p:nvSpPr>
          <p:cNvPr id="3" name="TextBox 2"/>
          <p:cNvSpPr txBox="1"/>
          <p:nvPr/>
        </p:nvSpPr>
        <p:spPr>
          <a:xfrm>
            <a:off x="1066800" y="2281535"/>
            <a:ext cx="5303055" cy="461665"/>
          </a:xfrm>
          <a:prstGeom prst="rect">
            <a:avLst/>
          </a:prstGeom>
          <a:noFill/>
        </p:spPr>
        <p:txBody>
          <a:bodyPr wrap="none" rtlCol="0">
            <a:spAutoFit/>
          </a:bodyPr>
          <a:lstStyle/>
          <a:p>
            <a:pPr algn="l"/>
            <a:r>
              <a:rPr lang="en-US" dirty="0"/>
              <a:t>5-number summary:    23,  32 , 44, 52, 89</a:t>
            </a:r>
          </a:p>
        </p:txBody>
      </p:sp>
      <p:sp>
        <p:nvSpPr>
          <p:cNvPr id="10" name="TextBox 9"/>
          <p:cNvSpPr txBox="1"/>
          <p:nvPr/>
        </p:nvSpPr>
        <p:spPr>
          <a:xfrm>
            <a:off x="1090246" y="3043535"/>
            <a:ext cx="3988592" cy="461665"/>
          </a:xfrm>
          <a:prstGeom prst="rect">
            <a:avLst/>
          </a:prstGeom>
          <a:noFill/>
        </p:spPr>
        <p:txBody>
          <a:bodyPr wrap="none" rtlCol="0">
            <a:spAutoFit/>
          </a:bodyPr>
          <a:lstStyle/>
          <a:p>
            <a:pPr algn="l"/>
            <a:r>
              <a:rPr lang="en-US" dirty="0"/>
              <a:t>IQR = Q3 – Q1 = 52 – 32 = 20</a:t>
            </a:r>
          </a:p>
        </p:txBody>
      </p:sp>
    </p:spTree>
    <p:extLst>
      <p:ext uri="{BB962C8B-B14F-4D97-AF65-F5344CB8AC3E}">
        <p14:creationId xmlns:p14="http://schemas.microsoft.com/office/powerpoint/2010/main" val="768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777AA5D0-E183-418D-8BBD-247B6E347D64}" type="slidenum">
              <a:rPr lang="en-US" altLang="en-US" sz="1200">
                <a:latin typeface="Tahoma" panose="020B0604030504040204" pitchFamily="34" charset="0"/>
              </a:rPr>
              <a:pPr/>
              <a:t>34</a:t>
            </a:fld>
            <a:endParaRPr lang="en-US" altLang="en-US" sz="1200">
              <a:latin typeface="Tahoma" panose="020B0604030504040204" pitchFamily="34" charset="0"/>
            </a:endParaRPr>
          </a:p>
        </p:txBody>
      </p:sp>
      <p:sp>
        <p:nvSpPr>
          <p:cNvPr id="28675" name="Rectangle 2"/>
          <p:cNvSpPr>
            <a:spLocks noGrp="1" noChangeArrowheads="1"/>
          </p:cNvSpPr>
          <p:nvPr>
            <p:ph type="title"/>
          </p:nvPr>
        </p:nvSpPr>
        <p:spPr/>
        <p:txBody>
          <a:bodyPr/>
          <a:lstStyle/>
          <a:p>
            <a:pPr eaLnBrk="1" hangingPunct="1"/>
            <a:r>
              <a:rPr lang="en-US" altLang="en-US"/>
              <a:t>Example 4.15</a:t>
            </a:r>
          </a:p>
        </p:txBody>
      </p:sp>
      <p:sp>
        <p:nvSpPr>
          <p:cNvPr id="28676" name="Rectangle 3"/>
          <p:cNvSpPr>
            <a:spLocks noGrp="1" noChangeArrowheads="1"/>
          </p:cNvSpPr>
          <p:nvPr>
            <p:ph type="body" idx="1"/>
          </p:nvPr>
        </p:nvSpPr>
        <p:spPr>
          <a:xfrm>
            <a:off x="241300" y="914400"/>
            <a:ext cx="8750300" cy="5486400"/>
          </a:xfrm>
        </p:spPr>
        <p:txBody>
          <a:bodyPr/>
          <a:lstStyle/>
          <a:p>
            <a:pPr marL="0" indent="0" eaLnBrk="1" hangingPunct="1">
              <a:buFontTx/>
              <a:buNone/>
            </a:pPr>
            <a:r>
              <a:rPr lang="en-US" altLang="en-US" dirty="0"/>
              <a:t>A large number of fast-food restaurants with drive-through windows offering drivers and their passengers the advantages of quick service. To measure how good the service is, an organization called QSR planned a study wherein the amount of time taken by a sample of drive-through customers at each of five restaurants was recorded. Compare the five sets of data using a box plot and interpret the results. </a:t>
            </a:r>
          </a:p>
          <a:p>
            <a:pPr marL="0" indent="0" eaLnBrk="1" hangingPunct="1">
              <a:buFontTx/>
              <a:buNone/>
            </a:pPr>
            <a:r>
              <a:rPr lang="en-US" altLang="en-US" dirty="0"/>
              <a:t>Dataset </a:t>
            </a:r>
            <a:r>
              <a:rPr lang="en-US" altLang="en-US" dirty="0">
                <a:hlinkClick r:id="rId3" action="ppaction://hlinkfile"/>
              </a:rPr>
              <a:t>Xm04-15</a:t>
            </a:r>
            <a:endParaRPr lang="en-US" alt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58DB153C-449E-43A8-A902-3D2AE9F43F6A}" type="slidenum">
              <a:rPr lang="en-US" altLang="en-US" sz="1200">
                <a:latin typeface="Tahoma" panose="020B0604030504040204" pitchFamily="34" charset="0"/>
              </a:rPr>
              <a:pPr/>
              <a:t>35</a:t>
            </a:fld>
            <a:endParaRPr lang="en-US" altLang="en-US" sz="1200">
              <a:latin typeface="Tahoma" panose="020B0604030504040204" pitchFamily="34" charset="0"/>
            </a:endParaRPr>
          </a:p>
        </p:txBody>
      </p:sp>
      <p:sp>
        <p:nvSpPr>
          <p:cNvPr id="29699" name="Rectangle 2"/>
          <p:cNvSpPr>
            <a:spLocks noGrp="1" noChangeArrowheads="1"/>
          </p:cNvSpPr>
          <p:nvPr>
            <p:ph type="title"/>
          </p:nvPr>
        </p:nvSpPr>
        <p:spPr/>
        <p:txBody>
          <a:bodyPr/>
          <a:lstStyle/>
          <a:p>
            <a:pPr eaLnBrk="1" hangingPunct="1"/>
            <a:r>
              <a:rPr lang="en-US" altLang="en-US"/>
              <a:t>Box Plots…</a:t>
            </a:r>
          </a:p>
        </p:txBody>
      </p:sp>
      <p:sp>
        <p:nvSpPr>
          <p:cNvPr id="29700" name="Rectangle 3"/>
          <p:cNvSpPr>
            <a:spLocks noGrp="1" noChangeArrowheads="1"/>
          </p:cNvSpPr>
          <p:nvPr>
            <p:ph type="body" idx="1"/>
          </p:nvPr>
        </p:nvSpPr>
        <p:spPr>
          <a:xfrm>
            <a:off x="241300" y="914400"/>
            <a:ext cx="3721100" cy="5486400"/>
          </a:xfrm>
        </p:spPr>
        <p:txBody>
          <a:bodyPr/>
          <a:lstStyle/>
          <a:p>
            <a:pPr marL="0" indent="0" eaLnBrk="1" hangingPunct="1">
              <a:buFontTx/>
              <a:buNone/>
            </a:pPr>
            <a:r>
              <a:rPr lang="en-US" altLang="en-US" sz="2400" dirty="0"/>
              <a:t>These box plots are based on data in </a:t>
            </a:r>
            <a:r>
              <a:rPr lang="en-US" altLang="en-US" sz="2400" dirty="0">
                <a:hlinkClick r:id="rId3" action="ppaction://hlinkfile"/>
              </a:rPr>
              <a:t>Xm04-15.</a:t>
            </a:r>
            <a:endParaRPr lang="en-US" altLang="en-US" sz="2400" dirty="0"/>
          </a:p>
          <a:p>
            <a:pPr marL="0" indent="0" eaLnBrk="1" hangingPunct="1">
              <a:buFontTx/>
              <a:buNone/>
            </a:pPr>
            <a:endParaRPr lang="en-US" altLang="en-US" sz="2400" dirty="0"/>
          </a:p>
          <a:p>
            <a:pPr marL="0" indent="0" eaLnBrk="1" hangingPunct="1">
              <a:buFontTx/>
              <a:buNone/>
            </a:pPr>
            <a:r>
              <a:rPr lang="en-US" altLang="en-US" sz="2400" dirty="0"/>
              <a:t>Wendy’s service time is shortest and least variable.</a:t>
            </a:r>
          </a:p>
          <a:p>
            <a:pPr marL="0" indent="0" eaLnBrk="1" hangingPunct="1">
              <a:buFontTx/>
              <a:buNone/>
            </a:pPr>
            <a:endParaRPr lang="en-US" altLang="en-US" sz="2400" dirty="0"/>
          </a:p>
          <a:p>
            <a:pPr marL="0" indent="0" eaLnBrk="1" hangingPunct="1">
              <a:buFontTx/>
              <a:buNone/>
            </a:pPr>
            <a:r>
              <a:rPr lang="en-US" altLang="en-US" sz="2400" dirty="0"/>
              <a:t>Hardee’s has the greatest variability, while Jack-in-the-Box has the longest service times.</a:t>
            </a:r>
          </a:p>
        </p:txBody>
      </p:sp>
      <p:pic>
        <p:nvPicPr>
          <p:cNvPr id="297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09600"/>
            <a:ext cx="5008563" cy="568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Line 5"/>
          <p:cNvSpPr>
            <a:spLocks noChangeShapeType="1"/>
          </p:cNvSpPr>
          <p:nvPr/>
        </p:nvSpPr>
        <p:spPr bwMode="auto">
          <a:xfrm>
            <a:off x="3352800" y="2514600"/>
            <a:ext cx="762000" cy="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6"/>
          <p:cNvSpPr>
            <a:spLocks noChangeShapeType="1"/>
          </p:cNvSpPr>
          <p:nvPr/>
        </p:nvSpPr>
        <p:spPr bwMode="auto">
          <a:xfrm>
            <a:off x="3505200" y="3657600"/>
            <a:ext cx="1295400" cy="6858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4" name="Line 7"/>
          <p:cNvSpPr>
            <a:spLocks noChangeShapeType="1"/>
          </p:cNvSpPr>
          <p:nvPr/>
        </p:nvSpPr>
        <p:spPr bwMode="auto">
          <a:xfrm>
            <a:off x="3276600" y="4343400"/>
            <a:ext cx="2286000" cy="12954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Stroop</a:t>
            </a:r>
            <a:r>
              <a:rPr lang="en-US" dirty="0"/>
              <a:t> Interference</a:t>
            </a:r>
          </a:p>
        </p:txBody>
      </p:sp>
      <p:sp>
        <p:nvSpPr>
          <p:cNvPr id="3" name="Content Placeholder 2"/>
          <p:cNvSpPr>
            <a:spLocks noGrp="1"/>
          </p:cNvSpPr>
          <p:nvPr>
            <p:ph idx="1"/>
          </p:nvPr>
        </p:nvSpPr>
        <p:spPr/>
        <p:txBody>
          <a:bodyPr/>
          <a:lstStyle/>
          <a:p>
            <a:pPr marL="0" indent="0">
              <a:buNone/>
            </a:pPr>
            <a:r>
              <a:rPr lang="en-US" dirty="0"/>
              <a:t>Naming the ink color of color words can be difficult. For example, if asked to name the color of the word "</a:t>
            </a:r>
            <a:r>
              <a:rPr lang="en-US" dirty="0">
                <a:solidFill>
                  <a:srgbClr val="FF0000"/>
                </a:solidFill>
              </a:rPr>
              <a:t>blue</a:t>
            </a:r>
            <a:r>
              <a:rPr lang="en-US" dirty="0"/>
              <a:t>" is difficult because the answer (red) conflicts with the word "blue." This interference is called "</a:t>
            </a:r>
            <a:r>
              <a:rPr lang="en-US" dirty="0" err="1"/>
              <a:t>Stroop</a:t>
            </a:r>
            <a:r>
              <a:rPr lang="en-US" dirty="0"/>
              <a:t> Interference" after the researcher who first discovered the phenomenon.</a:t>
            </a:r>
          </a:p>
          <a:p>
            <a:pPr marL="0" indent="0">
              <a:buNone/>
            </a:pPr>
            <a:r>
              <a:rPr lang="en-US" dirty="0"/>
              <a:t>There were 31 female and 16 male students in an intro stat class who were part of this </a:t>
            </a:r>
            <a:r>
              <a:rPr lang="en-US" dirty="0">
                <a:hlinkClick r:id="rId2" action="ppaction://hlinkfile"/>
              </a:rPr>
              <a:t>experiment</a:t>
            </a:r>
            <a:r>
              <a:rPr lang="en-US" dirty="0"/>
              <a:t>. </a:t>
            </a:r>
          </a:p>
        </p:txBody>
      </p:sp>
      <p:sp>
        <p:nvSpPr>
          <p:cNvPr id="4" name="Slide Number Placeholder 3"/>
          <p:cNvSpPr>
            <a:spLocks noGrp="1"/>
          </p:cNvSpPr>
          <p:nvPr>
            <p:ph type="sldNum" sz="quarter" idx="12"/>
          </p:nvPr>
        </p:nvSpPr>
        <p:spPr/>
        <p:txBody>
          <a:bodyPr/>
          <a:lstStyle/>
          <a:p>
            <a:r>
              <a:rPr lang="en-US" altLang="en-US"/>
              <a:t>4.</a:t>
            </a:r>
            <a:fld id="{8D48DB07-F3EE-4F8C-8DF2-14FA11D23F60}" type="slidenum">
              <a:rPr lang="en-US" altLang="en-US" smtClean="0"/>
              <a:pPr/>
              <a:t>36</a:t>
            </a:fld>
            <a:endParaRPr lang="en-US" altLang="en-US"/>
          </a:p>
        </p:txBody>
      </p:sp>
      <p:graphicFrame>
        <p:nvGraphicFramePr>
          <p:cNvPr id="5" name="Content Placeholder 4"/>
          <p:cNvGraphicFramePr>
            <a:graphicFrameLocks/>
          </p:cNvGraphicFramePr>
          <p:nvPr>
            <p:extLst>
              <p:ext uri="{D42A27DB-BD31-4B8C-83A1-F6EECF244321}">
                <p14:modId xmlns:p14="http://schemas.microsoft.com/office/powerpoint/2010/main" val="2306199126"/>
              </p:ext>
            </p:extLst>
          </p:nvPr>
        </p:nvGraphicFramePr>
        <p:xfrm>
          <a:off x="1143000" y="4495800"/>
          <a:ext cx="6858000" cy="1847850"/>
        </p:xfrm>
        <a:graphic>
          <a:graphicData uri="http://schemas.openxmlformats.org/drawingml/2006/table">
            <a:tbl>
              <a:tblPr/>
              <a:tblGrid>
                <a:gridCol w="1439334">
                  <a:extLst>
                    <a:ext uri="{9D8B030D-6E8A-4147-A177-3AD203B41FA5}">
                      <a16:colId xmlns:a16="http://schemas.microsoft.com/office/drawing/2014/main" val="20000"/>
                    </a:ext>
                  </a:extLst>
                </a:gridCol>
                <a:gridCol w="5418666">
                  <a:extLst>
                    <a:ext uri="{9D8B030D-6E8A-4147-A177-3AD203B41FA5}">
                      <a16:colId xmlns:a16="http://schemas.microsoft.com/office/drawing/2014/main" val="20001"/>
                    </a:ext>
                  </a:extLst>
                </a:gridCol>
              </a:tblGrid>
              <a:tr h="0">
                <a:tc>
                  <a:txBody>
                    <a:bodyPr/>
                    <a:lstStyle/>
                    <a:p>
                      <a:pPr algn="ctr"/>
                      <a:r>
                        <a:rPr lang="en-US" b="1" dirty="0"/>
                        <a:t>Variable</a:t>
                      </a:r>
                      <a:endParaRPr lang="en-US" dirty="0"/>
                    </a:p>
                  </a:txBody>
                  <a:tcPr marL="47625" marR="47625" marT="47625" marB="47625" anchor="ctr">
                    <a:lnL>
                      <a:noFill/>
                    </a:lnL>
                    <a:lnR>
                      <a:noFill/>
                    </a:lnR>
                    <a:lnT>
                      <a:noFill/>
                    </a:lnT>
                    <a:lnB>
                      <a:noFill/>
                    </a:lnB>
                    <a:solidFill>
                      <a:srgbClr val="FFFFFF"/>
                    </a:solidFill>
                  </a:tcPr>
                </a:tc>
                <a:tc>
                  <a:txBody>
                    <a:bodyPr/>
                    <a:lstStyle/>
                    <a:p>
                      <a:pPr algn="l"/>
                      <a:r>
                        <a:rPr lang="en-US" b="1" dirty="0"/>
                        <a:t>     Description</a:t>
                      </a:r>
                      <a:endParaRPr lang="en-US" dirty="0"/>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ctr"/>
                      <a:r>
                        <a:rPr lang="en-US" dirty="0"/>
                        <a:t>Gender</a:t>
                      </a:r>
                    </a:p>
                  </a:txBody>
                  <a:tcPr marL="47625" marR="47625" marT="47625" marB="47625" anchor="ctr">
                    <a:lnL>
                      <a:noFill/>
                    </a:lnL>
                    <a:lnR>
                      <a:noFill/>
                    </a:lnR>
                    <a:lnT>
                      <a:noFill/>
                    </a:lnT>
                    <a:lnB>
                      <a:noFill/>
                    </a:lnB>
                    <a:solidFill>
                      <a:srgbClr val="FFFFFF"/>
                    </a:solidFill>
                  </a:tcPr>
                </a:tc>
                <a:tc>
                  <a:txBody>
                    <a:bodyPr/>
                    <a:lstStyle/>
                    <a:p>
                      <a:r>
                        <a:rPr lang="en-US" dirty="0"/>
                        <a:t>1 for female, 2 for male</a:t>
                      </a:r>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ctr"/>
                      <a:r>
                        <a:rPr lang="en-US" dirty="0"/>
                        <a:t>Words</a:t>
                      </a:r>
                    </a:p>
                  </a:txBody>
                  <a:tcPr marL="47625" marR="47625" marT="47625" marB="47625" anchor="ctr">
                    <a:lnL>
                      <a:noFill/>
                    </a:lnL>
                    <a:lnR>
                      <a:noFill/>
                    </a:lnR>
                    <a:lnT>
                      <a:noFill/>
                    </a:lnT>
                    <a:lnB>
                      <a:noFill/>
                    </a:lnB>
                    <a:solidFill>
                      <a:srgbClr val="FFFFFF"/>
                    </a:solidFill>
                  </a:tcPr>
                </a:tc>
                <a:tc>
                  <a:txBody>
                    <a:bodyPr/>
                    <a:lstStyle/>
                    <a:p>
                      <a:r>
                        <a:rPr lang="en-US" dirty="0"/>
                        <a:t>Time in seconds to read 60 color words</a:t>
                      </a:r>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ctr"/>
                      <a:r>
                        <a:rPr lang="en-US" dirty="0"/>
                        <a:t>Colors</a:t>
                      </a:r>
                    </a:p>
                  </a:txBody>
                  <a:tcPr marL="47625" marR="47625" marT="47625" marB="47625" anchor="ctr">
                    <a:lnL>
                      <a:noFill/>
                    </a:lnL>
                    <a:lnR>
                      <a:noFill/>
                    </a:lnR>
                    <a:lnT>
                      <a:noFill/>
                    </a:lnT>
                    <a:lnB>
                      <a:noFill/>
                    </a:lnB>
                    <a:solidFill>
                      <a:srgbClr val="FFFFFF"/>
                    </a:solidFill>
                  </a:tcPr>
                </a:tc>
                <a:tc>
                  <a:txBody>
                    <a:bodyPr/>
                    <a:lstStyle/>
                    <a:p>
                      <a:r>
                        <a:rPr lang="en-US"/>
                        <a:t>Time in seconds to name 60 color rectangles</a:t>
                      </a:r>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ctr"/>
                      <a:r>
                        <a:rPr lang="en-US" dirty="0" err="1"/>
                        <a:t>Interfer</a:t>
                      </a:r>
                      <a:endParaRPr lang="en-US" dirty="0"/>
                    </a:p>
                  </a:txBody>
                  <a:tcPr marL="47625" marR="47625" marT="47625" marB="47625" anchor="ctr">
                    <a:lnL>
                      <a:noFill/>
                    </a:lnL>
                    <a:lnR>
                      <a:noFill/>
                    </a:lnR>
                    <a:lnT>
                      <a:noFill/>
                    </a:lnT>
                    <a:lnB>
                      <a:noFill/>
                    </a:lnB>
                    <a:solidFill>
                      <a:srgbClr val="FFFFFF"/>
                    </a:solidFill>
                  </a:tcPr>
                </a:tc>
                <a:tc>
                  <a:txBody>
                    <a:bodyPr/>
                    <a:lstStyle/>
                    <a:p>
                      <a:r>
                        <a:rPr lang="en-US" dirty="0"/>
                        <a:t>Time in seconds to name colors of conflicting words</a:t>
                      </a:r>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44089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ltLang="en-US"/>
              <a:t>4.</a:t>
            </a:r>
            <a:fld id="{8D48DB07-F3EE-4F8C-8DF2-14FA11D23F60}" type="slidenum">
              <a:rPr lang="en-US" altLang="en-US" smtClean="0"/>
              <a:pPr/>
              <a:t>37</a:t>
            </a:fld>
            <a:endParaRPr lang="en-US" alt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81" y="0"/>
            <a:ext cx="5804837" cy="6858000"/>
          </a:xfrm>
          <a:prstGeom prst="rect">
            <a:avLst/>
          </a:prstGeom>
        </p:spPr>
      </p:pic>
      <p:sp>
        <p:nvSpPr>
          <p:cNvPr id="2" name="Rectangle 1"/>
          <p:cNvSpPr/>
          <p:nvPr/>
        </p:nvSpPr>
        <p:spPr bwMode="auto">
          <a:xfrm>
            <a:off x="4724400" y="685800"/>
            <a:ext cx="2590800" cy="5943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5168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ltLang="en-US"/>
              <a:t>4.</a:t>
            </a:r>
            <a:fld id="{8D48DB07-F3EE-4F8C-8DF2-14FA11D23F60}" type="slidenum">
              <a:rPr lang="en-US" altLang="en-US" smtClean="0"/>
              <a:pPr/>
              <a:t>38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60" y="1828800"/>
            <a:ext cx="8962159" cy="3067050"/>
          </a:xfrm>
          <a:prstGeom prst="rect">
            <a:avLst/>
          </a:prstGeom>
        </p:spPr>
      </p:pic>
      <p:sp>
        <p:nvSpPr>
          <p:cNvPr id="7" name="TextBox 6"/>
          <p:cNvSpPr txBox="1"/>
          <p:nvPr/>
        </p:nvSpPr>
        <p:spPr>
          <a:xfrm>
            <a:off x="5791200" y="6313415"/>
            <a:ext cx="3124200" cy="276999"/>
          </a:xfrm>
          <a:prstGeom prst="rect">
            <a:avLst/>
          </a:prstGeom>
          <a:noFill/>
        </p:spPr>
        <p:txBody>
          <a:bodyPr wrap="square" rtlCol="0">
            <a:spAutoFit/>
          </a:bodyPr>
          <a:lstStyle/>
          <a:p>
            <a:r>
              <a:rPr lang="en-US" sz="1200" dirty="0"/>
              <a:t>Yahoo Image Search</a:t>
            </a:r>
          </a:p>
        </p:txBody>
      </p:sp>
    </p:spTree>
    <p:extLst>
      <p:ext uri="{BB962C8B-B14F-4D97-AF65-F5344CB8AC3E}">
        <p14:creationId xmlns:p14="http://schemas.microsoft.com/office/powerpoint/2010/main" val="3568445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ltLang="en-US"/>
              <a:t>4.</a:t>
            </a:r>
            <a:fld id="{8D48DB07-F3EE-4F8C-8DF2-14FA11D23F60}" type="slidenum">
              <a:rPr lang="en-US" altLang="en-US" smtClean="0"/>
              <a:pPr/>
              <a:t>39</a:t>
            </a:fld>
            <a:endParaRPr lang="en-US" altLang="en-US"/>
          </a:p>
        </p:txBody>
      </p:sp>
      <p:sp>
        <p:nvSpPr>
          <p:cNvPr id="5" name="Rectangle 4"/>
          <p:cNvSpPr/>
          <p:nvPr/>
        </p:nvSpPr>
        <p:spPr>
          <a:xfrm>
            <a:off x="304800" y="533400"/>
            <a:ext cx="8610600" cy="830997"/>
          </a:xfrm>
          <a:prstGeom prst="rect">
            <a:avLst/>
          </a:prstGeom>
        </p:spPr>
        <p:txBody>
          <a:bodyPr wrap="square">
            <a:spAutoFit/>
          </a:bodyPr>
          <a:lstStyle/>
          <a:p>
            <a:pPr algn="l"/>
            <a:r>
              <a:rPr lang="en-US" dirty="0"/>
              <a:t>Guys' eyes are more sensitive to small details and moving objects, while women are more perceptive to color changes</a:t>
            </a:r>
          </a:p>
        </p:txBody>
      </p:sp>
      <p:sp>
        <p:nvSpPr>
          <p:cNvPr id="6" name="Rectangle 5"/>
          <p:cNvSpPr/>
          <p:nvPr/>
        </p:nvSpPr>
        <p:spPr>
          <a:xfrm>
            <a:off x="308344" y="1828800"/>
            <a:ext cx="8382000" cy="1200329"/>
          </a:xfrm>
          <a:prstGeom prst="rect">
            <a:avLst/>
          </a:prstGeom>
        </p:spPr>
        <p:txBody>
          <a:bodyPr wrap="square">
            <a:spAutoFit/>
          </a:bodyPr>
          <a:lstStyle/>
          <a:p>
            <a:pPr algn="l"/>
            <a:r>
              <a:rPr lang="en-US" dirty="0"/>
              <a:t>They found that the guys required a slightly longer wavelength of a color to experience the same shade as women and the men were less able to tell the difference between hues</a:t>
            </a:r>
          </a:p>
        </p:txBody>
      </p:sp>
    </p:spTree>
    <p:extLst>
      <p:ext uri="{BB962C8B-B14F-4D97-AF65-F5344CB8AC3E}">
        <p14:creationId xmlns:p14="http://schemas.microsoft.com/office/powerpoint/2010/main" val="11052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8722E280-9F5C-4FCB-84D4-95B4DAB86581}"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sp>
        <p:nvSpPr>
          <p:cNvPr id="7171" name="Oval 10"/>
          <p:cNvSpPr>
            <a:spLocks noChangeArrowheads="1"/>
          </p:cNvSpPr>
          <p:nvPr/>
        </p:nvSpPr>
        <p:spPr bwMode="auto">
          <a:xfrm>
            <a:off x="4140200" y="5219700"/>
            <a:ext cx="762000" cy="3810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7172" name="Oval 5"/>
          <p:cNvSpPr>
            <a:spLocks noChangeArrowheads="1"/>
          </p:cNvSpPr>
          <p:nvPr/>
        </p:nvSpPr>
        <p:spPr bwMode="auto">
          <a:xfrm>
            <a:off x="1866900" y="3009900"/>
            <a:ext cx="381000" cy="3810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7173" name="Rectangle 2"/>
          <p:cNvSpPr>
            <a:spLocks noGrp="1" noChangeArrowheads="1"/>
          </p:cNvSpPr>
          <p:nvPr>
            <p:ph type="title"/>
          </p:nvPr>
        </p:nvSpPr>
        <p:spPr/>
        <p:txBody>
          <a:bodyPr/>
          <a:lstStyle/>
          <a:p>
            <a:pPr eaLnBrk="1" hangingPunct="1"/>
            <a:r>
              <a:rPr lang="en-US" altLang="en-US" dirty="0"/>
              <a:t>Measures of Central Location…</a:t>
            </a:r>
          </a:p>
        </p:txBody>
      </p:sp>
      <p:sp>
        <p:nvSpPr>
          <p:cNvPr id="7174" name="Rectangle 3"/>
          <p:cNvSpPr>
            <a:spLocks noGrp="1" noChangeArrowheads="1"/>
          </p:cNvSpPr>
          <p:nvPr>
            <p:ph type="body" idx="1"/>
          </p:nvPr>
        </p:nvSpPr>
        <p:spPr/>
        <p:txBody>
          <a:bodyPr/>
          <a:lstStyle/>
          <a:p>
            <a:pPr marL="0" indent="0" eaLnBrk="1" hangingPunct="1">
              <a:buFontTx/>
              <a:buNone/>
            </a:pPr>
            <a:r>
              <a:rPr lang="en-US" altLang="en-US" dirty="0"/>
              <a:t>The </a:t>
            </a:r>
            <a:r>
              <a:rPr lang="en-US" altLang="en-US" b="1" i="1" dirty="0"/>
              <a:t>median </a:t>
            </a:r>
            <a:r>
              <a:rPr lang="en-US" altLang="en-US" dirty="0"/>
              <a:t>is calculated by placing all the observations in order; the observation that falls in the </a:t>
            </a:r>
            <a:r>
              <a:rPr lang="en-US" altLang="en-US" i="1" dirty="0"/>
              <a:t>middle</a:t>
            </a:r>
            <a:r>
              <a:rPr lang="en-US" altLang="en-US" dirty="0"/>
              <a:t> is the median. </a:t>
            </a:r>
          </a:p>
        </p:txBody>
      </p:sp>
      <p:sp>
        <p:nvSpPr>
          <p:cNvPr id="7175" name="Rectangle 4"/>
          <p:cNvSpPr>
            <a:spLocks noChangeArrowheads="1"/>
          </p:cNvSpPr>
          <p:nvPr/>
        </p:nvSpPr>
        <p:spPr bwMode="auto">
          <a:xfrm>
            <a:off x="381000" y="2239963"/>
            <a:ext cx="5921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en-US" altLang="en-US"/>
              <a:t>Data: {0, 7, 12, 5, 14, 8, 0, 9, 22}     N=9 (</a:t>
            </a:r>
            <a:r>
              <a:rPr lang="en-US" altLang="en-US">
                <a:solidFill>
                  <a:srgbClr val="FF0000"/>
                </a:solidFill>
              </a:rPr>
              <a:t>odd</a:t>
            </a:r>
            <a:r>
              <a:rPr lang="en-US" altLang="en-US"/>
              <a:t>)</a:t>
            </a:r>
          </a:p>
          <a:p>
            <a:pPr algn="l"/>
            <a:r>
              <a:rPr lang="en-US" altLang="en-US"/>
              <a:t>Sort them bottom to top, find the middle:</a:t>
            </a:r>
          </a:p>
          <a:p>
            <a:pPr algn="l"/>
            <a:r>
              <a:rPr lang="en-US" altLang="en-US"/>
              <a:t>0   0   5   7   </a:t>
            </a:r>
            <a:r>
              <a:rPr lang="en-US" altLang="en-US" b="1">
                <a:solidFill>
                  <a:srgbClr val="FF0000"/>
                </a:solidFill>
              </a:rPr>
              <a:t>8  </a:t>
            </a:r>
            <a:r>
              <a:rPr lang="en-US" altLang="en-US"/>
              <a:t> 9   12   14   22</a:t>
            </a:r>
          </a:p>
        </p:txBody>
      </p:sp>
      <p:sp>
        <p:nvSpPr>
          <p:cNvPr id="7176" name="Rectangle 7"/>
          <p:cNvSpPr>
            <a:spLocks noChangeArrowheads="1"/>
          </p:cNvSpPr>
          <p:nvPr/>
        </p:nvSpPr>
        <p:spPr bwMode="auto">
          <a:xfrm>
            <a:off x="2667000" y="3736975"/>
            <a:ext cx="63436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en-US" altLang="en-US" dirty="0"/>
              <a:t>Data: {0, 7, 12, 5, 14, 8, 0, 9, 22, 33} N=10 (</a:t>
            </a:r>
            <a:r>
              <a:rPr lang="en-US" altLang="en-US" dirty="0">
                <a:solidFill>
                  <a:srgbClr val="0000FF"/>
                </a:solidFill>
              </a:rPr>
              <a:t>even</a:t>
            </a:r>
            <a:r>
              <a:rPr lang="en-US" altLang="en-US" dirty="0"/>
              <a:t>)</a:t>
            </a:r>
          </a:p>
          <a:p>
            <a:pPr algn="l"/>
            <a:endParaRPr lang="en-US" altLang="en-US" dirty="0"/>
          </a:p>
          <a:p>
            <a:pPr algn="l"/>
            <a:r>
              <a:rPr lang="en-US" altLang="en-US" dirty="0"/>
              <a:t>Sort them bottom to top, the middle is the</a:t>
            </a:r>
          </a:p>
          <a:p>
            <a:pPr algn="l"/>
            <a:r>
              <a:rPr lang="en-US" altLang="en-US" dirty="0"/>
              <a:t>simple average between 8 &amp; 9:</a:t>
            </a:r>
          </a:p>
          <a:p>
            <a:pPr algn="l"/>
            <a:r>
              <a:rPr lang="en-US" altLang="en-US" dirty="0"/>
              <a:t>0   0   5   7   </a:t>
            </a:r>
            <a:r>
              <a:rPr lang="en-US" altLang="en-US" b="1" dirty="0">
                <a:solidFill>
                  <a:srgbClr val="0000FF"/>
                </a:solidFill>
              </a:rPr>
              <a:t>8   9</a:t>
            </a:r>
            <a:r>
              <a:rPr lang="en-US" altLang="en-US" dirty="0"/>
              <a:t>   12   14   22   33</a:t>
            </a:r>
          </a:p>
          <a:p>
            <a:pPr algn="l"/>
            <a:r>
              <a:rPr lang="en-US" altLang="en-US" dirty="0"/>
              <a:t>median = (8+9)÷2 = </a:t>
            </a:r>
            <a:r>
              <a:rPr lang="en-US" altLang="en-US" b="1" dirty="0">
                <a:solidFill>
                  <a:srgbClr val="0000FF"/>
                </a:solidFill>
              </a:rPr>
              <a:t>8.5</a:t>
            </a:r>
            <a:endParaRPr lang="en-US" altLang="en-US" dirty="0"/>
          </a:p>
        </p:txBody>
      </p:sp>
      <p:sp>
        <p:nvSpPr>
          <p:cNvPr id="7177" name="Rectangle 8"/>
          <p:cNvSpPr>
            <a:spLocks noChangeArrowheads="1"/>
          </p:cNvSpPr>
          <p:nvPr/>
        </p:nvSpPr>
        <p:spPr bwMode="auto">
          <a:xfrm>
            <a:off x="0" y="6184900"/>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90000"/>
              </a:lnSpc>
              <a:spcBef>
                <a:spcPct val="20000"/>
              </a:spcBef>
            </a:pPr>
            <a:r>
              <a:rPr lang="en-US" altLang="en-US" sz="2000">
                <a:latin typeface="Tahoma" panose="020B0604030504040204" pitchFamily="34" charset="0"/>
              </a:rPr>
              <a:t>Sample and population medians are computed the same way.</a:t>
            </a:r>
          </a:p>
        </p:txBody>
      </p:sp>
      <p:sp>
        <p:nvSpPr>
          <p:cNvPr id="7178" name="Line 9"/>
          <p:cNvSpPr>
            <a:spLocks noChangeShapeType="1"/>
          </p:cNvSpPr>
          <p:nvPr/>
        </p:nvSpPr>
        <p:spPr bwMode="auto">
          <a:xfrm flipV="1">
            <a:off x="152400" y="2667000"/>
            <a:ext cx="8686800" cy="152400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Stroop</a:t>
            </a:r>
            <a:r>
              <a:rPr lang="en-US" dirty="0"/>
              <a:t> Interference (time for colors)</a:t>
            </a:r>
          </a:p>
        </p:txBody>
      </p:sp>
      <p:sp>
        <p:nvSpPr>
          <p:cNvPr id="4" name="Slide Number Placeholder 3"/>
          <p:cNvSpPr>
            <a:spLocks noGrp="1"/>
          </p:cNvSpPr>
          <p:nvPr>
            <p:ph type="sldNum" sz="quarter" idx="12"/>
          </p:nvPr>
        </p:nvSpPr>
        <p:spPr/>
        <p:txBody>
          <a:bodyPr/>
          <a:lstStyle/>
          <a:p>
            <a:r>
              <a:rPr lang="en-US" altLang="en-US"/>
              <a:t>4.</a:t>
            </a:r>
            <a:fld id="{8D48DB07-F3EE-4F8C-8DF2-14FA11D23F60}" type="slidenum">
              <a:rPr lang="en-US" altLang="en-US" smtClean="0"/>
              <a:pPr/>
              <a:t>40</a:t>
            </a:fld>
            <a:endParaRPr lang="en-US" altLang="en-US"/>
          </a:p>
        </p:txBody>
      </p:sp>
      <p:sp>
        <p:nvSpPr>
          <p:cNvPr id="6" name="Rectangle 1"/>
          <p:cNvSpPr>
            <a:spLocks noChangeArrowheads="1"/>
          </p:cNvSpPr>
          <p:nvPr/>
        </p:nvSpPr>
        <p:spPr bwMode="auto">
          <a:xfrm>
            <a:off x="-88899" y="-1762780"/>
            <a:ext cx="311757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Geneva"/>
              </a:rPr>
              <a:t>Descriptions of Variables</a:t>
            </a:r>
            <a:r>
              <a:rPr kumimoji="0" lang="en-US" altLang="en-US" sz="1800" b="0" i="0" u="none" strike="noStrike" cap="none" normalizeH="0" baseline="0">
                <a:ln>
                  <a:noFill/>
                </a:ln>
                <a:solidFill>
                  <a:schemeClr val="tx1"/>
                </a:solidFill>
                <a:effectLst/>
              </a:rPr>
              <a:t/>
            </a:r>
            <a:br>
              <a:rPr kumimoji="0" lang="en-US" altLang="en-US" sz="1800" b="0" i="0" u="none" strike="noStrike" cap="none" normalizeH="0" baseline="0">
                <a:ln>
                  <a:noFill/>
                </a:ln>
                <a:solidFill>
                  <a:schemeClr val="tx1"/>
                </a:solidFill>
                <a:effectLst/>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7" name="Picture 3" descr="http://onlinestatbook.com/2/graphing_distributions/graphics/figur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324600" cy="4965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8600" y="6307956"/>
            <a:ext cx="8619392" cy="246221"/>
          </a:xfrm>
          <a:prstGeom prst="rect">
            <a:avLst/>
          </a:prstGeom>
        </p:spPr>
        <p:txBody>
          <a:bodyPr wrap="square">
            <a:spAutoFit/>
          </a:bodyPr>
          <a:lstStyle/>
          <a:p>
            <a:r>
              <a:rPr lang="en-US" sz="1000" dirty="0"/>
              <a:t>http://onlinestatbook.com/2/graphing_distributions/boxplots.html</a:t>
            </a:r>
          </a:p>
        </p:txBody>
      </p:sp>
    </p:spTree>
    <p:extLst>
      <p:ext uri="{BB962C8B-B14F-4D97-AF65-F5344CB8AC3E}">
        <p14:creationId xmlns:p14="http://schemas.microsoft.com/office/powerpoint/2010/main" val="13026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Side-by-side boxplots</a:t>
            </a:r>
          </a:p>
        </p:txBody>
      </p:sp>
      <p:pic>
        <p:nvPicPr>
          <p:cNvPr id="30723" name="Picture 3" descr="Moore01-11_FINAL"/>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47750" y="946150"/>
            <a:ext cx="6705600" cy="48990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xt Box 4"/>
          <p:cNvSpPr txBox="1">
            <a:spLocks noChangeArrowheads="1"/>
          </p:cNvSpPr>
          <p:nvPr/>
        </p:nvSpPr>
        <p:spPr bwMode="auto">
          <a:xfrm>
            <a:off x="1371600" y="5845175"/>
            <a:ext cx="672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a:solidFill>
                  <a:srgbClr val="000000"/>
                </a:solidFill>
                <a:latin typeface="Arial" panose="020B0604020202020204" pitchFamily="34" charset="0"/>
              </a:rPr>
              <a:t>Side-by-side boxplots comparing the earnings of four groups of hourly workers at National Bank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Example: Alloy Strength</a:t>
            </a:r>
          </a:p>
        </p:txBody>
      </p:sp>
      <p:graphicFrame>
        <p:nvGraphicFramePr>
          <p:cNvPr id="27651" name="Object 2"/>
          <p:cNvGraphicFramePr>
            <a:graphicFrameLocks noChangeAspect="1"/>
          </p:cNvGraphicFramePr>
          <p:nvPr/>
        </p:nvGraphicFramePr>
        <p:xfrm>
          <a:off x="381000" y="2590800"/>
          <a:ext cx="3467100" cy="2713038"/>
        </p:xfrm>
        <a:graphic>
          <a:graphicData uri="http://schemas.openxmlformats.org/presentationml/2006/ole">
            <mc:AlternateContent xmlns:mc="http://schemas.openxmlformats.org/markup-compatibility/2006">
              <mc:Choice xmlns:v="urn:schemas-microsoft-com:vml" Requires="v">
                <p:oleObj spid="_x0000_s13335" name="Worksheet" r:id="rId4" imgW="3057360" imgH="2438335" progId="Excel.Sheet.12">
                  <p:embed/>
                </p:oleObj>
              </mc:Choice>
              <mc:Fallback>
                <p:oleObj name="Worksheet" r:id="rId4" imgW="3057360" imgH="2438335" progId="Excel.Sheet.12">
                  <p:embed/>
                  <p:pic>
                    <p:nvPicPr>
                      <p:cNvPr id="2765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590800"/>
                        <a:ext cx="3467100"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Box 7"/>
          <p:cNvSpPr txBox="1">
            <a:spLocks noChangeArrowheads="1"/>
          </p:cNvSpPr>
          <p:nvPr/>
        </p:nvSpPr>
        <p:spPr bwMode="auto">
          <a:xfrm>
            <a:off x="3971925" y="5375275"/>
            <a:ext cx="472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en-US" sz="1600">
                <a:latin typeface="Helvetica (Body)"/>
              </a:rPr>
              <a:t>Stem-and-leaf diagram for data.  Center is about 155 and most data is between 110 and 200.  Leaves are unordered.</a:t>
            </a:r>
          </a:p>
        </p:txBody>
      </p:sp>
      <p:sp>
        <p:nvSpPr>
          <p:cNvPr id="27653" name="Rectangle 8"/>
          <p:cNvSpPr>
            <a:spLocks noChangeArrowheads="1"/>
          </p:cNvSpPr>
          <p:nvPr/>
        </p:nvSpPr>
        <p:spPr bwMode="auto">
          <a:xfrm>
            <a:off x="228600" y="838200"/>
            <a:ext cx="3810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en-US" sz="2200"/>
              <a:t>To illustrate the construction of a stem-and-leaf diagram, consider the alloy compressive strength data in.</a:t>
            </a:r>
          </a:p>
        </p:txBody>
      </p:sp>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952500"/>
            <a:ext cx="4724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772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94048E-99E6-4F60-AD42-6C5F3C3C1141}"/>
              </a:ext>
            </a:extLst>
          </p:cNvPr>
          <p:cNvSpPr>
            <a:spLocks noGrp="1"/>
          </p:cNvSpPr>
          <p:nvPr>
            <p:ph type="sldNum" sz="quarter" idx="12"/>
          </p:nvPr>
        </p:nvSpPr>
        <p:spPr/>
        <p:txBody>
          <a:bodyPr/>
          <a:lstStyle/>
          <a:p>
            <a:r>
              <a:rPr lang="en-US" altLang="en-US"/>
              <a:t>4.</a:t>
            </a:r>
            <a:fld id="{8D48DB07-F3EE-4F8C-8DF2-14FA11D23F60}" type="slidenum">
              <a:rPr lang="en-US" altLang="en-US" smtClean="0"/>
              <a:pPr/>
              <a:t>43</a:t>
            </a:fld>
            <a:endParaRPr lang="en-US" altLang="en-US"/>
          </a:p>
        </p:txBody>
      </p:sp>
      <p:graphicFrame>
        <p:nvGraphicFramePr>
          <p:cNvPr id="5" name="Table 4">
            <a:extLst>
              <a:ext uri="{FF2B5EF4-FFF2-40B4-BE49-F238E27FC236}">
                <a16:creationId xmlns:a16="http://schemas.microsoft.com/office/drawing/2014/main" id="{D7540C3D-2461-481A-8C61-C956E7934BEC}"/>
              </a:ext>
            </a:extLst>
          </p:cNvPr>
          <p:cNvGraphicFramePr>
            <a:graphicFrameLocks noGrp="1"/>
          </p:cNvGraphicFramePr>
          <p:nvPr>
            <p:extLst>
              <p:ext uri="{D42A27DB-BD31-4B8C-83A1-F6EECF244321}">
                <p14:modId xmlns:p14="http://schemas.microsoft.com/office/powerpoint/2010/main" val="1087286842"/>
              </p:ext>
            </p:extLst>
          </p:nvPr>
        </p:nvGraphicFramePr>
        <p:xfrm>
          <a:off x="304800" y="228600"/>
          <a:ext cx="3759200" cy="2299335"/>
        </p:xfrm>
        <a:graphic>
          <a:graphicData uri="http://schemas.openxmlformats.org/drawingml/2006/table">
            <a:tbl>
              <a:tblPr>
                <a:tableStyleId>{5C22544A-7EE6-4342-B048-85BDC9FD1C3A}</a:tableStyleId>
              </a:tblPr>
              <a:tblGrid>
                <a:gridCol w="469900">
                  <a:extLst>
                    <a:ext uri="{9D8B030D-6E8A-4147-A177-3AD203B41FA5}">
                      <a16:colId xmlns:a16="http://schemas.microsoft.com/office/drawing/2014/main" val="3152360374"/>
                    </a:ext>
                  </a:extLst>
                </a:gridCol>
                <a:gridCol w="469900">
                  <a:extLst>
                    <a:ext uri="{9D8B030D-6E8A-4147-A177-3AD203B41FA5}">
                      <a16:colId xmlns:a16="http://schemas.microsoft.com/office/drawing/2014/main" val="3043761921"/>
                    </a:ext>
                  </a:extLst>
                </a:gridCol>
                <a:gridCol w="469900">
                  <a:extLst>
                    <a:ext uri="{9D8B030D-6E8A-4147-A177-3AD203B41FA5}">
                      <a16:colId xmlns:a16="http://schemas.microsoft.com/office/drawing/2014/main" val="1142894394"/>
                    </a:ext>
                  </a:extLst>
                </a:gridCol>
                <a:gridCol w="469900">
                  <a:extLst>
                    <a:ext uri="{9D8B030D-6E8A-4147-A177-3AD203B41FA5}">
                      <a16:colId xmlns:a16="http://schemas.microsoft.com/office/drawing/2014/main" val="2701352453"/>
                    </a:ext>
                  </a:extLst>
                </a:gridCol>
                <a:gridCol w="469900">
                  <a:extLst>
                    <a:ext uri="{9D8B030D-6E8A-4147-A177-3AD203B41FA5}">
                      <a16:colId xmlns:a16="http://schemas.microsoft.com/office/drawing/2014/main" val="2384725225"/>
                    </a:ext>
                  </a:extLst>
                </a:gridCol>
                <a:gridCol w="469900">
                  <a:extLst>
                    <a:ext uri="{9D8B030D-6E8A-4147-A177-3AD203B41FA5}">
                      <a16:colId xmlns:a16="http://schemas.microsoft.com/office/drawing/2014/main" val="2465536904"/>
                    </a:ext>
                  </a:extLst>
                </a:gridCol>
                <a:gridCol w="469900">
                  <a:extLst>
                    <a:ext uri="{9D8B030D-6E8A-4147-A177-3AD203B41FA5}">
                      <a16:colId xmlns:a16="http://schemas.microsoft.com/office/drawing/2014/main" val="4021307316"/>
                    </a:ext>
                  </a:extLst>
                </a:gridCol>
                <a:gridCol w="469900">
                  <a:extLst>
                    <a:ext uri="{9D8B030D-6E8A-4147-A177-3AD203B41FA5}">
                      <a16:colId xmlns:a16="http://schemas.microsoft.com/office/drawing/2014/main" val="3906851192"/>
                    </a:ext>
                  </a:extLst>
                </a:gridCol>
              </a:tblGrid>
              <a:tr h="190500">
                <a:tc gridSpan="8">
                  <a:txBody>
                    <a:bodyPr/>
                    <a:lstStyle/>
                    <a:p>
                      <a:pPr algn="ctr" fontAlgn="b"/>
                      <a:r>
                        <a:rPr lang="en-US" sz="1200" u="none" strike="noStrike">
                          <a:effectLst/>
                        </a:rPr>
                        <a:t>Table Compressive Strength (psi) of Aluminum-Lithium Specimens</a:t>
                      </a:r>
                      <a:endParaRPr lang="en-US" sz="1200" b="0" i="0" u="none" strike="noStrike">
                        <a:solidFill>
                          <a:srgbClr val="000000"/>
                        </a:solidFill>
                        <a:effectLst/>
                        <a:latin typeface="Helvetica (Body)"/>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2611639"/>
                  </a:ext>
                </a:extLst>
              </a:tr>
              <a:tr h="190500">
                <a:tc>
                  <a:txBody>
                    <a:bodyPr/>
                    <a:lstStyle/>
                    <a:p>
                      <a:pPr algn="ctr" fontAlgn="b"/>
                      <a:r>
                        <a:rPr lang="en-US" sz="1200" u="none" strike="noStrike">
                          <a:effectLst/>
                        </a:rPr>
                        <a:t>105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221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121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143</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4137719193"/>
                  </a:ext>
                </a:extLst>
              </a:tr>
              <a:tr h="190500">
                <a:tc>
                  <a:txBody>
                    <a:bodyPr/>
                    <a:lstStyle/>
                    <a:p>
                      <a:pPr algn="ctr" fontAlgn="b"/>
                      <a:r>
                        <a:rPr lang="en-US" sz="1200" u="none" strike="noStrike">
                          <a:effectLst/>
                        </a:rPr>
                        <a:t>97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120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141</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3585859165"/>
                  </a:ext>
                </a:extLst>
              </a:tr>
              <a:tr h="190500">
                <a:tc>
                  <a:txBody>
                    <a:bodyPr/>
                    <a:lstStyle/>
                    <a:p>
                      <a:pPr algn="ctr" fontAlgn="b"/>
                      <a:r>
                        <a:rPr lang="en-US" sz="1200" u="none" strike="noStrike">
                          <a:effectLst/>
                        </a:rPr>
                        <a:t>245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228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199</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110</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3936207778"/>
                  </a:ext>
                </a:extLst>
              </a:tr>
              <a:tr h="190500">
                <a:tc>
                  <a:txBody>
                    <a:bodyPr/>
                    <a:lstStyle/>
                    <a:p>
                      <a:pPr algn="ctr" fontAlgn="b"/>
                      <a:r>
                        <a:rPr lang="en-US" sz="1200" u="none" strike="noStrike">
                          <a:effectLst/>
                        </a:rPr>
                        <a:t>163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131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115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208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133</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76020114"/>
                  </a:ext>
                </a:extLst>
              </a:tr>
              <a:tr h="190500">
                <a:tc>
                  <a:txBody>
                    <a:bodyPr/>
                    <a:lstStyle/>
                    <a:p>
                      <a:pPr algn="ctr" fontAlgn="b"/>
                      <a:r>
                        <a:rPr lang="en-US" sz="1200" u="none" strike="noStrike">
                          <a:effectLst/>
                        </a:rPr>
                        <a:t>207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190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193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194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133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123</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1500440069"/>
                  </a:ext>
                </a:extLst>
              </a:tr>
              <a:tr h="190500">
                <a:tc>
                  <a:txBody>
                    <a:bodyPr/>
                    <a:lstStyle/>
                    <a:p>
                      <a:pPr algn="ctr" fontAlgn="b"/>
                      <a:r>
                        <a:rPr lang="en-US" sz="1200" u="none" strike="noStrike">
                          <a:effectLst/>
                        </a:rPr>
                        <a:t>134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76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184</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dirty="0">
                          <a:effectLst/>
                        </a:rPr>
                        <a:t>135</a:t>
                      </a:r>
                      <a:endParaRPr lang="en-US" sz="1200" b="0" i="0" u="none" strike="noStrike" dirty="0">
                        <a:solidFill>
                          <a:srgbClr val="000000"/>
                        </a:solidFill>
                        <a:effectLst/>
                        <a:latin typeface="Helvetica (Body)"/>
                      </a:endParaRPr>
                    </a:p>
                  </a:txBody>
                  <a:tcPr marL="9525" marR="9525" marT="9525" marB="0" anchor="b"/>
                </a:tc>
                <a:tc>
                  <a:txBody>
                    <a:bodyPr/>
                    <a:lstStyle/>
                    <a:p>
                      <a:pPr algn="ctr" fontAlgn="b"/>
                      <a:r>
                        <a:rPr lang="en-US" sz="1200" u="none" strike="noStrike">
                          <a:effectLst/>
                        </a:rPr>
                        <a:t>229</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146</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4102396229"/>
                  </a:ext>
                </a:extLst>
              </a:tr>
              <a:tr h="190500">
                <a:tc>
                  <a:txBody>
                    <a:bodyPr/>
                    <a:lstStyle/>
                    <a:p>
                      <a:pPr algn="ctr" fontAlgn="b"/>
                      <a:r>
                        <a:rPr lang="en-US" sz="1200" u="none" strike="noStrike">
                          <a:effectLst/>
                        </a:rPr>
                        <a:t>218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101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172</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169</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3429779155"/>
                  </a:ext>
                </a:extLst>
              </a:tr>
              <a:tr h="190500">
                <a:tc>
                  <a:txBody>
                    <a:bodyPr/>
                    <a:lstStyle/>
                    <a:p>
                      <a:pPr algn="ctr" fontAlgn="b"/>
                      <a:r>
                        <a:rPr lang="en-US" sz="1200" u="none" strike="noStrike">
                          <a:effectLst/>
                        </a:rPr>
                        <a:t>199</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142</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163</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158</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545778456"/>
                  </a:ext>
                </a:extLst>
              </a:tr>
              <a:tr h="190500">
                <a:tc>
                  <a:txBody>
                    <a:bodyPr/>
                    <a:lstStyle/>
                    <a:p>
                      <a:pPr algn="ctr" fontAlgn="b"/>
                      <a:r>
                        <a:rPr lang="en-US" sz="1200" u="none" strike="noStrike">
                          <a:effectLst/>
                        </a:rPr>
                        <a:t>160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175</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149</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87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160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237</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135</a:t>
                      </a:r>
                      <a:endParaRPr lang="en-US" sz="1200" b="0" i="0" u="none" strike="noStrike">
                        <a:solidFill>
                          <a:srgbClr val="000000"/>
                        </a:solidFill>
                        <a:effectLst/>
                        <a:latin typeface="Helvetica (Body)"/>
                      </a:endParaRPr>
                    </a:p>
                  </a:txBody>
                  <a:tcPr marL="9525" marR="9525" marT="9525" marB="0" anchor="b"/>
                </a:tc>
                <a:extLst>
                  <a:ext uri="{0D108BD9-81ED-4DB2-BD59-A6C34878D82A}">
                    <a16:rowId xmlns:a16="http://schemas.microsoft.com/office/drawing/2014/main" val="2097666072"/>
                  </a:ext>
                </a:extLst>
              </a:tr>
              <a:tr h="190500">
                <a:tc>
                  <a:txBody>
                    <a:bodyPr/>
                    <a:lstStyle/>
                    <a:p>
                      <a:pPr algn="ctr" fontAlgn="b"/>
                      <a:r>
                        <a:rPr lang="en-US" sz="1200" u="none" strike="noStrike">
                          <a:effectLst/>
                        </a:rPr>
                        <a:t>196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201</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200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176</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150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170</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a:effectLst/>
                        </a:rPr>
                        <a:t>118</a:t>
                      </a:r>
                      <a:endParaRPr lang="en-US" sz="1200" b="0" i="0" u="none" strike="noStrike">
                        <a:solidFill>
                          <a:srgbClr val="000000"/>
                        </a:solidFill>
                        <a:effectLst/>
                        <a:latin typeface="Helvetica (Body)"/>
                      </a:endParaRPr>
                    </a:p>
                  </a:txBody>
                  <a:tcPr marL="9525" marR="9525" marT="9525" marB="0" anchor="b"/>
                </a:tc>
                <a:tc>
                  <a:txBody>
                    <a:bodyPr/>
                    <a:lstStyle/>
                    <a:p>
                      <a:pPr algn="ctr" fontAlgn="b"/>
                      <a:r>
                        <a:rPr lang="en-US" sz="1200" u="none" strike="noStrike" dirty="0">
                          <a:effectLst/>
                        </a:rPr>
                        <a:t>149</a:t>
                      </a:r>
                      <a:endParaRPr lang="en-US" sz="1200" b="0" i="0" u="none" strike="noStrike" dirty="0">
                        <a:solidFill>
                          <a:srgbClr val="000000"/>
                        </a:solidFill>
                        <a:effectLst/>
                        <a:latin typeface="Helvetica (Body)"/>
                      </a:endParaRPr>
                    </a:p>
                  </a:txBody>
                  <a:tcPr marL="9525" marR="9525" marT="9525" marB="0" anchor="b"/>
                </a:tc>
                <a:extLst>
                  <a:ext uri="{0D108BD9-81ED-4DB2-BD59-A6C34878D82A}">
                    <a16:rowId xmlns:a16="http://schemas.microsoft.com/office/drawing/2014/main" val="3100771106"/>
                  </a:ext>
                </a:extLst>
              </a:tr>
            </a:tbl>
          </a:graphicData>
        </a:graphic>
      </p:graphicFrame>
      <p:graphicFrame>
        <p:nvGraphicFramePr>
          <p:cNvPr id="6" name="Table 5">
            <a:extLst>
              <a:ext uri="{FF2B5EF4-FFF2-40B4-BE49-F238E27FC236}">
                <a16:creationId xmlns:a16="http://schemas.microsoft.com/office/drawing/2014/main" id="{E1CB86C0-A011-441B-86D0-9C065F905609}"/>
              </a:ext>
            </a:extLst>
          </p:cNvPr>
          <p:cNvGraphicFramePr>
            <a:graphicFrameLocks noGrp="1"/>
          </p:cNvGraphicFramePr>
          <p:nvPr>
            <p:extLst>
              <p:ext uri="{D42A27DB-BD31-4B8C-83A1-F6EECF244321}">
                <p14:modId xmlns:p14="http://schemas.microsoft.com/office/powerpoint/2010/main" val="1339612177"/>
              </p:ext>
            </p:extLst>
          </p:nvPr>
        </p:nvGraphicFramePr>
        <p:xfrm>
          <a:off x="7407275" y="201558"/>
          <a:ext cx="441325" cy="6553180"/>
        </p:xfrm>
        <a:graphic>
          <a:graphicData uri="http://schemas.openxmlformats.org/drawingml/2006/table">
            <a:tbl>
              <a:tblPr>
                <a:tableStyleId>{5C22544A-7EE6-4342-B048-85BDC9FD1C3A}</a:tableStyleId>
              </a:tblPr>
              <a:tblGrid>
                <a:gridCol w="441325">
                  <a:extLst>
                    <a:ext uri="{9D8B030D-6E8A-4147-A177-3AD203B41FA5}">
                      <a16:colId xmlns:a16="http://schemas.microsoft.com/office/drawing/2014/main" val="2706214195"/>
                    </a:ext>
                  </a:extLst>
                </a:gridCol>
              </a:tblGrid>
              <a:tr h="83480">
                <a:tc>
                  <a:txBody>
                    <a:bodyPr/>
                    <a:lstStyle/>
                    <a:p>
                      <a:pPr algn="ctr" fontAlgn="b"/>
                      <a:r>
                        <a:rPr lang="en-US" sz="400" u="none" strike="noStrike">
                          <a:effectLst/>
                        </a:rPr>
                        <a:t>76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758680103"/>
                  </a:ext>
                </a:extLst>
              </a:tr>
              <a:tr h="83480">
                <a:tc>
                  <a:txBody>
                    <a:bodyPr/>
                    <a:lstStyle/>
                    <a:p>
                      <a:pPr algn="ctr" fontAlgn="b"/>
                      <a:r>
                        <a:rPr lang="en-US" sz="400" u="none" strike="noStrike">
                          <a:effectLst/>
                        </a:rPr>
                        <a:t>87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896552608"/>
                  </a:ext>
                </a:extLst>
              </a:tr>
              <a:tr h="83480">
                <a:tc>
                  <a:txBody>
                    <a:bodyPr/>
                    <a:lstStyle/>
                    <a:p>
                      <a:pPr algn="ctr" fontAlgn="b"/>
                      <a:r>
                        <a:rPr lang="en-US" sz="400" u="none" strike="noStrike">
                          <a:effectLst/>
                        </a:rPr>
                        <a:t>97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834421181"/>
                  </a:ext>
                </a:extLst>
              </a:tr>
              <a:tr h="83480">
                <a:tc>
                  <a:txBody>
                    <a:bodyPr/>
                    <a:lstStyle/>
                    <a:p>
                      <a:pPr algn="ctr" fontAlgn="b"/>
                      <a:r>
                        <a:rPr lang="en-US" sz="400" u="none" strike="noStrike">
                          <a:effectLst/>
                        </a:rPr>
                        <a:t>101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730779409"/>
                  </a:ext>
                </a:extLst>
              </a:tr>
              <a:tr h="83480">
                <a:tc>
                  <a:txBody>
                    <a:bodyPr/>
                    <a:lstStyle/>
                    <a:p>
                      <a:pPr algn="ctr" fontAlgn="b"/>
                      <a:r>
                        <a:rPr lang="en-US" sz="400" u="none" strike="noStrike">
                          <a:effectLst/>
                        </a:rPr>
                        <a:t>105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41309616"/>
                  </a:ext>
                </a:extLst>
              </a:tr>
              <a:tr h="83480">
                <a:tc>
                  <a:txBody>
                    <a:bodyPr/>
                    <a:lstStyle/>
                    <a:p>
                      <a:pPr algn="ctr" fontAlgn="b"/>
                      <a:r>
                        <a:rPr lang="en-US" sz="400" u="none" strike="noStrike">
                          <a:effectLst/>
                        </a:rPr>
                        <a:t>110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859159812"/>
                  </a:ext>
                </a:extLst>
              </a:tr>
              <a:tr h="83480">
                <a:tc>
                  <a:txBody>
                    <a:bodyPr/>
                    <a:lstStyle/>
                    <a:p>
                      <a:pPr algn="ctr" fontAlgn="b"/>
                      <a:r>
                        <a:rPr lang="en-US" sz="400" u="none" strike="noStrike">
                          <a:effectLst/>
                        </a:rPr>
                        <a:t>115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8309643"/>
                  </a:ext>
                </a:extLst>
              </a:tr>
              <a:tr h="83480">
                <a:tc>
                  <a:txBody>
                    <a:bodyPr/>
                    <a:lstStyle/>
                    <a:p>
                      <a:pPr algn="ctr" fontAlgn="b"/>
                      <a:r>
                        <a:rPr lang="en-US" sz="400" u="none" strike="noStrike">
                          <a:effectLst/>
                        </a:rPr>
                        <a:t>118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727729761"/>
                  </a:ext>
                </a:extLst>
              </a:tr>
              <a:tr h="83480">
                <a:tc>
                  <a:txBody>
                    <a:bodyPr/>
                    <a:lstStyle/>
                    <a:p>
                      <a:pPr algn="ctr" fontAlgn="b"/>
                      <a:r>
                        <a:rPr lang="en-US" sz="400" u="none" strike="noStrike">
                          <a:effectLst/>
                        </a:rPr>
                        <a:t>120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304189321"/>
                  </a:ext>
                </a:extLst>
              </a:tr>
              <a:tr h="83480">
                <a:tc>
                  <a:txBody>
                    <a:bodyPr/>
                    <a:lstStyle/>
                    <a:p>
                      <a:pPr algn="ctr" fontAlgn="b"/>
                      <a:r>
                        <a:rPr lang="en-US" sz="400" u="none" strike="noStrike">
                          <a:effectLst/>
                        </a:rPr>
                        <a:t>121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050693605"/>
                  </a:ext>
                </a:extLst>
              </a:tr>
              <a:tr h="79306">
                <a:tc>
                  <a:txBody>
                    <a:bodyPr/>
                    <a:lstStyle/>
                    <a:p>
                      <a:pPr algn="ctr" fontAlgn="b"/>
                      <a:r>
                        <a:rPr lang="en-US" sz="400" u="none" strike="noStrike">
                          <a:effectLst/>
                        </a:rPr>
                        <a:t>123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620006766"/>
                  </a:ext>
                </a:extLst>
              </a:tr>
              <a:tr h="79306">
                <a:tc>
                  <a:txBody>
                    <a:bodyPr/>
                    <a:lstStyle/>
                    <a:p>
                      <a:pPr algn="ctr" fontAlgn="b"/>
                      <a:r>
                        <a:rPr lang="en-US" sz="400" u="none" strike="noStrike">
                          <a:effectLst/>
                        </a:rPr>
                        <a:t>131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284318978"/>
                  </a:ext>
                </a:extLst>
              </a:tr>
              <a:tr h="79306">
                <a:tc>
                  <a:txBody>
                    <a:bodyPr/>
                    <a:lstStyle/>
                    <a:p>
                      <a:pPr algn="ctr" fontAlgn="b"/>
                      <a:r>
                        <a:rPr lang="en-US" sz="400" u="none" strike="noStrike">
                          <a:effectLst/>
                        </a:rPr>
                        <a:t>133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611508823"/>
                  </a:ext>
                </a:extLst>
              </a:tr>
              <a:tr h="79306">
                <a:tc>
                  <a:txBody>
                    <a:bodyPr/>
                    <a:lstStyle/>
                    <a:p>
                      <a:pPr algn="ctr" fontAlgn="b"/>
                      <a:r>
                        <a:rPr lang="en-US" sz="400" u="none" strike="noStrike">
                          <a:effectLst/>
                        </a:rPr>
                        <a:t>133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158117647"/>
                  </a:ext>
                </a:extLst>
              </a:tr>
              <a:tr h="79306">
                <a:tc>
                  <a:txBody>
                    <a:bodyPr/>
                    <a:lstStyle/>
                    <a:p>
                      <a:pPr algn="ctr" fontAlgn="b"/>
                      <a:r>
                        <a:rPr lang="en-US" sz="400" u="none" strike="noStrike">
                          <a:effectLst/>
                        </a:rPr>
                        <a:t>134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289998482"/>
                  </a:ext>
                </a:extLst>
              </a:tr>
              <a:tr h="79306">
                <a:tc>
                  <a:txBody>
                    <a:bodyPr/>
                    <a:lstStyle/>
                    <a:p>
                      <a:pPr algn="ctr" fontAlgn="b"/>
                      <a:r>
                        <a:rPr lang="en-US" sz="400" u="none" strike="noStrike">
                          <a:effectLst/>
                        </a:rPr>
                        <a:t>135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623514944"/>
                  </a:ext>
                </a:extLst>
              </a:tr>
              <a:tr h="79306">
                <a:tc>
                  <a:txBody>
                    <a:bodyPr/>
                    <a:lstStyle/>
                    <a:p>
                      <a:pPr algn="ctr" fontAlgn="b"/>
                      <a:r>
                        <a:rPr lang="en-US" sz="400" u="none" strike="noStrike">
                          <a:effectLst/>
                        </a:rPr>
                        <a:t>135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599146498"/>
                  </a:ext>
                </a:extLst>
              </a:tr>
              <a:tr h="79306">
                <a:tc>
                  <a:txBody>
                    <a:bodyPr/>
                    <a:lstStyle/>
                    <a:p>
                      <a:pPr algn="ctr" fontAlgn="b"/>
                      <a:r>
                        <a:rPr lang="en-US" sz="400" u="none" strike="noStrike">
                          <a:effectLst/>
                        </a:rPr>
                        <a:t>141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12194469"/>
                  </a:ext>
                </a:extLst>
              </a:tr>
              <a:tr h="79306">
                <a:tc>
                  <a:txBody>
                    <a:bodyPr/>
                    <a:lstStyle/>
                    <a:p>
                      <a:pPr algn="ctr" fontAlgn="b"/>
                      <a:r>
                        <a:rPr lang="en-US" sz="400" u="none" strike="noStrike">
                          <a:effectLst/>
                        </a:rPr>
                        <a:t>142</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055649389"/>
                  </a:ext>
                </a:extLst>
              </a:tr>
              <a:tr h="79306">
                <a:tc>
                  <a:txBody>
                    <a:bodyPr/>
                    <a:lstStyle/>
                    <a:p>
                      <a:pPr algn="ctr" fontAlgn="b"/>
                      <a:r>
                        <a:rPr lang="en-US" sz="400" u="none" strike="noStrike">
                          <a:effectLst/>
                        </a:rPr>
                        <a:t>143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107613086"/>
                  </a:ext>
                </a:extLst>
              </a:tr>
              <a:tr h="79306">
                <a:tc>
                  <a:txBody>
                    <a:bodyPr/>
                    <a:lstStyle/>
                    <a:p>
                      <a:pPr algn="ctr" fontAlgn="b"/>
                      <a:r>
                        <a:rPr lang="en-US" sz="400" u="none" strike="noStrike">
                          <a:effectLst/>
                        </a:rPr>
                        <a:t>145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55025233"/>
                  </a:ext>
                </a:extLst>
              </a:tr>
              <a:tr h="79306">
                <a:tc>
                  <a:txBody>
                    <a:bodyPr/>
                    <a:lstStyle/>
                    <a:p>
                      <a:pPr algn="ctr" fontAlgn="b"/>
                      <a:r>
                        <a:rPr lang="en-US" sz="400" u="none" strike="noStrike">
                          <a:effectLst/>
                        </a:rPr>
                        <a:t>146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750869271"/>
                  </a:ext>
                </a:extLst>
              </a:tr>
              <a:tr h="79306">
                <a:tc>
                  <a:txBody>
                    <a:bodyPr/>
                    <a:lstStyle/>
                    <a:p>
                      <a:pPr algn="ctr" fontAlgn="b"/>
                      <a:r>
                        <a:rPr lang="en-US" sz="400" u="none" strike="noStrike">
                          <a:effectLst/>
                        </a:rPr>
                        <a:t>148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1418312"/>
                  </a:ext>
                </a:extLst>
              </a:tr>
              <a:tr h="79306">
                <a:tc>
                  <a:txBody>
                    <a:bodyPr/>
                    <a:lstStyle/>
                    <a:p>
                      <a:pPr algn="ctr" fontAlgn="b"/>
                      <a:r>
                        <a:rPr lang="en-US" sz="400" u="none" strike="noStrike">
                          <a:effectLst/>
                        </a:rPr>
                        <a:t>149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90867185"/>
                  </a:ext>
                </a:extLst>
              </a:tr>
              <a:tr h="79306">
                <a:tc>
                  <a:txBody>
                    <a:bodyPr/>
                    <a:lstStyle/>
                    <a:p>
                      <a:pPr algn="ctr" fontAlgn="b"/>
                      <a:r>
                        <a:rPr lang="en-US" sz="400" u="none" strike="noStrike">
                          <a:effectLst/>
                        </a:rPr>
                        <a:t>149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208318497"/>
                  </a:ext>
                </a:extLst>
              </a:tr>
              <a:tr h="79306">
                <a:tc>
                  <a:txBody>
                    <a:bodyPr/>
                    <a:lstStyle/>
                    <a:p>
                      <a:pPr algn="ctr" fontAlgn="b"/>
                      <a:r>
                        <a:rPr lang="en-US" sz="400" u="none" strike="noStrike">
                          <a:effectLst/>
                        </a:rPr>
                        <a:t>150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411523123"/>
                  </a:ext>
                </a:extLst>
              </a:tr>
              <a:tr h="79306">
                <a:tc>
                  <a:txBody>
                    <a:bodyPr/>
                    <a:lstStyle/>
                    <a:p>
                      <a:pPr algn="ctr" fontAlgn="b"/>
                      <a:r>
                        <a:rPr lang="en-US" sz="400" u="none" strike="noStrike">
                          <a:effectLst/>
                        </a:rPr>
                        <a:t>150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916065626"/>
                  </a:ext>
                </a:extLst>
              </a:tr>
              <a:tr h="79306">
                <a:tc>
                  <a:txBody>
                    <a:bodyPr/>
                    <a:lstStyle/>
                    <a:p>
                      <a:pPr algn="ctr" fontAlgn="b"/>
                      <a:r>
                        <a:rPr lang="en-US" sz="400" u="none" strike="noStrike">
                          <a:effectLst/>
                        </a:rPr>
                        <a:t>151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830047979"/>
                  </a:ext>
                </a:extLst>
              </a:tr>
              <a:tr h="79306">
                <a:tc>
                  <a:txBody>
                    <a:bodyPr/>
                    <a:lstStyle/>
                    <a:p>
                      <a:pPr algn="ctr" fontAlgn="b"/>
                      <a:r>
                        <a:rPr lang="en-US" sz="400" u="none" strike="noStrike">
                          <a:effectLst/>
                        </a:rPr>
                        <a:t>153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681135073"/>
                  </a:ext>
                </a:extLst>
              </a:tr>
              <a:tr h="79306">
                <a:tc>
                  <a:txBody>
                    <a:bodyPr/>
                    <a:lstStyle/>
                    <a:p>
                      <a:pPr algn="ctr" fontAlgn="b"/>
                      <a:r>
                        <a:rPr lang="en-US" sz="400" u="none" strike="noStrike">
                          <a:effectLst/>
                        </a:rPr>
                        <a:t>154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4269320550"/>
                  </a:ext>
                </a:extLst>
              </a:tr>
              <a:tr h="79306">
                <a:tc>
                  <a:txBody>
                    <a:bodyPr/>
                    <a:lstStyle/>
                    <a:p>
                      <a:pPr algn="ctr" fontAlgn="b"/>
                      <a:r>
                        <a:rPr lang="en-US" sz="400" u="none" strike="noStrike">
                          <a:effectLst/>
                        </a:rPr>
                        <a:t>154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869815288"/>
                  </a:ext>
                </a:extLst>
              </a:tr>
              <a:tr h="79306">
                <a:tc>
                  <a:txBody>
                    <a:bodyPr/>
                    <a:lstStyle/>
                    <a:p>
                      <a:pPr algn="ctr" fontAlgn="b"/>
                      <a:r>
                        <a:rPr lang="en-US" sz="400" u="none" strike="noStrike">
                          <a:effectLst/>
                        </a:rPr>
                        <a:t>156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191641485"/>
                  </a:ext>
                </a:extLst>
              </a:tr>
              <a:tr h="79306">
                <a:tc>
                  <a:txBody>
                    <a:bodyPr/>
                    <a:lstStyle/>
                    <a:p>
                      <a:pPr algn="ctr" fontAlgn="b"/>
                      <a:r>
                        <a:rPr lang="en-US" sz="400" u="none" strike="noStrike">
                          <a:effectLst/>
                        </a:rPr>
                        <a:t>157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627944046"/>
                  </a:ext>
                </a:extLst>
              </a:tr>
              <a:tr h="79306">
                <a:tc>
                  <a:txBody>
                    <a:bodyPr/>
                    <a:lstStyle/>
                    <a:p>
                      <a:pPr algn="ctr" fontAlgn="b"/>
                      <a:r>
                        <a:rPr lang="en-US" sz="400" u="none" strike="noStrike">
                          <a:effectLst/>
                        </a:rPr>
                        <a:t>158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793415781"/>
                  </a:ext>
                </a:extLst>
              </a:tr>
              <a:tr h="79306">
                <a:tc>
                  <a:txBody>
                    <a:bodyPr/>
                    <a:lstStyle/>
                    <a:p>
                      <a:pPr algn="ctr" fontAlgn="b"/>
                      <a:r>
                        <a:rPr lang="en-US" sz="400" u="none" strike="noStrike">
                          <a:effectLst/>
                        </a:rPr>
                        <a:t>158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217271292"/>
                  </a:ext>
                </a:extLst>
              </a:tr>
              <a:tr h="79306">
                <a:tc>
                  <a:txBody>
                    <a:bodyPr/>
                    <a:lstStyle/>
                    <a:p>
                      <a:pPr algn="ctr" fontAlgn="b"/>
                      <a:r>
                        <a:rPr lang="en-US" sz="400" u="none" strike="noStrike">
                          <a:effectLst/>
                        </a:rPr>
                        <a:t>158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534879542"/>
                  </a:ext>
                </a:extLst>
              </a:tr>
              <a:tr h="79306">
                <a:tc>
                  <a:txBody>
                    <a:bodyPr/>
                    <a:lstStyle/>
                    <a:p>
                      <a:pPr algn="ctr" fontAlgn="b"/>
                      <a:r>
                        <a:rPr lang="en-US" sz="400" u="none" strike="noStrike">
                          <a:effectLst/>
                        </a:rPr>
                        <a:t>158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856452551"/>
                  </a:ext>
                </a:extLst>
              </a:tr>
              <a:tr h="79306">
                <a:tc>
                  <a:txBody>
                    <a:bodyPr/>
                    <a:lstStyle/>
                    <a:p>
                      <a:pPr algn="ctr" fontAlgn="b"/>
                      <a:r>
                        <a:rPr lang="en-US" sz="400" u="none" strike="noStrike">
                          <a:effectLst/>
                        </a:rPr>
                        <a:t>160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470012828"/>
                  </a:ext>
                </a:extLst>
              </a:tr>
              <a:tr h="79306">
                <a:tc>
                  <a:txBody>
                    <a:bodyPr/>
                    <a:lstStyle/>
                    <a:p>
                      <a:pPr algn="ctr" fontAlgn="b"/>
                      <a:r>
                        <a:rPr lang="en-US" sz="400" u="none" strike="noStrike">
                          <a:effectLst/>
                        </a:rPr>
                        <a:t>160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499455507"/>
                  </a:ext>
                </a:extLst>
              </a:tr>
              <a:tr h="79306">
                <a:tc>
                  <a:txBody>
                    <a:bodyPr/>
                    <a:lstStyle/>
                    <a:p>
                      <a:pPr algn="ctr" fontAlgn="b"/>
                      <a:r>
                        <a:rPr lang="en-US" sz="400" u="none" strike="noStrike">
                          <a:effectLst/>
                        </a:rPr>
                        <a:t>160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07286045"/>
                  </a:ext>
                </a:extLst>
              </a:tr>
              <a:tr h="83480">
                <a:tc>
                  <a:txBody>
                    <a:bodyPr/>
                    <a:lstStyle/>
                    <a:p>
                      <a:pPr algn="ctr" fontAlgn="b"/>
                      <a:r>
                        <a:rPr lang="en-US" sz="400" u="none" strike="noStrike">
                          <a:effectLst/>
                        </a:rPr>
                        <a:t>163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211874318"/>
                  </a:ext>
                </a:extLst>
              </a:tr>
              <a:tr h="83480">
                <a:tc>
                  <a:txBody>
                    <a:bodyPr/>
                    <a:lstStyle/>
                    <a:p>
                      <a:pPr algn="ctr" fontAlgn="b"/>
                      <a:r>
                        <a:rPr lang="en-US" sz="400" u="none" strike="noStrike">
                          <a:effectLst/>
                        </a:rPr>
                        <a:t>163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746629087"/>
                  </a:ext>
                </a:extLst>
              </a:tr>
              <a:tr h="83480">
                <a:tc>
                  <a:txBody>
                    <a:bodyPr/>
                    <a:lstStyle/>
                    <a:p>
                      <a:pPr algn="ctr" fontAlgn="b"/>
                      <a:r>
                        <a:rPr lang="en-US" sz="400" u="none" strike="noStrike">
                          <a:effectLst/>
                        </a:rPr>
                        <a:t>165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45721140"/>
                  </a:ext>
                </a:extLst>
              </a:tr>
              <a:tr h="83480">
                <a:tc>
                  <a:txBody>
                    <a:bodyPr/>
                    <a:lstStyle/>
                    <a:p>
                      <a:pPr algn="ctr" fontAlgn="b"/>
                      <a:r>
                        <a:rPr lang="en-US" sz="400" u="none" strike="noStrike">
                          <a:effectLst/>
                        </a:rPr>
                        <a:t>167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720660488"/>
                  </a:ext>
                </a:extLst>
              </a:tr>
              <a:tr h="83480">
                <a:tc>
                  <a:txBody>
                    <a:bodyPr/>
                    <a:lstStyle/>
                    <a:p>
                      <a:pPr algn="ctr" fontAlgn="b"/>
                      <a:r>
                        <a:rPr lang="en-US" sz="400" u="none" strike="noStrike">
                          <a:effectLst/>
                        </a:rPr>
                        <a:t>167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465991003"/>
                  </a:ext>
                </a:extLst>
              </a:tr>
              <a:tr h="83480">
                <a:tc>
                  <a:txBody>
                    <a:bodyPr/>
                    <a:lstStyle/>
                    <a:p>
                      <a:pPr algn="ctr" fontAlgn="b"/>
                      <a:r>
                        <a:rPr lang="en-US" sz="400" u="none" strike="noStrike">
                          <a:effectLst/>
                        </a:rPr>
                        <a:t>168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653068436"/>
                  </a:ext>
                </a:extLst>
              </a:tr>
              <a:tr h="83480">
                <a:tc>
                  <a:txBody>
                    <a:bodyPr/>
                    <a:lstStyle/>
                    <a:p>
                      <a:pPr algn="ctr" fontAlgn="b"/>
                      <a:r>
                        <a:rPr lang="en-US" sz="400" u="none" strike="noStrike">
                          <a:effectLst/>
                        </a:rPr>
                        <a:t>169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621215026"/>
                  </a:ext>
                </a:extLst>
              </a:tr>
              <a:tr h="83480">
                <a:tc>
                  <a:txBody>
                    <a:bodyPr/>
                    <a:lstStyle/>
                    <a:p>
                      <a:pPr algn="ctr" fontAlgn="b"/>
                      <a:r>
                        <a:rPr lang="en-US" sz="400" u="none" strike="noStrike">
                          <a:effectLst/>
                        </a:rPr>
                        <a:t>170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899437486"/>
                  </a:ext>
                </a:extLst>
              </a:tr>
              <a:tr h="83480">
                <a:tc>
                  <a:txBody>
                    <a:bodyPr/>
                    <a:lstStyle/>
                    <a:p>
                      <a:pPr algn="ctr" fontAlgn="b"/>
                      <a:r>
                        <a:rPr lang="en-US" sz="400" u="none" strike="noStrike">
                          <a:effectLst/>
                        </a:rPr>
                        <a:t>171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644998357"/>
                  </a:ext>
                </a:extLst>
              </a:tr>
              <a:tr h="83480">
                <a:tc>
                  <a:txBody>
                    <a:bodyPr/>
                    <a:lstStyle/>
                    <a:p>
                      <a:pPr algn="ctr" fontAlgn="b"/>
                      <a:r>
                        <a:rPr lang="en-US" sz="400" u="none" strike="noStrike">
                          <a:effectLst/>
                        </a:rPr>
                        <a:t>171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897798817"/>
                  </a:ext>
                </a:extLst>
              </a:tr>
              <a:tr h="83480">
                <a:tc>
                  <a:txBody>
                    <a:bodyPr/>
                    <a:lstStyle/>
                    <a:p>
                      <a:pPr algn="ctr" fontAlgn="b"/>
                      <a:r>
                        <a:rPr lang="en-US" sz="400" u="none" strike="noStrike">
                          <a:effectLst/>
                        </a:rPr>
                        <a:t>172</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479420830"/>
                  </a:ext>
                </a:extLst>
              </a:tr>
              <a:tr h="83480">
                <a:tc>
                  <a:txBody>
                    <a:bodyPr/>
                    <a:lstStyle/>
                    <a:p>
                      <a:pPr algn="ctr" fontAlgn="b"/>
                      <a:r>
                        <a:rPr lang="en-US" sz="400" u="none" strike="noStrike">
                          <a:effectLst/>
                        </a:rPr>
                        <a:t>174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408219961"/>
                  </a:ext>
                </a:extLst>
              </a:tr>
              <a:tr h="83480">
                <a:tc>
                  <a:txBody>
                    <a:bodyPr/>
                    <a:lstStyle/>
                    <a:p>
                      <a:pPr algn="ctr" fontAlgn="b"/>
                      <a:r>
                        <a:rPr lang="en-US" sz="400" u="none" strike="noStrike">
                          <a:effectLst/>
                        </a:rPr>
                        <a:t>174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4157340211"/>
                  </a:ext>
                </a:extLst>
              </a:tr>
              <a:tr h="83480">
                <a:tc>
                  <a:txBody>
                    <a:bodyPr/>
                    <a:lstStyle/>
                    <a:p>
                      <a:pPr algn="ctr" fontAlgn="b"/>
                      <a:r>
                        <a:rPr lang="en-US" sz="400" u="none" strike="noStrike">
                          <a:effectLst/>
                        </a:rPr>
                        <a:t>175</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793275731"/>
                  </a:ext>
                </a:extLst>
              </a:tr>
              <a:tr h="83480">
                <a:tc>
                  <a:txBody>
                    <a:bodyPr/>
                    <a:lstStyle/>
                    <a:p>
                      <a:pPr algn="ctr" fontAlgn="b"/>
                      <a:r>
                        <a:rPr lang="en-US" sz="400" u="none" strike="noStrike">
                          <a:effectLst/>
                        </a:rPr>
                        <a:t>176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357142331"/>
                  </a:ext>
                </a:extLst>
              </a:tr>
              <a:tr h="83480">
                <a:tc>
                  <a:txBody>
                    <a:bodyPr/>
                    <a:lstStyle/>
                    <a:p>
                      <a:pPr algn="ctr" fontAlgn="b"/>
                      <a:r>
                        <a:rPr lang="en-US" sz="400" u="none" strike="noStrike">
                          <a:effectLst/>
                        </a:rPr>
                        <a:t>176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208256434"/>
                  </a:ext>
                </a:extLst>
              </a:tr>
              <a:tr h="83480">
                <a:tc>
                  <a:txBody>
                    <a:bodyPr/>
                    <a:lstStyle/>
                    <a:p>
                      <a:pPr algn="ctr" fontAlgn="b"/>
                      <a:r>
                        <a:rPr lang="en-US" sz="400" u="none" strike="noStrike">
                          <a:effectLst/>
                        </a:rPr>
                        <a:t>178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427000269"/>
                  </a:ext>
                </a:extLst>
              </a:tr>
              <a:tr h="83480">
                <a:tc>
                  <a:txBody>
                    <a:bodyPr/>
                    <a:lstStyle/>
                    <a:p>
                      <a:pPr algn="ctr" fontAlgn="b"/>
                      <a:r>
                        <a:rPr lang="en-US" sz="400" u="none" strike="noStrike">
                          <a:effectLst/>
                        </a:rPr>
                        <a:t>180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540962068"/>
                  </a:ext>
                </a:extLst>
              </a:tr>
              <a:tr h="83480">
                <a:tc>
                  <a:txBody>
                    <a:bodyPr/>
                    <a:lstStyle/>
                    <a:p>
                      <a:pPr algn="ctr" fontAlgn="b"/>
                      <a:r>
                        <a:rPr lang="en-US" sz="400" u="none" strike="noStrike">
                          <a:effectLst/>
                        </a:rPr>
                        <a:t>180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986065001"/>
                  </a:ext>
                </a:extLst>
              </a:tr>
              <a:tr h="83480">
                <a:tc>
                  <a:txBody>
                    <a:bodyPr/>
                    <a:lstStyle/>
                    <a:p>
                      <a:pPr algn="ctr" fontAlgn="b"/>
                      <a:r>
                        <a:rPr lang="en-US" sz="400" u="none" strike="noStrike">
                          <a:effectLst/>
                        </a:rPr>
                        <a:t>181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988620377"/>
                  </a:ext>
                </a:extLst>
              </a:tr>
              <a:tr h="83480">
                <a:tc>
                  <a:txBody>
                    <a:bodyPr/>
                    <a:lstStyle/>
                    <a:p>
                      <a:pPr algn="ctr" fontAlgn="b"/>
                      <a:r>
                        <a:rPr lang="en-US" sz="400" u="none" strike="noStrike">
                          <a:effectLst/>
                        </a:rPr>
                        <a:t>181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045880210"/>
                  </a:ext>
                </a:extLst>
              </a:tr>
              <a:tr h="83480">
                <a:tc>
                  <a:txBody>
                    <a:bodyPr/>
                    <a:lstStyle/>
                    <a:p>
                      <a:pPr algn="ctr" fontAlgn="b"/>
                      <a:r>
                        <a:rPr lang="en-US" sz="400" u="none" strike="noStrike">
                          <a:effectLst/>
                        </a:rPr>
                        <a:t>183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305829907"/>
                  </a:ext>
                </a:extLst>
              </a:tr>
              <a:tr h="83480">
                <a:tc>
                  <a:txBody>
                    <a:bodyPr/>
                    <a:lstStyle/>
                    <a:p>
                      <a:pPr algn="ctr" fontAlgn="b"/>
                      <a:r>
                        <a:rPr lang="en-US" sz="400" u="none" strike="noStrike">
                          <a:effectLst/>
                        </a:rPr>
                        <a:t>184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019640598"/>
                  </a:ext>
                </a:extLst>
              </a:tr>
              <a:tr h="83480">
                <a:tc>
                  <a:txBody>
                    <a:bodyPr/>
                    <a:lstStyle/>
                    <a:p>
                      <a:pPr algn="ctr" fontAlgn="b"/>
                      <a:r>
                        <a:rPr lang="en-US" sz="400" u="none" strike="noStrike">
                          <a:effectLst/>
                        </a:rPr>
                        <a:t>186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028178790"/>
                  </a:ext>
                </a:extLst>
              </a:tr>
              <a:tr h="83480">
                <a:tc>
                  <a:txBody>
                    <a:bodyPr/>
                    <a:lstStyle/>
                    <a:p>
                      <a:pPr algn="ctr" fontAlgn="b"/>
                      <a:r>
                        <a:rPr lang="en-US" sz="400" u="none" strike="noStrike">
                          <a:effectLst/>
                        </a:rPr>
                        <a:t>190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740791496"/>
                  </a:ext>
                </a:extLst>
              </a:tr>
              <a:tr h="83480">
                <a:tc>
                  <a:txBody>
                    <a:bodyPr/>
                    <a:lstStyle/>
                    <a:p>
                      <a:pPr algn="ctr" fontAlgn="b"/>
                      <a:r>
                        <a:rPr lang="en-US" sz="400" u="none" strike="noStrike">
                          <a:effectLst/>
                        </a:rPr>
                        <a:t>193</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873352042"/>
                  </a:ext>
                </a:extLst>
              </a:tr>
              <a:tr h="83480">
                <a:tc>
                  <a:txBody>
                    <a:bodyPr/>
                    <a:lstStyle/>
                    <a:p>
                      <a:pPr algn="ctr" fontAlgn="b"/>
                      <a:r>
                        <a:rPr lang="en-US" sz="400" u="none" strike="noStrike">
                          <a:effectLst/>
                        </a:rPr>
                        <a:t>194</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569518004"/>
                  </a:ext>
                </a:extLst>
              </a:tr>
              <a:tr h="83480">
                <a:tc>
                  <a:txBody>
                    <a:bodyPr/>
                    <a:lstStyle/>
                    <a:p>
                      <a:pPr algn="ctr" fontAlgn="b"/>
                      <a:r>
                        <a:rPr lang="en-US" sz="400" u="none" strike="noStrike">
                          <a:effectLst/>
                        </a:rPr>
                        <a:t>196</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686871766"/>
                  </a:ext>
                </a:extLst>
              </a:tr>
              <a:tr h="83480">
                <a:tc>
                  <a:txBody>
                    <a:bodyPr/>
                    <a:lstStyle/>
                    <a:p>
                      <a:pPr algn="ctr" fontAlgn="b"/>
                      <a:r>
                        <a:rPr lang="en-US" sz="400" u="none" strike="noStrike">
                          <a:effectLst/>
                        </a:rPr>
                        <a:t>199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613899869"/>
                  </a:ext>
                </a:extLst>
              </a:tr>
              <a:tr h="83480">
                <a:tc>
                  <a:txBody>
                    <a:bodyPr/>
                    <a:lstStyle/>
                    <a:p>
                      <a:pPr algn="ctr" fontAlgn="b"/>
                      <a:r>
                        <a:rPr lang="en-US" sz="400" u="none" strike="noStrike">
                          <a:effectLst/>
                        </a:rPr>
                        <a:t>199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4012864222"/>
                  </a:ext>
                </a:extLst>
              </a:tr>
              <a:tr h="83480">
                <a:tc>
                  <a:txBody>
                    <a:bodyPr/>
                    <a:lstStyle/>
                    <a:p>
                      <a:pPr algn="ctr" fontAlgn="b"/>
                      <a:r>
                        <a:rPr lang="en-US" sz="400" u="none" strike="noStrike">
                          <a:effectLst/>
                        </a:rPr>
                        <a:t>200</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247555670"/>
                  </a:ext>
                </a:extLst>
              </a:tr>
              <a:tr h="83480">
                <a:tc>
                  <a:txBody>
                    <a:bodyPr/>
                    <a:lstStyle/>
                    <a:p>
                      <a:pPr algn="ctr" fontAlgn="b"/>
                      <a:r>
                        <a:rPr lang="en-US" sz="400" u="none" strike="noStrike">
                          <a:effectLst/>
                        </a:rPr>
                        <a:t>201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179143124"/>
                  </a:ext>
                </a:extLst>
              </a:tr>
              <a:tr h="83480">
                <a:tc>
                  <a:txBody>
                    <a:bodyPr/>
                    <a:lstStyle/>
                    <a:p>
                      <a:pPr algn="ctr" fontAlgn="b"/>
                      <a:r>
                        <a:rPr lang="en-US" sz="400" u="none" strike="noStrike">
                          <a:effectLst/>
                        </a:rPr>
                        <a:t>207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871702624"/>
                  </a:ext>
                </a:extLst>
              </a:tr>
              <a:tr h="83480">
                <a:tc>
                  <a:txBody>
                    <a:bodyPr/>
                    <a:lstStyle/>
                    <a:p>
                      <a:pPr algn="ctr" fontAlgn="b"/>
                      <a:r>
                        <a:rPr lang="en-US" sz="400" u="none" strike="noStrike">
                          <a:effectLst/>
                        </a:rPr>
                        <a:t>208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56839590"/>
                  </a:ext>
                </a:extLst>
              </a:tr>
              <a:tr h="83480">
                <a:tc>
                  <a:txBody>
                    <a:bodyPr/>
                    <a:lstStyle/>
                    <a:p>
                      <a:pPr algn="ctr" fontAlgn="b"/>
                      <a:r>
                        <a:rPr lang="en-US" sz="400" u="none" strike="noStrike">
                          <a:effectLst/>
                        </a:rPr>
                        <a:t>218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839038107"/>
                  </a:ext>
                </a:extLst>
              </a:tr>
              <a:tr h="83480">
                <a:tc>
                  <a:txBody>
                    <a:bodyPr/>
                    <a:lstStyle/>
                    <a:p>
                      <a:pPr algn="ctr" fontAlgn="b"/>
                      <a:r>
                        <a:rPr lang="en-US" sz="400" u="none" strike="noStrike">
                          <a:effectLst/>
                        </a:rPr>
                        <a:t>221</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672083268"/>
                  </a:ext>
                </a:extLst>
              </a:tr>
              <a:tr h="83480">
                <a:tc>
                  <a:txBody>
                    <a:bodyPr/>
                    <a:lstStyle/>
                    <a:p>
                      <a:pPr algn="ctr" fontAlgn="b"/>
                      <a:r>
                        <a:rPr lang="en-US" sz="400" u="none" strike="noStrike">
                          <a:effectLst/>
                        </a:rPr>
                        <a:t>228</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3958649566"/>
                  </a:ext>
                </a:extLst>
              </a:tr>
              <a:tr h="83480">
                <a:tc>
                  <a:txBody>
                    <a:bodyPr/>
                    <a:lstStyle/>
                    <a:p>
                      <a:pPr algn="ctr" fontAlgn="b"/>
                      <a:r>
                        <a:rPr lang="en-US" sz="400" u="none" strike="noStrike">
                          <a:effectLst/>
                        </a:rPr>
                        <a:t>229</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535325101"/>
                  </a:ext>
                </a:extLst>
              </a:tr>
              <a:tr h="83480">
                <a:tc>
                  <a:txBody>
                    <a:bodyPr/>
                    <a:lstStyle/>
                    <a:p>
                      <a:pPr algn="ctr" fontAlgn="b"/>
                      <a:r>
                        <a:rPr lang="en-US" sz="400" u="none" strike="noStrike">
                          <a:effectLst/>
                        </a:rPr>
                        <a:t>237</a:t>
                      </a:r>
                      <a:endParaRPr lang="en-US" sz="400" b="0" i="0" u="none" strike="noStrike">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2081234891"/>
                  </a:ext>
                </a:extLst>
              </a:tr>
              <a:tr h="83480">
                <a:tc>
                  <a:txBody>
                    <a:bodyPr/>
                    <a:lstStyle/>
                    <a:p>
                      <a:pPr algn="ctr" fontAlgn="b"/>
                      <a:r>
                        <a:rPr lang="en-US" sz="400" u="none" strike="noStrike" dirty="0">
                          <a:effectLst/>
                        </a:rPr>
                        <a:t>245</a:t>
                      </a:r>
                      <a:endParaRPr lang="en-US" sz="400" b="0" i="0" u="none" strike="noStrike" dirty="0">
                        <a:solidFill>
                          <a:srgbClr val="000000"/>
                        </a:solidFill>
                        <a:effectLst/>
                        <a:latin typeface="Lucida Fax" panose="02060602050505020204" pitchFamily="18" charset="0"/>
                      </a:endParaRPr>
                    </a:p>
                  </a:txBody>
                  <a:tcPr marL="3495" marR="3495" marT="3495" marB="0" anchor="b"/>
                </a:tc>
                <a:extLst>
                  <a:ext uri="{0D108BD9-81ED-4DB2-BD59-A6C34878D82A}">
                    <a16:rowId xmlns:a16="http://schemas.microsoft.com/office/drawing/2014/main" val="1660654685"/>
                  </a:ext>
                </a:extLst>
              </a:tr>
            </a:tbl>
          </a:graphicData>
        </a:graphic>
      </p:graphicFrame>
    </p:spTree>
    <p:extLst>
      <p:ext uri="{BB962C8B-B14F-4D97-AF65-F5344CB8AC3E}">
        <p14:creationId xmlns:p14="http://schemas.microsoft.com/office/powerpoint/2010/main" val="3177716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Box Plot or Box-and-Whisker Chart</a:t>
            </a:r>
          </a:p>
        </p:txBody>
      </p:sp>
      <p:sp>
        <p:nvSpPr>
          <p:cNvPr id="48131" name="Content Placeholder 2"/>
          <p:cNvSpPr>
            <a:spLocks noGrp="1"/>
          </p:cNvSpPr>
          <p:nvPr>
            <p:ph idx="1"/>
          </p:nvPr>
        </p:nvSpPr>
        <p:spPr>
          <a:xfrm>
            <a:off x="457200" y="914400"/>
            <a:ext cx="8229600" cy="1981200"/>
          </a:xfrm>
        </p:spPr>
        <p:txBody>
          <a:bodyPr/>
          <a:lstStyle/>
          <a:p>
            <a:r>
              <a:rPr lang="en-US" altLang="en-US" sz="2800"/>
              <a:t>A box plot is a graphical display showing </a:t>
            </a:r>
            <a:r>
              <a:rPr lang="en-US" altLang="en-US" sz="2800">
                <a:solidFill>
                  <a:srgbClr val="002060"/>
                </a:solidFill>
              </a:rPr>
              <a:t>c</a:t>
            </a:r>
            <a:r>
              <a:rPr lang="en-US" altLang="en-US" sz="2800"/>
              <a:t>enter, </a:t>
            </a:r>
            <a:r>
              <a:rPr lang="en-US" altLang="en-US" sz="2800">
                <a:solidFill>
                  <a:srgbClr val="002060"/>
                </a:solidFill>
              </a:rPr>
              <a:t>s</a:t>
            </a:r>
            <a:r>
              <a:rPr lang="en-US" altLang="en-US" sz="2800"/>
              <a:t>pread, </a:t>
            </a:r>
            <a:r>
              <a:rPr lang="en-US" altLang="en-US" sz="2800">
                <a:solidFill>
                  <a:srgbClr val="002060"/>
                </a:solidFill>
              </a:rPr>
              <a:t>s</a:t>
            </a:r>
            <a:r>
              <a:rPr lang="en-US" altLang="en-US" sz="2800"/>
              <a:t>hape, and </a:t>
            </a:r>
            <a:r>
              <a:rPr lang="en-US" altLang="en-US" sz="2800">
                <a:solidFill>
                  <a:srgbClr val="002060"/>
                </a:solidFill>
              </a:rPr>
              <a:t>o</a:t>
            </a:r>
            <a:r>
              <a:rPr lang="en-US" altLang="en-US" sz="2800"/>
              <a:t>utliers (SOCS).</a:t>
            </a:r>
          </a:p>
          <a:p>
            <a:r>
              <a:rPr lang="en-US" altLang="en-US" sz="2800"/>
              <a:t>It displays the </a:t>
            </a:r>
            <a:r>
              <a:rPr lang="en-US" altLang="en-US" sz="2800">
                <a:solidFill>
                  <a:srgbClr val="002060"/>
                </a:solidFill>
              </a:rPr>
              <a:t>5-number summary</a:t>
            </a:r>
            <a:r>
              <a:rPr lang="en-US" altLang="en-US" sz="2800"/>
              <a:t>: </a:t>
            </a:r>
            <a:r>
              <a:rPr lang="en-US" altLang="en-US" sz="2800" i="1"/>
              <a:t>min</a:t>
            </a:r>
            <a:r>
              <a:rPr lang="en-US" altLang="en-US" sz="2800"/>
              <a:t>, </a:t>
            </a:r>
            <a:r>
              <a:rPr lang="en-US" altLang="en-US" sz="2800" i="1"/>
              <a:t>q</a:t>
            </a:r>
            <a:r>
              <a:rPr lang="en-US" altLang="en-US" sz="2800" baseline="-25000"/>
              <a:t>1</a:t>
            </a:r>
            <a:r>
              <a:rPr lang="en-US" altLang="en-US" sz="2800"/>
              <a:t>, </a:t>
            </a:r>
            <a:r>
              <a:rPr lang="en-US" altLang="en-US" sz="2800" i="1"/>
              <a:t>median</a:t>
            </a:r>
            <a:r>
              <a:rPr lang="en-US" altLang="en-US" sz="2800"/>
              <a:t>, </a:t>
            </a:r>
            <a:r>
              <a:rPr lang="en-US" altLang="en-US" sz="2800" i="1"/>
              <a:t>q</a:t>
            </a:r>
            <a:r>
              <a:rPr lang="en-US" altLang="en-US" sz="2800" baseline="-25000"/>
              <a:t>3</a:t>
            </a:r>
            <a:r>
              <a:rPr lang="en-US" altLang="en-US" sz="2800"/>
              <a:t>, and </a:t>
            </a:r>
            <a:r>
              <a:rPr lang="en-US" altLang="en-US" sz="2800" i="1"/>
              <a:t>max</a:t>
            </a:r>
            <a:r>
              <a:rPr lang="en-US" altLang="en-US" sz="2800"/>
              <a:t>.</a:t>
            </a:r>
          </a:p>
        </p:txBody>
      </p:sp>
      <p:sp>
        <p:nvSpPr>
          <p:cNvPr id="48132" name="TextBox 6"/>
          <p:cNvSpPr txBox="1">
            <a:spLocks noChangeArrowheads="1"/>
          </p:cNvSpPr>
          <p:nvPr/>
        </p:nvSpPr>
        <p:spPr bwMode="auto">
          <a:xfrm>
            <a:off x="3344863" y="5772150"/>
            <a:ext cx="1874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en-US">
                <a:latin typeface="Helvetica (Body)"/>
              </a:rPr>
              <a:t>Description of a box plot.</a:t>
            </a: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3028950"/>
            <a:ext cx="83915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530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t>Box Plot of Compressive Data</a:t>
            </a:r>
          </a:p>
        </p:txBody>
      </p:sp>
      <p:sp>
        <p:nvSpPr>
          <p:cNvPr id="50179" name="TextBox 6"/>
          <p:cNvSpPr txBox="1">
            <a:spLocks noChangeArrowheads="1"/>
          </p:cNvSpPr>
          <p:nvPr/>
        </p:nvSpPr>
        <p:spPr bwMode="auto">
          <a:xfrm>
            <a:off x="1143000" y="49720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en-US">
                <a:latin typeface="Helvetica (Body)"/>
              </a:rPr>
              <a:t>Box plot of compressive strength of 80 aluminum-lithium alloy specimens.  </a:t>
            </a:r>
            <a:r>
              <a:rPr lang="en-US" altLang="en-US" u="sng">
                <a:latin typeface="Helvetica (Body)"/>
              </a:rPr>
              <a:t>Comment</a:t>
            </a:r>
            <a:r>
              <a:rPr lang="en-US" altLang="en-US">
                <a:latin typeface="Helvetica (Body)"/>
              </a:rPr>
              <a:t>:  Box plot may be shown vertically or horizontally, data reveals three outliers and no extreme outliers.  Lower outlier limit is:  143.5 – 1.5*(181.0-143.5) = 87.25.</a:t>
            </a:r>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59436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292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7745413" cy="533400"/>
          </a:xfrm>
        </p:spPr>
        <p:txBody>
          <a:bodyPr anchor="ctr">
            <a:noAutofit/>
          </a:bodyPr>
          <a:lstStyle/>
          <a:p>
            <a:pPr eaLnBrk="1" hangingPunct="1">
              <a:defRPr/>
            </a:pPr>
            <a:r>
              <a:rPr lang="en-US" sz="3000" dirty="0"/>
              <a:t>The ballot that changed history</a:t>
            </a:r>
          </a:p>
        </p:txBody>
      </p:sp>
      <p:sp>
        <p:nvSpPr>
          <p:cNvPr id="5" name="Content Placeholder 4"/>
          <p:cNvSpPr>
            <a:spLocks noGrp="1"/>
          </p:cNvSpPr>
          <p:nvPr>
            <p:ph sz="half" idx="4294967295"/>
          </p:nvPr>
        </p:nvSpPr>
        <p:spPr>
          <a:xfrm>
            <a:off x="0" y="5181600"/>
            <a:ext cx="8382000" cy="1219200"/>
          </a:xfrm>
        </p:spPr>
        <p:txBody>
          <a:bodyPr>
            <a:normAutofit/>
          </a:bodyPr>
          <a:lstStyle/>
          <a:p>
            <a:pPr lvl="1" eaLnBrk="1" hangingPunct="1">
              <a:buFontTx/>
              <a:buNone/>
            </a:pPr>
            <a:r>
              <a:rPr lang="en-US"/>
              <a:t>Because of  this 2000 presidential election confusing ballot in Palm Beach county, Gore lost about </a:t>
            </a:r>
            <a:r>
              <a:rPr lang="en-US">
                <a:solidFill>
                  <a:srgbClr val="FF3300"/>
                </a:solidFill>
              </a:rPr>
              <a:t>6,607 votes </a:t>
            </a:r>
            <a:r>
              <a:rPr lang="en-US"/>
              <a:t>to Buchanan, lost Florida, and lost the election to George Bush. </a:t>
            </a:r>
          </a:p>
        </p:txBody>
      </p:sp>
      <p:pic>
        <p:nvPicPr>
          <p:cNvPr id="21508" name="Picture 2"/>
          <p:cNvPicPr>
            <a:picLocks noGrp="1" noChangeAspect="1" noChangeArrowheads="1"/>
          </p:cNvPicPr>
          <p:nvPr>
            <p:ph sz="half" idx="4294967295"/>
          </p:nvPr>
        </p:nvPicPr>
        <p:blipFill>
          <a:blip r:embed="rId3" cstate="print"/>
          <a:srcRect/>
          <a:stretch>
            <a:fillRect/>
          </a:stretch>
        </p:blipFill>
        <p:spPr>
          <a:xfrm>
            <a:off x="1219881" y="732971"/>
            <a:ext cx="6443662" cy="4286250"/>
          </a:xfrm>
        </p:spPr>
      </p:pic>
    </p:spTree>
    <p:extLst>
      <p:ext uri="{BB962C8B-B14F-4D97-AF65-F5344CB8AC3E}">
        <p14:creationId xmlns:p14="http://schemas.microsoft.com/office/powerpoint/2010/main" val="3952328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fade">
                                      <p:cBhvr>
                                        <p:cTn id="11"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001000" cy="731838"/>
          </a:xfrm>
        </p:spPr>
        <p:txBody>
          <a:bodyPr anchor="ctr">
            <a:normAutofit fontScale="90000"/>
          </a:bodyPr>
          <a:lstStyle/>
          <a:p>
            <a:pPr eaLnBrk="1" hangingPunct="1">
              <a:defRPr/>
            </a:pPr>
            <a:r>
              <a:rPr lang="en-US" sz="2800" dirty="0"/>
              <a:t>How did the statisticians figured 6,607 votes?  </a:t>
            </a:r>
            <a:r>
              <a:rPr lang="en-US" sz="1900" dirty="0"/>
              <a:t/>
            </a:r>
            <a:br>
              <a:rPr lang="en-US" sz="1900" dirty="0"/>
            </a:br>
            <a:endParaRPr lang="en-US" sz="1900" dirty="0"/>
          </a:p>
        </p:txBody>
      </p:sp>
      <p:sp>
        <p:nvSpPr>
          <p:cNvPr id="22531" name="Content Placeholder 2"/>
          <p:cNvSpPr>
            <a:spLocks noGrp="1"/>
          </p:cNvSpPr>
          <p:nvPr>
            <p:ph idx="4294967295"/>
          </p:nvPr>
        </p:nvSpPr>
        <p:spPr>
          <a:xfrm>
            <a:off x="1219200" y="1066800"/>
            <a:ext cx="7924800" cy="914400"/>
          </a:xfrm>
        </p:spPr>
        <p:txBody>
          <a:bodyPr/>
          <a:lstStyle/>
          <a:p>
            <a:pPr eaLnBrk="1" hangingPunct="1">
              <a:buFontTx/>
              <a:buNone/>
            </a:pPr>
            <a:r>
              <a:rPr lang="en-US" sz="2400"/>
              <a:t>By means of a Scatterplot of Buchanan votes versus total votes in Florida counties</a:t>
            </a:r>
          </a:p>
        </p:txBody>
      </p:sp>
      <p:pic>
        <p:nvPicPr>
          <p:cNvPr id="22532" name="Picture 3" descr="Larose01-03_FPO"/>
          <p:cNvPicPr>
            <a:picLocks noChangeAspect="1" noChangeArrowheads="1"/>
          </p:cNvPicPr>
          <p:nvPr/>
        </p:nvPicPr>
        <p:blipFill>
          <a:blip r:embed="rId3" cstate="print"/>
          <a:srcRect/>
          <a:stretch>
            <a:fillRect/>
          </a:stretch>
        </p:blipFill>
        <p:spPr bwMode="auto">
          <a:xfrm>
            <a:off x="457200" y="2286000"/>
            <a:ext cx="8262938" cy="4021138"/>
          </a:xfrm>
          <a:prstGeom prst="rect">
            <a:avLst/>
          </a:prstGeom>
          <a:noFill/>
          <a:ln w="9525">
            <a:noFill/>
            <a:miter lim="800000"/>
            <a:headEnd/>
            <a:tailEnd/>
          </a:ln>
        </p:spPr>
      </p:pic>
      <p:cxnSp>
        <p:nvCxnSpPr>
          <p:cNvPr id="6" name="Straight Arrow Connector 5"/>
          <p:cNvCxnSpPr/>
          <p:nvPr/>
        </p:nvCxnSpPr>
        <p:spPr>
          <a:xfrm>
            <a:off x="5297714" y="1799771"/>
            <a:ext cx="1364343" cy="1001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712686" y="4513943"/>
            <a:ext cx="6908800" cy="812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215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2000"/>
                                        <p:tgtEl>
                                          <p:spTgt spid="22532"/>
                                        </p:tgtEl>
                                      </p:cBhvr>
                                    </p:animEffect>
                                  </p:childTnLst>
                                </p:cTn>
                              </p:par>
                              <p:par>
                                <p:cTn id="8" presetID="2" presetClass="entr" presetSubtype="4" fill="hold" nodeType="withEffect">
                                  <p:stCondLst>
                                    <p:cond delay="1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0" fill="hold"/>
                                        <p:tgtEl>
                                          <p:spTgt spid="6"/>
                                        </p:tgtEl>
                                        <p:attrNameLst>
                                          <p:attrName>ppt_x</p:attrName>
                                        </p:attrNameLst>
                                      </p:cBhvr>
                                      <p:tavLst>
                                        <p:tav tm="0">
                                          <p:val>
                                            <p:strVal val="#ppt_x"/>
                                          </p:val>
                                        </p:tav>
                                        <p:tav tm="100000">
                                          <p:val>
                                            <p:strVal val="#ppt_x"/>
                                          </p:val>
                                        </p:tav>
                                      </p:tavLst>
                                    </p:anim>
                                    <p:anim calcmode="lin" valueType="num">
                                      <p:cBhvr additive="base">
                                        <p:cTn id="11" dur="500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30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0" fill="hold"/>
                                        <p:tgtEl>
                                          <p:spTgt spid="9"/>
                                        </p:tgtEl>
                                        <p:attrNameLst>
                                          <p:attrName>ppt_x</p:attrName>
                                        </p:attrNameLst>
                                      </p:cBhvr>
                                      <p:tavLst>
                                        <p:tav tm="0">
                                          <p:val>
                                            <p:strVal val="#ppt_x"/>
                                          </p:val>
                                        </p:tav>
                                        <p:tav tm="100000">
                                          <p:val>
                                            <p:strVal val="#ppt_x"/>
                                          </p:val>
                                        </p:tav>
                                      </p:tavLst>
                                    </p:anim>
                                    <p:anim calcmode="lin" valueType="num">
                                      <p:cBhvr additive="base">
                                        <p:cTn id="15" dur="5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024575A6-6A2F-4B8A-A233-DBB101DF427F}" type="slidenum">
              <a:rPr lang="en-US" altLang="en-US" sz="1200">
                <a:latin typeface="Tahoma" panose="020B0604030504040204" pitchFamily="34" charset="0"/>
              </a:rPr>
              <a:pPr/>
              <a:t>48</a:t>
            </a:fld>
            <a:endParaRPr lang="en-US" altLang="en-US" sz="1200">
              <a:latin typeface="Tahoma" panose="020B0604030504040204" pitchFamily="34" charset="0"/>
            </a:endParaRPr>
          </a:p>
        </p:txBody>
      </p:sp>
      <p:sp>
        <p:nvSpPr>
          <p:cNvPr id="31747" name="Rectangle 2"/>
          <p:cNvSpPr>
            <a:spLocks noGrp="1" noChangeArrowheads="1"/>
          </p:cNvSpPr>
          <p:nvPr>
            <p:ph type="title"/>
          </p:nvPr>
        </p:nvSpPr>
        <p:spPr/>
        <p:txBody>
          <a:bodyPr/>
          <a:lstStyle/>
          <a:p>
            <a:pPr eaLnBrk="1" hangingPunct="1"/>
            <a:r>
              <a:rPr lang="en-US" altLang="en-US"/>
              <a:t>Measures of Linear Relationship…</a:t>
            </a:r>
          </a:p>
        </p:txBody>
      </p:sp>
      <p:sp>
        <p:nvSpPr>
          <p:cNvPr id="31748" name="Rectangle 3"/>
          <p:cNvSpPr>
            <a:spLocks noGrp="1" noChangeArrowheads="1"/>
          </p:cNvSpPr>
          <p:nvPr>
            <p:ph type="body" idx="1"/>
          </p:nvPr>
        </p:nvSpPr>
        <p:spPr/>
        <p:txBody>
          <a:bodyPr/>
          <a:lstStyle/>
          <a:p>
            <a:pPr marL="0" indent="0" eaLnBrk="1" hangingPunct="1">
              <a:buFontTx/>
              <a:buNone/>
            </a:pPr>
            <a:r>
              <a:rPr lang="en-US" altLang="en-US"/>
              <a:t>We now present three numerical measures of linear relationship that provide information as to the </a:t>
            </a:r>
            <a:r>
              <a:rPr lang="en-US" altLang="en-US" b="1">
                <a:solidFill>
                  <a:srgbClr val="0000FF"/>
                </a:solidFill>
              </a:rPr>
              <a:t>strength &amp; direction</a:t>
            </a:r>
            <a:r>
              <a:rPr lang="en-US" altLang="en-US"/>
              <a:t> of a linear relationship between two variables (if one exists).</a:t>
            </a:r>
          </a:p>
          <a:p>
            <a:pPr marL="0" indent="0" eaLnBrk="1" hangingPunct="1">
              <a:buFontTx/>
              <a:buNone/>
            </a:pPr>
            <a:endParaRPr lang="en-US" altLang="en-US"/>
          </a:p>
          <a:p>
            <a:pPr marL="0" indent="0" eaLnBrk="1" hangingPunct="1">
              <a:buFontTx/>
              <a:buNone/>
            </a:pPr>
            <a:r>
              <a:rPr lang="en-US" altLang="en-US"/>
              <a:t>They are the </a:t>
            </a:r>
            <a:r>
              <a:rPr lang="en-US" altLang="en-US" b="1" i="1"/>
              <a:t>covariance, </a:t>
            </a:r>
            <a:r>
              <a:rPr lang="en-US" altLang="en-US"/>
              <a:t>the </a:t>
            </a:r>
            <a:r>
              <a:rPr lang="en-US" altLang="en-US" b="1" i="1"/>
              <a:t>coefficient of correlation, </a:t>
            </a:r>
            <a:r>
              <a:rPr lang="en-US" altLang="en-US"/>
              <a:t>and the </a:t>
            </a:r>
            <a:r>
              <a:rPr lang="en-US" altLang="en-US" b="1" i="1"/>
              <a:t>coefficient of determination</a:t>
            </a:r>
            <a:r>
              <a:rPr lang="en-US" altLang="en-US"/>
              <a:t>. </a:t>
            </a:r>
          </a:p>
          <a:p>
            <a:pPr marL="0" indent="0" eaLnBrk="1" hangingPunct="1">
              <a:buFontTx/>
              <a:buNone/>
            </a:pPr>
            <a:endParaRPr lang="en-US" altLang="en-US"/>
          </a:p>
          <a:p>
            <a:pPr marL="0" indent="0" eaLnBrk="1" hangingPunct="1">
              <a:buFontTx/>
              <a:buNone/>
            </a:pPr>
            <a:endParaRPr lang="en-US"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1046163"/>
            <a:ext cx="6124575"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4015" name="Group 95"/>
          <p:cNvGraphicFramePr>
            <a:graphicFrameLocks noGrp="1"/>
          </p:cNvGraphicFramePr>
          <p:nvPr/>
        </p:nvGraphicFramePr>
        <p:xfrm>
          <a:off x="482600" y="1258888"/>
          <a:ext cx="2133600" cy="4292600"/>
        </p:xfrm>
        <a:graphic>
          <a:graphicData uri="http://schemas.openxmlformats.org/drawingml/2006/table">
            <a:tbl>
              <a:tblPr/>
              <a:tblGrid>
                <a:gridCol w="741363">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741362">
                  <a:extLst>
                    <a:ext uri="{9D8B030D-6E8A-4147-A177-3AD203B41FA5}">
                      <a16:colId xmlns:a16="http://schemas.microsoft.com/office/drawing/2014/main" val="20002"/>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Student</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Beers</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BAC</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0.095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7</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0.07</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0.085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8</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8</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10</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0.05</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32845" name="Rectangle 78"/>
          <p:cNvSpPr>
            <a:spLocks noGrp="1" noChangeArrowheads="1"/>
          </p:cNvSpPr>
          <p:nvPr>
            <p:ph type="title"/>
          </p:nvPr>
        </p:nvSpPr>
        <p:spPr/>
        <p:txBody>
          <a:bodyPr/>
          <a:lstStyle/>
          <a:p>
            <a:pPr eaLnBrk="1" hangingPunct="1"/>
            <a:r>
              <a:rPr lang="en-US" altLang="en-US" dirty="0">
                <a:solidFill>
                  <a:schemeClr val="tx1"/>
                </a:solidFill>
              </a:rPr>
              <a:t>Beer vs  blood alcohol</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323B381B-C831-417C-A52D-40F96E8731D9}" type="slidenum">
              <a:rPr lang="en-US" altLang="en-US" sz="1200">
                <a:latin typeface="Tahoma" panose="020B0604030504040204" pitchFamily="34" charset="0"/>
              </a:rPr>
              <a:pPr/>
              <a:t>5</a:t>
            </a:fld>
            <a:endParaRPr lang="en-US" altLang="en-US" sz="1200">
              <a:latin typeface="Tahoma" panose="020B0604030504040204" pitchFamily="34" charset="0"/>
            </a:endParaRPr>
          </a:p>
        </p:txBody>
      </p:sp>
      <p:sp>
        <p:nvSpPr>
          <p:cNvPr id="8195" name="Rectangle 2"/>
          <p:cNvSpPr>
            <a:spLocks noGrp="1" noChangeArrowheads="1"/>
          </p:cNvSpPr>
          <p:nvPr>
            <p:ph type="title"/>
          </p:nvPr>
        </p:nvSpPr>
        <p:spPr/>
        <p:txBody>
          <a:bodyPr/>
          <a:lstStyle/>
          <a:p>
            <a:pPr eaLnBrk="1" hangingPunct="1"/>
            <a:r>
              <a:rPr lang="en-US" altLang="en-US" sz="3200" b="1"/>
              <a:t/>
            </a:r>
            <a:br>
              <a:rPr lang="en-US" altLang="en-US" sz="3200" b="1"/>
            </a:br>
            <a:r>
              <a:rPr lang="en-US" altLang="en-US" sz="3200"/>
              <a:t>Mean, Median, Mode: Which Is Best?</a:t>
            </a:r>
            <a:br>
              <a:rPr lang="en-US" altLang="en-US" sz="3200"/>
            </a:br>
            <a:endParaRPr lang="en-US" altLang="en-US" sz="2900"/>
          </a:p>
        </p:txBody>
      </p:sp>
      <p:sp>
        <p:nvSpPr>
          <p:cNvPr id="8196" name="Rectangle 3"/>
          <p:cNvSpPr>
            <a:spLocks noGrp="1" noChangeArrowheads="1"/>
          </p:cNvSpPr>
          <p:nvPr>
            <p:ph type="body" idx="1"/>
          </p:nvPr>
        </p:nvSpPr>
        <p:spPr/>
        <p:txBody>
          <a:bodyPr/>
          <a:lstStyle/>
          <a:p>
            <a:pPr marL="0" indent="0" eaLnBrk="1" hangingPunct="1">
              <a:buFontTx/>
              <a:buNone/>
            </a:pPr>
            <a:r>
              <a:rPr lang="en-US" altLang="en-US"/>
              <a:t>With three measures from which to choose, which one should we use?</a:t>
            </a:r>
          </a:p>
          <a:p>
            <a:pPr marL="0" indent="0" eaLnBrk="1" hangingPunct="1">
              <a:buFontTx/>
              <a:buNone/>
            </a:pPr>
            <a:endParaRPr lang="en-US" altLang="en-US"/>
          </a:p>
          <a:p>
            <a:pPr marL="0" indent="0" eaLnBrk="1" hangingPunct="1">
              <a:buFontTx/>
              <a:buNone/>
            </a:pPr>
            <a:r>
              <a:rPr lang="en-US" altLang="en-US"/>
              <a:t> The mean is generally our first selection. However, there are several circumstances when the median is better. </a:t>
            </a:r>
          </a:p>
          <a:p>
            <a:pPr marL="0" indent="0" eaLnBrk="1" hangingPunct="1">
              <a:buFontTx/>
              <a:buNone/>
            </a:pPr>
            <a:endParaRPr lang="en-US" altLang="en-US"/>
          </a:p>
          <a:p>
            <a:pPr marL="0" indent="0" eaLnBrk="1" hangingPunct="1">
              <a:buFontTx/>
              <a:buNone/>
            </a:pPr>
            <a:r>
              <a:rPr lang="en-US" altLang="en-US"/>
              <a:t>The mode is seldom the best measure of central location. </a:t>
            </a:r>
          </a:p>
          <a:p>
            <a:pPr marL="0" indent="0" eaLnBrk="1" hangingPunct="1">
              <a:buFontTx/>
              <a:buNone/>
            </a:pPr>
            <a:endParaRPr lang="en-US" altLang="en-US"/>
          </a:p>
          <a:p>
            <a:pPr marL="0" indent="0" eaLnBrk="1" hangingPunct="1">
              <a:buFontTx/>
              <a:buNone/>
            </a:pPr>
            <a:r>
              <a:rPr lang="en-US" altLang="en-US"/>
              <a:t>One advantage the median holds is that it not as sensitive to extreme values as is the mean. </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3C06D775-4B7D-4669-8423-23C74F5F2CE4}" type="slidenum">
              <a:rPr lang="en-US" altLang="en-US" sz="1200">
                <a:latin typeface="Tahoma" panose="020B0604030504040204" pitchFamily="34" charset="0"/>
              </a:rPr>
              <a:pPr/>
              <a:t>50</a:t>
            </a:fld>
            <a:endParaRPr lang="en-US" altLang="en-US" sz="1200">
              <a:latin typeface="Tahoma" panose="020B0604030504040204" pitchFamily="34" charset="0"/>
            </a:endParaRPr>
          </a:p>
        </p:txBody>
      </p:sp>
      <p:sp>
        <p:nvSpPr>
          <p:cNvPr id="33795" name="Rectangle 2"/>
          <p:cNvSpPr>
            <a:spLocks noGrp="1" noChangeArrowheads="1"/>
          </p:cNvSpPr>
          <p:nvPr>
            <p:ph type="title"/>
          </p:nvPr>
        </p:nvSpPr>
        <p:spPr/>
        <p:txBody>
          <a:bodyPr/>
          <a:lstStyle/>
          <a:p>
            <a:pPr eaLnBrk="1" hangingPunct="1"/>
            <a:r>
              <a:rPr lang="en-US" altLang="en-US"/>
              <a:t>Covariance… (Generally speaking)</a:t>
            </a:r>
          </a:p>
        </p:txBody>
      </p:sp>
      <p:sp>
        <p:nvSpPr>
          <p:cNvPr id="33796" name="Rectangle 3"/>
          <p:cNvSpPr>
            <a:spLocks noGrp="1" noChangeArrowheads="1"/>
          </p:cNvSpPr>
          <p:nvPr>
            <p:ph type="body" idx="1"/>
          </p:nvPr>
        </p:nvSpPr>
        <p:spPr/>
        <p:txBody>
          <a:bodyPr/>
          <a:lstStyle/>
          <a:p>
            <a:pPr marL="0" indent="0" eaLnBrk="1" hangingPunct="1">
              <a:buFontTx/>
              <a:buNone/>
            </a:pPr>
            <a:r>
              <a:rPr lang="en-US" altLang="en-US" sz="2400"/>
              <a:t>When two variables move in the </a:t>
            </a:r>
            <a:r>
              <a:rPr lang="en-US" altLang="en-US" sz="2400" b="1" i="1"/>
              <a:t>same direction</a:t>
            </a:r>
            <a:r>
              <a:rPr lang="en-US" altLang="en-US" sz="2400"/>
              <a:t> (both increase or both decrease), the covariance will be a </a:t>
            </a:r>
            <a:r>
              <a:rPr lang="en-US" altLang="en-US" sz="2400" b="1" i="1"/>
              <a:t>large positive number</a:t>
            </a:r>
            <a:r>
              <a:rPr lang="en-US" altLang="en-US" sz="2400"/>
              <a:t>.</a:t>
            </a:r>
            <a:endParaRPr lang="en-US" altLang="en-US" sz="2400" b="1" i="1"/>
          </a:p>
          <a:p>
            <a:pPr marL="0" indent="0" eaLnBrk="1" hangingPunct="1">
              <a:buFontTx/>
              <a:buNone/>
            </a:pPr>
            <a:endParaRPr lang="en-US" altLang="en-US" sz="2400"/>
          </a:p>
          <a:p>
            <a:pPr marL="0" indent="0" eaLnBrk="1" hangingPunct="1">
              <a:buFontTx/>
              <a:buNone/>
            </a:pPr>
            <a:r>
              <a:rPr lang="en-US" altLang="en-US" sz="2400"/>
              <a:t>When two variables move in </a:t>
            </a:r>
            <a:r>
              <a:rPr lang="en-US" altLang="en-US" sz="2400" b="1" i="1"/>
              <a:t>opposite directions</a:t>
            </a:r>
            <a:r>
              <a:rPr lang="en-US" altLang="en-US" sz="2400"/>
              <a:t>, the covariance is a </a:t>
            </a:r>
            <a:r>
              <a:rPr lang="en-US" altLang="en-US" sz="2400" b="1" i="1"/>
              <a:t>large negative number</a:t>
            </a:r>
            <a:r>
              <a:rPr lang="en-US" altLang="en-US" sz="2400"/>
              <a:t>.</a:t>
            </a:r>
          </a:p>
          <a:p>
            <a:pPr marL="0" indent="0" eaLnBrk="1" hangingPunct="1">
              <a:buFontTx/>
              <a:buNone/>
            </a:pPr>
            <a:endParaRPr lang="en-US" altLang="en-US" sz="2400"/>
          </a:p>
          <a:p>
            <a:pPr marL="0" indent="0" eaLnBrk="1" hangingPunct="1">
              <a:buFontTx/>
              <a:buNone/>
            </a:pPr>
            <a:r>
              <a:rPr lang="en-US" altLang="en-US" sz="2400"/>
              <a:t>When there is </a:t>
            </a:r>
            <a:r>
              <a:rPr lang="en-US" altLang="en-US" sz="2400" b="1" i="1"/>
              <a:t>no particular pattern</a:t>
            </a:r>
            <a:r>
              <a:rPr lang="en-US" altLang="en-US" sz="2400"/>
              <a:t>, the covariance is a </a:t>
            </a:r>
            <a:r>
              <a:rPr lang="en-US" altLang="en-US" sz="2400" b="1" i="1"/>
              <a:t>small number</a:t>
            </a:r>
            <a:r>
              <a:rPr lang="en-US" altLang="en-US" sz="2400"/>
              <a:t>.</a:t>
            </a:r>
          </a:p>
          <a:p>
            <a:pPr marL="0" indent="0" eaLnBrk="1" hangingPunct="1">
              <a:buFontTx/>
              <a:buNone/>
            </a:pPr>
            <a:endParaRPr lang="en-US" altLang="en-US" sz="2400"/>
          </a:p>
          <a:p>
            <a:pPr marL="0" indent="0" eaLnBrk="1" hangingPunct="1">
              <a:buFontTx/>
              <a:buNone/>
            </a:pPr>
            <a:r>
              <a:rPr lang="en-US" altLang="en-US" sz="2400"/>
              <a:t>However, it is often difficult to determine whether a particular covariance is large or small. The next parameter/statistic addresses this problem.</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F4CEA8E4-E801-48F1-9E0F-A893CCE74995}" type="slidenum">
              <a:rPr lang="en-US" altLang="en-US" sz="1200">
                <a:latin typeface="Tahoma" panose="020B0604030504040204" pitchFamily="34" charset="0"/>
              </a:rPr>
              <a:pPr/>
              <a:t>51</a:t>
            </a:fld>
            <a:endParaRPr lang="en-US" altLang="en-US" sz="1200">
              <a:latin typeface="Tahoma" panose="020B0604030504040204" pitchFamily="34" charset="0"/>
            </a:endParaRPr>
          </a:p>
        </p:txBody>
      </p:sp>
      <p:sp>
        <p:nvSpPr>
          <p:cNvPr id="34819" name="Rectangle 2"/>
          <p:cNvSpPr>
            <a:spLocks noGrp="1" noChangeArrowheads="1"/>
          </p:cNvSpPr>
          <p:nvPr>
            <p:ph type="title"/>
          </p:nvPr>
        </p:nvSpPr>
        <p:spPr/>
        <p:txBody>
          <a:bodyPr/>
          <a:lstStyle/>
          <a:p>
            <a:pPr eaLnBrk="1" hangingPunct="1"/>
            <a:r>
              <a:rPr lang="en-US" altLang="en-US"/>
              <a:t>Coefficient of Correlation…</a:t>
            </a:r>
          </a:p>
        </p:txBody>
      </p:sp>
      <p:sp>
        <p:nvSpPr>
          <p:cNvPr id="34820" name="Rectangle 3"/>
          <p:cNvSpPr>
            <a:spLocks noGrp="1" noChangeArrowheads="1"/>
          </p:cNvSpPr>
          <p:nvPr>
            <p:ph type="body" idx="1"/>
          </p:nvPr>
        </p:nvSpPr>
        <p:spPr/>
        <p:txBody>
          <a:bodyPr/>
          <a:lstStyle/>
          <a:p>
            <a:pPr marL="0" indent="0" eaLnBrk="1" hangingPunct="1">
              <a:buFontTx/>
              <a:buNone/>
            </a:pPr>
            <a:r>
              <a:rPr lang="en-US" altLang="en-US" sz="2400"/>
              <a:t>The advantage of the coefficient of correlation over covariance is that it has fixed range from -1 to +1, thus:</a:t>
            </a:r>
          </a:p>
          <a:p>
            <a:pPr marL="0" indent="0" eaLnBrk="1" hangingPunct="1">
              <a:buFontTx/>
              <a:buNone/>
            </a:pPr>
            <a:endParaRPr lang="en-US" altLang="en-US" sz="2400"/>
          </a:p>
          <a:p>
            <a:pPr marL="0" indent="0" eaLnBrk="1" hangingPunct="1">
              <a:buFontTx/>
              <a:buNone/>
            </a:pPr>
            <a:r>
              <a:rPr lang="en-US" altLang="en-US" sz="2400"/>
              <a:t>If the two variables are very strongly positively related, the coefficient value is close to +1 (strong positive linear relationship).</a:t>
            </a:r>
          </a:p>
          <a:p>
            <a:pPr marL="0" indent="0" eaLnBrk="1" hangingPunct="1">
              <a:buFontTx/>
              <a:buNone/>
            </a:pPr>
            <a:endParaRPr lang="en-US" altLang="en-US" sz="2400"/>
          </a:p>
          <a:p>
            <a:pPr marL="0" indent="0" eaLnBrk="1" hangingPunct="1">
              <a:buFontTx/>
              <a:buNone/>
            </a:pPr>
            <a:r>
              <a:rPr lang="en-US" altLang="en-US" sz="2400"/>
              <a:t>If the two variables are very strongly negatively related, the coefficient value is close to -1 (strong negative linear relationship).</a:t>
            </a:r>
          </a:p>
          <a:p>
            <a:pPr marL="0" indent="0" eaLnBrk="1" hangingPunct="1">
              <a:buFontTx/>
              <a:buNone/>
            </a:pPr>
            <a:endParaRPr lang="en-US" altLang="en-US" sz="2400"/>
          </a:p>
          <a:p>
            <a:pPr marL="0" indent="0" eaLnBrk="1" hangingPunct="1">
              <a:buFontTx/>
              <a:buNone/>
            </a:pPr>
            <a:r>
              <a:rPr lang="en-US" altLang="en-US" sz="2400"/>
              <a:t>No straight line relationship is indicated by a coefficient close to zero.</a:t>
            </a:r>
          </a:p>
          <a:p>
            <a:pPr marL="0" indent="0" eaLnBrk="1" hangingPunct="1">
              <a:buFontTx/>
              <a:buNone/>
            </a:pPr>
            <a:endParaRPr lang="en-US" altLang="en-US" sz="240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F70C9A24-12ED-4F02-926C-1CF34CED1EB4}" type="slidenum">
              <a:rPr lang="en-US" altLang="en-US" sz="1200">
                <a:latin typeface="Tahoma" panose="020B0604030504040204" pitchFamily="34" charset="0"/>
              </a:rPr>
              <a:pPr/>
              <a:t>52</a:t>
            </a:fld>
            <a:endParaRPr lang="en-US" altLang="en-US" sz="1200">
              <a:latin typeface="Tahoma" panose="020B0604030504040204" pitchFamily="34" charset="0"/>
            </a:endParaRPr>
          </a:p>
        </p:txBody>
      </p:sp>
      <p:sp>
        <p:nvSpPr>
          <p:cNvPr id="36867" name="Rectangle 2"/>
          <p:cNvSpPr>
            <a:spLocks noGrp="1" noChangeArrowheads="1"/>
          </p:cNvSpPr>
          <p:nvPr>
            <p:ph type="title"/>
          </p:nvPr>
        </p:nvSpPr>
        <p:spPr/>
        <p:txBody>
          <a:bodyPr/>
          <a:lstStyle/>
          <a:p>
            <a:pPr eaLnBrk="1" hangingPunct="1"/>
            <a:r>
              <a:rPr lang="en-US" altLang="en-US"/>
              <a:t>The Least Squares Method</a:t>
            </a:r>
          </a:p>
        </p:txBody>
      </p:sp>
      <p:sp>
        <p:nvSpPr>
          <p:cNvPr id="36868" name="Rectangle 3"/>
          <p:cNvSpPr>
            <a:spLocks noGrp="1" noChangeArrowheads="1"/>
          </p:cNvSpPr>
          <p:nvPr>
            <p:ph type="body" idx="1"/>
          </p:nvPr>
        </p:nvSpPr>
        <p:spPr/>
        <p:txBody>
          <a:bodyPr/>
          <a:lstStyle/>
          <a:p>
            <a:pPr marL="0" indent="0" eaLnBrk="1" hangingPunct="1">
              <a:buFontTx/>
              <a:buNone/>
            </a:pPr>
            <a:r>
              <a:rPr lang="en-US" altLang="en-US"/>
              <a:t>…produces a straight line drawn through the points so that the sum of squared deviations between the points and the line is minimized. This line is represented by the equation:</a:t>
            </a:r>
          </a:p>
        </p:txBody>
      </p:sp>
      <p:sp>
        <p:nvSpPr>
          <p:cNvPr id="36869" name="Text Box 5"/>
          <p:cNvSpPr txBox="1">
            <a:spLocks noChangeArrowheads="1"/>
          </p:cNvSpPr>
          <p:nvPr/>
        </p:nvSpPr>
        <p:spPr bwMode="auto">
          <a:xfrm>
            <a:off x="533400" y="3733800"/>
            <a:ext cx="6680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en-US" altLang="en-US"/>
              <a:t>b</a:t>
            </a:r>
            <a:r>
              <a:rPr lang="en-US" altLang="en-US" baseline="-25000"/>
              <a:t>0</a:t>
            </a:r>
            <a:r>
              <a:rPr lang="en-US" altLang="en-US"/>
              <a:t> (“b” naught) is the y-intercept, </a:t>
            </a:r>
          </a:p>
          <a:p>
            <a:pPr algn="l"/>
            <a:endParaRPr lang="en-US" altLang="en-US"/>
          </a:p>
          <a:p>
            <a:pPr algn="l"/>
            <a:r>
              <a:rPr lang="en-US" altLang="en-US"/>
              <a:t>b</a:t>
            </a:r>
            <a:r>
              <a:rPr lang="en-US" altLang="en-US" baseline="-25000"/>
              <a:t>1</a:t>
            </a:r>
            <a:r>
              <a:rPr lang="en-US" altLang="en-US"/>
              <a:t> is the slope, and</a:t>
            </a:r>
          </a:p>
          <a:p>
            <a:pPr algn="l"/>
            <a:endParaRPr lang="en-US" altLang="en-US"/>
          </a:p>
          <a:p>
            <a:pPr algn="l"/>
            <a:r>
              <a:rPr lang="en-US" altLang="en-US"/>
              <a:t>     (“y” hat) is the value of  y determined by the line.</a:t>
            </a:r>
          </a:p>
        </p:txBody>
      </p:sp>
      <p:pic>
        <p:nvPicPr>
          <p:cNvPr id="368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24384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297488"/>
            <a:ext cx="2841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2158E5EF-E59B-4FA5-B544-62397AD19250}" type="slidenum">
              <a:rPr lang="en-US" altLang="en-US" sz="1200">
                <a:latin typeface="Tahoma" panose="020B0604030504040204" pitchFamily="34" charset="0"/>
              </a:rPr>
              <a:pPr/>
              <a:t>53</a:t>
            </a:fld>
            <a:endParaRPr lang="en-US" altLang="en-US" sz="1200">
              <a:latin typeface="Tahoma" panose="020B0604030504040204" pitchFamily="34" charset="0"/>
            </a:endParaRPr>
          </a:p>
        </p:txBody>
      </p:sp>
      <p:sp>
        <p:nvSpPr>
          <p:cNvPr id="37891" name="Rectangle 2"/>
          <p:cNvSpPr>
            <a:spLocks noGrp="1" noChangeArrowheads="1"/>
          </p:cNvSpPr>
          <p:nvPr>
            <p:ph type="title"/>
          </p:nvPr>
        </p:nvSpPr>
        <p:spPr/>
        <p:txBody>
          <a:bodyPr/>
          <a:lstStyle/>
          <a:p>
            <a:pPr eaLnBrk="1" hangingPunct="1"/>
            <a:r>
              <a:rPr lang="en-US" altLang="en-US"/>
              <a:t>Example 4.17</a:t>
            </a:r>
          </a:p>
        </p:txBody>
      </p:sp>
      <p:sp>
        <p:nvSpPr>
          <p:cNvPr id="37892" name="Rectangle 3"/>
          <p:cNvSpPr>
            <a:spLocks noGrp="1" noChangeArrowheads="1"/>
          </p:cNvSpPr>
          <p:nvPr>
            <p:ph type="body" idx="1"/>
          </p:nvPr>
        </p:nvSpPr>
        <p:spPr/>
        <p:txBody>
          <a:bodyPr/>
          <a:lstStyle/>
          <a:p>
            <a:pPr marL="0" indent="0" eaLnBrk="1" hangingPunct="1">
              <a:buFontTx/>
              <a:buNone/>
            </a:pPr>
            <a:r>
              <a:rPr lang="en-US" altLang="en-US" sz="2400"/>
              <a:t>A tool and die maker operates out of a small shop making specialized tools. </a:t>
            </a:r>
          </a:p>
          <a:p>
            <a:pPr marL="0" indent="0" eaLnBrk="1" hangingPunct="1">
              <a:buFontTx/>
              <a:buNone/>
            </a:pPr>
            <a:endParaRPr lang="en-US" altLang="en-US" sz="2400"/>
          </a:p>
          <a:p>
            <a:pPr marL="0" indent="0" eaLnBrk="1" hangingPunct="1">
              <a:buFontTx/>
              <a:buNone/>
            </a:pPr>
            <a:r>
              <a:rPr lang="en-US" altLang="en-US" sz="2400"/>
              <a:t>He is considering increasing the size of his business and needed to know more about his costs. </a:t>
            </a:r>
          </a:p>
          <a:p>
            <a:pPr marL="0" indent="0" eaLnBrk="1" hangingPunct="1">
              <a:buFontTx/>
              <a:buNone/>
            </a:pPr>
            <a:endParaRPr lang="en-US" altLang="en-US" sz="2400"/>
          </a:p>
          <a:p>
            <a:pPr marL="0" indent="0" eaLnBrk="1" hangingPunct="1">
              <a:buFontTx/>
              <a:buNone/>
            </a:pPr>
            <a:r>
              <a:rPr lang="en-US" altLang="en-US" sz="2400"/>
              <a:t>One such cost is electricity, which he needs to operate his machines and lights. (Some jobs require that he turn on extra bright lights to illuminate his work.)</a:t>
            </a:r>
          </a:p>
          <a:p>
            <a:pPr marL="0" indent="0" eaLnBrk="1" hangingPunct="1">
              <a:buFontTx/>
              <a:buNone/>
            </a:pPr>
            <a:endParaRPr lang="en-US" altLang="en-US" sz="2400"/>
          </a:p>
          <a:p>
            <a:pPr marL="0" indent="0" eaLnBrk="1" hangingPunct="1">
              <a:buFontTx/>
              <a:buNone/>
            </a:pPr>
            <a:r>
              <a:rPr lang="en-US" altLang="en-US" sz="2400"/>
              <a:t> He keeps track of his daily electricity costs and the number of tools that he made that day. Determine the fixed and variable electricity costs. [</a:t>
            </a:r>
            <a:r>
              <a:rPr lang="en-US" altLang="en-US" sz="2400">
                <a:hlinkClick r:id="rId3" action="ppaction://hlinkfile"/>
              </a:rPr>
              <a:t>Xm04-17</a:t>
            </a:r>
            <a:r>
              <a:rPr lang="en-US" altLang="en-US" sz="2400"/>
              <a:t>]</a:t>
            </a:r>
          </a:p>
          <a:p>
            <a:pPr marL="0" indent="0" eaLnBrk="1" hangingPunct="1">
              <a:buFontTx/>
              <a:buNone/>
            </a:pPr>
            <a:endParaRPr lang="en-US"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EC7C5542-EFF3-4484-BD0A-6280B60ABE1F}" type="slidenum">
              <a:rPr lang="en-US" altLang="en-US" sz="1200">
                <a:latin typeface="Tahoma" panose="020B0604030504040204" pitchFamily="34" charset="0"/>
              </a:rPr>
              <a:pPr/>
              <a:t>54</a:t>
            </a:fld>
            <a:endParaRPr lang="en-US" altLang="en-US" sz="1200">
              <a:latin typeface="Tahoma" panose="020B0604030504040204" pitchFamily="34" charset="0"/>
            </a:endParaRPr>
          </a:p>
        </p:txBody>
      </p:sp>
      <p:sp>
        <p:nvSpPr>
          <p:cNvPr id="38915" name="Rectangle 2"/>
          <p:cNvSpPr>
            <a:spLocks noGrp="1" noChangeArrowheads="1"/>
          </p:cNvSpPr>
          <p:nvPr>
            <p:ph type="title"/>
          </p:nvPr>
        </p:nvSpPr>
        <p:spPr/>
        <p:txBody>
          <a:bodyPr/>
          <a:lstStyle/>
          <a:p>
            <a:pPr eaLnBrk="1" hangingPunct="1"/>
            <a:r>
              <a:rPr lang="en-US" altLang="en-US"/>
              <a:t>Example 4.17</a:t>
            </a: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76200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19CCD2A3-251E-405A-801D-E4347E1800E0}" type="slidenum">
              <a:rPr lang="en-US" altLang="en-US" sz="1200">
                <a:latin typeface="Tahoma" panose="020B0604030504040204" pitchFamily="34" charset="0"/>
              </a:rPr>
              <a:pPr/>
              <a:t>55</a:t>
            </a:fld>
            <a:endParaRPr lang="en-US" altLang="en-US" sz="1200">
              <a:latin typeface="Tahoma" panose="020B0604030504040204" pitchFamily="34" charset="0"/>
            </a:endParaRPr>
          </a:p>
        </p:txBody>
      </p:sp>
      <p:sp>
        <p:nvSpPr>
          <p:cNvPr id="39939" name="Rectangle 2"/>
          <p:cNvSpPr>
            <a:spLocks noGrp="1" noChangeArrowheads="1"/>
          </p:cNvSpPr>
          <p:nvPr>
            <p:ph type="title"/>
          </p:nvPr>
        </p:nvSpPr>
        <p:spPr/>
        <p:txBody>
          <a:bodyPr/>
          <a:lstStyle/>
          <a:p>
            <a:pPr eaLnBrk="1" hangingPunct="1"/>
            <a:r>
              <a:rPr lang="en-US" altLang="en-US"/>
              <a:t>Coefficient of Determination</a:t>
            </a:r>
          </a:p>
        </p:txBody>
      </p:sp>
      <p:sp>
        <p:nvSpPr>
          <p:cNvPr id="39940" name="Rectangle 3"/>
          <p:cNvSpPr>
            <a:spLocks noGrp="1" noChangeArrowheads="1"/>
          </p:cNvSpPr>
          <p:nvPr>
            <p:ph type="body" idx="1"/>
          </p:nvPr>
        </p:nvSpPr>
        <p:spPr/>
        <p:txBody>
          <a:bodyPr/>
          <a:lstStyle/>
          <a:p>
            <a:pPr marL="0" indent="0" eaLnBrk="1" hangingPunct="1">
              <a:buFontTx/>
              <a:buNone/>
            </a:pPr>
            <a:r>
              <a:rPr lang="en-US" altLang="en-US" sz="2400"/>
              <a:t>Calculate the coefficient of determination for Example 4.17</a:t>
            </a: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676400"/>
            <a:ext cx="8772525"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5400"/>
            <a:ext cx="8229600" cy="990600"/>
          </a:xfrm>
        </p:spPr>
        <p:txBody>
          <a:bodyPr/>
          <a:lstStyle/>
          <a:p>
            <a:pPr eaLnBrk="1" hangingPunct="1"/>
            <a:r>
              <a:rPr lang="en-US" altLang="en-US">
                <a:solidFill>
                  <a:schemeClr val="bg2"/>
                </a:solidFill>
              </a:rPr>
              <a:t>Association is not causation</a:t>
            </a:r>
          </a:p>
        </p:txBody>
      </p:sp>
      <p:sp>
        <p:nvSpPr>
          <p:cNvPr id="40963" name="Rectangle 3"/>
          <p:cNvSpPr>
            <a:spLocks noGrp="1" noChangeArrowheads="1"/>
          </p:cNvSpPr>
          <p:nvPr>
            <p:ph type="body" idx="1"/>
          </p:nvPr>
        </p:nvSpPr>
        <p:spPr>
          <a:xfrm>
            <a:off x="457200" y="1524000"/>
            <a:ext cx="8229600" cy="4343400"/>
          </a:xfrm>
        </p:spPr>
        <p:txBody>
          <a:bodyPr/>
          <a:lstStyle/>
          <a:p>
            <a:pPr eaLnBrk="1" hangingPunct="1"/>
            <a:r>
              <a:rPr lang="en-US" altLang="en-US" sz="2200" dirty="0"/>
              <a:t>An association between an explanatory variable </a:t>
            </a:r>
            <a:r>
              <a:rPr lang="en-US" altLang="en-US" sz="2200" i="1" dirty="0"/>
              <a:t>x</a:t>
            </a:r>
            <a:r>
              <a:rPr lang="en-US" altLang="en-US" sz="2200" dirty="0"/>
              <a:t> and a response variable </a:t>
            </a:r>
            <a:r>
              <a:rPr lang="en-US" altLang="en-US" sz="2200" i="1" dirty="0"/>
              <a:t>y</a:t>
            </a:r>
            <a:r>
              <a:rPr lang="en-US" altLang="en-US" sz="2200" dirty="0"/>
              <a:t>, even if it is very strong, is not by itself good evidence that changes in </a:t>
            </a:r>
            <a:r>
              <a:rPr lang="en-US" altLang="en-US" sz="2200" i="1" dirty="0"/>
              <a:t>x</a:t>
            </a:r>
            <a:r>
              <a:rPr lang="en-US" altLang="en-US" sz="2200" dirty="0"/>
              <a:t> actually cause changes in </a:t>
            </a:r>
            <a:r>
              <a:rPr lang="en-US" altLang="en-US" sz="2200" i="1" dirty="0"/>
              <a:t>y</a:t>
            </a:r>
            <a:r>
              <a:rPr lang="en-US" altLang="en-US" sz="2200" dirty="0"/>
              <a:t>. </a:t>
            </a:r>
          </a:p>
          <a:p>
            <a:pPr eaLnBrk="1" hangingPunct="1"/>
            <a:endParaRPr lang="en-US" altLang="en-US" sz="2200" dirty="0"/>
          </a:p>
          <a:p>
            <a:pPr eaLnBrk="1" hangingPunct="1"/>
            <a:r>
              <a:rPr lang="en-US" altLang="en-US" sz="2200" i="1" dirty="0"/>
              <a:t>Example</a:t>
            </a:r>
            <a:r>
              <a:rPr lang="en-US" altLang="en-US" sz="2200" dirty="0"/>
              <a:t>: There is a high positive correlation between the number of television sets per person (</a:t>
            </a:r>
            <a:r>
              <a:rPr lang="en-US" altLang="en-US" sz="2200" i="1" dirty="0"/>
              <a:t>x</a:t>
            </a:r>
            <a:r>
              <a:rPr lang="en-US" altLang="en-US" sz="2200" dirty="0"/>
              <a:t>) and the average life expectancy (</a:t>
            </a:r>
            <a:r>
              <a:rPr lang="en-US" altLang="en-US" sz="2200" i="1" dirty="0"/>
              <a:t>y</a:t>
            </a:r>
            <a:r>
              <a:rPr lang="en-US" altLang="en-US" sz="2200" dirty="0"/>
              <a:t>) for the world’s nations. Could we lengthen the lives of people in Rwanda by shipping them TV sets?</a:t>
            </a:r>
          </a:p>
          <a:p>
            <a:pPr eaLnBrk="1" hangingPunct="1"/>
            <a:r>
              <a:rPr lang="en-US" altLang="en-US" sz="2200" dirty="0" err="1">
                <a:hlinkClick r:id="rId2" action="ppaction://hlinkfile"/>
              </a:rPr>
              <a:t>UberX</a:t>
            </a:r>
            <a:endParaRPr lang="en-US" altLang="en-US" sz="2200" dirty="0"/>
          </a:p>
          <a:p>
            <a:pPr eaLnBrk="1" hangingPunct="1"/>
            <a:endParaRPr lang="en-US" altLang="en-US" sz="2200" dirty="0"/>
          </a:p>
          <a:p>
            <a:pPr marL="0" indent="0" eaLnBrk="1" hangingPunct="1">
              <a:buNone/>
            </a:pPr>
            <a:endParaRPr lang="en-US" altLang="en-US" sz="2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842A2E3-A70F-4580-8E60-DD1E3B361ED0}" type="slidenum">
              <a:rPr lang="en-US" smtClean="0"/>
              <a:pPr>
                <a:defRPr/>
              </a:pPr>
              <a:t>57</a:t>
            </a:fld>
            <a:endParaRPr lang="en-US"/>
          </a:p>
        </p:txBody>
      </p:sp>
      <p:sp>
        <p:nvSpPr>
          <p:cNvPr id="5" name="Footer Placeholder 4"/>
          <p:cNvSpPr>
            <a:spLocks noGrp="1"/>
          </p:cNvSpPr>
          <p:nvPr>
            <p:ph type="ftr" sz="quarter" idx="12"/>
          </p:nvPr>
        </p:nvSpPr>
        <p:spPr/>
        <p:txBody>
          <a:bodyPr/>
          <a:lstStyle/>
          <a:p>
            <a:pPr>
              <a:defRPr/>
            </a:pPr>
            <a:r>
              <a:rPr lang="en-US"/>
              <a:t>Instructor Slides</a:t>
            </a:r>
          </a:p>
        </p:txBody>
      </p:sp>
      <p:pic>
        <p:nvPicPr>
          <p:cNvPr id="6146" name="Picture 2" descr="lemons vs deat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781800" cy="44081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0273" y="302567"/>
            <a:ext cx="7467600" cy="461665"/>
          </a:xfrm>
          <a:prstGeom prst="rect">
            <a:avLst/>
          </a:prstGeom>
          <a:noFill/>
        </p:spPr>
        <p:txBody>
          <a:bodyPr wrap="square" rtlCol="0">
            <a:spAutoFit/>
          </a:bodyPr>
          <a:lstStyle/>
          <a:p>
            <a:r>
              <a:rPr lang="en-US" dirty="0"/>
              <a:t>Do US Highway deaths have anything to do with Mexico?</a:t>
            </a:r>
          </a:p>
        </p:txBody>
      </p:sp>
    </p:spTree>
    <p:extLst>
      <p:ext uri="{BB962C8B-B14F-4D97-AF65-F5344CB8AC3E}">
        <p14:creationId xmlns:p14="http://schemas.microsoft.com/office/powerpoint/2010/main" val="550181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6E4D066C-9356-4EE5-AEC3-FE8E9E4674CB}" type="slidenum">
              <a:rPr lang="en-US" altLang="en-US" sz="1200">
                <a:latin typeface="Tahoma" panose="020B0604030504040204" pitchFamily="34" charset="0"/>
              </a:rPr>
              <a:pPr/>
              <a:t>58</a:t>
            </a:fld>
            <a:endParaRPr lang="en-US" altLang="en-US" sz="1200">
              <a:latin typeface="Tahoma" panose="020B0604030504040204" pitchFamily="34" charset="0"/>
            </a:endParaRPr>
          </a:p>
        </p:txBody>
      </p:sp>
      <p:pic>
        <p:nvPicPr>
          <p:cNvPr id="41987"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5029200"/>
            <a:ext cx="812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743200"/>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981200"/>
            <a:ext cx="774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057400"/>
            <a:ext cx="698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2"/>
          <p:cNvSpPr>
            <a:spLocks noGrp="1" noChangeArrowheads="1"/>
          </p:cNvSpPr>
          <p:nvPr>
            <p:ph type="title"/>
          </p:nvPr>
        </p:nvSpPr>
        <p:spPr/>
        <p:txBody>
          <a:bodyPr/>
          <a:lstStyle/>
          <a:p>
            <a:pPr eaLnBrk="1" hangingPunct="1"/>
            <a:r>
              <a:rPr lang="en-US" altLang="en-US"/>
              <a:t>Parameters and Statistics </a:t>
            </a:r>
          </a:p>
        </p:txBody>
      </p:sp>
      <p:graphicFrame>
        <p:nvGraphicFramePr>
          <p:cNvPr id="68671" name="Group 63"/>
          <p:cNvGraphicFramePr>
            <a:graphicFrameLocks noGrp="1"/>
          </p:cNvGraphicFramePr>
          <p:nvPr/>
        </p:nvGraphicFramePr>
        <p:xfrm>
          <a:off x="1219200" y="990600"/>
          <a:ext cx="6858000" cy="5516564"/>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FFFF"/>
                          </a:solidFill>
                          <a:effectLst/>
                          <a:latin typeface="Tahoma" pitchFamily="34" charset="0"/>
                        </a:rPr>
                        <a:t>Population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FFFF"/>
                          </a:solidFill>
                          <a:effectLst/>
                          <a:latin typeface="Tahoma" pitchFamily="34" charset="0"/>
                        </a:rPr>
                        <a:t>Sample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extLst>
                  <a:ext uri="{0D108BD9-81ED-4DB2-BD59-A6C34878D82A}">
                    <a16:rowId xmlns:a16="http://schemas.microsoft.com/office/drawing/2014/main" val="10000"/>
                  </a:ext>
                </a:extLst>
              </a:tr>
              <a:tr h="671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Size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Mean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Variance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S</a:t>
                      </a:r>
                      <a:r>
                        <a:rPr kumimoji="0" lang="en-US" sz="3200" b="0" i="0" u="none" strike="noStrike" cap="none" normalizeH="0" baseline="30000">
                          <a:ln>
                            <a:noFill/>
                          </a:ln>
                          <a:solidFill>
                            <a:schemeClr val="tx1"/>
                          </a:solidFill>
                          <a:effectLst/>
                          <a:latin typeface="Times" pitchFamily="18" charset="0"/>
                        </a:rPr>
                        <a:t>2</a:t>
                      </a: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Standard Deviation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Coefficient of Variation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CV</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cv</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Covariance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pitchFamily="18" charset="0"/>
                        </a:rPr>
                        <a:t>S</a:t>
                      </a:r>
                      <a:r>
                        <a:rPr kumimoji="0" lang="en-US" sz="3200" b="0" i="0" u="none" strike="noStrike" cap="none" normalizeH="0" baseline="-25000">
                          <a:ln>
                            <a:noFill/>
                          </a:ln>
                          <a:solidFill>
                            <a:schemeClr val="tx1"/>
                          </a:solidFill>
                          <a:effectLst/>
                          <a:latin typeface="Times" pitchFamily="18" charset="0"/>
                        </a:rPr>
                        <a:t>xy</a:t>
                      </a: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2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Coefficient of Correlation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pitchFamily="18" charset="0"/>
                        </a:rPr>
                        <a:t>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42028"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581400"/>
            <a:ext cx="660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9"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5791200"/>
            <a:ext cx="419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52400" y="1713131"/>
            <a:ext cx="847634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800" dirty="0"/>
              <a:t>In 2016, the </a:t>
            </a:r>
            <a:r>
              <a:rPr lang="en-US" sz="2800" b="1" dirty="0">
                <a:solidFill>
                  <a:srgbClr val="FF0000"/>
                </a:solidFill>
              </a:rPr>
              <a:t>median</a:t>
            </a:r>
            <a:r>
              <a:rPr lang="en-US" sz="2800" dirty="0"/>
              <a:t> home price of a Plano house is $301,000. The </a:t>
            </a:r>
            <a:r>
              <a:rPr lang="en-US" sz="2800" dirty="0">
                <a:solidFill>
                  <a:srgbClr val="0000FF"/>
                </a:solidFill>
              </a:rPr>
              <a:t>median</a:t>
            </a:r>
            <a:r>
              <a:rPr lang="en-US" sz="2800" dirty="0"/>
              <a:t> list price per square foot in Plano is $134, which is higher than the Dallas-Fort Worth Metro </a:t>
            </a:r>
            <a:r>
              <a:rPr lang="en-US" sz="2800" dirty="0">
                <a:solidFill>
                  <a:srgbClr val="0000FF"/>
                </a:solidFill>
              </a:rPr>
              <a:t>average</a:t>
            </a:r>
            <a:r>
              <a:rPr lang="en-US" sz="2800" dirty="0"/>
              <a:t> of $120</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effectLst/>
              <a:latin typeface="+mn-lt"/>
              <a:ea typeface="Times New Roman" pitchFamily="18" charset="0"/>
              <a:cs typeface="Times New Roman" pitchFamily="18" charset="0"/>
            </a:endParaRPr>
          </a:p>
          <a:p>
            <a:pPr lvl="0" algn="l"/>
            <a:r>
              <a:rPr lang="en-US" sz="2800" dirty="0"/>
              <a:t>The 2016 </a:t>
            </a:r>
            <a:r>
              <a:rPr lang="en-US" sz="2800" b="1" dirty="0">
                <a:solidFill>
                  <a:srgbClr val="FF0000"/>
                </a:solidFill>
              </a:rPr>
              <a:t>median</a:t>
            </a:r>
            <a:r>
              <a:rPr lang="en-US" sz="2800" dirty="0"/>
              <a:t> household income in Plano is </a:t>
            </a:r>
            <a:r>
              <a:rPr lang="en-US" sz="2800" b="1" dirty="0"/>
              <a:t>$83,000</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 name="TextBox 1"/>
          <p:cNvSpPr txBox="1"/>
          <p:nvPr/>
        </p:nvSpPr>
        <p:spPr>
          <a:xfrm>
            <a:off x="762000" y="228600"/>
            <a:ext cx="6400800" cy="523220"/>
          </a:xfrm>
          <a:prstGeom prst="rect">
            <a:avLst/>
          </a:prstGeom>
          <a:noFill/>
        </p:spPr>
        <p:txBody>
          <a:bodyPr wrap="square" rtlCol="0">
            <a:spAutoFit/>
          </a:bodyPr>
          <a:lstStyle/>
          <a:p>
            <a:r>
              <a:rPr lang="en-US" sz="2800" dirty="0"/>
              <a:t>Mean or Median?</a:t>
            </a:r>
          </a:p>
        </p:txBody>
      </p:sp>
      <p:sp>
        <p:nvSpPr>
          <p:cNvPr id="4" name="Rectangle 3"/>
          <p:cNvSpPr/>
          <p:nvPr/>
        </p:nvSpPr>
        <p:spPr>
          <a:xfrm>
            <a:off x="1371600" y="5638800"/>
            <a:ext cx="5715000" cy="461665"/>
          </a:xfrm>
          <a:prstGeom prst="rect">
            <a:avLst/>
          </a:prstGeom>
        </p:spPr>
        <p:txBody>
          <a:bodyPr wrap="square">
            <a:spAutoFit/>
          </a:bodyPr>
          <a:lstStyle/>
          <a:p>
            <a:r>
              <a:rPr lang="en-US" dirty="0"/>
              <a:t>https://www.realtor.com/local/Plano_TX</a:t>
            </a:r>
          </a:p>
        </p:txBody>
      </p:sp>
    </p:spTree>
    <p:extLst>
      <p:ext uri="{BB962C8B-B14F-4D97-AF65-F5344CB8AC3E}">
        <p14:creationId xmlns:p14="http://schemas.microsoft.com/office/powerpoint/2010/main" val="190144784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F7A433B6-A0B4-4F7B-AC5C-7114DAFAD2F6}" type="slidenum">
              <a:rPr lang="en-US" altLang="en-US" sz="1200">
                <a:latin typeface="Tahoma" panose="020B0604030504040204" pitchFamily="34" charset="0"/>
              </a:rPr>
              <a:pPr/>
              <a:t>7</a:t>
            </a:fld>
            <a:endParaRPr lang="en-US" altLang="en-US" sz="1200">
              <a:latin typeface="Tahoma" panose="020B0604030504040204" pitchFamily="34" charset="0"/>
            </a:endParaRPr>
          </a:p>
        </p:txBody>
      </p:sp>
      <p:sp>
        <p:nvSpPr>
          <p:cNvPr id="9219" name="Rectangle 2"/>
          <p:cNvSpPr>
            <a:spLocks noGrp="1" noChangeArrowheads="1"/>
          </p:cNvSpPr>
          <p:nvPr>
            <p:ph type="title"/>
          </p:nvPr>
        </p:nvSpPr>
        <p:spPr/>
        <p:txBody>
          <a:bodyPr/>
          <a:lstStyle/>
          <a:p>
            <a:pPr eaLnBrk="1" hangingPunct="1"/>
            <a:r>
              <a:rPr lang="en-US" altLang="en-US" sz="3200"/>
              <a:t>Geometric Mean</a:t>
            </a:r>
          </a:p>
        </p:txBody>
      </p:sp>
      <p:sp>
        <p:nvSpPr>
          <p:cNvPr id="9220" name="Rectangle 3"/>
          <p:cNvSpPr>
            <a:spLocks noGrp="1" noChangeArrowheads="1"/>
          </p:cNvSpPr>
          <p:nvPr>
            <p:ph type="body" idx="1"/>
          </p:nvPr>
        </p:nvSpPr>
        <p:spPr/>
        <p:txBody>
          <a:bodyPr/>
          <a:lstStyle/>
          <a:p>
            <a:pPr marL="457200" indent="-457200" eaLnBrk="1" hangingPunct="1">
              <a:buFontTx/>
              <a:buNone/>
            </a:pPr>
            <a:r>
              <a:rPr lang="en-US" altLang="en-US"/>
              <a:t>The arithmetic mean is the single most popular and useful </a:t>
            </a:r>
          </a:p>
          <a:p>
            <a:pPr marL="457200" indent="-457200" eaLnBrk="1" hangingPunct="1">
              <a:buFontTx/>
              <a:buNone/>
            </a:pPr>
            <a:r>
              <a:rPr lang="en-US" altLang="en-US"/>
              <a:t>measure of central location. </a:t>
            </a:r>
          </a:p>
          <a:p>
            <a:pPr marL="457200" indent="-457200" eaLnBrk="1" hangingPunct="1">
              <a:buFontTx/>
              <a:buNone/>
            </a:pPr>
            <a:endParaRPr lang="en-US" altLang="en-US"/>
          </a:p>
          <a:p>
            <a:pPr marL="457200" indent="-457200" eaLnBrk="1" hangingPunct="1">
              <a:buFontTx/>
              <a:buNone/>
            </a:pPr>
            <a:r>
              <a:rPr lang="en-US" altLang="en-US"/>
              <a:t>However, there is another circumstance where neither the </a:t>
            </a:r>
          </a:p>
          <a:p>
            <a:pPr marL="457200" indent="-457200" eaLnBrk="1" hangingPunct="1">
              <a:buFontTx/>
              <a:buNone/>
            </a:pPr>
            <a:r>
              <a:rPr lang="en-US" altLang="en-US"/>
              <a:t>mean nor the median is the best measure. </a:t>
            </a:r>
          </a:p>
          <a:p>
            <a:pPr marL="457200" indent="-457200" eaLnBrk="1" hangingPunct="1">
              <a:buFontTx/>
              <a:buNone/>
            </a:pPr>
            <a:endParaRPr lang="en-US" altLang="en-US"/>
          </a:p>
          <a:p>
            <a:pPr marL="457200" indent="-457200" eaLnBrk="1" hangingPunct="1">
              <a:buFontTx/>
              <a:buNone/>
            </a:pPr>
            <a:r>
              <a:rPr lang="en-US" altLang="en-US"/>
              <a:t>When the variable is a growth rate or rate of change, such as </a:t>
            </a:r>
          </a:p>
          <a:p>
            <a:pPr marL="457200" indent="-457200" eaLnBrk="1" hangingPunct="1">
              <a:buFontTx/>
              <a:buNone/>
            </a:pPr>
            <a:r>
              <a:rPr lang="en-US" altLang="en-US"/>
              <a:t>the value of an investment over periods of time, we need </a:t>
            </a:r>
          </a:p>
          <a:p>
            <a:pPr marL="457200" indent="-457200" eaLnBrk="1" hangingPunct="1">
              <a:buFontTx/>
              <a:buNone/>
            </a:pPr>
            <a:r>
              <a:rPr lang="en-US" altLang="en-US"/>
              <a:t>another measure. </a:t>
            </a:r>
          </a:p>
          <a:p>
            <a:pPr marL="457200" indent="-457200" eaLnBrk="1" hangingPunct="1">
              <a:buFontTx/>
              <a:buNone/>
            </a:pPr>
            <a:endParaRPr lang="en-US" altLang="en-US"/>
          </a:p>
          <a:p>
            <a:pPr marL="457200" indent="-457200" eaLnBrk="1" hangingPunct="1">
              <a:buFontTx/>
              <a:buNone/>
            </a:pPr>
            <a:r>
              <a:rPr lang="en-US" altLang="en-US"/>
              <a:t>This will become apparent from the following illustration.</a:t>
            </a:r>
          </a:p>
          <a:p>
            <a:pPr marL="457200" indent="-457200" eaLnBrk="1" hangingPunct="1">
              <a:buFontTx/>
              <a:buNone/>
            </a:pPr>
            <a:endParaRPr lang="en-US"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82CFF516-546B-431E-8066-EFB0CDD8C51D}" type="slidenum">
              <a:rPr lang="en-US" altLang="en-US" sz="1200">
                <a:latin typeface="Tahoma" panose="020B0604030504040204" pitchFamily="34" charset="0"/>
              </a:rPr>
              <a:pPr/>
              <a:t>8</a:t>
            </a:fld>
            <a:endParaRPr lang="en-US" altLang="en-US" sz="1200">
              <a:latin typeface="Tahoma" panose="020B0604030504040204" pitchFamily="34" charset="0"/>
            </a:endParaRPr>
          </a:p>
        </p:txBody>
      </p:sp>
      <p:sp>
        <p:nvSpPr>
          <p:cNvPr id="10243" name="Rectangle 2"/>
          <p:cNvSpPr>
            <a:spLocks noGrp="1" noChangeArrowheads="1"/>
          </p:cNvSpPr>
          <p:nvPr>
            <p:ph type="title"/>
          </p:nvPr>
        </p:nvSpPr>
        <p:spPr/>
        <p:txBody>
          <a:bodyPr/>
          <a:lstStyle/>
          <a:p>
            <a:pPr eaLnBrk="1" hangingPunct="1"/>
            <a:r>
              <a:rPr lang="en-US" altLang="en-US" sz="3200"/>
              <a:t>Geometric Mean</a:t>
            </a:r>
          </a:p>
        </p:txBody>
      </p:sp>
      <p:sp>
        <p:nvSpPr>
          <p:cNvPr id="10244" name="Rectangle 3"/>
          <p:cNvSpPr>
            <a:spLocks noGrp="1" noChangeArrowheads="1"/>
          </p:cNvSpPr>
          <p:nvPr>
            <p:ph type="body" idx="1"/>
          </p:nvPr>
        </p:nvSpPr>
        <p:spPr>
          <a:xfrm>
            <a:off x="241300" y="914400"/>
            <a:ext cx="8902700" cy="4191000"/>
          </a:xfrm>
        </p:spPr>
        <p:txBody>
          <a:bodyPr/>
          <a:lstStyle/>
          <a:p>
            <a:pPr marL="457200" indent="-457200" eaLnBrk="1" hangingPunct="1">
              <a:buFontTx/>
              <a:buNone/>
            </a:pPr>
            <a:r>
              <a:rPr lang="en-US" altLang="en-US" dirty="0"/>
              <a:t>Let </a:t>
            </a:r>
            <a:r>
              <a:rPr lang="en-US" altLang="en-US" dirty="0" err="1"/>
              <a:t>R</a:t>
            </a:r>
            <a:r>
              <a:rPr lang="en-US" altLang="en-US" baseline="-25000" dirty="0" err="1"/>
              <a:t>i</a:t>
            </a:r>
            <a:r>
              <a:rPr lang="en-US" altLang="en-US" dirty="0"/>
              <a:t> denote the rate of return (in decimal form) in period </a:t>
            </a:r>
            <a:r>
              <a:rPr lang="en-US" altLang="en-US" dirty="0" err="1"/>
              <a:t>i</a:t>
            </a:r>
            <a:r>
              <a:rPr lang="en-US" altLang="en-US" dirty="0"/>
              <a:t> </a:t>
            </a:r>
          </a:p>
          <a:p>
            <a:pPr marL="457200" indent="-457200" eaLnBrk="1" hangingPunct="1">
              <a:buFontTx/>
              <a:buNone/>
            </a:pPr>
            <a:r>
              <a:rPr lang="en-US" altLang="en-US" dirty="0"/>
              <a:t>(</a:t>
            </a:r>
            <a:r>
              <a:rPr lang="en-US" altLang="en-US" dirty="0" err="1"/>
              <a:t>i</a:t>
            </a:r>
            <a:r>
              <a:rPr lang="en-US" altLang="en-US" dirty="0"/>
              <a:t> = 1, 2, …, n). The </a:t>
            </a:r>
            <a:r>
              <a:rPr lang="en-US" altLang="en-US" b="1" dirty="0"/>
              <a:t>geometric mean</a:t>
            </a:r>
            <a:r>
              <a:rPr lang="en-US" altLang="en-US" dirty="0"/>
              <a:t> </a:t>
            </a:r>
            <a:r>
              <a:rPr lang="en-US" altLang="en-US" dirty="0" err="1"/>
              <a:t>R</a:t>
            </a:r>
            <a:r>
              <a:rPr lang="en-US" altLang="en-US" baseline="-25000" dirty="0" err="1"/>
              <a:t>g</a:t>
            </a:r>
            <a:r>
              <a:rPr lang="en-US" altLang="en-US" dirty="0"/>
              <a:t> of the returns   is </a:t>
            </a:r>
          </a:p>
          <a:p>
            <a:pPr marL="457200" indent="-457200" eaLnBrk="1" hangingPunct="1">
              <a:buFontTx/>
              <a:buNone/>
            </a:pPr>
            <a:r>
              <a:rPr lang="en-US" altLang="en-US" dirty="0"/>
              <a:t>defined such that</a:t>
            </a:r>
          </a:p>
          <a:p>
            <a:pPr marL="457200" indent="-457200" eaLnBrk="1" hangingPunct="1">
              <a:buFontTx/>
              <a:buNone/>
            </a:pPr>
            <a:endParaRPr lang="en-US" altLang="en-US" dirty="0"/>
          </a:p>
          <a:p>
            <a:pPr marL="457200" indent="-457200" eaLnBrk="1" hangingPunct="1">
              <a:buFontTx/>
              <a:buNone/>
            </a:pPr>
            <a:endParaRPr lang="en-US" altLang="en-US" dirty="0"/>
          </a:p>
          <a:p>
            <a:pPr marL="457200" indent="-457200" eaLnBrk="1" hangingPunct="1">
              <a:buFontTx/>
              <a:buNone/>
            </a:pPr>
            <a:r>
              <a:rPr lang="en-US" altLang="en-US" dirty="0"/>
              <a:t>Solving for </a:t>
            </a:r>
            <a:r>
              <a:rPr lang="en-US" altLang="en-US" dirty="0" err="1"/>
              <a:t>R</a:t>
            </a:r>
            <a:r>
              <a:rPr lang="en-US" altLang="en-US" baseline="-25000" dirty="0" err="1"/>
              <a:t>g</a:t>
            </a:r>
            <a:r>
              <a:rPr lang="en-US" altLang="en-US" dirty="0"/>
              <a:t> we produce the following formula.</a:t>
            </a:r>
          </a:p>
          <a:p>
            <a:pPr marL="457200" indent="-457200" eaLnBrk="1" hangingPunct="1">
              <a:buFontTx/>
              <a:buNone/>
            </a:pPr>
            <a:endParaRPr lang="en-US" altLang="en-US" dirty="0"/>
          </a:p>
          <a:p>
            <a:pPr marL="457200" indent="-457200" eaLnBrk="1" hangingPunct="1">
              <a:buFontTx/>
              <a:buNone/>
            </a:pPr>
            <a:endParaRPr lang="en-US" altLang="en-US" dirty="0"/>
          </a:p>
        </p:txBody>
      </p:sp>
      <p:graphicFrame>
        <p:nvGraphicFramePr>
          <p:cNvPr id="10245" name="Object 2"/>
          <p:cNvGraphicFramePr>
            <a:graphicFrameLocks noChangeAspect="1"/>
          </p:cNvGraphicFramePr>
          <p:nvPr/>
        </p:nvGraphicFramePr>
        <p:xfrm>
          <a:off x="838200" y="2590800"/>
          <a:ext cx="5173663" cy="609600"/>
        </p:xfrm>
        <a:graphic>
          <a:graphicData uri="http://schemas.openxmlformats.org/presentationml/2006/ole">
            <mc:AlternateContent xmlns:mc="http://schemas.openxmlformats.org/markup-compatibility/2006">
              <mc:Choice xmlns:v="urn:schemas-microsoft-com:vml" Requires="v">
                <p:oleObj spid="_x0000_s10395" name="Equation" r:id="rId4" imgW="2021229" imgH="238621" progId="Equation.3">
                  <p:embed/>
                </p:oleObj>
              </mc:Choice>
              <mc:Fallback>
                <p:oleObj name="Equation" r:id="rId4" imgW="2021229" imgH="23862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90800"/>
                        <a:ext cx="5173663" cy="60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3"/>
          <p:cNvGraphicFramePr>
            <a:graphicFrameLocks noChangeAspect="1"/>
          </p:cNvGraphicFramePr>
          <p:nvPr/>
        </p:nvGraphicFramePr>
        <p:xfrm>
          <a:off x="742950" y="4265613"/>
          <a:ext cx="5276850" cy="693737"/>
        </p:xfrm>
        <a:graphic>
          <a:graphicData uri="http://schemas.openxmlformats.org/presentationml/2006/ole">
            <mc:AlternateContent xmlns:mc="http://schemas.openxmlformats.org/markup-compatibility/2006">
              <mc:Choice xmlns:v="urn:schemas-microsoft-com:vml" Requires="v">
                <p:oleObj spid="_x0000_s10396" name="Equation" r:id="rId6" imgW="1955284" imgH="256617" progId="Equation.3">
                  <p:embed/>
                </p:oleObj>
              </mc:Choice>
              <mc:Fallback>
                <p:oleObj name="Equation" r:id="rId6" imgW="1955284" imgH="25661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950" y="4265613"/>
                        <a:ext cx="5276850" cy="6937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241300" y="5576153"/>
            <a:ext cx="8597900" cy="830997"/>
          </a:xfrm>
          <a:prstGeom prst="rect">
            <a:avLst/>
          </a:prstGeom>
          <a:noFill/>
        </p:spPr>
        <p:txBody>
          <a:bodyPr wrap="square" rtlCol="0">
            <a:spAutoFit/>
          </a:bodyPr>
          <a:lstStyle/>
          <a:p>
            <a:pPr algn="l"/>
            <a:r>
              <a:rPr lang="en-US" dirty="0"/>
              <a:t>Question:  If your investment gained 6.4% the 1</a:t>
            </a:r>
            <a:r>
              <a:rPr lang="en-US" baseline="30000" dirty="0"/>
              <a:t>st</a:t>
            </a:r>
            <a:r>
              <a:rPr lang="en-US" dirty="0"/>
              <a:t> year, but you lost 2.1% the 2</a:t>
            </a:r>
            <a:r>
              <a:rPr lang="en-US" baseline="30000" dirty="0"/>
              <a:t>nd</a:t>
            </a:r>
            <a:r>
              <a:rPr lang="en-US" dirty="0"/>
              <a:t> year, what was your average return over the two years?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4">
                                            <p:txEl>
                                              <p:pRg st="0" end="0"/>
                                            </p:txEl>
                                          </p:spTgt>
                                        </p:tgtEl>
                                        <p:attrNameLst>
                                          <p:attrName>style.visibility</p:attrName>
                                        </p:attrNameLst>
                                      </p:cBhvr>
                                      <p:to>
                                        <p:strVal val="visible"/>
                                      </p:to>
                                    </p:set>
                                    <p:animEffect transition="in" filter="fade">
                                      <p:cBhvr>
                                        <p:cTn id="12" dur="500"/>
                                        <p:tgtEl>
                                          <p:spTgt spid="102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4">
                                            <p:txEl>
                                              <p:pRg st="1" end="1"/>
                                            </p:txEl>
                                          </p:spTgt>
                                        </p:tgtEl>
                                        <p:attrNameLst>
                                          <p:attrName>style.visibility</p:attrName>
                                        </p:attrNameLst>
                                      </p:cBhvr>
                                      <p:to>
                                        <p:strVal val="visible"/>
                                      </p:to>
                                    </p:set>
                                    <p:animEffect transition="in" filter="fade">
                                      <p:cBhvr>
                                        <p:cTn id="17" dur="500"/>
                                        <p:tgtEl>
                                          <p:spTgt spid="1024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4">
                                            <p:txEl>
                                              <p:pRg st="2" end="2"/>
                                            </p:txEl>
                                          </p:spTgt>
                                        </p:tgtEl>
                                        <p:attrNameLst>
                                          <p:attrName>style.visibility</p:attrName>
                                        </p:attrNameLst>
                                      </p:cBhvr>
                                      <p:to>
                                        <p:strVal val="visible"/>
                                      </p:to>
                                    </p:set>
                                    <p:animEffect transition="in" filter="fade">
                                      <p:cBhvr>
                                        <p:cTn id="22" dur="500"/>
                                        <p:tgtEl>
                                          <p:spTgt spid="1024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animEffect transition="in" filter="fade">
                                      <p:cBhvr>
                                        <p:cTn id="27" dur="500"/>
                                        <p:tgtEl>
                                          <p:spTgt spid="10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Tahoma" panose="020B0604030504040204" pitchFamily="34" charset="0"/>
              </a:rPr>
              <a:t>4.</a:t>
            </a:r>
            <a:fld id="{9195A128-4B00-42B9-9E7B-FC5BE7CDD44D}"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sp>
        <p:nvSpPr>
          <p:cNvPr id="11267" name="Rectangle 2"/>
          <p:cNvSpPr>
            <a:spLocks noGrp="1" noChangeArrowheads="1"/>
          </p:cNvSpPr>
          <p:nvPr>
            <p:ph type="title"/>
          </p:nvPr>
        </p:nvSpPr>
        <p:spPr/>
        <p:txBody>
          <a:bodyPr/>
          <a:lstStyle/>
          <a:p>
            <a:pPr eaLnBrk="1" hangingPunct="1"/>
            <a:r>
              <a:rPr lang="en-US" altLang="en-US"/>
              <a:t>Measures of Variability…</a:t>
            </a:r>
          </a:p>
        </p:txBody>
      </p:sp>
      <p:sp>
        <p:nvSpPr>
          <p:cNvPr id="11268" name="Rectangle 3"/>
          <p:cNvSpPr>
            <a:spLocks noGrp="1" noChangeArrowheads="1"/>
          </p:cNvSpPr>
          <p:nvPr>
            <p:ph type="body" idx="1"/>
          </p:nvPr>
        </p:nvSpPr>
        <p:spPr/>
        <p:txBody>
          <a:bodyPr/>
          <a:lstStyle/>
          <a:p>
            <a:pPr marL="0" indent="0" eaLnBrk="1" hangingPunct="1">
              <a:buFontTx/>
              <a:buNone/>
            </a:pPr>
            <a:r>
              <a:rPr lang="en-US" altLang="en-US" dirty="0"/>
              <a:t>Measures of central location fail to tell the whole story about the distribution; that is, how much are the observations spread out around the mean value?</a:t>
            </a:r>
          </a:p>
          <a:p>
            <a:pPr marL="0" indent="0" eaLnBrk="1" hangingPunct="1">
              <a:buFontTx/>
              <a:buNone/>
            </a:pPr>
            <a:endParaRPr lang="en-US" altLang="en-US" dirty="0"/>
          </a:p>
        </p:txBody>
      </p:sp>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70104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5"/>
          <p:cNvSpPr>
            <a:spLocks noChangeArrowheads="1"/>
          </p:cNvSpPr>
          <p:nvPr/>
        </p:nvSpPr>
        <p:spPr bwMode="auto">
          <a:xfrm>
            <a:off x="228600" y="2698750"/>
            <a:ext cx="46482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eaLnBrk="1" hangingPunct="1">
              <a:spcBef>
                <a:spcPct val="20000"/>
              </a:spcBef>
            </a:pPr>
            <a:r>
              <a:rPr lang="en-US" altLang="en-US" dirty="0">
                <a:latin typeface="Tahoma" panose="020B0604030504040204" pitchFamily="34" charset="0"/>
              </a:rPr>
              <a:t>For example, two sets of class grades are shown. The mean (=50) is the same in each case…</a:t>
            </a:r>
          </a:p>
          <a:p>
            <a:pPr algn="l" eaLnBrk="1" hangingPunct="1">
              <a:spcBef>
                <a:spcPct val="20000"/>
              </a:spcBef>
            </a:pPr>
            <a:endParaRPr lang="en-US" altLang="en-US" dirty="0">
              <a:latin typeface="Tahoma" panose="020B0604030504040204" pitchFamily="34" charset="0"/>
            </a:endParaRPr>
          </a:p>
          <a:p>
            <a:pPr algn="l" eaLnBrk="1" hangingPunct="1">
              <a:spcBef>
                <a:spcPct val="20000"/>
              </a:spcBef>
            </a:pPr>
            <a:r>
              <a:rPr lang="en-US" altLang="en-US" dirty="0">
                <a:latin typeface="Tahoma" panose="020B0604030504040204" pitchFamily="34" charset="0"/>
              </a:rPr>
              <a:t>But, the </a:t>
            </a:r>
            <a:r>
              <a:rPr lang="en-US" altLang="en-US" dirty="0">
                <a:solidFill>
                  <a:srgbClr val="FF0000"/>
                </a:solidFill>
                <a:latin typeface="Tahoma" panose="020B0604030504040204" pitchFamily="34" charset="0"/>
              </a:rPr>
              <a:t>red</a:t>
            </a:r>
            <a:r>
              <a:rPr lang="en-US" altLang="en-US" dirty="0">
                <a:latin typeface="Tahoma" panose="020B0604030504040204" pitchFamily="34" charset="0"/>
              </a:rPr>
              <a:t> class has greater variability than the </a:t>
            </a:r>
            <a:r>
              <a:rPr lang="en-US" altLang="en-US" dirty="0">
                <a:solidFill>
                  <a:srgbClr val="0000FF"/>
                </a:solidFill>
                <a:latin typeface="Tahoma" panose="020B0604030504040204" pitchFamily="34" charset="0"/>
              </a:rPr>
              <a:t>blue</a:t>
            </a:r>
            <a:r>
              <a:rPr lang="en-US" altLang="en-US" dirty="0">
                <a:latin typeface="Tahoma" panose="020B0604030504040204" pitchFamily="34" charset="0"/>
              </a:rPr>
              <a:t> class.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fade">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70">
                                            <p:txEl>
                                              <p:pRg st="2" end="2"/>
                                            </p:txEl>
                                          </p:spTgt>
                                        </p:tgtEl>
                                        <p:attrNameLst>
                                          <p:attrName>style.visibility</p:attrName>
                                        </p:attrNameLst>
                                      </p:cBhvr>
                                      <p:to>
                                        <p:strVal val="visible"/>
                                      </p:to>
                                    </p:set>
                                    <p:animEffect transition="in" filter="fade">
                                      <p:cBhvr>
                                        <p:cTn id="17" dur="500"/>
                                        <p:tgtEl>
                                          <p:spTgt spid="112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13036</TotalTime>
  <Words>3338</Words>
  <Application>Microsoft Office PowerPoint</Application>
  <PresentationFormat>On-screen Show (4:3)</PresentationFormat>
  <Paragraphs>637</Paragraphs>
  <Slides>58</Slides>
  <Notes>11</Notes>
  <HiddenSlides>11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4" baseType="lpstr">
      <vt:lpstr>Arial</vt:lpstr>
      <vt:lpstr>Book Antiqua</vt:lpstr>
      <vt:lpstr>Calibri</vt:lpstr>
      <vt:lpstr>Cambria Math</vt:lpstr>
      <vt:lpstr>Geneva</vt:lpstr>
      <vt:lpstr>Helvetica (Body)</vt:lpstr>
      <vt:lpstr>Lucida Fax</vt:lpstr>
      <vt:lpstr>Monotype Sorts</vt:lpstr>
      <vt:lpstr>Tahoma</vt:lpstr>
      <vt:lpstr>Times</vt:lpstr>
      <vt:lpstr>Times New Roman</vt:lpstr>
      <vt:lpstr>Verdana</vt:lpstr>
      <vt:lpstr>Wingdings</vt:lpstr>
      <vt:lpstr>Blank Presentation</vt:lpstr>
      <vt:lpstr>Equation</vt:lpstr>
      <vt:lpstr>Worksheet</vt:lpstr>
      <vt:lpstr>Chapter Four</vt:lpstr>
      <vt:lpstr>Numerical Descriptive Techniques…</vt:lpstr>
      <vt:lpstr>Notation…</vt:lpstr>
      <vt:lpstr>Measures of Central Location…</vt:lpstr>
      <vt:lpstr> Mean, Median, Mode: Which Is Best? </vt:lpstr>
      <vt:lpstr>PowerPoint Presentation</vt:lpstr>
      <vt:lpstr>Geometric Mean</vt:lpstr>
      <vt:lpstr>Geometric Mean</vt:lpstr>
      <vt:lpstr>Measures of Variability…</vt:lpstr>
      <vt:lpstr>Range…</vt:lpstr>
      <vt:lpstr>Variance…</vt:lpstr>
      <vt:lpstr>Variance…</vt:lpstr>
      <vt:lpstr>Degrees of Freedom</vt:lpstr>
      <vt:lpstr>Standard Deviation…</vt:lpstr>
      <vt:lpstr>Measures of Variation</vt:lpstr>
      <vt:lpstr>Interpreting Standard Deviation…</vt:lpstr>
      <vt:lpstr>The Empirical Rule…</vt:lpstr>
      <vt:lpstr>Chebysheff’s Theorem…</vt:lpstr>
      <vt:lpstr>Coefficient of Variation…</vt:lpstr>
      <vt:lpstr>PowerPoint Presentation</vt:lpstr>
      <vt:lpstr>PowerPoint Presentation</vt:lpstr>
      <vt:lpstr>PowerPoint Presentation</vt:lpstr>
      <vt:lpstr>Measures of Relative Standing &amp; Box Plots</vt:lpstr>
      <vt:lpstr>Location of Percentiles…</vt:lpstr>
      <vt:lpstr>Location of Percentiles (our way)</vt:lpstr>
      <vt:lpstr>Quartiles…</vt:lpstr>
      <vt:lpstr>5-number Summary</vt:lpstr>
      <vt:lpstr>Interquartile Range…</vt:lpstr>
      <vt:lpstr>PowerPoint Presentation</vt:lpstr>
      <vt:lpstr>Boxplot - Example</vt:lpstr>
      <vt:lpstr>Boxplot Example</vt:lpstr>
      <vt:lpstr>Box Plots…</vt:lpstr>
      <vt:lpstr>BoxPlot</vt:lpstr>
      <vt:lpstr>Example 4.15</vt:lpstr>
      <vt:lpstr>Box Plots…</vt:lpstr>
      <vt:lpstr>Stroop Interference</vt:lpstr>
      <vt:lpstr>PowerPoint Presentation</vt:lpstr>
      <vt:lpstr>PowerPoint Presentation</vt:lpstr>
      <vt:lpstr>PowerPoint Presentation</vt:lpstr>
      <vt:lpstr>Stroop Interference (time for colors)</vt:lpstr>
      <vt:lpstr>Side-by-side boxplots</vt:lpstr>
      <vt:lpstr>Example: Alloy Strength</vt:lpstr>
      <vt:lpstr>PowerPoint Presentation</vt:lpstr>
      <vt:lpstr>Box Plot or Box-and-Whisker Chart</vt:lpstr>
      <vt:lpstr>Box Plot of Compressive Data</vt:lpstr>
      <vt:lpstr>The ballot that changed history</vt:lpstr>
      <vt:lpstr>How did the statisticians figured 6,607 votes?   </vt:lpstr>
      <vt:lpstr>Measures of Linear Relationship…</vt:lpstr>
      <vt:lpstr>Beer vs  blood alcohol</vt:lpstr>
      <vt:lpstr>Covariance… (Generally speaking)</vt:lpstr>
      <vt:lpstr>Coefficient of Correlation…</vt:lpstr>
      <vt:lpstr>The Least Squares Method</vt:lpstr>
      <vt:lpstr>Example 4.17</vt:lpstr>
      <vt:lpstr>Example 4.17</vt:lpstr>
      <vt:lpstr>Coefficient of Determination</vt:lpstr>
      <vt:lpstr>Association is not causation</vt:lpstr>
      <vt:lpstr>PowerPoint Presentation</vt:lpstr>
      <vt:lpstr>Parameters and Statistics </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Numerical Descriptive Techniques</dc:title>
  <dc:subject>Keller's Statistics for Management &amp; Economics, 7th Ed.</dc:subject>
  <dc:creator>Trent Tucker, Wilfrid Laurier Univeristy</dc:creator>
  <cp:lastModifiedBy>Sethi, Avanti</cp:lastModifiedBy>
  <cp:revision>233</cp:revision>
  <cp:lastPrinted>2004-06-22T18:52:57Z</cp:lastPrinted>
  <dcterms:created xsi:type="dcterms:W3CDTF">2004-06-22T18:17:40Z</dcterms:created>
  <dcterms:modified xsi:type="dcterms:W3CDTF">2018-07-30T23:54:55Z</dcterms:modified>
</cp:coreProperties>
</file>