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7" autoAdjust="0"/>
    <p:restoredTop sz="94660"/>
  </p:normalViewPr>
  <p:slideViewPr>
    <p:cSldViewPr>
      <p:cViewPr varScale="1">
        <p:scale>
          <a:sx n="155" d="100"/>
          <a:sy n="155" d="100"/>
        </p:scale>
        <p:origin x="1872" y="15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8F0AED-94CF-4C9C-87DF-12B3D2BD625D}" type="datetimeFigureOut">
              <a:rPr lang="en-US" smtClean="0"/>
              <a:t>8/3/2018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58958AA-B85F-40E7-8591-C8375C49B9F3}" type="slidenum">
              <a:rPr lang="en-US" smtClean="0"/>
              <a:t>‹#›</a:t>
            </a:fld>
            <a:endParaRPr lang="en-US"/>
          </a:p>
        </p:txBody>
      </p:sp>
    </p:spTree>
    <p:extLst>
      <p:ext uri="{BB962C8B-B14F-4D97-AF65-F5344CB8AC3E}">
        <p14:creationId xmlns:p14="http://schemas.microsoft.com/office/powerpoint/2010/main" val="872124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12F65ADF-281F-46B1-A577-76EEF6B609B5}" type="slidenum">
              <a:rPr lang="en-US">
                <a:solidFill>
                  <a:prstClr val="black"/>
                </a:solidFill>
                <a:latin typeface="Times New Roman" pitchFamily="18" charset="0"/>
              </a:rPr>
              <a:pPr>
                <a:defRPr/>
              </a:pPr>
              <a:t>5</a:t>
            </a:fld>
            <a:endParaRPr lang="en-US">
              <a:solidFill>
                <a:prstClr val="black"/>
              </a:solidFill>
              <a:latin typeface="Times New Roman" pitchFamily="18" charset="0"/>
            </a:endParaRPr>
          </a:p>
        </p:txBody>
      </p:sp>
      <p:sp>
        <p:nvSpPr>
          <p:cNvPr id="152579" name="Rectangle 2"/>
          <p:cNvSpPr>
            <a:spLocks noGrp="1" noRot="1" noChangeAspect="1" noChangeArrowheads="1" noTextEdit="1"/>
          </p:cNvSpPr>
          <p:nvPr>
            <p:ph type="sldImg"/>
          </p:nvPr>
        </p:nvSpPr>
        <p:spPr>
          <a:ln w="12700" cap="flat">
            <a:solidFill>
              <a:schemeClr val="tx1"/>
            </a:solidFill>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103302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F5DEFB1F-BB14-4DBC-A26E-3957FF1A98F4}" type="slidenum">
              <a:rPr lang="en-US">
                <a:solidFill>
                  <a:prstClr val="black"/>
                </a:solidFill>
                <a:latin typeface="Times New Roman" pitchFamily="18" charset="0"/>
              </a:rPr>
              <a:pPr>
                <a:defRPr/>
              </a:pPr>
              <a:t>6</a:t>
            </a:fld>
            <a:endParaRPr lang="en-US">
              <a:solidFill>
                <a:prstClr val="black"/>
              </a:solidFill>
              <a:latin typeface="Times New Roman" pitchFamily="18" charset="0"/>
            </a:endParaRPr>
          </a:p>
        </p:txBody>
      </p:sp>
      <p:sp>
        <p:nvSpPr>
          <p:cNvPr id="153603" name="Rectangle 2"/>
          <p:cNvSpPr>
            <a:spLocks noGrp="1" noRot="1" noChangeAspect="1" noChangeArrowheads="1" noTextEdit="1"/>
          </p:cNvSpPr>
          <p:nvPr>
            <p:ph type="sldImg"/>
          </p:nvPr>
        </p:nvSpPr>
        <p:spPr>
          <a:ln w="12700" cap="flat">
            <a:solidFill>
              <a:schemeClr val="tx1"/>
            </a:solidFill>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7831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CA9AFC84-6079-4563-963E-5248055B2C67}" type="slidenum">
              <a:rPr lang="en-US">
                <a:solidFill>
                  <a:prstClr val="black"/>
                </a:solidFill>
                <a:latin typeface="Times New Roman" pitchFamily="18" charset="0"/>
              </a:rPr>
              <a:pPr>
                <a:defRPr/>
              </a:pPr>
              <a:t>7</a:t>
            </a:fld>
            <a:endParaRPr lang="en-US">
              <a:solidFill>
                <a:prstClr val="black"/>
              </a:solidFill>
              <a:latin typeface="Times New Roman" pitchFamily="18" charset="0"/>
            </a:endParaRPr>
          </a:p>
        </p:txBody>
      </p:sp>
      <p:sp>
        <p:nvSpPr>
          <p:cNvPr id="154627" name="Rectangle 2"/>
          <p:cNvSpPr>
            <a:spLocks noGrp="1" noRot="1" noChangeAspect="1" noChangeArrowheads="1" noTextEdit="1"/>
          </p:cNvSpPr>
          <p:nvPr>
            <p:ph type="sldImg"/>
          </p:nvPr>
        </p:nvSpPr>
        <p:spPr>
          <a:ln w="12700" cap="flat">
            <a:solidFill>
              <a:schemeClr val="tx1"/>
            </a:solidFill>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3328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B4E7E4BF-F92E-4A21-A3B6-15EF3536AEBC}" type="slidenum">
              <a:rPr lang="en-US">
                <a:solidFill>
                  <a:prstClr val="black"/>
                </a:solidFill>
                <a:latin typeface="Times New Roman" pitchFamily="18" charset="0"/>
              </a:rPr>
              <a:pPr>
                <a:defRPr/>
              </a:pPr>
              <a:t>8</a:t>
            </a:fld>
            <a:endParaRPr lang="en-US">
              <a:solidFill>
                <a:prstClr val="black"/>
              </a:solidFill>
              <a:latin typeface="Times New Roman" pitchFamily="18" charset="0"/>
            </a:endParaRPr>
          </a:p>
        </p:txBody>
      </p:sp>
      <p:sp>
        <p:nvSpPr>
          <p:cNvPr id="155651" name="Rectangle 2"/>
          <p:cNvSpPr>
            <a:spLocks noGrp="1" noRot="1" noChangeAspect="1" noChangeArrowheads="1" noTextEdit="1"/>
          </p:cNvSpPr>
          <p:nvPr>
            <p:ph type="sldImg"/>
          </p:nvPr>
        </p:nvSpPr>
        <p:spPr>
          <a:ln w="12700" cap="flat">
            <a:solidFill>
              <a:schemeClr val="tx1"/>
            </a:solidFill>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3910370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4332673B-5999-4C88-BF7A-2ABEDA452711}" type="slidenum">
              <a:rPr lang="en-US">
                <a:solidFill>
                  <a:prstClr val="black"/>
                </a:solidFill>
                <a:latin typeface="Times New Roman" pitchFamily="18" charset="0"/>
              </a:rPr>
              <a:pPr>
                <a:defRPr/>
              </a:pPr>
              <a:t>9</a:t>
            </a:fld>
            <a:endParaRPr lang="en-US">
              <a:solidFill>
                <a:prstClr val="black"/>
              </a:solidFill>
              <a:latin typeface="Times New Roman" pitchFamily="18" charset="0"/>
            </a:endParaRPr>
          </a:p>
        </p:txBody>
      </p:sp>
      <p:sp>
        <p:nvSpPr>
          <p:cNvPr id="156675" name="Rectangle 2"/>
          <p:cNvSpPr>
            <a:spLocks noGrp="1" noRot="1" noChangeAspect="1" noChangeArrowheads="1" noTextEdit="1"/>
          </p:cNvSpPr>
          <p:nvPr>
            <p:ph type="sldImg"/>
          </p:nvPr>
        </p:nvSpPr>
        <p:spPr>
          <a:ln w="12700" cap="flat">
            <a:solidFill>
              <a:schemeClr val="tx1"/>
            </a:solidFill>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111194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57066" indent="-291179" eaLnBrk="0" hangingPunct="0">
              <a:defRPr>
                <a:solidFill>
                  <a:schemeClr val="tx1"/>
                </a:solidFill>
                <a:latin typeface="Arial" pitchFamily="34" charset="0"/>
              </a:defRPr>
            </a:lvl2pPr>
            <a:lvl3pPr marL="1164717" indent="-232943" eaLnBrk="0" hangingPunct="0">
              <a:defRPr>
                <a:solidFill>
                  <a:schemeClr val="tx1"/>
                </a:solidFill>
                <a:latin typeface="Arial" pitchFamily="34" charset="0"/>
              </a:defRPr>
            </a:lvl3pPr>
            <a:lvl4pPr marL="1630604" indent="-232943" eaLnBrk="0" hangingPunct="0">
              <a:defRPr>
                <a:solidFill>
                  <a:schemeClr val="tx1"/>
                </a:solidFill>
                <a:latin typeface="Arial" pitchFamily="34" charset="0"/>
              </a:defRPr>
            </a:lvl4pPr>
            <a:lvl5pPr marL="2096491" indent="-232943" eaLnBrk="0" hangingPunct="0">
              <a:defRPr>
                <a:solidFill>
                  <a:schemeClr val="tx1"/>
                </a:solidFill>
                <a:latin typeface="Arial" pitchFamily="34" charset="0"/>
              </a:defRPr>
            </a:lvl5pPr>
            <a:lvl6pPr marL="2562377" indent="-232943" eaLnBrk="0" fontAlgn="base" hangingPunct="0">
              <a:spcBef>
                <a:spcPct val="0"/>
              </a:spcBef>
              <a:spcAft>
                <a:spcPct val="0"/>
              </a:spcAft>
              <a:defRPr>
                <a:solidFill>
                  <a:schemeClr val="tx1"/>
                </a:solidFill>
                <a:latin typeface="Arial" pitchFamily="34" charset="0"/>
              </a:defRPr>
            </a:lvl6pPr>
            <a:lvl7pPr marL="3028264" indent="-232943" eaLnBrk="0" fontAlgn="base" hangingPunct="0">
              <a:spcBef>
                <a:spcPct val="0"/>
              </a:spcBef>
              <a:spcAft>
                <a:spcPct val="0"/>
              </a:spcAft>
              <a:defRPr>
                <a:solidFill>
                  <a:schemeClr val="tx1"/>
                </a:solidFill>
                <a:latin typeface="Arial" pitchFamily="34" charset="0"/>
              </a:defRPr>
            </a:lvl7pPr>
            <a:lvl8pPr marL="3494151" indent="-232943" eaLnBrk="0" fontAlgn="base" hangingPunct="0">
              <a:spcBef>
                <a:spcPct val="0"/>
              </a:spcBef>
              <a:spcAft>
                <a:spcPct val="0"/>
              </a:spcAft>
              <a:defRPr>
                <a:solidFill>
                  <a:schemeClr val="tx1"/>
                </a:solidFill>
                <a:latin typeface="Arial" pitchFamily="34" charset="0"/>
              </a:defRPr>
            </a:lvl8pPr>
            <a:lvl9pPr marL="3960038" indent="-232943" eaLnBrk="0" fontAlgn="base" hangingPunct="0">
              <a:spcBef>
                <a:spcPct val="0"/>
              </a:spcBef>
              <a:spcAft>
                <a:spcPct val="0"/>
              </a:spcAft>
              <a:defRPr>
                <a:solidFill>
                  <a:schemeClr val="tx1"/>
                </a:solidFill>
                <a:latin typeface="Arial" pitchFamily="34" charset="0"/>
              </a:defRPr>
            </a:lvl9pPr>
          </a:lstStyle>
          <a:p>
            <a:pPr>
              <a:defRPr/>
            </a:pPr>
            <a:fld id="{331DB1C0-E4D1-4213-B64C-9075FD34C457}" type="slidenum">
              <a:rPr lang="en-US">
                <a:solidFill>
                  <a:prstClr val="black"/>
                </a:solidFill>
                <a:latin typeface="Times New Roman" pitchFamily="18" charset="0"/>
              </a:rPr>
              <a:pPr>
                <a:defRPr/>
              </a:pPr>
              <a:t>10</a:t>
            </a:fld>
            <a:endParaRPr lang="en-US">
              <a:solidFill>
                <a:prstClr val="black"/>
              </a:solidFill>
              <a:latin typeface="Times New Roman" pitchFamily="18" charset="0"/>
            </a:endParaRPr>
          </a:p>
        </p:txBody>
      </p:sp>
      <p:sp>
        <p:nvSpPr>
          <p:cNvPr id="157699" name="Rectangle 2"/>
          <p:cNvSpPr>
            <a:spLocks noGrp="1" noRot="1" noChangeAspect="1" noChangeArrowheads="1" noTextEdit="1"/>
          </p:cNvSpPr>
          <p:nvPr>
            <p:ph type="sldImg"/>
          </p:nvPr>
        </p:nvSpPr>
        <p:spPr>
          <a:ln w="12700" cap="flat">
            <a:solidFill>
              <a:schemeClr val="tx1"/>
            </a:solidFill>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24" tIns="46913" rIns="93824" bIns="46913"/>
          <a:lstStyle/>
          <a:p>
            <a:endParaRPr lang="en-US"/>
          </a:p>
        </p:txBody>
      </p:sp>
    </p:spTree>
    <p:extLst>
      <p:ext uri="{BB962C8B-B14F-4D97-AF65-F5344CB8AC3E}">
        <p14:creationId xmlns:p14="http://schemas.microsoft.com/office/powerpoint/2010/main" val="289061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kumimoji="1" lang="en-US" sz="2400">
                <a:solidFill>
                  <a:srgbClr val="000000"/>
                </a:solidFill>
                <a:latin typeface="Times New Roman" pitchFamily="18" charset="0"/>
                <a:cs typeface="Arial"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fontAlgn="base">
                <a:spcBef>
                  <a:spcPct val="0"/>
                </a:spcBef>
                <a:spcAft>
                  <a:spcPct val="0"/>
                </a:spcAft>
              </a:pPr>
              <a:endParaRPr kumimoji="1" lang="en-US" sz="2400">
                <a:solidFill>
                  <a:srgbClr val="000000"/>
                </a:solidFill>
                <a:latin typeface="Times New Roman" pitchFamily="18" charset="0"/>
                <a:cs typeface="Arial"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cs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a:solidFill>
                  <a:srgbClr val="000000"/>
                </a:solidFill>
                <a:cs typeface="Arial" charset="0"/>
              </a:endParaRPr>
            </a:p>
          </p:txBody>
        </p:sp>
      </p:grpSp>
      <p:sp>
        <p:nvSpPr>
          <p:cNvPr id="10" name="Text Box 13"/>
          <p:cNvSpPr txBox="1">
            <a:spLocks noChangeArrowheads="1"/>
          </p:cNvSpPr>
          <p:nvPr userDrawn="1"/>
        </p:nvSpPr>
        <p:spPr bwMode="auto">
          <a:xfrm>
            <a:off x="11113" y="6583363"/>
            <a:ext cx="1606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fontAlgn="base" hangingPunct="1">
              <a:spcBef>
                <a:spcPct val="0"/>
              </a:spcBef>
              <a:spcAft>
                <a:spcPct val="0"/>
              </a:spcAft>
              <a:defRPr/>
            </a:pPr>
            <a:r>
              <a:rPr lang="en-US" sz="1200" b="1" i="1">
                <a:solidFill>
                  <a:srgbClr val="000000"/>
                </a:solidFill>
                <a:latin typeface="Times"/>
              </a:rPr>
              <a:t>McGraw-Hill/Irwin</a:t>
            </a:r>
            <a:endParaRPr lang="en-US">
              <a:solidFill>
                <a:srgbClr val="000000"/>
              </a:solidFill>
            </a:endParaRPr>
          </a:p>
        </p:txBody>
      </p:sp>
      <p:sp>
        <p:nvSpPr>
          <p:cNvPr id="11" name="Text Box 12"/>
          <p:cNvSpPr txBox="1">
            <a:spLocks noChangeArrowheads="1"/>
          </p:cNvSpPr>
          <p:nvPr userDrawn="1"/>
        </p:nvSpPr>
        <p:spPr bwMode="auto">
          <a:xfrm>
            <a:off x="3524250" y="6545263"/>
            <a:ext cx="5803900" cy="274637"/>
          </a:xfrm>
          <a:prstGeom prst="rect">
            <a:avLst/>
          </a:prstGeom>
          <a:noFill/>
          <a:ln w="9525">
            <a:noFill/>
            <a:miter lim="800000"/>
            <a:headEnd/>
            <a:tailEnd/>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defRPr/>
            </a:pPr>
            <a:r>
              <a:rPr lang="en-US" sz="1200" b="1" i="1">
                <a:solidFill>
                  <a:srgbClr val="000000"/>
                </a:solidFill>
                <a:latin typeface="Times"/>
                <a:cs typeface="Arial" pitchFamily="34" charset="0"/>
              </a:rPr>
              <a:t>Copyright © 2010 by The McGraw-Hill Companies, Inc. All rights reserved.</a:t>
            </a:r>
          </a:p>
        </p:txBody>
      </p:sp>
      <p:sp>
        <p:nvSpPr>
          <p:cNvPr id="34202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rgbClr val="C00000"/>
                </a:solidFill>
              </a:defRPr>
            </a:lvl1pPr>
          </a:lstStyle>
          <a:p>
            <a:r>
              <a:rPr lang="en-US" dirty="0"/>
              <a:t>Click to edit Master subtitle style</a:t>
            </a:r>
          </a:p>
        </p:txBody>
      </p:sp>
      <p:sp>
        <p:nvSpPr>
          <p:cNvPr id="342027" name="AutoShape 11"/>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11950181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8625120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2563" y="457200"/>
            <a:ext cx="1998662" cy="5629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457200"/>
            <a:ext cx="5846763" cy="5629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50000537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770313"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93731453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71271872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04617524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77031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1905000"/>
            <a:ext cx="3770312"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98369226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89532515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35000146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13513263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54716248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6409226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457200" cy="6858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a:solidFill>
                <a:srgbClr val="000000"/>
              </a:solidFill>
              <a:cs typeface="Arial" charset="0"/>
            </a:endParaRPr>
          </a:p>
        </p:txBody>
      </p:sp>
      <p:sp>
        <p:nvSpPr>
          <p:cNvPr id="7171" name="Freeform 3"/>
          <p:cNvSpPr>
            <a:spLocks/>
          </p:cNvSpPr>
          <p:nvPr/>
        </p:nvSpPr>
        <p:spPr bwMode="auto">
          <a:xfrm>
            <a:off x="0" y="0"/>
            <a:ext cx="3886200" cy="685800"/>
          </a:xfrm>
          <a:custGeom>
            <a:avLst/>
            <a:gdLst>
              <a:gd name="T0" fmla="*/ 2147483647 w 1728"/>
              <a:gd name="T1" fmla="*/ 0 h 735"/>
              <a:gd name="T2" fmla="*/ 2147483647 w 1728"/>
              <a:gd name="T3" fmla="*/ 2147483647 h 735"/>
              <a:gd name="T4" fmla="*/ 2147483647 w 1728"/>
              <a:gd name="T5" fmla="*/ 2147483647 h 735"/>
              <a:gd name="T6" fmla="*/ 2147483647 w 1728"/>
              <a:gd name="T7" fmla="*/ 2147483647 h 735"/>
              <a:gd name="T8" fmla="*/ 2147483647 w 1728"/>
              <a:gd name="T9" fmla="*/ 2147483647 h 735"/>
              <a:gd name="T10" fmla="*/ 2147483647 w 1728"/>
              <a:gd name="T11" fmla="*/ 2147483647 h 735"/>
              <a:gd name="T12" fmla="*/ 2147483647 w 1728"/>
              <a:gd name="T13" fmla="*/ 2147483647 h 735"/>
              <a:gd name="T14" fmla="*/ 2147483647 w 1728"/>
              <a:gd name="T15" fmla="*/ 2147483647 h 735"/>
              <a:gd name="T16" fmla="*/ 2147483647 w 1728"/>
              <a:gd name="T17" fmla="*/ 2147483647 h 735"/>
              <a:gd name="T18" fmla="*/ 0 w 1728"/>
              <a:gd name="T19" fmla="*/ 2147483647 h 735"/>
              <a:gd name="T20" fmla="*/ 0 w 1728"/>
              <a:gd name="T21" fmla="*/ 2147483647 h 735"/>
              <a:gd name="T22" fmla="*/ 0 w 1728"/>
              <a:gd name="T23" fmla="*/ 0 h 735"/>
              <a:gd name="T24" fmla="*/ 2147483647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pPr fontAlgn="base">
              <a:spcBef>
                <a:spcPct val="0"/>
              </a:spcBef>
              <a:spcAft>
                <a:spcPct val="0"/>
              </a:spcAft>
            </a:pPr>
            <a:endParaRPr lang="en-US" sz="2400">
              <a:solidFill>
                <a:srgbClr val="000000"/>
              </a:solidFill>
              <a:latin typeface="Times New Roman" pitchFamily="18" charset="0"/>
              <a:cs typeface="Arial" charset="0"/>
            </a:endParaRPr>
          </a:p>
        </p:txBody>
      </p:sp>
      <p:grpSp>
        <p:nvGrpSpPr>
          <p:cNvPr id="7172" name="Group 4"/>
          <p:cNvGrpSpPr>
            <a:grpSpLocks/>
          </p:cNvGrpSpPr>
          <p:nvPr userDrawn="1"/>
        </p:nvGrpSpPr>
        <p:grpSpPr bwMode="auto">
          <a:xfrm>
            <a:off x="228600" y="1371600"/>
            <a:ext cx="7391400" cy="319088"/>
            <a:chOff x="144" y="1104"/>
            <a:chExt cx="4656" cy="201"/>
          </a:xfrm>
        </p:grpSpPr>
        <p:sp>
          <p:nvSpPr>
            <p:cNvPr id="7177" name="AutoShape 5"/>
            <p:cNvSpPr>
              <a:spLocks noChangeArrowheads="1"/>
            </p:cNvSpPr>
            <p:nvPr/>
          </p:nvSpPr>
          <p:spPr bwMode="auto">
            <a:xfrm>
              <a:off x="384" y="1104"/>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cs typeface="Arial" charset="0"/>
              </a:endParaRPr>
            </a:p>
          </p:txBody>
        </p:sp>
        <p:sp>
          <p:nvSpPr>
            <p:cNvPr id="7178" name="AutoShape 6"/>
            <p:cNvSpPr>
              <a:spLocks noChangeArrowheads="1"/>
            </p:cNvSpPr>
            <p:nvPr/>
          </p:nvSpPr>
          <p:spPr bwMode="auto">
            <a:xfrm flipH="1">
              <a:off x="144" y="1104"/>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a:solidFill>
                  <a:srgbClr val="000000"/>
                </a:solidFill>
                <a:cs typeface="Arial" charset="0"/>
              </a:endParaRPr>
            </a:p>
          </p:txBody>
        </p:sp>
      </p:grpSp>
      <p:sp>
        <p:nvSpPr>
          <p:cNvPr id="7173" name="AutoShape 7"/>
          <p:cNvSpPr>
            <a:spLocks noGrp="1" noChangeArrowheads="1"/>
          </p:cNvSpPr>
          <p:nvPr>
            <p:ph type="title"/>
          </p:nvPr>
        </p:nvSpPr>
        <p:spPr bwMode="auto">
          <a:xfrm>
            <a:off x="533400" y="457200"/>
            <a:ext cx="7924800" cy="9144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41000" name="Rectangle 8"/>
          <p:cNvSpPr>
            <a:spLocks noGrp="1" noChangeArrowheads="1"/>
          </p:cNvSpPr>
          <p:nvPr>
            <p:ph type="body" idx="1"/>
          </p:nvPr>
        </p:nvSpPr>
        <p:spPr bwMode="auto">
          <a:xfrm>
            <a:off x="838200" y="1905000"/>
            <a:ext cx="769302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1001" name="Rectangle 9"/>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Arial" charset="0"/>
                <a:cs typeface="+mn-cs"/>
              </a:defRPr>
            </a:lvl1pPr>
          </a:lstStyle>
          <a:p>
            <a:pPr fontAlgn="base">
              <a:spcBef>
                <a:spcPct val="0"/>
              </a:spcBef>
              <a:spcAft>
                <a:spcPct val="0"/>
              </a:spcAft>
              <a:defRPr/>
            </a:pPr>
            <a:endParaRPr lang="en-US"/>
          </a:p>
        </p:txBody>
      </p:sp>
      <p:sp>
        <p:nvSpPr>
          <p:cNvPr id="7176" name="Rectangle 11"/>
          <p:cNvSpPr>
            <a:spLocks noChangeArrowheads="1"/>
          </p:cNvSpPr>
          <p:nvPr userDrawn="1"/>
        </p:nvSpPr>
        <p:spPr bwMode="auto">
          <a:xfrm>
            <a:off x="0" y="6521450"/>
            <a:ext cx="477838" cy="260350"/>
          </a:xfrm>
          <a:prstGeom prst="rect">
            <a:avLst/>
          </a:prstGeom>
          <a:noFill/>
          <a:ln>
            <a:noFill/>
          </a:ln>
          <a:effectLst/>
          <a:extLst>
            <a:ext uri="{909E8E84-426E-40DD-AFC4-6F175D3DCCD1}">
              <a14:hiddenFill xmlns:a14="http://schemas.microsoft.com/office/drawing/2010/main">
                <a:solidFill>
                  <a:srgbClr val="FFF05B"/>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fontAlgn="base">
              <a:spcBef>
                <a:spcPct val="0"/>
              </a:spcBef>
              <a:spcAft>
                <a:spcPct val="0"/>
              </a:spcAft>
            </a:pPr>
            <a:r>
              <a:rPr lang="en-US" sz="1100">
                <a:solidFill>
                  <a:srgbClr val="000000"/>
                </a:solidFill>
                <a:cs typeface="Arial" charset="0"/>
              </a:rPr>
              <a:t>8-</a:t>
            </a:r>
            <a:fld id="{7D109D6C-C246-4FDC-AC63-DFE440ED21B8}" type="slidenum">
              <a:rPr lang="en-US" sz="1100">
                <a:solidFill>
                  <a:srgbClr val="000000"/>
                </a:solidFill>
                <a:cs typeface="Arial" charset="0"/>
              </a:rPr>
              <a:pPr algn="ctr" fontAlgn="base">
                <a:spcBef>
                  <a:spcPct val="0"/>
                </a:spcBef>
                <a:spcAft>
                  <a:spcPct val="0"/>
                </a:spcAft>
              </a:pPr>
              <a:t>‹#›</a:t>
            </a:fld>
            <a:endParaRPr lang="en-US" sz="1100">
              <a:solidFill>
                <a:srgbClr val="000000"/>
              </a:solidFill>
              <a:cs typeface="Arial" charset="0"/>
            </a:endParaRPr>
          </a:p>
        </p:txBody>
      </p:sp>
    </p:spTree>
    <p:extLst>
      <p:ext uri="{BB962C8B-B14F-4D97-AF65-F5344CB8AC3E}">
        <p14:creationId xmlns:p14="http://schemas.microsoft.com/office/powerpoint/2010/main" val="1935204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1000">
                                            <p:txEl>
                                              <p:pRg st="0" end="0"/>
                                            </p:txEl>
                                          </p:spTgt>
                                        </p:tgtEl>
                                        <p:attrNameLst>
                                          <p:attrName>style.visibility</p:attrName>
                                        </p:attrNameLst>
                                      </p:cBhvr>
                                      <p:to>
                                        <p:strVal val="visible"/>
                                      </p:to>
                                    </p:set>
                                    <p:animEffect transition="in" filter="wipe(left)">
                                      <p:cBhvr>
                                        <p:cTn id="7" dur="500"/>
                                        <p:tgtEl>
                                          <p:spTgt spid="34100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1000">
                                            <p:txEl>
                                              <p:pRg st="1" end="1"/>
                                            </p:txEl>
                                          </p:spTgt>
                                        </p:tgtEl>
                                        <p:attrNameLst>
                                          <p:attrName>style.visibility</p:attrName>
                                        </p:attrNameLst>
                                      </p:cBhvr>
                                      <p:to>
                                        <p:strVal val="visible"/>
                                      </p:to>
                                    </p:set>
                                    <p:animEffect transition="in" filter="wipe(left)">
                                      <p:cBhvr>
                                        <p:cTn id="10" dur="500"/>
                                        <p:tgtEl>
                                          <p:spTgt spid="34100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1000">
                                            <p:txEl>
                                              <p:pRg st="2" end="2"/>
                                            </p:txEl>
                                          </p:spTgt>
                                        </p:tgtEl>
                                        <p:attrNameLst>
                                          <p:attrName>style.visibility</p:attrName>
                                        </p:attrNameLst>
                                      </p:cBhvr>
                                      <p:to>
                                        <p:strVal val="visible"/>
                                      </p:to>
                                    </p:set>
                                    <p:animEffect transition="in" filter="wipe(left)">
                                      <p:cBhvr>
                                        <p:cTn id="13" dur="500"/>
                                        <p:tgtEl>
                                          <p:spTgt spid="34100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1000">
                                            <p:txEl>
                                              <p:pRg st="3" end="3"/>
                                            </p:txEl>
                                          </p:spTgt>
                                        </p:tgtEl>
                                        <p:attrNameLst>
                                          <p:attrName>style.visibility</p:attrName>
                                        </p:attrNameLst>
                                      </p:cBhvr>
                                      <p:to>
                                        <p:strVal val="visible"/>
                                      </p:to>
                                    </p:set>
                                    <p:animEffect transition="in" filter="wipe(left)">
                                      <p:cBhvr>
                                        <p:cTn id="16" dur="500"/>
                                        <p:tgtEl>
                                          <p:spTgt spid="341000">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1000">
                                            <p:txEl>
                                              <p:pRg st="4" end="4"/>
                                            </p:txEl>
                                          </p:spTgt>
                                        </p:tgtEl>
                                        <p:attrNameLst>
                                          <p:attrName>style.visibility</p:attrName>
                                        </p:attrNameLst>
                                      </p:cBhvr>
                                      <p:to>
                                        <p:strVal val="visible"/>
                                      </p:to>
                                    </p:set>
                                    <p:animEffect transition="in" filter="wipe(left)">
                                      <p:cBhvr>
                                        <p:cTn id="19" dur="500"/>
                                        <p:tgtEl>
                                          <p:spTgt spid="3410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0" grpId="0" build="p">
        <p:tmplLst>
          <p:tmpl lvl="1">
            <p:tnLst>
              <p:par>
                <p:cTn presetID="22" presetClass="entr" presetSubtype="8" fill="hold" nodeType="click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41000"/>
                        </p:tgtEl>
                        <p:attrNameLst>
                          <p:attrName>style.visibility</p:attrName>
                        </p:attrNameLst>
                      </p:cBhvr>
                      <p:to>
                        <p:strVal val="visible"/>
                      </p:to>
                    </p:set>
                    <p:animEffect transition="in" filter="wipe(left)">
                      <p:cBhvr>
                        <p:cTn dur="500"/>
                        <p:tgtEl>
                          <p:spTgt spid="341000"/>
                        </p:tgtEl>
                      </p:cBhvr>
                    </p:animEffect>
                  </p:childTnLst>
                </p:cTn>
              </p:par>
            </p:tnLst>
          </p:tmpl>
        </p:tmplLst>
      </p:bldP>
    </p:bldLst>
  </p:timing>
  <p:hf hdr="0" ftr="0" dt="0"/>
  <p:txStyles>
    <p:titleStyle>
      <a:lvl1pPr algn="l" rtl="0" eaLnBrk="0" fontAlgn="base" hangingPunct="0">
        <a:lnSpc>
          <a:spcPct val="90000"/>
        </a:lnSpc>
        <a:spcBef>
          <a:spcPct val="0"/>
        </a:spcBef>
        <a:spcAft>
          <a:spcPct val="0"/>
        </a:spcAft>
        <a:defRPr sz="3600" b="1">
          <a:solidFill>
            <a:srgbClr val="C00000"/>
          </a:solidFill>
          <a:latin typeface="+mj-lt"/>
          <a:ea typeface="+mj-ea"/>
          <a:cs typeface="+mj-cs"/>
        </a:defRPr>
      </a:lvl1pPr>
      <a:lvl2pPr algn="l" rtl="0" eaLnBrk="0" fontAlgn="base" hangingPunct="0">
        <a:lnSpc>
          <a:spcPct val="90000"/>
        </a:lnSpc>
        <a:spcBef>
          <a:spcPct val="0"/>
        </a:spcBef>
        <a:spcAft>
          <a:spcPct val="0"/>
        </a:spcAft>
        <a:defRPr sz="3600" b="1">
          <a:solidFill>
            <a:srgbClr val="C00000"/>
          </a:solidFill>
          <a:latin typeface="Arial" charset="0"/>
        </a:defRPr>
      </a:lvl2pPr>
      <a:lvl3pPr algn="l" rtl="0" eaLnBrk="0" fontAlgn="base" hangingPunct="0">
        <a:lnSpc>
          <a:spcPct val="90000"/>
        </a:lnSpc>
        <a:spcBef>
          <a:spcPct val="0"/>
        </a:spcBef>
        <a:spcAft>
          <a:spcPct val="0"/>
        </a:spcAft>
        <a:defRPr sz="3600" b="1">
          <a:solidFill>
            <a:srgbClr val="C00000"/>
          </a:solidFill>
          <a:latin typeface="Arial" charset="0"/>
        </a:defRPr>
      </a:lvl3pPr>
      <a:lvl4pPr algn="l" rtl="0" eaLnBrk="0" fontAlgn="base" hangingPunct="0">
        <a:lnSpc>
          <a:spcPct val="90000"/>
        </a:lnSpc>
        <a:spcBef>
          <a:spcPct val="0"/>
        </a:spcBef>
        <a:spcAft>
          <a:spcPct val="0"/>
        </a:spcAft>
        <a:defRPr sz="3600" b="1">
          <a:solidFill>
            <a:srgbClr val="C00000"/>
          </a:solidFill>
          <a:latin typeface="Arial" charset="0"/>
        </a:defRPr>
      </a:lvl4pPr>
      <a:lvl5pPr algn="l" rtl="0" eaLnBrk="0" fontAlgn="base" hangingPunct="0">
        <a:lnSpc>
          <a:spcPct val="90000"/>
        </a:lnSpc>
        <a:spcBef>
          <a:spcPct val="0"/>
        </a:spcBef>
        <a:spcAft>
          <a:spcPct val="0"/>
        </a:spcAft>
        <a:defRPr sz="3600" b="1">
          <a:solidFill>
            <a:srgbClr val="C00000"/>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z-Chick-fil-A.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z-Panasonic-Survey.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914400"/>
          </a:xfrm>
        </p:spPr>
        <p:txBody>
          <a:bodyPr/>
          <a:lstStyle/>
          <a:p>
            <a:r>
              <a:rPr lang="en-US" dirty="0"/>
              <a:t>Data Collection &amp; Sampling</a:t>
            </a:r>
          </a:p>
        </p:txBody>
      </p:sp>
      <p:sp>
        <p:nvSpPr>
          <p:cNvPr id="2" name="Title 1"/>
          <p:cNvSpPr>
            <a:spLocks noGrp="1"/>
          </p:cNvSpPr>
          <p:nvPr>
            <p:ph type="ctrTitle" sz="quarter"/>
          </p:nvPr>
        </p:nvSpPr>
        <p:spPr/>
        <p:txBody>
          <a:bodyPr/>
          <a:lstStyle/>
          <a:p>
            <a:r>
              <a:rPr lang="en-US" dirty="0"/>
              <a:t>Chapter 5</a:t>
            </a:r>
          </a:p>
        </p:txBody>
      </p:sp>
    </p:spTree>
    <p:extLst>
      <p:ext uri="{BB962C8B-B14F-4D97-AF65-F5344CB8AC3E}">
        <p14:creationId xmlns:p14="http://schemas.microsoft.com/office/powerpoint/2010/main" val="450093110"/>
      </p:ext>
    </p:extLst>
  </p:cSld>
  <p:clrMapOvr>
    <a:overrideClrMapping bg1="lt1" tx1="dk1" bg2="lt2" tx2="dk2" accent1="accent1" accent2="accent2" accent3="accent3" accent4="accent4" accent5="accent5" accent6="accent6" hlink="hlink" folHlink="folHlink"/>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2098" name="AutoShape 2"/>
          <p:cNvSpPr>
            <a:spLocks noGrp="1" noChangeArrowheads="1"/>
          </p:cNvSpPr>
          <p:nvPr>
            <p:ph type="title"/>
          </p:nvPr>
        </p:nvSpPr>
        <p:spPr/>
        <p:txBody>
          <a:bodyPr lIns="92075" tIns="46038" rIns="92075" bIns="46038" anchor="ctr"/>
          <a:lstStyle/>
          <a:p>
            <a:pPr eaLnBrk="1" hangingPunct="1"/>
            <a:r>
              <a:rPr lang="en-US" dirty="0">
                <a:latin typeface="Adobe Devanagari" panose="02040503050201020203" pitchFamily="18" charset="0"/>
                <a:cs typeface="Adobe Devanagari" panose="02040503050201020203" pitchFamily="18" charset="0"/>
              </a:rPr>
              <a:t>Cluster Sampling</a:t>
            </a:r>
          </a:p>
        </p:txBody>
      </p:sp>
      <p:sp>
        <p:nvSpPr>
          <p:cNvPr id="132099"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grpSp>
        <p:nvGrpSpPr>
          <p:cNvPr id="132100" name="Group 5"/>
          <p:cNvGrpSpPr>
            <a:grpSpLocks/>
          </p:cNvGrpSpPr>
          <p:nvPr/>
        </p:nvGrpSpPr>
        <p:grpSpPr bwMode="auto">
          <a:xfrm>
            <a:off x="474663" y="1781175"/>
            <a:ext cx="8301037" cy="1360488"/>
            <a:chOff x="700644" y="1911927"/>
            <a:chExt cx="7564582" cy="1318161"/>
          </a:xfrm>
        </p:grpSpPr>
        <p:sp>
          <p:nvSpPr>
            <p:cNvPr id="7" name="Rounded Rectangle 6"/>
            <p:cNvSpPr/>
            <p:nvPr/>
          </p:nvSpPr>
          <p:spPr bwMode="auto">
            <a:xfrm>
              <a:off x="700644" y="1911927"/>
              <a:ext cx="7564582" cy="13181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fontAlgn="base" hangingPunct="0">
                <a:spcBef>
                  <a:spcPct val="0"/>
                </a:spcBef>
                <a:spcAft>
                  <a:spcPct val="0"/>
                </a:spcAft>
                <a:defRPr/>
              </a:pPr>
              <a:endParaRPr lang="en-US">
                <a:solidFill>
                  <a:srgbClr val="000000"/>
                </a:solidFill>
                <a:latin typeface="Adobe Devanagari" panose="02040503050201020203" pitchFamily="18" charset="0"/>
                <a:cs typeface="Adobe Devanagari" panose="02040503050201020203" pitchFamily="18" charset="0"/>
              </a:endParaRPr>
            </a:p>
          </p:txBody>
        </p:sp>
        <p:sp>
          <p:nvSpPr>
            <p:cNvPr id="132104" name="Rectangle 7"/>
            <p:cNvSpPr>
              <a:spLocks noChangeArrowheads="1"/>
            </p:cNvSpPr>
            <p:nvPr/>
          </p:nvSpPr>
          <p:spPr bwMode="auto">
            <a:xfrm>
              <a:off x="837210" y="1938186"/>
              <a:ext cx="7396008" cy="98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000" dirty="0">
                  <a:solidFill>
                    <a:srgbClr val="33CC33"/>
                  </a:solidFill>
                  <a:latin typeface="Adobe Devanagari" panose="02040503050201020203" pitchFamily="18" charset="0"/>
                  <a:cs typeface="Adobe Devanagari" panose="02040503050201020203" pitchFamily="18" charset="0"/>
                </a:rPr>
                <a:t>Cluster Sampling: </a:t>
              </a:r>
              <a:r>
                <a:rPr lang="en-US" sz="2000" dirty="0">
                  <a:solidFill>
                    <a:srgbClr val="000000"/>
                  </a:solidFill>
                  <a:latin typeface="Adobe Devanagari" panose="02040503050201020203" pitchFamily="18" charset="0"/>
                  <a:cs typeface="Adobe Devanagari" panose="02040503050201020203" pitchFamily="18" charset="0"/>
                </a:rPr>
                <a:t>A population is divided into clusters using naturally occurring geographic or other boundaries. Then, clusters are randomly selected and a sample is collected by randomly selecting from each cluster.</a:t>
              </a:r>
            </a:p>
          </p:txBody>
        </p:sp>
      </p:grpSp>
      <p:sp>
        <p:nvSpPr>
          <p:cNvPr id="132101" name="Rectangle 11"/>
          <p:cNvSpPr>
            <a:spLocks noChangeArrowheads="1"/>
          </p:cNvSpPr>
          <p:nvPr/>
        </p:nvSpPr>
        <p:spPr bwMode="auto">
          <a:xfrm>
            <a:off x="671513" y="3455988"/>
            <a:ext cx="3638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1400" dirty="0">
                <a:solidFill>
                  <a:srgbClr val="000000"/>
                </a:solidFill>
                <a:latin typeface="Adobe Devanagari" panose="02040503050201020203" pitchFamily="18" charset="0"/>
                <a:cs typeface="Adobe Devanagari" panose="02040503050201020203" pitchFamily="18" charset="0"/>
              </a:rPr>
              <a:t>Suppose you want to determine the views of residents in Oregon about state and federal environmental protection policies. </a:t>
            </a:r>
          </a:p>
          <a:p>
            <a:pPr eaLnBrk="0" fontAlgn="base" hangingPunct="0">
              <a:spcBef>
                <a:spcPct val="0"/>
              </a:spcBef>
              <a:spcAft>
                <a:spcPct val="0"/>
              </a:spcAft>
            </a:pPr>
            <a:endParaRPr lang="en-US" sz="1400" dirty="0">
              <a:solidFill>
                <a:srgbClr val="000000"/>
              </a:solidFill>
              <a:latin typeface="Adobe Devanagari" panose="02040503050201020203" pitchFamily="18" charset="0"/>
              <a:cs typeface="Adobe Devanagari" panose="02040503050201020203" pitchFamily="18" charset="0"/>
            </a:endParaRPr>
          </a:p>
          <a:p>
            <a:pPr eaLnBrk="0" fontAlgn="base" hangingPunct="0">
              <a:spcBef>
                <a:spcPct val="0"/>
              </a:spcBef>
              <a:spcAft>
                <a:spcPct val="0"/>
              </a:spcAft>
            </a:pPr>
            <a:r>
              <a:rPr lang="en-US" sz="1400" dirty="0">
                <a:solidFill>
                  <a:srgbClr val="000000"/>
                </a:solidFill>
                <a:latin typeface="Adobe Devanagari" panose="02040503050201020203" pitchFamily="18" charset="0"/>
                <a:cs typeface="Adobe Devanagari" panose="02040503050201020203" pitchFamily="18" charset="0"/>
              </a:rPr>
              <a:t>Cluster sampling can be used by subdividing the state into small units—either counties or regions, select at random say 4 regions, then take samples of the residents in each of these regions and interview them. (Note that this is a combination of cluster sampling and simple random sampling.)</a:t>
            </a:r>
          </a:p>
          <a:p>
            <a:pPr eaLnBrk="0" fontAlgn="base" hangingPunct="0">
              <a:spcBef>
                <a:spcPct val="0"/>
              </a:spcBef>
              <a:spcAft>
                <a:spcPct val="0"/>
              </a:spcAft>
            </a:pPr>
            <a:endParaRPr lang="en-US" sz="1400" dirty="0">
              <a:solidFill>
                <a:srgbClr val="000000"/>
              </a:solidFill>
              <a:latin typeface="Adobe Devanagari" panose="02040503050201020203" pitchFamily="18" charset="0"/>
              <a:cs typeface="Adobe Devanagari" panose="02040503050201020203" pitchFamily="18" charset="0"/>
            </a:endParaRPr>
          </a:p>
        </p:txBody>
      </p:sp>
      <p:pic>
        <p:nvPicPr>
          <p:cNvPr id="1321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3443288"/>
            <a:ext cx="4608512"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424415"/>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lstStyle/>
          <a:p>
            <a:pPr eaLnBrk="1" hangingPunct="1"/>
            <a:r>
              <a:rPr lang="en-US" dirty="0">
                <a:latin typeface="Adobe Devanagari" panose="02040503050201020203" pitchFamily="18" charset="0"/>
                <a:cs typeface="Adobe Devanagari" panose="02040503050201020203" pitchFamily="18" charset="0"/>
              </a:rPr>
              <a:t>Sample Size…</a:t>
            </a:r>
          </a:p>
        </p:txBody>
      </p:sp>
      <p:sp>
        <p:nvSpPr>
          <p:cNvPr id="133124" name="Rectangle 3"/>
          <p:cNvSpPr>
            <a:spLocks noGrp="1" noChangeArrowheads="1"/>
          </p:cNvSpPr>
          <p:nvPr>
            <p:ph idx="1"/>
          </p:nvPr>
        </p:nvSpPr>
        <p:spPr/>
        <p:txBody>
          <a:bodyPr/>
          <a:lstStyle/>
          <a:p>
            <a:pPr marL="0" indent="0" eaLnBrk="1" hangingPunct="1"/>
            <a:r>
              <a:rPr lang="en-US" dirty="0">
                <a:latin typeface="Adobe Devanagari" panose="02040503050201020203" pitchFamily="18" charset="0"/>
                <a:cs typeface="Adobe Devanagari" panose="02040503050201020203" pitchFamily="18" charset="0"/>
              </a:rPr>
              <a:t>Numerical techniques for determining sample sizes will be described later, but suffice it to say that the larger the sample size is, the more accurate we can expect the sample estimates to be.</a:t>
            </a:r>
          </a:p>
        </p:txBody>
      </p:sp>
      <p:sp>
        <p:nvSpPr>
          <p:cNvPr id="4" name="Slide Number Placeholder 5"/>
          <p:cNvSpPr>
            <a:spLocks noGrp="1"/>
          </p:cNvSpPr>
          <p:nvPr>
            <p:ph type="sldNum" sz="quarter" idx="4294967295"/>
          </p:nvPr>
        </p:nvSpPr>
        <p:spPr>
          <a:xfrm>
            <a:off x="8748713" y="5961063"/>
            <a:ext cx="395287" cy="279400"/>
          </a:xfrm>
          <a:prstGeom prst="rect">
            <a:avLst/>
          </a:prstGeom>
        </p:spPr>
        <p:txBody>
          <a:bodyPr/>
          <a:lstStyle/>
          <a:p>
            <a:pPr>
              <a:defRPr/>
            </a:pPr>
            <a:r>
              <a:rPr lang="en-US"/>
              <a:t>5.</a:t>
            </a:r>
            <a:fld id="{A835ABA3-0FD7-4E54-86C8-C8D91B4DC368}" type="slidenum">
              <a:rPr lang="en-US"/>
              <a:pPr>
                <a:defRPr/>
              </a:pPr>
              <a:t>11</a:t>
            </a:fld>
            <a:endParaRPr lang="en-US"/>
          </a:p>
        </p:txBody>
      </p:sp>
    </p:spTree>
    <p:extLst>
      <p:ext uri="{BB962C8B-B14F-4D97-AF65-F5344CB8AC3E}">
        <p14:creationId xmlns:p14="http://schemas.microsoft.com/office/powerpoint/2010/main" val="1617756104"/>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normAutofit/>
          </a:bodyPr>
          <a:lstStyle/>
          <a:p>
            <a:pPr eaLnBrk="1" hangingPunct="1"/>
            <a:r>
              <a:rPr lang="en-US" dirty="0">
                <a:latin typeface="Adobe Devanagari" panose="02040503050201020203" pitchFamily="18" charset="0"/>
                <a:cs typeface="Adobe Devanagari" panose="02040503050201020203" pitchFamily="18" charset="0"/>
              </a:rPr>
              <a:t>Sampling and Non-Sampling Errors…</a:t>
            </a:r>
          </a:p>
        </p:txBody>
      </p:sp>
      <p:sp>
        <p:nvSpPr>
          <p:cNvPr id="134148" name="Rectangle 3"/>
          <p:cNvSpPr>
            <a:spLocks noGrp="1" noChangeArrowheads="1"/>
          </p:cNvSpPr>
          <p:nvPr>
            <p:ph idx="1"/>
          </p:nvPr>
        </p:nvSpPr>
        <p:spPr/>
        <p:txBody>
          <a:bodyPr>
            <a:normAutofit fontScale="92500"/>
          </a:bodyPr>
          <a:lstStyle/>
          <a:p>
            <a:pPr marL="0" indent="0" eaLnBrk="1" hangingPunct="1"/>
            <a:r>
              <a:rPr lang="en-US" dirty="0">
                <a:latin typeface="Adobe Devanagari" panose="02040503050201020203" pitchFamily="18" charset="0"/>
                <a:cs typeface="Adobe Devanagari" panose="02040503050201020203" pitchFamily="18" charset="0"/>
              </a:rPr>
              <a:t>Two major types of error can arise when a sample of observations is taken from a population:</a:t>
            </a:r>
          </a:p>
          <a:p>
            <a:pPr marL="0" indent="0" eaLnBrk="1" hangingPunct="1"/>
            <a:r>
              <a:rPr lang="en-US" b="1" i="1" dirty="0">
                <a:latin typeface="Adobe Devanagari" panose="02040503050201020203" pitchFamily="18" charset="0"/>
                <a:cs typeface="Adobe Devanagari" panose="02040503050201020203" pitchFamily="18" charset="0"/>
              </a:rPr>
              <a:t>sampling error</a:t>
            </a:r>
            <a:r>
              <a:rPr lang="en-US" dirty="0">
                <a:latin typeface="Adobe Devanagari" panose="02040503050201020203" pitchFamily="18" charset="0"/>
                <a:cs typeface="Adobe Devanagari" panose="02040503050201020203" pitchFamily="18" charset="0"/>
              </a:rPr>
              <a:t> and </a:t>
            </a:r>
            <a:r>
              <a:rPr lang="en-US" b="1" i="1" dirty="0" err="1">
                <a:latin typeface="Adobe Devanagari" panose="02040503050201020203" pitchFamily="18" charset="0"/>
                <a:cs typeface="Adobe Devanagari" panose="02040503050201020203" pitchFamily="18" charset="0"/>
              </a:rPr>
              <a:t>nonsampling</a:t>
            </a:r>
            <a:r>
              <a:rPr lang="en-US" b="1" i="1" dirty="0">
                <a:latin typeface="Adobe Devanagari" panose="02040503050201020203" pitchFamily="18" charset="0"/>
                <a:cs typeface="Adobe Devanagari" panose="02040503050201020203" pitchFamily="18" charset="0"/>
              </a:rPr>
              <a:t> error</a:t>
            </a:r>
            <a:r>
              <a:rPr lang="en-US" dirty="0">
                <a:latin typeface="Adobe Devanagari" panose="02040503050201020203" pitchFamily="18" charset="0"/>
                <a:cs typeface="Adobe Devanagari" panose="02040503050201020203" pitchFamily="18" charset="0"/>
              </a:rPr>
              <a:t>.</a:t>
            </a:r>
          </a:p>
          <a:p>
            <a:pPr marL="0" indent="0" eaLnBrk="1" hangingPunct="1"/>
            <a:endParaRPr lang="en-US" dirty="0">
              <a:latin typeface="Adobe Devanagari" panose="02040503050201020203" pitchFamily="18" charset="0"/>
              <a:cs typeface="Adobe Devanagari" panose="02040503050201020203" pitchFamily="18" charset="0"/>
            </a:endParaRPr>
          </a:p>
          <a:p>
            <a:pPr marL="0" indent="0" eaLnBrk="1" hangingPunct="1"/>
            <a:r>
              <a:rPr lang="en-US" b="1" i="1" dirty="0">
                <a:latin typeface="Adobe Devanagari" panose="02040503050201020203" pitchFamily="18" charset="0"/>
                <a:cs typeface="Adobe Devanagari" panose="02040503050201020203" pitchFamily="18" charset="0"/>
              </a:rPr>
              <a:t>Sampling error</a:t>
            </a:r>
            <a:r>
              <a:rPr lang="en-US" dirty="0">
                <a:latin typeface="Adobe Devanagari" panose="02040503050201020203" pitchFamily="18" charset="0"/>
                <a:cs typeface="Adobe Devanagari" panose="02040503050201020203" pitchFamily="18" charset="0"/>
              </a:rPr>
              <a:t> refers to differences between the sample and the population that exist only because of the observations that happened to be selected for the sample.</a:t>
            </a:r>
          </a:p>
          <a:p>
            <a:pPr marL="0" indent="0" eaLnBrk="1" hangingPunct="1"/>
            <a:endParaRPr lang="en-US" dirty="0">
              <a:latin typeface="Adobe Devanagari" panose="02040503050201020203" pitchFamily="18" charset="0"/>
              <a:cs typeface="Adobe Devanagari" panose="02040503050201020203" pitchFamily="18" charset="0"/>
            </a:endParaRPr>
          </a:p>
          <a:p>
            <a:pPr marL="0" indent="0" eaLnBrk="1" hangingPunct="1"/>
            <a:r>
              <a:rPr lang="en-US" dirty="0">
                <a:latin typeface="Adobe Devanagari" panose="02040503050201020203" pitchFamily="18" charset="0"/>
                <a:cs typeface="Adobe Devanagari" panose="02040503050201020203" pitchFamily="18" charset="0"/>
              </a:rPr>
              <a:t>Increasing the sample size will reduce this error.</a:t>
            </a:r>
          </a:p>
          <a:p>
            <a:pPr marL="0" indent="0" eaLnBrk="1" hangingPunct="1"/>
            <a:endParaRPr lang="en-US"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73030188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US" dirty="0" err="1">
                <a:latin typeface="Adobe Devanagari" panose="02040503050201020203" pitchFamily="18" charset="0"/>
                <a:cs typeface="Adobe Devanagari" panose="02040503050201020203" pitchFamily="18" charset="0"/>
              </a:rPr>
              <a:t>Nonsampling</a:t>
            </a:r>
            <a:r>
              <a:rPr lang="en-US" dirty="0">
                <a:latin typeface="Adobe Devanagari" panose="02040503050201020203" pitchFamily="18" charset="0"/>
                <a:cs typeface="Adobe Devanagari" panose="02040503050201020203" pitchFamily="18" charset="0"/>
              </a:rPr>
              <a:t> Error…</a:t>
            </a:r>
          </a:p>
        </p:txBody>
      </p:sp>
      <p:sp>
        <p:nvSpPr>
          <p:cNvPr id="135172" name="Rectangle 3"/>
          <p:cNvSpPr>
            <a:spLocks noGrp="1" noChangeArrowheads="1"/>
          </p:cNvSpPr>
          <p:nvPr>
            <p:ph idx="1"/>
          </p:nvPr>
        </p:nvSpPr>
        <p:spPr>
          <a:xfrm>
            <a:off x="158750" y="1371600"/>
            <a:ext cx="8674100" cy="5334000"/>
          </a:xfrm>
        </p:spPr>
        <p:txBody>
          <a:bodyPr/>
          <a:lstStyle/>
          <a:p>
            <a:pPr marL="0" indent="0" eaLnBrk="1" hangingPunct="1"/>
            <a:r>
              <a:rPr lang="en-US" sz="2400" b="1" i="1" dirty="0" err="1">
                <a:solidFill>
                  <a:srgbClr val="0000FF"/>
                </a:solidFill>
                <a:latin typeface="Adobe Devanagari" panose="02040503050201020203" pitchFamily="18" charset="0"/>
                <a:cs typeface="Adobe Devanagari" panose="02040503050201020203" pitchFamily="18" charset="0"/>
              </a:rPr>
              <a:t>Nonsampling</a:t>
            </a:r>
            <a:r>
              <a:rPr lang="en-US" sz="2400" b="1" i="1" dirty="0">
                <a:solidFill>
                  <a:srgbClr val="0000FF"/>
                </a:solidFill>
                <a:latin typeface="Adobe Devanagari" panose="02040503050201020203" pitchFamily="18" charset="0"/>
                <a:cs typeface="Adobe Devanagari" panose="02040503050201020203" pitchFamily="18" charset="0"/>
              </a:rPr>
              <a:t> errors</a:t>
            </a:r>
            <a:r>
              <a:rPr lang="en-US" sz="2400" dirty="0">
                <a:solidFill>
                  <a:srgbClr val="0000FF"/>
                </a:solidFill>
                <a:latin typeface="Adobe Devanagari" panose="02040503050201020203" pitchFamily="18" charset="0"/>
                <a:cs typeface="Adobe Devanagari" panose="02040503050201020203" pitchFamily="18" charset="0"/>
              </a:rPr>
              <a:t> are more serious and are due to mistakes made in the acquisition of data or due to the sample observations being selected improperly.</a:t>
            </a:r>
            <a:r>
              <a:rPr lang="en-US" sz="2400" dirty="0">
                <a:latin typeface="Adobe Devanagari" panose="02040503050201020203" pitchFamily="18" charset="0"/>
                <a:cs typeface="Adobe Devanagari" panose="02040503050201020203" pitchFamily="18" charset="0"/>
              </a:rPr>
              <a:t> Three types of </a:t>
            </a:r>
            <a:r>
              <a:rPr lang="en-US" sz="2400" dirty="0" err="1">
                <a:latin typeface="Adobe Devanagari" panose="02040503050201020203" pitchFamily="18" charset="0"/>
                <a:cs typeface="Adobe Devanagari" panose="02040503050201020203" pitchFamily="18" charset="0"/>
              </a:rPr>
              <a:t>nonsampling</a:t>
            </a:r>
            <a:r>
              <a:rPr lang="en-US" sz="2400" dirty="0">
                <a:latin typeface="Adobe Devanagari" panose="02040503050201020203" pitchFamily="18" charset="0"/>
                <a:cs typeface="Adobe Devanagari" panose="02040503050201020203" pitchFamily="18" charset="0"/>
              </a:rPr>
              <a:t> errors:</a:t>
            </a:r>
          </a:p>
          <a:p>
            <a:pPr marL="0" indent="0" eaLnBrk="1" hangingPunct="1"/>
            <a:endParaRPr lang="en-US" sz="2400" dirty="0">
              <a:latin typeface="Adobe Devanagari" panose="02040503050201020203" pitchFamily="18" charset="0"/>
              <a:cs typeface="Adobe Devanagari" panose="02040503050201020203" pitchFamily="18" charset="0"/>
            </a:endParaRPr>
          </a:p>
          <a:p>
            <a:pPr marL="0" indent="0" eaLnBrk="1" hangingPunct="1"/>
            <a:r>
              <a:rPr lang="en-US" sz="2400" dirty="0">
                <a:latin typeface="Adobe Devanagari" panose="02040503050201020203" pitchFamily="18" charset="0"/>
                <a:cs typeface="Adobe Devanagari" panose="02040503050201020203" pitchFamily="18" charset="0"/>
              </a:rPr>
              <a:t>Errors in data acquisition</a:t>
            </a:r>
          </a:p>
          <a:p>
            <a:pPr marL="0" indent="0" eaLnBrk="1" hangingPunct="1"/>
            <a:r>
              <a:rPr lang="en-US" sz="2400" dirty="0">
                <a:latin typeface="Adobe Devanagari" panose="02040503050201020203" pitchFamily="18" charset="0"/>
                <a:cs typeface="Adobe Devanagari" panose="02040503050201020203" pitchFamily="18" charset="0"/>
              </a:rPr>
              <a:t>Nonresponse errors</a:t>
            </a:r>
          </a:p>
          <a:p>
            <a:pPr marL="0" indent="0" eaLnBrk="1" hangingPunct="1"/>
            <a:r>
              <a:rPr lang="en-US" sz="2400" dirty="0">
                <a:latin typeface="Adobe Devanagari" panose="02040503050201020203" pitchFamily="18" charset="0"/>
                <a:cs typeface="Adobe Devanagari" panose="02040503050201020203" pitchFamily="18" charset="0"/>
              </a:rPr>
              <a:t>Selection bias</a:t>
            </a:r>
          </a:p>
          <a:p>
            <a:pPr marL="0" indent="0" eaLnBrk="1" hangingPunct="1"/>
            <a:endParaRPr lang="en-US" sz="2400" dirty="0">
              <a:latin typeface="Adobe Devanagari" panose="02040503050201020203" pitchFamily="18" charset="0"/>
              <a:cs typeface="Adobe Devanagari" panose="02040503050201020203" pitchFamily="18" charset="0"/>
            </a:endParaRPr>
          </a:p>
          <a:p>
            <a:pPr marL="0" indent="0" eaLnBrk="1" hangingPunct="1"/>
            <a:r>
              <a:rPr lang="en-US" sz="2400" dirty="0">
                <a:latin typeface="Adobe Devanagari" panose="02040503050201020203" pitchFamily="18" charset="0"/>
                <a:cs typeface="Adobe Devanagari" panose="02040503050201020203" pitchFamily="18" charset="0"/>
              </a:rPr>
              <a:t>Note: increasing the sample size </a:t>
            </a:r>
            <a:r>
              <a:rPr lang="en-US" sz="2400" b="1" dirty="0">
                <a:latin typeface="Adobe Devanagari" panose="02040503050201020203" pitchFamily="18" charset="0"/>
                <a:cs typeface="Adobe Devanagari" panose="02040503050201020203" pitchFamily="18" charset="0"/>
              </a:rPr>
              <a:t>will not</a:t>
            </a:r>
            <a:r>
              <a:rPr lang="en-US" sz="2400" dirty="0">
                <a:latin typeface="Adobe Devanagari" panose="02040503050201020203" pitchFamily="18" charset="0"/>
                <a:cs typeface="Adobe Devanagari" panose="02040503050201020203" pitchFamily="18" charset="0"/>
              </a:rPr>
              <a:t> reduce this type of error.</a:t>
            </a:r>
          </a:p>
        </p:txBody>
      </p:sp>
      <p:sp>
        <p:nvSpPr>
          <p:cNvPr id="2" name="Rounded Rectangle 1">
            <a:hlinkClick r:id="rId2" action="ppaction://hlinkpres?slideindex=1&amp;slidetitle="/>
          </p:cNvPr>
          <p:cNvSpPr/>
          <p:nvPr/>
        </p:nvSpPr>
        <p:spPr bwMode="auto">
          <a:xfrm>
            <a:off x="6553200" y="3810000"/>
            <a:ext cx="1219200" cy="914400"/>
          </a:xfrm>
          <a:prstGeom prst="roundRect">
            <a:avLst/>
          </a:prstGeom>
          <a:solidFill>
            <a:srgbClr val="FFC000">
              <a:alpha val="24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3193667420"/>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r>
              <a:rPr lang="en-US"/>
              <a:t>Errors in data acquisition…</a:t>
            </a:r>
          </a:p>
        </p:txBody>
      </p:sp>
      <p:sp>
        <p:nvSpPr>
          <p:cNvPr id="136196" name="Rectangle 3"/>
          <p:cNvSpPr>
            <a:spLocks noGrp="1" noChangeArrowheads="1"/>
          </p:cNvSpPr>
          <p:nvPr>
            <p:ph idx="1"/>
          </p:nvPr>
        </p:nvSpPr>
        <p:spPr>
          <a:xfrm>
            <a:off x="457200" y="1905000"/>
            <a:ext cx="8382000" cy="4181475"/>
          </a:xfrm>
        </p:spPr>
        <p:txBody>
          <a:bodyPr>
            <a:normAutofit/>
          </a:bodyPr>
          <a:lstStyle/>
          <a:p>
            <a:pPr marL="0" indent="0" eaLnBrk="1" hangingPunct="1">
              <a:buNone/>
            </a:pPr>
            <a:r>
              <a:rPr lang="en-US" sz="2400" dirty="0">
                <a:latin typeface="Adobe Devanagari" panose="02040503050201020203" pitchFamily="18" charset="0"/>
                <a:cs typeface="Adobe Devanagari" panose="02040503050201020203" pitchFamily="18" charset="0"/>
              </a:rPr>
              <a:t>…arises from the recording of incorrect responses, due to:</a:t>
            </a:r>
          </a:p>
          <a:p>
            <a:pPr marL="0" indent="0" eaLnBrk="1" hangingPunct="1"/>
            <a:endParaRPr lang="en-US" sz="2400" dirty="0">
              <a:latin typeface="Adobe Devanagari" panose="02040503050201020203" pitchFamily="18" charset="0"/>
              <a:cs typeface="Adobe Devanagari" panose="02040503050201020203" pitchFamily="18" charset="0"/>
            </a:endParaRPr>
          </a:p>
          <a:p>
            <a:pPr marL="0" indent="0" eaLnBrk="1" hangingPunct="1"/>
            <a:endParaRPr lang="en-US" sz="2400" dirty="0">
              <a:latin typeface="Adobe Devanagari" panose="02040503050201020203" pitchFamily="18" charset="0"/>
              <a:cs typeface="Adobe Devanagari" panose="02040503050201020203" pitchFamily="18" charset="0"/>
            </a:endParaRPr>
          </a:p>
          <a:p>
            <a:pPr marL="0" indent="0" eaLnBrk="1" hangingPunct="1"/>
            <a:r>
              <a:rPr lang="en-US" sz="2400" dirty="0">
                <a:latin typeface="Adobe Devanagari" panose="02040503050201020203" pitchFamily="18" charset="0"/>
                <a:cs typeface="Adobe Devanagari" panose="02040503050201020203" pitchFamily="18" charset="0"/>
              </a:rPr>
              <a:t>— incorrect measurements being taken because of faulty equipment,</a:t>
            </a:r>
          </a:p>
          <a:p>
            <a:pPr marL="0" indent="0" eaLnBrk="1" hangingPunct="1"/>
            <a:r>
              <a:rPr lang="en-US" sz="2400" dirty="0">
                <a:latin typeface="Adobe Devanagari" panose="02040503050201020203" pitchFamily="18" charset="0"/>
                <a:cs typeface="Adobe Devanagari" panose="02040503050201020203" pitchFamily="18" charset="0"/>
              </a:rPr>
              <a:t>— mistakes made during transcription from primary sources,</a:t>
            </a:r>
          </a:p>
          <a:p>
            <a:pPr marL="0" indent="0" eaLnBrk="1" hangingPunct="1"/>
            <a:r>
              <a:rPr lang="en-US" sz="2400" dirty="0">
                <a:latin typeface="Adobe Devanagari" panose="02040503050201020203" pitchFamily="18" charset="0"/>
                <a:cs typeface="Adobe Devanagari" panose="02040503050201020203" pitchFamily="18" charset="0"/>
              </a:rPr>
              <a:t>— inaccurate recording of data due to misinterpretation of terms, or</a:t>
            </a:r>
          </a:p>
          <a:p>
            <a:pPr marL="0" indent="0" eaLnBrk="1" hangingPunct="1"/>
            <a:r>
              <a:rPr lang="en-US" sz="2400" dirty="0">
                <a:latin typeface="Adobe Devanagari" panose="02040503050201020203" pitchFamily="18" charset="0"/>
                <a:cs typeface="Adobe Devanagari" panose="02040503050201020203" pitchFamily="18" charset="0"/>
              </a:rPr>
              <a:t>— inaccurate responses to questions concerning sensitive issues.</a:t>
            </a:r>
          </a:p>
        </p:txBody>
      </p:sp>
    </p:spTree>
    <p:extLst>
      <p:ext uri="{BB962C8B-B14F-4D97-AF65-F5344CB8AC3E}">
        <p14:creationId xmlns:p14="http://schemas.microsoft.com/office/powerpoint/2010/main" val="37700657"/>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r>
              <a:rPr lang="en-US" dirty="0">
                <a:latin typeface="Adobe Devanagari" panose="02040503050201020203" pitchFamily="18" charset="0"/>
                <a:cs typeface="Adobe Devanagari" panose="02040503050201020203" pitchFamily="18" charset="0"/>
              </a:rPr>
              <a:t>Nonresponse Error…</a:t>
            </a:r>
          </a:p>
        </p:txBody>
      </p:sp>
      <p:sp>
        <p:nvSpPr>
          <p:cNvPr id="137220" name="Rectangle 3"/>
          <p:cNvSpPr>
            <a:spLocks noGrp="1" noChangeArrowheads="1"/>
          </p:cNvSpPr>
          <p:nvPr>
            <p:ph idx="1"/>
          </p:nvPr>
        </p:nvSpPr>
        <p:spPr>
          <a:xfrm>
            <a:off x="241300" y="1600200"/>
            <a:ext cx="8902700" cy="4241800"/>
          </a:xfrm>
        </p:spPr>
        <p:txBody>
          <a:bodyPr/>
          <a:lstStyle/>
          <a:p>
            <a:pPr marL="0" indent="0" eaLnBrk="1" hangingPunct="1"/>
            <a:r>
              <a:rPr lang="en-US" sz="2400" dirty="0">
                <a:latin typeface="Adobe Devanagari" panose="02040503050201020203" pitchFamily="18" charset="0"/>
                <a:cs typeface="Adobe Devanagari" panose="02040503050201020203" pitchFamily="18" charset="0"/>
              </a:rPr>
              <a:t>…refers to error (or </a:t>
            </a:r>
            <a:r>
              <a:rPr lang="en-US" sz="2400" b="1" i="1" dirty="0">
                <a:latin typeface="Adobe Devanagari" panose="02040503050201020203" pitchFamily="18" charset="0"/>
                <a:cs typeface="Adobe Devanagari" panose="02040503050201020203" pitchFamily="18" charset="0"/>
              </a:rPr>
              <a:t>bias</a:t>
            </a:r>
            <a:r>
              <a:rPr lang="en-US" sz="2400" dirty="0">
                <a:latin typeface="Adobe Devanagari" panose="02040503050201020203" pitchFamily="18" charset="0"/>
                <a:cs typeface="Adobe Devanagari" panose="02040503050201020203" pitchFamily="18" charset="0"/>
              </a:rPr>
              <a:t>) introduced when responses are not obtained from some members of the sample, i.e. the sample observations that are collected may not be representative of the target population.</a:t>
            </a:r>
          </a:p>
          <a:p>
            <a:pPr marL="0" indent="0" eaLnBrk="1" hangingPunct="1"/>
            <a:endParaRPr lang="en-US" sz="2400" dirty="0">
              <a:latin typeface="Adobe Devanagari" panose="02040503050201020203" pitchFamily="18" charset="0"/>
              <a:cs typeface="Adobe Devanagari" panose="02040503050201020203" pitchFamily="18" charset="0"/>
            </a:endParaRPr>
          </a:p>
          <a:p>
            <a:pPr marL="0" indent="0" eaLnBrk="1" hangingPunct="1"/>
            <a:r>
              <a:rPr lang="en-US" sz="2400" dirty="0">
                <a:latin typeface="Adobe Devanagari" panose="02040503050201020203" pitchFamily="18" charset="0"/>
                <a:cs typeface="Adobe Devanagari" panose="02040503050201020203" pitchFamily="18" charset="0"/>
              </a:rPr>
              <a:t>As mentioned earlier, the </a:t>
            </a:r>
            <a:r>
              <a:rPr lang="en-US" sz="2400" b="1" i="1" dirty="0">
                <a:latin typeface="Adobe Devanagari" panose="02040503050201020203" pitchFamily="18" charset="0"/>
                <a:cs typeface="Adobe Devanagari" panose="02040503050201020203" pitchFamily="18" charset="0"/>
              </a:rPr>
              <a:t>Response Rate</a:t>
            </a:r>
            <a:r>
              <a:rPr lang="en-US" sz="2400" dirty="0">
                <a:latin typeface="Adobe Devanagari" panose="02040503050201020203" pitchFamily="18" charset="0"/>
                <a:cs typeface="Adobe Devanagari" panose="02040503050201020203" pitchFamily="18" charset="0"/>
              </a:rPr>
              <a:t> (i.e. the proportion of all people selected who complete the survey) is a key survey parameter and helps in the understanding in the validity of the survey and sources of nonresponse error.</a:t>
            </a:r>
          </a:p>
          <a:p>
            <a:pPr marL="0" indent="0" eaLnBrk="1" hangingPunct="1"/>
            <a:endParaRPr lang="en-US" sz="2400" dirty="0">
              <a:latin typeface="Adobe Devanagari" panose="02040503050201020203" pitchFamily="18" charset="0"/>
              <a:cs typeface="Adobe Devanagari" panose="02040503050201020203" pitchFamily="18" charset="0"/>
            </a:endParaRPr>
          </a:p>
        </p:txBody>
      </p:sp>
      <p:sp>
        <p:nvSpPr>
          <p:cNvPr id="5" name="Rounded Rectangle 4">
            <a:hlinkClick r:id="rId2" action="ppaction://hlinkfile"/>
          </p:cNvPr>
          <p:cNvSpPr/>
          <p:nvPr/>
        </p:nvSpPr>
        <p:spPr bwMode="auto">
          <a:xfrm>
            <a:off x="6858000" y="5783263"/>
            <a:ext cx="1219200" cy="914400"/>
          </a:xfrm>
          <a:prstGeom prst="roundRect">
            <a:avLst/>
          </a:prstGeom>
          <a:solidFill>
            <a:srgbClr val="FFC000">
              <a:alpha val="24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Tree>
    <p:extLst>
      <p:ext uri="{BB962C8B-B14F-4D97-AF65-F5344CB8AC3E}">
        <p14:creationId xmlns:p14="http://schemas.microsoft.com/office/powerpoint/2010/main" val="419404984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pPr eaLnBrk="1" hangingPunct="1"/>
            <a:r>
              <a:rPr lang="en-US" dirty="0">
                <a:latin typeface="Adobe Devanagari" panose="02040503050201020203" pitchFamily="18" charset="0"/>
                <a:cs typeface="Adobe Devanagari" panose="02040503050201020203" pitchFamily="18" charset="0"/>
              </a:rPr>
              <a:t>Selection Bias…</a:t>
            </a:r>
          </a:p>
        </p:txBody>
      </p:sp>
      <p:sp>
        <p:nvSpPr>
          <p:cNvPr id="138244" name="Rectangle 3"/>
          <p:cNvSpPr>
            <a:spLocks noGrp="1" noChangeArrowheads="1"/>
          </p:cNvSpPr>
          <p:nvPr>
            <p:ph idx="1"/>
          </p:nvPr>
        </p:nvSpPr>
        <p:spPr/>
        <p:txBody>
          <a:bodyPr/>
          <a:lstStyle/>
          <a:p>
            <a:pPr marL="0" indent="0" eaLnBrk="1" hangingPunct="1">
              <a:buNone/>
            </a:pPr>
            <a:r>
              <a:rPr lang="en-US" dirty="0">
                <a:latin typeface="Adobe Devanagari" panose="02040503050201020203" pitchFamily="18" charset="0"/>
                <a:cs typeface="Adobe Devanagari" panose="02040503050201020203" pitchFamily="18" charset="0"/>
              </a:rPr>
              <a:t>occurs when the sampling plan is such that some members of the target population cannot possibly be selected for inclusion in the sample.</a:t>
            </a:r>
          </a:p>
        </p:txBody>
      </p:sp>
      <p:sp>
        <p:nvSpPr>
          <p:cNvPr id="4" name="Slide Number Placeholder 5"/>
          <p:cNvSpPr>
            <a:spLocks noGrp="1"/>
          </p:cNvSpPr>
          <p:nvPr>
            <p:ph type="sldNum" sz="quarter" idx="4294967295"/>
          </p:nvPr>
        </p:nvSpPr>
        <p:spPr>
          <a:xfrm>
            <a:off x="8229600" y="6248400"/>
            <a:ext cx="914400" cy="279610"/>
          </a:xfrm>
          <a:prstGeom prst="rect">
            <a:avLst/>
          </a:prstGeom>
        </p:spPr>
        <p:txBody>
          <a:bodyPr/>
          <a:lstStyle/>
          <a:p>
            <a:pPr>
              <a:defRPr/>
            </a:pPr>
            <a:r>
              <a:rPr lang="en-US" dirty="0"/>
              <a:t>5.</a:t>
            </a:r>
            <a:fld id="{58EE426E-EFB4-4D63-82EF-2D6FC26741B9}" type="slidenum">
              <a:rPr lang="en-US"/>
              <a:pPr>
                <a:defRPr/>
              </a:pPr>
              <a:t>16</a:t>
            </a:fld>
            <a:endParaRPr lang="en-US" dirty="0"/>
          </a:p>
        </p:txBody>
      </p:sp>
    </p:spTree>
    <p:extLst>
      <p:ext uri="{BB962C8B-B14F-4D97-AF65-F5344CB8AC3E}">
        <p14:creationId xmlns:p14="http://schemas.microsoft.com/office/powerpoint/2010/main" val="4586237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en-US"/>
              <a:t>Methods of Collecting Data…</a:t>
            </a:r>
          </a:p>
        </p:txBody>
      </p:sp>
      <p:sp>
        <p:nvSpPr>
          <p:cNvPr id="122884" name="Rectangle 3"/>
          <p:cNvSpPr>
            <a:spLocks noGrp="1" noChangeArrowheads="1"/>
          </p:cNvSpPr>
          <p:nvPr>
            <p:ph idx="1"/>
          </p:nvPr>
        </p:nvSpPr>
        <p:spPr>
          <a:xfrm>
            <a:off x="533400" y="1524000"/>
            <a:ext cx="7997825" cy="4562475"/>
          </a:xfrm>
        </p:spPr>
        <p:txBody>
          <a:bodyPr>
            <a:normAutofit lnSpcReduction="10000"/>
          </a:bodyPr>
          <a:lstStyle/>
          <a:p>
            <a:pPr marL="0" indent="0" eaLnBrk="1" hangingPunct="1">
              <a:buNone/>
            </a:pPr>
            <a:r>
              <a:rPr lang="en-US" dirty="0">
                <a:latin typeface="Adobe Devanagari" panose="02040503050201020203" pitchFamily="18" charset="0"/>
                <a:cs typeface="Adobe Devanagari" panose="02040503050201020203" pitchFamily="18" charset="0"/>
              </a:rPr>
              <a:t>There are many methods used to collect or obtain data for statistical analysis. Three of the most popular methods are:</a:t>
            </a:r>
          </a:p>
          <a:p>
            <a:pPr marL="0" indent="0" eaLnBrk="1" hangingPunct="1">
              <a:buNone/>
            </a:pPr>
            <a:endParaRPr lang="en-US" dirty="0">
              <a:latin typeface="Adobe Devanagari" panose="02040503050201020203" pitchFamily="18" charset="0"/>
              <a:cs typeface="Adobe Devanagari" panose="02040503050201020203" pitchFamily="18" charset="0"/>
            </a:endParaRPr>
          </a:p>
          <a:p>
            <a:pPr marL="0" indent="0" eaLnBrk="1" hangingPunct="1"/>
            <a:r>
              <a:rPr lang="en-US" dirty="0">
                <a:latin typeface="Adobe Devanagari" panose="02040503050201020203" pitchFamily="18" charset="0"/>
                <a:cs typeface="Adobe Devanagari" panose="02040503050201020203" pitchFamily="18" charset="0"/>
              </a:rPr>
              <a:t> Direct observation (E.g. Number of customers entering a bank per hour)</a:t>
            </a:r>
          </a:p>
          <a:p>
            <a:pPr marL="0" indent="0" eaLnBrk="1" hangingPunct="1"/>
            <a:endParaRPr lang="en-US" dirty="0">
              <a:latin typeface="Adobe Devanagari" panose="02040503050201020203" pitchFamily="18" charset="0"/>
              <a:cs typeface="Adobe Devanagari" panose="02040503050201020203" pitchFamily="18" charset="0"/>
            </a:endParaRPr>
          </a:p>
          <a:p>
            <a:pPr marL="0" indent="0" eaLnBrk="1" hangingPunct="1"/>
            <a:r>
              <a:rPr lang="en-US" dirty="0">
                <a:latin typeface="Adobe Devanagari" panose="02040503050201020203" pitchFamily="18" charset="0"/>
                <a:cs typeface="Adobe Devanagari" panose="02040503050201020203" pitchFamily="18" charset="0"/>
              </a:rPr>
              <a:t>Experiments (E.g. new ways to produce things to minimize costs)</a:t>
            </a:r>
          </a:p>
          <a:p>
            <a:pPr marL="0" indent="0" eaLnBrk="1" hangingPunct="1">
              <a:buNone/>
            </a:pPr>
            <a:endParaRPr lang="en-US" dirty="0">
              <a:latin typeface="Adobe Devanagari" panose="02040503050201020203" pitchFamily="18" charset="0"/>
              <a:cs typeface="Adobe Devanagari" panose="02040503050201020203" pitchFamily="18" charset="0"/>
            </a:endParaRPr>
          </a:p>
          <a:p>
            <a:pPr marL="0" indent="0" eaLnBrk="1" hangingPunct="1"/>
            <a:r>
              <a:rPr lang="en-US" dirty="0">
                <a:latin typeface="Adobe Devanagari" panose="02040503050201020203" pitchFamily="18" charset="0"/>
                <a:cs typeface="Adobe Devanagari" panose="02040503050201020203" pitchFamily="18" charset="0"/>
              </a:rPr>
              <a:t>Surveys </a:t>
            </a:r>
          </a:p>
        </p:txBody>
      </p:sp>
      <p:sp>
        <p:nvSpPr>
          <p:cNvPr id="4" name="Slide Number Placeholder 5"/>
          <p:cNvSpPr>
            <a:spLocks noGrp="1"/>
          </p:cNvSpPr>
          <p:nvPr>
            <p:ph type="sldNum" sz="quarter" idx="4294967295"/>
          </p:nvPr>
        </p:nvSpPr>
        <p:spPr>
          <a:xfrm>
            <a:off x="8748713" y="5961063"/>
            <a:ext cx="395287" cy="279400"/>
          </a:xfrm>
          <a:prstGeom prst="rect">
            <a:avLst/>
          </a:prstGeom>
        </p:spPr>
        <p:txBody>
          <a:bodyPr/>
          <a:lstStyle/>
          <a:p>
            <a:pPr>
              <a:defRPr/>
            </a:pPr>
            <a:r>
              <a:rPr lang="en-US"/>
              <a:t>5.</a:t>
            </a:r>
            <a:fld id="{081666A0-D6D5-47B7-B212-9FB2A680907A}" type="slidenum">
              <a:rPr lang="en-US"/>
              <a:pPr>
                <a:defRPr/>
              </a:pPr>
              <a:t>2</a:t>
            </a:fld>
            <a:endParaRPr lang="en-US"/>
          </a:p>
        </p:txBody>
      </p:sp>
    </p:spTree>
    <p:extLst>
      <p:ext uri="{BB962C8B-B14F-4D97-AF65-F5344CB8AC3E}">
        <p14:creationId xmlns:p14="http://schemas.microsoft.com/office/powerpoint/2010/main" val="243975995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pPr eaLnBrk="1" hangingPunct="1"/>
            <a:r>
              <a:rPr lang="en-US"/>
              <a:t>Surveys…</a:t>
            </a:r>
          </a:p>
        </p:txBody>
      </p:sp>
      <p:sp>
        <p:nvSpPr>
          <p:cNvPr id="123908" name="Rectangle 3"/>
          <p:cNvSpPr>
            <a:spLocks noGrp="1" noChangeArrowheads="1"/>
          </p:cNvSpPr>
          <p:nvPr>
            <p:ph idx="1"/>
          </p:nvPr>
        </p:nvSpPr>
        <p:spPr/>
        <p:txBody>
          <a:bodyPr>
            <a:normAutofit/>
          </a:bodyPr>
          <a:lstStyle/>
          <a:p>
            <a:pPr marL="0" indent="0" eaLnBrk="1" hangingPunct="1"/>
            <a:r>
              <a:rPr lang="en-US" sz="2000" dirty="0">
                <a:latin typeface="Adobe Devanagari" panose="02040503050201020203" pitchFamily="18" charset="0"/>
                <a:cs typeface="Adobe Devanagari" panose="02040503050201020203" pitchFamily="18" charset="0"/>
              </a:rPr>
              <a:t>A </a:t>
            </a:r>
            <a:r>
              <a:rPr lang="en-US" sz="2000" b="1" i="1" dirty="0">
                <a:latin typeface="Adobe Devanagari" panose="02040503050201020203" pitchFamily="18" charset="0"/>
                <a:cs typeface="Adobe Devanagari" panose="02040503050201020203" pitchFamily="18" charset="0"/>
              </a:rPr>
              <a:t>survey</a:t>
            </a:r>
            <a:r>
              <a:rPr lang="en-US" sz="2000" dirty="0">
                <a:latin typeface="Adobe Devanagari" panose="02040503050201020203" pitchFamily="18" charset="0"/>
                <a:cs typeface="Adobe Devanagari" panose="02040503050201020203" pitchFamily="18" charset="0"/>
              </a:rPr>
              <a:t> solicits information from people; e.g. Gallup polls; pre-election polls; marketing surveys.</a:t>
            </a:r>
          </a:p>
          <a:p>
            <a:pPr marL="0" indent="0" eaLnBrk="1" hangingPunct="1"/>
            <a:endParaRPr lang="en-US" sz="2000" dirty="0">
              <a:latin typeface="Adobe Devanagari" panose="02040503050201020203" pitchFamily="18" charset="0"/>
              <a:cs typeface="Adobe Devanagari" panose="02040503050201020203" pitchFamily="18" charset="0"/>
            </a:endParaRPr>
          </a:p>
          <a:p>
            <a:pPr marL="0" indent="0" eaLnBrk="1" hangingPunct="1"/>
            <a:r>
              <a:rPr lang="en-US" sz="2000" dirty="0">
                <a:latin typeface="Adobe Devanagari" panose="02040503050201020203" pitchFamily="18" charset="0"/>
                <a:cs typeface="Adobe Devanagari" panose="02040503050201020203" pitchFamily="18" charset="0"/>
              </a:rPr>
              <a:t>The </a:t>
            </a:r>
            <a:r>
              <a:rPr lang="en-US" sz="2000" b="1" i="1" dirty="0">
                <a:latin typeface="Adobe Devanagari" panose="02040503050201020203" pitchFamily="18" charset="0"/>
                <a:cs typeface="Adobe Devanagari" panose="02040503050201020203" pitchFamily="18" charset="0"/>
              </a:rPr>
              <a:t>Response Rate</a:t>
            </a:r>
            <a:r>
              <a:rPr lang="en-US" sz="2000" dirty="0">
                <a:latin typeface="Adobe Devanagari" panose="02040503050201020203" pitchFamily="18" charset="0"/>
                <a:cs typeface="Adobe Devanagari" panose="02040503050201020203" pitchFamily="18" charset="0"/>
              </a:rPr>
              <a:t> (i.e. the proportion of all people selected who complete the survey) is a key survey parameter.</a:t>
            </a:r>
          </a:p>
          <a:p>
            <a:pPr marL="0" indent="0" eaLnBrk="1" hangingPunct="1"/>
            <a:endParaRPr lang="en-US" sz="2000" dirty="0">
              <a:latin typeface="Adobe Devanagari" panose="02040503050201020203" pitchFamily="18" charset="0"/>
              <a:cs typeface="Adobe Devanagari" panose="02040503050201020203" pitchFamily="18" charset="0"/>
            </a:endParaRPr>
          </a:p>
          <a:p>
            <a:pPr marL="0" indent="0" eaLnBrk="1" hangingPunct="1"/>
            <a:r>
              <a:rPr lang="en-US" sz="2000" dirty="0">
                <a:latin typeface="Adobe Devanagari" panose="02040503050201020203" pitchFamily="18" charset="0"/>
                <a:cs typeface="Adobe Devanagari" panose="02040503050201020203" pitchFamily="18" charset="0"/>
              </a:rPr>
              <a:t>Surveys may be administered in a variety of ways, e.g.</a:t>
            </a:r>
          </a:p>
          <a:p>
            <a:pPr marL="400050" lvl="1" indent="0" eaLnBrk="1" hangingPunct="1">
              <a:buFontTx/>
              <a:buChar char="•"/>
            </a:pPr>
            <a:r>
              <a:rPr lang="en-US" sz="2000" dirty="0">
                <a:latin typeface="Adobe Devanagari" panose="02040503050201020203" pitchFamily="18" charset="0"/>
                <a:cs typeface="Adobe Devanagari" panose="02040503050201020203" pitchFamily="18" charset="0"/>
              </a:rPr>
              <a:t>Personal interview,</a:t>
            </a:r>
          </a:p>
          <a:p>
            <a:pPr marL="400050" lvl="1" indent="0" eaLnBrk="1" hangingPunct="1">
              <a:buFontTx/>
              <a:buChar char="•"/>
            </a:pPr>
            <a:r>
              <a:rPr lang="en-US" sz="2000" dirty="0">
                <a:latin typeface="Adobe Devanagari" panose="02040503050201020203" pitchFamily="18" charset="0"/>
                <a:cs typeface="Adobe Devanagari" panose="02040503050201020203" pitchFamily="18" charset="0"/>
              </a:rPr>
              <a:t>Telephone interview </a:t>
            </a:r>
          </a:p>
          <a:p>
            <a:pPr marL="400050" lvl="1" indent="0" eaLnBrk="1" hangingPunct="1">
              <a:buFontTx/>
              <a:buChar char="•"/>
            </a:pPr>
            <a:r>
              <a:rPr lang="en-US" sz="2000" dirty="0">
                <a:latin typeface="Adobe Devanagari" panose="02040503050201020203" pitchFamily="18" charset="0"/>
                <a:cs typeface="Adobe Devanagari" panose="02040503050201020203" pitchFamily="18" charset="0"/>
              </a:rPr>
              <a:t>Self- administered questionnaire</a:t>
            </a:r>
          </a:p>
        </p:txBody>
      </p:sp>
      <p:sp>
        <p:nvSpPr>
          <p:cNvPr id="4" name="Slide Number Placeholder 5"/>
          <p:cNvSpPr>
            <a:spLocks noGrp="1"/>
          </p:cNvSpPr>
          <p:nvPr>
            <p:ph type="sldNum" sz="quarter" idx="4294967295"/>
          </p:nvPr>
        </p:nvSpPr>
        <p:spPr>
          <a:xfrm>
            <a:off x="8748713" y="5961063"/>
            <a:ext cx="395287" cy="279400"/>
          </a:xfrm>
          <a:prstGeom prst="rect">
            <a:avLst/>
          </a:prstGeom>
        </p:spPr>
        <p:txBody>
          <a:bodyPr/>
          <a:lstStyle/>
          <a:p>
            <a:pPr>
              <a:defRPr/>
            </a:pPr>
            <a:r>
              <a:rPr lang="en-US"/>
              <a:t>5.</a:t>
            </a:r>
            <a:fld id="{0B3F986E-4F48-4449-99FA-39697779ED0C}" type="slidenum">
              <a:rPr lang="en-US"/>
              <a:pPr>
                <a:defRPr/>
              </a:pPr>
              <a:t>3</a:t>
            </a:fld>
            <a:endParaRPr lang="en-US"/>
          </a:p>
        </p:txBody>
      </p:sp>
    </p:spTree>
    <p:extLst>
      <p:ext uri="{BB962C8B-B14F-4D97-AF65-F5344CB8AC3E}">
        <p14:creationId xmlns:p14="http://schemas.microsoft.com/office/powerpoint/2010/main" val="2395661757"/>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FEFD1"/>
            </a:gs>
            <a:gs pos="64999">
              <a:srgbClr val="F0EBD5"/>
            </a:gs>
            <a:gs pos="100000">
              <a:srgbClr val="D1C39F"/>
            </a:gs>
          </a:gsLst>
          <a:lin ang="5400000"/>
        </a:gradFill>
        <a:effectLst/>
      </p:bgPr>
    </p:bg>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en-US"/>
              <a:t>Questionnaire Design…</a:t>
            </a:r>
          </a:p>
        </p:txBody>
      </p:sp>
      <p:sp>
        <p:nvSpPr>
          <p:cNvPr id="124932" name="Rectangle 3"/>
          <p:cNvSpPr>
            <a:spLocks noGrp="1" noChangeArrowheads="1"/>
          </p:cNvSpPr>
          <p:nvPr>
            <p:ph idx="1"/>
          </p:nvPr>
        </p:nvSpPr>
        <p:spPr>
          <a:xfrm>
            <a:off x="458787" y="1525588"/>
            <a:ext cx="8074025" cy="4714875"/>
          </a:xfrm>
        </p:spPr>
        <p:txBody>
          <a:bodyPr>
            <a:noAutofit/>
          </a:bodyPr>
          <a:lstStyle/>
          <a:p>
            <a:pPr marL="457200" indent="-457200" eaLnBrk="1" hangingPunct="1">
              <a:lnSpc>
                <a:spcPct val="90000"/>
              </a:lnSpc>
            </a:pPr>
            <a:r>
              <a:rPr lang="en-US" sz="2000" dirty="0">
                <a:solidFill>
                  <a:srgbClr val="0000FF"/>
                </a:solidFill>
                <a:latin typeface="Adobe Devanagari" panose="02040503050201020203" pitchFamily="18" charset="0"/>
                <a:cs typeface="Adobe Devanagari" panose="02040503050201020203" pitchFamily="18" charset="0"/>
              </a:rPr>
              <a:t>Over the years, a lot of thought has been put into the science of the design of survey questions. Key design principles:</a:t>
            </a:r>
            <a:endParaRPr lang="en-US" sz="2000" dirty="0">
              <a:latin typeface="Adobe Devanagari" panose="02040503050201020203" pitchFamily="18" charset="0"/>
              <a:cs typeface="Adobe Devanagari" panose="02040503050201020203" pitchFamily="18" charset="0"/>
            </a:endParaRP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Keep the questionnaire as short as possible.</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Ask short, simple, and clearly worded questions.</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Start with demographic questions to help respondents get started comfortably.</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Use dichotomous (</a:t>
            </a:r>
            <a:r>
              <a:rPr lang="en-US" sz="2000" dirty="0" err="1">
                <a:latin typeface="Adobe Devanagari" panose="02040503050201020203" pitchFamily="18" charset="0"/>
                <a:cs typeface="Adobe Devanagari" panose="02040503050201020203" pitchFamily="18" charset="0"/>
              </a:rPr>
              <a:t>yes|no</a:t>
            </a:r>
            <a:r>
              <a:rPr lang="en-US" sz="2000" dirty="0">
                <a:latin typeface="Adobe Devanagari" panose="02040503050201020203" pitchFamily="18" charset="0"/>
                <a:cs typeface="Adobe Devanagari" panose="02040503050201020203" pitchFamily="18" charset="0"/>
              </a:rPr>
              <a:t>) and multiple choice  questions.</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Use open-ended questions cautiously. </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Avoid using leading-questions.</a:t>
            </a:r>
          </a:p>
          <a:p>
            <a:pPr marL="400050" lvl="1" indent="0" eaLnBrk="1" hangingPunct="1">
              <a:lnSpc>
                <a:spcPct val="90000"/>
              </a:lnSpc>
              <a:buNone/>
            </a:pPr>
            <a:r>
              <a:rPr lang="en-US" sz="2000" dirty="0">
                <a:latin typeface="Adobe Devanagari" panose="02040503050201020203" pitchFamily="18" charset="0"/>
                <a:cs typeface="Adobe Devanagari" panose="02040503050201020203" pitchFamily="18" charset="0"/>
              </a:rPr>
              <a:t>“If kids don’t go to school, they become criminals and may come and kill you.  Would you like to cut the school tax in your community so that they  .  .  .”</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Pretest a questionnaire on a small number of people.</a:t>
            </a:r>
          </a:p>
          <a:p>
            <a:pPr marL="457200" indent="-457200" eaLnBrk="1" hangingPunct="1">
              <a:lnSpc>
                <a:spcPct val="90000"/>
              </a:lnSpc>
              <a:buFont typeface="Times" pitchFamily="18" charset="0"/>
              <a:buAutoNum type="arabicPeriod"/>
            </a:pPr>
            <a:r>
              <a:rPr lang="en-US" sz="2000" dirty="0">
                <a:latin typeface="Adobe Devanagari" panose="02040503050201020203" pitchFamily="18" charset="0"/>
                <a:cs typeface="Adobe Devanagari" panose="02040503050201020203" pitchFamily="18" charset="0"/>
              </a:rPr>
              <a:t>Think about the way you intend to use the collected data when preparing the questionnaire. </a:t>
            </a:r>
          </a:p>
        </p:txBody>
      </p:sp>
      <p:sp>
        <p:nvSpPr>
          <p:cNvPr id="4" name="Slide Number Placeholder 5"/>
          <p:cNvSpPr>
            <a:spLocks noGrp="1"/>
          </p:cNvSpPr>
          <p:nvPr>
            <p:ph type="sldNum" sz="quarter" idx="4294967295"/>
          </p:nvPr>
        </p:nvSpPr>
        <p:spPr>
          <a:xfrm>
            <a:off x="8748713" y="5961063"/>
            <a:ext cx="395287" cy="279400"/>
          </a:xfrm>
          <a:prstGeom prst="rect">
            <a:avLst/>
          </a:prstGeom>
        </p:spPr>
        <p:txBody>
          <a:bodyPr/>
          <a:lstStyle/>
          <a:p>
            <a:pPr>
              <a:defRPr/>
            </a:pPr>
            <a:r>
              <a:rPr lang="en-US"/>
              <a:t>5.</a:t>
            </a:r>
            <a:fld id="{77D3E5DB-CD7A-4490-BEEC-6A38BB5805FE}" type="slidenum">
              <a:rPr lang="en-US"/>
              <a:pPr>
                <a:defRPr/>
              </a:pPr>
              <a:t>4</a:t>
            </a:fld>
            <a:endParaRPr lang="en-US"/>
          </a:p>
        </p:txBody>
      </p:sp>
    </p:spTree>
    <p:extLst>
      <p:ext uri="{BB962C8B-B14F-4D97-AF65-F5344CB8AC3E}">
        <p14:creationId xmlns:p14="http://schemas.microsoft.com/office/powerpoint/2010/main" val="195211672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AutoShape 2"/>
          <p:cNvSpPr>
            <a:spLocks noGrp="1" noChangeArrowheads="1"/>
          </p:cNvSpPr>
          <p:nvPr>
            <p:ph type="title"/>
          </p:nvPr>
        </p:nvSpPr>
        <p:spPr/>
        <p:txBody>
          <a:bodyPr lIns="92075" tIns="46038" rIns="92075" bIns="46038" anchor="ctr"/>
          <a:lstStyle/>
          <a:p>
            <a:pPr eaLnBrk="1" hangingPunct="1"/>
            <a:r>
              <a:rPr lang="en-US"/>
              <a:t>Why Sample the Population?</a:t>
            </a:r>
          </a:p>
        </p:txBody>
      </p:sp>
      <p:sp>
        <p:nvSpPr>
          <p:cNvPr id="125955" name="Rectangle 3"/>
          <p:cNvSpPr>
            <a:spLocks noGrp="1" noChangeArrowheads="1"/>
          </p:cNvSpPr>
          <p:nvPr>
            <p:ph idx="1"/>
          </p:nvPr>
        </p:nvSpPr>
        <p:spPr>
          <a:xfrm>
            <a:off x="600075" y="1752600"/>
            <a:ext cx="7810500" cy="3851275"/>
          </a:xfrm>
        </p:spPr>
        <p:txBody>
          <a:bodyPr lIns="92075" tIns="46038" rIns="92075" bIns="46038"/>
          <a:lstStyle/>
          <a:p>
            <a:pPr marL="514350" indent="-514350" eaLnBrk="1" hangingPunct="1">
              <a:buFont typeface="Arial" charset="0"/>
              <a:buAutoNum type="arabicPeriod"/>
            </a:pPr>
            <a:r>
              <a:rPr lang="en-US" sz="2400" dirty="0">
                <a:solidFill>
                  <a:schemeClr val="accent4"/>
                </a:solidFill>
                <a:latin typeface="Adobe Devanagari" panose="02040503050201020203" pitchFamily="18" charset="0"/>
                <a:cs typeface="Adobe Devanagari" panose="02040503050201020203" pitchFamily="18" charset="0"/>
              </a:rPr>
              <a:t>To contact the whole population would be time consuming.</a:t>
            </a:r>
          </a:p>
          <a:p>
            <a:pPr marL="514350" indent="-514350" eaLnBrk="1" hangingPunct="1">
              <a:buFont typeface="Arial" charset="0"/>
              <a:buAutoNum type="arabicPeriod"/>
            </a:pPr>
            <a:r>
              <a:rPr lang="en-US" sz="2400" dirty="0">
                <a:solidFill>
                  <a:schemeClr val="accent4"/>
                </a:solidFill>
                <a:latin typeface="Adobe Devanagari" panose="02040503050201020203" pitchFamily="18" charset="0"/>
                <a:cs typeface="Adobe Devanagari" panose="02040503050201020203" pitchFamily="18" charset="0"/>
              </a:rPr>
              <a:t>The cost of studying all the items in a population may be prohibitive.</a:t>
            </a:r>
          </a:p>
          <a:p>
            <a:pPr marL="514350" indent="-514350" eaLnBrk="1" hangingPunct="1">
              <a:buFont typeface="Arial" charset="0"/>
              <a:buAutoNum type="arabicPeriod"/>
            </a:pPr>
            <a:r>
              <a:rPr lang="en-US" sz="2400" dirty="0">
                <a:solidFill>
                  <a:schemeClr val="accent4"/>
                </a:solidFill>
                <a:latin typeface="Adobe Devanagari" panose="02040503050201020203" pitchFamily="18" charset="0"/>
                <a:cs typeface="Adobe Devanagari" panose="02040503050201020203" pitchFamily="18" charset="0"/>
              </a:rPr>
              <a:t>The physical impossibility of checking all items in the population.</a:t>
            </a:r>
          </a:p>
          <a:p>
            <a:pPr marL="514350" indent="-514350" eaLnBrk="1" hangingPunct="1">
              <a:buFont typeface="Arial" charset="0"/>
              <a:buAutoNum type="arabicPeriod"/>
            </a:pPr>
            <a:r>
              <a:rPr lang="en-US" sz="2400" dirty="0">
                <a:solidFill>
                  <a:schemeClr val="accent4"/>
                </a:solidFill>
                <a:latin typeface="Adobe Devanagari" panose="02040503050201020203" pitchFamily="18" charset="0"/>
                <a:cs typeface="Adobe Devanagari" panose="02040503050201020203" pitchFamily="18" charset="0"/>
              </a:rPr>
              <a:t>The destructive nature of some tests.</a:t>
            </a:r>
          </a:p>
          <a:p>
            <a:pPr marL="514350" indent="-514350" eaLnBrk="1" hangingPunct="1">
              <a:buFont typeface="Arial" charset="0"/>
              <a:buAutoNum type="arabicPeriod"/>
            </a:pPr>
            <a:r>
              <a:rPr lang="en-US" sz="2400" dirty="0">
                <a:solidFill>
                  <a:schemeClr val="accent4"/>
                </a:solidFill>
                <a:latin typeface="Adobe Devanagari" panose="02040503050201020203" pitchFamily="18" charset="0"/>
                <a:cs typeface="Adobe Devanagari" panose="02040503050201020203" pitchFamily="18" charset="0"/>
              </a:rPr>
              <a:t>The sample results are adequate.</a:t>
            </a:r>
          </a:p>
        </p:txBody>
      </p:sp>
      <p:sp>
        <p:nvSpPr>
          <p:cNvPr id="125956"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spTree>
    <p:extLst>
      <p:ext uri="{BB962C8B-B14F-4D97-AF65-F5344CB8AC3E}">
        <p14:creationId xmlns:p14="http://schemas.microsoft.com/office/powerpoint/2010/main" val="330545621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78" name="AutoShape 2"/>
          <p:cNvSpPr>
            <a:spLocks noGrp="1" noChangeArrowheads="1"/>
          </p:cNvSpPr>
          <p:nvPr>
            <p:ph type="title"/>
          </p:nvPr>
        </p:nvSpPr>
        <p:spPr/>
        <p:txBody>
          <a:bodyPr lIns="92075" tIns="46038" rIns="92075" bIns="46038" anchor="ctr"/>
          <a:lstStyle/>
          <a:p>
            <a:pPr algn="ctr" eaLnBrk="1" hangingPunct="1"/>
            <a:r>
              <a:rPr lang="en-US" sz="3200"/>
              <a:t>Most Commonly Used Sampling plans</a:t>
            </a:r>
          </a:p>
        </p:txBody>
      </p:sp>
      <p:sp>
        <p:nvSpPr>
          <p:cNvPr id="238595" name="Rectangle 3"/>
          <p:cNvSpPr>
            <a:spLocks noGrp="1" noChangeArrowheads="1"/>
          </p:cNvSpPr>
          <p:nvPr>
            <p:ph idx="1"/>
          </p:nvPr>
        </p:nvSpPr>
        <p:spPr>
          <a:xfrm>
            <a:off x="582613" y="2336800"/>
            <a:ext cx="4381500" cy="4294188"/>
          </a:xfrm>
        </p:spPr>
        <p:txBody>
          <a:bodyPr lIns="92075" tIns="46038" rIns="92075" bIns="46038"/>
          <a:lstStyle/>
          <a:p>
            <a:pPr eaLnBrk="1" hangingPunct="1"/>
            <a:r>
              <a:rPr lang="en-US" dirty="0">
                <a:latin typeface="Adobe Devanagari" panose="02040503050201020203" pitchFamily="18" charset="0"/>
                <a:cs typeface="Adobe Devanagari" panose="02040503050201020203" pitchFamily="18" charset="0"/>
              </a:rPr>
              <a:t>Simple Random Sample </a:t>
            </a:r>
          </a:p>
          <a:p>
            <a:pPr eaLnBrk="1" hangingPunct="1"/>
            <a:r>
              <a:rPr lang="en-US" dirty="0">
                <a:latin typeface="Adobe Devanagari" panose="02040503050201020203" pitchFamily="18" charset="0"/>
                <a:cs typeface="Adobe Devanagari" panose="02040503050201020203" pitchFamily="18" charset="0"/>
              </a:rPr>
              <a:t>Systematic Random Sampling</a:t>
            </a:r>
          </a:p>
          <a:p>
            <a:pPr eaLnBrk="1" hangingPunct="1"/>
            <a:r>
              <a:rPr lang="en-US" dirty="0">
                <a:latin typeface="Adobe Devanagari" panose="02040503050201020203" pitchFamily="18" charset="0"/>
                <a:cs typeface="Adobe Devanagari" panose="02040503050201020203" pitchFamily="18" charset="0"/>
              </a:rPr>
              <a:t>Stratified Random Sampling</a:t>
            </a:r>
          </a:p>
          <a:p>
            <a:pPr eaLnBrk="1" hangingPunct="1"/>
            <a:r>
              <a:rPr lang="en-US" dirty="0">
                <a:latin typeface="Adobe Devanagari" panose="02040503050201020203" pitchFamily="18" charset="0"/>
                <a:cs typeface="Adobe Devanagari" panose="02040503050201020203" pitchFamily="18" charset="0"/>
              </a:rPr>
              <a:t>Cluster Sampling</a:t>
            </a:r>
          </a:p>
        </p:txBody>
      </p:sp>
      <p:sp>
        <p:nvSpPr>
          <p:cNvPr id="126980"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pic>
        <p:nvPicPr>
          <p:cNvPr id="1269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588" y="2627313"/>
            <a:ext cx="34829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6649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left)">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wipe(left)">
                                      <p:cBhvr>
                                        <p:cTn id="12" dur="500"/>
                                        <p:tgtEl>
                                          <p:spTgt spid="23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wipe(left)">
                                      <p:cBhvr>
                                        <p:cTn id="17" dur="500"/>
                                        <p:tgtEl>
                                          <p:spTgt spid="23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wipe(left)">
                                      <p:cBhvr>
                                        <p:cTn id="22" dur="500"/>
                                        <p:tgtEl>
                                          <p:spTgt spid="238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8002" name="AutoShape 2"/>
          <p:cNvSpPr>
            <a:spLocks noGrp="1" noChangeArrowheads="1"/>
          </p:cNvSpPr>
          <p:nvPr>
            <p:ph type="title"/>
          </p:nvPr>
        </p:nvSpPr>
        <p:spPr/>
        <p:txBody>
          <a:bodyPr lIns="92075" tIns="46038" rIns="92075" bIns="46038" anchor="ctr"/>
          <a:lstStyle/>
          <a:p>
            <a:pPr eaLnBrk="1" hangingPunct="1"/>
            <a:r>
              <a:rPr lang="en-US"/>
              <a:t>Simple Random Sample</a:t>
            </a:r>
          </a:p>
        </p:txBody>
      </p:sp>
      <p:sp>
        <p:nvSpPr>
          <p:cNvPr id="238595" name="Rectangle 3"/>
          <p:cNvSpPr>
            <a:spLocks noGrp="1" noChangeArrowheads="1"/>
          </p:cNvSpPr>
          <p:nvPr>
            <p:ph idx="1"/>
          </p:nvPr>
        </p:nvSpPr>
        <p:spPr>
          <a:xfrm>
            <a:off x="876300" y="3527425"/>
            <a:ext cx="7999413" cy="2700338"/>
          </a:xfrm>
        </p:spPr>
        <p:txBody>
          <a:bodyPr lIns="92075" tIns="46038" rIns="92075" bIns="46038">
            <a:normAutofit/>
          </a:bodyPr>
          <a:lstStyle/>
          <a:p>
            <a:pPr eaLnBrk="1" hangingPunct="1">
              <a:buFont typeface="Wingdings" pitchFamily="2" charset="2"/>
              <a:buNone/>
            </a:pPr>
            <a:endParaRPr lang="en-US" sz="800" dirty="0">
              <a:latin typeface="Adobe Devanagari" panose="02040503050201020203" pitchFamily="18" charset="0"/>
              <a:cs typeface="Adobe Devanagari" panose="02040503050201020203" pitchFamily="18" charset="0"/>
            </a:endParaRPr>
          </a:p>
          <a:p>
            <a:pPr eaLnBrk="1" hangingPunct="1">
              <a:buFont typeface="Wingdings" pitchFamily="2" charset="2"/>
              <a:buNone/>
            </a:pPr>
            <a:r>
              <a:rPr lang="en-US" dirty="0">
                <a:latin typeface="Adobe Devanagari" panose="02040503050201020203" pitchFamily="18" charset="0"/>
                <a:cs typeface="Adobe Devanagari" panose="02040503050201020203" pitchFamily="18" charset="0"/>
              </a:rPr>
              <a:t>EXAMPLE:</a:t>
            </a:r>
          </a:p>
          <a:p>
            <a:pPr eaLnBrk="1" hangingPunct="1">
              <a:buFont typeface="Wingdings" pitchFamily="2" charset="2"/>
              <a:buNone/>
            </a:pPr>
            <a:r>
              <a:rPr lang="en-US" sz="2000" dirty="0">
                <a:latin typeface="Adobe Devanagari" panose="02040503050201020203" pitchFamily="18" charset="0"/>
                <a:cs typeface="Adobe Devanagari" panose="02040503050201020203" pitchFamily="18" charset="0"/>
              </a:rPr>
              <a:t>A population consists of 845 employees of Nitra Industries. A sample of 52 employees is to be selected from that population. The name of each employee is written on a small slip of paper and deposited all of the slips in a box. After they have been thoroughly mixed, the first selection is made by drawing a slip out of the box without looking at it. This process is repeated until the sample of 52 employees is chosen.</a:t>
            </a:r>
          </a:p>
          <a:p>
            <a:pPr eaLnBrk="1" hangingPunct="1">
              <a:buFont typeface="Wingdings" pitchFamily="2" charset="2"/>
              <a:buNone/>
            </a:pPr>
            <a:endParaRPr lang="en-US" sz="2000" dirty="0">
              <a:latin typeface="Adobe Devanagari" panose="02040503050201020203" pitchFamily="18" charset="0"/>
              <a:cs typeface="Adobe Devanagari" panose="02040503050201020203" pitchFamily="18" charset="0"/>
            </a:endParaRPr>
          </a:p>
        </p:txBody>
      </p:sp>
      <p:sp>
        <p:nvSpPr>
          <p:cNvPr id="128004"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grpSp>
        <p:nvGrpSpPr>
          <p:cNvPr id="128005" name="Group 7"/>
          <p:cNvGrpSpPr>
            <a:grpSpLocks/>
          </p:cNvGrpSpPr>
          <p:nvPr/>
        </p:nvGrpSpPr>
        <p:grpSpPr bwMode="auto">
          <a:xfrm>
            <a:off x="700088" y="1911350"/>
            <a:ext cx="7815262" cy="1319213"/>
            <a:chOff x="700644" y="1911927"/>
            <a:chExt cx="7813963" cy="1318161"/>
          </a:xfrm>
        </p:grpSpPr>
        <p:sp>
          <p:nvSpPr>
            <p:cNvPr id="7" name="Rounded Rectangle 6"/>
            <p:cNvSpPr/>
            <p:nvPr/>
          </p:nvSpPr>
          <p:spPr bwMode="auto">
            <a:xfrm>
              <a:off x="700644" y="1911927"/>
              <a:ext cx="7564767" cy="1318161"/>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fontAlgn="base" hangingPunct="0">
                <a:spcBef>
                  <a:spcPct val="0"/>
                </a:spcBef>
                <a:spcAft>
                  <a:spcPct val="0"/>
                </a:spcAft>
                <a:defRPr/>
              </a:pPr>
              <a:endParaRPr lang="en-US">
                <a:solidFill>
                  <a:srgbClr val="000000"/>
                </a:solidFill>
                <a:latin typeface="Adobe Devanagari" panose="02040503050201020203" pitchFamily="18" charset="0"/>
                <a:cs typeface="Adobe Devanagari" panose="02040503050201020203" pitchFamily="18" charset="0"/>
              </a:endParaRPr>
            </a:p>
          </p:txBody>
        </p:sp>
        <p:sp>
          <p:nvSpPr>
            <p:cNvPr id="128007" name="Rectangle 5"/>
            <p:cNvSpPr>
              <a:spLocks noChangeArrowheads="1"/>
            </p:cNvSpPr>
            <p:nvPr/>
          </p:nvSpPr>
          <p:spPr bwMode="auto">
            <a:xfrm>
              <a:off x="837210" y="1938186"/>
              <a:ext cx="7677397"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400" dirty="0">
                  <a:solidFill>
                    <a:srgbClr val="33CC33"/>
                  </a:solidFill>
                  <a:latin typeface="Adobe Devanagari" panose="02040503050201020203" pitchFamily="18" charset="0"/>
                  <a:cs typeface="Adobe Devanagari" panose="02040503050201020203" pitchFamily="18" charset="0"/>
                </a:rPr>
                <a:t>Simple Random Sample:</a:t>
              </a:r>
              <a:r>
                <a:rPr lang="en-US" sz="2400" dirty="0">
                  <a:solidFill>
                    <a:srgbClr val="000000"/>
                  </a:solidFill>
                  <a:latin typeface="Adobe Devanagari" panose="02040503050201020203" pitchFamily="18" charset="0"/>
                  <a:cs typeface="Adobe Devanagari" panose="02040503050201020203" pitchFamily="18" charset="0"/>
                </a:rPr>
                <a:t> A sample selected so that each item or person in the population has the same chance of being included. </a:t>
              </a:r>
            </a:p>
          </p:txBody>
        </p:sp>
      </p:grpSp>
    </p:spTree>
    <p:extLst>
      <p:ext uri="{BB962C8B-B14F-4D97-AF65-F5344CB8AC3E}">
        <p14:creationId xmlns:p14="http://schemas.microsoft.com/office/powerpoint/2010/main" val="3727359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wipe(left)">
                                      <p:cBhvr>
                                        <p:cTn id="7" dur="500"/>
                                        <p:tgtEl>
                                          <p:spTgt spid="238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5">
                                            <p:txEl>
                                              <p:pRg st="2" end="2"/>
                                            </p:txEl>
                                          </p:spTgt>
                                        </p:tgtEl>
                                        <p:attrNameLst>
                                          <p:attrName>style.visibility</p:attrName>
                                        </p:attrNameLst>
                                      </p:cBhvr>
                                      <p:to>
                                        <p:strVal val="visible"/>
                                      </p:to>
                                    </p:set>
                                    <p:animEffect transition="in" filter="wipe(left)">
                                      <p:cBhvr>
                                        <p:cTn id="12" dur="500"/>
                                        <p:tgtEl>
                                          <p:spTgt spid="238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9026" name="AutoShape 2"/>
          <p:cNvSpPr>
            <a:spLocks noGrp="1" noChangeArrowheads="1"/>
          </p:cNvSpPr>
          <p:nvPr>
            <p:ph type="title"/>
          </p:nvPr>
        </p:nvSpPr>
        <p:spPr/>
        <p:txBody>
          <a:bodyPr lIns="92075" tIns="46038" rIns="92075" bIns="46038" anchor="ctr"/>
          <a:lstStyle/>
          <a:p>
            <a:pPr eaLnBrk="1" hangingPunct="1"/>
            <a:r>
              <a:rPr lang="en-US" dirty="0">
                <a:latin typeface="Adobe Devanagari" panose="02040503050201020203" pitchFamily="18" charset="0"/>
                <a:cs typeface="Adobe Devanagari" panose="02040503050201020203" pitchFamily="18" charset="0"/>
              </a:rPr>
              <a:t>Systematic Random Sampling</a:t>
            </a:r>
          </a:p>
        </p:txBody>
      </p:sp>
      <p:sp>
        <p:nvSpPr>
          <p:cNvPr id="238595" name="Rectangle 3"/>
          <p:cNvSpPr>
            <a:spLocks noGrp="1" noChangeArrowheads="1"/>
          </p:cNvSpPr>
          <p:nvPr>
            <p:ph idx="1"/>
          </p:nvPr>
        </p:nvSpPr>
        <p:spPr>
          <a:xfrm>
            <a:off x="757238" y="3503613"/>
            <a:ext cx="7999412" cy="3187700"/>
          </a:xfrm>
        </p:spPr>
        <p:txBody>
          <a:bodyPr lIns="92075" tIns="46038" rIns="92075" bIns="46038">
            <a:normAutofit/>
          </a:bodyPr>
          <a:lstStyle/>
          <a:p>
            <a:pPr eaLnBrk="1" hangingPunct="1">
              <a:buFont typeface="Wingdings" pitchFamily="2" charset="2"/>
              <a:buNone/>
            </a:pPr>
            <a:r>
              <a:rPr lang="en-US" sz="2400" dirty="0">
                <a:latin typeface="Adobe Devanagari" panose="02040503050201020203" pitchFamily="18" charset="0"/>
                <a:cs typeface="Adobe Devanagari" panose="02040503050201020203" pitchFamily="18" charset="0"/>
              </a:rPr>
              <a:t>EXAMPLE</a:t>
            </a:r>
          </a:p>
          <a:p>
            <a:pPr eaLnBrk="1" hangingPunct="1">
              <a:buFont typeface="Wingdings" pitchFamily="2" charset="2"/>
              <a:buNone/>
            </a:pPr>
            <a:r>
              <a:rPr lang="en-US" sz="2000" dirty="0">
                <a:latin typeface="Adobe Devanagari" panose="02040503050201020203" pitchFamily="18" charset="0"/>
                <a:cs typeface="Adobe Devanagari" panose="02040503050201020203" pitchFamily="18" charset="0"/>
              </a:rPr>
              <a:t>A population consists of 845 employees of Nitra Industries. A sample of 52 employees is to be selected from that population.</a:t>
            </a:r>
          </a:p>
          <a:p>
            <a:pPr eaLnBrk="1" hangingPunct="1">
              <a:buFont typeface="Wingdings" pitchFamily="2" charset="2"/>
              <a:buNone/>
            </a:pPr>
            <a:r>
              <a:rPr lang="en-US" sz="2000" dirty="0">
                <a:latin typeface="Adobe Devanagari" panose="02040503050201020203" pitchFamily="18" charset="0"/>
                <a:cs typeface="Adobe Devanagari" panose="02040503050201020203" pitchFamily="18" charset="0"/>
              </a:rPr>
              <a:t>First, </a:t>
            </a:r>
            <a:r>
              <a:rPr lang="en-US" sz="2000" i="1" dirty="0">
                <a:latin typeface="Adobe Devanagari" panose="02040503050201020203" pitchFamily="18" charset="0"/>
                <a:cs typeface="Adobe Devanagari" panose="02040503050201020203" pitchFamily="18" charset="0"/>
              </a:rPr>
              <a:t>k </a:t>
            </a:r>
            <a:r>
              <a:rPr lang="en-US" sz="2000" dirty="0">
                <a:latin typeface="Adobe Devanagari" panose="02040503050201020203" pitchFamily="18" charset="0"/>
                <a:cs typeface="Adobe Devanagari" panose="02040503050201020203" pitchFamily="18" charset="0"/>
              </a:rPr>
              <a:t>is calculated as the population size divided by the sample size</a:t>
            </a:r>
            <a:r>
              <a:rPr lang="en-US" sz="2000" i="1" dirty="0">
                <a:latin typeface="Adobe Devanagari" panose="02040503050201020203" pitchFamily="18" charset="0"/>
                <a:cs typeface="Adobe Devanagari" panose="02040503050201020203" pitchFamily="18" charset="0"/>
              </a:rPr>
              <a:t>. For Nitra Industries</a:t>
            </a:r>
            <a:r>
              <a:rPr lang="en-US" sz="2000" dirty="0">
                <a:latin typeface="Adobe Devanagari" panose="02040503050201020203" pitchFamily="18" charset="0"/>
                <a:cs typeface="Adobe Devanagari" panose="02040503050201020203" pitchFamily="18" charset="0"/>
              </a:rPr>
              <a:t>, we would select every 16th (845/52) employee list. If </a:t>
            </a:r>
            <a:r>
              <a:rPr lang="en-US" sz="2000" i="1" dirty="0">
                <a:latin typeface="Adobe Devanagari" panose="02040503050201020203" pitchFamily="18" charset="0"/>
                <a:cs typeface="Adobe Devanagari" panose="02040503050201020203" pitchFamily="18" charset="0"/>
              </a:rPr>
              <a:t>k </a:t>
            </a:r>
            <a:r>
              <a:rPr lang="en-US" sz="2000" dirty="0">
                <a:latin typeface="Adobe Devanagari" panose="02040503050201020203" pitchFamily="18" charset="0"/>
                <a:cs typeface="Adobe Devanagari" panose="02040503050201020203" pitchFamily="18" charset="0"/>
              </a:rPr>
              <a:t>is not a whole number</a:t>
            </a:r>
            <a:r>
              <a:rPr lang="en-US" sz="2000" i="1" dirty="0">
                <a:latin typeface="Adobe Devanagari" panose="02040503050201020203" pitchFamily="18" charset="0"/>
                <a:cs typeface="Adobe Devanagari" panose="02040503050201020203" pitchFamily="18" charset="0"/>
              </a:rPr>
              <a:t>, </a:t>
            </a:r>
            <a:r>
              <a:rPr lang="en-US" sz="2000" dirty="0">
                <a:latin typeface="Adobe Devanagari" panose="02040503050201020203" pitchFamily="18" charset="0"/>
                <a:cs typeface="Adobe Devanagari" panose="02040503050201020203" pitchFamily="18" charset="0"/>
              </a:rPr>
              <a:t>then round down. Random sampling is used in the selection of the first name. Then, select every 16</a:t>
            </a:r>
            <a:r>
              <a:rPr lang="en-US" sz="2000" baseline="30000" dirty="0">
                <a:latin typeface="Adobe Devanagari" panose="02040503050201020203" pitchFamily="18" charset="0"/>
                <a:cs typeface="Adobe Devanagari" panose="02040503050201020203" pitchFamily="18" charset="0"/>
              </a:rPr>
              <a:t>th</a:t>
            </a:r>
            <a:r>
              <a:rPr lang="en-US" sz="2000" dirty="0">
                <a:latin typeface="Adobe Devanagari" panose="02040503050201020203" pitchFamily="18" charset="0"/>
                <a:cs typeface="Adobe Devanagari" panose="02040503050201020203" pitchFamily="18" charset="0"/>
              </a:rPr>
              <a:t> name on the list thereafter.</a:t>
            </a:r>
          </a:p>
          <a:p>
            <a:pPr eaLnBrk="1" hangingPunct="1">
              <a:buFont typeface="Wingdings" pitchFamily="2" charset="2"/>
              <a:buNone/>
            </a:pPr>
            <a:endParaRPr lang="en-US" sz="2000" dirty="0">
              <a:latin typeface="Adobe Devanagari" panose="02040503050201020203" pitchFamily="18" charset="0"/>
              <a:cs typeface="Adobe Devanagari" panose="02040503050201020203" pitchFamily="18" charset="0"/>
            </a:endParaRPr>
          </a:p>
        </p:txBody>
      </p:sp>
      <p:sp>
        <p:nvSpPr>
          <p:cNvPr id="129028"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grpSp>
        <p:nvGrpSpPr>
          <p:cNvPr id="129029" name="Group 6"/>
          <p:cNvGrpSpPr>
            <a:grpSpLocks/>
          </p:cNvGrpSpPr>
          <p:nvPr/>
        </p:nvGrpSpPr>
        <p:grpSpPr bwMode="auto">
          <a:xfrm>
            <a:off x="569913" y="1817687"/>
            <a:ext cx="8301037" cy="1401761"/>
            <a:chOff x="700644" y="1911927"/>
            <a:chExt cx="7564582" cy="1317695"/>
          </a:xfrm>
        </p:grpSpPr>
        <p:sp>
          <p:nvSpPr>
            <p:cNvPr id="8" name="Rounded Rectangle 7"/>
            <p:cNvSpPr/>
            <p:nvPr/>
          </p:nvSpPr>
          <p:spPr bwMode="auto">
            <a:xfrm>
              <a:off x="700644" y="1911927"/>
              <a:ext cx="7564582" cy="131769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fontAlgn="base" hangingPunct="0">
                <a:spcBef>
                  <a:spcPct val="0"/>
                </a:spcBef>
                <a:spcAft>
                  <a:spcPct val="0"/>
                </a:spcAft>
                <a:defRPr/>
              </a:pPr>
              <a:endParaRPr lang="en-US">
                <a:solidFill>
                  <a:srgbClr val="000000"/>
                </a:solidFill>
                <a:latin typeface="Adobe Devanagari" panose="02040503050201020203" pitchFamily="18" charset="0"/>
                <a:cs typeface="Adobe Devanagari" panose="02040503050201020203" pitchFamily="18" charset="0"/>
              </a:endParaRPr>
            </a:p>
          </p:txBody>
        </p:sp>
        <p:sp>
          <p:nvSpPr>
            <p:cNvPr id="129031" name="Rectangle 8"/>
            <p:cNvSpPr>
              <a:spLocks noChangeArrowheads="1"/>
            </p:cNvSpPr>
            <p:nvPr/>
          </p:nvSpPr>
          <p:spPr bwMode="auto">
            <a:xfrm>
              <a:off x="837210" y="1938186"/>
              <a:ext cx="7396008" cy="95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000" dirty="0">
                  <a:solidFill>
                    <a:srgbClr val="33CC33"/>
                  </a:solidFill>
                  <a:latin typeface="Adobe Devanagari" panose="02040503050201020203" pitchFamily="18" charset="0"/>
                  <a:cs typeface="Adobe Devanagari" panose="02040503050201020203" pitchFamily="18" charset="0"/>
                </a:rPr>
                <a:t>Systematic Random Sampling:</a:t>
              </a:r>
              <a:r>
                <a:rPr lang="en-US" sz="2000" dirty="0">
                  <a:solidFill>
                    <a:srgbClr val="000000"/>
                  </a:solidFill>
                  <a:latin typeface="Adobe Devanagari" panose="02040503050201020203" pitchFamily="18" charset="0"/>
                  <a:cs typeface="Adobe Devanagari" panose="02040503050201020203" pitchFamily="18" charset="0"/>
                </a:rPr>
                <a:t> The items or individuals of the population are arranged in some order.  A random starting point is selected and then every </a:t>
              </a:r>
              <a:r>
                <a:rPr lang="en-US" sz="2000" i="1" dirty="0">
                  <a:solidFill>
                    <a:srgbClr val="000000"/>
                  </a:solidFill>
                  <a:latin typeface="Adobe Devanagari" panose="02040503050201020203" pitchFamily="18" charset="0"/>
                  <a:cs typeface="Adobe Devanagari" panose="02040503050201020203" pitchFamily="18" charset="0"/>
                </a:rPr>
                <a:t>k</a:t>
              </a:r>
              <a:r>
                <a:rPr lang="en-US" sz="2000" dirty="0">
                  <a:solidFill>
                    <a:srgbClr val="000000"/>
                  </a:solidFill>
                  <a:latin typeface="Adobe Devanagari" panose="02040503050201020203" pitchFamily="18" charset="0"/>
                  <a:cs typeface="Adobe Devanagari" panose="02040503050201020203" pitchFamily="18" charset="0"/>
                </a:rPr>
                <a:t>th member of the population is selected for the sample.</a:t>
              </a:r>
            </a:p>
          </p:txBody>
        </p:sp>
      </p:grpSp>
    </p:spTree>
    <p:extLst>
      <p:ext uri="{BB962C8B-B14F-4D97-AF65-F5344CB8AC3E}">
        <p14:creationId xmlns:p14="http://schemas.microsoft.com/office/powerpoint/2010/main" val="39179580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wipe(left)">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wipe(left)">
                                      <p:cBhvr>
                                        <p:cTn id="12" dur="500"/>
                                        <p:tgtEl>
                                          <p:spTgt spid="23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wipe(left)">
                                      <p:cBhvr>
                                        <p:cTn id="17" dur="500"/>
                                        <p:tgtEl>
                                          <p:spTgt spid="238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0050" name="AutoShape 2"/>
          <p:cNvSpPr>
            <a:spLocks noGrp="1" noChangeArrowheads="1"/>
          </p:cNvSpPr>
          <p:nvPr>
            <p:ph type="title"/>
          </p:nvPr>
        </p:nvSpPr>
        <p:spPr/>
        <p:txBody>
          <a:bodyPr lIns="92075" tIns="46038" rIns="92075" bIns="46038" anchor="ctr"/>
          <a:lstStyle/>
          <a:p>
            <a:pPr eaLnBrk="1" hangingPunct="1"/>
            <a:r>
              <a:rPr lang="en-US"/>
              <a:t>Stratified Random Sampling</a:t>
            </a:r>
          </a:p>
        </p:txBody>
      </p:sp>
      <p:sp>
        <p:nvSpPr>
          <p:cNvPr id="130051"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50000"/>
              </a:spcBef>
              <a:spcAft>
                <a:spcPct val="0"/>
              </a:spcAft>
            </a:pPr>
            <a:endParaRPr lang="en-US" sz="1400" b="1" i="1">
              <a:solidFill>
                <a:srgbClr val="FFFFFF"/>
              </a:solidFill>
              <a:latin typeface="Book Antiqua" pitchFamily="18" charset="0"/>
              <a:cs typeface="Arial" charset="0"/>
            </a:endParaRPr>
          </a:p>
        </p:txBody>
      </p:sp>
      <p:grpSp>
        <p:nvGrpSpPr>
          <p:cNvPr id="130052" name="Group 5"/>
          <p:cNvGrpSpPr>
            <a:grpSpLocks/>
          </p:cNvGrpSpPr>
          <p:nvPr/>
        </p:nvGrpSpPr>
        <p:grpSpPr bwMode="auto">
          <a:xfrm>
            <a:off x="606425" y="1757363"/>
            <a:ext cx="8299450" cy="1360487"/>
            <a:chOff x="700644" y="1911927"/>
            <a:chExt cx="7564582" cy="1318750"/>
          </a:xfrm>
        </p:grpSpPr>
        <p:sp>
          <p:nvSpPr>
            <p:cNvPr id="7" name="Rounded Rectangle 6"/>
            <p:cNvSpPr/>
            <p:nvPr/>
          </p:nvSpPr>
          <p:spPr bwMode="auto">
            <a:xfrm>
              <a:off x="700644" y="1911927"/>
              <a:ext cx="7564582" cy="131875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eaLnBrk="0" fontAlgn="base" hangingPunct="0">
                <a:spcBef>
                  <a:spcPct val="0"/>
                </a:spcBef>
                <a:spcAft>
                  <a:spcPct val="0"/>
                </a:spcAft>
                <a:defRPr/>
              </a:pPr>
              <a:endParaRPr lang="en-US">
                <a:solidFill>
                  <a:srgbClr val="000000"/>
                </a:solidFill>
                <a:latin typeface="Adobe Devanagari" panose="02040503050201020203" pitchFamily="18" charset="0"/>
                <a:cs typeface="Adobe Devanagari" panose="02040503050201020203" pitchFamily="18" charset="0"/>
              </a:endParaRPr>
            </a:p>
          </p:txBody>
        </p:sp>
        <p:sp>
          <p:nvSpPr>
            <p:cNvPr id="130056" name="Rectangle 7"/>
            <p:cNvSpPr>
              <a:spLocks noChangeArrowheads="1"/>
            </p:cNvSpPr>
            <p:nvPr/>
          </p:nvSpPr>
          <p:spPr bwMode="auto">
            <a:xfrm>
              <a:off x="837210" y="1938186"/>
              <a:ext cx="7396008" cy="98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sz="2000">
                  <a:solidFill>
                    <a:srgbClr val="33CC33"/>
                  </a:solidFill>
                  <a:latin typeface="Adobe Devanagari" panose="02040503050201020203" pitchFamily="18" charset="0"/>
                  <a:cs typeface="Adobe Devanagari" panose="02040503050201020203" pitchFamily="18" charset="0"/>
                </a:rPr>
                <a:t>Stratified Random Sampling:</a:t>
              </a:r>
              <a:r>
                <a:rPr lang="en-US" sz="2000">
                  <a:solidFill>
                    <a:srgbClr val="000000"/>
                  </a:solidFill>
                  <a:latin typeface="Adobe Devanagari" panose="02040503050201020203" pitchFamily="18" charset="0"/>
                  <a:cs typeface="Adobe Devanagari" panose="02040503050201020203" pitchFamily="18" charset="0"/>
                </a:rPr>
                <a:t> A population is first divided into subgroups, called strata, and a sample is selected from each stratum. Useful when a population can be clearly divided in groups based on some characteristics</a:t>
              </a:r>
            </a:p>
          </p:txBody>
        </p:sp>
      </p:gr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52800"/>
            <a:ext cx="54991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756258" y="5409297"/>
            <a:ext cx="7854342" cy="64633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fontAlgn="base" hangingPunct="0">
              <a:spcBef>
                <a:spcPct val="0"/>
              </a:spcBef>
              <a:spcAft>
                <a:spcPct val="0"/>
              </a:spcAft>
              <a:defRPr/>
            </a:pPr>
            <a:r>
              <a:rPr lang="en-US" dirty="0">
                <a:solidFill>
                  <a:srgbClr val="000000"/>
                </a:solidFill>
                <a:latin typeface="Adobe Devanagari" panose="02040503050201020203" pitchFamily="18" charset="0"/>
                <a:cs typeface="Adobe Devanagari" panose="02040503050201020203" pitchFamily="18" charset="0"/>
              </a:rPr>
              <a:t>If we only have sufficient resources to sample 400 people total, we would draw 100 of them from the low income group…</a:t>
            </a:r>
          </a:p>
        </p:txBody>
      </p:sp>
      <p:sp>
        <p:nvSpPr>
          <p:cNvPr id="11" name="Line 6"/>
          <p:cNvSpPr>
            <a:spLocks noChangeShapeType="1"/>
          </p:cNvSpPr>
          <p:nvPr/>
        </p:nvSpPr>
        <p:spPr bwMode="auto">
          <a:xfrm flipH="1" flipV="1">
            <a:off x="5638800" y="4038599"/>
            <a:ext cx="2057400" cy="1447799"/>
          </a:xfrm>
          <a:prstGeom prst="line">
            <a:avLst/>
          </a:prstGeom>
          <a:noFill/>
          <a:ln w="9525">
            <a:solidFill>
              <a:srgbClr val="0000FF"/>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defRPr/>
            </a:pPr>
            <a:endParaRPr lang="en-US" sz="2400">
              <a:solidFill>
                <a:srgbClr val="000000"/>
              </a:solidFill>
              <a:cs typeface="Arial" charset="0"/>
            </a:endParaRPr>
          </a:p>
        </p:txBody>
      </p:sp>
    </p:spTree>
    <p:extLst>
      <p:ext uri="{BB962C8B-B14F-4D97-AF65-F5344CB8AC3E}">
        <p14:creationId xmlns:p14="http://schemas.microsoft.com/office/powerpoint/2010/main" val="1644787988"/>
      </p:ext>
    </p:extLst>
  </p:cSld>
  <p:clrMapOvr>
    <a:masterClrMapping/>
  </p:clrMapOvr>
  <p:transition>
    <p:wipe dir="r"/>
  </p:transition>
</p:sld>
</file>

<file path=ppt/theme/theme1.xml><?xml version="1.0" encoding="utf-8"?>
<a:theme xmlns:a="http://schemas.openxmlformats.org/drawingml/2006/main" name="1_Capsules">
  <a:themeElements>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TotalTime>
  <Words>1105</Words>
  <Application>Microsoft Office PowerPoint</Application>
  <PresentationFormat>On-screen Show (4:3)</PresentationFormat>
  <Paragraphs>101</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Adobe Devanagari</vt:lpstr>
      <vt:lpstr>Arial</vt:lpstr>
      <vt:lpstr>Book Antiqua</vt:lpstr>
      <vt:lpstr>Calibri</vt:lpstr>
      <vt:lpstr>Times</vt:lpstr>
      <vt:lpstr>Times New Roman</vt:lpstr>
      <vt:lpstr>Wingdings</vt:lpstr>
      <vt:lpstr>1_Capsules</vt:lpstr>
      <vt:lpstr>Chapter 5</vt:lpstr>
      <vt:lpstr>Methods of Collecting Data…</vt:lpstr>
      <vt:lpstr>Surveys…</vt:lpstr>
      <vt:lpstr>Questionnaire Design…</vt:lpstr>
      <vt:lpstr>Why Sample the Population?</vt:lpstr>
      <vt:lpstr>Most Commonly Used Sampling plans</vt:lpstr>
      <vt:lpstr>Simple Random Sample</vt:lpstr>
      <vt:lpstr>Systematic Random Sampling</vt:lpstr>
      <vt:lpstr>Stratified Random Sampling</vt:lpstr>
      <vt:lpstr>Cluster Sampling</vt:lpstr>
      <vt:lpstr>Sample Size…</vt:lpstr>
      <vt:lpstr>Sampling and Non-Sampling Errors…</vt:lpstr>
      <vt:lpstr>Nonsampling Error…</vt:lpstr>
      <vt:lpstr>Errors in data acquisition…</vt:lpstr>
      <vt:lpstr>Nonresponse Error…</vt:lpstr>
      <vt:lpstr>Selection Bias…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Sethi, Avanti</dc:creator>
  <cp:lastModifiedBy>Sethi, Avanti</cp:lastModifiedBy>
  <cp:revision>60</cp:revision>
  <cp:lastPrinted>2016-08-29T17:43:07Z</cp:lastPrinted>
  <dcterms:created xsi:type="dcterms:W3CDTF">2013-08-21T15:13:57Z</dcterms:created>
  <dcterms:modified xsi:type="dcterms:W3CDTF">2018-08-03T19:46:23Z</dcterms:modified>
</cp:coreProperties>
</file>