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59"/>
  </p:notesMasterIdLst>
  <p:handoutMasterIdLst>
    <p:handoutMasterId r:id="rId60"/>
  </p:handoutMasterIdLst>
  <p:sldIdLst>
    <p:sldId id="478" r:id="rId2"/>
    <p:sldId id="575" r:id="rId3"/>
    <p:sldId id="562" r:id="rId4"/>
    <p:sldId id="563" r:id="rId5"/>
    <p:sldId id="498" r:id="rId6"/>
    <p:sldId id="580" r:id="rId7"/>
    <p:sldId id="567" r:id="rId8"/>
    <p:sldId id="613" r:id="rId9"/>
    <p:sldId id="480" r:id="rId10"/>
    <p:sldId id="481" r:id="rId11"/>
    <p:sldId id="482" r:id="rId12"/>
    <p:sldId id="584" r:id="rId13"/>
    <p:sldId id="529" r:id="rId14"/>
    <p:sldId id="508" r:id="rId15"/>
    <p:sldId id="564" r:id="rId16"/>
    <p:sldId id="550" r:id="rId17"/>
    <p:sldId id="579" r:id="rId18"/>
    <p:sldId id="555" r:id="rId19"/>
    <p:sldId id="556" r:id="rId20"/>
    <p:sldId id="561" r:id="rId21"/>
    <p:sldId id="558" r:id="rId22"/>
    <p:sldId id="559" r:id="rId23"/>
    <p:sldId id="560" r:id="rId24"/>
    <p:sldId id="528" r:id="rId25"/>
    <p:sldId id="489" r:id="rId26"/>
    <p:sldId id="589" r:id="rId27"/>
    <p:sldId id="530" r:id="rId28"/>
    <p:sldId id="532" r:id="rId29"/>
    <p:sldId id="534" r:id="rId30"/>
    <p:sldId id="536" r:id="rId31"/>
    <p:sldId id="565" r:id="rId32"/>
    <p:sldId id="566" r:id="rId33"/>
    <p:sldId id="541" r:id="rId34"/>
    <p:sldId id="538" r:id="rId35"/>
    <p:sldId id="544" r:id="rId36"/>
    <p:sldId id="603" r:id="rId37"/>
    <p:sldId id="604" r:id="rId38"/>
    <p:sldId id="547" r:id="rId39"/>
    <p:sldId id="510" r:id="rId40"/>
    <p:sldId id="545" r:id="rId41"/>
    <p:sldId id="611" r:id="rId42"/>
    <p:sldId id="551" r:id="rId43"/>
    <p:sldId id="552" r:id="rId44"/>
    <p:sldId id="511" r:id="rId45"/>
    <p:sldId id="512" r:id="rId46"/>
    <p:sldId id="513" r:id="rId47"/>
    <p:sldId id="601" r:id="rId48"/>
    <p:sldId id="568" r:id="rId49"/>
    <p:sldId id="574" r:id="rId50"/>
    <p:sldId id="577" r:id="rId51"/>
    <p:sldId id="569" r:id="rId52"/>
    <p:sldId id="570" r:id="rId53"/>
    <p:sldId id="573" r:id="rId54"/>
    <p:sldId id="571" r:id="rId55"/>
    <p:sldId id="587" r:id="rId56"/>
    <p:sldId id="588" r:id="rId57"/>
    <p:sldId id="572" r:id="rId5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D00"/>
    <a:srgbClr val="FF6702"/>
    <a:srgbClr val="C75102"/>
    <a:srgbClr val="FF3305"/>
    <a:srgbClr val="CF3E00"/>
    <a:srgbClr val="236F7A"/>
    <a:srgbClr val="EEB42D"/>
    <a:srgbClr val="5706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33" autoAdjust="0"/>
  </p:normalViewPr>
  <p:slideViewPr>
    <p:cSldViewPr>
      <p:cViewPr varScale="1">
        <p:scale>
          <a:sx n="135" d="100"/>
          <a:sy n="135" d="100"/>
        </p:scale>
        <p:origin x="1590" y="144"/>
      </p:cViewPr>
      <p:guideLst>
        <p:guide orient="horz" pos="2160"/>
        <p:guide pos="2880"/>
      </p:guideLst>
    </p:cSldViewPr>
  </p:slideViewPr>
  <p:notesTextViewPr>
    <p:cViewPr>
      <p:scale>
        <a:sx n="3" d="2"/>
        <a:sy n="3" d="2"/>
      </p:scale>
      <p:origin x="0" y="0"/>
    </p:cViewPr>
  </p:notesTextViewPr>
  <p:sorterViewPr>
    <p:cViewPr>
      <p:scale>
        <a:sx n="150" d="100"/>
        <a:sy n="150" d="100"/>
      </p:scale>
      <p:origin x="0" y="215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AFB97294-3334-4721-9536-E551A18B4456}" type="slidenum">
              <a:rPr lang="en-US"/>
              <a:pPr>
                <a:defRPr/>
              </a:pPr>
              <a:t>‹#›</a:t>
            </a:fld>
            <a:endParaRPr lang="en-US"/>
          </a:p>
        </p:txBody>
      </p:sp>
    </p:spTree>
    <p:extLst>
      <p:ext uri="{BB962C8B-B14F-4D97-AF65-F5344CB8AC3E}">
        <p14:creationId xmlns:p14="http://schemas.microsoft.com/office/powerpoint/2010/main" val="3964756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95235"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7"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5238"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95239"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1B335FE-62CA-4179-87CC-4DD37461D738}" type="slidenum">
              <a:rPr lang="en-US"/>
              <a:pPr>
                <a:defRPr/>
              </a:pPr>
              <a:t>‹#›</a:t>
            </a:fld>
            <a:endParaRPr lang="en-US"/>
          </a:p>
        </p:txBody>
      </p:sp>
    </p:spTree>
    <p:extLst>
      <p:ext uri="{BB962C8B-B14F-4D97-AF65-F5344CB8AC3E}">
        <p14:creationId xmlns:p14="http://schemas.microsoft.com/office/powerpoint/2010/main" val="143678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7970A1C6-0C1D-41E2-A04D-01696AE0F7F0}" type="slidenum">
              <a:rPr lang="en-US" smtClean="0">
                <a:latin typeface="Arial" charset="0"/>
              </a:rPr>
              <a:pPr eaLnBrk="1" hangingPunct="1"/>
              <a:t>1</a:t>
            </a:fld>
            <a:endParaRPr lang="en-US">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74725" y="4560888"/>
            <a:ext cx="5365750" cy="4319587"/>
          </a:xfrm>
          <a:noFill/>
        </p:spPr>
        <p:txBody>
          <a:bodyPr/>
          <a:lstStyle/>
          <a:p>
            <a:pPr eaLnBrk="1" hangingPunct="1"/>
            <a:endParaRPr lang="en-US"/>
          </a:p>
        </p:txBody>
      </p:sp>
    </p:spTree>
    <p:extLst>
      <p:ext uri="{BB962C8B-B14F-4D97-AF65-F5344CB8AC3E}">
        <p14:creationId xmlns:p14="http://schemas.microsoft.com/office/powerpoint/2010/main" val="2153712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12B72FD1-D5AA-41DC-8B15-6495F7E78C60}" type="slidenum">
              <a:rPr lang="en-US" smtClean="0">
                <a:latin typeface="Arial" charset="0"/>
              </a:rPr>
              <a:pPr eaLnBrk="1" hangingPunct="1"/>
              <a:t>21</a:t>
            </a:fld>
            <a:endParaRPr lang="en-US">
              <a:latin typeface="Arial" charset="0"/>
            </a:endParaRPr>
          </a:p>
        </p:txBody>
      </p:sp>
      <p:sp>
        <p:nvSpPr>
          <p:cNvPr id="73731" name="Slide Image Placeholder 1"/>
          <p:cNvSpPr>
            <a:spLocks noGrp="1" noRot="1" noChangeAspect="1" noTextEdit="1"/>
          </p:cNvSpPr>
          <p:nvPr>
            <p:ph type="sldImg"/>
          </p:nvPr>
        </p:nvSpPr>
        <p:spPr>
          <a:ln/>
        </p:spPr>
      </p:sp>
      <p:sp>
        <p:nvSpPr>
          <p:cNvPr id="73732" name="Notes Placeholder 2"/>
          <p:cNvSpPr>
            <a:spLocks noGrp="1"/>
          </p:cNvSpPr>
          <p:nvPr>
            <p:ph type="body" idx="1"/>
          </p:nvPr>
        </p:nvSpPr>
        <p:spPr>
          <a:noFill/>
        </p:spPr>
        <p:txBody>
          <a:bodyPr/>
          <a:lstStyle/>
          <a:p>
            <a:pPr eaLnBrk="1" hangingPunct="1">
              <a:spcBef>
                <a:spcPct val="0"/>
              </a:spcBef>
            </a:pPr>
            <a:endParaRPr lang="en-US"/>
          </a:p>
        </p:txBody>
      </p:sp>
      <p:sp>
        <p:nvSpPr>
          <p:cNvPr id="73733"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6E85221C-6A1C-4144-BFD4-980B5691ABEC}" type="slidenum">
              <a:rPr lang="en-US" sz="1300">
                <a:latin typeface="Calibri" pitchFamily="34" charset="0"/>
              </a:rPr>
              <a:pPr algn="r" eaLnBrk="1" hangingPunct="1"/>
              <a:t>21</a:t>
            </a:fld>
            <a:endParaRPr lang="en-US" sz="1300">
              <a:latin typeface="Calibri" pitchFamily="34" charset="0"/>
            </a:endParaRPr>
          </a:p>
        </p:txBody>
      </p:sp>
    </p:spTree>
    <p:extLst>
      <p:ext uri="{BB962C8B-B14F-4D97-AF65-F5344CB8AC3E}">
        <p14:creationId xmlns:p14="http://schemas.microsoft.com/office/powerpoint/2010/main" val="1930598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91E33D5E-14C8-4A52-B804-2EE190A67574}" type="slidenum">
              <a:rPr lang="en-US" smtClean="0">
                <a:latin typeface="Arial" charset="0"/>
              </a:rPr>
              <a:pPr eaLnBrk="1" hangingPunct="1"/>
              <a:t>22</a:t>
            </a:fld>
            <a:endParaRPr lang="en-US">
              <a:latin typeface="Arial" charset="0"/>
            </a:endParaRPr>
          </a:p>
        </p:txBody>
      </p:sp>
      <p:sp>
        <p:nvSpPr>
          <p:cNvPr id="75779" name="Slide Image Placeholder 1"/>
          <p:cNvSpPr>
            <a:spLocks noGrp="1" noRot="1" noChangeAspect="1" noTextEdit="1"/>
          </p:cNvSpPr>
          <p:nvPr>
            <p:ph type="sldImg"/>
          </p:nvPr>
        </p:nvSpPr>
        <p:spPr>
          <a:ln/>
        </p:spPr>
      </p:sp>
      <p:sp>
        <p:nvSpPr>
          <p:cNvPr id="75780" name="Notes Placeholder 2"/>
          <p:cNvSpPr>
            <a:spLocks noGrp="1"/>
          </p:cNvSpPr>
          <p:nvPr>
            <p:ph type="body" idx="1"/>
          </p:nvPr>
        </p:nvSpPr>
        <p:spPr>
          <a:noFill/>
        </p:spPr>
        <p:txBody>
          <a:bodyPr/>
          <a:lstStyle/>
          <a:p>
            <a:pPr eaLnBrk="1" hangingPunct="1">
              <a:spcBef>
                <a:spcPct val="0"/>
              </a:spcBef>
            </a:pPr>
            <a:endParaRPr lang="en-US"/>
          </a:p>
        </p:txBody>
      </p:sp>
      <p:sp>
        <p:nvSpPr>
          <p:cNvPr id="75781"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B6B6A651-ECDC-458F-AA9B-9006EDC26DBF}" type="slidenum">
              <a:rPr lang="en-US" sz="1300">
                <a:latin typeface="Calibri" pitchFamily="34" charset="0"/>
              </a:rPr>
              <a:pPr algn="r" eaLnBrk="1" hangingPunct="1"/>
              <a:t>22</a:t>
            </a:fld>
            <a:endParaRPr lang="en-US" sz="1300">
              <a:latin typeface="Calibri" pitchFamily="34" charset="0"/>
            </a:endParaRPr>
          </a:p>
        </p:txBody>
      </p:sp>
    </p:spTree>
    <p:extLst>
      <p:ext uri="{BB962C8B-B14F-4D97-AF65-F5344CB8AC3E}">
        <p14:creationId xmlns:p14="http://schemas.microsoft.com/office/powerpoint/2010/main" val="336616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CFA135A5-4F4C-40BA-8597-3239C8FFF14A}" type="slidenum">
              <a:rPr lang="en-US" smtClean="0">
                <a:latin typeface="Arial" charset="0"/>
              </a:rPr>
              <a:pPr eaLnBrk="1" hangingPunct="1"/>
              <a:t>27</a:t>
            </a:fld>
            <a:endParaRPr lang="en-US">
              <a:latin typeface="Arial" charset="0"/>
            </a:endParaRPr>
          </a:p>
        </p:txBody>
      </p:sp>
      <p:sp>
        <p:nvSpPr>
          <p:cNvPr id="76803" name="Slide Image Placeholder 1"/>
          <p:cNvSpPr>
            <a:spLocks noGrp="1" noRot="1" noChangeAspect="1" noTextEdit="1"/>
          </p:cNvSpPr>
          <p:nvPr>
            <p:ph type="sldImg"/>
          </p:nvPr>
        </p:nvSpPr>
        <p:spPr>
          <a:xfrm>
            <a:off x="1258888" y="720725"/>
            <a:ext cx="4800600" cy="3600450"/>
          </a:xfrm>
          <a:ln/>
        </p:spPr>
      </p:sp>
      <p:sp>
        <p:nvSpPr>
          <p:cNvPr id="76804" name="Notes Placeholder 2"/>
          <p:cNvSpPr>
            <a:spLocks noGrp="1"/>
          </p:cNvSpPr>
          <p:nvPr>
            <p:ph type="body" idx="1"/>
          </p:nvPr>
        </p:nvSpPr>
        <p:spPr>
          <a:noFill/>
        </p:spPr>
        <p:txBody>
          <a:bodyPr lIns="96653" tIns="48326" rIns="96653" bIns="48326"/>
          <a:lstStyle/>
          <a:p>
            <a:pPr eaLnBrk="1" hangingPunct="1"/>
            <a:endParaRPr lang="en-US"/>
          </a:p>
        </p:txBody>
      </p:sp>
      <p:sp>
        <p:nvSpPr>
          <p:cNvPr id="76805"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3B034434-C79D-487F-93E7-6A343983BAE5}" type="slidenum">
              <a:rPr lang="en-US" sz="1300" b="1">
                <a:latin typeface="Arial" charset="0"/>
              </a:rPr>
              <a:pPr algn="r" eaLnBrk="1" hangingPunct="1"/>
              <a:t>27</a:t>
            </a:fld>
            <a:endParaRPr lang="en-US" sz="1300" b="1">
              <a:latin typeface="Arial" charset="0"/>
            </a:endParaRPr>
          </a:p>
        </p:txBody>
      </p:sp>
    </p:spTree>
    <p:extLst>
      <p:ext uri="{BB962C8B-B14F-4D97-AF65-F5344CB8AC3E}">
        <p14:creationId xmlns:p14="http://schemas.microsoft.com/office/powerpoint/2010/main" val="1940738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8551B21A-26F1-4F52-9B5E-D772DAC8B579}" type="slidenum">
              <a:rPr lang="en-US" smtClean="0">
                <a:latin typeface="Arial" charset="0"/>
              </a:rPr>
              <a:pPr eaLnBrk="1" hangingPunct="1"/>
              <a:t>29</a:t>
            </a:fld>
            <a:endParaRPr lang="en-US">
              <a:latin typeface="Arial" charset="0"/>
            </a:endParaRPr>
          </a:p>
        </p:txBody>
      </p:sp>
      <p:sp>
        <p:nvSpPr>
          <p:cNvPr id="77827" name="Slide Image Placeholder 1"/>
          <p:cNvSpPr>
            <a:spLocks noGrp="1" noRot="1" noChangeAspect="1" noTextEdit="1"/>
          </p:cNvSpPr>
          <p:nvPr>
            <p:ph type="sldImg"/>
          </p:nvPr>
        </p:nvSpPr>
        <p:spPr>
          <a:xfrm>
            <a:off x="1258888" y="720725"/>
            <a:ext cx="4800600" cy="3600450"/>
          </a:xfrm>
          <a:ln/>
        </p:spPr>
      </p:sp>
      <p:sp>
        <p:nvSpPr>
          <p:cNvPr id="77828" name="Notes Placeholder 2"/>
          <p:cNvSpPr>
            <a:spLocks noGrp="1"/>
          </p:cNvSpPr>
          <p:nvPr>
            <p:ph type="body" idx="1"/>
          </p:nvPr>
        </p:nvSpPr>
        <p:spPr>
          <a:noFill/>
        </p:spPr>
        <p:txBody>
          <a:bodyPr lIns="96653" tIns="48326" rIns="96653" bIns="48326"/>
          <a:lstStyle/>
          <a:p>
            <a:pPr eaLnBrk="1" hangingPunct="1"/>
            <a:endParaRPr lang="en-US"/>
          </a:p>
        </p:txBody>
      </p:sp>
      <p:sp>
        <p:nvSpPr>
          <p:cNvPr id="77829"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0A4C7E1A-FB06-4D95-93BE-ABAB91AB78EF}" type="slidenum">
              <a:rPr lang="en-US" sz="1300" b="1">
                <a:latin typeface="Arial" charset="0"/>
              </a:rPr>
              <a:pPr algn="r" eaLnBrk="1" hangingPunct="1"/>
              <a:t>29</a:t>
            </a:fld>
            <a:endParaRPr lang="en-US" sz="1300" b="1">
              <a:latin typeface="Arial" charset="0"/>
            </a:endParaRPr>
          </a:p>
        </p:txBody>
      </p:sp>
    </p:spTree>
    <p:extLst>
      <p:ext uri="{BB962C8B-B14F-4D97-AF65-F5344CB8AC3E}">
        <p14:creationId xmlns:p14="http://schemas.microsoft.com/office/powerpoint/2010/main" val="682673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B0638B84-0FF0-4921-8D07-ADEE0193867A}" type="slidenum">
              <a:rPr lang="en-US" smtClean="0">
                <a:latin typeface="Arial" charset="0"/>
              </a:rPr>
              <a:pPr eaLnBrk="1" hangingPunct="1"/>
              <a:t>30</a:t>
            </a:fld>
            <a:endParaRPr lang="en-US">
              <a:latin typeface="Arial" charset="0"/>
            </a:endParaRPr>
          </a:p>
        </p:txBody>
      </p:sp>
      <p:sp>
        <p:nvSpPr>
          <p:cNvPr id="78851" name="Slide Image Placeholder 1"/>
          <p:cNvSpPr>
            <a:spLocks noGrp="1" noRot="1" noChangeAspect="1" noTextEdit="1"/>
          </p:cNvSpPr>
          <p:nvPr>
            <p:ph type="sldImg"/>
          </p:nvPr>
        </p:nvSpPr>
        <p:spPr>
          <a:xfrm>
            <a:off x="1258888" y="720725"/>
            <a:ext cx="4800600" cy="3600450"/>
          </a:xfrm>
          <a:ln/>
        </p:spPr>
      </p:sp>
      <p:sp>
        <p:nvSpPr>
          <p:cNvPr id="78852" name="Notes Placeholder 2"/>
          <p:cNvSpPr>
            <a:spLocks noGrp="1"/>
          </p:cNvSpPr>
          <p:nvPr>
            <p:ph type="body" idx="1"/>
          </p:nvPr>
        </p:nvSpPr>
        <p:spPr>
          <a:noFill/>
        </p:spPr>
        <p:txBody>
          <a:bodyPr lIns="96653" tIns="48326" rIns="96653" bIns="48326"/>
          <a:lstStyle/>
          <a:p>
            <a:pPr eaLnBrk="1" hangingPunct="1"/>
            <a:endParaRPr lang="en-US"/>
          </a:p>
        </p:txBody>
      </p:sp>
      <p:sp>
        <p:nvSpPr>
          <p:cNvPr id="78853"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BB17F77C-EEC0-4DBA-971D-894A5A6B0EDE}" type="slidenum">
              <a:rPr lang="en-US" sz="1300" b="1">
                <a:latin typeface="Arial" charset="0"/>
              </a:rPr>
              <a:pPr algn="r" eaLnBrk="1" hangingPunct="1"/>
              <a:t>30</a:t>
            </a:fld>
            <a:endParaRPr lang="en-US" sz="1300" b="1">
              <a:latin typeface="Arial" charset="0"/>
            </a:endParaRPr>
          </a:p>
        </p:txBody>
      </p:sp>
    </p:spTree>
    <p:extLst>
      <p:ext uri="{BB962C8B-B14F-4D97-AF65-F5344CB8AC3E}">
        <p14:creationId xmlns:p14="http://schemas.microsoft.com/office/powerpoint/2010/main" val="2524578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75AF8F8F-EF38-43E8-926E-1FDD396823E6}" type="slidenum">
              <a:rPr lang="en-US" smtClean="0">
                <a:latin typeface="Arial" charset="0"/>
              </a:rPr>
              <a:pPr eaLnBrk="1" hangingPunct="1"/>
              <a:t>32</a:t>
            </a:fld>
            <a:endParaRPr lang="en-US">
              <a:latin typeface="Arial" charset="0"/>
            </a:endParaRPr>
          </a:p>
        </p:txBody>
      </p:sp>
      <p:sp>
        <p:nvSpPr>
          <p:cNvPr id="79875" name="Slide Image Placeholder 1"/>
          <p:cNvSpPr>
            <a:spLocks noGrp="1" noRot="1" noChangeAspect="1" noTextEdit="1"/>
          </p:cNvSpPr>
          <p:nvPr>
            <p:ph type="sldImg"/>
          </p:nvPr>
        </p:nvSpPr>
        <p:spPr>
          <a:ln/>
        </p:spPr>
      </p:sp>
      <p:sp>
        <p:nvSpPr>
          <p:cNvPr id="79876" name="Notes Placeholder 2"/>
          <p:cNvSpPr>
            <a:spLocks noGrp="1"/>
          </p:cNvSpPr>
          <p:nvPr>
            <p:ph type="body" idx="1"/>
          </p:nvPr>
        </p:nvSpPr>
        <p:spPr>
          <a:noFill/>
        </p:spPr>
        <p:txBody>
          <a:bodyPr/>
          <a:lstStyle/>
          <a:p>
            <a:pPr eaLnBrk="1" hangingPunct="1">
              <a:spcBef>
                <a:spcPct val="0"/>
              </a:spcBef>
            </a:pPr>
            <a:endParaRPr lang="en-US"/>
          </a:p>
        </p:txBody>
      </p:sp>
      <p:sp>
        <p:nvSpPr>
          <p:cNvPr id="79877"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5E778F14-E016-4236-9650-D85FFC0808BF}" type="slidenum">
              <a:rPr lang="en-US" sz="1300">
                <a:latin typeface="Calibri" pitchFamily="34" charset="0"/>
              </a:rPr>
              <a:pPr algn="r" eaLnBrk="1" hangingPunct="1"/>
              <a:t>32</a:t>
            </a:fld>
            <a:endParaRPr lang="en-US" sz="1300">
              <a:latin typeface="Calibri" pitchFamily="34" charset="0"/>
            </a:endParaRPr>
          </a:p>
        </p:txBody>
      </p:sp>
    </p:spTree>
    <p:extLst>
      <p:ext uri="{BB962C8B-B14F-4D97-AF65-F5344CB8AC3E}">
        <p14:creationId xmlns:p14="http://schemas.microsoft.com/office/powerpoint/2010/main" val="2456792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C290470E-5849-43CB-967D-42BF6304005A}" type="slidenum">
              <a:rPr lang="en-US" smtClean="0">
                <a:latin typeface="Arial" charset="0"/>
              </a:rPr>
              <a:pPr eaLnBrk="1" hangingPunct="1"/>
              <a:t>34</a:t>
            </a:fld>
            <a:endParaRPr lang="en-US">
              <a:latin typeface="Arial" charset="0"/>
            </a:endParaRPr>
          </a:p>
        </p:txBody>
      </p:sp>
      <p:sp>
        <p:nvSpPr>
          <p:cNvPr id="80899" name="Slide Image Placeholder 1"/>
          <p:cNvSpPr>
            <a:spLocks noGrp="1" noRot="1" noChangeAspect="1" noTextEdit="1"/>
          </p:cNvSpPr>
          <p:nvPr>
            <p:ph type="sldImg"/>
          </p:nvPr>
        </p:nvSpPr>
        <p:spPr>
          <a:xfrm>
            <a:off x="1258888" y="720725"/>
            <a:ext cx="4800600" cy="3600450"/>
          </a:xfrm>
          <a:ln/>
        </p:spPr>
      </p:sp>
      <p:sp>
        <p:nvSpPr>
          <p:cNvPr id="80900" name="Notes Placeholder 2"/>
          <p:cNvSpPr>
            <a:spLocks noGrp="1"/>
          </p:cNvSpPr>
          <p:nvPr>
            <p:ph type="body" idx="1"/>
          </p:nvPr>
        </p:nvSpPr>
        <p:spPr>
          <a:noFill/>
        </p:spPr>
        <p:txBody>
          <a:bodyPr lIns="96653" tIns="48326" rIns="96653" bIns="48326"/>
          <a:lstStyle/>
          <a:p>
            <a:pPr eaLnBrk="1" hangingPunct="1"/>
            <a:endParaRPr lang="en-US"/>
          </a:p>
        </p:txBody>
      </p:sp>
      <p:sp>
        <p:nvSpPr>
          <p:cNvPr id="80901"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3109F263-2C6B-4BB1-9C68-A81AF190F656}" type="slidenum">
              <a:rPr lang="en-US" sz="1300" b="1">
                <a:latin typeface="Arial" charset="0"/>
              </a:rPr>
              <a:pPr algn="r" eaLnBrk="1" hangingPunct="1"/>
              <a:t>34</a:t>
            </a:fld>
            <a:endParaRPr lang="en-US" sz="1300" b="1">
              <a:latin typeface="Arial" charset="0"/>
            </a:endParaRPr>
          </a:p>
        </p:txBody>
      </p:sp>
    </p:spTree>
    <p:extLst>
      <p:ext uri="{BB962C8B-B14F-4D97-AF65-F5344CB8AC3E}">
        <p14:creationId xmlns:p14="http://schemas.microsoft.com/office/powerpoint/2010/main" val="1647849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4790525E-A8CC-4A07-9BA8-F91BC7A730E4}" type="slidenum">
              <a:rPr lang="en-US" smtClean="0">
                <a:latin typeface="Arial" charset="0"/>
              </a:rPr>
              <a:pPr eaLnBrk="1" hangingPunct="1"/>
              <a:t>35</a:t>
            </a:fld>
            <a:endParaRPr lang="en-US">
              <a:latin typeface="Arial" charset="0"/>
            </a:endParaRPr>
          </a:p>
        </p:txBody>
      </p:sp>
      <p:sp>
        <p:nvSpPr>
          <p:cNvPr id="82947" name="Slide Image Placeholder 1"/>
          <p:cNvSpPr>
            <a:spLocks noGrp="1" noRot="1" noChangeAspect="1" noTextEdit="1"/>
          </p:cNvSpPr>
          <p:nvPr>
            <p:ph type="sldImg"/>
          </p:nvPr>
        </p:nvSpPr>
        <p:spPr>
          <a:xfrm>
            <a:off x="1258888" y="720725"/>
            <a:ext cx="4800600" cy="3600450"/>
          </a:xfrm>
          <a:ln/>
        </p:spPr>
      </p:sp>
      <p:sp>
        <p:nvSpPr>
          <p:cNvPr id="82948" name="Notes Placeholder 2"/>
          <p:cNvSpPr>
            <a:spLocks noGrp="1"/>
          </p:cNvSpPr>
          <p:nvPr>
            <p:ph type="body" idx="1"/>
          </p:nvPr>
        </p:nvSpPr>
        <p:spPr>
          <a:noFill/>
        </p:spPr>
        <p:txBody>
          <a:bodyPr lIns="96653" tIns="48326" rIns="96653" bIns="48326"/>
          <a:lstStyle/>
          <a:p>
            <a:pPr eaLnBrk="1" hangingPunct="1"/>
            <a:endParaRPr lang="en-US"/>
          </a:p>
        </p:txBody>
      </p:sp>
      <p:sp>
        <p:nvSpPr>
          <p:cNvPr id="82949"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0AC9A546-4B03-47D6-97DE-0CF0CFC30D1C}" type="slidenum">
              <a:rPr lang="en-US" sz="1300" b="1">
                <a:latin typeface="Arial" charset="0"/>
              </a:rPr>
              <a:pPr algn="r" eaLnBrk="1" hangingPunct="1"/>
              <a:t>35</a:t>
            </a:fld>
            <a:endParaRPr lang="en-US" sz="1300" b="1">
              <a:latin typeface="Arial" charset="0"/>
            </a:endParaRPr>
          </a:p>
        </p:txBody>
      </p:sp>
    </p:spTree>
    <p:extLst>
      <p:ext uri="{BB962C8B-B14F-4D97-AF65-F5344CB8AC3E}">
        <p14:creationId xmlns:p14="http://schemas.microsoft.com/office/powerpoint/2010/main" val="517085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170969BB-4738-4CA7-9C0C-0C26F11A7CED}" type="slidenum">
              <a:rPr lang="en-US" smtClean="0">
                <a:latin typeface="Arial" charset="0"/>
              </a:rPr>
              <a:pPr eaLnBrk="1" hangingPunct="1"/>
              <a:t>42</a:t>
            </a:fld>
            <a:endParaRPr lang="en-US">
              <a:latin typeface="Arial" charset="0"/>
            </a:endParaRPr>
          </a:p>
        </p:txBody>
      </p:sp>
      <p:sp>
        <p:nvSpPr>
          <p:cNvPr id="83971" name="Slide Image Placeholder 1"/>
          <p:cNvSpPr>
            <a:spLocks noGrp="1" noRot="1" noChangeAspect="1" noTextEdit="1"/>
          </p:cNvSpPr>
          <p:nvPr>
            <p:ph type="sldImg"/>
          </p:nvPr>
        </p:nvSpPr>
        <p:spPr>
          <a:ln/>
        </p:spPr>
      </p:sp>
      <p:sp>
        <p:nvSpPr>
          <p:cNvPr id="83972" name="Notes Placeholder 2"/>
          <p:cNvSpPr>
            <a:spLocks noGrp="1"/>
          </p:cNvSpPr>
          <p:nvPr>
            <p:ph type="body" idx="1"/>
          </p:nvPr>
        </p:nvSpPr>
        <p:spPr>
          <a:noFill/>
        </p:spPr>
        <p:txBody>
          <a:bodyPr/>
          <a:lstStyle/>
          <a:p>
            <a:pPr eaLnBrk="1" hangingPunct="1">
              <a:spcBef>
                <a:spcPct val="0"/>
              </a:spcBef>
            </a:pPr>
            <a:endParaRPr lang="en-US"/>
          </a:p>
        </p:txBody>
      </p:sp>
      <p:sp>
        <p:nvSpPr>
          <p:cNvPr id="83973"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a:fld id="{8791E210-A4AB-4333-AD1B-59471492E2BF}" type="slidenum">
              <a:rPr lang="en-US" sz="1300">
                <a:latin typeface="Arial" charset="0"/>
              </a:rPr>
              <a:pPr algn="r"/>
              <a:t>42</a:t>
            </a:fld>
            <a:endParaRPr lang="en-US" sz="1300">
              <a:latin typeface="Arial" charset="0"/>
            </a:endParaRPr>
          </a:p>
        </p:txBody>
      </p:sp>
    </p:spTree>
    <p:extLst>
      <p:ext uri="{BB962C8B-B14F-4D97-AF65-F5344CB8AC3E}">
        <p14:creationId xmlns:p14="http://schemas.microsoft.com/office/powerpoint/2010/main" val="2493342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E282D678-9B32-4F53-A6A2-1E8CE6675AEE}" type="slidenum">
              <a:rPr lang="en-US" smtClean="0">
                <a:latin typeface="Arial" charset="0"/>
              </a:rPr>
              <a:pPr eaLnBrk="1" hangingPunct="1"/>
              <a:t>43</a:t>
            </a:fld>
            <a:endParaRPr lang="en-US">
              <a:latin typeface="Arial" charset="0"/>
            </a:endParaRPr>
          </a:p>
        </p:txBody>
      </p:sp>
      <p:sp>
        <p:nvSpPr>
          <p:cNvPr id="84995" name="Slide Image Placeholder 1"/>
          <p:cNvSpPr>
            <a:spLocks noGrp="1" noRot="1" noChangeAspect="1" noTextEdit="1"/>
          </p:cNvSpPr>
          <p:nvPr>
            <p:ph type="sldImg"/>
          </p:nvPr>
        </p:nvSpPr>
        <p:spPr>
          <a:ln/>
        </p:spPr>
      </p:sp>
      <p:sp>
        <p:nvSpPr>
          <p:cNvPr id="84996" name="Notes Placeholder 2"/>
          <p:cNvSpPr>
            <a:spLocks noGrp="1"/>
          </p:cNvSpPr>
          <p:nvPr>
            <p:ph type="body" idx="1"/>
          </p:nvPr>
        </p:nvSpPr>
        <p:spPr>
          <a:noFill/>
        </p:spPr>
        <p:txBody>
          <a:bodyPr/>
          <a:lstStyle/>
          <a:p>
            <a:pPr eaLnBrk="1" hangingPunct="1">
              <a:spcBef>
                <a:spcPct val="0"/>
              </a:spcBef>
            </a:pPr>
            <a:endParaRPr lang="en-US"/>
          </a:p>
        </p:txBody>
      </p:sp>
      <p:sp>
        <p:nvSpPr>
          <p:cNvPr id="84997"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a:fld id="{DD7C9091-B4FF-4AA9-AA8D-E8495A7F4842}" type="slidenum">
              <a:rPr lang="en-US" sz="1300">
                <a:latin typeface="Arial" charset="0"/>
              </a:rPr>
              <a:pPr algn="r"/>
              <a:t>43</a:t>
            </a:fld>
            <a:endParaRPr lang="en-US" sz="1300">
              <a:latin typeface="Arial" charset="0"/>
            </a:endParaRPr>
          </a:p>
        </p:txBody>
      </p:sp>
    </p:spTree>
    <p:extLst>
      <p:ext uri="{BB962C8B-B14F-4D97-AF65-F5344CB8AC3E}">
        <p14:creationId xmlns:p14="http://schemas.microsoft.com/office/powerpoint/2010/main" val="302811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96B16585-D2AB-42AD-AAB8-E01FFF8F0215}" type="slidenum">
              <a:rPr lang="en-US" smtClean="0">
                <a:latin typeface="Arial" charset="0"/>
              </a:rPr>
              <a:pPr eaLnBrk="1" hangingPunct="1"/>
              <a:t>3</a:t>
            </a:fld>
            <a:endParaRPr lang="en-US">
              <a:latin typeface="Arial" charset="0"/>
            </a:endParaRPr>
          </a:p>
        </p:txBody>
      </p:sp>
      <p:sp>
        <p:nvSpPr>
          <p:cNvPr id="66563" name="Slide Image Placeholder 1"/>
          <p:cNvSpPr>
            <a:spLocks noGrp="1" noRot="1" noChangeAspect="1" noTextEdit="1"/>
          </p:cNvSpPr>
          <p:nvPr>
            <p:ph type="sldImg"/>
          </p:nvPr>
        </p:nvSpPr>
        <p:spPr>
          <a:xfrm>
            <a:off x="1258888" y="720725"/>
            <a:ext cx="4800600" cy="3600450"/>
          </a:xfrm>
          <a:ln/>
        </p:spPr>
      </p:sp>
      <p:sp>
        <p:nvSpPr>
          <p:cNvPr id="66564" name="Notes Placeholder 2"/>
          <p:cNvSpPr>
            <a:spLocks noGrp="1"/>
          </p:cNvSpPr>
          <p:nvPr>
            <p:ph type="body" idx="1"/>
          </p:nvPr>
        </p:nvSpPr>
        <p:spPr>
          <a:noFill/>
        </p:spPr>
        <p:txBody>
          <a:bodyPr lIns="96653" tIns="48326" rIns="96653" bIns="48326"/>
          <a:lstStyle/>
          <a:p>
            <a:pPr eaLnBrk="1" hangingPunct="1">
              <a:spcBef>
                <a:spcPct val="0"/>
              </a:spcBef>
            </a:pPr>
            <a:endParaRPr lang="en-US"/>
          </a:p>
        </p:txBody>
      </p:sp>
      <p:sp>
        <p:nvSpPr>
          <p:cNvPr id="66565"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B4294D96-9819-4F42-AF04-012DC1B34170}" type="slidenum">
              <a:rPr lang="en-US" sz="1300">
                <a:latin typeface="Calibri" pitchFamily="34" charset="0"/>
              </a:rPr>
              <a:pPr algn="r" eaLnBrk="1" hangingPunct="1"/>
              <a:t>3</a:t>
            </a:fld>
            <a:endParaRPr lang="en-US" sz="1300">
              <a:latin typeface="Calibri" pitchFamily="34" charset="0"/>
            </a:endParaRPr>
          </a:p>
        </p:txBody>
      </p:sp>
    </p:spTree>
    <p:extLst>
      <p:ext uri="{BB962C8B-B14F-4D97-AF65-F5344CB8AC3E}">
        <p14:creationId xmlns:p14="http://schemas.microsoft.com/office/powerpoint/2010/main" val="1171239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03135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AEAEFE03-C04D-4E08-8765-71D79EB9907F}" type="slidenum">
              <a:rPr lang="en-US" smtClean="0">
                <a:latin typeface="Arial" charset="0"/>
              </a:rPr>
              <a:pPr eaLnBrk="1" hangingPunct="1"/>
              <a:t>49</a:t>
            </a:fld>
            <a:endParaRPr lang="en-US">
              <a:latin typeface="Arial" charset="0"/>
            </a:endParaRPr>
          </a:p>
        </p:txBody>
      </p:sp>
      <p:sp>
        <p:nvSpPr>
          <p:cNvPr id="87043" name="Slide Image Placeholder 1"/>
          <p:cNvSpPr>
            <a:spLocks noGrp="1" noRot="1" noChangeAspect="1" noTextEdit="1"/>
          </p:cNvSpPr>
          <p:nvPr>
            <p:ph type="sldImg"/>
          </p:nvPr>
        </p:nvSpPr>
        <p:spPr>
          <a:ln/>
        </p:spPr>
      </p:sp>
      <p:sp>
        <p:nvSpPr>
          <p:cNvPr id="87044" name="Notes Placeholder 2"/>
          <p:cNvSpPr>
            <a:spLocks noGrp="1"/>
          </p:cNvSpPr>
          <p:nvPr>
            <p:ph type="body" idx="1"/>
          </p:nvPr>
        </p:nvSpPr>
        <p:spPr>
          <a:noFill/>
        </p:spPr>
        <p:txBody>
          <a:bodyPr/>
          <a:lstStyle/>
          <a:p>
            <a:pPr eaLnBrk="1" hangingPunct="1">
              <a:spcBef>
                <a:spcPct val="0"/>
              </a:spcBef>
            </a:pPr>
            <a:endParaRPr lang="en-US"/>
          </a:p>
        </p:txBody>
      </p:sp>
      <p:sp>
        <p:nvSpPr>
          <p:cNvPr id="87045"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a:fld id="{367E7563-DEEB-43A9-A8E8-2308282A40D6}" type="slidenum">
              <a:rPr lang="en-US" sz="1300">
                <a:latin typeface="Arial" charset="0"/>
              </a:rPr>
              <a:pPr algn="r"/>
              <a:t>49</a:t>
            </a:fld>
            <a:endParaRPr lang="en-US" sz="1300">
              <a:latin typeface="Arial" charset="0"/>
            </a:endParaRPr>
          </a:p>
        </p:txBody>
      </p:sp>
    </p:spTree>
    <p:extLst>
      <p:ext uri="{BB962C8B-B14F-4D97-AF65-F5344CB8AC3E}">
        <p14:creationId xmlns:p14="http://schemas.microsoft.com/office/powerpoint/2010/main" val="3806499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fld id="{4778FE39-1CD3-4901-A8AE-8B98A9BB811D}" type="slidenum">
              <a:rPr lang="en-US" smtClean="0">
                <a:latin typeface="Times New Roman" pitchFamily="18" charset="0"/>
              </a:rPr>
              <a:pPr/>
              <a:t>51</a:t>
            </a:fld>
            <a:endParaRPr 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27582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fld id="{EF1037AD-C7E9-4E1A-8B63-3D3DEC371312}" type="slidenum">
              <a:rPr lang="en-US" smtClean="0">
                <a:latin typeface="Times New Roman" pitchFamily="18" charset="0"/>
              </a:rPr>
              <a:pPr/>
              <a:t>52</a:t>
            </a:fld>
            <a:endParaRPr 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70117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fld id="{91F0F533-BAA0-4AE4-BBED-A6E942F728F9}" type="slidenum">
              <a:rPr lang="en-US" smtClean="0">
                <a:latin typeface="Times New Roman" pitchFamily="18" charset="0"/>
              </a:rPr>
              <a:pPr/>
              <a:t>53</a:t>
            </a:fld>
            <a:endParaRPr 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15885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fld id="{E4042869-C3F0-4874-B8D0-D097F7B16543}" type="slidenum">
              <a:rPr lang="en-US" smtClean="0">
                <a:latin typeface="Times New Roman" pitchFamily="18" charset="0"/>
              </a:rPr>
              <a:pPr/>
              <a:t>54</a:t>
            </a:fld>
            <a:endParaRPr lang="en-US">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20900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B14D8E97-56E5-4E4E-A13B-B3CEDAB4A745}" type="slidenum">
              <a:rPr lang="en-US" smtClean="0">
                <a:latin typeface="Arial" charset="0"/>
              </a:rPr>
              <a:pPr eaLnBrk="1" hangingPunct="1"/>
              <a:t>4</a:t>
            </a:fld>
            <a:endParaRPr lang="en-US">
              <a:latin typeface="Arial" charset="0"/>
            </a:endParaRPr>
          </a:p>
        </p:txBody>
      </p:sp>
      <p:sp>
        <p:nvSpPr>
          <p:cNvPr id="67587" name="Slide Image Placeholder 1"/>
          <p:cNvSpPr>
            <a:spLocks noGrp="1" noRot="1" noChangeAspect="1" noTextEdit="1"/>
          </p:cNvSpPr>
          <p:nvPr>
            <p:ph type="sldImg"/>
          </p:nvPr>
        </p:nvSpPr>
        <p:spPr>
          <a:xfrm>
            <a:off x="1258888" y="720725"/>
            <a:ext cx="4800600" cy="3600450"/>
          </a:xfrm>
          <a:ln/>
        </p:spPr>
      </p:sp>
      <p:sp>
        <p:nvSpPr>
          <p:cNvPr id="67588" name="Notes Placeholder 2"/>
          <p:cNvSpPr>
            <a:spLocks noGrp="1"/>
          </p:cNvSpPr>
          <p:nvPr>
            <p:ph type="body" idx="1"/>
          </p:nvPr>
        </p:nvSpPr>
        <p:spPr>
          <a:noFill/>
        </p:spPr>
        <p:txBody>
          <a:bodyPr lIns="96653" tIns="48326" rIns="96653" bIns="48326"/>
          <a:lstStyle/>
          <a:p>
            <a:pPr eaLnBrk="1" hangingPunct="1">
              <a:spcBef>
                <a:spcPct val="0"/>
              </a:spcBef>
            </a:pPr>
            <a:endParaRPr lang="en-US"/>
          </a:p>
        </p:txBody>
      </p:sp>
      <p:sp>
        <p:nvSpPr>
          <p:cNvPr id="67589"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DAF26B59-D35B-458A-9F00-A8ED97EF73C3}" type="slidenum">
              <a:rPr lang="en-US" sz="1300">
                <a:latin typeface="Calibri" pitchFamily="34" charset="0"/>
              </a:rPr>
              <a:pPr algn="r" eaLnBrk="1" hangingPunct="1"/>
              <a:t>4</a:t>
            </a:fld>
            <a:endParaRPr lang="en-US" sz="1300">
              <a:latin typeface="Calibri" pitchFamily="34" charset="0"/>
            </a:endParaRPr>
          </a:p>
        </p:txBody>
      </p:sp>
    </p:spTree>
    <p:extLst>
      <p:ext uri="{BB962C8B-B14F-4D97-AF65-F5344CB8AC3E}">
        <p14:creationId xmlns:p14="http://schemas.microsoft.com/office/powerpoint/2010/main" val="289864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46684414-DB75-4F63-AC03-1CC512535D0F}" type="slidenum">
              <a:rPr lang="en-US" smtClean="0">
                <a:latin typeface="Arial" charset="0"/>
              </a:rPr>
              <a:pPr eaLnBrk="1" hangingPunct="1"/>
              <a:t>5</a:t>
            </a:fld>
            <a:endParaRPr lang="en-US">
              <a:latin typeface="Arial" charset="0"/>
            </a:endParaRPr>
          </a:p>
        </p:txBody>
      </p:sp>
      <p:sp>
        <p:nvSpPr>
          <p:cNvPr id="68611" name="Slide Image Placeholder 1"/>
          <p:cNvSpPr>
            <a:spLocks noGrp="1" noRot="1" noChangeAspect="1" noTextEdit="1"/>
          </p:cNvSpPr>
          <p:nvPr>
            <p:ph type="sldImg"/>
          </p:nvPr>
        </p:nvSpPr>
        <p:spPr>
          <a:ln/>
        </p:spPr>
      </p:sp>
      <p:sp>
        <p:nvSpPr>
          <p:cNvPr id="68612" name="Notes Placeholder 2"/>
          <p:cNvSpPr>
            <a:spLocks noGrp="1"/>
          </p:cNvSpPr>
          <p:nvPr>
            <p:ph type="body" idx="1"/>
          </p:nvPr>
        </p:nvSpPr>
        <p:spPr>
          <a:noFill/>
        </p:spPr>
        <p:txBody>
          <a:bodyPr/>
          <a:lstStyle/>
          <a:p>
            <a:pPr eaLnBrk="1" hangingPunct="1">
              <a:spcBef>
                <a:spcPct val="0"/>
              </a:spcBef>
            </a:pPr>
            <a:endParaRPr lang="en-US"/>
          </a:p>
        </p:txBody>
      </p:sp>
      <p:sp>
        <p:nvSpPr>
          <p:cNvPr id="68613"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58F24F39-D501-46CC-85AC-7A284EAD68AB}" type="slidenum">
              <a:rPr lang="en-US" sz="1300">
                <a:latin typeface="Calibri" pitchFamily="34" charset="0"/>
              </a:rPr>
              <a:pPr algn="r" eaLnBrk="1" hangingPunct="1"/>
              <a:t>5</a:t>
            </a:fld>
            <a:endParaRPr lang="en-US" sz="1300">
              <a:latin typeface="Calibri" pitchFamily="34" charset="0"/>
            </a:endParaRPr>
          </a:p>
        </p:txBody>
      </p:sp>
    </p:spTree>
    <p:extLst>
      <p:ext uri="{BB962C8B-B14F-4D97-AF65-F5344CB8AC3E}">
        <p14:creationId xmlns:p14="http://schemas.microsoft.com/office/powerpoint/2010/main" val="285795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987" name="Rectangle 3"/>
          <p:cNvSpPr>
            <a:spLocks noGrp="1" noRot="1" noChangeAspect="1" noChangeArrowheads="1" noTextEdit="1"/>
          </p:cNvSpPr>
          <p:nvPr>
            <p:ph type="sldImg"/>
          </p:nvPr>
        </p:nvSpPr>
        <p:spPr>
          <a:xfrm>
            <a:off x="1150938" y="692150"/>
            <a:ext cx="4556125" cy="3416300"/>
          </a:xfrm>
          <a:ln cap="flat"/>
        </p:spPr>
      </p:sp>
      <p:sp>
        <p:nvSpPr>
          <p:cNvPr id="4198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01370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47100EB7-609F-45E8-9FFD-C0C8AF828A8B}" type="slidenum">
              <a:rPr lang="en-US" smtClean="0">
                <a:latin typeface="Arial" charset="0"/>
              </a:rPr>
              <a:pPr eaLnBrk="1" hangingPunct="1"/>
              <a:t>15</a:t>
            </a:fld>
            <a:endParaRPr lang="en-US">
              <a:latin typeface="Arial" charset="0"/>
            </a:endParaRPr>
          </a:p>
        </p:txBody>
      </p:sp>
      <p:sp>
        <p:nvSpPr>
          <p:cNvPr id="69635" name="Slide Image Placeholder 1"/>
          <p:cNvSpPr>
            <a:spLocks noGrp="1" noRot="1" noChangeAspect="1" noTextEdit="1"/>
          </p:cNvSpPr>
          <p:nvPr>
            <p:ph type="sldImg"/>
          </p:nvPr>
        </p:nvSpPr>
        <p:spPr>
          <a:ln/>
        </p:spPr>
      </p:sp>
      <p:sp>
        <p:nvSpPr>
          <p:cNvPr id="69636" name="Notes Placeholder 2"/>
          <p:cNvSpPr>
            <a:spLocks noGrp="1"/>
          </p:cNvSpPr>
          <p:nvPr>
            <p:ph type="body" idx="1"/>
          </p:nvPr>
        </p:nvSpPr>
        <p:spPr>
          <a:noFill/>
        </p:spPr>
        <p:txBody>
          <a:bodyPr/>
          <a:lstStyle/>
          <a:p>
            <a:pPr eaLnBrk="1" hangingPunct="1"/>
            <a:endParaRPr lang="en-US"/>
          </a:p>
        </p:txBody>
      </p:sp>
      <p:sp>
        <p:nvSpPr>
          <p:cNvPr id="69637"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09B1C1F5-D74D-49E4-A75E-AA0B02BBA68E}" type="slidenum">
              <a:rPr lang="en-US" sz="1300" b="1">
                <a:latin typeface="Arial" charset="0"/>
              </a:rPr>
              <a:pPr algn="r" eaLnBrk="1" hangingPunct="1"/>
              <a:t>15</a:t>
            </a:fld>
            <a:endParaRPr lang="en-US" sz="1300" b="1">
              <a:latin typeface="Arial" charset="0"/>
            </a:endParaRPr>
          </a:p>
        </p:txBody>
      </p:sp>
    </p:spTree>
    <p:extLst>
      <p:ext uri="{BB962C8B-B14F-4D97-AF65-F5344CB8AC3E}">
        <p14:creationId xmlns:p14="http://schemas.microsoft.com/office/powerpoint/2010/main" val="330991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361171E4-F575-4340-BCF8-140579090601}" type="slidenum">
              <a:rPr lang="en-US" smtClean="0">
                <a:latin typeface="Arial" charset="0"/>
              </a:rPr>
              <a:pPr eaLnBrk="1" hangingPunct="1"/>
              <a:t>16</a:t>
            </a:fld>
            <a:endParaRPr lang="en-US">
              <a:latin typeface="Arial" charset="0"/>
            </a:endParaRPr>
          </a:p>
        </p:txBody>
      </p:sp>
      <p:sp>
        <p:nvSpPr>
          <p:cNvPr id="70659" name="Slide Image Placeholder 1"/>
          <p:cNvSpPr>
            <a:spLocks noGrp="1" noRot="1" noChangeAspect="1" noTextEdit="1"/>
          </p:cNvSpPr>
          <p:nvPr>
            <p:ph type="sldImg"/>
          </p:nvPr>
        </p:nvSpPr>
        <p:spPr>
          <a:ln/>
        </p:spPr>
      </p:sp>
      <p:sp>
        <p:nvSpPr>
          <p:cNvPr id="70660" name="Notes Placeholder 2"/>
          <p:cNvSpPr>
            <a:spLocks noGrp="1"/>
          </p:cNvSpPr>
          <p:nvPr>
            <p:ph type="body" idx="1"/>
          </p:nvPr>
        </p:nvSpPr>
        <p:spPr>
          <a:noFill/>
        </p:spPr>
        <p:txBody>
          <a:bodyPr/>
          <a:lstStyle/>
          <a:p>
            <a:pPr eaLnBrk="1" hangingPunct="1">
              <a:spcBef>
                <a:spcPct val="0"/>
              </a:spcBef>
            </a:pPr>
            <a:endParaRPr lang="en-US"/>
          </a:p>
        </p:txBody>
      </p:sp>
      <p:sp>
        <p:nvSpPr>
          <p:cNvPr id="70661"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a:fld id="{FCA013CB-3C0F-40D0-8D93-BA26F8D9137B}" type="slidenum">
              <a:rPr lang="en-US" sz="1300">
                <a:latin typeface="Arial" charset="0"/>
              </a:rPr>
              <a:pPr algn="r"/>
              <a:t>16</a:t>
            </a:fld>
            <a:endParaRPr lang="en-US" sz="1300">
              <a:latin typeface="Arial" charset="0"/>
            </a:endParaRPr>
          </a:p>
        </p:txBody>
      </p:sp>
    </p:spTree>
    <p:extLst>
      <p:ext uri="{BB962C8B-B14F-4D97-AF65-F5344CB8AC3E}">
        <p14:creationId xmlns:p14="http://schemas.microsoft.com/office/powerpoint/2010/main" val="382950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255B9E4D-2201-4239-A14C-94DAA5EB4554}" type="slidenum">
              <a:rPr lang="en-US" smtClean="0">
                <a:latin typeface="Arial" charset="0"/>
              </a:rPr>
              <a:pPr eaLnBrk="1" hangingPunct="1"/>
              <a:t>18</a:t>
            </a:fld>
            <a:endParaRPr lang="en-US">
              <a:latin typeface="Arial" charset="0"/>
            </a:endParaRPr>
          </a:p>
        </p:txBody>
      </p:sp>
      <p:sp>
        <p:nvSpPr>
          <p:cNvPr id="71683" name="Slide Image Placeholder 1"/>
          <p:cNvSpPr>
            <a:spLocks noGrp="1" noRot="1" noChangeAspect="1" noTextEdit="1"/>
          </p:cNvSpPr>
          <p:nvPr>
            <p:ph type="sldImg"/>
          </p:nvPr>
        </p:nvSpPr>
        <p:spPr>
          <a:xfrm>
            <a:off x="1258888" y="720725"/>
            <a:ext cx="4800600" cy="3600450"/>
          </a:xfrm>
          <a:ln/>
        </p:spPr>
      </p:sp>
      <p:sp>
        <p:nvSpPr>
          <p:cNvPr id="71684" name="Notes Placeholder 2"/>
          <p:cNvSpPr>
            <a:spLocks noGrp="1"/>
          </p:cNvSpPr>
          <p:nvPr>
            <p:ph type="body" idx="1"/>
          </p:nvPr>
        </p:nvSpPr>
        <p:spPr>
          <a:noFill/>
        </p:spPr>
        <p:txBody>
          <a:bodyPr lIns="96653" tIns="48326" rIns="96653" bIns="48326"/>
          <a:lstStyle/>
          <a:p>
            <a:pPr eaLnBrk="1" hangingPunct="1"/>
            <a:endParaRPr lang="en-US"/>
          </a:p>
        </p:txBody>
      </p:sp>
      <p:sp>
        <p:nvSpPr>
          <p:cNvPr id="71685"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6" rIns="96653" bIns="48326"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DB4E0632-8397-41B3-A485-4290A6473C68}" type="slidenum">
              <a:rPr lang="en-US" sz="1300" b="1">
                <a:latin typeface="Arial" charset="0"/>
              </a:rPr>
              <a:pPr algn="r" eaLnBrk="1" hangingPunct="1"/>
              <a:t>18</a:t>
            </a:fld>
            <a:endParaRPr lang="en-US" sz="1300" b="1">
              <a:latin typeface="Arial" charset="0"/>
            </a:endParaRPr>
          </a:p>
        </p:txBody>
      </p:sp>
    </p:spTree>
    <p:extLst>
      <p:ext uri="{BB962C8B-B14F-4D97-AF65-F5344CB8AC3E}">
        <p14:creationId xmlns:p14="http://schemas.microsoft.com/office/powerpoint/2010/main" val="3870600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E1F834D7-765E-42BD-B5A3-7F11ACEED10F}" type="slidenum">
              <a:rPr lang="en-US" smtClean="0">
                <a:latin typeface="Arial" charset="0"/>
              </a:rPr>
              <a:pPr eaLnBrk="1" hangingPunct="1"/>
              <a:t>19</a:t>
            </a:fld>
            <a:endParaRPr lang="en-US">
              <a:latin typeface="Arial" charset="0"/>
            </a:endParaRPr>
          </a:p>
        </p:txBody>
      </p:sp>
      <p:sp>
        <p:nvSpPr>
          <p:cNvPr id="72707" name="Slide Image Placeholder 1"/>
          <p:cNvSpPr>
            <a:spLocks noGrp="1" noRot="1" noChangeAspect="1" noTextEdit="1"/>
          </p:cNvSpPr>
          <p:nvPr>
            <p:ph type="sldImg"/>
          </p:nvPr>
        </p:nvSpPr>
        <p:spPr>
          <a:ln/>
        </p:spPr>
      </p:sp>
      <p:sp>
        <p:nvSpPr>
          <p:cNvPr id="72708" name="Notes Placeholder 2"/>
          <p:cNvSpPr>
            <a:spLocks noGrp="1"/>
          </p:cNvSpPr>
          <p:nvPr>
            <p:ph type="body" idx="1"/>
          </p:nvPr>
        </p:nvSpPr>
        <p:spPr>
          <a:noFill/>
        </p:spPr>
        <p:txBody>
          <a:bodyPr/>
          <a:lstStyle/>
          <a:p>
            <a:pPr eaLnBrk="1" hangingPunct="1">
              <a:spcBef>
                <a:spcPct val="0"/>
              </a:spcBef>
            </a:pPr>
            <a:endParaRPr lang="en-US"/>
          </a:p>
        </p:txBody>
      </p:sp>
      <p:sp>
        <p:nvSpPr>
          <p:cNvPr id="72709"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Verdana" pitchFamily="34" charset="0"/>
                <a:cs typeface="Arial" charset="0"/>
              </a:defRPr>
            </a:lvl1pPr>
            <a:lvl2pPr marL="742950" indent="-285750" defTabSz="966788" eaLnBrk="0" hangingPunct="0">
              <a:defRPr>
                <a:solidFill>
                  <a:schemeClr val="tx1"/>
                </a:solidFill>
                <a:latin typeface="Verdana" pitchFamily="34" charset="0"/>
                <a:cs typeface="Arial" charset="0"/>
              </a:defRPr>
            </a:lvl2pPr>
            <a:lvl3pPr marL="1143000" indent="-228600" defTabSz="966788" eaLnBrk="0" hangingPunct="0">
              <a:defRPr>
                <a:solidFill>
                  <a:schemeClr val="tx1"/>
                </a:solidFill>
                <a:latin typeface="Verdana" pitchFamily="34" charset="0"/>
                <a:cs typeface="Arial" charset="0"/>
              </a:defRPr>
            </a:lvl3pPr>
            <a:lvl4pPr marL="1600200" indent="-228600" defTabSz="966788" eaLnBrk="0" hangingPunct="0">
              <a:defRPr>
                <a:solidFill>
                  <a:schemeClr val="tx1"/>
                </a:solidFill>
                <a:latin typeface="Verdana" pitchFamily="34" charset="0"/>
                <a:cs typeface="Arial" charset="0"/>
              </a:defRPr>
            </a:lvl4pPr>
            <a:lvl5pPr marL="2057400" indent="-228600" defTabSz="966788" eaLnBrk="0" hangingPunct="0">
              <a:defRPr>
                <a:solidFill>
                  <a:schemeClr val="tx1"/>
                </a:solidFill>
                <a:latin typeface="Verdana" pitchFamily="34" charset="0"/>
                <a:cs typeface="Arial" charset="0"/>
              </a:defRPr>
            </a:lvl5pPr>
            <a:lvl6pPr marL="2514600" indent="-228600" defTabSz="966788" eaLnBrk="0" fontAlgn="base" hangingPunct="0">
              <a:spcBef>
                <a:spcPct val="0"/>
              </a:spcBef>
              <a:spcAft>
                <a:spcPct val="0"/>
              </a:spcAft>
              <a:defRPr>
                <a:solidFill>
                  <a:schemeClr val="tx1"/>
                </a:solidFill>
                <a:latin typeface="Verdana" pitchFamily="34" charset="0"/>
                <a:cs typeface="Arial" charset="0"/>
              </a:defRPr>
            </a:lvl6pPr>
            <a:lvl7pPr marL="2971800" indent="-228600" defTabSz="966788" eaLnBrk="0" fontAlgn="base" hangingPunct="0">
              <a:spcBef>
                <a:spcPct val="0"/>
              </a:spcBef>
              <a:spcAft>
                <a:spcPct val="0"/>
              </a:spcAft>
              <a:defRPr>
                <a:solidFill>
                  <a:schemeClr val="tx1"/>
                </a:solidFill>
                <a:latin typeface="Verdana" pitchFamily="34" charset="0"/>
                <a:cs typeface="Arial" charset="0"/>
              </a:defRPr>
            </a:lvl7pPr>
            <a:lvl8pPr marL="3429000" indent="-228600" defTabSz="966788" eaLnBrk="0" fontAlgn="base" hangingPunct="0">
              <a:spcBef>
                <a:spcPct val="0"/>
              </a:spcBef>
              <a:spcAft>
                <a:spcPct val="0"/>
              </a:spcAft>
              <a:defRPr>
                <a:solidFill>
                  <a:schemeClr val="tx1"/>
                </a:solidFill>
                <a:latin typeface="Verdana" pitchFamily="34" charset="0"/>
                <a:cs typeface="Arial" charset="0"/>
              </a:defRPr>
            </a:lvl8pPr>
            <a:lvl9pPr marL="3886200" indent="-228600" defTabSz="966788"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fld id="{FE74D6E5-E992-4D84-B3C1-A2CA2341F985}" type="slidenum">
              <a:rPr lang="en-US" sz="1300">
                <a:latin typeface="Calibri" pitchFamily="34" charset="0"/>
              </a:rPr>
              <a:pPr algn="r" eaLnBrk="1" hangingPunct="1"/>
              <a:t>19</a:t>
            </a:fld>
            <a:endParaRPr lang="en-US" sz="1300">
              <a:latin typeface="Calibri" pitchFamily="34" charset="0"/>
            </a:endParaRPr>
          </a:p>
        </p:txBody>
      </p:sp>
    </p:spTree>
    <p:extLst>
      <p:ext uri="{BB962C8B-B14F-4D97-AF65-F5344CB8AC3E}">
        <p14:creationId xmlns:p14="http://schemas.microsoft.com/office/powerpoint/2010/main" val="444115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906 w 596"/>
                  <a:gd name="T1" fmla="*/ 20400 h 666"/>
                  <a:gd name="T2" fmla="*/ 324 w 596"/>
                  <a:gd name="T3" fmla="*/ 18788 h 666"/>
                  <a:gd name="T4" fmla="*/ 0 w 596"/>
                  <a:gd name="T5" fmla="*/ 15920 h 666"/>
                  <a:gd name="T6" fmla="*/ 226 w 596"/>
                  <a:gd name="T7" fmla="*/ 12241 h 666"/>
                  <a:gd name="T8" fmla="*/ 1400 w 596"/>
                  <a:gd name="T9" fmla="*/ 8328 h 666"/>
                  <a:gd name="T10" fmla="*/ 3847 w 596"/>
                  <a:gd name="T11" fmla="*/ 4624 h 666"/>
                  <a:gd name="T12" fmla="*/ 7953 w 596"/>
                  <a:gd name="T13" fmla="*/ 1706 h 666"/>
                  <a:gd name="T14" fmla="*/ 13815 w 596"/>
                  <a:gd name="T15" fmla="*/ 100 h 666"/>
                  <a:gd name="T16" fmla="*/ 21270 w 596"/>
                  <a:gd name="T17" fmla="*/ 497 h 666"/>
                  <a:gd name="T18" fmla="*/ 27098 w 596"/>
                  <a:gd name="T19" fmla="*/ 3759 h 666"/>
                  <a:gd name="T20" fmla="*/ 31003 w 596"/>
                  <a:gd name="T21" fmla="*/ 9104 h 666"/>
                  <a:gd name="T22" fmla="*/ 33086 w 596"/>
                  <a:gd name="T23" fmla="*/ 15642 h 666"/>
                  <a:gd name="T24" fmla="*/ 33305 w 596"/>
                  <a:gd name="T25" fmla="*/ 22547 h 666"/>
                  <a:gd name="T26" fmla="*/ 31683 w 596"/>
                  <a:gd name="T27" fmla="*/ 28944 h 666"/>
                  <a:gd name="T28" fmla="*/ 28373 w 596"/>
                  <a:gd name="T29" fmla="*/ 33887 h 666"/>
                  <a:gd name="T30" fmla="*/ 23350 w 596"/>
                  <a:gd name="T31" fmla="*/ 36536 h 666"/>
                  <a:gd name="T32" fmla="*/ 21771 w 596"/>
                  <a:gd name="T33" fmla="*/ 36302 h 666"/>
                  <a:gd name="T34" fmla="*/ 24672 w 596"/>
                  <a:gd name="T35" fmla="*/ 34012 h 666"/>
                  <a:gd name="T36" fmla="*/ 26973 w 596"/>
                  <a:gd name="T37" fmla="*/ 29985 h 666"/>
                  <a:gd name="T38" fmla="*/ 28474 w 596"/>
                  <a:gd name="T39" fmla="*/ 25009 h 666"/>
                  <a:gd name="T40" fmla="*/ 29098 w 596"/>
                  <a:gd name="T41" fmla="*/ 19579 h 666"/>
                  <a:gd name="T42" fmla="*/ 28774 w 596"/>
                  <a:gd name="T43" fmla="*/ 14215 h 666"/>
                  <a:gd name="T44" fmla="*/ 27152 w 596"/>
                  <a:gd name="T45" fmla="*/ 9590 h 666"/>
                  <a:gd name="T46" fmla="*/ 24222 w 596"/>
                  <a:gd name="T47" fmla="*/ 6174 h 666"/>
                  <a:gd name="T48" fmla="*/ 19098 w 596"/>
                  <a:gd name="T49" fmla="*/ 4121 h 666"/>
                  <a:gd name="T50" fmla="*/ 13762 w 596"/>
                  <a:gd name="T51" fmla="*/ 3360 h 666"/>
                  <a:gd name="T52" fmla="*/ 9734 w 596"/>
                  <a:gd name="T53" fmla="*/ 3902 h 666"/>
                  <a:gd name="T54" fmla="*/ 6779 w 596"/>
                  <a:gd name="T55" fmla="*/ 5563 h 666"/>
                  <a:gd name="T56" fmla="*/ 4697 w 596"/>
                  <a:gd name="T57" fmla="*/ 8203 h 666"/>
                  <a:gd name="T58" fmla="*/ 3176 w 596"/>
                  <a:gd name="T59" fmla="*/ 11340 h 666"/>
                  <a:gd name="T60" fmla="*/ 2225 w 596"/>
                  <a:gd name="T61" fmla="*/ 14975 h 666"/>
                  <a:gd name="T62" fmla="*/ 1577 w 596"/>
                  <a:gd name="T63" fmla="*/ 18690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1405 h 237"/>
                  <a:gd name="T4" fmla="*/ 178 w 257"/>
                  <a:gd name="T5" fmla="*/ 2821 h 237"/>
                  <a:gd name="T6" fmla="*/ 315 w 257"/>
                  <a:gd name="T7" fmla="*/ 4228 h 237"/>
                  <a:gd name="T8" fmla="*/ 582 w 257"/>
                  <a:gd name="T9" fmla="*/ 5547 h 237"/>
                  <a:gd name="T10" fmla="*/ 978 w 257"/>
                  <a:gd name="T11" fmla="*/ 6726 h 237"/>
                  <a:gd name="T12" fmla="*/ 1455 w 257"/>
                  <a:gd name="T13" fmla="*/ 7961 h 237"/>
                  <a:gd name="T14" fmla="*/ 2048 w 257"/>
                  <a:gd name="T15" fmla="*/ 9101 h 237"/>
                  <a:gd name="T16" fmla="*/ 2755 w 257"/>
                  <a:gd name="T17" fmla="*/ 10055 h 237"/>
                  <a:gd name="T18" fmla="*/ 3628 w 257"/>
                  <a:gd name="T19" fmla="*/ 10963 h 237"/>
                  <a:gd name="T20" fmla="*/ 4650 w 257"/>
                  <a:gd name="T21" fmla="*/ 11742 h 237"/>
                  <a:gd name="T22" fmla="*/ 5746 w 257"/>
                  <a:gd name="T23" fmla="*/ 12374 h 237"/>
                  <a:gd name="T24" fmla="*/ 7094 w 257"/>
                  <a:gd name="T25" fmla="*/ 12876 h 237"/>
                  <a:gd name="T26" fmla="*/ 8554 w 257"/>
                  <a:gd name="T27" fmla="*/ 13203 h 237"/>
                  <a:gd name="T28" fmla="*/ 10189 w 257"/>
                  <a:gd name="T29" fmla="*/ 13383 h 237"/>
                  <a:gd name="T30" fmla="*/ 11911 w 257"/>
                  <a:gd name="T31" fmla="*/ 13329 h 237"/>
                  <a:gd name="T32" fmla="*/ 13915 w 257"/>
                  <a:gd name="T33" fmla="*/ 13102 h 237"/>
                  <a:gd name="T34" fmla="*/ 12129 w 257"/>
                  <a:gd name="T35" fmla="*/ 12820 h 237"/>
                  <a:gd name="T36" fmla="*/ 10549 w 257"/>
                  <a:gd name="T37" fmla="*/ 12428 h 237"/>
                  <a:gd name="T38" fmla="*/ 9212 w 257"/>
                  <a:gd name="T39" fmla="*/ 11967 h 237"/>
                  <a:gd name="T40" fmla="*/ 8016 w 257"/>
                  <a:gd name="T41" fmla="*/ 11516 h 237"/>
                  <a:gd name="T42" fmla="*/ 6921 w 257"/>
                  <a:gd name="T43" fmla="*/ 10889 h 237"/>
                  <a:gd name="T44" fmla="*/ 6068 w 257"/>
                  <a:gd name="T45" fmla="*/ 10282 h 237"/>
                  <a:gd name="T46" fmla="*/ 5261 w 257"/>
                  <a:gd name="T47" fmla="*/ 9547 h 237"/>
                  <a:gd name="T48" fmla="*/ 4550 w 257"/>
                  <a:gd name="T49" fmla="*/ 8740 h 237"/>
                  <a:gd name="T50" fmla="*/ 3895 w 257"/>
                  <a:gd name="T51" fmla="*/ 7961 h 237"/>
                  <a:gd name="T52" fmla="*/ 3313 w 257"/>
                  <a:gd name="T53" fmla="*/ 7053 h 237"/>
                  <a:gd name="T54" fmla="*/ 2828 w 257"/>
                  <a:gd name="T55" fmla="*/ 6049 h 237"/>
                  <a:gd name="T56" fmla="*/ 2335 w 257"/>
                  <a:gd name="T57" fmla="*/ 4960 h 237"/>
                  <a:gd name="T58" fmla="*/ 1777 w 257"/>
                  <a:gd name="T59" fmla="*/ 3901 h 237"/>
                  <a:gd name="T60" fmla="*/ 1240 w 257"/>
                  <a:gd name="T61" fmla="*/ 2646 h 237"/>
                  <a:gd name="T62" fmla="*/ 655 w 257"/>
                  <a:gd name="T63" fmla="*/ 1360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6"/>
              <p:cNvSpPr>
                <a:spLocks/>
              </p:cNvSpPr>
              <p:nvPr userDrawn="1"/>
            </p:nvSpPr>
            <p:spPr bwMode="ltGray">
              <a:xfrm rot="12185230" flipV="1">
                <a:off x="3639" y="2167"/>
                <a:ext cx="277" cy="249"/>
              </a:xfrm>
              <a:custGeom>
                <a:avLst/>
                <a:gdLst>
                  <a:gd name="T0" fmla="*/ 4282 w 124"/>
                  <a:gd name="T1" fmla="*/ 0 h 110"/>
                  <a:gd name="T2" fmla="*/ 6900 w 124"/>
                  <a:gd name="T3" fmla="*/ 6406 h 110"/>
                  <a:gd name="T4" fmla="*/ 6677 w 124"/>
                  <a:gd name="T5" fmla="*/ 6354 h 110"/>
                  <a:gd name="T6" fmla="*/ 5953 w 124"/>
                  <a:gd name="T7" fmla="*/ 6252 h 110"/>
                  <a:gd name="T8" fmla="*/ 4959 w 124"/>
                  <a:gd name="T9" fmla="*/ 6010 h 110"/>
                  <a:gd name="T10" fmla="*/ 3793 w 124"/>
                  <a:gd name="T11" fmla="*/ 5883 h 110"/>
                  <a:gd name="T12" fmla="*/ 2520 w 124"/>
                  <a:gd name="T13" fmla="*/ 5775 h 110"/>
                  <a:gd name="T14" fmla="*/ 1392 w 124"/>
                  <a:gd name="T15" fmla="*/ 5836 h 110"/>
                  <a:gd name="T16" fmla="*/ 505 w 124"/>
                  <a:gd name="T17" fmla="*/ 6067 h 110"/>
                  <a:gd name="T18" fmla="*/ 0 w 124"/>
                  <a:gd name="T19" fmla="*/ 6544 h 110"/>
                  <a:gd name="T20" fmla="*/ 226 w 124"/>
                  <a:gd name="T21" fmla="*/ 5836 h 110"/>
                  <a:gd name="T22" fmla="*/ 445 w 124"/>
                  <a:gd name="T23" fmla="*/ 5279 h 110"/>
                  <a:gd name="T24" fmla="*/ 894 w 124"/>
                  <a:gd name="T25" fmla="*/ 4883 h 110"/>
                  <a:gd name="T26" fmla="*/ 1392 w 124"/>
                  <a:gd name="T27" fmla="*/ 4514 h 110"/>
                  <a:gd name="T28" fmla="*/ 1997 w 124"/>
                  <a:gd name="T29" fmla="*/ 4278 h 110"/>
                  <a:gd name="T30" fmla="*/ 2620 w 124"/>
                  <a:gd name="T31" fmla="*/ 4222 h 110"/>
                  <a:gd name="T32" fmla="*/ 3288 w 124"/>
                  <a:gd name="T33" fmla="*/ 4222 h 110"/>
                  <a:gd name="T34" fmla="*/ 4012 w 124"/>
                  <a:gd name="T35" fmla="*/ 4407 h 110"/>
                  <a:gd name="T36" fmla="*/ 4057 w 124"/>
                  <a:gd name="T37" fmla="*/ 4222 h 110"/>
                  <a:gd name="T38" fmla="*/ 3878 w 124"/>
                  <a:gd name="T39" fmla="*/ 3330 h 110"/>
                  <a:gd name="T40" fmla="*/ 3733 w 124"/>
                  <a:gd name="T41" fmla="*/ 2259 h 110"/>
                  <a:gd name="T42" fmla="*/ 3612 w 124"/>
                  <a:gd name="T43" fmla="*/ 1788 h 110"/>
                  <a:gd name="T44" fmla="*/ 3514 w 124"/>
                  <a:gd name="T45" fmla="*/ 1788 h 110"/>
                  <a:gd name="T46" fmla="*/ 3389 w 124"/>
                  <a:gd name="T47" fmla="*/ 1727 h 110"/>
                  <a:gd name="T48" fmla="*/ 3288 w 124"/>
                  <a:gd name="T49" fmla="*/ 1553 h 110"/>
                  <a:gd name="T50" fmla="*/ 3163 w 124"/>
                  <a:gd name="T51" fmla="*/ 1367 h 110"/>
                  <a:gd name="T52" fmla="*/ 3163 w 124"/>
                  <a:gd name="T53" fmla="*/ 1127 h 110"/>
                  <a:gd name="T54" fmla="*/ 3288 w 124"/>
                  <a:gd name="T55" fmla="*/ 835 h 110"/>
                  <a:gd name="T56" fmla="*/ 3657 w 124"/>
                  <a:gd name="T57" fmla="*/ 478 h 110"/>
                  <a:gd name="T58" fmla="*/ 4282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7"/>
              <p:cNvSpPr>
                <a:spLocks/>
              </p:cNvSpPr>
              <p:nvPr userDrawn="1"/>
            </p:nvSpPr>
            <p:spPr bwMode="ltGray">
              <a:xfrm rot="12185230" flipV="1">
                <a:off x="3979" y="977"/>
                <a:ext cx="245" cy="347"/>
              </a:xfrm>
              <a:custGeom>
                <a:avLst/>
                <a:gdLst>
                  <a:gd name="T0" fmla="*/ 0 w 109"/>
                  <a:gd name="T1" fmla="*/ 0 h 156"/>
                  <a:gd name="T2" fmla="*/ 283 w 109"/>
                  <a:gd name="T3" fmla="*/ 44 h 156"/>
                  <a:gd name="T4" fmla="*/ 1020 w 109"/>
                  <a:gd name="T5" fmla="*/ 262 h 156"/>
                  <a:gd name="T6" fmla="*/ 2122 w 109"/>
                  <a:gd name="T7" fmla="*/ 658 h 156"/>
                  <a:gd name="T8" fmla="*/ 3313 w 109"/>
                  <a:gd name="T9" fmla="*/ 1297 h 156"/>
                  <a:gd name="T10" fmla="*/ 4462 w 109"/>
                  <a:gd name="T11" fmla="*/ 2400 h 156"/>
                  <a:gd name="T12" fmla="*/ 5516 w 109"/>
                  <a:gd name="T13" fmla="*/ 3864 h 156"/>
                  <a:gd name="T14" fmla="*/ 6154 w 109"/>
                  <a:gd name="T15" fmla="*/ 5879 h 156"/>
                  <a:gd name="T16" fmla="*/ 6255 w 109"/>
                  <a:gd name="T17" fmla="*/ 8495 h 156"/>
                  <a:gd name="T18" fmla="*/ 6017 w 109"/>
                  <a:gd name="T19" fmla="*/ 8495 h 156"/>
                  <a:gd name="T20" fmla="*/ 5689 w 109"/>
                  <a:gd name="T21" fmla="*/ 8495 h 156"/>
                  <a:gd name="T22" fmla="*/ 5336 w 109"/>
                  <a:gd name="T23" fmla="*/ 8495 h 156"/>
                  <a:gd name="T24" fmla="*/ 5006 w 109"/>
                  <a:gd name="T25" fmla="*/ 8397 h 156"/>
                  <a:gd name="T26" fmla="*/ 4644 w 109"/>
                  <a:gd name="T27" fmla="*/ 8321 h 156"/>
                  <a:gd name="T28" fmla="*/ 4235 w 109"/>
                  <a:gd name="T29" fmla="*/ 8179 h 156"/>
                  <a:gd name="T30" fmla="*/ 3778 w 109"/>
                  <a:gd name="T31" fmla="*/ 7901 h 156"/>
                  <a:gd name="T32" fmla="*/ 3313 w 109"/>
                  <a:gd name="T33" fmla="*/ 7561 h 156"/>
                  <a:gd name="T34" fmla="*/ 3032 w 109"/>
                  <a:gd name="T35" fmla="*/ 6858 h 156"/>
                  <a:gd name="T36" fmla="*/ 3032 w 109"/>
                  <a:gd name="T37" fmla="*/ 6041 h 156"/>
                  <a:gd name="T38" fmla="*/ 3214 w 109"/>
                  <a:gd name="T39" fmla="*/ 5241 h 156"/>
                  <a:gd name="T40" fmla="*/ 3394 w 109"/>
                  <a:gd name="T41" fmla="*/ 4360 h 156"/>
                  <a:gd name="T42" fmla="*/ 3214 w 109"/>
                  <a:gd name="T43" fmla="*/ 3379 h 156"/>
                  <a:gd name="T44" fmla="*/ 2758 w 109"/>
                  <a:gd name="T45" fmla="*/ 2356 h 156"/>
                  <a:gd name="T46" fmla="*/ 1782 w 109"/>
                  <a:gd name="T47" fmla="*/ 1241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8"/>
              <p:cNvSpPr>
                <a:spLocks/>
              </p:cNvSpPr>
              <p:nvPr userDrawn="1"/>
            </p:nvSpPr>
            <p:spPr bwMode="ltGray">
              <a:xfrm rot="12185230" flipV="1">
                <a:off x="3845" y="2207"/>
                <a:ext cx="103" cy="209"/>
              </a:xfrm>
              <a:custGeom>
                <a:avLst/>
                <a:gdLst>
                  <a:gd name="T0" fmla="*/ 1740 w 46"/>
                  <a:gd name="T1" fmla="*/ 0 h 94"/>
                  <a:gd name="T2" fmla="*/ 1133 w 46"/>
                  <a:gd name="T3" fmla="*/ 2057 h 94"/>
                  <a:gd name="T4" fmla="*/ 853 w 46"/>
                  <a:gd name="T5" fmla="*/ 3377 h 94"/>
                  <a:gd name="T6" fmla="*/ 627 w 46"/>
                  <a:gd name="T7" fmla="*/ 4296 h 94"/>
                  <a:gd name="T8" fmla="*/ 0 w 46"/>
                  <a:gd name="T9" fmla="*/ 5112 h 94"/>
                  <a:gd name="T10" fmla="*/ 672 w 46"/>
                  <a:gd name="T11" fmla="*/ 4789 h 94"/>
                  <a:gd name="T12" fmla="*/ 1303 w 46"/>
                  <a:gd name="T13" fmla="*/ 4351 h 94"/>
                  <a:gd name="T14" fmla="*/ 1809 w 46"/>
                  <a:gd name="T15" fmla="*/ 3738 h 94"/>
                  <a:gd name="T16" fmla="*/ 2266 w 46"/>
                  <a:gd name="T17" fmla="*/ 3099 h 94"/>
                  <a:gd name="T18" fmla="*/ 2537 w 46"/>
                  <a:gd name="T19" fmla="*/ 2397 h 94"/>
                  <a:gd name="T20" fmla="*/ 2593 w 46"/>
                  <a:gd name="T21" fmla="*/ 1636 h 94"/>
                  <a:gd name="T22" fmla="*/ 2356 w 46"/>
                  <a:gd name="T23" fmla="*/ 800 h 94"/>
                  <a:gd name="T24" fmla="*/ 1740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9"/>
              <p:cNvSpPr>
                <a:spLocks/>
              </p:cNvSpPr>
              <p:nvPr userDrawn="1"/>
            </p:nvSpPr>
            <p:spPr bwMode="ltGray">
              <a:xfrm rot="12185230" flipV="1">
                <a:off x="3895" y="1325"/>
                <a:ext cx="120" cy="90"/>
              </a:xfrm>
              <a:custGeom>
                <a:avLst/>
                <a:gdLst>
                  <a:gd name="T0" fmla="*/ 0 w 54"/>
                  <a:gd name="T1" fmla="*/ 0 h 40"/>
                  <a:gd name="T2" fmla="*/ 44 w 54"/>
                  <a:gd name="T3" fmla="*/ 56 h 40"/>
                  <a:gd name="T4" fmla="*/ 316 w 54"/>
                  <a:gd name="T5" fmla="*/ 182 h 40"/>
                  <a:gd name="T6" fmla="*/ 702 w 54"/>
                  <a:gd name="T7" fmla="*/ 466 h 40"/>
                  <a:gd name="T8" fmla="*/ 1140 w 54"/>
                  <a:gd name="T9" fmla="*/ 693 h 40"/>
                  <a:gd name="T10" fmla="*/ 1560 w 54"/>
                  <a:gd name="T11" fmla="*/ 875 h 40"/>
                  <a:gd name="T12" fmla="*/ 2053 w 54"/>
                  <a:gd name="T13" fmla="*/ 983 h 40"/>
                  <a:gd name="T14" fmla="*/ 2489 w 54"/>
                  <a:gd name="T15" fmla="*/ 1049 h 40"/>
                  <a:gd name="T16" fmla="*/ 2929 w 54"/>
                  <a:gd name="T17" fmla="*/ 923 h 40"/>
                  <a:gd name="T18" fmla="*/ 2873 w 54"/>
                  <a:gd name="T19" fmla="*/ 1438 h 40"/>
                  <a:gd name="T20" fmla="*/ 2711 w 54"/>
                  <a:gd name="T21" fmla="*/ 1904 h 40"/>
                  <a:gd name="T22" fmla="*/ 2391 w 54"/>
                  <a:gd name="T23" fmla="*/ 2212 h 40"/>
                  <a:gd name="T24" fmla="*/ 1996 w 54"/>
                  <a:gd name="T25" fmla="*/ 2313 h 40"/>
                  <a:gd name="T26" fmla="*/ 1516 w 54"/>
                  <a:gd name="T27" fmla="*/ 2259 h 40"/>
                  <a:gd name="T28" fmla="*/ 1022 w 54"/>
                  <a:gd name="T29" fmla="*/ 1847 h 40"/>
                  <a:gd name="T30" fmla="*/ 538 w 54"/>
                  <a:gd name="T31" fmla="*/ 1150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314 w 149"/>
                  <a:gd name="T3" fmla="*/ 1325 h 704"/>
                  <a:gd name="T4" fmla="*/ 848 w 149"/>
                  <a:gd name="T5" fmla="*/ 3004 h 704"/>
                  <a:gd name="T6" fmla="*/ 1486 w 149"/>
                  <a:gd name="T7" fmla="*/ 5133 h 704"/>
                  <a:gd name="T8" fmla="*/ 2193 w 149"/>
                  <a:gd name="T9" fmla="*/ 7903 h 704"/>
                  <a:gd name="T10" fmla="*/ 3076 w 149"/>
                  <a:gd name="T11" fmla="*/ 11333 h 704"/>
                  <a:gd name="T12" fmla="*/ 3900 w 149"/>
                  <a:gd name="T13" fmla="*/ 15013 h 704"/>
                  <a:gd name="T14" fmla="*/ 4695 w 149"/>
                  <a:gd name="T15" fmla="*/ 19239 h 704"/>
                  <a:gd name="T16" fmla="*/ 5313 w 149"/>
                  <a:gd name="T17" fmla="*/ 24141 h 704"/>
                  <a:gd name="T18" fmla="*/ 5964 w 149"/>
                  <a:gd name="T19" fmla="*/ 29350 h 704"/>
                  <a:gd name="T20" fmla="*/ 6396 w 149"/>
                  <a:gd name="T21" fmla="*/ 35354 h 704"/>
                  <a:gd name="T22" fmla="*/ 6618 w 149"/>
                  <a:gd name="T23" fmla="*/ 41932 h 704"/>
                  <a:gd name="T24" fmla="*/ 6715 w 149"/>
                  <a:gd name="T25" fmla="*/ 48808 h 704"/>
                  <a:gd name="T26" fmla="*/ 6396 w 149"/>
                  <a:gd name="T27" fmla="*/ 56491 h 704"/>
                  <a:gd name="T28" fmla="*/ 5803 w 149"/>
                  <a:gd name="T29" fmla="*/ 64625 h 704"/>
                  <a:gd name="T30" fmla="*/ 4910 w 149"/>
                  <a:gd name="T31" fmla="*/ 73179 h 704"/>
                  <a:gd name="T32" fmla="*/ 3561 w 149"/>
                  <a:gd name="T33" fmla="*/ 82606 h 704"/>
                  <a:gd name="T34" fmla="*/ 2064 w 149"/>
                  <a:gd name="T35" fmla="*/ 93290 h 704"/>
                  <a:gd name="T36" fmla="*/ 1127 w 149"/>
                  <a:gd name="T37" fmla="*/ 103178 h 704"/>
                  <a:gd name="T38" fmla="*/ 534 w 149"/>
                  <a:gd name="T39" fmla="*/ 112306 h 704"/>
                  <a:gd name="T40" fmla="*/ 314 w 149"/>
                  <a:gd name="T41" fmla="*/ 121089 h 704"/>
                  <a:gd name="T42" fmla="*/ 314 w 149"/>
                  <a:gd name="T43" fmla="*/ 129439 h 704"/>
                  <a:gd name="T44" fmla="*/ 436 w 149"/>
                  <a:gd name="T45" fmla="*/ 137198 h 704"/>
                  <a:gd name="T46" fmla="*/ 653 w 149"/>
                  <a:gd name="T47" fmla="*/ 144007 h 704"/>
                  <a:gd name="T48" fmla="*/ 751 w 149"/>
                  <a:gd name="T49" fmla="*/ 150661 h 704"/>
                  <a:gd name="T50" fmla="*/ 2193 w 149"/>
                  <a:gd name="T51" fmla="*/ 147230 h 704"/>
                  <a:gd name="T52" fmla="*/ 2064 w 149"/>
                  <a:gd name="T53" fmla="*/ 145528 h 704"/>
                  <a:gd name="T54" fmla="*/ 1922 w 149"/>
                  <a:gd name="T55" fmla="*/ 140626 h 704"/>
                  <a:gd name="T56" fmla="*/ 1761 w 149"/>
                  <a:gd name="T57" fmla="*/ 133092 h 704"/>
                  <a:gd name="T58" fmla="*/ 1878 w 149"/>
                  <a:gd name="T59" fmla="*/ 123066 h 704"/>
                  <a:gd name="T60" fmla="*/ 2193 w 149"/>
                  <a:gd name="T61" fmla="*/ 111081 h 704"/>
                  <a:gd name="T62" fmla="*/ 3076 w 149"/>
                  <a:gd name="T63" fmla="*/ 97396 h 704"/>
                  <a:gd name="T64" fmla="*/ 4571 w 149"/>
                  <a:gd name="T65" fmla="*/ 82606 h 704"/>
                  <a:gd name="T66" fmla="*/ 6877 w 149"/>
                  <a:gd name="T67" fmla="*/ 66953 h 704"/>
                  <a:gd name="T68" fmla="*/ 7628 w 149"/>
                  <a:gd name="T69" fmla="*/ 59714 h 704"/>
                  <a:gd name="T70" fmla="*/ 7942 w 149"/>
                  <a:gd name="T71" fmla="*/ 50264 h 704"/>
                  <a:gd name="T72" fmla="*/ 7681 w 149"/>
                  <a:gd name="T73" fmla="*/ 39358 h 704"/>
                  <a:gd name="T74" fmla="*/ 6974 w 149"/>
                  <a:gd name="T75" fmla="*/ 28674 h 704"/>
                  <a:gd name="T76" fmla="*/ 5803 w 149"/>
                  <a:gd name="T77" fmla="*/ 18212 h 704"/>
                  <a:gd name="T78" fmla="*/ 4301 w 149"/>
                  <a:gd name="T79" fmla="*/ 9435 h 704"/>
                  <a:gd name="T80" fmla="*/ 2334 w 149"/>
                  <a:gd name="T81" fmla="*/ 3004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 name="Freeform 11"/>
            <p:cNvSpPr>
              <a:spLocks/>
            </p:cNvSpPr>
            <p:nvPr userDrawn="1"/>
          </p:nvSpPr>
          <p:spPr bwMode="ltGray">
            <a:xfrm rot="373331" flipH="1">
              <a:off x="22" y="1957"/>
              <a:ext cx="323" cy="649"/>
            </a:xfrm>
            <a:custGeom>
              <a:avLst/>
              <a:gdLst>
                <a:gd name="T0" fmla="*/ 9609 w 128"/>
                <a:gd name="T1" fmla="*/ 0 h 217"/>
                <a:gd name="T2" fmla="*/ 10750 w 128"/>
                <a:gd name="T3" fmla="*/ 2165 h 217"/>
                <a:gd name="T4" fmla="*/ 11762 w 128"/>
                <a:gd name="T5" fmla="*/ 6475 h 217"/>
                <a:gd name="T6" fmla="*/ 12564 w 128"/>
                <a:gd name="T7" fmla="*/ 12014 h 217"/>
                <a:gd name="T8" fmla="*/ 13099 w 128"/>
                <a:gd name="T9" fmla="*/ 18651 h 217"/>
                <a:gd name="T10" fmla="*/ 12983 w 128"/>
                <a:gd name="T11" fmla="*/ 26567 h 217"/>
                <a:gd name="T12" fmla="*/ 11875 w 128"/>
                <a:gd name="T13" fmla="*/ 34723 h 217"/>
                <a:gd name="T14" fmla="*/ 9609 w 128"/>
                <a:gd name="T15" fmla="*/ 43283 h 217"/>
                <a:gd name="T16" fmla="*/ 6119 w 128"/>
                <a:gd name="T17" fmla="*/ 51923 h 217"/>
                <a:gd name="T18" fmla="*/ 5032 w 128"/>
                <a:gd name="T19" fmla="*/ 50957 h 217"/>
                <a:gd name="T20" fmla="*/ 3891 w 128"/>
                <a:gd name="T21" fmla="*/ 50242 h 217"/>
                <a:gd name="T22" fmla="*/ 2680 w 128"/>
                <a:gd name="T23" fmla="*/ 49034 h 217"/>
                <a:gd name="T24" fmla="*/ 1623 w 128"/>
                <a:gd name="T25" fmla="*/ 48068 h 217"/>
                <a:gd name="T26" fmla="*/ 802 w 128"/>
                <a:gd name="T27" fmla="*/ 46898 h 217"/>
                <a:gd name="T28" fmla="*/ 209 w 128"/>
                <a:gd name="T29" fmla="*/ 45448 h 217"/>
                <a:gd name="T30" fmla="*/ 0 w 128"/>
                <a:gd name="T31" fmla="*/ 43767 h 217"/>
                <a:gd name="T32" fmla="*/ 126 w 128"/>
                <a:gd name="T33" fmla="*/ 42559 h 217"/>
                <a:gd name="T34" fmla="*/ 1330 w 128"/>
                <a:gd name="T35" fmla="*/ 40878 h 217"/>
                <a:gd name="T36" fmla="*/ 2955 w 128"/>
                <a:gd name="T37" fmla="*/ 38578 h 217"/>
                <a:gd name="T38" fmla="*/ 4706 w 128"/>
                <a:gd name="T39" fmla="*/ 35931 h 217"/>
                <a:gd name="T40" fmla="*/ 6445 w 128"/>
                <a:gd name="T41" fmla="*/ 32076 h 217"/>
                <a:gd name="T42" fmla="*/ 8067 w 128"/>
                <a:gd name="T43" fmla="*/ 26806 h 217"/>
                <a:gd name="T44" fmla="*/ 9322 w 128"/>
                <a:gd name="T45" fmla="*/ 19850 h 217"/>
                <a:gd name="T46" fmla="*/ 9927 w 128"/>
                <a:gd name="T47" fmla="*/ 11048 h 217"/>
                <a:gd name="T48" fmla="*/ 9609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4"/>
            <p:cNvSpPr>
              <a:spLocks/>
            </p:cNvSpPr>
            <p:nvPr userDrawn="1"/>
          </p:nvSpPr>
          <p:spPr bwMode="ltGray">
            <a:xfrm rot="373331" flipH="1">
              <a:off x="898" y="2855"/>
              <a:ext cx="354" cy="464"/>
            </a:xfrm>
            <a:custGeom>
              <a:avLst/>
              <a:gdLst>
                <a:gd name="T0" fmla="*/ 19031 w 117"/>
                <a:gd name="T1" fmla="*/ 0 h 132"/>
                <a:gd name="T2" fmla="*/ 0 w 117"/>
                <a:gd name="T3" fmla="*/ 13417 h 132"/>
                <a:gd name="T4" fmla="*/ 750 w 117"/>
                <a:gd name="T5" fmla="*/ 13902 h 132"/>
                <a:gd name="T6" fmla="*/ 3516 w 117"/>
                <a:gd name="T7" fmla="*/ 15593 h 132"/>
                <a:gd name="T8" fmla="*/ 7370 w 117"/>
                <a:gd name="T9" fmla="*/ 19376 h 132"/>
                <a:gd name="T10" fmla="*/ 11664 w 117"/>
                <a:gd name="T11" fmla="*/ 25193 h 132"/>
                <a:gd name="T12" fmla="*/ 16762 w 117"/>
                <a:gd name="T13" fmla="*/ 33274 h 132"/>
                <a:gd name="T14" fmla="*/ 21304 w 117"/>
                <a:gd name="T15" fmla="*/ 42913 h 132"/>
                <a:gd name="T16" fmla="*/ 25899 w 117"/>
                <a:gd name="T17" fmla="*/ 55244 h 132"/>
                <a:gd name="T18" fmla="*/ 29412 w 117"/>
                <a:gd name="T19" fmla="*/ 70837 h 132"/>
                <a:gd name="T20" fmla="*/ 29660 w 117"/>
                <a:gd name="T21" fmla="*/ 64412 h 132"/>
                <a:gd name="T22" fmla="*/ 29167 w 117"/>
                <a:gd name="T23" fmla="*/ 57420 h 132"/>
                <a:gd name="T24" fmla="*/ 27391 w 117"/>
                <a:gd name="T25" fmla="*/ 48252 h 132"/>
                <a:gd name="T26" fmla="*/ 25146 w 117"/>
                <a:gd name="T27" fmla="*/ 39700 h 132"/>
                <a:gd name="T28" fmla="*/ 22547 w 117"/>
                <a:gd name="T29" fmla="*/ 31137 h 132"/>
                <a:gd name="T30" fmla="*/ 19773 w 117"/>
                <a:gd name="T31" fmla="*/ 24107 h 132"/>
                <a:gd name="T32" fmla="*/ 17010 w 117"/>
                <a:gd name="T33" fmla="*/ 19376 h 132"/>
                <a:gd name="T34" fmla="*/ 14656 w 117"/>
                <a:gd name="T35" fmla="*/ 17112 h 132"/>
                <a:gd name="T36" fmla="*/ 17503 w 117"/>
                <a:gd name="T37" fmla="*/ 15593 h 132"/>
                <a:gd name="T38" fmla="*/ 20030 w 117"/>
                <a:gd name="T39" fmla="*/ 14939 h 132"/>
                <a:gd name="T40" fmla="*/ 22547 w 117"/>
                <a:gd name="T41" fmla="*/ 13902 h 132"/>
                <a:gd name="T42" fmla="*/ 24901 w 117"/>
                <a:gd name="T43" fmla="*/ 13417 h 132"/>
                <a:gd name="T44" fmla="*/ 26650 w 117"/>
                <a:gd name="T45" fmla="*/ 12813 h 132"/>
                <a:gd name="T46" fmla="*/ 27645 w 117"/>
                <a:gd name="T47" fmla="*/ 11776 h 132"/>
                <a:gd name="T48" fmla="*/ 28671 w 117"/>
                <a:gd name="T49" fmla="*/ 11294 h 132"/>
                <a:gd name="T50" fmla="*/ 28919 w 117"/>
                <a:gd name="T51" fmla="*/ 11294 h 132"/>
                <a:gd name="T52" fmla="*/ 19031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5"/>
            <p:cNvSpPr>
              <a:spLocks/>
            </p:cNvSpPr>
            <p:nvPr userDrawn="1"/>
          </p:nvSpPr>
          <p:spPr bwMode="ltGray">
            <a:xfrm rot="373331" flipH="1">
              <a:off x="799" y="2979"/>
              <a:ext cx="87" cy="274"/>
            </a:xfrm>
            <a:custGeom>
              <a:avLst/>
              <a:gdLst>
                <a:gd name="T0" fmla="*/ 7047 w 29"/>
                <a:gd name="T1" fmla="*/ 0 h 77"/>
                <a:gd name="T2" fmla="*/ 5589 w 29"/>
                <a:gd name="T3" fmla="*/ 0 h 77"/>
                <a:gd name="T4" fmla="*/ 3888 w 29"/>
                <a:gd name="T5" fmla="*/ 2252 h 77"/>
                <a:gd name="T6" fmla="*/ 2187 w 29"/>
                <a:gd name="T7" fmla="*/ 5142 h 77"/>
                <a:gd name="T8" fmla="*/ 972 w 29"/>
                <a:gd name="T9" fmla="*/ 10903 h 77"/>
                <a:gd name="T10" fmla="*/ 243 w 29"/>
                <a:gd name="T11" fmla="*/ 17169 h 77"/>
                <a:gd name="T12" fmla="*/ 0 w 29"/>
                <a:gd name="T13" fmla="*/ 25187 h 77"/>
                <a:gd name="T14" fmla="*/ 729 w 29"/>
                <a:gd name="T15" fmla="*/ 34339 h 77"/>
                <a:gd name="T16" fmla="*/ 2673 w 29"/>
                <a:gd name="T17" fmla="*/ 43925 h 77"/>
                <a:gd name="T18" fmla="*/ 3645 w 29"/>
                <a:gd name="T19" fmla="*/ 30325 h 77"/>
                <a:gd name="T20" fmla="*/ 4617 w 29"/>
                <a:gd name="T21" fmla="*/ 21173 h 77"/>
                <a:gd name="T22" fmla="*/ 5589 w 29"/>
                <a:gd name="T23" fmla="*/ 12522 h 77"/>
                <a:gd name="T24" fmla="*/ 7047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2 w 83"/>
                  <a:gd name="T1" fmla="*/ 1 h 117"/>
                  <a:gd name="T2" fmla="*/ 0 w 83"/>
                  <a:gd name="T3" fmla="*/ 0 h 117"/>
                  <a:gd name="T4" fmla="*/ 0 w 83"/>
                  <a:gd name="T5" fmla="*/ 4 h 117"/>
                  <a:gd name="T6" fmla="*/ 2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9"/>
              <p:cNvSpPr>
                <a:spLocks/>
              </p:cNvSpPr>
              <p:nvPr userDrawn="1"/>
            </p:nvSpPr>
            <p:spPr bwMode="ltGray">
              <a:xfrm>
                <a:off x="1786" y="894"/>
                <a:ext cx="70" cy="49"/>
              </a:xfrm>
              <a:custGeom>
                <a:avLst/>
                <a:gdLst>
                  <a:gd name="T0" fmla="*/ 0 w 140"/>
                  <a:gd name="T1" fmla="*/ 4 h 98"/>
                  <a:gd name="T2" fmla="*/ 4 w 140"/>
                  <a:gd name="T3" fmla="*/ 0 h 98"/>
                  <a:gd name="T4" fmla="*/ 5 w 140"/>
                  <a:gd name="T5" fmla="*/ 2 h 98"/>
                  <a:gd name="T6" fmla="*/ 0 w 140"/>
                  <a:gd name="T7" fmla="*/ 4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0"/>
              <p:cNvSpPr>
                <a:spLocks/>
              </p:cNvSpPr>
              <p:nvPr userDrawn="1"/>
            </p:nvSpPr>
            <p:spPr bwMode="ltGray">
              <a:xfrm>
                <a:off x="1772" y="998"/>
                <a:ext cx="73" cy="25"/>
              </a:xfrm>
              <a:custGeom>
                <a:avLst/>
                <a:gdLst>
                  <a:gd name="T0" fmla="*/ 0 w 145"/>
                  <a:gd name="T1" fmla="*/ 1 h 49"/>
                  <a:gd name="T2" fmla="*/ 5 w 145"/>
                  <a:gd name="T3" fmla="*/ 0 h 49"/>
                  <a:gd name="T4" fmla="*/ 5 w 145"/>
                  <a:gd name="T5" fmla="*/ 2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2 w 83"/>
                  <a:gd name="T1" fmla="*/ 1 h 117"/>
                  <a:gd name="T2" fmla="*/ 0 w 83"/>
                  <a:gd name="T3" fmla="*/ 0 h 117"/>
                  <a:gd name="T4" fmla="*/ 0 w 83"/>
                  <a:gd name="T5" fmla="*/ 4 h 117"/>
                  <a:gd name="T6" fmla="*/ 2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
              <p:cNvSpPr>
                <a:spLocks/>
              </p:cNvSpPr>
              <p:nvPr userDrawn="1"/>
            </p:nvSpPr>
            <p:spPr bwMode="ltGray">
              <a:xfrm>
                <a:off x="1786" y="894"/>
                <a:ext cx="70" cy="49"/>
              </a:xfrm>
              <a:custGeom>
                <a:avLst/>
                <a:gdLst>
                  <a:gd name="T0" fmla="*/ 0 w 140"/>
                  <a:gd name="T1" fmla="*/ 4 h 98"/>
                  <a:gd name="T2" fmla="*/ 4 w 140"/>
                  <a:gd name="T3" fmla="*/ 0 h 98"/>
                  <a:gd name="T4" fmla="*/ 5 w 140"/>
                  <a:gd name="T5" fmla="*/ 2 h 98"/>
                  <a:gd name="T6" fmla="*/ 0 w 140"/>
                  <a:gd name="T7" fmla="*/ 4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4"/>
              <p:cNvSpPr>
                <a:spLocks/>
              </p:cNvSpPr>
              <p:nvPr userDrawn="1"/>
            </p:nvSpPr>
            <p:spPr bwMode="ltGray">
              <a:xfrm>
                <a:off x="1772" y="998"/>
                <a:ext cx="73" cy="25"/>
              </a:xfrm>
              <a:custGeom>
                <a:avLst/>
                <a:gdLst>
                  <a:gd name="T0" fmla="*/ 0 w 145"/>
                  <a:gd name="T1" fmla="*/ 1 h 49"/>
                  <a:gd name="T2" fmla="*/ 5 w 145"/>
                  <a:gd name="T3" fmla="*/ 0 h 49"/>
                  <a:gd name="T4" fmla="*/ 5 w 145"/>
                  <a:gd name="T5" fmla="*/ 2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2 w 83"/>
                  <a:gd name="T1" fmla="*/ 1 h 117"/>
                  <a:gd name="T2" fmla="*/ 0 w 83"/>
                  <a:gd name="T3" fmla="*/ 0 h 117"/>
                  <a:gd name="T4" fmla="*/ 0 w 83"/>
                  <a:gd name="T5" fmla="*/ 4 h 117"/>
                  <a:gd name="T6" fmla="*/ 2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7"/>
              <p:cNvSpPr>
                <a:spLocks/>
              </p:cNvSpPr>
              <p:nvPr userDrawn="1"/>
            </p:nvSpPr>
            <p:spPr bwMode="ltGray">
              <a:xfrm>
                <a:off x="1786" y="894"/>
                <a:ext cx="70" cy="49"/>
              </a:xfrm>
              <a:custGeom>
                <a:avLst/>
                <a:gdLst>
                  <a:gd name="T0" fmla="*/ 0 w 140"/>
                  <a:gd name="T1" fmla="*/ 4 h 98"/>
                  <a:gd name="T2" fmla="*/ 4 w 140"/>
                  <a:gd name="T3" fmla="*/ 0 h 98"/>
                  <a:gd name="T4" fmla="*/ 5 w 140"/>
                  <a:gd name="T5" fmla="*/ 2 h 98"/>
                  <a:gd name="T6" fmla="*/ 0 w 140"/>
                  <a:gd name="T7" fmla="*/ 4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8"/>
              <p:cNvSpPr>
                <a:spLocks/>
              </p:cNvSpPr>
              <p:nvPr userDrawn="1"/>
            </p:nvSpPr>
            <p:spPr bwMode="ltGray">
              <a:xfrm>
                <a:off x="1772" y="998"/>
                <a:ext cx="73" cy="25"/>
              </a:xfrm>
              <a:custGeom>
                <a:avLst/>
                <a:gdLst>
                  <a:gd name="T0" fmla="*/ 0 w 145"/>
                  <a:gd name="T1" fmla="*/ 1 h 49"/>
                  <a:gd name="T2" fmla="*/ 5 w 145"/>
                  <a:gd name="T3" fmla="*/ 0 h 49"/>
                  <a:gd name="T4" fmla="*/ 5 w 145"/>
                  <a:gd name="T5" fmla="*/ 2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2 w 83"/>
                  <a:gd name="T1" fmla="*/ 1 h 117"/>
                  <a:gd name="T2" fmla="*/ 0 w 83"/>
                  <a:gd name="T3" fmla="*/ 0 h 117"/>
                  <a:gd name="T4" fmla="*/ 0 w 83"/>
                  <a:gd name="T5" fmla="*/ 4 h 117"/>
                  <a:gd name="T6" fmla="*/ 2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31"/>
              <p:cNvSpPr>
                <a:spLocks/>
              </p:cNvSpPr>
              <p:nvPr userDrawn="1"/>
            </p:nvSpPr>
            <p:spPr bwMode="ltGray">
              <a:xfrm>
                <a:off x="1786" y="894"/>
                <a:ext cx="70" cy="49"/>
              </a:xfrm>
              <a:custGeom>
                <a:avLst/>
                <a:gdLst>
                  <a:gd name="T0" fmla="*/ 0 w 140"/>
                  <a:gd name="T1" fmla="*/ 4 h 98"/>
                  <a:gd name="T2" fmla="*/ 4 w 140"/>
                  <a:gd name="T3" fmla="*/ 0 h 98"/>
                  <a:gd name="T4" fmla="*/ 5 w 140"/>
                  <a:gd name="T5" fmla="*/ 2 h 98"/>
                  <a:gd name="T6" fmla="*/ 0 w 140"/>
                  <a:gd name="T7" fmla="*/ 4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32"/>
              <p:cNvSpPr>
                <a:spLocks/>
              </p:cNvSpPr>
              <p:nvPr userDrawn="1"/>
            </p:nvSpPr>
            <p:spPr bwMode="ltGray">
              <a:xfrm>
                <a:off x="1772" y="998"/>
                <a:ext cx="73" cy="25"/>
              </a:xfrm>
              <a:custGeom>
                <a:avLst/>
                <a:gdLst>
                  <a:gd name="T0" fmla="*/ 0 w 145"/>
                  <a:gd name="T1" fmla="*/ 1 h 49"/>
                  <a:gd name="T2" fmla="*/ 5 w 145"/>
                  <a:gd name="T3" fmla="*/ 0 h 49"/>
                  <a:gd name="T4" fmla="*/ 5 w 145"/>
                  <a:gd name="T5" fmla="*/ 2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2 w 83"/>
                  <a:gd name="T1" fmla="*/ 1 h 117"/>
                  <a:gd name="T2" fmla="*/ 0 w 83"/>
                  <a:gd name="T3" fmla="*/ 0 h 117"/>
                  <a:gd name="T4" fmla="*/ 0 w 83"/>
                  <a:gd name="T5" fmla="*/ 4 h 117"/>
                  <a:gd name="T6" fmla="*/ 2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5"/>
              <p:cNvSpPr>
                <a:spLocks/>
              </p:cNvSpPr>
              <p:nvPr userDrawn="1"/>
            </p:nvSpPr>
            <p:spPr bwMode="ltGray">
              <a:xfrm>
                <a:off x="1786" y="894"/>
                <a:ext cx="70" cy="49"/>
              </a:xfrm>
              <a:custGeom>
                <a:avLst/>
                <a:gdLst>
                  <a:gd name="T0" fmla="*/ 0 w 140"/>
                  <a:gd name="T1" fmla="*/ 4 h 98"/>
                  <a:gd name="T2" fmla="*/ 4 w 140"/>
                  <a:gd name="T3" fmla="*/ 0 h 98"/>
                  <a:gd name="T4" fmla="*/ 5 w 140"/>
                  <a:gd name="T5" fmla="*/ 2 h 98"/>
                  <a:gd name="T6" fmla="*/ 0 w 140"/>
                  <a:gd name="T7" fmla="*/ 4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36"/>
              <p:cNvSpPr>
                <a:spLocks/>
              </p:cNvSpPr>
              <p:nvPr userDrawn="1"/>
            </p:nvSpPr>
            <p:spPr bwMode="ltGray">
              <a:xfrm>
                <a:off x="1772" y="998"/>
                <a:ext cx="73" cy="25"/>
              </a:xfrm>
              <a:custGeom>
                <a:avLst/>
                <a:gdLst>
                  <a:gd name="T0" fmla="*/ 0 w 145"/>
                  <a:gd name="T1" fmla="*/ 1 h 49"/>
                  <a:gd name="T2" fmla="*/ 5 w 145"/>
                  <a:gd name="T3" fmla="*/ 0 h 49"/>
                  <a:gd name="T4" fmla="*/ 5 w 145"/>
                  <a:gd name="T5" fmla="*/ 2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2472 h 237"/>
                <a:gd name="T4" fmla="*/ 392 w 257"/>
                <a:gd name="T5" fmla="*/ 4902 h 237"/>
                <a:gd name="T6" fmla="*/ 779 w 257"/>
                <a:gd name="T7" fmla="*/ 7361 h 237"/>
                <a:gd name="T8" fmla="*/ 1434 w 257"/>
                <a:gd name="T9" fmla="*/ 9603 h 237"/>
                <a:gd name="T10" fmla="*/ 2366 w 257"/>
                <a:gd name="T11" fmla="*/ 11687 h 237"/>
                <a:gd name="T12" fmla="*/ 3553 w 257"/>
                <a:gd name="T13" fmla="*/ 13829 h 237"/>
                <a:gd name="T14" fmla="*/ 4984 w 257"/>
                <a:gd name="T15" fmla="*/ 15788 h 237"/>
                <a:gd name="T16" fmla="*/ 6664 w 257"/>
                <a:gd name="T17" fmla="*/ 17435 h 237"/>
                <a:gd name="T18" fmla="*/ 8784 w 257"/>
                <a:gd name="T19" fmla="*/ 19019 h 237"/>
                <a:gd name="T20" fmla="*/ 11235 w 257"/>
                <a:gd name="T21" fmla="*/ 20377 h 237"/>
                <a:gd name="T22" fmla="*/ 13861 w 257"/>
                <a:gd name="T23" fmla="*/ 21473 h 237"/>
                <a:gd name="T24" fmla="*/ 17097 w 257"/>
                <a:gd name="T25" fmla="*/ 22339 h 237"/>
                <a:gd name="T26" fmla="*/ 20650 w 257"/>
                <a:gd name="T27" fmla="*/ 22932 h 237"/>
                <a:gd name="T28" fmla="*/ 24561 w 257"/>
                <a:gd name="T29" fmla="*/ 23245 h 237"/>
                <a:gd name="T30" fmla="*/ 28745 w 257"/>
                <a:gd name="T31" fmla="*/ 23119 h 237"/>
                <a:gd name="T32" fmla="*/ 33584 w 257"/>
                <a:gd name="T33" fmla="*/ 22732 h 237"/>
                <a:gd name="T34" fmla="*/ 29286 w 257"/>
                <a:gd name="T35" fmla="*/ 22256 h 237"/>
                <a:gd name="T36" fmla="*/ 25488 w 257"/>
                <a:gd name="T37" fmla="*/ 21556 h 237"/>
                <a:gd name="T38" fmla="*/ 22182 w 257"/>
                <a:gd name="T39" fmla="*/ 20773 h 237"/>
                <a:gd name="T40" fmla="*/ 19330 w 257"/>
                <a:gd name="T41" fmla="*/ 19989 h 237"/>
                <a:gd name="T42" fmla="*/ 16712 w 257"/>
                <a:gd name="T43" fmla="*/ 18938 h 237"/>
                <a:gd name="T44" fmla="*/ 14640 w 257"/>
                <a:gd name="T45" fmla="*/ 17825 h 237"/>
                <a:gd name="T46" fmla="*/ 12674 w 257"/>
                <a:gd name="T47" fmla="*/ 16571 h 237"/>
                <a:gd name="T48" fmla="*/ 10997 w 257"/>
                <a:gd name="T49" fmla="*/ 15213 h 237"/>
                <a:gd name="T50" fmla="*/ 9415 w 257"/>
                <a:gd name="T51" fmla="*/ 13829 h 237"/>
                <a:gd name="T52" fmla="*/ 7984 w 257"/>
                <a:gd name="T53" fmla="*/ 12265 h 237"/>
                <a:gd name="T54" fmla="*/ 6810 w 257"/>
                <a:gd name="T55" fmla="*/ 10511 h 237"/>
                <a:gd name="T56" fmla="*/ 5618 w 257"/>
                <a:gd name="T57" fmla="*/ 8615 h 237"/>
                <a:gd name="T58" fmla="*/ 4298 w 257"/>
                <a:gd name="T59" fmla="*/ 6781 h 237"/>
                <a:gd name="T60" fmla="*/ 3013 w 257"/>
                <a:gd name="T61" fmla="*/ 4621 h 237"/>
                <a:gd name="T62" fmla="*/ 1579 w 257"/>
                <a:gd name="T63" fmla="*/ 2347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9"/>
            <p:cNvSpPr>
              <a:spLocks/>
            </p:cNvSpPr>
            <p:nvPr userDrawn="1"/>
          </p:nvSpPr>
          <p:spPr bwMode="ltGray">
            <a:xfrm rot="9832527" flipV="1">
              <a:off x="1997" y="858"/>
              <a:ext cx="330" cy="278"/>
            </a:xfrm>
            <a:custGeom>
              <a:avLst/>
              <a:gdLst>
                <a:gd name="T0" fmla="*/ 10291 w 124"/>
                <a:gd name="T1" fmla="*/ 0 h 110"/>
                <a:gd name="T2" fmla="*/ 16551 w 124"/>
                <a:gd name="T3" fmla="*/ 11140 h 110"/>
                <a:gd name="T4" fmla="*/ 16000 w 124"/>
                <a:gd name="T5" fmla="*/ 11011 h 110"/>
                <a:gd name="T6" fmla="*/ 14286 w 124"/>
                <a:gd name="T7" fmla="*/ 10814 h 110"/>
                <a:gd name="T8" fmla="*/ 11891 w 124"/>
                <a:gd name="T9" fmla="*/ 10397 h 110"/>
                <a:gd name="T10" fmla="*/ 9086 w 124"/>
                <a:gd name="T11" fmla="*/ 10200 h 110"/>
                <a:gd name="T12" fmla="*/ 6012 w 124"/>
                <a:gd name="T13" fmla="*/ 9990 h 110"/>
                <a:gd name="T14" fmla="*/ 3356 w 124"/>
                <a:gd name="T15" fmla="*/ 10124 h 110"/>
                <a:gd name="T16" fmla="*/ 1203 w 124"/>
                <a:gd name="T17" fmla="*/ 10526 h 110"/>
                <a:gd name="T18" fmla="*/ 0 w 124"/>
                <a:gd name="T19" fmla="*/ 11350 h 110"/>
                <a:gd name="T20" fmla="*/ 546 w 124"/>
                <a:gd name="T21" fmla="*/ 10124 h 110"/>
                <a:gd name="T22" fmla="*/ 1057 w 124"/>
                <a:gd name="T23" fmla="*/ 9184 h 110"/>
                <a:gd name="T24" fmla="*/ 2145 w 124"/>
                <a:gd name="T25" fmla="*/ 8444 h 110"/>
                <a:gd name="T26" fmla="*/ 3356 w 124"/>
                <a:gd name="T27" fmla="*/ 7829 h 110"/>
                <a:gd name="T28" fmla="*/ 4809 w 124"/>
                <a:gd name="T29" fmla="*/ 7428 h 110"/>
                <a:gd name="T30" fmla="*/ 6275 w 124"/>
                <a:gd name="T31" fmla="*/ 7294 h 110"/>
                <a:gd name="T32" fmla="*/ 7875 w 124"/>
                <a:gd name="T33" fmla="*/ 7294 h 110"/>
                <a:gd name="T34" fmla="*/ 9631 w 124"/>
                <a:gd name="T35" fmla="*/ 7632 h 110"/>
                <a:gd name="T36" fmla="*/ 9724 w 124"/>
                <a:gd name="T37" fmla="*/ 7294 h 110"/>
                <a:gd name="T38" fmla="*/ 9328 w 124"/>
                <a:gd name="T39" fmla="*/ 5793 h 110"/>
                <a:gd name="T40" fmla="*/ 8931 w 124"/>
                <a:gd name="T41" fmla="*/ 3922 h 110"/>
                <a:gd name="T42" fmla="*/ 8668 w 124"/>
                <a:gd name="T43" fmla="*/ 3098 h 110"/>
                <a:gd name="T44" fmla="*/ 8428 w 124"/>
                <a:gd name="T45" fmla="*/ 3098 h 110"/>
                <a:gd name="T46" fmla="*/ 8125 w 124"/>
                <a:gd name="T47" fmla="*/ 2970 h 110"/>
                <a:gd name="T48" fmla="*/ 7875 w 124"/>
                <a:gd name="T49" fmla="*/ 2697 h 110"/>
                <a:gd name="T50" fmla="*/ 7635 w 124"/>
                <a:gd name="T51" fmla="*/ 2376 h 110"/>
                <a:gd name="T52" fmla="*/ 7635 w 124"/>
                <a:gd name="T53" fmla="*/ 1954 h 110"/>
                <a:gd name="T54" fmla="*/ 7875 w 124"/>
                <a:gd name="T55" fmla="*/ 1418 h 110"/>
                <a:gd name="T56" fmla="*/ 8817 w 124"/>
                <a:gd name="T57" fmla="*/ 824 h 110"/>
                <a:gd name="T58" fmla="*/ 10291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40"/>
            <p:cNvSpPr>
              <a:spLocks/>
            </p:cNvSpPr>
            <p:nvPr userDrawn="1"/>
          </p:nvSpPr>
          <p:spPr bwMode="ltGray">
            <a:xfrm rot="9832527" flipV="1">
              <a:off x="2224" y="808"/>
              <a:ext cx="123" cy="233"/>
            </a:xfrm>
            <a:custGeom>
              <a:avLst/>
              <a:gdLst>
                <a:gd name="T0" fmla="*/ 4246 w 46"/>
                <a:gd name="T1" fmla="*/ 0 h 94"/>
                <a:gd name="T2" fmla="*/ 2717 w 46"/>
                <a:gd name="T3" fmla="*/ 3552 h 94"/>
                <a:gd name="T4" fmla="*/ 2046 w 46"/>
                <a:gd name="T5" fmla="*/ 5818 h 94"/>
                <a:gd name="T6" fmla="*/ 1495 w 46"/>
                <a:gd name="T7" fmla="*/ 7404 h 94"/>
                <a:gd name="T8" fmla="*/ 0 w 46"/>
                <a:gd name="T9" fmla="*/ 8804 h 94"/>
                <a:gd name="T10" fmla="*/ 1644 w 46"/>
                <a:gd name="T11" fmla="*/ 8227 h 94"/>
                <a:gd name="T12" fmla="*/ 3174 w 46"/>
                <a:gd name="T13" fmla="*/ 7478 h 94"/>
                <a:gd name="T14" fmla="*/ 4396 w 46"/>
                <a:gd name="T15" fmla="*/ 6457 h 94"/>
                <a:gd name="T16" fmla="*/ 5471 w 46"/>
                <a:gd name="T17" fmla="*/ 5334 h 94"/>
                <a:gd name="T18" fmla="*/ 6134 w 46"/>
                <a:gd name="T19" fmla="*/ 4110 h 94"/>
                <a:gd name="T20" fmla="*/ 6292 w 46"/>
                <a:gd name="T21" fmla="*/ 2789 h 94"/>
                <a:gd name="T22" fmla="*/ 5720 w 46"/>
                <a:gd name="T23" fmla="*/ 1400 h 94"/>
                <a:gd name="T24" fmla="*/ 42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773 w 149"/>
                <a:gd name="T3" fmla="*/ 2264 h 704"/>
                <a:gd name="T4" fmla="*/ 2039 w 149"/>
                <a:gd name="T5" fmla="*/ 5231 h 704"/>
                <a:gd name="T6" fmla="*/ 3577 w 149"/>
                <a:gd name="T7" fmla="*/ 8890 h 704"/>
                <a:gd name="T8" fmla="*/ 5230 w 149"/>
                <a:gd name="T9" fmla="*/ 13767 h 704"/>
                <a:gd name="T10" fmla="*/ 7417 w 149"/>
                <a:gd name="T11" fmla="*/ 19704 h 704"/>
                <a:gd name="T12" fmla="*/ 9342 w 149"/>
                <a:gd name="T13" fmla="*/ 26087 h 704"/>
                <a:gd name="T14" fmla="*/ 11228 w 149"/>
                <a:gd name="T15" fmla="*/ 33517 h 704"/>
                <a:gd name="T16" fmla="*/ 12774 w 149"/>
                <a:gd name="T17" fmla="*/ 42053 h 704"/>
                <a:gd name="T18" fmla="*/ 14275 w 149"/>
                <a:gd name="T19" fmla="*/ 51051 h 704"/>
                <a:gd name="T20" fmla="*/ 15340 w 149"/>
                <a:gd name="T21" fmla="*/ 61404 h 704"/>
                <a:gd name="T22" fmla="*/ 15820 w 149"/>
                <a:gd name="T23" fmla="*/ 72911 h 704"/>
                <a:gd name="T24" fmla="*/ 16076 w 149"/>
                <a:gd name="T25" fmla="*/ 84878 h 704"/>
                <a:gd name="T26" fmla="*/ 15340 w 149"/>
                <a:gd name="T27" fmla="*/ 98302 h 704"/>
                <a:gd name="T28" fmla="*/ 13892 w 149"/>
                <a:gd name="T29" fmla="*/ 112458 h 704"/>
                <a:gd name="T30" fmla="*/ 11764 w 149"/>
                <a:gd name="T31" fmla="*/ 127238 h 704"/>
                <a:gd name="T32" fmla="*/ 8572 w 149"/>
                <a:gd name="T33" fmla="*/ 143665 h 704"/>
                <a:gd name="T34" fmla="*/ 4988 w 149"/>
                <a:gd name="T35" fmla="*/ 162219 h 704"/>
                <a:gd name="T36" fmla="*/ 2659 w 149"/>
                <a:gd name="T37" fmla="*/ 179446 h 704"/>
                <a:gd name="T38" fmla="*/ 1266 w 149"/>
                <a:gd name="T39" fmla="*/ 195379 h 704"/>
                <a:gd name="T40" fmla="*/ 773 w 149"/>
                <a:gd name="T41" fmla="*/ 210653 h 704"/>
                <a:gd name="T42" fmla="*/ 773 w 149"/>
                <a:gd name="T43" fmla="*/ 225233 h 704"/>
                <a:gd name="T44" fmla="*/ 1008 w 149"/>
                <a:gd name="T45" fmla="*/ 238553 h 704"/>
                <a:gd name="T46" fmla="*/ 1546 w 149"/>
                <a:gd name="T47" fmla="*/ 250511 h 704"/>
                <a:gd name="T48" fmla="*/ 1794 w 149"/>
                <a:gd name="T49" fmla="*/ 262027 h 704"/>
                <a:gd name="T50" fmla="*/ 5230 w 149"/>
                <a:gd name="T51" fmla="*/ 256091 h 704"/>
                <a:gd name="T52" fmla="*/ 4988 w 149"/>
                <a:gd name="T53" fmla="*/ 253124 h 704"/>
                <a:gd name="T54" fmla="*/ 4605 w 149"/>
                <a:gd name="T55" fmla="*/ 244480 h 704"/>
                <a:gd name="T56" fmla="*/ 4202 w 149"/>
                <a:gd name="T57" fmla="*/ 231509 h 704"/>
                <a:gd name="T58" fmla="*/ 4460 w 149"/>
                <a:gd name="T59" fmla="*/ 214070 h 704"/>
                <a:gd name="T60" fmla="*/ 5230 w 149"/>
                <a:gd name="T61" fmla="*/ 193223 h 704"/>
                <a:gd name="T62" fmla="*/ 7417 w 149"/>
                <a:gd name="T63" fmla="*/ 169400 h 704"/>
                <a:gd name="T64" fmla="*/ 10991 w 149"/>
                <a:gd name="T65" fmla="*/ 143665 h 704"/>
                <a:gd name="T66" fmla="*/ 16461 w 149"/>
                <a:gd name="T67" fmla="*/ 116536 h 704"/>
                <a:gd name="T68" fmla="*/ 18242 w 149"/>
                <a:gd name="T69" fmla="*/ 103918 h 704"/>
                <a:gd name="T70" fmla="*/ 19028 w 149"/>
                <a:gd name="T71" fmla="*/ 87491 h 704"/>
                <a:gd name="T72" fmla="*/ 18387 w 149"/>
                <a:gd name="T73" fmla="*/ 68451 h 704"/>
                <a:gd name="T74" fmla="*/ 16751 w 149"/>
                <a:gd name="T75" fmla="*/ 49898 h 704"/>
                <a:gd name="T76" fmla="*/ 13892 w 149"/>
                <a:gd name="T77" fmla="*/ 31658 h 704"/>
                <a:gd name="T78" fmla="*/ 10353 w 149"/>
                <a:gd name="T79" fmla="*/ 16394 h 704"/>
                <a:gd name="T80" fmla="*/ 5615 w 149"/>
                <a:gd name="T81" fmla="*/ 5231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9487" name="Rectangle 47"/>
          <p:cNvSpPr>
            <a:spLocks noGrp="1" noChangeArrowheads="1"/>
          </p:cNvSpPr>
          <p:nvPr>
            <p:ph type="ctrTitle"/>
          </p:nvPr>
        </p:nvSpPr>
        <p:spPr>
          <a:xfrm>
            <a:off x="762000" y="609600"/>
            <a:ext cx="7869238" cy="21336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2800" b="1"/>
            </a:lvl1pPr>
          </a:lstStyle>
          <a:p>
            <a:pPr lvl="0"/>
            <a:r>
              <a:rPr lang="en-US" noProof="0"/>
              <a:t>Click to edit Master title style</a:t>
            </a:r>
          </a:p>
        </p:txBody>
      </p:sp>
      <p:sp>
        <p:nvSpPr>
          <p:cNvPr id="189488" name="Rectangle 48"/>
          <p:cNvSpPr>
            <a:spLocks noGrp="1" noChangeArrowheads="1"/>
          </p:cNvSpPr>
          <p:nvPr>
            <p:ph type="subTitle" idx="1"/>
          </p:nvPr>
        </p:nvSpPr>
        <p:spPr>
          <a:xfrm>
            <a:off x="1524000" y="34290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en-US" noProof="0"/>
              <a:t>Click to edit Master subtitle style</a:t>
            </a:r>
          </a:p>
        </p:txBody>
      </p:sp>
    </p:spTree>
    <p:extLst>
      <p:ext uri="{BB962C8B-B14F-4D97-AF65-F5344CB8AC3E}">
        <p14:creationId xmlns:p14="http://schemas.microsoft.com/office/powerpoint/2010/main" val="198368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62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6373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2913" y="103188"/>
            <a:ext cx="6030912" cy="6373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219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658812"/>
          </a:xfrm>
        </p:spPr>
        <p:txBody>
          <a:bodyPr/>
          <a:lstStyle/>
          <a:p>
            <a:r>
              <a:rPr lang="en-US"/>
              <a:t>Click to edit Master title style</a:t>
            </a:r>
          </a:p>
        </p:txBody>
      </p:sp>
      <p:sp>
        <p:nvSpPr>
          <p:cNvPr id="3" name="Text Placeholder 2"/>
          <p:cNvSpPr>
            <a:spLocks noGrp="1"/>
          </p:cNvSpPr>
          <p:nvPr>
            <p:ph type="body" sz="half" idx="1"/>
          </p:nvPr>
        </p:nvSpPr>
        <p:spPr>
          <a:xfrm>
            <a:off x="457200" y="9906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970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369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584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13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442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299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83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223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301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400">
              <a:schemeClr val="bg1">
                <a:lumMod val="95000"/>
              </a:schemeClr>
            </a:gs>
            <a:gs pos="0">
              <a:schemeClr val="bg1">
                <a:lumMod val="75000"/>
              </a:schemeClr>
            </a:gs>
            <a:gs pos="100000">
              <a:schemeClr val="bg1">
                <a:lumMod val="65000"/>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938" y="0"/>
            <a:ext cx="2833688" cy="6856413"/>
            <a:chOff x="-5" y="0"/>
            <a:chExt cx="1785" cy="4319"/>
          </a:xfrm>
        </p:grpSpPr>
        <p:sp>
          <p:nvSpPr>
            <p:cNvPr id="1030"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1" name="Group 4"/>
            <p:cNvGrpSpPr>
              <a:grpSpLocks/>
            </p:cNvGrpSpPr>
            <p:nvPr/>
          </p:nvGrpSpPr>
          <p:grpSpPr bwMode="auto">
            <a:xfrm rot="14964908" flipH="1">
              <a:off x="104" y="2441"/>
              <a:ext cx="452" cy="444"/>
              <a:chOff x="1727" y="866"/>
              <a:chExt cx="129" cy="157"/>
            </a:xfrm>
          </p:grpSpPr>
          <p:sp>
            <p:nvSpPr>
              <p:cNvPr id="1069" name="Freeform 5"/>
              <p:cNvSpPr>
                <a:spLocks/>
              </p:cNvSpPr>
              <p:nvPr userDrawn="1"/>
            </p:nvSpPr>
            <p:spPr bwMode="ltGray">
              <a:xfrm>
                <a:off x="1727" y="866"/>
                <a:ext cx="41" cy="59"/>
              </a:xfrm>
              <a:custGeom>
                <a:avLst/>
                <a:gdLst>
                  <a:gd name="T0" fmla="*/ 2 w 83"/>
                  <a:gd name="T1" fmla="*/ 1 h 117"/>
                  <a:gd name="T2" fmla="*/ 0 w 83"/>
                  <a:gd name="T3" fmla="*/ 0 h 117"/>
                  <a:gd name="T4" fmla="*/ 0 w 83"/>
                  <a:gd name="T5" fmla="*/ 4 h 117"/>
                  <a:gd name="T6" fmla="*/ 2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6"/>
              <p:cNvSpPr>
                <a:spLocks/>
              </p:cNvSpPr>
              <p:nvPr userDrawn="1"/>
            </p:nvSpPr>
            <p:spPr bwMode="ltGray">
              <a:xfrm>
                <a:off x="1786" y="894"/>
                <a:ext cx="70" cy="49"/>
              </a:xfrm>
              <a:custGeom>
                <a:avLst/>
                <a:gdLst>
                  <a:gd name="T0" fmla="*/ 0 w 140"/>
                  <a:gd name="T1" fmla="*/ 4 h 98"/>
                  <a:gd name="T2" fmla="*/ 4 w 140"/>
                  <a:gd name="T3" fmla="*/ 0 h 98"/>
                  <a:gd name="T4" fmla="*/ 5 w 140"/>
                  <a:gd name="T5" fmla="*/ 2 h 98"/>
                  <a:gd name="T6" fmla="*/ 0 w 140"/>
                  <a:gd name="T7" fmla="*/ 4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7"/>
              <p:cNvSpPr>
                <a:spLocks/>
              </p:cNvSpPr>
              <p:nvPr userDrawn="1"/>
            </p:nvSpPr>
            <p:spPr bwMode="ltGray">
              <a:xfrm>
                <a:off x="1772" y="998"/>
                <a:ext cx="73" cy="25"/>
              </a:xfrm>
              <a:custGeom>
                <a:avLst/>
                <a:gdLst>
                  <a:gd name="T0" fmla="*/ 0 w 145"/>
                  <a:gd name="T1" fmla="*/ 1 h 49"/>
                  <a:gd name="T2" fmla="*/ 5 w 145"/>
                  <a:gd name="T3" fmla="*/ 0 h 49"/>
                  <a:gd name="T4" fmla="*/ 5 w 145"/>
                  <a:gd name="T5" fmla="*/ 2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2"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3" name="Group 9"/>
            <p:cNvGrpSpPr>
              <a:grpSpLocks/>
            </p:cNvGrpSpPr>
            <p:nvPr/>
          </p:nvGrpSpPr>
          <p:grpSpPr bwMode="auto">
            <a:xfrm rot="416244">
              <a:off x="9" y="1746"/>
              <a:ext cx="1771" cy="1741"/>
              <a:chOff x="41" y="2787"/>
              <a:chExt cx="902" cy="833"/>
            </a:xfrm>
          </p:grpSpPr>
          <p:sp>
            <p:nvSpPr>
              <p:cNvPr id="1060" name="Freeform 10"/>
              <p:cNvSpPr>
                <a:spLocks/>
              </p:cNvSpPr>
              <p:nvPr userDrawn="1"/>
            </p:nvSpPr>
            <p:spPr bwMode="ltGray">
              <a:xfrm rot="373331" flipH="1">
                <a:off x="125" y="2787"/>
                <a:ext cx="313" cy="303"/>
              </a:xfrm>
              <a:custGeom>
                <a:avLst/>
                <a:gdLst>
                  <a:gd name="T0" fmla="*/ 286 w 217"/>
                  <a:gd name="T1" fmla="*/ 1313 h 210"/>
                  <a:gd name="T2" fmla="*/ 229 w 217"/>
                  <a:gd name="T3" fmla="*/ 1241 h 210"/>
                  <a:gd name="T4" fmla="*/ 164 w 217"/>
                  <a:gd name="T5" fmla="*/ 1133 h 210"/>
                  <a:gd name="T6" fmla="*/ 95 w 217"/>
                  <a:gd name="T7" fmla="*/ 991 h 210"/>
                  <a:gd name="T8" fmla="*/ 29 w 217"/>
                  <a:gd name="T9" fmla="*/ 843 h 210"/>
                  <a:gd name="T10" fmla="*/ 0 w 217"/>
                  <a:gd name="T11" fmla="*/ 682 h 210"/>
                  <a:gd name="T12" fmla="*/ 1 w 217"/>
                  <a:gd name="T13" fmla="*/ 511 h 210"/>
                  <a:gd name="T14" fmla="*/ 56 w 217"/>
                  <a:gd name="T15" fmla="*/ 354 h 210"/>
                  <a:gd name="T16" fmla="*/ 169 w 217"/>
                  <a:gd name="T17" fmla="*/ 222 h 210"/>
                  <a:gd name="T18" fmla="*/ 283 w 217"/>
                  <a:gd name="T19" fmla="*/ 137 h 210"/>
                  <a:gd name="T20" fmla="*/ 375 w 217"/>
                  <a:gd name="T21" fmla="*/ 75 h 210"/>
                  <a:gd name="T22" fmla="*/ 450 w 217"/>
                  <a:gd name="T23" fmla="*/ 42 h 210"/>
                  <a:gd name="T24" fmla="*/ 508 w 217"/>
                  <a:gd name="T25" fmla="*/ 29 h 210"/>
                  <a:gd name="T26" fmla="*/ 550 w 217"/>
                  <a:gd name="T27" fmla="*/ 29 h 210"/>
                  <a:gd name="T28" fmla="*/ 649 w 217"/>
                  <a:gd name="T29" fmla="*/ 0 h 210"/>
                  <a:gd name="T30" fmla="*/ 922 w 217"/>
                  <a:gd name="T31" fmla="*/ 52 h 210"/>
                  <a:gd name="T32" fmla="*/ 998 w 217"/>
                  <a:gd name="T33" fmla="*/ 75 h 210"/>
                  <a:gd name="T34" fmla="*/ 1073 w 217"/>
                  <a:gd name="T35" fmla="*/ 95 h 210"/>
                  <a:gd name="T36" fmla="*/ 1138 w 217"/>
                  <a:gd name="T37" fmla="*/ 117 h 210"/>
                  <a:gd name="T38" fmla="*/ 1186 w 217"/>
                  <a:gd name="T39" fmla="*/ 144 h 210"/>
                  <a:gd name="T40" fmla="*/ 1240 w 217"/>
                  <a:gd name="T41" fmla="*/ 169 h 210"/>
                  <a:gd name="T42" fmla="*/ 1282 w 217"/>
                  <a:gd name="T43" fmla="*/ 198 h 210"/>
                  <a:gd name="T44" fmla="*/ 1315 w 217"/>
                  <a:gd name="T45" fmla="*/ 237 h 210"/>
                  <a:gd name="T46" fmla="*/ 1354 w 217"/>
                  <a:gd name="T47" fmla="*/ 283 h 210"/>
                  <a:gd name="T48" fmla="*/ 1282 w 217"/>
                  <a:gd name="T49" fmla="*/ 253 h 210"/>
                  <a:gd name="T50" fmla="*/ 1213 w 217"/>
                  <a:gd name="T51" fmla="*/ 225 h 210"/>
                  <a:gd name="T52" fmla="*/ 1144 w 217"/>
                  <a:gd name="T53" fmla="*/ 208 h 210"/>
                  <a:gd name="T54" fmla="*/ 1073 w 217"/>
                  <a:gd name="T55" fmla="*/ 185 h 210"/>
                  <a:gd name="T56" fmla="*/ 1017 w 217"/>
                  <a:gd name="T57" fmla="*/ 169 h 210"/>
                  <a:gd name="T58" fmla="*/ 958 w 217"/>
                  <a:gd name="T59" fmla="*/ 164 h 210"/>
                  <a:gd name="T60" fmla="*/ 890 w 217"/>
                  <a:gd name="T61" fmla="*/ 154 h 210"/>
                  <a:gd name="T62" fmla="*/ 834 w 217"/>
                  <a:gd name="T63" fmla="*/ 154 h 210"/>
                  <a:gd name="T64" fmla="*/ 780 w 217"/>
                  <a:gd name="T65" fmla="*/ 154 h 210"/>
                  <a:gd name="T66" fmla="*/ 724 w 217"/>
                  <a:gd name="T67" fmla="*/ 156 h 210"/>
                  <a:gd name="T68" fmla="*/ 666 w 217"/>
                  <a:gd name="T69" fmla="*/ 169 h 210"/>
                  <a:gd name="T70" fmla="*/ 617 w 217"/>
                  <a:gd name="T71" fmla="*/ 183 h 210"/>
                  <a:gd name="T72" fmla="*/ 568 w 217"/>
                  <a:gd name="T73" fmla="*/ 208 h 210"/>
                  <a:gd name="T74" fmla="*/ 509 w 217"/>
                  <a:gd name="T75" fmla="*/ 225 h 210"/>
                  <a:gd name="T76" fmla="*/ 462 w 217"/>
                  <a:gd name="T77" fmla="*/ 255 h 210"/>
                  <a:gd name="T78" fmla="*/ 413 w 217"/>
                  <a:gd name="T79" fmla="*/ 286 h 210"/>
                  <a:gd name="T80" fmla="*/ 325 w 217"/>
                  <a:gd name="T81" fmla="*/ 381 h 210"/>
                  <a:gd name="T82" fmla="*/ 264 w 217"/>
                  <a:gd name="T83" fmla="*/ 499 h 210"/>
                  <a:gd name="T84" fmla="*/ 229 w 217"/>
                  <a:gd name="T85" fmla="*/ 645 h 210"/>
                  <a:gd name="T86" fmla="*/ 216 w 217"/>
                  <a:gd name="T87" fmla="*/ 789 h 210"/>
                  <a:gd name="T88" fmla="*/ 216 w 217"/>
                  <a:gd name="T89" fmla="*/ 948 h 210"/>
                  <a:gd name="T90" fmla="*/ 237 w 217"/>
                  <a:gd name="T91" fmla="*/ 1086 h 210"/>
                  <a:gd name="T92" fmla="*/ 255 w 217"/>
                  <a:gd name="T93" fmla="*/ 1213 h 210"/>
                  <a:gd name="T94" fmla="*/ 286 w 217"/>
                  <a:gd name="T95" fmla="*/ 1313 h 2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1" name="Freeform 11"/>
              <p:cNvSpPr>
                <a:spLocks/>
              </p:cNvSpPr>
              <p:nvPr userDrawn="1"/>
            </p:nvSpPr>
            <p:spPr bwMode="ltGray">
              <a:xfrm rot="373331" flipH="1">
                <a:off x="41" y="2843"/>
                <a:ext cx="262" cy="308"/>
              </a:xfrm>
              <a:custGeom>
                <a:avLst/>
                <a:gdLst>
                  <a:gd name="T0" fmla="*/ 674 w 182"/>
                  <a:gd name="T1" fmla="*/ 0 h 213"/>
                  <a:gd name="T2" fmla="*/ 692 w 182"/>
                  <a:gd name="T3" fmla="*/ 13 h 213"/>
                  <a:gd name="T4" fmla="*/ 731 w 182"/>
                  <a:gd name="T5" fmla="*/ 52 h 213"/>
                  <a:gd name="T6" fmla="*/ 786 w 182"/>
                  <a:gd name="T7" fmla="*/ 116 h 213"/>
                  <a:gd name="T8" fmla="*/ 848 w 182"/>
                  <a:gd name="T9" fmla="*/ 210 h 213"/>
                  <a:gd name="T10" fmla="*/ 897 w 182"/>
                  <a:gd name="T11" fmla="*/ 327 h 213"/>
                  <a:gd name="T12" fmla="*/ 929 w 182"/>
                  <a:gd name="T13" fmla="*/ 482 h 213"/>
                  <a:gd name="T14" fmla="*/ 929 w 182"/>
                  <a:gd name="T15" fmla="*/ 665 h 213"/>
                  <a:gd name="T16" fmla="*/ 890 w 182"/>
                  <a:gd name="T17" fmla="*/ 881 h 213"/>
                  <a:gd name="T18" fmla="*/ 868 w 182"/>
                  <a:gd name="T19" fmla="*/ 941 h 213"/>
                  <a:gd name="T20" fmla="*/ 841 w 182"/>
                  <a:gd name="T21" fmla="*/ 991 h 213"/>
                  <a:gd name="T22" fmla="*/ 812 w 182"/>
                  <a:gd name="T23" fmla="*/ 1045 h 213"/>
                  <a:gd name="T24" fmla="*/ 773 w 182"/>
                  <a:gd name="T25" fmla="*/ 1093 h 213"/>
                  <a:gd name="T26" fmla="*/ 721 w 182"/>
                  <a:gd name="T27" fmla="*/ 1138 h 213"/>
                  <a:gd name="T28" fmla="*/ 678 w 182"/>
                  <a:gd name="T29" fmla="*/ 1173 h 213"/>
                  <a:gd name="T30" fmla="*/ 632 w 182"/>
                  <a:gd name="T31" fmla="*/ 1206 h 213"/>
                  <a:gd name="T32" fmla="*/ 567 w 182"/>
                  <a:gd name="T33" fmla="*/ 1233 h 213"/>
                  <a:gd name="T34" fmla="*/ 508 w 182"/>
                  <a:gd name="T35" fmla="*/ 1246 h 213"/>
                  <a:gd name="T36" fmla="*/ 448 w 182"/>
                  <a:gd name="T37" fmla="*/ 1262 h 213"/>
                  <a:gd name="T38" fmla="*/ 379 w 182"/>
                  <a:gd name="T39" fmla="*/ 1274 h 213"/>
                  <a:gd name="T40" fmla="*/ 305 w 182"/>
                  <a:gd name="T41" fmla="*/ 1274 h 213"/>
                  <a:gd name="T42" fmla="*/ 226 w 182"/>
                  <a:gd name="T43" fmla="*/ 1262 h 213"/>
                  <a:gd name="T44" fmla="*/ 155 w 182"/>
                  <a:gd name="T45" fmla="*/ 1246 h 213"/>
                  <a:gd name="T46" fmla="*/ 72 w 182"/>
                  <a:gd name="T47" fmla="*/ 1219 h 213"/>
                  <a:gd name="T48" fmla="*/ 0 w 182"/>
                  <a:gd name="T49" fmla="*/ 1187 h 213"/>
                  <a:gd name="T50" fmla="*/ 69 w 182"/>
                  <a:gd name="T51" fmla="*/ 1233 h 213"/>
                  <a:gd name="T52" fmla="*/ 137 w 182"/>
                  <a:gd name="T53" fmla="*/ 1262 h 213"/>
                  <a:gd name="T54" fmla="*/ 206 w 182"/>
                  <a:gd name="T55" fmla="*/ 1294 h 213"/>
                  <a:gd name="T56" fmla="*/ 265 w 182"/>
                  <a:gd name="T57" fmla="*/ 1316 h 213"/>
                  <a:gd name="T58" fmla="*/ 325 w 182"/>
                  <a:gd name="T59" fmla="*/ 1335 h 213"/>
                  <a:gd name="T60" fmla="*/ 392 w 182"/>
                  <a:gd name="T61" fmla="*/ 1342 h 213"/>
                  <a:gd name="T62" fmla="*/ 449 w 182"/>
                  <a:gd name="T63" fmla="*/ 1345 h 213"/>
                  <a:gd name="T64" fmla="*/ 510 w 182"/>
                  <a:gd name="T65" fmla="*/ 1345 h 213"/>
                  <a:gd name="T66" fmla="*/ 564 w 182"/>
                  <a:gd name="T67" fmla="*/ 1342 h 213"/>
                  <a:gd name="T68" fmla="*/ 618 w 182"/>
                  <a:gd name="T69" fmla="*/ 1330 h 213"/>
                  <a:gd name="T70" fmla="*/ 665 w 182"/>
                  <a:gd name="T71" fmla="*/ 1316 h 213"/>
                  <a:gd name="T72" fmla="*/ 715 w 182"/>
                  <a:gd name="T73" fmla="*/ 1303 h 213"/>
                  <a:gd name="T74" fmla="*/ 760 w 182"/>
                  <a:gd name="T75" fmla="*/ 1286 h 213"/>
                  <a:gd name="T76" fmla="*/ 802 w 182"/>
                  <a:gd name="T77" fmla="*/ 1258 h 213"/>
                  <a:gd name="T78" fmla="*/ 841 w 182"/>
                  <a:gd name="T79" fmla="*/ 1233 h 213"/>
                  <a:gd name="T80" fmla="*/ 877 w 182"/>
                  <a:gd name="T81" fmla="*/ 1206 h 213"/>
                  <a:gd name="T82" fmla="*/ 976 w 182"/>
                  <a:gd name="T83" fmla="*/ 1111 h 213"/>
                  <a:gd name="T84" fmla="*/ 1045 w 182"/>
                  <a:gd name="T85" fmla="*/ 1018 h 213"/>
                  <a:gd name="T86" fmla="*/ 1085 w 182"/>
                  <a:gd name="T87" fmla="*/ 910 h 213"/>
                  <a:gd name="T88" fmla="*/ 1107 w 182"/>
                  <a:gd name="T89" fmla="*/ 811 h 213"/>
                  <a:gd name="T90" fmla="*/ 1121 w 182"/>
                  <a:gd name="T91" fmla="*/ 704 h 213"/>
                  <a:gd name="T92" fmla="*/ 1121 w 182"/>
                  <a:gd name="T93" fmla="*/ 599 h 213"/>
                  <a:gd name="T94" fmla="*/ 1126 w 182"/>
                  <a:gd name="T95" fmla="*/ 500 h 213"/>
                  <a:gd name="T96" fmla="*/ 1067 w 182"/>
                  <a:gd name="T97" fmla="*/ 292 h 213"/>
                  <a:gd name="T98" fmla="*/ 966 w 182"/>
                  <a:gd name="T99" fmla="*/ 130 h 213"/>
                  <a:gd name="T100" fmla="*/ 930 w 182"/>
                  <a:gd name="T101" fmla="*/ 116 h 213"/>
                  <a:gd name="T102" fmla="*/ 910 w 182"/>
                  <a:gd name="T103" fmla="*/ 97 h 213"/>
                  <a:gd name="T104" fmla="*/ 877 w 182"/>
                  <a:gd name="T105" fmla="*/ 81 h 213"/>
                  <a:gd name="T106" fmla="*/ 854 w 182"/>
                  <a:gd name="T107" fmla="*/ 69 h 213"/>
                  <a:gd name="T108" fmla="*/ 816 w 182"/>
                  <a:gd name="T109" fmla="*/ 56 h 213"/>
                  <a:gd name="T110" fmla="*/ 779 w 182"/>
                  <a:gd name="T111" fmla="*/ 39 h 213"/>
                  <a:gd name="T112" fmla="*/ 734 w 182"/>
                  <a:gd name="T113" fmla="*/ 19 h 213"/>
                  <a:gd name="T114" fmla="*/ 674 w 182"/>
                  <a:gd name="T115" fmla="*/ 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2" name="Freeform 12"/>
              <p:cNvSpPr>
                <a:spLocks/>
              </p:cNvSpPr>
              <p:nvPr userDrawn="1"/>
            </p:nvSpPr>
            <p:spPr bwMode="ltGray">
              <a:xfrm rot="373331" flipH="1">
                <a:off x="121" y="2907"/>
                <a:ext cx="93" cy="156"/>
              </a:xfrm>
              <a:custGeom>
                <a:avLst/>
                <a:gdLst>
                  <a:gd name="T0" fmla="*/ 19 w 128"/>
                  <a:gd name="T1" fmla="*/ 0 h 217"/>
                  <a:gd name="T2" fmla="*/ 21 w 128"/>
                  <a:gd name="T3" fmla="*/ 1 h 217"/>
                  <a:gd name="T4" fmla="*/ 23 w 128"/>
                  <a:gd name="T5" fmla="*/ 5 h 217"/>
                  <a:gd name="T6" fmla="*/ 25 w 128"/>
                  <a:gd name="T7" fmla="*/ 10 h 217"/>
                  <a:gd name="T8" fmla="*/ 26 w 128"/>
                  <a:gd name="T9" fmla="*/ 15 h 217"/>
                  <a:gd name="T10" fmla="*/ 26 w 128"/>
                  <a:gd name="T11" fmla="*/ 22 h 217"/>
                  <a:gd name="T12" fmla="*/ 23 w 128"/>
                  <a:gd name="T13" fmla="*/ 28 h 217"/>
                  <a:gd name="T14" fmla="*/ 19 w 128"/>
                  <a:gd name="T15" fmla="*/ 35 h 217"/>
                  <a:gd name="T16" fmla="*/ 12 w 128"/>
                  <a:gd name="T17" fmla="*/ 42 h 217"/>
                  <a:gd name="T18" fmla="*/ 10 w 128"/>
                  <a:gd name="T19" fmla="*/ 41 h 217"/>
                  <a:gd name="T20" fmla="*/ 8 w 128"/>
                  <a:gd name="T21" fmla="*/ 40 h 217"/>
                  <a:gd name="T22" fmla="*/ 5 w 128"/>
                  <a:gd name="T23" fmla="*/ 40 h 217"/>
                  <a:gd name="T24" fmla="*/ 4 w 128"/>
                  <a:gd name="T25" fmla="*/ 39 h 217"/>
                  <a:gd name="T26" fmla="*/ 1 w 128"/>
                  <a:gd name="T27" fmla="*/ 37 h 217"/>
                  <a:gd name="T28" fmla="*/ 1 w 128"/>
                  <a:gd name="T29" fmla="*/ 36 h 217"/>
                  <a:gd name="T30" fmla="*/ 0 w 128"/>
                  <a:gd name="T31" fmla="*/ 35 h 217"/>
                  <a:gd name="T32" fmla="*/ 1 w 128"/>
                  <a:gd name="T33" fmla="*/ 34 h 217"/>
                  <a:gd name="T34" fmla="*/ 3 w 128"/>
                  <a:gd name="T35" fmla="*/ 32 h 217"/>
                  <a:gd name="T36" fmla="*/ 6 w 128"/>
                  <a:gd name="T37" fmla="*/ 31 h 217"/>
                  <a:gd name="T38" fmla="*/ 9 w 128"/>
                  <a:gd name="T39" fmla="*/ 29 h 217"/>
                  <a:gd name="T40" fmla="*/ 12 w 128"/>
                  <a:gd name="T41" fmla="*/ 26 h 217"/>
                  <a:gd name="T42" fmla="*/ 16 w 128"/>
                  <a:gd name="T43" fmla="*/ 22 h 217"/>
                  <a:gd name="T44" fmla="*/ 18 w 128"/>
                  <a:gd name="T45" fmla="*/ 16 h 217"/>
                  <a:gd name="T46" fmla="*/ 20 w 128"/>
                  <a:gd name="T47" fmla="*/ 9 h 217"/>
                  <a:gd name="T48" fmla="*/ 19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3" name="Freeform 13"/>
              <p:cNvSpPr>
                <a:spLocks/>
              </p:cNvSpPr>
              <p:nvPr userDrawn="1"/>
            </p:nvSpPr>
            <p:spPr bwMode="ltGray">
              <a:xfrm rot="373331" flipH="1">
                <a:off x="313" y="3110"/>
                <a:ext cx="85" cy="93"/>
              </a:xfrm>
              <a:custGeom>
                <a:avLst/>
                <a:gdLst>
                  <a:gd name="T0" fmla="*/ 15 w 117"/>
                  <a:gd name="T1" fmla="*/ 0 h 132"/>
                  <a:gd name="T2" fmla="*/ 0 w 117"/>
                  <a:gd name="T3" fmla="*/ 4 h 132"/>
                  <a:gd name="T4" fmla="*/ 1 w 117"/>
                  <a:gd name="T5" fmla="*/ 4 h 132"/>
                  <a:gd name="T6" fmla="*/ 3 w 117"/>
                  <a:gd name="T7" fmla="*/ 5 h 132"/>
                  <a:gd name="T8" fmla="*/ 6 w 117"/>
                  <a:gd name="T9" fmla="*/ 6 h 132"/>
                  <a:gd name="T10" fmla="*/ 9 w 117"/>
                  <a:gd name="T11" fmla="*/ 8 h 132"/>
                  <a:gd name="T12" fmla="*/ 13 w 117"/>
                  <a:gd name="T13" fmla="*/ 11 h 132"/>
                  <a:gd name="T14" fmla="*/ 17 w 117"/>
                  <a:gd name="T15" fmla="*/ 13 h 132"/>
                  <a:gd name="T16" fmla="*/ 20 w 117"/>
                  <a:gd name="T17" fmla="*/ 18 h 132"/>
                  <a:gd name="T18" fmla="*/ 23 w 117"/>
                  <a:gd name="T19" fmla="*/ 23 h 132"/>
                  <a:gd name="T20" fmla="*/ 24 w 117"/>
                  <a:gd name="T21" fmla="*/ 21 h 132"/>
                  <a:gd name="T22" fmla="*/ 23 w 117"/>
                  <a:gd name="T23" fmla="*/ 18 h 132"/>
                  <a:gd name="T24" fmla="*/ 22 w 117"/>
                  <a:gd name="T25" fmla="*/ 16 h 132"/>
                  <a:gd name="T26" fmla="*/ 20 w 117"/>
                  <a:gd name="T27" fmla="*/ 13 h 132"/>
                  <a:gd name="T28" fmla="*/ 18 w 117"/>
                  <a:gd name="T29" fmla="*/ 10 h 132"/>
                  <a:gd name="T30" fmla="*/ 16 w 117"/>
                  <a:gd name="T31" fmla="*/ 8 h 132"/>
                  <a:gd name="T32" fmla="*/ 14 w 117"/>
                  <a:gd name="T33" fmla="*/ 6 h 132"/>
                  <a:gd name="T34" fmla="*/ 12 w 117"/>
                  <a:gd name="T35" fmla="*/ 6 h 132"/>
                  <a:gd name="T36" fmla="*/ 14 w 117"/>
                  <a:gd name="T37" fmla="*/ 5 h 132"/>
                  <a:gd name="T38" fmla="*/ 16 w 117"/>
                  <a:gd name="T39" fmla="*/ 5 h 132"/>
                  <a:gd name="T40" fmla="*/ 18 w 117"/>
                  <a:gd name="T41" fmla="*/ 4 h 132"/>
                  <a:gd name="T42" fmla="*/ 20 w 117"/>
                  <a:gd name="T43" fmla="*/ 4 h 132"/>
                  <a:gd name="T44" fmla="*/ 21 w 117"/>
                  <a:gd name="T45" fmla="*/ 4 h 132"/>
                  <a:gd name="T46" fmla="*/ 22 w 117"/>
                  <a:gd name="T47" fmla="*/ 4 h 132"/>
                  <a:gd name="T48" fmla="*/ 23 w 117"/>
                  <a:gd name="T49" fmla="*/ 4 h 132"/>
                  <a:gd name="T50" fmla="*/ 23 w 117"/>
                  <a:gd name="T51" fmla="*/ 4 h 132"/>
                  <a:gd name="T52" fmla="*/ 15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4" name="Freeform 14"/>
              <p:cNvSpPr>
                <a:spLocks/>
              </p:cNvSpPr>
              <p:nvPr userDrawn="1"/>
            </p:nvSpPr>
            <p:spPr bwMode="ltGray">
              <a:xfrm rot="373331" flipH="1">
                <a:off x="289" y="3135"/>
                <a:ext cx="21" cy="55"/>
              </a:xfrm>
              <a:custGeom>
                <a:avLst/>
                <a:gdLst>
                  <a:gd name="T0" fmla="*/ 6 w 29"/>
                  <a:gd name="T1" fmla="*/ 0 h 77"/>
                  <a:gd name="T2" fmla="*/ 5 w 29"/>
                  <a:gd name="T3" fmla="*/ 0 h 77"/>
                  <a:gd name="T4" fmla="*/ 4 w 29"/>
                  <a:gd name="T5" fmla="*/ 1 h 77"/>
                  <a:gd name="T6" fmla="*/ 2 w 29"/>
                  <a:gd name="T7" fmla="*/ 1 h 77"/>
                  <a:gd name="T8" fmla="*/ 1 w 29"/>
                  <a:gd name="T9" fmla="*/ 4 h 77"/>
                  <a:gd name="T10" fmla="*/ 1 w 29"/>
                  <a:gd name="T11" fmla="*/ 6 h 77"/>
                  <a:gd name="T12" fmla="*/ 0 w 29"/>
                  <a:gd name="T13" fmla="*/ 8 h 77"/>
                  <a:gd name="T14" fmla="*/ 1 w 29"/>
                  <a:gd name="T15" fmla="*/ 11 h 77"/>
                  <a:gd name="T16" fmla="*/ 2 w 29"/>
                  <a:gd name="T17" fmla="*/ 14 h 77"/>
                  <a:gd name="T18" fmla="*/ 3 w 29"/>
                  <a:gd name="T19" fmla="*/ 10 h 77"/>
                  <a:gd name="T20" fmla="*/ 4 w 29"/>
                  <a:gd name="T21" fmla="*/ 7 h 77"/>
                  <a:gd name="T22" fmla="*/ 5 w 29"/>
                  <a:gd name="T23" fmla="*/ 4 h 77"/>
                  <a:gd name="T24" fmla="*/ 6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65" name="Group 15"/>
              <p:cNvGrpSpPr>
                <a:grpSpLocks/>
              </p:cNvGrpSpPr>
              <p:nvPr userDrawn="1"/>
            </p:nvGrpSpPr>
            <p:grpSpPr bwMode="auto">
              <a:xfrm rot="10886446" flipH="1">
                <a:off x="335" y="3251"/>
                <a:ext cx="608" cy="369"/>
                <a:chOff x="-366" y="1704"/>
                <a:chExt cx="608" cy="369"/>
              </a:xfrm>
            </p:grpSpPr>
            <p:sp>
              <p:nvSpPr>
                <p:cNvPr id="1066" name="Freeform 16"/>
                <p:cNvSpPr>
                  <a:spLocks/>
                </p:cNvSpPr>
                <p:nvPr userDrawn="1"/>
              </p:nvSpPr>
              <p:spPr bwMode="ltGray">
                <a:xfrm rot="4200091">
                  <a:off x="-243" y="1807"/>
                  <a:ext cx="143" cy="390"/>
                </a:xfrm>
                <a:custGeom>
                  <a:avLst/>
                  <a:gdLst>
                    <a:gd name="T0" fmla="*/ 2 w 207"/>
                    <a:gd name="T1" fmla="*/ 7 h 564"/>
                    <a:gd name="T2" fmla="*/ 1 w 207"/>
                    <a:gd name="T3" fmla="*/ 12 h 564"/>
                    <a:gd name="T4" fmla="*/ 1 w 207"/>
                    <a:gd name="T5" fmla="*/ 16 h 564"/>
                    <a:gd name="T6" fmla="*/ 0 w 207"/>
                    <a:gd name="T7" fmla="*/ 19 h 564"/>
                    <a:gd name="T8" fmla="*/ 0 w 207"/>
                    <a:gd name="T9" fmla="*/ 24 h 564"/>
                    <a:gd name="T10" fmla="*/ 1 w 207"/>
                    <a:gd name="T11" fmla="*/ 28 h 564"/>
                    <a:gd name="T12" fmla="*/ 1 w 207"/>
                    <a:gd name="T13" fmla="*/ 33 h 564"/>
                    <a:gd name="T14" fmla="*/ 3 w 207"/>
                    <a:gd name="T15" fmla="*/ 39 h 564"/>
                    <a:gd name="T16" fmla="*/ 5 w 207"/>
                    <a:gd name="T17" fmla="*/ 46 h 564"/>
                    <a:gd name="T18" fmla="*/ 7 w 207"/>
                    <a:gd name="T19" fmla="*/ 52 h 564"/>
                    <a:gd name="T20" fmla="*/ 10 w 207"/>
                    <a:gd name="T21" fmla="*/ 57 h 564"/>
                    <a:gd name="T22" fmla="*/ 13 w 207"/>
                    <a:gd name="T23" fmla="*/ 64 h 564"/>
                    <a:gd name="T24" fmla="*/ 17 w 207"/>
                    <a:gd name="T25" fmla="*/ 71 h 564"/>
                    <a:gd name="T26" fmla="*/ 21 w 207"/>
                    <a:gd name="T27" fmla="*/ 77 h 564"/>
                    <a:gd name="T28" fmla="*/ 25 w 207"/>
                    <a:gd name="T29" fmla="*/ 82 h 564"/>
                    <a:gd name="T30" fmla="*/ 28 w 207"/>
                    <a:gd name="T31" fmla="*/ 86 h 564"/>
                    <a:gd name="T32" fmla="*/ 32 w 207"/>
                    <a:gd name="T33" fmla="*/ 89 h 564"/>
                    <a:gd name="T34" fmla="*/ 26 w 207"/>
                    <a:gd name="T35" fmla="*/ 79 h 564"/>
                    <a:gd name="T36" fmla="*/ 20 w 207"/>
                    <a:gd name="T37" fmla="*/ 71 h 564"/>
                    <a:gd name="T38" fmla="*/ 16 w 207"/>
                    <a:gd name="T39" fmla="*/ 64 h 564"/>
                    <a:gd name="T40" fmla="*/ 13 w 207"/>
                    <a:gd name="T41" fmla="*/ 58 h 564"/>
                    <a:gd name="T42" fmla="*/ 12 w 207"/>
                    <a:gd name="T43" fmla="*/ 53 h 564"/>
                    <a:gd name="T44" fmla="*/ 10 w 207"/>
                    <a:gd name="T45" fmla="*/ 49 h 564"/>
                    <a:gd name="T46" fmla="*/ 10 w 207"/>
                    <a:gd name="T47" fmla="*/ 45 h 564"/>
                    <a:gd name="T48" fmla="*/ 9 w 207"/>
                    <a:gd name="T49" fmla="*/ 41 h 564"/>
                    <a:gd name="T50" fmla="*/ 7 w 207"/>
                    <a:gd name="T51" fmla="*/ 33 h 564"/>
                    <a:gd name="T52" fmla="*/ 6 w 207"/>
                    <a:gd name="T53" fmla="*/ 22 h 564"/>
                    <a:gd name="T54" fmla="*/ 7 w 207"/>
                    <a:gd name="T55" fmla="*/ 11 h 564"/>
                    <a:gd name="T56" fmla="*/ 8 w 207"/>
                    <a:gd name="T57" fmla="*/ 0 h 564"/>
                    <a:gd name="T58" fmla="*/ 2 w 207"/>
                    <a:gd name="T59" fmla="*/ 7 h 5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7" name="Freeform 17"/>
                <p:cNvSpPr>
                  <a:spLocks/>
                </p:cNvSpPr>
                <p:nvPr userDrawn="1"/>
              </p:nvSpPr>
              <p:spPr bwMode="ltGray">
                <a:xfrm rot="4200091">
                  <a:off x="124" y="1761"/>
                  <a:ext cx="33" cy="160"/>
                </a:xfrm>
                <a:custGeom>
                  <a:avLst/>
                  <a:gdLst>
                    <a:gd name="T0" fmla="*/ 0 w 47"/>
                    <a:gd name="T1" fmla="*/ 3 h 232"/>
                    <a:gd name="T2" fmla="*/ 3 w 47"/>
                    <a:gd name="T3" fmla="*/ 8 h 232"/>
                    <a:gd name="T4" fmla="*/ 4 w 47"/>
                    <a:gd name="T5" fmla="*/ 16 h 232"/>
                    <a:gd name="T6" fmla="*/ 4 w 47"/>
                    <a:gd name="T7" fmla="*/ 25 h 232"/>
                    <a:gd name="T8" fmla="*/ 3 w 47"/>
                    <a:gd name="T9" fmla="*/ 36 h 232"/>
                    <a:gd name="T10" fmla="*/ 8 w 47"/>
                    <a:gd name="T11" fmla="*/ 34 h 232"/>
                    <a:gd name="T12" fmla="*/ 8 w 47"/>
                    <a:gd name="T13" fmla="*/ 28 h 232"/>
                    <a:gd name="T14" fmla="*/ 8 w 47"/>
                    <a:gd name="T15" fmla="*/ 22 h 232"/>
                    <a:gd name="T16" fmla="*/ 8 w 47"/>
                    <a:gd name="T17" fmla="*/ 16 h 232"/>
                    <a:gd name="T18" fmla="*/ 7 w 47"/>
                    <a:gd name="T19" fmla="*/ 11 h 232"/>
                    <a:gd name="T20" fmla="*/ 6 w 47"/>
                    <a:gd name="T21" fmla="*/ 8 h 232"/>
                    <a:gd name="T22" fmla="*/ 5 w 47"/>
                    <a:gd name="T23" fmla="*/ 6 h 232"/>
                    <a:gd name="T24" fmla="*/ 4 w 47"/>
                    <a:gd name="T25" fmla="*/ 3 h 232"/>
                    <a:gd name="T26" fmla="*/ 2 w 47"/>
                    <a:gd name="T27" fmla="*/ 0 h 232"/>
                    <a:gd name="T28" fmla="*/ 0 w 47"/>
                    <a:gd name="T29" fmla="*/ 3 h 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18"/>
                <p:cNvSpPr>
                  <a:spLocks/>
                </p:cNvSpPr>
                <p:nvPr userDrawn="1"/>
              </p:nvSpPr>
              <p:spPr bwMode="ltGray">
                <a:xfrm rot="4200091">
                  <a:off x="199" y="1720"/>
                  <a:ext cx="60" cy="27"/>
                </a:xfrm>
                <a:custGeom>
                  <a:avLst/>
                  <a:gdLst>
                    <a:gd name="T0" fmla="*/ 13 w 87"/>
                    <a:gd name="T1" fmla="*/ 3 h 40"/>
                    <a:gd name="T2" fmla="*/ 12 w 87"/>
                    <a:gd name="T3" fmla="*/ 2 h 40"/>
                    <a:gd name="T4" fmla="*/ 10 w 87"/>
                    <a:gd name="T5" fmla="*/ 1 h 40"/>
                    <a:gd name="T6" fmla="*/ 9 w 87"/>
                    <a:gd name="T7" fmla="*/ 1 h 40"/>
                    <a:gd name="T8" fmla="*/ 7 w 87"/>
                    <a:gd name="T9" fmla="*/ 1 h 40"/>
                    <a:gd name="T10" fmla="*/ 6 w 87"/>
                    <a:gd name="T11" fmla="*/ 1 h 40"/>
                    <a:gd name="T12" fmla="*/ 4 w 87"/>
                    <a:gd name="T13" fmla="*/ 1 h 40"/>
                    <a:gd name="T14" fmla="*/ 2 w 87"/>
                    <a:gd name="T15" fmla="*/ 0 h 40"/>
                    <a:gd name="T16" fmla="*/ 0 w 87"/>
                    <a:gd name="T17" fmla="*/ 1 h 40"/>
                    <a:gd name="T18" fmla="*/ 1 w 87"/>
                    <a:gd name="T19" fmla="*/ 1 h 40"/>
                    <a:gd name="T20" fmla="*/ 2 w 87"/>
                    <a:gd name="T21" fmla="*/ 1 h 40"/>
                    <a:gd name="T22" fmla="*/ 3 w 87"/>
                    <a:gd name="T23" fmla="*/ 2 h 40"/>
                    <a:gd name="T24" fmla="*/ 6 w 87"/>
                    <a:gd name="T25" fmla="*/ 2 h 40"/>
                    <a:gd name="T26" fmla="*/ 7 w 87"/>
                    <a:gd name="T27" fmla="*/ 3 h 40"/>
                    <a:gd name="T28" fmla="*/ 8 w 87"/>
                    <a:gd name="T29" fmla="*/ 3 h 40"/>
                    <a:gd name="T30" fmla="*/ 10 w 87"/>
                    <a:gd name="T31" fmla="*/ 5 h 40"/>
                    <a:gd name="T32" fmla="*/ 12 w 87"/>
                    <a:gd name="T33" fmla="*/ 5 h 40"/>
                    <a:gd name="T34" fmla="*/ 13 w 87"/>
                    <a:gd name="T35" fmla="*/ 3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034" name="Group 19"/>
            <p:cNvGrpSpPr>
              <a:grpSpLocks/>
            </p:cNvGrpSpPr>
            <p:nvPr/>
          </p:nvGrpSpPr>
          <p:grpSpPr bwMode="auto">
            <a:xfrm rot="6248562">
              <a:off x="343" y="3854"/>
              <a:ext cx="392" cy="424"/>
              <a:chOff x="1727" y="866"/>
              <a:chExt cx="129" cy="157"/>
            </a:xfrm>
          </p:grpSpPr>
          <p:sp>
            <p:nvSpPr>
              <p:cNvPr id="1057" name="Freeform 20"/>
              <p:cNvSpPr>
                <a:spLocks/>
              </p:cNvSpPr>
              <p:nvPr userDrawn="1"/>
            </p:nvSpPr>
            <p:spPr bwMode="ltGray">
              <a:xfrm>
                <a:off x="1727" y="866"/>
                <a:ext cx="41" cy="59"/>
              </a:xfrm>
              <a:custGeom>
                <a:avLst/>
                <a:gdLst>
                  <a:gd name="T0" fmla="*/ 2 w 83"/>
                  <a:gd name="T1" fmla="*/ 1 h 117"/>
                  <a:gd name="T2" fmla="*/ 0 w 83"/>
                  <a:gd name="T3" fmla="*/ 0 h 117"/>
                  <a:gd name="T4" fmla="*/ 0 w 83"/>
                  <a:gd name="T5" fmla="*/ 4 h 117"/>
                  <a:gd name="T6" fmla="*/ 2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8" name="Freeform 21"/>
              <p:cNvSpPr>
                <a:spLocks/>
              </p:cNvSpPr>
              <p:nvPr userDrawn="1"/>
            </p:nvSpPr>
            <p:spPr bwMode="ltGray">
              <a:xfrm>
                <a:off x="1786" y="894"/>
                <a:ext cx="70" cy="49"/>
              </a:xfrm>
              <a:custGeom>
                <a:avLst/>
                <a:gdLst>
                  <a:gd name="T0" fmla="*/ 0 w 140"/>
                  <a:gd name="T1" fmla="*/ 4 h 98"/>
                  <a:gd name="T2" fmla="*/ 4 w 140"/>
                  <a:gd name="T3" fmla="*/ 0 h 98"/>
                  <a:gd name="T4" fmla="*/ 5 w 140"/>
                  <a:gd name="T5" fmla="*/ 2 h 98"/>
                  <a:gd name="T6" fmla="*/ 0 w 140"/>
                  <a:gd name="T7" fmla="*/ 4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9" name="Freeform 22"/>
              <p:cNvSpPr>
                <a:spLocks/>
              </p:cNvSpPr>
              <p:nvPr userDrawn="1"/>
            </p:nvSpPr>
            <p:spPr bwMode="ltGray">
              <a:xfrm>
                <a:off x="1772" y="998"/>
                <a:ext cx="73" cy="25"/>
              </a:xfrm>
              <a:custGeom>
                <a:avLst/>
                <a:gdLst>
                  <a:gd name="T0" fmla="*/ 0 w 145"/>
                  <a:gd name="T1" fmla="*/ 1 h 49"/>
                  <a:gd name="T2" fmla="*/ 5 w 145"/>
                  <a:gd name="T3" fmla="*/ 0 h 49"/>
                  <a:gd name="T4" fmla="*/ 5 w 145"/>
                  <a:gd name="T5" fmla="*/ 2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5" name="Group 23"/>
            <p:cNvGrpSpPr>
              <a:grpSpLocks/>
            </p:cNvGrpSpPr>
            <p:nvPr/>
          </p:nvGrpSpPr>
          <p:grpSpPr bwMode="auto">
            <a:xfrm rot="5003157">
              <a:off x="249" y="1102"/>
              <a:ext cx="412" cy="500"/>
              <a:chOff x="1727" y="866"/>
              <a:chExt cx="129" cy="157"/>
            </a:xfrm>
          </p:grpSpPr>
          <p:sp>
            <p:nvSpPr>
              <p:cNvPr id="1054" name="Freeform 24"/>
              <p:cNvSpPr>
                <a:spLocks/>
              </p:cNvSpPr>
              <p:nvPr userDrawn="1"/>
            </p:nvSpPr>
            <p:spPr bwMode="ltGray">
              <a:xfrm>
                <a:off x="1727" y="866"/>
                <a:ext cx="41" cy="59"/>
              </a:xfrm>
              <a:custGeom>
                <a:avLst/>
                <a:gdLst>
                  <a:gd name="T0" fmla="*/ 2 w 83"/>
                  <a:gd name="T1" fmla="*/ 1 h 117"/>
                  <a:gd name="T2" fmla="*/ 0 w 83"/>
                  <a:gd name="T3" fmla="*/ 0 h 117"/>
                  <a:gd name="T4" fmla="*/ 0 w 83"/>
                  <a:gd name="T5" fmla="*/ 4 h 117"/>
                  <a:gd name="T6" fmla="*/ 2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5"/>
              <p:cNvSpPr>
                <a:spLocks/>
              </p:cNvSpPr>
              <p:nvPr userDrawn="1"/>
            </p:nvSpPr>
            <p:spPr bwMode="ltGray">
              <a:xfrm>
                <a:off x="1786" y="894"/>
                <a:ext cx="70" cy="49"/>
              </a:xfrm>
              <a:custGeom>
                <a:avLst/>
                <a:gdLst>
                  <a:gd name="T0" fmla="*/ 0 w 140"/>
                  <a:gd name="T1" fmla="*/ 4 h 98"/>
                  <a:gd name="T2" fmla="*/ 4 w 140"/>
                  <a:gd name="T3" fmla="*/ 0 h 98"/>
                  <a:gd name="T4" fmla="*/ 5 w 140"/>
                  <a:gd name="T5" fmla="*/ 2 h 98"/>
                  <a:gd name="T6" fmla="*/ 0 w 140"/>
                  <a:gd name="T7" fmla="*/ 4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6"/>
              <p:cNvSpPr>
                <a:spLocks/>
              </p:cNvSpPr>
              <p:nvPr userDrawn="1"/>
            </p:nvSpPr>
            <p:spPr bwMode="ltGray">
              <a:xfrm>
                <a:off x="1772" y="998"/>
                <a:ext cx="73" cy="25"/>
              </a:xfrm>
              <a:custGeom>
                <a:avLst/>
                <a:gdLst>
                  <a:gd name="T0" fmla="*/ 0 w 145"/>
                  <a:gd name="T1" fmla="*/ 1 h 49"/>
                  <a:gd name="T2" fmla="*/ 5 w 145"/>
                  <a:gd name="T3" fmla="*/ 0 h 49"/>
                  <a:gd name="T4" fmla="*/ 5 w 145"/>
                  <a:gd name="T5" fmla="*/ 2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6" name="Group 27"/>
            <p:cNvGrpSpPr>
              <a:grpSpLocks/>
            </p:cNvGrpSpPr>
            <p:nvPr/>
          </p:nvGrpSpPr>
          <p:grpSpPr bwMode="auto">
            <a:xfrm>
              <a:off x="815" y="0"/>
              <a:ext cx="345" cy="367"/>
              <a:chOff x="1727" y="866"/>
              <a:chExt cx="129" cy="157"/>
            </a:xfrm>
          </p:grpSpPr>
          <p:sp>
            <p:nvSpPr>
              <p:cNvPr id="1051" name="Freeform 28"/>
              <p:cNvSpPr>
                <a:spLocks/>
              </p:cNvSpPr>
              <p:nvPr userDrawn="1"/>
            </p:nvSpPr>
            <p:spPr bwMode="ltGray">
              <a:xfrm>
                <a:off x="1727" y="866"/>
                <a:ext cx="41" cy="59"/>
              </a:xfrm>
              <a:custGeom>
                <a:avLst/>
                <a:gdLst>
                  <a:gd name="T0" fmla="*/ 2 w 83"/>
                  <a:gd name="T1" fmla="*/ 1 h 117"/>
                  <a:gd name="T2" fmla="*/ 0 w 83"/>
                  <a:gd name="T3" fmla="*/ 0 h 117"/>
                  <a:gd name="T4" fmla="*/ 0 w 83"/>
                  <a:gd name="T5" fmla="*/ 4 h 117"/>
                  <a:gd name="T6" fmla="*/ 2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29"/>
              <p:cNvSpPr>
                <a:spLocks/>
              </p:cNvSpPr>
              <p:nvPr userDrawn="1"/>
            </p:nvSpPr>
            <p:spPr bwMode="ltGray">
              <a:xfrm>
                <a:off x="1786" y="894"/>
                <a:ext cx="70" cy="49"/>
              </a:xfrm>
              <a:custGeom>
                <a:avLst/>
                <a:gdLst>
                  <a:gd name="T0" fmla="*/ 0 w 140"/>
                  <a:gd name="T1" fmla="*/ 4 h 98"/>
                  <a:gd name="T2" fmla="*/ 4 w 140"/>
                  <a:gd name="T3" fmla="*/ 0 h 98"/>
                  <a:gd name="T4" fmla="*/ 5 w 140"/>
                  <a:gd name="T5" fmla="*/ 2 h 98"/>
                  <a:gd name="T6" fmla="*/ 0 w 140"/>
                  <a:gd name="T7" fmla="*/ 4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30"/>
              <p:cNvSpPr>
                <a:spLocks/>
              </p:cNvSpPr>
              <p:nvPr userDrawn="1"/>
            </p:nvSpPr>
            <p:spPr bwMode="ltGray">
              <a:xfrm>
                <a:off x="1772" y="998"/>
                <a:ext cx="73" cy="25"/>
              </a:xfrm>
              <a:custGeom>
                <a:avLst/>
                <a:gdLst>
                  <a:gd name="T0" fmla="*/ 0 w 145"/>
                  <a:gd name="T1" fmla="*/ 1 h 49"/>
                  <a:gd name="T2" fmla="*/ 5 w 145"/>
                  <a:gd name="T3" fmla="*/ 0 h 49"/>
                  <a:gd name="T4" fmla="*/ 5 w 145"/>
                  <a:gd name="T5" fmla="*/ 2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7"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32"/>
            <p:cNvSpPr>
              <a:spLocks/>
            </p:cNvSpPr>
            <p:nvPr/>
          </p:nvSpPr>
          <p:spPr bwMode="ltGray">
            <a:xfrm rot="828663">
              <a:off x="242" y="3404"/>
              <a:ext cx="132" cy="167"/>
            </a:xfrm>
            <a:custGeom>
              <a:avLst/>
              <a:gdLst>
                <a:gd name="T0" fmla="*/ 0 w 109"/>
                <a:gd name="T1" fmla="*/ 0 h 156"/>
                <a:gd name="T2" fmla="*/ 12 w 109"/>
                <a:gd name="T3" fmla="*/ 1 h 156"/>
                <a:gd name="T4" fmla="*/ 48 w 109"/>
                <a:gd name="T5" fmla="*/ 5 h 156"/>
                <a:gd name="T6" fmla="*/ 96 w 109"/>
                <a:gd name="T7" fmla="*/ 17 h 156"/>
                <a:gd name="T8" fmla="*/ 151 w 109"/>
                <a:gd name="T9" fmla="*/ 34 h 156"/>
                <a:gd name="T10" fmla="*/ 202 w 109"/>
                <a:gd name="T11" fmla="*/ 62 h 156"/>
                <a:gd name="T12" fmla="*/ 249 w 109"/>
                <a:gd name="T13" fmla="*/ 100 h 156"/>
                <a:gd name="T14" fmla="*/ 279 w 109"/>
                <a:gd name="T15" fmla="*/ 152 h 156"/>
                <a:gd name="T16" fmla="*/ 285 w 109"/>
                <a:gd name="T17" fmla="*/ 221 h 156"/>
                <a:gd name="T18" fmla="*/ 272 w 109"/>
                <a:gd name="T19" fmla="*/ 221 h 156"/>
                <a:gd name="T20" fmla="*/ 258 w 109"/>
                <a:gd name="T21" fmla="*/ 221 h 156"/>
                <a:gd name="T22" fmla="*/ 243 w 109"/>
                <a:gd name="T23" fmla="*/ 221 h 156"/>
                <a:gd name="T24" fmla="*/ 225 w 109"/>
                <a:gd name="T25" fmla="*/ 216 h 156"/>
                <a:gd name="T26" fmla="*/ 211 w 109"/>
                <a:gd name="T27" fmla="*/ 215 h 156"/>
                <a:gd name="T28" fmla="*/ 194 w 109"/>
                <a:gd name="T29" fmla="*/ 211 h 156"/>
                <a:gd name="T30" fmla="*/ 172 w 109"/>
                <a:gd name="T31" fmla="*/ 204 h 156"/>
                <a:gd name="T32" fmla="*/ 151 w 109"/>
                <a:gd name="T33" fmla="*/ 196 h 156"/>
                <a:gd name="T34" fmla="*/ 138 w 109"/>
                <a:gd name="T35" fmla="*/ 178 h 156"/>
                <a:gd name="T36" fmla="*/ 138 w 109"/>
                <a:gd name="T37" fmla="*/ 156 h 156"/>
                <a:gd name="T38" fmla="*/ 145 w 109"/>
                <a:gd name="T39" fmla="*/ 135 h 156"/>
                <a:gd name="T40" fmla="*/ 153 w 109"/>
                <a:gd name="T41" fmla="*/ 112 h 156"/>
                <a:gd name="T42" fmla="*/ 145 w 109"/>
                <a:gd name="T43" fmla="*/ 87 h 156"/>
                <a:gd name="T44" fmla="*/ 125 w 109"/>
                <a:gd name="T45" fmla="*/ 60 h 156"/>
                <a:gd name="T46" fmla="*/ 82 w 109"/>
                <a:gd name="T47" fmla="*/ 33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3"/>
            <p:cNvSpPr>
              <a:spLocks/>
            </p:cNvSpPr>
            <p:nvPr/>
          </p:nvSpPr>
          <p:spPr bwMode="ltGray">
            <a:xfrm rot="828663">
              <a:off x="266" y="3592"/>
              <a:ext cx="66" cy="43"/>
            </a:xfrm>
            <a:custGeom>
              <a:avLst/>
              <a:gdLst>
                <a:gd name="T0" fmla="*/ 0 w 54"/>
                <a:gd name="T1" fmla="*/ 0 h 40"/>
                <a:gd name="T2" fmla="*/ 1 w 54"/>
                <a:gd name="T3" fmla="*/ 1 h 40"/>
                <a:gd name="T4" fmla="*/ 16 w 54"/>
                <a:gd name="T5" fmla="*/ 3 h 40"/>
                <a:gd name="T6" fmla="*/ 35 w 54"/>
                <a:gd name="T7" fmla="*/ 13 h 40"/>
                <a:gd name="T8" fmla="*/ 59 w 54"/>
                <a:gd name="T9" fmla="*/ 17 h 40"/>
                <a:gd name="T10" fmla="*/ 79 w 54"/>
                <a:gd name="T11" fmla="*/ 20 h 40"/>
                <a:gd name="T12" fmla="*/ 101 w 54"/>
                <a:gd name="T13" fmla="*/ 24 h 40"/>
                <a:gd name="T14" fmla="*/ 123 w 54"/>
                <a:gd name="T15" fmla="*/ 26 h 40"/>
                <a:gd name="T16" fmla="*/ 148 w 54"/>
                <a:gd name="T17" fmla="*/ 22 h 40"/>
                <a:gd name="T18" fmla="*/ 145 w 54"/>
                <a:gd name="T19" fmla="*/ 35 h 40"/>
                <a:gd name="T20" fmla="*/ 137 w 54"/>
                <a:gd name="T21" fmla="*/ 47 h 40"/>
                <a:gd name="T22" fmla="*/ 121 w 54"/>
                <a:gd name="T23" fmla="*/ 55 h 40"/>
                <a:gd name="T24" fmla="*/ 100 w 54"/>
                <a:gd name="T25" fmla="*/ 57 h 40"/>
                <a:gd name="T26" fmla="*/ 76 w 54"/>
                <a:gd name="T27" fmla="*/ 56 h 40"/>
                <a:gd name="T28" fmla="*/ 51 w 54"/>
                <a:gd name="T29" fmla="*/ 46 h 40"/>
                <a:gd name="T30" fmla="*/ 27 w 54"/>
                <a:gd name="T31" fmla="*/ 30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8"/>
            <p:cNvSpPr>
              <a:spLocks/>
            </p:cNvSpPr>
            <p:nvPr/>
          </p:nvSpPr>
          <p:spPr bwMode="ltGray">
            <a:xfrm rot="1584153">
              <a:off x="20" y="410"/>
              <a:ext cx="344" cy="245"/>
            </a:xfrm>
            <a:custGeom>
              <a:avLst/>
              <a:gdLst>
                <a:gd name="T0" fmla="*/ 0 w 257"/>
                <a:gd name="T1" fmla="*/ 0 h 237"/>
                <a:gd name="T2" fmla="*/ 0 w 257"/>
                <a:gd name="T3" fmla="*/ 30 h 237"/>
                <a:gd name="T4" fmla="*/ 12 w 257"/>
                <a:gd name="T5" fmla="*/ 60 h 237"/>
                <a:gd name="T6" fmla="*/ 27 w 257"/>
                <a:gd name="T7" fmla="*/ 90 h 237"/>
                <a:gd name="T8" fmla="*/ 48 w 257"/>
                <a:gd name="T9" fmla="*/ 116 h 237"/>
                <a:gd name="T10" fmla="*/ 78 w 257"/>
                <a:gd name="T11" fmla="*/ 140 h 237"/>
                <a:gd name="T12" fmla="*/ 115 w 257"/>
                <a:gd name="T13" fmla="*/ 166 h 237"/>
                <a:gd name="T14" fmla="*/ 163 w 257"/>
                <a:gd name="T15" fmla="*/ 190 h 237"/>
                <a:gd name="T16" fmla="*/ 218 w 257"/>
                <a:gd name="T17" fmla="*/ 210 h 237"/>
                <a:gd name="T18" fmla="*/ 289 w 257"/>
                <a:gd name="T19" fmla="*/ 229 h 237"/>
                <a:gd name="T20" fmla="*/ 369 w 257"/>
                <a:gd name="T21" fmla="*/ 245 h 237"/>
                <a:gd name="T22" fmla="*/ 455 w 257"/>
                <a:gd name="T23" fmla="*/ 258 h 237"/>
                <a:gd name="T24" fmla="*/ 561 w 257"/>
                <a:gd name="T25" fmla="*/ 270 h 237"/>
                <a:gd name="T26" fmla="*/ 676 w 257"/>
                <a:gd name="T27" fmla="*/ 276 h 237"/>
                <a:gd name="T28" fmla="*/ 808 w 257"/>
                <a:gd name="T29" fmla="*/ 280 h 237"/>
                <a:gd name="T30" fmla="*/ 944 w 257"/>
                <a:gd name="T31" fmla="*/ 279 h 237"/>
                <a:gd name="T32" fmla="*/ 1104 w 257"/>
                <a:gd name="T33" fmla="*/ 274 h 237"/>
                <a:gd name="T34" fmla="*/ 964 w 257"/>
                <a:gd name="T35" fmla="*/ 268 h 237"/>
                <a:gd name="T36" fmla="*/ 837 w 257"/>
                <a:gd name="T37" fmla="*/ 259 h 237"/>
                <a:gd name="T38" fmla="*/ 731 w 257"/>
                <a:gd name="T39" fmla="*/ 250 h 237"/>
                <a:gd name="T40" fmla="*/ 636 w 257"/>
                <a:gd name="T41" fmla="*/ 241 h 237"/>
                <a:gd name="T42" fmla="*/ 550 w 257"/>
                <a:gd name="T43" fmla="*/ 228 h 237"/>
                <a:gd name="T44" fmla="*/ 482 w 257"/>
                <a:gd name="T45" fmla="*/ 215 h 237"/>
                <a:gd name="T46" fmla="*/ 418 w 257"/>
                <a:gd name="T47" fmla="*/ 200 h 237"/>
                <a:gd name="T48" fmla="*/ 360 w 257"/>
                <a:gd name="T49" fmla="*/ 183 h 237"/>
                <a:gd name="T50" fmla="*/ 307 w 257"/>
                <a:gd name="T51" fmla="*/ 166 h 237"/>
                <a:gd name="T52" fmla="*/ 264 w 257"/>
                <a:gd name="T53" fmla="*/ 147 h 237"/>
                <a:gd name="T54" fmla="*/ 226 w 257"/>
                <a:gd name="T55" fmla="*/ 127 h 237"/>
                <a:gd name="T56" fmla="*/ 186 w 257"/>
                <a:gd name="T57" fmla="*/ 103 h 237"/>
                <a:gd name="T58" fmla="*/ 142 w 257"/>
                <a:gd name="T59" fmla="*/ 81 h 237"/>
                <a:gd name="T60" fmla="*/ 99 w 257"/>
                <a:gd name="T61" fmla="*/ 57 h 237"/>
                <a:gd name="T62" fmla="*/ 50 w 257"/>
                <a:gd name="T63" fmla="*/ 29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9"/>
            <p:cNvSpPr>
              <a:spLocks/>
            </p:cNvSpPr>
            <p:nvPr/>
          </p:nvSpPr>
          <p:spPr bwMode="ltGray">
            <a:xfrm rot="1584153">
              <a:off x="242" y="756"/>
              <a:ext cx="167" cy="115"/>
            </a:xfrm>
            <a:custGeom>
              <a:avLst/>
              <a:gdLst>
                <a:gd name="T0" fmla="*/ 343 w 124"/>
                <a:gd name="T1" fmla="*/ 0 h 110"/>
                <a:gd name="T2" fmla="*/ 549 w 124"/>
                <a:gd name="T3" fmla="*/ 135 h 110"/>
                <a:gd name="T4" fmla="*/ 533 w 124"/>
                <a:gd name="T5" fmla="*/ 134 h 110"/>
                <a:gd name="T6" fmla="*/ 474 w 124"/>
                <a:gd name="T7" fmla="*/ 131 h 110"/>
                <a:gd name="T8" fmla="*/ 396 w 124"/>
                <a:gd name="T9" fmla="*/ 127 h 110"/>
                <a:gd name="T10" fmla="*/ 303 w 124"/>
                <a:gd name="T11" fmla="*/ 124 h 110"/>
                <a:gd name="T12" fmla="*/ 199 w 124"/>
                <a:gd name="T13" fmla="*/ 121 h 110"/>
                <a:gd name="T14" fmla="*/ 113 w 124"/>
                <a:gd name="T15" fmla="*/ 122 h 110"/>
                <a:gd name="T16" fmla="*/ 40 w 124"/>
                <a:gd name="T17" fmla="*/ 128 h 110"/>
                <a:gd name="T18" fmla="*/ 0 w 124"/>
                <a:gd name="T19" fmla="*/ 137 h 110"/>
                <a:gd name="T20" fmla="*/ 16 w 124"/>
                <a:gd name="T21" fmla="*/ 122 h 110"/>
                <a:gd name="T22" fmla="*/ 36 w 124"/>
                <a:gd name="T23" fmla="*/ 111 h 110"/>
                <a:gd name="T24" fmla="*/ 73 w 124"/>
                <a:gd name="T25" fmla="*/ 102 h 110"/>
                <a:gd name="T26" fmla="*/ 113 w 124"/>
                <a:gd name="T27" fmla="*/ 95 h 110"/>
                <a:gd name="T28" fmla="*/ 160 w 124"/>
                <a:gd name="T29" fmla="*/ 90 h 110"/>
                <a:gd name="T30" fmla="*/ 207 w 124"/>
                <a:gd name="T31" fmla="*/ 89 h 110"/>
                <a:gd name="T32" fmla="*/ 260 w 124"/>
                <a:gd name="T33" fmla="*/ 89 h 110"/>
                <a:gd name="T34" fmla="*/ 319 w 124"/>
                <a:gd name="T35" fmla="*/ 93 h 110"/>
                <a:gd name="T36" fmla="*/ 323 w 124"/>
                <a:gd name="T37" fmla="*/ 89 h 110"/>
                <a:gd name="T38" fmla="*/ 310 w 124"/>
                <a:gd name="T39" fmla="*/ 71 h 110"/>
                <a:gd name="T40" fmla="*/ 296 w 124"/>
                <a:gd name="T41" fmla="*/ 48 h 110"/>
                <a:gd name="T42" fmla="*/ 290 w 124"/>
                <a:gd name="T43" fmla="*/ 37 h 110"/>
                <a:gd name="T44" fmla="*/ 279 w 124"/>
                <a:gd name="T45" fmla="*/ 37 h 110"/>
                <a:gd name="T46" fmla="*/ 268 w 124"/>
                <a:gd name="T47" fmla="*/ 35 h 110"/>
                <a:gd name="T48" fmla="*/ 260 w 124"/>
                <a:gd name="T49" fmla="*/ 31 h 110"/>
                <a:gd name="T50" fmla="*/ 255 w 124"/>
                <a:gd name="T51" fmla="*/ 28 h 110"/>
                <a:gd name="T52" fmla="*/ 255 w 124"/>
                <a:gd name="T53" fmla="*/ 24 h 110"/>
                <a:gd name="T54" fmla="*/ 260 w 124"/>
                <a:gd name="T55" fmla="*/ 19 h 110"/>
                <a:gd name="T56" fmla="*/ 294 w 124"/>
                <a:gd name="T57" fmla="*/ 8 h 110"/>
                <a:gd name="T58" fmla="*/ 343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6" name="Freeform 40"/>
            <p:cNvSpPr>
              <a:spLocks/>
            </p:cNvSpPr>
            <p:nvPr/>
          </p:nvSpPr>
          <p:spPr bwMode="ltGray">
            <a:xfrm rot="1584153">
              <a:off x="574" y="286"/>
              <a:ext cx="147" cy="160"/>
            </a:xfrm>
            <a:custGeom>
              <a:avLst/>
              <a:gdLst>
                <a:gd name="T0" fmla="*/ 0 w 109"/>
                <a:gd name="T1" fmla="*/ 0 h 156"/>
                <a:gd name="T2" fmla="*/ 22 w 109"/>
                <a:gd name="T3" fmla="*/ 1 h 156"/>
                <a:gd name="T4" fmla="*/ 78 w 109"/>
                <a:gd name="T5" fmla="*/ 5 h 156"/>
                <a:gd name="T6" fmla="*/ 163 w 109"/>
                <a:gd name="T7" fmla="*/ 12 h 156"/>
                <a:gd name="T8" fmla="*/ 259 w 109"/>
                <a:gd name="T9" fmla="*/ 29 h 156"/>
                <a:gd name="T10" fmla="*/ 349 w 109"/>
                <a:gd name="T11" fmla="*/ 49 h 156"/>
                <a:gd name="T12" fmla="*/ 428 w 109"/>
                <a:gd name="T13" fmla="*/ 81 h 156"/>
                <a:gd name="T14" fmla="*/ 476 w 109"/>
                <a:gd name="T15" fmla="*/ 123 h 156"/>
                <a:gd name="T16" fmla="*/ 486 w 109"/>
                <a:gd name="T17" fmla="*/ 176 h 156"/>
                <a:gd name="T18" fmla="*/ 471 w 109"/>
                <a:gd name="T19" fmla="*/ 176 h 156"/>
                <a:gd name="T20" fmla="*/ 444 w 109"/>
                <a:gd name="T21" fmla="*/ 176 h 156"/>
                <a:gd name="T22" fmla="*/ 414 w 109"/>
                <a:gd name="T23" fmla="*/ 176 h 156"/>
                <a:gd name="T24" fmla="*/ 387 w 109"/>
                <a:gd name="T25" fmla="*/ 174 h 156"/>
                <a:gd name="T26" fmla="*/ 360 w 109"/>
                <a:gd name="T27" fmla="*/ 173 h 156"/>
                <a:gd name="T28" fmla="*/ 330 w 109"/>
                <a:gd name="T29" fmla="*/ 170 h 156"/>
                <a:gd name="T30" fmla="*/ 294 w 109"/>
                <a:gd name="T31" fmla="*/ 165 h 156"/>
                <a:gd name="T32" fmla="*/ 259 w 109"/>
                <a:gd name="T33" fmla="*/ 159 h 156"/>
                <a:gd name="T34" fmla="*/ 235 w 109"/>
                <a:gd name="T35" fmla="*/ 142 h 156"/>
                <a:gd name="T36" fmla="*/ 235 w 109"/>
                <a:gd name="T37" fmla="*/ 126 h 156"/>
                <a:gd name="T38" fmla="*/ 251 w 109"/>
                <a:gd name="T39" fmla="*/ 110 h 156"/>
                <a:gd name="T40" fmla="*/ 266 w 109"/>
                <a:gd name="T41" fmla="*/ 90 h 156"/>
                <a:gd name="T42" fmla="*/ 251 w 109"/>
                <a:gd name="T43" fmla="*/ 72 h 156"/>
                <a:gd name="T44" fmla="*/ 216 w 109"/>
                <a:gd name="T45" fmla="*/ 48 h 156"/>
                <a:gd name="T46" fmla="*/ 140 w 109"/>
                <a:gd name="T47" fmla="*/ 28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41"/>
            <p:cNvSpPr>
              <a:spLocks/>
            </p:cNvSpPr>
            <p:nvPr/>
          </p:nvSpPr>
          <p:spPr bwMode="ltGray">
            <a:xfrm rot="1584153">
              <a:off x="236" y="721"/>
              <a:ext cx="62" cy="97"/>
            </a:xfrm>
            <a:custGeom>
              <a:avLst/>
              <a:gdLst>
                <a:gd name="T0" fmla="*/ 140 w 46"/>
                <a:gd name="T1" fmla="*/ 0 h 94"/>
                <a:gd name="T2" fmla="*/ 89 w 46"/>
                <a:gd name="T3" fmla="*/ 43 h 94"/>
                <a:gd name="T4" fmla="*/ 66 w 46"/>
                <a:gd name="T5" fmla="*/ 72 h 94"/>
                <a:gd name="T6" fmla="*/ 49 w 46"/>
                <a:gd name="T7" fmla="*/ 94 h 94"/>
                <a:gd name="T8" fmla="*/ 0 w 46"/>
                <a:gd name="T9" fmla="*/ 109 h 94"/>
                <a:gd name="T10" fmla="*/ 54 w 46"/>
                <a:gd name="T11" fmla="*/ 103 h 94"/>
                <a:gd name="T12" fmla="*/ 104 w 46"/>
                <a:gd name="T13" fmla="*/ 95 h 94"/>
                <a:gd name="T14" fmla="*/ 142 w 46"/>
                <a:gd name="T15" fmla="*/ 79 h 94"/>
                <a:gd name="T16" fmla="*/ 178 w 46"/>
                <a:gd name="T17" fmla="*/ 67 h 94"/>
                <a:gd name="T18" fmla="*/ 202 w 46"/>
                <a:gd name="T19" fmla="*/ 51 h 94"/>
                <a:gd name="T20" fmla="*/ 205 w 46"/>
                <a:gd name="T21" fmla="*/ 35 h 94"/>
                <a:gd name="T22" fmla="*/ 189 w 46"/>
                <a:gd name="T23" fmla="*/ 15 h 94"/>
                <a:gd name="T24" fmla="*/ 140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42"/>
            <p:cNvSpPr>
              <a:spLocks/>
            </p:cNvSpPr>
            <p:nvPr/>
          </p:nvSpPr>
          <p:spPr bwMode="ltGray">
            <a:xfrm rot="1584153">
              <a:off x="585" y="466"/>
              <a:ext cx="72" cy="41"/>
            </a:xfrm>
            <a:custGeom>
              <a:avLst/>
              <a:gdLst>
                <a:gd name="T0" fmla="*/ 0 w 54"/>
                <a:gd name="T1" fmla="*/ 0 h 40"/>
                <a:gd name="T2" fmla="*/ 1 w 54"/>
                <a:gd name="T3" fmla="*/ 1 h 40"/>
                <a:gd name="T4" fmla="*/ 27 w 54"/>
                <a:gd name="T5" fmla="*/ 3 h 40"/>
                <a:gd name="T6" fmla="*/ 55 w 54"/>
                <a:gd name="T7" fmla="*/ 8 h 40"/>
                <a:gd name="T8" fmla="*/ 87 w 54"/>
                <a:gd name="T9" fmla="*/ 12 h 40"/>
                <a:gd name="T10" fmla="*/ 123 w 54"/>
                <a:gd name="T11" fmla="*/ 15 h 40"/>
                <a:gd name="T12" fmla="*/ 161 w 54"/>
                <a:gd name="T13" fmla="*/ 17 h 40"/>
                <a:gd name="T14" fmla="*/ 192 w 54"/>
                <a:gd name="T15" fmla="*/ 18 h 40"/>
                <a:gd name="T16" fmla="*/ 228 w 54"/>
                <a:gd name="T17" fmla="*/ 16 h 40"/>
                <a:gd name="T18" fmla="*/ 225 w 54"/>
                <a:gd name="T19" fmla="*/ 30 h 40"/>
                <a:gd name="T20" fmla="*/ 212 w 54"/>
                <a:gd name="T21" fmla="*/ 38 h 40"/>
                <a:gd name="T22" fmla="*/ 187 w 54"/>
                <a:gd name="T23" fmla="*/ 43 h 40"/>
                <a:gd name="T24" fmla="*/ 155 w 54"/>
                <a:gd name="T25" fmla="*/ 45 h 40"/>
                <a:gd name="T26" fmla="*/ 116 w 54"/>
                <a:gd name="T27" fmla="*/ 44 h 40"/>
                <a:gd name="T28" fmla="*/ 79 w 54"/>
                <a:gd name="T29" fmla="*/ 37 h 40"/>
                <a:gd name="T30" fmla="*/ 41 w 54"/>
                <a:gd name="T31" fmla="*/ 25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44"/>
            <p:cNvSpPr>
              <a:spLocks/>
            </p:cNvSpPr>
            <p:nvPr/>
          </p:nvSpPr>
          <p:spPr bwMode="ltGray">
            <a:xfrm rot="1584153">
              <a:off x="56" y="84"/>
              <a:ext cx="804" cy="686"/>
            </a:xfrm>
            <a:custGeom>
              <a:avLst/>
              <a:gdLst>
                <a:gd name="T0" fmla="*/ 73 w 596"/>
                <a:gd name="T1" fmla="*/ 428 h 666"/>
                <a:gd name="T2" fmla="*/ 27 w 596"/>
                <a:gd name="T3" fmla="*/ 396 h 666"/>
                <a:gd name="T4" fmla="*/ 0 w 596"/>
                <a:gd name="T5" fmla="*/ 335 h 666"/>
                <a:gd name="T6" fmla="*/ 16 w 596"/>
                <a:gd name="T7" fmla="*/ 258 h 666"/>
                <a:gd name="T8" fmla="*/ 113 w 596"/>
                <a:gd name="T9" fmla="*/ 176 h 666"/>
                <a:gd name="T10" fmla="*/ 308 w 596"/>
                <a:gd name="T11" fmla="*/ 99 h 666"/>
                <a:gd name="T12" fmla="*/ 635 w 596"/>
                <a:gd name="T13" fmla="*/ 36 h 666"/>
                <a:gd name="T14" fmla="*/ 1102 w 596"/>
                <a:gd name="T15" fmla="*/ 2 h 666"/>
                <a:gd name="T16" fmla="*/ 1700 w 596"/>
                <a:gd name="T17" fmla="*/ 9 h 666"/>
                <a:gd name="T18" fmla="*/ 2162 w 596"/>
                <a:gd name="T19" fmla="*/ 78 h 666"/>
                <a:gd name="T20" fmla="*/ 2475 w 596"/>
                <a:gd name="T21" fmla="*/ 191 h 666"/>
                <a:gd name="T22" fmla="*/ 2639 w 596"/>
                <a:gd name="T23" fmla="*/ 330 h 666"/>
                <a:gd name="T24" fmla="*/ 2659 w 596"/>
                <a:gd name="T25" fmla="*/ 474 h 666"/>
                <a:gd name="T26" fmla="*/ 2531 w 596"/>
                <a:gd name="T27" fmla="*/ 609 h 666"/>
                <a:gd name="T28" fmla="*/ 2265 w 596"/>
                <a:gd name="T29" fmla="*/ 713 h 666"/>
                <a:gd name="T30" fmla="*/ 1863 w 596"/>
                <a:gd name="T31" fmla="*/ 769 h 666"/>
                <a:gd name="T32" fmla="*/ 1738 w 596"/>
                <a:gd name="T33" fmla="*/ 764 h 666"/>
                <a:gd name="T34" fmla="*/ 1971 w 596"/>
                <a:gd name="T35" fmla="*/ 716 h 666"/>
                <a:gd name="T36" fmla="*/ 2153 w 596"/>
                <a:gd name="T37" fmla="*/ 630 h 666"/>
                <a:gd name="T38" fmla="*/ 2277 w 596"/>
                <a:gd name="T39" fmla="*/ 526 h 666"/>
                <a:gd name="T40" fmla="*/ 2322 w 596"/>
                <a:gd name="T41" fmla="*/ 412 h 666"/>
                <a:gd name="T42" fmla="*/ 2295 w 596"/>
                <a:gd name="T43" fmla="*/ 299 h 666"/>
                <a:gd name="T44" fmla="*/ 2165 w 596"/>
                <a:gd name="T45" fmla="*/ 202 h 666"/>
                <a:gd name="T46" fmla="*/ 1934 w 596"/>
                <a:gd name="T47" fmla="*/ 130 h 666"/>
                <a:gd name="T48" fmla="*/ 1524 w 596"/>
                <a:gd name="T49" fmla="*/ 85 h 666"/>
                <a:gd name="T50" fmla="*/ 1099 w 596"/>
                <a:gd name="T51" fmla="*/ 71 h 666"/>
                <a:gd name="T52" fmla="*/ 778 w 596"/>
                <a:gd name="T53" fmla="*/ 81 h 666"/>
                <a:gd name="T54" fmla="*/ 541 w 596"/>
                <a:gd name="T55" fmla="*/ 116 h 666"/>
                <a:gd name="T56" fmla="*/ 374 w 596"/>
                <a:gd name="T57" fmla="*/ 173 h 666"/>
                <a:gd name="T58" fmla="*/ 255 w 596"/>
                <a:gd name="T59" fmla="*/ 239 h 666"/>
                <a:gd name="T60" fmla="*/ 178 w 596"/>
                <a:gd name="T61" fmla="*/ 315 h 666"/>
                <a:gd name="T62" fmla="*/ 125 w 596"/>
                <a:gd name="T63" fmla="*/ 392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8461" name="Rectangle 45"/>
          <p:cNvSpPr>
            <a:spLocks noGrp="1" noChangeArrowheads="1"/>
          </p:cNvSpPr>
          <p:nvPr>
            <p:ph type="title"/>
          </p:nvPr>
        </p:nvSpPr>
        <p:spPr bwMode="auto">
          <a:xfrm>
            <a:off x="442913" y="103188"/>
            <a:ext cx="8243887"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46"/>
          <p:cNvSpPr>
            <a:spLocks noGrp="1" noChangeArrowheads="1"/>
          </p:cNvSpPr>
          <p:nvPr>
            <p:ph type="body" idx="1"/>
          </p:nvPr>
        </p:nvSpPr>
        <p:spPr bwMode="auto">
          <a:xfrm>
            <a:off x="457200" y="990600"/>
            <a:ext cx="8229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9" name="Line 51"/>
          <p:cNvSpPr>
            <a:spLocks noChangeShapeType="1"/>
          </p:cNvSpPr>
          <p:nvPr/>
        </p:nvSpPr>
        <p:spPr bwMode="auto">
          <a:xfrm>
            <a:off x="0" y="914400"/>
            <a:ext cx="91440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1"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xStyles>
    <p:titleStyle>
      <a:lvl1pPr algn="l" rtl="0" eaLnBrk="0" fontAlgn="base" hangingPunct="0">
        <a:lnSpc>
          <a:spcPct val="90000"/>
        </a:lnSpc>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90000"/>
        </a:lnSpc>
        <a:spcBef>
          <a:spcPct val="0"/>
        </a:spcBef>
        <a:spcAft>
          <a:spcPct val="0"/>
        </a:spcAft>
        <a:defRPr sz="3200">
          <a:solidFill>
            <a:schemeClr val="tx2"/>
          </a:solidFill>
          <a:effectLst>
            <a:outerShdw blurRad="38100" dist="38100" dir="2700000" algn="tl">
              <a:srgbClr val="C0C0C0"/>
            </a:outerShdw>
          </a:effectLst>
          <a:latin typeface="Arial Unicode MS" pitchFamily="34" charset="-128"/>
          <a:cs typeface="Arial" charset="0"/>
        </a:defRPr>
      </a:lvl2pPr>
      <a:lvl3pPr algn="l" rtl="0" eaLnBrk="0" fontAlgn="base" hangingPunct="0">
        <a:lnSpc>
          <a:spcPct val="90000"/>
        </a:lnSpc>
        <a:spcBef>
          <a:spcPct val="0"/>
        </a:spcBef>
        <a:spcAft>
          <a:spcPct val="0"/>
        </a:spcAft>
        <a:defRPr sz="3200">
          <a:solidFill>
            <a:schemeClr val="tx2"/>
          </a:solidFill>
          <a:effectLst>
            <a:outerShdw blurRad="38100" dist="38100" dir="2700000" algn="tl">
              <a:srgbClr val="C0C0C0"/>
            </a:outerShdw>
          </a:effectLst>
          <a:latin typeface="Arial Unicode MS" pitchFamily="34" charset="-128"/>
          <a:cs typeface="Arial" charset="0"/>
        </a:defRPr>
      </a:lvl3pPr>
      <a:lvl4pPr algn="l" rtl="0" eaLnBrk="0" fontAlgn="base" hangingPunct="0">
        <a:lnSpc>
          <a:spcPct val="90000"/>
        </a:lnSpc>
        <a:spcBef>
          <a:spcPct val="0"/>
        </a:spcBef>
        <a:spcAft>
          <a:spcPct val="0"/>
        </a:spcAft>
        <a:defRPr sz="3200">
          <a:solidFill>
            <a:schemeClr val="tx2"/>
          </a:solidFill>
          <a:effectLst>
            <a:outerShdw blurRad="38100" dist="38100" dir="2700000" algn="tl">
              <a:srgbClr val="C0C0C0"/>
            </a:outerShdw>
          </a:effectLst>
          <a:latin typeface="Arial Unicode MS" pitchFamily="34" charset="-128"/>
          <a:cs typeface="Arial" charset="0"/>
        </a:defRPr>
      </a:lvl4pPr>
      <a:lvl5pPr algn="l" rtl="0" eaLnBrk="0" fontAlgn="base" hangingPunct="0">
        <a:lnSpc>
          <a:spcPct val="90000"/>
        </a:lnSpc>
        <a:spcBef>
          <a:spcPct val="0"/>
        </a:spcBef>
        <a:spcAft>
          <a:spcPct val="0"/>
        </a:spcAft>
        <a:defRPr sz="3200">
          <a:solidFill>
            <a:schemeClr val="tx2"/>
          </a:solidFill>
          <a:effectLst>
            <a:outerShdw blurRad="38100" dist="38100" dir="2700000" algn="tl">
              <a:srgbClr val="C0C0C0"/>
            </a:outerShdw>
          </a:effectLst>
          <a:latin typeface="Arial Unicode MS" pitchFamily="34" charset="-128"/>
          <a:cs typeface="Arial" charset="0"/>
        </a:defRPr>
      </a:lvl5pPr>
      <a:lvl6pPr marL="457200" algn="l" rtl="0" fontAlgn="base">
        <a:lnSpc>
          <a:spcPct val="90000"/>
        </a:lnSpc>
        <a:spcBef>
          <a:spcPct val="0"/>
        </a:spcBef>
        <a:spcAft>
          <a:spcPct val="0"/>
        </a:spcAft>
        <a:defRPr sz="3200">
          <a:solidFill>
            <a:schemeClr val="tx2"/>
          </a:solidFill>
          <a:effectLst>
            <a:outerShdw blurRad="38100" dist="38100" dir="2700000" algn="tl">
              <a:srgbClr val="C0C0C0"/>
            </a:outerShdw>
          </a:effectLst>
          <a:latin typeface="Arial Unicode MS" pitchFamily="34" charset="-128"/>
          <a:cs typeface="Arial" charset="0"/>
        </a:defRPr>
      </a:lvl6pPr>
      <a:lvl7pPr marL="914400" algn="l" rtl="0" fontAlgn="base">
        <a:lnSpc>
          <a:spcPct val="90000"/>
        </a:lnSpc>
        <a:spcBef>
          <a:spcPct val="0"/>
        </a:spcBef>
        <a:spcAft>
          <a:spcPct val="0"/>
        </a:spcAft>
        <a:defRPr sz="3200">
          <a:solidFill>
            <a:schemeClr val="tx2"/>
          </a:solidFill>
          <a:effectLst>
            <a:outerShdw blurRad="38100" dist="38100" dir="2700000" algn="tl">
              <a:srgbClr val="C0C0C0"/>
            </a:outerShdw>
          </a:effectLst>
          <a:latin typeface="Arial Unicode MS" pitchFamily="34" charset="-128"/>
          <a:cs typeface="Arial" charset="0"/>
        </a:defRPr>
      </a:lvl7pPr>
      <a:lvl8pPr marL="1371600" algn="l" rtl="0" fontAlgn="base">
        <a:lnSpc>
          <a:spcPct val="90000"/>
        </a:lnSpc>
        <a:spcBef>
          <a:spcPct val="0"/>
        </a:spcBef>
        <a:spcAft>
          <a:spcPct val="0"/>
        </a:spcAft>
        <a:defRPr sz="3200">
          <a:solidFill>
            <a:schemeClr val="tx2"/>
          </a:solidFill>
          <a:effectLst>
            <a:outerShdw blurRad="38100" dist="38100" dir="2700000" algn="tl">
              <a:srgbClr val="C0C0C0"/>
            </a:outerShdw>
          </a:effectLst>
          <a:latin typeface="Arial Unicode MS" pitchFamily="34" charset="-128"/>
          <a:cs typeface="Arial" charset="0"/>
        </a:defRPr>
      </a:lvl8pPr>
      <a:lvl9pPr marL="1828800" algn="l" rtl="0" fontAlgn="base">
        <a:lnSpc>
          <a:spcPct val="90000"/>
        </a:lnSpc>
        <a:spcBef>
          <a:spcPct val="0"/>
        </a:spcBef>
        <a:spcAft>
          <a:spcPct val="0"/>
        </a:spcAft>
        <a:defRPr sz="3200">
          <a:solidFill>
            <a:schemeClr val="tx2"/>
          </a:solidFill>
          <a:effectLst>
            <a:outerShdw blurRad="38100" dist="38100" dir="2700000" algn="tl">
              <a:srgbClr val="C0C0C0"/>
            </a:outerShdw>
          </a:effectLst>
          <a:latin typeface="Arial Unicode MS" pitchFamily="34" charset="-128"/>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Verdana" pitchFamily="34" charset="0"/>
          <a:cs typeface="+mn-cs"/>
        </a:defRPr>
      </a:lvl4pPr>
      <a:lvl5pPr marL="2057400" indent="-228600" algn="l" rtl="0" eaLnBrk="0" fontAlgn="base" hangingPunct="0">
        <a:spcBef>
          <a:spcPct val="20000"/>
        </a:spcBef>
        <a:spcAft>
          <a:spcPct val="0"/>
        </a:spcAft>
        <a:buChar char="»"/>
        <a:defRPr sz="2000">
          <a:solidFill>
            <a:schemeClr val="tx1"/>
          </a:solidFill>
          <a:latin typeface="Verdana" pitchFamily="34" charset="0"/>
          <a:cs typeface="+mn-cs"/>
        </a:defRPr>
      </a:lvl5pPr>
      <a:lvl6pPr marL="2514600" indent="-228600" algn="l" rtl="0" fontAlgn="base">
        <a:spcBef>
          <a:spcPct val="20000"/>
        </a:spcBef>
        <a:spcAft>
          <a:spcPct val="0"/>
        </a:spcAft>
        <a:buChar char="»"/>
        <a:defRPr sz="2000">
          <a:solidFill>
            <a:schemeClr val="tx1"/>
          </a:solidFill>
          <a:latin typeface="Verdana" pitchFamily="34" charset="0"/>
          <a:cs typeface="+mn-cs"/>
        </a:defRPr>
      </a:lvl6pPr>
      <a:lvl7pPr marL="2971800" indent="-228600" algn="l" rtl="0" fontAlgn="base">
        <a:spcBef>
          <a:spcPct val="20000"/>
        </a:spcBef>
        <a:spcAft>
          <a:spcPct val="0"/>
        </a:spcAft>
        <a:buChar char="»"/>
        <a:defRPr sz="2000">
          <a:solidFill>
            <a:schemeClr val="tx1"/>
          </a:solidFill>
          <a:latin typeface="Verdana" pitchFamily="34" charset="0"/>
          <a:cs typeface="+mn-cs"/>
        </a:defRPr>
      </a:lvl7pPr>
      <a:lvl8pPr marL="3429000" indent="-228600" algn="l" rtl="0" fontAlgn="base">
        <a:spcBef>
          <a:spcPct val="20000"/>
        </a:spcBef>
        <a:spcAft>
          <a:spcPct val="0"/>
        </a:spcAft>
        <a:buChar char="»"/>
        <a:defRPr sz="2000">
          <a:solidFill>
            <a:schemeClr val="tx1"/>
          </a:solidFill>
          <a:latin typeface="Verdana" pitchFamily="34" charset="0"/>
          <a:cs typeface="+mn-cs"/>
        </a:defRPr>
      </a:lvl8pPr>
      <a:lvl9pPr marL="3886200" indent="-228600" algn="l" rtl="0" fontAlgn="base">
        <a:spcBef>
          <a:spcPct val="20000"/>
        </a:spcBef>
        <a:spcAft>
          <a:spcPct val="0"/>
        </a:spcAft>
        <a:buChar char="»"/>
        <a:defRPr sz="2000">
          <a:solidFill>
            <a:schemeClr val="tx1"/>
          </a:solidFill>
          <a:latin typeface="Verdana" pitchFamily="34"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Stat-Excel/Simulation-Roll-a-Dice.xlsx"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3570" name="Rectangle 2"/>
          <p:cNvSpPr>
            <a:spLocks noGrp="1" noChangeArrowheads="1"/>
          </p:cNvSpPr>
          <p:nvPr>
            <p:ph type="ctrTitle"/>
          </p:nvPr>
        </p:nvSpPr>
        <p:spPr/>
        <p:txBody>
          <a:bodyPr/>
          <a:lstStyle/>
          <a:p>
            <a:pPr algn="ctr" eaLnBrk="1" hangingPunct="1">
              <a:defRPr/>
            </a:pPr>
            <a:r>
              <a:rPr lang="en-US" sz="3200" b="0"/>
              <a:t>Chapter Six</a:t>
            </a:r>
            <a:endParaRPr lang="en-US" sz="3200"/>
          </a:p>
        </p:txBody>
      </p:sp>
      <p:sp>
        <p:nvSpPr>
          <p:cNvPr id="493571" name="Rectangle 3"/>
          <p:cNvSpPr>
            <a:spLocks noGrp="1" noChangeArrowheads="1"/>
          </p:cNvSpPr>
          <p:nvPr>
            <p:ph type="subTitle" idx="1"/>
          </p:nvPr>
        </p:nvSpPr>
        <p:spPr>
          <a:xfrm>
            <a:off x="1524000" y="3352800"/>
            <a:ext cx="6400800" cy="1752600"/>
          </a:xfrm>
        </p:spPr>
        <p:txBody>
          <a:bodyPr/>
          <a:lstStyle/>
          <a:p>
            <a:pPr eaLnBrk="1" hangingPunct="1">
              <a:defRPr/>
            </a:pPr>
            <a:r>
              <a:rPr lang="en-US" b="0"/>
              <a:t>Probability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eaLnBrk="1" hangingPunct="1">
              <a:defRPr/>
            </a:pPr>
            <a:r>
              <a:rPr lang="en-US"/>
              <a:t>Probabilities…</a:t>
            </a:r>
          </a:p>
        </p:txBody>
      </p:sp>
      <p:sp>
        <p:nvSpPr>
          <p:cNvPr id="10243" name="Rectangle 3"/>
          <p:cNvSpPr>
            <a:spLocks noGrp="1" noChangeArrowheads="1"/>
          </p:cNvSpPr>
          <p:nvPr>
            <p:ph type="body" idx="1"/>
          </p:nvPr>
        </p:nvSpPr>
        <p:spPr/>
        <p:txBody>
          <a:bodyPr/>
          <a:lstStyle/>
          <a:p>
            <a:pPr marL="533400" indent="-533400" eaLnBrk="1" hangingPunct="1"/>
            <a:r>
              <a:rPr lang="en-US" sz="2400"/>
              <a:t>List the outcomes of a random experiment…</a:t>
            </a:r>
          </a:p>
          <a:p>
            <a:pPr marL="533400" indent="-533400" eaLnBrk="1" hangingPunct="1">
              <a:buFont typeface="Times" pitchFamily="18" charset="0"/>
              <a:buAutoNum type="arabicParenBoth"/>
            </a:pPr>
            <a:endParaRPr lang="en-US" sz="2400"/>
          </a:p>
          <a:p>
            <a:pPr marL="533400" indent="-533400" eaLnBrk="1" hangingPunct="1"/>
            <a:r>
              <a:rPr lang="en-US" sz="2400"/>
              <a:t>	This list must be </a:t>
            </a:r>
            <a:r>
              <a:rPr lang="en-US" sz="2400" b="1" i="1"/>
              <a:t>exhaustive</a:t>
            </a:r>
            <a:r>
              <a:rPr lang="en-US" sz="2400"/>
              <a:t>, i.e. ALL possible outcomes included.</a:t>
            </a:r>
          </a:p>
          <a:p>
            <a:pPr marL="533400" indent="-533400" eaLnBrk="1" hangingPunct="1"/>
            <a:r>
              <a:rPr lang="en-US" sz="2400"/>
              <a:t>	</a:t>
            </a:r>
            <a:r>
              <a:rPr lang="en-US" sz="2400">
                <a:solidFill>
                  <a:srgbClr val="0000FF"/>
                </a:solidFill>
              </a:rPr>
              <a:t>Die roll {1,2,3,4,5}		Die roll {1,2,3,4,5,6}</a:t>
            </a:r>
          </a:p>
          <a:p>
            <a:pPr marL="533400" indent="-533400" eaLnBrk="1" hangingPunct="1"/>
            <a:endParaRPr lang="en-US" sz="2400"/>
          </a:p>
          <a:p>
            <a:pPr marL="533400" indent="-533400" eaLnBrk="1" hangingPunct="1"/>
            <a:r>
              <a:rPr lang="en-US" sz="2400"/>
              <a:t>	The list must be </a:t>
            </a:r>
            <a:r>
              <a:rPr lang="en-US" sz="2400" b="1" i="1"/>
              <a:t>mutually exclusive</a:t>
            </a:r>
            <a:r>
              <a:rPr lang="en-US" sz="2400"/>
              <a:t>, i.e. no two outcomes can occur at the same time:</a:t>
            </a:r>
          </a:p>
          <a:p>
            <a:pPr marL="533400" indent="-533400" eaLnBrk="1" hangingPunct="1"/>
            <a:r>
              <a:rPr lang="en-US" sz="2400"/>
              <a:t>	</a:t>
            </a:r>
            <a:r>
              <a:rPr lang="en-US" sz="2400">
                <a:solidFill>
                  <a:srgbClr val="0000FF"/>
                </a:solidFill>
              </a:rPr>
              <a:t>Die roll {odd number or even number}     </a:t>
            </a:r>
          </a:p>
          <a:p>
            <a:pPr marL="533400" indent="-533400" eaLnBrk="1" hangingPunct="1"/>
            <a:r>
              <a:rPr lang="en-US" sz="2400">
                <a:solidFill>
                  <a:srgbClr val="0000FF"/>
                </a:solidFill>
              </a:rPr>
              <a:t>	Die roll{ number less than 4 or even number}</a:t>
            </a:r>
          </a:p>
        </p:txBody>
      </p:sp>
      <p:grpSp>
        <p:nvGrpSpPr>
          <p:cNvPr id="10244" name="Group 4"/>
          <p:cNvGrpSpPr>
            <a:grpSpLocks/>
          </p:cNvGrpSpPr>
          <p:nvPr/>
        </p:nvGrpSpPr>
        <p:grpSpPr bwMode="auto">
          <a:xfrm>
            <a:off x="2514600" y="2743200"/>
            <a:ext cx="1219200" cy="381000"/>
            <a:chOff x="1392" y="1824"/>
            <a:chExt cx="768" cy="240"/>
          </a:xfrm>
        </p:grpSpPr>
        <p:sp>
          <p:nvSpPr>
            <p:cNvPr id="10249" name="Line 5"/>
            <p:cNvSpPr>
              <a:spLocks noChangeShapeType="1"/>
            </p:cNvSpPr>
            <p:nvPr/>
          </p:nvSpPr>
          <p:spPr bwMode="auto">
            <a:xfrm>
              <a:off x="1392" y="1824"/>
              <a:ext cx="768"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0" name="Line 6"/>
            <p:cNvSpPr>
              <a:spLocks noChangeShapeType="1"/>
            </p:cNvSpPr>
            <p:nvPr/>
          </p:nvSpPr>
          <p:spPr bwMode="auto">
            <a:xfrm flipH="1">
              <a:off x="1392" y="1824"/>
              <a:ext cx="768"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45" name="Line 7"/>
          <p:cNvSpPr>
            <a:spLocks noChangeShapeType="1"/>
          </p:cNvSpPr>
          <p:nvPr/>
        </p:nvSpPr>
        <p:spPr bwMode="auto">
          <a:xfrm>
            <a:off x="3733800" y="3124200"/>
            <a:ext cx="990600" cy="0"/>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46" name="Group 8"/>
          <p:cNvGrpSpPr>
            <a:grpSpLocks/>
          </p:cNvGrpSpPr>
          <p:nvPr/>
        </p:nvGrpSpPr>
        <p:grpSpPr bwMode="auto">
          <a:xfrm>
            <a:off x="2438400" y="4876800"/>
            <a:ext cx="4876800" cy="304800"/>
            <a:chOff x="1392" y="1824"/>
            <a:chExt cx="768" cy="240"/>
          </a:xfrm>
        </p:grpSpPr>
        <p:sp>
          <p:nvSpPr>
            <p:cNvPr id="10247" name="Line 9"/>
            <p:cNvSpPr>
              <a:spLocks noChangeShapeType="1"/>
            </p:cNvSpPr>
            <p:nvPr/>
          </p:nvSpPr>
          <p:spPr bwMode="auto">
            <a:xfrm>
              <a:off x="1392" y="1824"/>
              <a:ext cx="768"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Line 10"/>
            <p:cNvSpPr>
              <a:spLocks noChangeShapeType="1"/>
            </p:cNvSpPr>
            <p:nvPr/>
          </p:nvSpPr>
          <p:spPr bwMode="auto">
            <a:xfrm flipH="1">
              <a:off x="1392" y="1824"/>
              <a:ext cx="768"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eaLnBrk="1" hangingPunct="1">
              <a:defRPr/>
            </a:pPr>
            <a:r>
              <a:rPr lang="en-US"/>
              <a:t>Sample Space…</a:t>
            </a:r>
          </a:p>
        </p:txBody>
      </p:sp>
      <p:sp>
        <p:nvSpPr>
          <p:cNvPr id="11267" name="Rectangle 3"/>
          <p:cNvSpPr>
            <a:spLocks noGrp="1" noChangeArrowheads="1"/>
          </p:cNvSpPr>
          <p:nvPr>
            <p:ph type="body" idx="1"/>
          </p:nvPr>
        </p:nvSpPr>
        <p:spPr>
          <a:xfrm>
            <a:off x="457200" y="990600"/>
            <a:ext cx="8229600" cy="4291387"/>
          </a:xfrm>
        </p:spPr>
        <p:txBody>
          <a:bodyPr/>
          <a:lstStyle/>
          <a:p>
            <a:pPr marL="0" indent="0" eaLnBrk="1" hangingPunct="1">
              <a:buNone/>
            </a:pPr>
            <a:r>
              <a:rPr lang="en-US" sz="2000" dirty="0"/>
              <a:t>A list of exhaustive and mutually exclusive outcomes is called a </a:t>
            </a:r>
            <a:r>
              <a:rPr lang="en-US" sz="2000" b="1" i="1" dirty="0"/>
              <a:t>sample space</a:t>
            </a:r>
            <a:r>
              <a:rPr lang="en-US" sz="2000" dirty="0"/>
              <a:t> and is denoted by S.  The outcomes are denoted by O</a:t>
            </a:r>
            <a:r>
              <a:rPr lang="en-US" sz="2000" baseline="-25000" dirty="0"/>
              <a:t>1</a:t>
            </a:r>
            <a:r>
              <a:rPr lang="en-US" sz="2000" dirty="0"/>
              <a:t>, O</a:t>
            </a:r>
            <a:r>
              <a:rPr lang="en-US" sz="2000" baseline="-25000" dirty="0"/>
              <a:t>2</a:t>
            </a:r>
            <a:r>
              <a:rPr lang="en-US" sz="2000" dirty="0"/>
              <a:t>, …, O</a:t>
            </a:r>
            <a:r>
              <a:rPr lang="en-US" sz="2000" baseline="-25000" dirty="0"/>
              <a:t>k</a:t>
            </a:r>
            <a:endParaRPr lang="en-US" sz="2000" dirty="0"/>
          </a:p>
          <a:p>
            <a:pPr marL="533400" indent="-533400" eaLnBrk="1" hangingPunct="1"/>
            <a:r>
              <a:rPr lang="en-US" sz="2000" dirty="0"/>
              <a:t>We represent the sample space as:  S = {O</a:t>
            </a:r>
            <a:r>
              <a:rPr lang="en-US" sz="2000" baseline="-25000" dirty="0"/>
              <a:t>1</a:t>
            </a:r>
            <a:r>
              <a:rPr lang="en-US" sz="2000" dirty="0"/>
              <a:t>, O</a:t>
            </a:r>
            <a:r>
              <a:rPr lang="en-US" sz="2000" baseline="-25000" dirty="0"/>
              <a:t>2</a:t>
            </a:r>
            <a:r>
              <a:rPr lang="en-US" sz="2000" dirty="0"/>
              <a:t>,…, O</a:t>
            </a:r>
            <a:r>
              <a:rPr lang="en-US" sz="2000" baseline="-25000" dirty="0"/>
              <a:t>k</a:t>
            </a:r>
            <a:r>
              <a:rPr lang="en-US" sz="2000" dirty="0"/>
              <a:t>}</a:t>
            </a:r>
          </a:p>
          <a:p>
            <a:pPr marL="533400" indent="-533400" eaLnBrk="1" hangingPunct="1">
              <a:buFontTx/>
              <a:buNone/>
            </a:pPr>
            <a:r>
              <a:rPr lang="en-US" sz="2000" dirty="0">
                <a:solidFill>
                  <a:srgbClr val="0000FF"/>
                </a:solidFill>
              </a:rPr>
              <a:t> 	</a:t>
            </a:r>
          </a:p>
          <a:p>
            <a:pPr marL="533400" indent="-533400" eaLnBrk="1" hangingPunct="1">
              <a:buFontTx/>
              <a:buNone/>
            </a:pPr>
            <a:r>
              <a:rPr lang="en-US" sz="2000" dirty="0"/>
              <a:t>The probability of any outcome is between 0 and 1</a:t>
            </a:r>
          </a:p>
          <a:p>
            <a:pPr marL="533400" indent="-533400" eaLnBrk="1" hangingPunct="1">
              <a:buFontTx/>
              <a:buNone/>
            </a:pPr>
            <a:r>
              <a:rPr lang="en-US" sz="2000" dirty="0"/>
              <a:t>	i.e. 0 ≤ P(</a:t>
            </a:r>
            <a:r>
              <a:rPr lang="en-US" sz="2000" dirty="0" err="1"/>
              <a:t>O</a:t>
            </a:r>
            <a:r>
              <a:rPr lang="en-US" sz="2000" baseline="-25000" dirty="0" err="1"/>
              <a:t>i</a:t>
            </a:r>
            <a:r>
              <a:rPr lang="en-US" sz="2000" dirty="0"/>
              <a:t>) ≤ 1 for each </a:t>
            </a:r>
            <a:r>
              <a:rPr lang="en-US" sz="2000" i="1" dirty="0" err="1"/>
              <a:t>i</a:t>
            </a:r>
            <a:r>
              <a:rPr lang="en-US" sz="2000" dirty="0"/>
              <a:t>, and</a:t>
            </a:r>
          </a:p>
          <a:p>
            <a:pPr marL="533400" indent="-533400" eaLnBrk="1" hangingPunct="1"/>
            <a:r>
              <a:rPr lang="en-US" sz="2000" dirty="0"/>
              <a:t>The sum of the probabilities of all  outcomes equals 1</a:t>
            </a:r>
          </a:p>
          <a:p>
            <a:pPr marL="533400" indent="-533400" eaLnBrk="1" hangingPunct="1">
              <a:buFontTx/>
              <a:buNone/>
            </a:pPr>
            <a:r>
              <a:rPr lang="en-US" sz="2000" dirty="0"/>
              <a:t>	i.e. P(O</a:t>
            </a:r>
            <a:r>
              <a:rPr lang="en-US" sz="2000" baseline="-25000" dirty="0"/>
              <a:t>1</a:t>
            </a:r>
            <a:r>
              <a:rPr lang="en-US" sz="2000" dirty="0"/>
              <a:t>) + P(O</a:t>
            </a:r>
            <a:r>
              <a:rPr lang="en-US" sz="2000" baseline="-25000" dirty="0"/>
              <a:t>2</a:t>
            </a:r>
            <a:r>
              <a:rPr lang="en-US" sz="2000" dirty="0"/>
              <a:t>) + … + P(O</a:t>
            </a:r>
            <a:r>
              <a:rPr lang="en-US" sz="2000" baseline="-25000" dirty="0"/>
              <a:t>k</a:t>
            </a:r>
            <a:r>
              <a:rPr lang="en-US" sz="2000" dirty="0"/>
              <a:t>) = 1</a:t>
            </a:r>
          </a:p>
          <a:p>
            <a:pPr marL="533400" indent="-533400" eaLnBrk="1" hangingPunct="1"/>
            <a:endParaRPr lang="en-US" sz="2000"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1371600" cy="8477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C9FF3B9-5FC6-401F-8379-325334803B10}"/>
              </a:ext>
            </a:extLst>
          </p:cNvPr>
          <p:cNvSpPr/>
          <p:nvPr/>
        </p:nvSpPr>
        <p:spPr>
          <a:xfrm>
            <a:off x="487326" y="5638800"/>
            <a:ext cx="7924800" cy="646331"/>
          </a:xfrm>
          <a:prstGeom prst="rect">
            <a:avLst/>
          </a:prstGeom>
        </p:spPr>
        <p:txBody>
          <a:bodyPr wrap="square">
            <a:spAutoFit/>
          </a:bodyPr>
          <a:lstStyle/>
          <a:p>
            <a:pPr eaLnBrk="1" hangingPunct="1"/>
            <a:r>
              <a:rPr lang="en-US" altLang="en-US" i="1" dirty="0">
                <a:latin typeface="Helvetica" panose="020B0604020202020204" pitchFamily="34" charset="0"/>
                <a:cs typeface="Times New Roman" panose="02020603050405020304" pitchFamily="18" charset="0"/>
              </a:rPr>
              <a:t>S</a:t>
            </a:r>
            <a:r>
              <a:rPr lang="en-US" altLang="en-US" dirty="0">
                <a:latin typeface="Helvetica" panose="020B0604020202020204" pitchFamily="34" charset="0"/>
                <a:cs typeface="Times New Roman" panose="02020603050405020304" pitchFamily="18" charset="0"/>
              </a:rPr>
              <a:t> is </a:t>
            </a:r>
            <a:r>
              <a:rPr lang="en-US" altLang="en-US" dirty="0">
                <a:solidFill>
                  <a:schemeClr val="tx2"/>
                </a:solidFill>
                <a:latin typeface="Helvetica" panose="020B0604020202020204" pitchFamily="34" charset="0"/>
                <a:cs typeface="Times New Roman" panose="02020603050405020304" pitchFamily="18" charset="0"/>
              </a:rPr>
              <a:t>discrete</a:t>
            </a:r>
            <a:r>
              <a:rPr lang="en-US" altLang="en-US" dirty="0">
                <a:latin typeface="Helvetica" panose="020B0604020202020204" pitchFamily="34" charset="0"/>
                <a:cs typeface="Times New Roman" panose="02020603050405020304" pitchFamily="18" charset="0"/>
              </a:rPr>
              <a:t> if it consists of a finite or countable infinite set of outcomes.</a:t>
            </a:r>
          </a:p>
          <a:p>
            <a:pPr eaLnBrk="1" hangingPunct="1"/>
            <a:r>
              <a:rPr lang="en-US" altLang="en-US" i="1" dirty="0">
                <a:latin typeface="Helvetica" panose="020B0604020202020204" pitchFamily="34" charset="0"/>
                <a:cs typeface="Times New Roman" panose="02020603050405020304" pitchFamily="18" charset="0"/>
              </a:rPr>
              <a:t>S</a:t>
            </a:r>
            <a:r>
              <a:rPr lang="en-US" altLang="en-US" dirty="0">
                <a:latin typeface="Helvetica" panose="020B0604020202020204" pitchFamily="34" charset="0"/>
                <a:cs typeface="Times New Roman" panose="02020603050405020304" pitchFamily="18" charset="0"/>
              </a:rPr>
              <a:t> is </a:t>
            </a:r>
            <a:r>
              <a:rPr lang="en-US" altLang="en-US" dirty="0">
                <a:solidFill>
                  <a:schemeClr val="tx2"/>
                </a:solidFill>
                <a:latin typeface="Helvetica" panose="020B0604020202020204" pitchFamily="34" charset="0"/>
                <a:cs typeface="Times New Roman" panose="02020603050405020304" pitchFamily="18" charset="0"/>
              </a:rPr>
              <a:t>continuous</a:t>
            </a:r>
            <a:r>
              <a:rPr lang="en-US" altLang="en-US" dirty="0">
                <a:latin typeface="Helvetica" panose="020B0604020202020204" pitchFamily="34" charset="0"/>
                <a:cs typeface="Times New Roman" panose="02020603050405020304" pitchFamily="18" charset="0"/>
              </a:rPr>
              <a:t> if it contains an interval of real numbers.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Footer Placeholder 1"/>
          <p:cNvSpPr>
            <a:spLocks noGrp="1"/>
          </p:cNvSpPr>
          <p:nvPr>
            <p:ph type="ftr" sz="quarter" idx="4294967295"/>
          </p:nvPr>
        </p:nvSpPr>
        <p:spPr>
          <a:xfrm>
            <a:off x="152400" y="6534150"/>
            <a:ext cx="4648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anose="020B0604020202020204" pitchFamily="34" charset="0"/>
              </a:defRPr>
            </a:lvl1pPr>
            <a:lvl2pPr marL="742950" indent="-285750" defTabSz="852488" eaLnBrk="0" hangingPunct="0">
              <a:defRPr sz="2400">
                <a:solidFill>
                  <a:schemeClr val="tx1"/>
                </a:solidFill>
                <a:latin typeface="Arial" panose="020B0604020202020204" pitchFamily="34" charset="0"/>
              </a:defRPr>
            </a:lvl2pPr>
            <a:lvl3pPr marL="1143000" indent="-228600" defTabSz="852488" eaLnBrk="0" hangingPunct="0">
              <a:defRPr sz="2400">
                <a:solidFill>
                  <a:schemeClr val="tx1"/>
                </a:solidFill>
                <a:latin typeface="Arial" panose="020B0604020202020204" pitchFamily="34" charset="0"/>
              </a:defRPr>
            </a:lvl3pPr>
            <a:lvl4pPr marL="1600200" indent="-228600" defTabSz="852488" eaLnBrk="0" hangingPunct="0">
              <a:defRPr sz="2400">
                <a:solidFill>
                  <a:schemeClr val="tx1"/>
                </a:solidFill>
                <a:latin typeface="Arial" panose="020B0604020202020204" pitchFamily="34" charset="0"/>
              </a:defRPr>
            </a:lvl4pPr>
            <a:lvl5pPr marL="2057400" indent="-228600" defTabSz="852488" eaLnBrk="0" hangingPunct="0">
              <a:defRPr sz="2400">
                <a:solidFill>
                  <a:schemeClr val="tx1"/>
                </a:solidFill>
                <a:latin typeface="Arial" panose="020B0604020202020204" pitchFamily="34" charset="0"/>
              </a:defRPr>
            </a:lvl5pPr>
            <a:lvl6pPr marL="2514600" indent="-228600" defTabSz="8524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524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524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5248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dirty="0"/>
              <a:t>Business Statistics: A First Course, 5e © 2009 Prentice-Hall, Inc.</a:t>
            </a:r>
          </a:p>
        </p:txBody>
      </p:sp>
      <p:sp>
        <p:nvSpPr>
          <p:cNvPr id="4101" name="AutoShape 2"/>
          <p:cNvSpPr>
            <a:spLocks noChangeArrowheads="1"/>
          </p:cNvSpPr>
          <p:nvPr/>
        </p:nvSpPr>
        <p:spPr bwMode="auto">
          <a:xfrm rot="-2742492">
            <a:off x="5976144" y="5072856"/>
            <a:ext cx="685800" cy="1512888"/>
          </a:xfrm>
          <a:prstGeom prst="roundRect">
            <a:avLst>
              <a:gd name="adj" fmla="val 16667"/>
            </a:avLst>
          </a:prstGeom>
          <a:solidFill>
            <a:srgbClr val="80808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02" name="Rectangle 3"/>
          <p:cNvSpPr>
            <a:spLocks noChangeArrowheads="1"/>
          </p:cNvSpPr>
          <p:nvPr/>
        </p:nvSpPr>
        <p:spPr bwMode="auto">
          <a:xfrm>
            <a:off x="7391400" y="32004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03" name="Rectangle 4"/>
          <p:cNvSpPr>
            <a:spLocks noChangeArrowheads="1"/>
          </p:cNvSpPr>
          <p:nvPr/>
        </p:nvSpPr>
        <p:spPr bwMode="auto">
          <a:xfrm>
            <a:off x="8153400" y="32004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04" name="Rectangle 5"/>
          <p:cNvSpPr>
            <a:spLocks noChangeArrowheads="1"/>
          </p:cNvSpPr>
          <p:nvPr/>
        </p:nvSpPr>
        <p:spPr bwMode="auto">
          <a:xfrm>
            <a:off x="6629400" y="32004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05" name="Rectangle 6"/>
          <p:cNvSpPr>
            <a:spLocks noChangeArrowheads="1"/>
          </p:cNvSpPr>
          <p:nvPr/>
        </p:nvSpPr>
        <p:spPr bwMode="auto">
          <a:xfrm>
            <a:off x="5867400" y="32004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06" name="Rectangle 7"/>
          <p:cNvSpPr>
            <a:spLocks noChangeArrowheads="1"/>
          </p:cNvSpPr>
          <p:nvPr/>
        </p:nvSpPr>
        <p:spPr bwMode="auto">
          <a:xfrm>
            <a:off x="5105400" y="32004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07" name="Rectangle 8"/>
          <p:cNvSpPr>
            <a:spLocks noChangeArrowheads="1"/>
          </p:cNvSpPr>
          <p:nvPr/>
        </p:nvSpPr>
        <p:spPr bwMode="auto">
          <a:xfrm>
            <a:off x="457200" y="533400"/>
            <a:ext cx="8248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08" name="Rectangle 9"/>
          <p:cNvSpPr>
            <a:spLocks noChangeArrowheads="1"/>
          </p:cNvSpPr>
          <p:nvPr/>
        </p:nvSpPr>
        <p:spPr bwMode="auto">
          <a:xfrm>
            <a:off x="4343400" y="32004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09" name="Oval 10"/>
          <p:cNvSpPr>
            <a:spLocks noChangeArrowheads="1"/>
          </p:cNvSpPr>
          <p:nvPr/>
        </p:nvSpPr>
        <p:spPr bwMode="auto">
          <a:xfrm>
            <a:off x="46482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0" name="Oval 11"/>
          <p:cNvSpPr>
            <a:spLocks noChangeArrowheads="1"/>
          </p:cNvSpPr>
          <p:nvPr/>
        </p:nvSpPr>
        <p:spPr bwMode="auto">
          <a:xfrm>
            <a:off x="67818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1" name="Oval 12"/>
          <p:cNvSpPr>
            <a:spLocks noChangeArrowheads="1"/>
          </p:cNvSpPr>
          <p:nvPr/>
        </p:nvSpPr>
        <p:spPr bwMode="auto">
          <a:xfrm>
            <a:off x="54102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2" name="Oval 13"/>
          <p:cNvSpPr>
            <a:spLocks noChangeArrowheads="1"/>
          </p:cNvSpPr>
          <p:nvPr/>
        </p:nvSpPr>
        <p:spPr bwMode="auto">
          <a:xfrm>
            <a:off x="7067550" y="335915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3" name="Oval 14"/>
          <p:cNvSpPr>
            <a:spLocks noChangeArrowheads="1"/>
          </p:cNvSpPr>
          <p:nvPr/>
        </p:nvSpPr>
        <p:spPr bwMode="auto">
          <a:xfrm>
            <a:off x="6019800" y="36576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4" name="Oval 15"/>
          <p:cNvSpPr>
            <a:spLocks noChangeArrowheads="1"/>
          </p:cNvSpPr>
          <p:nvPr/>
        </p:nvSpPr>
        <p:spPr bwMode="auto">
          <a:xfrm>
            <a:off x="6318250" y="334645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5" name="Oval 16"/>
          <p:cNvSpPr>
            <a:spLocks noChangeArrowheads="1"/>
          </p:cNvSpPr>
          <p:nvPr/>
        </p:nvSpPr>
        <p:spPr bwMode="auto">
          <a:xfrm>
            <a:off x="61722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6" name="Oval 17"/>
          <p:cNvSpPr>
            <a:spLocks noChangeArrowheads="1"/>
          </p:cNvSpPr>
          <p:nvPr/>
        </p:nvSpPr>
        <p:spPr bwMode="auto">
          <a:xfrm>
            <a:off x="6781800" y="36576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7" name="Oval 18"/>
          <p:cNvSpPr>
            <a:spLocks noChangeArrowheads="1"/>
          </p:cNvSpPr>
          <p:nvPr/>
        </p:nvSpPr>
        <p:spPr bwMode="auto">
          <a:xfrm>
            <a:off x="7080250" y="36576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8" name="Oval 19"/>
          <p:cNvSpPr>
            <a:spLocks noChangeArrowheads="1"/>
          </p:cNvSpPr>
          <p:nvPr/>
        </p:nvSpPr>
        <p:spPr bwMode="auto">
          <a:xfrm>
            <a:off x="75438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19" name="Oval 20"/>
          <p:cNvSpPr>
            <a:spLocks noChangeArrowheads="1"/>
          </p:cNvSpPr>
          <p:nvPr/>
        </p:nvSpPr>
        <p:spPr bwMode="auto">
          <a:xfrm>
            <a:off x="7839075" y="36576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0" name="Oval 21"/>
          <p:cNvSpPr>
            <a:spLocks noChangeArrowheads="1"/>
          </p:cNvSpPr>
          <p:nvPr/>
        </p:nvSpPr>
        <p:spPr bwMode="auto">
          <a:xfrm>
            <a:off x="7820025"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1" name="Oval 22"/>
          <p:cNvSpPr>
            <a:spLocks noChangeArrowheads="1"/>
          </p:cNvSpPr>
          <p:nvPr/>
        </p:nvSpPr>
        <p:spPr bwMode="auto">
          <a:xfrm>
            <a:off x="8315325"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2" name="Oval 23"/>
          <p:cNvSpPr>
            <a:spLocks noChangeArrowheads="1"/>
          </p:cNvSpPr>
          <p:nvPr/>
        </p:nvSpPr>
        <p:spPr bwMode="auto">
          <a:xfrm>
            <a:off x="86106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3" name="Oval 24"/>
          <p:cNvSpPr>
            <a:spLocks noChangeArrowheads="1"/>
          </p:cNvSpPr>
          <p:nvPr/>
        </p:nvSpPr>
        <p:spPr bwMode="auto">
          <a:xfrm>
            <a:off x="8315325"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4" name="Oval 25"/>
          <p:cNvSpPr>
            <a:spLocks noChangeArrowheads="1"/>
          </p:cNvSpPr>
          <p:nvPr/>
        </p:nvSpPr>
        <p:spPr bwMode="auto">
          <a:xfrm>
            <a:off x="86106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5" name="Oval 26"/>
          <p:cNvSpPr>
            <a:spLocks noChangeArrowheads="1"/>
          </p:cNvSpPr>
          <p:nvPr/>
        </p:nvSpPr>
        <p:spPr bwMode="auto">
          <a:xfrm>
            <a:off x="8315325" y="36576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6" name="Oval 27"/>
          <p:cNvSpPr>
            <a:spLocks noChangeArrowheads="1"/>
          </p:cNvSpPr>
          <p:nvPr/>
        </p:nvSpPr>
        <p:spPr bwMode="auto">
          <a:xfrm>
            <a:off x="8610600" y="36576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7" name="Oval 28"/>
          <p:cNvSpPr>
            <a:spLocks noChangeArrowheads="1"/>
          </p:cNvSpPr>
          <p:nvPr/>
        </p:nvSpPr>
        <p:spPr bwMode="auto">
          <a:xfrm>
            <a:off x="5410200" y="36576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8" name="Oval 29"/>
          <p:cNvSpPr>
            <a:spLocks noChangeArrowheads="1"/>
          </p:cNvSpPr>
          <p:nvPr/>
        </p:nvSpPr>
        <p:spPr bwMode="auto">
          <a:xfrm>
            <a:off x="7543800" y="36576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29" name="Oval 30"/>
          <p:cNvSpPr>
            <a:spLocks noChangeArrowheads="1"/>
          </p:cNvSpPr>
          <p:nvPr/>
        </p:nvSpPr>
        <p:spPr bwMode="auto">
          <a:xfrm>
            <a:off x="76962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30" name="Rectangle 31"/>
          <p:cNvSpPr>
            <a:spLocks noChangeArrowheads="1"/>
          </p:cNvSpPr>
          <p:nvPr/>
        </p:nvSpPr>
        <p:spPr bwMode="auto">
          <a:xfrm>
            <a:off x="1095375" y="57861"/>
            <a:ext cx="6781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solidFill>
                  <a:schemeClr val="tx2"/>
                </a:solidFill>
              </a:rPr>
              <a:t>Sample Space</a:t>
            </a:r>
          </a:p>
        </p:txBody>
      </p:sp>
      <p:sp>
        <p:nvSpPr>
          <p:cNvPr id="4131" name="AutoShape 32"/>
          <p:cNvSpPr>
            <a:spLocks noChangeArrowheads="1"/>
          </p:cNvSpPr>
          <p:nvPr/>
        </p:nvSpPr>
        <p:spPr bwMode="auto">
          <a:xfrm rot="-2742492">
            <a:off x="6052344" y="4996656"/>
            <a:ext cx="685800" cy="1512888"/>
          </a:xfrm>
          <a:prstGeom prst="roundRect">
            <a:avLst>
              <a:gd name="adj" fmla="val 16667"/>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32" name="AutoShape 33"/>
          <p:cNvSpPr>
            <a:spLocks noChangeArrowheads="1"/>
          </p:cNvSpPr>
          <p:nvPr/>
        </p:nvSpPr>
        <p:spPr bwMode="auto">
          <a:xfrm rot="-2742492">
            <a:off x="6128544" y="4920456"/>
            <a:ext cx="685800" cy="1512888"/>
          </a:xfrm>
          <a:prstGeom prst="roundRect">
            <a:avLst>
              <a:gd name="adj" fmla="val 16667"/>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33" name="AutoShape 34"/>
          <p:cNvSpPr>
            <a:spLocks noChangeArrowheads="1"/>
          </p:cNvSpPr>
          <p:nvPr/>
        </p:nvSpPr>
        <p:spPr bwMode="auto">
          <a:xfrm rot="-2742492">
            <a:off x="6128544" y="4920456"/>
            <a:ext cx="685800" cy="1512888"/>
          </a:xfrm>
          <a:prstGeom prst="roundRect">
            <a:avLst>
              <a:gd name="adj" fmla="val 16667"/>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134" name="AutoShape 35"/>
          <p:cNvSpPr>
            <a:spLocks noChangeArrowheads="1"/>
          </p:cNvSpPr>
          <p:nvPr/>
        </p:nvSpPr>
        <p:spPr bwMode="auto">
          <a:xfrm rot="-2742492">
            <a:off x="6204744" y="4844256"/>
            <a:ext cx="685800" cy="1512888"/>
          </a:xfrm>
          <a:prstGeom prst="roundRect">
            <a:avLst>
              <a:gd name="adj" fmla="val 16667"/>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aphicFrame>
        <p:nvGraphicFramePr>
          <p:cNvPr id="4098" name="Object 36">
            <a:hlinkClick r:id="" action="ppaction://ole?verb=0"/>
          </p:cNvPr>
          <p:cNvGraphicFramePr>
            <a:graphicFrameLocks/>
          </p:cNvGraphicFramePr>
          <p:nvPr/>
        </p:nvGraphicFramePr>
        <p:xfrm>
          <a:off x="5867400" y="4495800"/>
          <a:ext cx="2679700" cy="2133600"/>
        </p:xfrm>
        <a:graphic>
          <a:graphicData uri="http://schemas.openxmlformats.org/presentationml/2006/ole">
            <mc:AlternateContent xmlns:mc="http://schemas.openxmlformats.org/markup-compatibility/2006">
              <mc:Choice xmlns:v="urn:schemas-microsoft-com:vml" Requires="v">
                <p:oleObj spid="_x0000_s50263" name="Clip" r:id="rId4" imgW="3821040" imgH="2744640" progId="MS_ClipArt_Gallery.2">
                  <p:embed/>
                </p:oleObj>
              </mc:Choice>
              <mc:Fallback>
                <p:oleObj name="Clip" r:id="rId4" imgW="3821040" imgH="274464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495800"/>
                        <a:ext cx="26797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35" name="Rectangle 37"/>
          <p:cNvSpPr>
            <a:spLocks noChangeArrowheads="1"/>
          </p:cNvSpPr>
          <p:nvPr/>
        </p:nvSpPr>
        <p:spPr bwMode="auto">
          <a:xfrm>
            <a:off x="1143000" y="1600200"/>
            <a:ext cx="77724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sz="2800" dirty="0"/>
              <a:t>The Sample Space is the collection of all    possible events like .  .  .</a:t>
            </a:r>
          </a:p>
          <a:p>
            <a:pPr>
              <a:spcBef>
                <a:spcPct val="50000"/>
              </a:spcBef>
            </a:pPr>
            <a:r>
              <a:rPr lang="en-US" altLang="en-US" sz="2800" dirty="0"/>
              <a:t>all 6 faces of a die:</a:t>
            </a:r>
          </a:p>
          <a:p>
            <a:pPr>
              <a:spcBef>
                <a:spcPct val="50000"/>
              </a:spcBef>
            </a:pPr>
            <a:endParaRPr lang="en-US" altLang="en-US" sz="1000" dirty="0"/>
          </a:p>
          <a:p>
            <a:pPr>
              <a:spcBef>
                <a:spcPct val="50000"/>
              </a:spcBef>
            </a:pPr>
            <a:endParaRPr lang="en-US" altLang="en-US" sz="2800" dirty="0"/>
          </a:p>
          <a:p>
            <a:pPr>
              <a:spcBef>
                <a:spcPct val="50000"/>
              </a:spcBef>
            </a:pPr>
            <a:r>
              <a:rPr lang="en-US" altLang="en-US" sz="2800" dirty="0"/>
              <a:t>all 52 cards of a deck:	</a:t>
            </a:r>
          </a:p>
        </p:txBody>
      </p:sp>
    </p:spTree>
    <p:extLst>
      <p:ext uri="{BB962C8B-B14F-4D97-AF65-F5344CB8AC3E}">
        <p14:creationId xmlns:p14="http://schemas.microsoft.com/office/powerpoint/2010/main" val="31784756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04800" y="228600"/>
            <a:ext cx="8229600" cy="609600"/>
          </a:xfrm>
        </p:spPr>
        <p:txBody>
          <a:bodyPr/>
          <a:lstStyle/>
          <a:p>
            <a:pPr eaLnBrk="1" hangingPunct="1">
              <a:defRPr/>
            </a:pPr>
            <a:r>
              <a:rPr lang="en-US" b="1"/>
              <a:t>M&amp;M candies</a:t>
            </a:r>
          </a:p>
        </p:txBody>
      </p:sp>
      <p:graphicFrame>
        <p:nvGraphicFramePr>
          <p:cNvPr id="556067" name="Group 35"/>
          <p:cNvGraphicFramePr>
            <a:graphicFrameLocks noGrp="1"/>
          </p:cNvGraphicFramePr>
          <p:nvPr>
            <p:ph sz="half" idx="2"/>
          </p:nvPr>
        </p:nvGraphicFramePr>
        <p:xfrm>
          <a:off x="762000" y="1933575"/>
          <a:ext cx="7239000" cy="822326"/>
        </p:xfrm>
        <a:graphic>
          <a:graphicData uri="http://schemas.openxmlformats.org/drawingml/2006/table">
            <a:tbl>
              <a:tblPr/>
              <a:tblGrid>
                <a:gridCol w="1374775">
                  <a:extLst>
                    <a:ext uri="{9D8B030D-6E8A-4147-A177-3AD203B41FA5}">
                      <a16:colId xmlns:a16="http://schemas.microsoft.com/office/drawing/2014/main" val="20000"/>
                    </a:ext>
                  </a:extLst>
                </a:gridCol>
                <a:gridCol w="935038">
                  <a:extLst>
                    <a:ext uri="{9D8B030D-6E8A-4147-A177-3AD203B41FA5}">
                      <a16:colId xmlns:a16="http://schemas.microsoft.com/office/drawing/2014/main" val="20001"/>
                    </a:ext>
                  </a:extLst>
                </a:gridCol>
                <a:gridCol w="973137">
                  <a:extLst>
                    <a:ext uri="{9D8B030D-6E8A-4147-A177-3AD203B41FA5}">
                      <a16:colId xmlns:a16="http://schemas.microsoft.com/office/drawing/2014/main" val="20002"/>
                    </a:ext>
                  </a:extLst>
                </a:gridCol>
                <a:gridCol w="966788">
                  <a:extLst>
                    <a:ext uri="{9D8B030D-6E8A-4147-A177-3AD203B41FA5}">
                      <a16:colId xmlns:a16="http://schemas.microsoft.com/office/drawing/2014/main" val="20003"/>
                    </a:ext>
                  </a:extLst>
                </a:gridCol>
                <a:gridCol w="966787">
                  <a:extLst>
                    <a:ext uri="{9D8B030D-6E8A-4147-A177-3AD203B41FA5}">
                      <a16:colId xmlns:a16="http://schemas.microsoft.com/office/drawing/2014/main" val="20004"/>
                    </a:ext>
                  </a:extLst>
                </a:gridCol>
                <a:gridCol w="105092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tblGrid>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Unicode MS" pitchFamily="34" charset="-128"/>
                          <a:cs typeface="Arial" charset="0"/>
                        </a:rPr>
                        <a:t>Color</a:t>
                      </a: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993300"/>
                          </a:solidFill>
                          <a:effectLst/>
                          <a:latin typeface="Arial Unicode MS" pitchFamily="34" charset="-128"/>
                          <a:cs typeface="Arial" charset="0"/>
                        </a:rPr>
                        <a:t>Brown</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0000"/>
                          </a:solidFill>
                          <a:effectLst/>
                          <a:latin typeface="Arial Unicode MS" pitchFamily="34" charset="-128"/>
                          <a:cs typeface="Arial" charset="0"/>
                        </a:rPr>
                        <a:t>Red</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CC00"/>
                          </a:solidFill>
                          <a:effectLst/>
                          <a:latin typeface="Arial Unicode MS" pitchFamily="34" charset="-128"/>
                          <a:cs typeface="Arial" charset="0"/>
                        </a:rPr>
                        <a:t>Yellow</a:t>
                      </a: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8000"/>
                          </a:solidFill>
                          <a:effectLst/>
                          <a:latin typeface="Arial Unicode MS" pitchFamily="34" charset="-128"/>
                          <a:cs typeface="Arial" charset="0"/>
                        </a:rPr>
                        <a:t>Green</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6600"/>
                          </a:solidFill>
                          <a:effectLst/>
                          <a:latin typeface="Arial Unicode MS" pitchFamily="34" charset="-128"/>
                          <a:cs typeface="Arial" charset="0"/>
                        </a:rPr>
                        <a:t>Orange</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Arial Unicode MS" pitchFamily="34" charset="-128"/>
                          <a:cs typeface="Arial" charset="0"/>
                        </a:rPr>
                        <a:t>Blue</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Unicode MS" pitchFamily="34" charset="-128"/>
                          <a:cs typeface="Arial" charset="0"/>
                        </a:rPr>
                        <a:t>Probability</a:t>
                      </a: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993300"/>
                          </a:solidFill>
                          <a:effectLst/>
                          <a:latin typeface="Arial Unicode MS" pitchFamily="34" charset="-128"/>
                          <a:cs typeface="Arial" charset="0"/>
                        </a:rPr>
                        <a:t>0.3</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0000"/>
                          </a:solidFill>
                          <a:effectLst/>
                          <a:latin typeface="Arial Unicode MS" pitchFamily="34" charset="-128"/>
                          <a:cs typeface="Arial" charset="0"/>
                        </a:rPr>
                        <a:t>0.2</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CC00"/>
                          </a:solidFill>
                          <a:effectLst/>
                          <a:latin typeface="Arial Unicode MS" pitchFamily="34" charset="-128"/>
                          <a:cs typeface="Arial" charset="0"/>
                        </a:rPr>
                        <a:t>0.2</a:t>
                      </a: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8000"/>
                          </a:solidFill>
                          <a:effectLst/>
                          <a:latin typeface="Arial Unicode MS" pitchFamily="34" charset="-128"/>
                          <a:cs typeface="Arial" charset="0"/>
                        </a:rPr>
                        <a:t>0.1</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6600"/>
                          </a:solidFill>
                          <a:effectLst/>
                          <a:latin typeface="Arial Unicode MS" pitchFamily="34" charset="-128"/>
                          <a:cs typeface="Arial" charset="0"/>
                        </a:rPr>
                        <a:t>0.1</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Arial Unicode MS" pitchFamily="34" charset="-128"/>
                          <a:cs typeface="Arial" charset="0"/>
                        </a:rPr>
                        <a:t>?</a:t>
                      </a:r>
                      <a:endParaRPr kumimoji="0" lang="en-US" sz="1800" b="1" i="0" u="none" strike="noStrike" cap="none" normalizeH="0" baseline="0">
                        <a:ln>
                          <a:noFill/>
                        </a:ln>
                        <a:solidFill>
                          <a:schemeClr val="tx1"/>
                        </a:solidFill>
                        <a:effectLst/>
                        <a:latin typeface="Arial Unicode MS" pitchFamily="34" charset="-128"/>
                        <a:cs typeface="Arial"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12316" name="Text Box 28"/>
          <p:cNvSpPr txBox="1">
            <a:spLocks noChangeArrowheads="1"/>
          </p:cNvSpPr>
          <p:nvPr/>
        </p:nvSpPr>
        <p:spPr bwMode="auto">
          <a:xfrm>
            <a:off x="457200" y="990600"/>
            <a:ext cx="8001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endParaRPr lang="en-US">
              <a:latin typeface="Arial Unicode MS" pitchFamily="34" charset="-128"/>
            </a:endParaRPr>
          </a:p>
          <a:p>
            <a:pPr eaLnBrk="1" hangingPunct="1"/>
            <a:r>
              <a:rPr lang="en-US">
                <a:latin typeface="Arial Unicode MS" pitchFamily="34" charset="-128"/>
              </a:rPr>
              <a:t>If you draw an M&amp;M candy at random from a bag, the candy will have one </a:t>
            </a:r>
            <a:br>
              <a:rPr lang="en-US">
                <a:latin typeface="Arial Unicode MS" pitchFamily="34" charset="-128"/>
              </a:rPr>
            </a:br>
            <a:r>
              <a:rPr lang="en-US">
                <a:latin typeface="Arial Unicode MS" pitchFamily="34" charset="-128"/>
              </a:rPr>
              <a:t>of six colors.  The probability is based on the manufacturing process:</a:t>
            </a:r>
            <a:r>
              <a:rPr lang="en-US">
                <a:latin typeface="Arial" charset="0"/>
              </a:rPr>
              <a:t> </a:t>
            </a:r>
          </a:p>
          <a:p>
            <a:pPr eaLnBrk="1" hangingPunct="1">
              <a:lnSpc>
                <a:spcPct val="150000"/>
              </a:lnSpc>
            </a:pPr>
            <a:endParaRPr lang="en-US" sz="1600">
              <a:latin typeface="Arial" charset="0"/>
            </a:endParaRPr>
          </a:p>
          <a:p>
            <a:pPr eaLnBrk="1" hangingPunct="1">
              <a:lnSpc>
                <a:spcPct val="150000"/>
              </a:lnSpc>
            </a:pPr>
            <a:endParaRPr lang="en-US" sz="1600">
              <a:latin typeface="Arial" charset="0"/>
            </a:endParaRPr>
          </a:p>
          <a:p>
            <a:pPr eaLnBrk="1" hangingPunct="1">
              <a:lnSpc>
                <a:spcPct val="150000"/>
              </a:lnSpc>
            </a:pPr>
            <a:endParaRPr lang="en-US" sz="1600">
              <a:latin typeface="Arial" charset="0"/>
            </a:endParaRPr>
          </a:p>
          <a:p>
            <a:pPr eaLnBrk="1" hangingPunct="1">
              <a:lnSpc>
                <a:spcPct val="150000"/>
              </a:lnSpc>
            </a:pPr>
            <a:r>
              <a:rPr lang="en-US" b="1">
                <a:latin typeface="Arial" charset="0"/>
              </a:rPr>
              <a:t>What is the  probability that an M&amp;M chosen at random is blue?</a:t>
            </a:r>
          </a:p>
        </p:txBody>
      </p:sp>
      <p:pic>
        <p:nvPicPr>
          <p:cNvPr id="12317" name="Picture 29" descr="F04-P04"/>
          <p:cNvPicPr>
            <a:picLocks noGrp="1" noChangeAspect="1" noChangeArrowheads="1"/>
          </p:cNvPicPr>
          <p:nvPr>
            <p:ph sz="half"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7902575" y="0"/>
            <a:ext cx="1241425" cy="13716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18" name="Text Box 30"/>
          <p:cNvSpPr txBox="1">
            <a:spLocks noChangeArrowheads="1"/>
          </p:cNvSpPr>
          <p:nvPr/>
        </p:nvSpPr>
        <p:spPr bwMode="auto">
          <a:xfrm>
            <a:off x="304800" y="5133975"/>
            <a:ext cx="84391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lnSpc>
                <a:spcPct val="150000"/>
              </a:lnSpc>
            </a:pPr>
            <a:r>
              <a:rPr lang="en-US" b="1">
                <a:latin typeface="Arial" charset="0"/>
              </a:rPr>
              <a:t>What is the probability that a random M&amp;M is any of red, yellow, or orange? </a:t>
            </a:r>
          </a:p>
        </p:txBody>
      </p:sp>
      <p:sp>
        <p:nvSpPr>
          <p:cNvPr id="556063" name="Text Box 31"/>
          <p:cNvSpPr txBox="1">
            <a:spLocks noChangeArrowheads="1"/>
          </p:cNvSpPr>
          <p:nvPr/>
        </p:nvSpPr>
        <p:spPr bwMode="auto">
          <a:xfrm>
            <a:off x="736600" y="3530600"/>
            <a:ext cx="77978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800100" eaLnBrk="0" hangingPunct="0">
              <a:defRPr>
                <a:solidFill>
                  <a:schemeClr val="tx1"/>
                </a:solidFill>
                <a:latin typeface="Verdana" pitchFamily="34" charset="0"/>
                <a:cs typeface="Arial" charset="0"/>
              </a:defRPr>
            </a:lvl1pPr>
            <a:lvl2pPr marL="742950" indent="-285750" defTabSz="800100" eaLnBrk="0" hangingPunct="0">
              <a:defRPr>
                <a:solidFill>
                  <a:schemeClr val="tx1"/>
                </a:solidFill>
                <a:latin typeface="Verdana" pitchFamily="34" charset="0"/>
                <a:cs typeface="Arial" charset="0"/>
              </a:defRPr>
            </a:lvl2pPr>
            <a:lvl3pPr marL="1143000" indent="-228600" defTabSz="800100" eaLnBrk="0" hangingPunct="0">
              <a:defRPr>
                <a:solidFill>
                  <a:schemeClr val="tx1"/>
                </a:solidFill>
                <a:latin typeface="Verdana" pitchFamily="34" charset="0"/>
                <a:cs typeface="Arial" charset="0"/>
              </a:defRPr>
            </a:lvl3pPr>
            <a:lvl4pPr marL="1600200" indent="-228600" defTabSz="800100" eaLnBrk="0" hangingPunct="0">
              <a:defRPr>
                <a:solidFill>
                  <a:schemeClr val="tx1"/>
                </a:solidFill>
                <a:latin typeface="Verdana" pitchFamily="34" charset="0"/>
                <a:cs typeface="Arial" charset="0"/>
              </a:defRPr>
            </a:lvl4pPr>
            <a:lvl5pPr marL="2057400" indent="-228600" defTabSz="800100" eaLnBrk="0" hangingPunct="0">
              <a:defRPr>
                <a:solidFill>
                  <a:schemeClr val="tx1"/>
                </a:solidFill>
                <a:latin typeface="Verdana" pitchFamily="34" charset="0"/>
                <a:cs typeface="Arial" charset="0"/>
              </a:defRPr>
            </a:lvl5pPr>
            <a:lvl6pPr marL="2514600" indent="-228600" defTabSz="800100" eaLnBrk="0" fontAlgn="base" hangingPunct="0">
              <a:spcBef>
                <a:spcPct val="0"/>
              </a:spcBef>
              <a:spcAft>
                <a:spcPct val="0"/>
              </a:spcAft>
              <a:defRPr>
                <a:solidFill>
                  <a:schemeClr val="tx1"/>
                </a:solidFill>
                <a:latin typeface="Verdana" pitchFamily="34" charset="0"/>
                <a:cs typeface="Arial" charset="0"/>
              </a:defRPr>
            </a:lvl6pPr>
            <a:lvl7pPr marL="2971800" indent="-228600" defTabSz="800100" eaLnBrk="0" fontAlgn="base" hangingPunct="0">
              <a:spcBef>
                <a:spcPct val="0"/>
              </a:spcBef>
              <a:spcAft>
                <a:spcPct val="0"/>
              </a:spcAft>
              <a:defRPr>
                <a:solidFill>
                  <a:schemeClr val="tx1"/>
                </a:solidFill>
                <a:latin typeface="Verdana" pitchFamily="34" charset="0"/>
                <a:cs typeface="Arial" charset="0"/>
              </a:defRPr>
            </a:lvl7pPr>
            <a:lvl8pPr marL="3429000" indent="-228600" defTabSz="800100" eaLnBrk="0" fontAlgn="base" hangingPunct="0">
              <a:spcBef>
                <a:spcPct val="0"/>
              </a:spcBef>
              <a:spcAft>
                <a:spcPct val="0"/>
              </a:spcAft>
              <a:defRPr>
                <a:solidFill>
                  <a:schemeClr val="tx1"/>
                </a:solidFill>
                <a:latin typeface="Verdana" pitchFamily="34" charset="0"/>
                <a:cs typeface="Arial" charset="0"/>
              </a:defRPr>
            </a:lvl8pPr>
            <a:lvl9pPr marL="3886200" indent="-228600" defTabSz="800100" eaLnBrk="0" fontAlgn="base" hangingPunct="0">
              <a:spcBef>
                <a:spcPct val="0"/>
              </a:spcBef>
              <a:spcAft>
                <a:spcPct val="0"/>
              </a:spcAft>
              <a:defRPr>
                <a:solidFill>
                  <a:schemeClr val="tx1"/>
                </a:solidFill>
                <a:latin typeface="Verdana" pitchFamily="34" charset="0"/>
                <a:cs typeface="Arial" charset="0"/>
              </a:defRPr>
            </a:lvl9pPr>
          </a:lstStyle>
          <a:p>
            <a:pPr eaLnBrk="1" hangingPunct="1">
              <a:lnSpc>
                <a:spcPct val="130000"/>
              </a:lnSpc>
            </a:pPr>
            <a:r>
              <a:rPr lang="en-US" i="1">
                <a:latin typeface="Arial" charset="0"/>
              </a:rPr>
              <a:t>S</a:t>
            </a:r>
            <a:r>
              <a:rPr lang="en-US">
                <a:latin typeface="Arial" charset="0"/>
              </a:rPr>
              <a:t> = {brown, red, yellow, green, orange, blue} = Sample Space</a:t>
            </a:r>
          </a:p>
          <a:p>
            <a:pPr eaLnBrk="1" hangingPunct="1">
              <a:lnSpc>
                <a:spcPct val="130000"/>
              </a:lnSpc>
            </a:pPr>
            <a:r>
              <a:rPr lang="en-US" i="1">
                <a:latin typeface="Arial" charset="0"/>
              </a:rPr>
              <a:t>P</a:t>
            </a:r>
            <a:r>
              <a:rPr lang="en-US">
                <a:latin typeface="Arial" charset="0"/>
              </a:rPr>
              <a:t>(S) = </a:t>
            </a:r>
            <a:r>
              <a:rPr lang="en-US" i="1">
                <a:latin typeface="Arial" charset="0"/>
              </a:rPr>
              <a:t>P</a:t>
            </a:r>
            <a:r>
              <a:rPr lang="en-US">
                <a:latin typeface="Arial" charset="0"/>
              </a:rPr>
              <a:t>(brown) + </a:t>
            </a:r>
            <a:r>
              <a:rPr lang="en-US" i="1">
                <a:latin typeface="Arial" charset="0"/>
              </a:rPr>
              <a:t>P</a:t>
            </a:r>
            <a:r>
              <a:rPr lang="en-US">
                <a:latin typeface="Arial" charset="0"/>
              </a:rPr>
              <a:t>(red) + </a:t>
            </a:r>
            <a:r>
              <a:rPr lang="en-US" i="1">
                <a:latin typeface="Arial" charset="0"/>
              </a:rPr>
              <a:t>P</a:t>
            </a:r>
            <a:r>
              <a:rPr lang="en-US">
                <a:latin typeface="Arial" charset="0"/>
              </a:rPr>
              <a:t>(yellow) + </a:t>
            </a:r>
            <a:r>
              <a:rPr lang="en-US" i="1">
                <a:latin typeface="Arial" charset="0"/>
              </a:rPr>
              <a:t>P</a:t>
            </a:r>
            <a:r>
              <a:rPr lang="en-US">
                <a:latin typeface="Arial" charset="0"/>
              </a:rPr>
              <a:t>(green) + </a:t>
            </a:r>
            <a:r>
              <a:rPr lang="en-US" i="1">
                <a:latin typeface="Arial" charset="0"/>
              </a:rPr>
              <a:t>P</a:t>
            </a:r>
            <a:r>
              <a:rPr lang="en-US">
                <a:latin typeface="Arial" charset="0"/>
              </a:rPr>
              <a:t>(orange) + </a:t>
            </a:r>
            <a:r>
              <a:rPr lang="en-US" i="1">
                <a:latin typeface="Arial" charset="0"/>
              </a:rPr>
              <a:t>P</a:t>
            </a:r>
            <a:r>
              <a:rPr lang="en-US">
                <a:latin typeface="Arial" charset="0"/>
              </a:rPr>
              <a:t>(blue) = 1 </a:t>
            </a:r>
          </a:p>
          <a:p>
            <a:pPr eaLnBrk="1" hangingPunct="1">
              <a:lnSpc>
                <a:spcPct val="130000"/>
              </a:lnSpc>
            </a:pPr>
            <a:r>
              <a:rPr lang="en-US" i="1">
                <a:latin typeface="Arial" charset="0"/>
              </a:rPr>
              <a:t>P</a:t>
            </a:r>
            <a:r>
              <a:rPr lang="en-US">
                <a:latin typeface="Arial" charset="0"/>
              </a:rPr>
              <a:t>(blue)	= 1 – [</a:t>
            </a:r>
            <a:r>
              <a:rPr lang="en-US" i="1">
                <a:latin typeface="Arial" charset="0"/>
              </a:rPr>
              <a:t>P</a:t>
            </a:r>
            <a:r>
              <a:rPr lang="en-US">
                <a:latin typeface="Arial" charset="0"/>
              </a:rPr>
              <a:t>(brown) + </a:t>
            </a:r>
            <a:r>
              <a:rPr lang="en-US" i="1">
                <a:latin typeface="Arial" charset="0"/>
              </a:rPr>
              <a:t>P</a:t>
            </a:r>
            <a:r>
              <a:rPr lang="en-US">
                <a:latin typeface="Arial" charset="0"/>
              </a:rPr>
              <a:t>(red) + </a:t>
            </a:r>
            <a:r>
              <a:rPr lang="en-US" i="1">
                <a:latin typeface="Arial" charset="0"/>
              </a:rPr>
              <a:t>P</a:t>
            </a:r>
            <a:r>
              <a:rPr lang="en-US">
                <a:latin typeface="Arial" charset="0"/>
              </a:rPr>
              <a:t>(yellow) + </a:t>
            </a:r>
            <a:r>
              <a:rPr lang="en-US" i="1">
                <a:latin typeface="Arial" charset="0"/>
              </a:rPr>
              <a:t>P</a:t>
            </a:r>
            <a:r>
              <a:rPr lang="en-US">
                <a:latin typeface="Arial" charset="0"/>
              </a:rPr>
              <a:t>(green) + </a:t>
            </a:r>
            <a:r>
              <a:rPr lang="en-US" i="1">
                <a:latin typeface="Arial" charset="0"/>
              </a:rPr>
              <a:t>P</a:t>
            </a:r>
            <a:r>
              <a:rPr lang="en-US">
                <a:latin typeface="Arial" charset="0"/>
              </a:rPr>
              <a:t>(orange)]</a:t>
            </a:r>
          </a:p>
          <a:p>
            <a:pPr eaLnBrk="1" hangingPunct="1">
              <a:lnSpc>
                <a:spcPct val="130000"/>
              </a:lnSpc>
            </a:pPr>
            <a:r>
              <a:rPr lang="en-US">
                <a:latin typeface="Arial" charset="0"/>
              </a:rPr>
              <a:t>	= 1 – [0.3 + 0.2 + 0.2 + 0.1 + 0.1] = 0.1</a:t>
            </a:r>
          </a:p>
        </p:txBody>
      </p:sp>
      <p:sp>
        <p:nvSpPr>
          <p:cNvPr id="556064" name="Text Box 32"/>
          <p:cNvSpPr txBox="1">
            <a:spLocks noChangeArrowheads="1"/>
          </p:cNvSpPr>
          <p:nvPr/>
        </p:nvSpPr>
        <p:spPr bwMode="auto">
          <a:xfrm>
            <a:off x="736600" y="5616575"/>
            <a:ext cx="62992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lnSpc>
                <a:spcPct val="140000"/>
              </a:lnSpc>
            </a:pPr>
            <a:r>
              <a:rPr lang="en-US" i="1">
                <a:latin typeface="Arial" charset="0"/>
              </a:rPr>
              <a:t>P</a:t>
            </a:r>
            <a:r>
              <a:rPr lang="en-US">
                <a:latin typeface="Arial" charset="0"/>
              </a:rPr>
              <a:t>(red or yellow or orange) 	= </a:t>
            </a:r>
            <a:r>
              <a:rPr lang="en-US" i="1">
                <a:latin typeface="Arial" charset="0"/>
              </a:rPr>
              <a:t>P</a:t>
            </a:r>
            <a:r>
              <a:rPr lang="en-US">
                <a:latin typeface="Arial" charset="0"/>
              </a:rPr>
              <a:t>(red) + </a:t>
            </a:r>
            <a:r>
              <a:rPr lang="en-US" i="1">
                <a:latin typeface="Arial" charset="0"/>
              </a:rPr>
              <a:t>P</a:t>
            </a:r>
            <a:r>
              <a:rPr lang="en-US">
                <a:latin typeface="Arial" charset="0"/>
              </a:rPr>
              <a:t>(yellow) + </a:t>
            </a:r>
            <a:r>
              <a:rPr lang="en-US" i="1">
                <a:latin typeface="Arial" charset="0"/>
              </a:rPr>
              <a:t>P</a:t>
            </a:r>
            <a:r>
              <a:rPr lang="en-US">
                <a:latin typeface="Arial" charset="0"/>
              </a:rPr>
              <a:t>(orange) </a:t>
            </a:r>
          </a:p>
          <a:p>
            <a:pPr eaLnBrk="1" hangingPunct="1">
              <a:lnSpc>
                <a:spcPct val="140000"/>
              </a:lnSpc>
            </a:pPr>
            <a:r>
              <a:rPr lang="en-US">
                <a:latin typeface="Arial" charset="0"/>
              </a:rPr>
              <a:t>			= 0.2 + 0.2 + 0.1 = 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63" grpId="0"/>
      <p:bldP spid="55606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pPr eaLnBrk="1" hangingPunct="1">
              <a:defRPr/>
            </a:pPr>
            <a:r>
              <a:rPr lang="en-US"/>
              <a:t>Complement Rule…</a:t>
            </a:r>
          </a:p>
        </p:txBody>
      </p:sp>
      <p:sp>
        <p:nvSpPr>
          <p:cNvPr id="13315" name="Rectangle 3"/>
          <p:cNvSpPr>
            <a:spLocks noGrp="1" noChangeArrowheads="1"/>
          </p:cNvSpPr>
          <p:nvPr>
            <p:ph type="body" idx="1"/>
          </p:nvPr>
        </p:nvSpPr>
        <p:spPr/>
        <p:txBody>
          <a:bodyPr/>
          <a:lstStyle/>
          <a:p>
            <a:pPr eaLnBrk="1" hangingPunct="1"/>
            <a:r>
              <a:rPr lang="en-US" sz="2400"/>
              <a:t>The complement of an event A is the event that occurs when A does not occur. </a:t>
            </a:r>
          </a:p>
          <a:p>
            <a:pPr eaLnBrk="1" hangingPunct="1"/>
            <a:r>
              <a:rPr lang="en-US" sz="2400"/>
              <a:t>The </a:t>
            </a:r>
            <a:r>
              <a:rPr lang="en-US" sz="2400" b="1" i="1"/>
              <a:t>complement rule</a:t>
            </a:r>
            <a:r>
              <a:rPr lang="en-US" sz="2400"/>
              <a:t> gives us the probability of an event NOT occurring. That is:</a:t>
            </a:r>
          </a:p>
          <a:p>
            <a:pPr eaLnBrk="1" hangingPunct="1"/>
            <a:endParaRPr lang="en-US" sz="2400"/>
          </a:p>
          <a:p>
            <a:pPr eaLnBrk="1" hangingPunct="1"/>
            <a:r>
              <a:rPr lang="en-US" sz="2400"/>
              <a:t>P(A</a:t>
            </a:r>
            <a:r>
              <a:rPr lang="en-US" sz="2400" baseline="30000"/>
              <a:t>C</a:t>
            </a:r>
            <a:r>
              <a:rPr lang="en-US" sz="2400"/>
              <a:t>) = 1 – P(A)</a:t>
            </a:r>
          </a:p>
          <a:p>
            <a:pPr eaLnBrk="1" hangingPunct="1"/>
            <a:r>
              <a:rPr lang="en-US" sz="2400"/>
              <a:t>P(A) = 1 – P(A</a:t>
            </a:r>
            <a:r>
              <a:rPr lang="en-US" sz="2400" baseline="30000"/>
              <a:t>C</a:t>
            </a:r>
            <a:r>
              <a:rPr lang="en-US" sz="2400"/>
              <a:t>)</a:t>
            </a:r>
          </a:p>
          <a:p>
            <a:pPr eaLnBrk="1" hangingPunct="1"/>
            <a:endParaRPr lang="en-US" sz="2400"/>
          </a:p>
          <a:p>
            <a:pPr eaLnBrk="1" hangingPunct="1"/>
            <a:endParaRPr lang="en-US" sz="2400"/>
          </a:p>
          <a:p>
            <a:pPr eaLnBrk="1" hangingPunct="1"/>
            <a:r>
              <a:rPr lang="en-US" sz="2400"/>
              <a:t>For example, in the simple roll of a die, the probability of the number “1” being rolled is 1/6. The probability that some number other than “1” will be rolled is 1 – 1/6 = 5/6.</a:t>
            </a:r>
          </a:p>
          <a:p>
            <a:pPr eaLnBrk="1" hangingPunct="1"/>
            <a:endParaRPr lang="en-US" sz="2400"/>
          </a:p>
        </p:txBody>
      </p:sp>
      <p:pic>
        <p:nvPicPr>
          <p:cNvPr id="13316" name="Picture 11"/>
          <p:cNvPicPr>
            <a:picLocks noChangeAspect="1" noChangeArrowheads="1"/>
          </p:cNvPicPr>
          <p:nvPr/>
        </p:nvPicPr>
        <p:blipFill>
          <a:blip r:embed="rId2">
            <a:extLst>
              <a:ext uri="{28A0092B-C50C-407E-A947-70E740481C1C}">
                <a14:useLocalDpi xmlns:a14="http://schemas.microsoft.com/office/drawing/2010/main" val="0"/>
              </a:ext>
            </a:extLst>
          </a:blip>
          <a:srcRect l="29880" t="42436" r="41611" b="32037"/>
          <a:stretch>
            <a:fillRect/>
          </a:stretch>
        </p:blipFill>
        <p:spPr bwMode="auto">
          <a:xfrm>
            <a:off x="5105400" y="2514600"/>
            <a:ext cx="3200400"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1"/>
          <p:cNvSpPr txBox="1">
            <a:spLocks noGrp="1"/>
          </p:cNvSpPr>
          <p:nvPr/>
        </p:nvSpPr>
        <p:spPr bwMode="auto">
          <a:xfrm>
            <a:off x="0" y="6619875"/>
            <a:ext cx="17986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6" tIns="51618" rIns="103236" bIns="51618"/>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1200">
                <a:solidFill>
                  <a:srgbClr val="FFFFFF"/>
                </a:solidFill>
                <a:latin typeface="Arial" charset="0"/>
              </a:rPr>
              <a:t>5A-</a:t>
            </a:r>
            <a:fld id="{77CFB5E3-7AA7-4E9D-B5AA-7128747E9ABE}" type="slidenum">
              <a:rPr lang="en-US" sz="1200">
                <a:solidFill>
                  <a:srgbClr val="FFFFFF"/>
                </a:solidFill>
                <a:latin typeface="Arial" charset="0"/>
              </a:rPr>
              <a:pPr eaLnBrk="1" hangingPunct="1"/>
              <a:t>15</a:t>
            </a:fld>
            <a:endParaRPr lang="en-US" sz="1200">
              <a:solidFill>
                <a:srgbClr val="FFFFFF"/>
              </a:solidFill>
              <a:latin typeface="Arial" charset="0"/>
            </a:endParaRPr>
          </a:p>
        </p:txBody>
      </p:sp>
      <p:sp>
        <p:nvSpPr>
          <p:cNvPr id="14339" name="Rectangle 3"/>
          <p:cNvSpPr>
            <a:spLocks noChangeArrowheads="1"/>
          </p:cNvSpPr>
          <p:nvPr/>
        </p:nvSpPr>
        <p:spPr bwMode="auto">
          <a:xfrm>
            <a:off x="914400" y="1219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chemeClr val="folHlink"/>
              </a:buClr>
              <a:buFont typeface="Wingdings" pitchFamily="2" charset="2"/>
              <a:buChar char="¯"/>
            </a:pPr>
            <a:endParaRPr lang="en-US" sz="2800" b="1">
              <a:latin typeface="Arial" charset="0"/>
            </a:endParaRPr>
          </a:p>
        </p:txBody>
      </p:sp>
      <p:sp>
        <p:nvSpPr>
          <p:cNvPr id="48132" name="Text Box 4"/>
          <p:cNvSpPr txBox="1">
            <a:spLocks noChangeArrowheads="1"/>
          </p:cNvSpPr>
          <p:nvPr/>
        </p:nvSpPr>
        <p:spPr bwMode="auto">
          <a:xfrm>
            <a:off x="1371600" y="4191000"/>
            <a:ext cx="184150" cy="549275"/>
          </a:xfrm>
          <a:prstGeom prst="rect">
            <a:avLst/>
          </a:prstGeom>
          <a:noFill/>
          <a:ln w="9525">
            <a:noFill/>
            <a:miter lim="800000"/>
            <a:headEnd/>
            <a:tailEnd/>
          </a:ln>
          <a:effectLst/>
        </p:spPr>
        <p:txBody>
          <a:bodyPr wrap="none" lIns="91435" tIns="45718" rIns="91435" bIns="45718">
            <a:spAutoFit/>
          </a:bodyPr>
          <a:lstStyle/>
          <a:p>
            <a:pPr defTabSz="914067">
              <a:defRPr/>
            </a:pPr>
            <a:endParaRPr lang="en-US" sz="3000" b="1" dirty="0">
              <a:effectLst>
                <a:outerShdw blurRad="38100" dist="38100" dir="2700000" algn="tl">
                  <a:srgbClr val="FFFFFF"/>
                </a:outerShdw>
              </a:effectLst>
              <a:latin typeface="Arial" charset="0"/>
              <a:cs typeface="+mn-cs"/>
            </a:endParaRPr>
          </a:p>
        </p:txBody>
      </p:sp>
      <p:sp>
        <p:nvSpPr>
          <p:cNvPr id="14341" name="Rectangle 6"/>
          <p:cNvSpPr>
            <a:spLocks noChangeArrowheads="1"/>
          </p:cNvSpPr>
          <p:nvPr/>
        </p:nvSpPr>
        <p:spPr bwMode="auto">
          <a:xfrm>
            <a:off x="1371600" y="20574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chemeClr val="folHlink"/>
              </a:buClr>
            </a:pPr>
            <a:endParaRPr lang="en-US" sz="2800" b="1">
              <a:latin typeface="Arial" charset="0"/>
            </a:endParaRPr>
          </a:p>
        </p:txBody>
      </p:sp>
      <p:sp>
        <p:nvSpPr>
          <p:cNvPr id="14342" name="Rectangle 7"/>
          <p:cNvSpPr>
            <a:spLocks noChangeArrowheads="1"/>
          </p:cNvSpPr>
          <p:nvPr/>
        </p:nvSpPr>
        <p:spPr bwMode="auto">
          <a:xfrm>
            <a:off x="0" y="3224213"/>
            <a:ext cx="2079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48136" name="Rectangle 8"/>
          <p:cNvSpPr>
            <a:spLocks noChangeArrowheads="1"/>
          </p:cNvSpPr>
          <p:nvPr/>
        </p:nvSpPr>
        <p:spPr bwMode="auto">
          <a:xfrm>
            <a:off x="685800" y="1447800"/>
            <a:ext cx="8231188" cy="609600"/>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a:effectLst>
                  <a:outerShdw blurRad="38100" dist="38100" dir="2700000" algn="tl">
                    <a:srgbClr val="C0C0C0"/>
                  </a:outerShdw>
                </a:effectLst>
                <a:latin typeface="Arial" charset="0"/>
              </a:rPr>
              <a:t>Events </a:t>
            </a:r>
            <a:r>
              <a:rPr lang="en-US" sz="2000" i="1">
                <a:effectLst>
                  <a:outerShdw blurRad="38100" dist="38100" dir="2700000" algn="tl">
                    <a:srgbClr val="C0C0C0"/>
                  </a:outerShdw>
                </a:effectLst>
                <a:latin typeface="Arial" charset="0"/>
              </a:rPr>
              <a:t>A</a:t>
            </a:r>
            <a:r>
              <a:rPr lang="en-US" sz="2000">
                <a:effectLst>
                  <a:outerShdw blurRad="38100" dist="38100" dir="2700000" algn="tl">
                    <a:srgbClr val="C0C0C0"/>
                  </a:outerShdw>
                </a:effectLst>
                <a:latin typeface="Arial" charset="0"/>
              </a:rPr>
              <a:t> and </a:t>
            </a:r>
            <a:r>
              <a:rPr lang="en-US" sz="2000" i="1">
                <a:effectLst>
                  <a:outerShdw blurRad="38100" dist="38100" dir="2700000" algn="tl">
                    <a:srgbClr val="C0C0C0"/>
                  </a:outerShdw>
                </a:effectLst>
                <a:latin typeface="Arial" charset="0"/>
              </a:rPr>
              <a:t>B</a:t>
            </a:r>
            <a:r>
              <a:rPr lang="en-US" sz="2000">
                <a:effectLst>
                  <a:outerShdw blurRad="38100" dist="38100" dir="2700000" algn="tl">
                    <a:srgbClr val="C0C0C0"/>
                  </a:outerShdw>
                </a:effectLst>
                <a:latin typeface="Arial" charset="0"/>
              </a:rPr>
              <a:t> are </a:t>
            </a:r>
            <a:r>
              <a:rPr lang="en-US" sz="2000" i="1" u="sng">
                <a:effectLst>
                  <a:outerShdw blurRad="38100" dist="38100" dir="2700000" algn="tl">
                    <a:srgbClr val="C0C0C0"/>
                  </a:outerShdw>
                </a:effectLst>
                <a:latin typeface="Arial" charset="0"/>
              </a:rPr>
              <a:t>mutually exclusive</a:t>
            </a:r>
            <a:r>
              <a:rPr lang="en-US" sz="2000">
                <a:effectLst>
                  <a:outerShdw blurRad="38100" dist="38100" dir="2700000" algn="tl">
                    <a:srgbClr val="C0C0C0"/>
                  </a:outerShdw>
                </a:effectLst>
                <a:latin typeface="Arial" charset="0"/>
              </a:rPr>
              <a:t> (or </a:t>
            </a:r>
            <a:r>
              <a:rPr lang="en-US" sz="2000" i="1" u="sng">
                <a:effectLst>
                  <a:outerShdw blurRad="38100" dist="38100" dir="2700000" algn="tl">
                    <a:srgbClr val="C0C0C0"/>
                  </a:outerShdw>
                </a:effectLst>
                <a:latin typeface="Arial" charset="0"/>
              </a:rPr>
              <a:t>disjoint</a:t>
            </a:r>
            <a:r>
              <a:rPr lang="en-US" sz="2000">
                <a:effectLst>
                  <a:outerShdw blurRad="38100" dist="38100" dir="2700000" algn="tl">
                    <a:srgbClr val="C0C0C0"/>
                  </a:outerShdw>
                </a:effectLst>
                <a:latin typeface="Arial" charset="0"/>
              </a:rPr>
              <a:t>) if their intersection is the null set that contains no elements.</a:t>
            </a:r>
          </a:p>
        </p:txBody>
      </p:sp>
      <p:sp>
        <p:nvSpPr>
          <p:cNvPr id="48142" name="Rectangle 14"/>
          <p:cNvSpPr>
            <a:spLocks noChangeArrowheads="1"/>
          </p:cNvSpPr>
          <p:nvPr/>
        </p:nvSpPr>
        <p:spPr bwMode="auto">
          <a:xfrm>
            <a:off x="685800" y="228600"/>
            <a:ext cx="7969250" cy="563563"/>
          </a:xfrm>
          <a:prstGeom prst="rect">
            <a:avLst/>
          </a:prstGeom>
          <a:noFill/>
          <a:ln w="9525">
            <a:noFill/>
            <a:miter lim="800000"/>
            <a:headEnd/>
            <a:tailEnd/>
          </a:ln>
          <a:effectLst/>
        </p:spPr>
        <p:txBody>
          <a:bodyPr lIns="103231" tIns="51616" rIns="103231" bIns="51616"/>
          <a:lstStyle/>
          <a:p>
            <a:pPr marL="385763" indent="-385763">
              <a:lnSpc>
                <a:spcPct val="90000"/>
              </a:lnSpc>
              <a:spcBef>
                <a:spcPct val="20000"/>
              </a:spcBef>
              <a:buClr>
                <a:schemeClr val="folHlink"/>
              </a:buClr>
              <a:defRPr/>
            </a:pPr>
            <a:r>
              <a:rPr lang="en-US" sz="2800" b="1">
                <a:effectLst>
                  <a:outerShdw blurRad="38100" dist="38100" dir="2700000" algn="tl">
                    <a:srgbClr val="C0C0C0"/>
                  </a:outerShdw>
                </a:effectLst>
                <a:latin typeface="Arial" charset="0"/>
              </a:rPr>
              <a:t> </a:t>
            </a:r>
            <a:r>
              <a:rPr lang="en-US" sz="2800" b="1" i="1">
                <a:effectLst>
                  <a:outerShdw blurRad="38100" dist="38100" dir="2700000" algn="tl">
                    <a:srgbClr val="C0C0C0"/>
                  </a:outerShdw>
                </a:effectLst>
                <a:latin typeface="Arial" charset="0"/>
              </a:rPr>
              <a:t>Mutually Exclusive Events</a:t>
            </a:r>
          </a:p>
        </p:txBody>
      </p:sp>
      <p:pic>
        <p:nvPicPr>
          <p:cNvPr id="624650" name="Picture 17"/>
          <p:cNvPicPr>
            <a:picLocks noChangeAspect="1" noChangeArrowheads="1"/>
          </p:cNvPicPr>
          <p:nvPr/>
        </p:nvPicPr>
        <p:blipFill>
          <a:blip r:embed="rId3">
            <a:extLst>
              <a:ext uri="{28A0092B-C50C-407E-A947-70E740481C1C}">
                <a14:useLocalDpi xmlns:a14="http://schemas.microsoft.com/office/drawing/2010/main" val="0"/>
              </a:ext>
            </a:extLst>
          </a:blip>
          <a:srcRect l="29955" t="23154" r="41583" b="51631"/>
          <a:stretch>
            <a:fillRect/>
          </a:stretch>
        </p:blipFill>
        <p:spPr bwMode="auto">
          <a:xfrm>
            <a:off x="5029200" y="2590800"/>
            <a:ext cx="29908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51" name="Text Box 11"/>
          <p:cNvSpPr txBox="1">
            <a:spLocks noChangeArrowheads="1"/>
          </p:cNvSpPr>
          <p:nvPr/>
        </p:nvSpPr>
        <p:spPr bwMode="auto">
          <a:xfrm>
            <a:off x="914400" y="2438400"/>
            <a:ext cx="38862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a:latin typeface="Arial" charset="0"/>
              </a:rPr>
              <a:t>What is the probability of getting an Ace and a Queen when you pull a card from a deck?   Are the two events mutually exclusive?</a:t>
            </a:r>
          </a:p>
          <a:p>
            <a:pPr eaLnBrk="1" hangingPunct="1">
              <a:spcBef>
                <a:spcPct val="50000"/>
              </a:spcBef>
            </a:pPr>
            <a:r>
              <a:rPr lang="en-US">
                <a:latin typeface="Arial" charset="0"/>
              </a:rPr>
              <a:t>Are the events of getting a Queen and a Spade mutually exclusive?</a:t>
            </a:r>
          </a:p>
        </p:txBody>
      </p:sp>
      <p:sp>
        <p:nvSpPr>
          <p:cNvPr id="624652" name="Text Box 12"/>
          <p:cNvSpPr txBox="1">
            <a:spLocks noChangeArrowheads="1"/>
          </p:cNvSpPr>
          <p:nvPr/>
        </p:nvSpPr>
        <p:spPr bwMode="auto">
          <a:xfrm>
            <a:off x="990600" y="4953000"/>
            <a:ext cx="68580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a:latin typeface="Arial" charset="0"/>
              </a:rPr>
              <a:t>What is the probability of getting an Ace and a Queen when you pull a card from a deck?   </a:t>
            </a:r>
            <a:r>
              <a:rPr lang="en-US">
                <a:solidFill>
                  <a:srgbClr val="FF00FF"/>
                </a:solidFill>
                <a:latin typeface="Arial" charset="0"/>
              </a:rPr>
              <a:t>Zero</a:t>
            </a:r>
            <a:r>
              <a:rPr lang="en-US">
                <a:latin typeface="Arial" charset="0"/>
              </a:rPr>
              <a:t>.  Are the two events mutually exclusive?  </a:t>
            </a:r>
            <a:r>
              <a:rPr lang="en-US">
                <a:solidFill>
                  <a:srgbClr val="FF00FF"/>
                </a:solidFill>
                <a:latin typeface="Arial" charset="0"/>
              </a:rPr>
              <a:t>Yes.</a:t>
            </a:r>
          </a:p>
          <a:p>
            <a:pPr eaLnBrk="1" hangingPunct="1">
              <a:spcBef>
                <a:spcPct val="50000"/>
              </a:spcBef>
            </a:pPr>
            <a:r>
              <a:rPr lang="en-US">
                <a:latin typeface="Arial" charset="0"/>
              </a:rPr>
              <a:t>Are the events of getting a Queen and a Spade mutually exclusive?  </a:t>
            </a:r>
            <a:r>
              <a:rPr lang="en-US">
                <a:solidFill>
                  <a:srgbClr val="FF00FF"/>
                </a:solidFill>
                <a:latin typeface="Arial" charset="0"/>
              </a:rPr>
              <a:t>No.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p:bldP spid="624651" grpId="0"/>
      <p:bldP spid="62465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1371600" y="20574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eaLnBrk="0" hangingPunct="0">
              <a:spcBef>
                <a:spcPct val="20000"/>
              </a:spcBef>
              <a:buClr>
                <a:schemeClr val="folHlink"/>
              </a:buClr>
            </a:pPr>
            <a:endParaRPr lang="en-US" sz="2800">
              <a:latin typeface="Arial" charset="0"/>
            </a:endParaRPr>
          </a:p>
        </p:txBody>
      </p:sp>
      <p:sp>
        <p:nvSpPr>
          <p:cNvPr id="49160" name="Rectangle 8"/>
          <p:cNvSpPr>
            <a:spLocks noChangeArrowheads="1"/>
          </p:cNvSpPr>
          <p:nvPr/>
        </p:nvSpPr>
        <p:spPr bwMode="auto">
          <a:xfrm>
            <a:off x="685800" y="1371600"/>
            <a:ext cx="8231188" cy="1377950"/>
          </a:xfrm>
          <a:prstGeom prst="rect">
            <a:avLst/>
          </a:prstGeom>
          <a:noFill/>
          <a:ln w="9525">
            <a:noFill/>
            <a:miter lim="800000"/>
            <a:headEnd/>
            <a:tailEnd/>
          </a:ln>
          <a:effectLst/>
        </p:spPr>
        <p:txBody>
          <a:bodyPr lIns="91435" tIns="45718" rIns="91435" bIns="45718"/>
          <a:lstStyle/>
          <a:p>
            <a:pPr eaLnBrk="0" hangingPunct="0">
              <a:defRPr/>
            </a:pPr>
            <a:r>
              <a:rPr lang="en-US" sz="2000" dirty="0">
                <a:solidFill>
                  <a:srgbClr val="002060"/>
                </a:solidFill>
                <a:latin typeface="Arial" charset="0"/>
                <a:cs typeface="+mn-cs"/>
              </a:rPr>
              <a:t>There can be more than two mutually exclusive, collectively exhaustive events, as illustrated below.  For example, a Wal-Mart customer can pay by credit card (</a:t>
            </a:r>
            <a:r>
              <a:rPr lang="en-US" sz="2000" i="1" dirty="0">
                <a:solidFill>
                  <a:srgbClr val="002060"/>
                </a:solidFill>
                <a:latin typeface="Arial" charset="0"/>
                <a:cs typeface="+mn-cs"/>
              </a:rPr>
              <a:t>A), debit card (B), cash (C), or</a:t>
            </a:r>
          </a:p>
          <a:p>
            <a:pPr eaLnBrk="0" hangingPunct="0">
              <a:defRPr/>
            </a:pPr>
            <a:r>
              <a:rPr lang="en-US" sz="2000" dirty="0">
                <a:solidFill>
                  <a:srgbClr val="002060"/>
                </a:solidFill>
                <a:latin typeface="Arial" charset="0"/>
                <a:cs typeface="+mn-cs"/>
              </a:rPr>
              <a:t>check (</a:t>
            </a:r>
            <a:r>
              <a:rPr lang="en-US" sz="2000" i="1" dirty="0">
                <a:solidFill>
                  <a:srgbClr val="002060"/>
                </a:solidFill>
                <a:latin typeface="Arial" charset="0"/>
                <a:cs typeface="+mn-cs"/>
              </a:rPr>
              <a:t>D).</a:t>
            </a:r>
            <a:endParaRPr lang="en-US" sz="2000" dirty="0">
              <a:solidFill>
                <a:srgbClr val="002060"/>
              </a:solidFill>
              <a:effectLst>
                <a:outerShdw blurRad="38100" dist="38100" dir="2700000" algn="tl">
                  <a:srgbClr val="FFFFFF"/>
                </a:outerShdw>
              </a:effectLst>
              <a:latin typeface="Arial" charset="0"/>
              <a:cs typeface="+mn-cs"/>
              <a:sym typeface="Symbol" pitchFamily="18" charset="2"/>
            </a:endParaRPr>
          </a:p>
        </p:txBody>
      </p:sp>
      <p:sp>
        <p:nvSpPr>
          <p:cNvPr id="49166" name="Rectangle 14"/>
          <p:cNvSpPr>
            <a:spLocks noChangeArrowheads="1"/>
          </p:cNvSpPr>
          <p:nvPr/>
        </p:nvSpPr>
        <p:spPr bwMode="auto">
          <a:xfrm>
            <a:off x="228600" y="304800"/>
            <a:ext cx="8655050" cy="563563"/>
          </a:xfrm>
          <a:prstGeom prst="rect">
            <a:avLst/>
          </a:prstGeom>
          <a:noFill/>
          <a:ln w="9525">
            <a:noFill/>
            <a:miter lim="800000"/>
            <a:headEnd/>
            <a:tailEnd/>
          </a:ln>
          <a:effectLst/>
        </p:spPr>
        <p:txBody>
          <a:bodyPr lIns="103231" tIns="51616" rIns="103231" bIns="51616"/>
          <a:lstStyle/>
          <a:p>
            <a:pPr marL="385763" indent="-385763" eaLnBrk="0" hangingPunct="0">
              <a:lnSpc>
                <a:spcPct val="90000"/>
              </a:lnSpc>
              <a:spcBef>
                <a:spcPct val="20000"/>
              </a:spcBef>
              <a:buClr>
                <a:schemeClr val="folHlink"/>
              </a:buClr>
              <a:defRPr/>
            </a:pPr>
            <a:r>
              <a:rPr lang="en-US" sz="2800">
                <a:solidFill>
                  <a:srgbClr val="FFFFFF"/>
                </a:solidFill>
                <a:effectLst>
                  <a:outerShdw blurRad="38100" dist="38100" dir="2700000" algn="tl">
                    <a:srgbClr val="C0C0C0"/>
                  </a:outerShdw>
                </a:effectLst>
                <a:latin typeface="Arial" charset="0"/>
              </a:rPr>
              <a:t> </a:t>
            </a:r>
            <a:r>
              <a:rPr lang="en-US" sz="2800" i="1">
                <a:solidFill>
                  <a:srgbClr val="C00000"/>
                </a:solidFill>
                <a:effectLst>
                  <a:outerShdw blurRad="38100" dist="38100" dir="2700000" algn="tl">
                    <a:srgbClr val="C0C0C0"/>
                  </a:outerShdw>
                </a:effectLst>
                <a:latin typeface="Arial" charset="0"/>
              </a:rPr>
              <a:t>Collectively Exhaustive Events</a:t>
            </a:r>
          </a:p>
        </p:txBody>
      </p:sp>
      <p:sp>
        <p:nvSpPr>
          <p:cNvPr id="15365" name="Text Box 4"/>
          <p:cNvSpPr txBox="1">
            <a:spLocks noChangeArrowheads="1"/>
          </p:cNvSpPr>
          <p:nvPr/>
        </p:nvSpPr>
        <p:spPr bwMode="auto">
          <a:xfrm rot="5400000">
            <a:off x="7743032" y="885031"/>
            <a:ext cx="2286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1" tIns="51616" rIns="103231" bIns="51616">
            <a:spAutoFit/>
          </a:bodyPr>
          <a:lstStyle>
            <a:lvl1pPr defTabSz="1031875" eaLnBrk="0" hangingPunct="0">
              <a:defRPr>
                <a:solidFill>
                  <a:schemeClr val="tx1"/>
                </a:solidFill>
                <a:latin typeface="Verdana" pitchFamily="34" charset="0"/>
                <a:cs typeface="Arial" charset="0"/>
              </a:defRPr>
            </a:lvl1pPr>
            <a:lvl2pPr marL="742950" indent="-285750" defTabSz="1031875" eaLnBrk="0" hangingPunct="0">
              <a:defRPr>
                <a:solidFill>
                  <a:schemeClr val="tx1"/>
                </a:solidFill>
                <a:latin typeface="Verdana" pitchFamily="34" charset="0"/>
                <a:cs typeface="Arial" charset="0"/>
              </a:defRPr>
            </a:lvl2pPr>
            <a:lvl3pPr marL="1143000" indent="-228600" defTabSz="1031875" eaLnBrk="0" hangingPunct="0">
              <a:defRPr>
                <a:solidFill>
                  <a:schemeClr val="tx1"/>
                </a:solidFill>
                <a:latin typeface="Verdana" pitchFamily="34" charset="0"/>
                <a:cs typeface="Arial" charset="0"/>
              </a:defRPr>
            </a:lvl3pPr>
            <a:lvl4pPr marL="1600200" indent="-228600" defTabSz="1031875" eaLnBrk="0" hangingPunct="0">
              <a:defRPr>
                <a:solidFill>
                  <a:schemeClr val="tx1"/>
                </a:solidFill>
                <a:latin typeface="Verdana" pitchFamily="34" charset="0"/>
                <a:cs typeface="Arial" charset="0"/>
              </a:defRPr>
            </a:lvl4pPr>
            <a:lvl5pPr marL="2057400" indent="-228600" defTabSz="1031875" eaLnBrk="0" hangingPunct="0">
              <a:defRPr>
                <a:solidFill>
                  <a:schemeClr val="tx1"/>
                </a:solidFill>
                <a:latin typeface="Verdana" pitchFamily="34" charset="0"/>
                <a:cs typeface="Arial" charset="0"/>
              </a:defRPr>
            </a:lvl5pPr>
            <a:lvl6pPr marL="2514600" indent="-228600" defTabSz="1031875" eaLnBrk="0" fontAlgn="base" hangingPunct="0">
              <a:spcBef>
                <a:spcPct val="0"/>
              </a:spcBef>
              <a:spcAft>
                <a:spcPct val="0"/>
              </a:spcAft>
              <a:defRPr>
                <a:solidFill>
                  <a:schemeClr val="tx1"/>
                </a:solidFill>
                <a:latin typeface="Verdana" pitchFamily="34" charset="0"/>
                <a:cs typeface="Arial" charset="0"/>
              </a:defRPr>
            </a:lvl6pPr>
            <a:lvl7pPr marL="2971800" indent="-228600" defTabSz="1031875" eaLnBrk="0" fontAlgn="base" hangingPunct="0">
              <a:spcBef>
                <a:spcPct val="0"/>
              </a:spcBef>
              <a:spcAft>
                <a:spcPct val="0"/>
              </a:spcAft>
              <a:defRPr>
                <a:solidFill>
                  <a:schemeClr val="tx1"/>
                </a:solidFill>
                <a:latin typeface="Verdana" pitchFamily="34" charset="0"/>
                <a:cs typeface="Arial" charset="0"/>
              </a:defRPr>
            </a:lvl7pPr>
            <a:lvl8pPr marL="3429000" indent="-228600" defTabSz="1031875" eaLnBrk="0" fontAlgn="base" hangingPunct="0">
              <a:spcBef>
                <a:spcPct val="0"/>
              </a:spcBef>
              <a:spcAft>
                <a:spcPct val="0"/>
              </a:spcAft>
              <a:defRPr>
                <a:solidFill>
                  <a:schemeClr val="tx1"/>
                </a:solidFill>
                <a:latin typeface="Verdana" pitchFamily="34" charset="0"/>
                <a:cs typeface="Arial" charset="0"/>
              </a:defRPr>
            </a:lvl8pPr>
            <a:lvl9pPr marL="3886200" indent="-228600" defTabSz="1031875" eaLnBrk="0" fontAlgn="base" hangingPunct="0">
              <a:spcBef>
                <a:spcPct val="0"/>
              </a:spcBef>
              <a:spcAft>
                <a:spcPct val="0"/>
              </a:spcAft>
              <a:defRPr>
                <a:solidFill>
                  <a:schemeClr val="tx1"/>
                </a:solidFill>
                <a:latin typeface="Verdana" pitchFamily="34" charset="0"/>
                <a:cs typeface="Arial" charset="0"/>
              </a:defRPr>
            </a:lvl9pPr>
          </a:lstStyle>
          <a:p>
            <a:r>
              <a:rPr lang="en-US" sz="2700" b="1">
                <a:solidFill>
                  <a:schemeClr val="accent1"/>
                </a:solidFill>
                <a:latin typeface="Arial" charset="0"/>
              </a:rPr>
              <a:t>Chapter  5</a:t>
            </a:r>
          </a:p>
        </p:txBody>
      </p:sp>
      <p:pic>
        <p:nvPicPr>
          <p:cNvPr id="253954" name="Picture 2"/>
          <p:cNvPicPr>
            <a:picLocks noChangeAspect="1" noChangeArrowheads="1"/>
          </p:cNvPicPr>
          <p:nvPr/>
        </p:nvPicPr>
        <p:blipFill>
          <a:blip r:embed="rId3" cstate="print"/>
          <a:srcRect/>
          <a:stretch>
            <a:fillRect/>
          </a:stretch>
        </p:blipFill>
        <p:spPr bwMode="auto">
          <a:xfrm>
            <a:off x="1146175" y="3663950"/>
            <a:ext cx="3657600" cy="2409825"/>
          </a:xfrm>
          <a:prstGeom prst="rect">
            <a:avLst/>
          </a:prstGeom>
          <a:noFill/>
          <a:ln w="9525">
            <a:noFill/>
            <a:miter lim="800000"/>
            <a:headEnd/>
            <a:tailEnd/>
          </a:ln>
          <a:effectLst>
            <a:innerShdw blurRad="63500" dist="50800" dir="2700000">
              <a:prstClr val="black">
                <a:alpha val="50000"/>
              </a:prstClr>
            </a:innerShdw>
          </a:effectLst>
        </p:spPr>
      </p:pic>
      <p:sp>
        <p:nvSpPr>
          <p:cNvPr id="15367" name="Slide Number Placeholder 4"/>
          <p:cNvSpPr txBox="1">
            <a:spLocks noGrp="1"/>
          </p:cNvSpPr>
          <p:nvPr/>
        </p:nvSpPr>
        <p:spPr bwMode="auto">
          <a:xfrm>
            <a:off x="7191375" y="6581775"/>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r>
              <a:rPr lang="en-US" sz="1000">
                <a:latin typeface="Arial" charset="0"/>
              </a:rPr>
              <a:t>5-</a:t>
            </a:r>
            <a:fld id="{2DEA149F-3F69-4B74-A7E1-55B1E2DD3EF3}" type="slidenum">
              <a:rPr lang="en-US" sz="1000">
                <a:latin typeface="Arial" charset="0"/>
              </a:rPr>
              <a:pPr algn="r" eaLnBrk="1" hangingPunct="1"/>
              <a:t>16</a:t>
            </a:fld>
            <a:endParaRPr lang="en-US" sz="1000">
              <a:latin typeface="Arial" charset="0"/>
            </a:endParaRPr>
          </a:p>
        </p:txBody>
      </p:sp>
      <p:sp>
        <p:nvSpPr>
          <p:cNvPr id="592908" name="Text Box 12"/>
          <p:cNvSpPr txBox="1">
            <a:spLocks noChangeArrowheads="1"/>
          </p:cNvSpPr>
          <p:nvPr/>
        </p:nvSpPr>
        <p:spPr bwMode="auto">
          <a:xfrm>
            <a:off x="5638800" y="3505200"/>
            <a:ext cx="3124200"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a:t>Question:  If you can pay partly by credit card and partly by cash, will the events be mutually exclusive?  No.  </a:t>
            </a:r>
          </a:p>
          <a:p>
            <a:pPr eaLnBrk="1" hangingPunct="1">
              <a:spcBef>
                <a:spcPct val="50000"/>
              </a:spcBef>
            </a:pPr>
            <a:r>
              <a:rPr lang="en-US"/>
              <a:t>If you can pay using food stamps, will the 4 events be collective exhaustive?  No.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39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p:bldP spid="59290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Footer Placeholder 3"/>
          <p:cNvSpPr>
            <a:spLocks noGrp="1"/>
          </p:cNvSpPr>
          <p:nvPr>
            <p:ph type="ftr" sz="quarter" idx="4294967295"/>
          </p:nvPr>
        </p:nvSpPr>
        <p:spPr>
          <a:xfrm>
            <a:off x="152400" y="6534150"/>
            <a:ext cx="4648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anose="020B0604020202020204" pitchFamily="34" charset="0"/>
              </a:defRPr>
            </a:lvl1pPr>
            <a:lvl2pPr marL="742950" indent="-285750" defTabSz="852488" eaLnBrk="0" hangingPunct="0">
              <a:defRPr sz="2400">
                <a:solidFill>
                  <a:schemeClr val="tx1"/>
                </a:solidFill>
                <a:latin typeface="Arial" panose="020B0604020202020204" pitchFamily="34" charset="0"/>
              </a:defRPr>
            </a:lvl2pPr>
            <a:lvl3pPr marL="1143000" indent="-228600" defTabSz="852488" eaLnBrk="0" hangingPunct="0">
              <a:defRPr sz="2400">
                <a:solidFill>
                  <a:schemeClr val="tx1"/>
                </a:solidFill>
                <a:latin typeface="Arial" panose="020B0604020202020204" pitchFamily="34" charset="0"/>
              </a:defRPr>
            </a:lvl3pPr>
            <a:lvl4pPr marL="1600200" indent="-228600" defTabSz="852488" eaLnBrk="0" hangingPunct="0">
              <a:defRPr sz="2400">
                <a:solidFill>
                  <a:schemeClr val="tx1"/>
                </a:solidFill>
                <a:latin typeface="Arial" panose="020B0604020202020204" pitchFamily="34" charset="0"/>
              </a:defRPr>
            </a:lvl4pPr>
            <a:lvl5pPr marL="2057400" indent="-228600" defTabSz="852488" eaLnBrk="0" hangingPunct="0">
              <a:defRPr sz="2400">
                <a:solidFill>
                  <a:schemeClr val="tx1"/>
                </a:solidFill>
                <a:latin typeface="Arial" panose="020B0604020202020204" pitchFamily="34" charset="0"/>
              </a:defRPr>
            </a:lvl5pPr>
            <a:lvl6pPr marL="2514600" indent="-228600" defTabSz="8524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524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524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5248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t>Business Statistics: A First Course, 5e © 2009 Prentice-Hall, Inc.</a:t>
            </a:r>
          </a:p>
        </p:txBody>
      </p:sp>
      <p:sp>
        <p:nvSpPr>
          <p:cNvPr id="29701" name="Rectangle 2"/>
          <p:cNvSpPr>
            <a:spLocks noGrp="1" noChangeArrowheads="1"/>
          </p:cNvSpPr>
          <p:nvPr>
            <p:ph type="title"/>
          </p:nvPr>
        </p:nvSpPr>
        <p:spPr/>
        <p:txBody>
          <a:bodyPr/>
          <a:lstStyle/>
          <a:p>
            <a:pPr eaLnBrk="1" hangingPunct="1"/>
            <a:r>
              <a:rPr lang="en-US" altLang="en-US"/>
              <a:t>Collectively Exhaustive Events</a:t>
            </a:r>
          </a:p>
        </p:txBody>
      </p:sp>
      <p:sp>
        <p:nvSpPr>
          <p:cNvPr id="3" name="Rectangle 2"/>
          <p:cNvSpPr/>
          <p:nvPr/>
        </p:nvSpPr>
        <p:spPr>
          <a:xfrm>
            <a:off x="1226389" y="2890945"/>
            <a:ext cx="6172200" cy="313932"/>
          </a:xfrm>
          <a:prstGeom prst="rect">
            <a:avLst/>
          </a:prstGeom>
        </p:spPr>
        <p:txBody>
          <a:bodyPr wrap="square">
            <a:spAutoFit/>
          </a:bodyPr>
          <a:lstStyle/>
          <a:p>
            <a:pPr eaLnBrk="1" hangingPunct="1">
              <a:lnSpc>
                <a:spcPct val="80000"/>
              </a:lnSpc>
              <a:buFont typeface="Wingdings" panose="05000000000000000000" pitchFamily="2" charset="2"/>
              <a:buNone/>
            </a:pPr>
            <a:r>
              <a:rPr lang="en-US" altLang="en-US" dirty="0">
                <a:solidFill>
                  <a:schemeClr val="accent6">
                    <a:lumMod val="10000"/>
                  </a:schemeClr>
                </a:solidFill>
              </a:rPr>
              <a:t>Are events A, B, D, and H collectively exhaustive?  </a:t>
            </a:r>
          </a:p>
        </p:txBody>
      </p:sp>
      <p:sp>
        <p:nvSpPr>
          <p:cNvPr id="4" name="Rectangle 3"/>
          <p:cNvSpPr/>
          <p:nvPr/>
        </p:nvSpPr>
        <p:spPr>
          <a:xfrm>
            <a:off x="883489" y="2018085"/>
            <a:ext cx="6858000" cy="313932"/>
          </a:xfrm>
          <a:prstGeom prst="rect">
            <a:avLst/>
          </a:prstGeom>
        </p:spPr>
        <p:txBody>
          <a:bodyPr wrap="square">
            <a:spAutoFit/>
          </a:bodyPr>
          <a:lstStyle/>
          <a:p>
            <a:pPr eaLnBrk="1" hangingPunct="1">
              <a:lnSpc>
                <a:spcPct val="80000"/>
              </a:lnSpc>
              <a:buFont typeface="Wingdings" panose="05000000000000000000" pitchFamily="2" charset="2"/>
              <a:buNone/>
            </a:pPr>
            <a:r>
              <a:rPr lang="en-US" altLang="en-US" dirty="0"/>
              <a:t>A = aces; B = black cards; D = diamonds; H = hearts</a:t>
            </a:r>
          </a:p>
        </p:txBody>
      </p:sp>
      <p:sp>
        <p:nvSpPr>
          <p:cNvPr id="11" name="Rectangle 10"/>
          <p:cNvSpPr/>
          <p:nvPr/>
        </p:nvSpPr>
        <p:spPr>
          <a:xfrm>
            <a:off x="1210574" y="3920771"/>
            <a:ext cx="6172200" cy="313932"/>
          </a:xfrm>
          <a:prstGeom prst="rect">
            <a:avLst/>
          </a:prstGeom>
        </p:spPr>
        <p:txBody>
          <a:bodyPr wrap="square">
            <a:spAutoFit/>
          </a:bodyPr>
          <a:lstStyle/>
          <a:p>
            <a:pPr eaLnBrk="1" hangingPunct="1">
              <a:lnSpc>
                <a:spcPct val="80000"/>
              </a:lnSpc>
              <a:buFont typeface="Wingdings" panose="05000000000000000000" pitchFamily="2" charset="2"/>
              <a:buNone/>
            </a:pPr>
            <a:r>
              <a:rPr lang="en-US" altLang="en-US" dirty="0">
                <a:solidFill>
                  <a:schemeClr val="accent6">
                    <a:lumMod val="10000"/>
                  </a:schemeClr>
                </a:solidFill>
              </a:rPr>
              <a:t>Are events B, D, and H collectively exhaustive?  </a:t>
            </a:r>
          </a:p>
        </p:txBody>
      </p:sp>
      <p:sp>
        <p:nvSpPr>
          <p:cNvPr id="2" name="Rectangle 1"/>
          <p:cNvSpPr/>
          <p:nvPr/>
        </p:nvSpPr>
        <p:spPr>
          <a:xfrm>
            <a:off x="1210574" y="3204877"/>
            <a:ext cx="3692549" cy="313932"/>
          </a:xfrm>
          <a:prstGeom prst="rect">
            <a:avLst/>
          </a:prstGeom>
        </p:spPr>
        <p:txBody>
          <a:bodyPr wrap="none">
            <a:spAutoFit/>
          </a:bodyPr>
          <a:lstStyle/>
          <a:p>
            <a:pPr eaLnBrk="1" hangingPunct="1">
              <a:lnSpc>
                <a:spcPct val="80000"/>
              </a:lnSpc>
              <a:buFont typeface="Wingdings" panose="05000000000000000000" pitchFamily="2" charset="2"/>
              <a:buNone/>
            </a:pPr>
            <a:r>
              <a:rPr lang="en-US" altLang="en-US" dirty="0">
                <a:solidFill>
                  <a:schemeClr val="accent6">
                    <a:lumMod val="10000"/>
                  </a:schemeClr>
                </a:solidFill>
              </a:rPr>
              <a:t>Are they mutually exclusive?  </a:t>
            </a:r>
          </a:p>
        </p:txBody>
      </p:sp>
      <p:sp>
        <p:nvSpPr>
          <p:cNvPr id="5" name="Rectangle 4"/>
          <p:cNvSpPr/>
          <p:nvPr/>
        </p:nvSpPr>
        <p:spPr>
          <a:xfrm>
            <a:off x="1201865" y="4234703"/>
            <a:ext cx="3692549" cy="313932"/>
          </a:xfrm>
          <a:prstGeom prst="rect">
            <a:avLst/>
          </a:prstGeom>
        </p:spPr>
        <p:txBody>
          <a:bodyPr wrap="none">
            <a:spAutoFit/>
          </a:bodyPr>
          <a:lstStyle/>
          <a:p>
            <a:pPr eaLnBrk="1" hangingPunct="1">
              <a:lnSpc>
                <a:spcPct val="80000"/>
              </a:lnSpc>
              <a:buFont typeface="Wingdings" panose="05000000000000000000" pitchFamily="2" charset="2"/>
              <a:buNone/>
            </a:pPr>
            <a:r>
              <a:rPr lang="en-US" altLang="en-US" dirty="0">
                <a:solidFill>
                  <a:schemeClr val="accent6">
                    <a:lumMod val="10000"/>
                  </a:schemeClr>
                </a:solidFill>
              </a:rPr>
              <a:t>Are they mutually exclusive?  </a:t>
            </a:r>
          </a:p>
        </p:txBody>
      </p:sp>
    </p:spTree>
    <p:extLst>
      <p:ext uri="{BB962C8B-B14F-4D97-AF65-F5344CB8AC3E}">
        <p14:creationId xmlns:p14="http://schemas.microsoft.com/office/powerpoint/2010/main" val="264662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lide Number Placeholder 1"/>
          <p:cNvSpPr txBox="1">
            <a:spLocks noGrp="1"/>
          </p:cNvSpPr>
          <p:nvPr/>
        </p:nvSpPr>
        <p:spPr bwMode="auto">
          <a:xfrm>
            <a:off x="0" y="6619875"/>
            <a:ext cx="17732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6" tIns="51618" rIns="103236" bIns="51618"/>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1200">
                <a:solidFill>
                  <a:srgbClr val="FFFFFF"/>
                </a:solidFill>
                <a:latin typeface="Arial" charset="0"/>
              </a:rPr>
              <a:t>5A-</a:t>
            </a:r>
            <a:fld id="{27FEF5C7-C000-4AB3-9589-31E37D1C74BC}" type="slidenum">
              <a:rPr lang="en-US" sz="1200">
                <a:solidFill>
                  <a:srgbClr val="FFFFFF"/>
                </a:solidFill>
                <a:latin typeface="Arial" charset="0"/>
              </a:rPr>
              <a:pPr eaLnBrk="1" hangingPunct="1"/>
              <a:t>18</a:t>
            </a:fld>
            <a:endParaRPr lang="en-US" sz="1200">
              <a:solidFill>
                <a:srgbClr val="FFFFFF"/>
              </a:solidFill>
              <a:latin typeface="Arial" charset="0"/>
            </a:endParaRPr>
          </a:p>
        </p:txBody>
      </p:sp>
      <p:sp>
        <p:nvSpPr>
          <p:cNvPr id="16387" name="Rectangle 3"/>
          <p:cNvSpPr>
            <a:spLocks noChangeArrowheads="1"/>
          </p:cNvSpPr>
          <p:nvPr/>
        </p:nvSpPr>
        <p:spPr bwMode="auto">
          <a:xfrm>
            <a:off x="914400" y="1219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chemeClr val="folHlink"/>
              </a:buClr>
              <a:buFont typeface="Wingdings" pitchFamily="2" charset="2"/>
              <a:buChar char="¯"/>
            </a:pPr>
            <a:endParaRPr lang="en-US" sz="2800" b="1">
              <a:latin typeface="Arial" charset="0"/>
            </a:endParaRPr>
          </a:p>
        </p:txBody>
      </p:sp>
      <p:sp>
        <p:nvSpPr>
          <p:cNvPr id="25604" name="Rectangle 4"/>
          <p:cNvSpPr>
            <a:spLocks noChangeArrowheads="1"/>
          </p:cNvSpPr>
          <p:nvPr/>
        </p:nvSpPr>
        <p:spPr bwMode="auto">
          <a:xfrm>
            <a:off x="457200" y="838200"/>
            <a:ext cx="8229600" cy="609600"/>
          </a:xfrm>
          <a:prstGeom prst="rect">
            <a:avLst/>
          </a:prstGeom>
          <a:noFill/>
          <a:ln w="9525">
            <a:noFill/>
            <a:miter lim="800000"/>
            <a:headEnd/>
            <a:tailEnd/>
          </a:ln>
          <a:effectLst/>
        </p:spPr>
        <p:txBody>
          <a:bodyPr lIns="91435" tIns="45718" rIns="91435" bIns="45718"/>
          <a:lstStyle/>
          <a:p>
            <a:pPr marL="395288" indent="-395288">
              <a:spcBef>
                <a:spcPct val="20000"/>
              </a:spcBef>
              <a:buClr>
                <a:schemeClr val="folHlink"/>
              </a:buClr>
              <a:defRPr/>
            </a:pPr>
            <a:r>
              <a:rPr lang="en-US" sz="2800" b="1">
                <a:effectLst>
                  <a:outerShdw blurRad="38100" dist="38100" dir="2700000" algn="tl">
                    <a:srgbClr val="C0C0C0"/>
                  </a:outerShdw>
                </a:effectLst>
                <a:latin typeface="Arial" charset="0"/>
              </a:rPr>
              <a:t>Three approaches to assigning probability:</a:t>
            </a:r>
          </a:p>
          <a:p>
            <a:pPr marL="395288" indent="-395288">
              <a:spcBef>
                <a:spcPct val="20000"/>
              </a:spcBef>
              <a:buClr>
                <a:schemeClr val="folHlink"/>
              </a:buClr>
              <a:defRPr/>
            </a:pPr>
            <a:r>
              <a:rPr lang="en-US" sz="2800">
                <a:solidFill>
                  <a:srgbClr val="FFFFFF"/>
                </a:solidFill>
                <a:latin typeface="Arial" charset="0"/>
              </a:rPr>
              <a:t>	</a:t>
            </a:r>
            <a:endParaRPr lang="en-US" sz="2800" b="1">
              <a:effectLst>
                <a:outerShdw blurRad="38100" dist="38100" dir="2700000" algn="tl">
                  <a:srgbClr val="C0C0C0"/>
                </a:outerShdw>
              </a:effectLst>
              <a:latin typeface="Arial" charset="0"/>
            </a:endParaRPr>
          </a:p>
        </p:txBody>
      </p:sp>
      <p:sp>
        <p:nvSpPr>
          <p:cNvPr id="25605" name="Text Box 5"/>
          <p:cNvSpPr txBox="1">
            <a:spLocks noChangeArrowheads="1"/>
          </p:cNvSpPr>
          <p:nvPr/>
        </p:nvSpPr>
        <p:spPr bwMode="auto">
          <a:xfrm>
            <a:off x="1371600" y="4191000"/>
            <a:ext cx="184150" cy="549275"/>
          </a:xfrm>
          <a:prstGeom prst="rect">
            <a:avLst/>
          </a:prstGeom>
          <a:noFill/>
          <a:ln w="9525">
            <a:noFill/>
            <a:miter lim="800000"/>
            <a:headEnd/>
            <a:tailEnd/>
          </a:ln>
          <a:effectLst/>
        </p:spPr>
        <p:txBody>
          <a:bodyPr wrap="none" lIns="91435" tIns="45718" rIns="91435" bIns="45718">
            <a:spAutoFit/>
          </a:bodyPr>
          <a:lstStyle/>
          <a:p>
            <a:pPr defTabSz="914067">
              <a:defRPr/>
            </a:pPr>
            <a:endParaRPr lang="en-US" sz="3000" b="1" dirty="0">
              <a:effectLst>
                <a:outerShdw blurRad="38100" dist="38100" dir="2700000" algn="tl">
                  <a:srgbClr val="FFFFFF"/>
                </a:outerShdw>
              </a:effectLst>
              <a:latin typeface="Arial" charset="0"/>
              <a:cs typeface="+mn-cs"/>
            </a:endParaRPr>
          </a:p>
        </p:txBody>
      </p:sp>
      <p:graphicFrame>
        <p:nvGraphicFramePr>
          <p:cNvPr id="604166" name="Group 6"/>
          <p:cNvGraphicFramePr>
            <a:graphicFrameLocks noGrp="1"/>
          </p:cNvGraphicFramePr>
          <p:nvPr/>
        </p:nvGraphicFramePr>
        <p:xfrm>
          <a:off x="152400" y="3810000"/>
          <a:ext cx="8601075" cy="933450"/>
        </p:xfrm>
        <a:graphic>
          <a:graphicData uri="http://schemas.openxmlformats.org/drawingml/2006/table">
            <a:tbl>
              <a:tblPr/>
              <a:tblGrid>
                <a:gridCol w="1673225">
                  <a:extLst>
                    <a:ext uri="{9D8B030D-6E8A-4147-A177-3AD203B41FA5}">
                      <a16:colId xmlns:a16="http://schemas.microsoft.com/office/drawing/2014/main" val="20000"/>
                    </a:ext>
                  </a:extLst>
                </a:gridCol>
                <a:gridCol w="6927850">
                  <a:extLst>
                    <a:ext uri="{9D8B030D-6E8A-4147-A177-3AD203B41FA5}">
                      <a16:colId xmlns:a16="http://schemas.microsoft.com/office/drawing/2014/main" val="20001"/>
                    </a:ext>
                  </a:extLst>
                </a:gridCol>
              </a:tblGrid>
              <a:tr h="933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outerShdw blurRad="38100" dist="38100" dir="2700000" algn="tl">
                              <a:srgbClr val="C0C0C0"/>
                            </a:outerShdw>
                          </a:effectLst>
                          <a:latin typeface="Arial Unicode MS" pitchFamily="34" charset="-128"/>
                          <a:cs typeface="Times New Roman" pitchFamily="18" charset="0"/>
                        </a:rPr>
                        <a:t>Relative frequency</a:t>
                      </a:r>
                      <a:endParaRPr kumimoji="0" lang="en-US" sz="1800" b="0" i="0" u="none" strike="noStrike" cap="none" normalizeH="0" baseline="0" dirty="0">
                        <a:ln>
                          <a:noFill/>
                        </a:ln>
                        <a:solidFill>
                          <a:srgbClr val="C00000"/>
                        </a:solidFill>
                        <a:effectLst>
                          <a:outerShdw blurRad="38100" dist="38100" dir="2700000" algn="tl">
                            <a:srgbClr val="C0C0C0"/>
                          </a:outerShdw>
                        </a:effectLst>
                        <a:latin typeface="Arial Unicode MS" pitchFamily="34" charset="-128"/>
                        <a:cs typeface="Arial" charset="0"/>
                      </a:endParaRPr>
                    </a:p>
                  </a:txBody>
                  <a:tcPr marL="89987" marR="89987" marT="46724" marB="46724" horzOverflow="overflow">
                    <a:lnL w="12700" cap="flat" cmpd="sng" algn="ctr">
                      <a:solidFill>
                        <a:srgbClr val="B76E25"/>
                      </a:solidFill>
                      <a:prstDash val="solid"/>
                      <a:round/>
                      <a:headEnd type="none" w="med" len="med"/>
                      <a:tailEnd type="none" w="med" len="med"/>
                    </a:lnL>
                    <a:lnR w="12700" cap="flat" cmpd="sng" algn="ctr">
                      <a:solidFill>
                        <a:srgbClr val="B76E25"/>
                      </a:solidFill>
                      <a:prstDash val="solid"/>
                      <a:round/>
                      <a:headEnd type="none" w="med" len="med"/>
                      <a:tailEnd type="none" w="med" len="med"/>
                    </a:lnR>
                    <a:lnT w="12700" cap="flat" cmpd="sng" algn="ctr">
                      <a:solidFill>
                        <a:srgbClr val="B76E25"/>
                      </a:solidFill>
                      <a:prstDash val="solid"/>
                      <a:round/>
                      <a:headEnd type="none" w="med" len="med"/>
                      <a:tailEnd type="none" w="med" len="med"/>
                    </a:lnT>
                    <a:lnB w="12700" cap="flat" cmpd="sng" algn="ctr">
                      <a:solidFill>
                        <a:srgbClr val="B76E25"/>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Unicode MS" pitchFamily="34" charset="-128"/>
                          <a:cs typeface="Times New Roman" pitchFamily="18" charset="0"/>
                        </a:rPr>
                        <a:t>Based on previous records, there is a 12% chance that I’ll sell a house this week.   These calculations are based on historical data.</a:t>
                      </a:r>
                      <a:endParaRPr kumimoji="0" lang="en-US" sz="1800" b="1" i="0" u="none" strike="noStrike" cap="none" normalizeH="0" baseline="0" dirty="0">
                        <a:ln>
                          <a:noFill/>
                        </a:ln>
                        <a:solidFill>
                          <a:schemeClr val="tx1"/>
                        </a:solidFill>
                        <a:effectLst/>
                        <a:latin typeface="Arial Unicode MS" pitchFamily="34" charset="-128"/>
                        <a:cs typeface="Arial" charset="0"/>
                      </a:endParaRPr>
                    </a:p>
                  </a:txBody>
                  <a:tcPr marL="89987" marR="89987" marT="46724" marB="46724" horzOverflow="overflow">
                    <a:lnL w="12700" cap="flat" cmpd="sng" algn="ctr">
                      <a:solidFill>
                        <a:srgbClr val="B76E25"/>
                      </a:solidFill>
                      <a:prstDash val="solid"/>
                      <a:round/>
                      <a:headEnd type="none" w="med" len="med"/>
                      <a:tailEnd type="none" w="med" len="med"/>
                    </a:lnL>
                    <a:lnR w="12700" cap="flat" cmpd="sng" algn="ctr">
                      <a:solidFill>
                        <a:srgbClr val="B76E25"/>
                      </a:solidFill>
                      <a:prstDash val="solid"/>
                      <a:round/>
                      <a:headEnd type="none" w="med" len="med"/>
                      <a:tailEnd type="none" w="med" len="med"/>
                    </a:lnR>
                    <a:lnT w="12700" cap="flat" cmpd="sng" algn="ctr">
                      <a:solidFill>
                        <a:srgbClr val="B76E25"/>
                      </a:solidFill>
                      <a:prstDash val="solid"/>
                      <a:round/>
                      <a:headEnd type="none" w="med" len="med"/>
                      <a:tailEnd type="none" w="med" len="med"/>
                    </a:lnT>
                    <a:lnB w="12700" cap="flat" cmpd="sng" algn="ctr">
                      <a:solidFill>
                        <a:srgbClr val="B76E25"/>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sp>
        <p:nvSpPr>
          <p:cNvPr id="25630" name="Rectangle 30"/>
          <p:cNvSpPr>
            <a:spLocks noChangeArrowheads="1"/>
          </p:cNvSpPr>
          <p:nvPr/>
        </p:nvSpPr>
        <p:spPr bwMode="auto">
          <a:xfrm>
            <a:off x="152400" y="152400"/>
            <a:ext cx="8783638" cy="538163"/>
          </a:xfrm>
          <a:prstGeom prst="rect">
            <a:avLst/>
          </a:prstGeom>
          <a:noFill/>
          <a:ln w="9525">
            <a:noFill/>
            <a:miter lim="800000"/>
            <a:headEnd/>
            <a:tailEnd/>
          </a:ln>
          <a:effectLst>
            <a:outerShdw dist="35921" dir="2700000" algn="ctr" rotWithShape="0">
              <a:schemeClr val="tx1"/>
            </a:outerShdw>
          </a:effectLst>
        </p:spPr>
        <p:txBody>
          <a:bodyPr lIns="103231" tIns="51616" rIns="103231" bIns="51616" anchor="ctr"/>
          <a:lstStyle/>
          <a:p>
            <a:pPr algn="ctr">
              <a:defRPr/>
            </a:pPr>
            <a:r>
              <a:rPr lang="en-US" sz="4300" b="1">
                <a:effectLst>
                  <a:outerShdw blurRad="38100" dist="38100" dir="2700000" algn="tl">
                    <a:srgbClr val="C0C0C0"/>
                  </a:outerShdw>
                </a:effectLst>
                <a:latin typeface="Arial" charset="0"/>
              </a:rPr>
              <a:t>Probability</a:t>
            </a:r>
          </a:p>
        </p:txBody>
      </p:sp>
      <p:graphicFrame>
        <p:nvGraphicFramePr>
          <p:cNvPr id="604175" name="Group 15"/>
          <p:cNvGraphicFramePr>
            <a:graphicFrameLocks noGrp="1"/>
          </p:cNvGraphicFramePr>
          <p:nvPr>
            <p:extLst>
              <p:ext uri="{D42A27DB-BD31-4B8C-83A1-F6EECF244321}">
                <p14:modId xmlns:p14="http://schemas.microsoft.com/office/powerpoint/2010/main" val="2791030274"/>
              </p:ext>
            </p:extLst>
          </p:nvPr>
        </p:nvGraphicFramePr>
        <p:xfrm>
          <a:off x="152400" y="4953000"/>
          <a:ext cx="8601075" cy="1174750"/>
        </p:xfrm>
        <a:graphic>
          <a:graphicData uri="http://schemas.openxmlformats.org/drawingml/2006/table">
            <a:tbl>
              <a:tblPr/>
              <a:tblGrid>
                <a:gridCol w="1660525">
                  <a:extLst>
                    <a:ext uri="{9D8B030D-6E8A-4147-A177-3AD203B41FA5}">
                      <a16:colId xmlns:a16="http://schemas.microsoft.com/office/drawing/2014/main" val="20000"/>
                    </a:ext>
                  </a:extLst>
                </a:gridCol>
                <a:gridCol w="6940550">
                  <a:extLst>
                    <a:ext uri="{9D8B030D-6E8A-4147-A177-3AD203B41FA5}">
                      <a16:colId xmlns:a16="http://schemas.microsoft.com/office/drawing/2014/main" val="20001"/>
                    </a:ext>
                  </a:extLst>
                </a:gridCol>
              </a:tblGrid>
              <a:tr h="1174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outerShdw blurRad="38100" dist="38100" dir="2700000" algn="tl">
                              <a:srgbClr val="C0C0C0"/>
                            </a:outerShdw>
                          </a:effectLst>
                          <a:latin typeface="Arial Unicode MS" pitchFamily="34" charset="-128"/>
                          <a:cs typeface="Times New Roman" pitchFamily="18" charset="0"/>
                        </a:rPr>
                        <a:t>Subjective</a:t>
                      </a:r>
                      <a:endParaRPr kumimoji="0" lang="en-US" sz="1800" b="0" i="0" u="none" strike="noStrike" cap="none" normalizeH="0" baseline="0" dirty="0">
                        <a:ln>
                          <a:noFill/>
                        </a:ln>
                        <a:solidFill>
                          <a:srgbClr val="C00000"/>
                        </a:solidFill>
                        <a:effectLst>
                          <a:outerShdw blurRad="38100" dist="38100" dir="2700000" algn="tl">
                            <a:srgbClr val="C0C0C0"/>
                          </a:outerShdw>
                        </a:effectLst>
                        <a:latin typeface="Arial Unicode MS" pitchFamily="34" charset="-128"/>
                        <a:cs typeface="Arial" charset="0"/>
                      </a:endParaRPr>
                    </a:p>
                  </a:txBody>
                  <a:tcPr marL="89987" marR="89987" marT="46724" marB="46724" horzOverflow="overflow">
                    <a:lnL w="12700" cap="flat" cmpd="sng" algn="ctr">
                      <a:solidFill>
                        <a:srgbClr val="B76E25"/>
                      </a:solidFill>
                      <a:prstDash val="solid"/>
                      <a:round/>
                      <a:headEnd type="none" w="med" len="med"/>
                      <a:tailEnd type="none" w="med" len="med"/>
                    </a:lnL>
                    <a:lnR w="12700" cap="flat" cmpd="sng" algn="ctr">
                      <a:solidFill>
                        <a:srgbClr val="B76E25"/>
                      </a:solidFill>
                      <a:prstDash val="solid"/>
                      <a:round/>
                      <a:headEnd type="none" w="med" len="med"/>
                      <a:tailEnd type="none" w="med" len="med"/>
                    </a:lnR>
                    <a:lnT w="12700" cap="flat" cmpd="sng" algn="ctr">
                      <a:solidFill>
                        <a:srgbClr val="B76E25"/>
                      </a:solidFill>
                      <a:prstDash val="solid"/>
                      <a:round/>
                      <a:headEnd type="none" w="med" len="med"/>
                      <a:tailEnd type="none" w="med" len="med"/>
                    </a:lnT>
                    <a:lnB w="12700" cap="flat" cmpd="sng" algn="ctr">
                      <a:solidFill>
                        <a:srgbClr val="B76E25"/>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Unicode MS" pitchFamily="34" charset="-128"/>
                          <a:cs typeface="Times New Roman" pitchFamily="18" charset="0"/>
                        </a:rPr>
                        <a:t>There is a 67% chance that Pittsburgh Steelers will  win </a:t>
                      </a:r>
                      <a:r>
                        <a:rPr kumimoji="0" lang="en-US" sz="1800" b="1" i="0" u="none" strike="noStrike" cap="none" normalizeH="0" baseline="0" dirty="0" err="1">
                          <a:ln>
                            <a:noFill/>
                          </a:ln>
                          <a:solidFill>
                            <a:schemeClr val="tx1"/>
                          </a:solidFill>
                          <a:effectLst/>
                          <a:latin typeface="Arial Unicode MS" pitchFamily="34" charset="-128"/>
                          <a:cs typeface="Times New Roman" pitchFamily="18" charset="0"/>
                        </a:rPr>
                        <a:t>Superbowl</a:t>
                      </a:r>
                      <a:r>
                        <a:rPr kumimoji="0" lang="en-US" sz="1800" b="1" i="0" u="none" strike="noStrike" cap="none" normalizeH="0" baseline="0" dirty="0">
                          <a:ln>
                            <a:noFill/>
                          </a:ln>
                          <a:solidFill>
                            <a:schemeClr val="tx1"/>
                          </a:solidFill>
                          <a:effectLst/>
                          <a:latin typeface="Arial Unicode MS" pitchFamily="34" charset="-128"/>
                          <a:cs typeface="Times New Roman" pitchFamily="18" charset="0"/>
                        </a:rPr>
                        <a:t> this year.  Agree?   Such assumptions are based on a variety of facts but can’t always be verified.</a:t>
                      </a:r>
                      <a:endParaRPr kumimoji="0" lang="en-US" sz="1800" b="1" i="0" u="none" strike="noStrike" cap="none" normalizeH="0" baseline="0" dirty="0">
                        <a:ln>
                          <a:noFill/>
                        </a:ln>
                        <a:solidFill>
                          <a:schemeClr val="tx1"/>
                        </a:solidFill>
                        <a:effectLst/>
                        <a:latin typeface="Arial Unicode MS" pitchFamily="34" charset="-128"/>
                        <a:cs typeface="Arial" charset="0"/>
                      </a:endParaRPr>
                    </a:p>
                  </a:txBody>
                  <a:tcPr marL="89987" marR="89987" marT="46724" marB="46724" horzOverflow="overflow">
                    <a:lnL w="12700" cap="flat" cmpd="sng" algn="ctr">
                      <a:solidFill>
                        <a:srgbClr val="B76E25"/>
                      </a:solidFill>
                      <a:prstDash val="solid"/>
                      <a:round/>
                      <a:headEnd type="none" w="med" len="med"/>
                      <a:tailEnd type="none" w="med" len="med"/>
                    </a:lnL>
                    <a:lnR w="12700" cap="flat" cmpd="sng" algn="ctr">
                      <a:solidFill>
                        <a:srgbClr val="B76E25"/>
                      </a:solidFill>
                      <a:prstDash val="solid"/>
                      <a:round/>
                      <a:headEnd type="none" w="med" len="med"/>
                      <a:tailEnd type="none" w="med" len="med"/>
                    </a:lnR>
                    <a:lnT w="12700" cap="flat" cmpd="sng" algn="ctr">
                      <a:solidFill>
                        <a:srgbClr val="B76E25"/>
                      </a:solidFill>
                      <a:prstDash val="solid"/>
                      <a:round/>
                      <a:headEnd type="none" w="med" len="med"/>
                      <a:tailEnd type="none" w="med" len="med"/>
                    </a:lnT>
                    <a:lnB w="12700" cap="flat" cmpd="sng" algn="ctr">
                      <a:solidFill>
                        <a:srgbClr val="B76E25"/>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604183" name="Group 23"/>
          <p:cNvGraphicFramePr>
            <a:graphicFrameLocks noGrp="1"/>
          </p:cNvGraphicFramePr>
          <p:nvPr/>
        </p:nvGraphicFramePr>
        <p:xfrm>
          <a:off x="152400" y="2286000"/>
          <a:ext cx="8601075" cy="1371600"/>
        </p:xfrm>
        <a:graphic>
          <a:graphicData uri="http://schemas.openxmlformats.org/drawingml/2006/table">
            <a:tbl>
              <a:tblPr/>
              <a:tblGrid>
                <a:gridCol w="1674813">
                  <a:extLst>
                    <a:ext uri="{9D8B030D-6E8A-4147-A177-3AD203B41FA5}">
                      <a16:colId xmlns:a16="http://schemas.microsoft.com/office/drawing/2014/main" val="20000"/>
                    </a:ext>
                  </a:extLst>
                </a:gridCol>
                <a:gridCol w="6926262">
                  <a:extLst>
                    <a:ext uri="{9D8B030D-6E8A-4147-A177-3AD203B41FA5}">
                      <a16:colId xmlns:a16="http://schemas.microsoft.com/office/drawing/2014/main" val="20001"/>
                    </a:ext>
                  </a:extLst>
                </a:gridCol>
              </a:tblGrid>
              <a:tr h="1371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C00000"/>
                          </a:solidFill>
                          <a:effectLst>
                            <a:outerShdw blurRad="38100" dist="38100" dir="2700000" algn="tl">
                              <a:srgbClr val="C0C0C0"/>
                            </a:outerShdw>
                          </a:effectLst>
                          <a:latin typeface="Arial Unicode MS" pitchFamily="34" charset="-128"/>
                          <a:cs typeface="Times New Roman" pitchFamily="18" charset="0"/>
                        </a:rPr>
                        <a:t>Classical</a:t>
                      </a:r>
                      <a:endParaRPr kumimoji="0" lang="en-US" sz="1800" b="0" i="0" u="none" strike="noStrike" cap="none" normalizeH="0" baseline="0">
                        <a:ln>
                          <a:noFill/>
                        </a:ln>
                        <a:solidFill>
                          <a:srgbClr val="C00000"/>
                        </a:solidFill>
                        <a:effectLst>
                          <a:outerShdw blurRad="38100" dist="38100" dir="2700000" algn="tl">
                            <a:srgbClr val="C0C0C0"/>
                          </a:outerShdw>
                        </a:effectLst>
                        <a:latin typeface="Arial Unicode MS" pitchFamily="34" charset="-128"/>
                        <a:cs typeface="Arial" charset="0"/>
                      </a:endParaRPr>
                    </a:p>
                  </a:txBody>
                  <a:tcPr horzOverflow="overflow">
                    <a:lnL w="12700" cap="flat" cmpd="sng" algn="ctr">
                      <a:solidFill>
                        <a:srgbClr val="B76E25"/>
                      </a:solidFill>
                      <a:prstDash val="solid"/>
                      <a:round/>
                      <a:headEnd type="none" w="med" len="med"/>
                      <a:tailEnd type="none" w="med" len="med"/>
                    </a:lnL>
                    <a:lnR w="12700" cap="flat" cmpd="sng" algn="ctr">
                      <a:solidFill>
                        <a:srgbClr val="B76E25"/>
                      </a:solidFill>
                      <a:prstDash val="solid"/>
                      <a:round/>
                      <a:headEnd type="none" w="med" len="med"/>
                      <a:tailEnd type="none" w="med" len="med"/>
                    </a:lnR>
                    <a:lnT w="12700" cap="flat" cmpd="sng" algn="ctr">
                      <a:solidFill>
                        <a:srgbClr val="B76E25"/>
                      </a:solidFill>
                      <a:prstDash val="solid"/>
                      <a:round/>
                      <a:headEnd type="none" w="med" len="med"/>
                      <a:tailEnd type="none" w="med" len="med"/>
                    </a:lnT>
                    <a:lnB w="12700" cap="flat" cmpd="sng" algn="ctr">
                      <a:solidFill>
                        <a:srgbClr val="B76E25"/>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Unicode MS" pitchFamily="34" charset="-128"/>
                          <a:cs typeface="Times New Roman" pitchFamily="18" charset="0"/>
                        </a:rPr>
                        <a:t>There is a 50 % probability of heads on a coin flip.  The probability is 1/6 that a 7 will be obtained when rolling 2 die.   Here we </a:t>
                      </a:r>
                      <a:r>
                        <a:rPr kumimoji="0" lang="en-US" sz="1800" b="1" i="0" u="none" strike="noStrike" cap="none" normalizeH="0" baseline="0">
                          <a:ln>
                            <a:noFill/>
                          </a:ln>
                          <a:solidFill>
                            <a:schemeClr val="tx1"/>
                          </a:solidFill>
                          <a:effectLst/>
                          <a:latin typeface="Arial Unicode MS" pitchFamily="34" charset="-128"/>
                          <a:cs typeface="Arial" charset="0"/>
                        </a:rPr>
                        <a:t>make certain assumptions (such as equally likely, independence) about the situation.  </a:t>
                      </a:r>
                      <a:r>
                        <a:rPr kumimoji="0" lang="en-US" sz="1800" b="1" i="0" u="none" strike="noStrike" cap="none" normalizeH="0" baseline="0">
                          <a:ln>
                            <a:noFill/>
                          </a:ln>
                          <a:solidFill>
                            <a:schemeClr val="tx1"/>
                          </a:solidFill>
                          <a:effectLst/>
                          <a:latin typeface="Arial Unicode MS" pitchFamily="34" charset="-128"/>
                          <a:cs typeface="Times New Roman" pitchFamily="18" charset="0"/>
                        </a:rPr>
                        <a:t> </a:t>
                      </a:r>
                    </a:p>
                  </a:txBody>
                  <a:tcPr horzOverflow="overflow">
                    <a:lnL w="12700" cap="flat" cmpd="sng" algn="ctr">
                      <a:solidFill>
                        <a:srgbClr val="B76E25"/>
                      </a:solidFill>
                      <a:prstDash val="solid"/>
                      <a:round/>
                      <a:headEnd type="none" w="med" len="med"/>
                      <a:tailEnd type="none" w="med" len="med"/>
                    </a:lnL>
                    <a:lnR w="12700" cap="flat" cmpd="sng" algn="ctr">
                      <a:solidFill>
                        <a:srgbClr val="B76E25"/>
                      </a:solidFill>
                      <a:prstDash val="solid"/>
                      <a:round/>
                      <a:headEnd type="none" w="med" len="med"/>
                      <a:tailEnd type="none" w="med" len="med"/>
                    </a:lnR>
                    <a:lnT w="12700" cap="flat" cmpd="sng" algn="ctr">
                      <a:solidFill>
                        <a:srgbClr val="B76E25"/>
                      </a:solidFill>
                      <a:prstDash val="solid"/>
                      <a:round/>
                      <a:headEnd type="none" w="med" len="med"/>
                      <a:tailEnd type="none" w="med" len="med"/>
                    </a:lnT>
                    <a:lnB w="12700" cap="flat" cmpd="sng" algn="ctr">
                      <a:solidFill>
                        <a:srgbClr val="B76E25"/>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604191" name="Group 31"/>
          <p:cNvGraphicFramePr>
            <a:graphicFrameLocks noGrp="1"/>
          </p:cNvGraphicFramePr>
          <p:nvPr/>
        </p:nvGraphicFramePr>
        <p:xfrm>
          <a:off x="152400" y="1905000"/>
          <a:ext cx="8601075" cy="396875"/>
        </p:xfrm>
        <a:graphic>
          <a:graphicData uri="http://schemas.openxmlformats.org/drawingml/2006/table">
            <a:tbl>
              <a:tblPr/>
              <a:tblGrid>
                <a:gridCol w="1673225">
                  <a:extLst>
                    <a:ext uri="{9D8B030D-6E8A-4147-A177-3AD203B41FA5}">
                      <a16:colId xmlns:a16="http://schemas.microsoft.com/office/drawing/2014/main" val="20000"/>
                    </a:ext>
                  </a:extLst>
                </a:gridCol>
                <a:gridCol w="6927850">
                  <a:extLst>
                    <a:ext uri="{9D8B030D-6E8A-4147-A177-3AD203B41FA5}">
                      <a16:colId xmlns:a16="http://schemas.microsoft.com/office/drawing/2014/main" val="20001"/>
                    </a:ext>
                  </a:extLst>
                </a:gridCol>
              </a:tblGrid>
              <a:tr h="396875">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outerShdw blurRad="38100" dist="38100" dir="2700000" algn="tl">
                              <a:srgbClr val="000000"/>
                            </a:outerShdw>
                          </a:effectLst>
                          <a:latin typeface="Arial Unicode MS" pitchFamily="34" charset="-128"/>
                          <a:cs typeface="Times New Roman" pitchFamily="18" charset="0"/>
                        </a:rPr>
                        <a:t>Approach</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Unicode MS" pitchFamily="34" charset="-128"/>
                        <a:cs typeface="Arial" charset="0"/>
                      </a:endParaRPr>
                    </a:p>
                  </a:txBody>
                  <a:tcPr horzOverflow="overflow">
                    <a:lnL w="12700" cap="flat" cmpd="sng" algn="ctr">
                      <a:solidFill>
                        <a:srgbClr val="B76E25"/>
                      </a:solidFill>
                      <a:prstDash val="solid"/>
                      <a:round/>
                      <a:headEnd type="none" w="med" len="med"/>
                      <a:tailEnd type="none" w="med" len="med"/>
                    </a:lnL>
                    <a:lnR w="12700" cap="flat" cmpd="sng" algn="ctr">
                      <a:solidFill>
                        <a:srgbClr val="B76E25"/>
                      </a:solidFill>
                      <a:prstDash val="solid"/>
                      <a:round/>
                      <a:headEnd type="none" w="med" len="med"/>
                      <a:tailEnd type="none" w="med" len="med"/>
                    </a:lnR>
                    <a:lnT w="12700" cap="flat" cmpd="sng" algn="ctr">
                      <a:solidFill>
                        <a:srgbClr val="B76E25"/>
                      </a:solidFill>
                      <a:prstDash val="solid"/>
                      <a:round/>
                      <a:headEnd type="none" w="med" len="med"/>
                      <a:tailEnd type="none" w="med" len="med"/>
                    </a:lnT>
                    <a:lnB w="12700" cap="flat" cmpd="sng" algn="ctr">
                      <a:solidFill>
                        <a:srgbClr val="B76E25"/>
                      </a:solidFill>
                      <a:prstDash val="solid"/>
                      <a:round/>
                      <a:headEnd type="none" w="med" len="med"/>
                      <a:tailEnd type="none" w="med" len="med"/>
                    </a:lnB>
                    <a:lnTlToBr>
                      <a:noFill/>
                    </a:lnTlToBr>
                    <a:lnBlToTr>
                      <a:noFill/>
                    </a:lnBlToTr>
                    <a:gradFill rotWithShape="1">
                      <a:gsLst>
                        <a:gs pos="0">
                          <a:srgbClr val="024E82"/>
                        </a:gs>
                        <a:gs pos="100000">
                          <a:srgbClr val="01243C"/>
                        </a:gs>
                      </a:gsLst>
                      <a:lin ang="5400000" scaled="1"/>
                    </a:gra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outerShdw blurRad="38100" dist="38100" dir="2700000" algn="tl">
                              <a:srgbClr val="000000"/>
                            </a:outerShdw>
                          </a:effectLst>
                          <a:latin typeface="Arial Unicode MS" pitchFamily="34" charset="-128"/>
                          <a:cs typeface="Times New Roman" pitchFamily="18" charset="0"/>
                        </a:rPr>
                        <a:t>Example</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Unicode MS" pitchFamily="34" charset="-128"/>
                        <a:cs typeface="Arial" charset="0"/>
                      </a:endParaRPr>
                    </a:p>
                  </a:txBody>
                  <a:tcPr horzOverflow="overflow">
                    <a:lnL w="12700" cap="flat" cmpd="sng" algn="ctr">
                      <a:solidFill>
                        <a:srgbClr val="B76E25"/>
                      </a:solidFill>
                      <a:prstDash val="solid"/>
                      <a:round/>
                      <a:headEnd type="none" w="med" len="med"/>
                      <a:tailEnd type="none" w="med" len="med"/>
                    </a:lnL>
                    <a:lnR w="12700" cap="flat" cmpd="sng" algn="ctr">
                      <a:solidFill>
                        <a:srgbClr val="B76E25"/>
                      </a:solidFill>
                      <a:prstDash val="solid"/>
                      <a:round/>
                      <a:headEnd type="none" w="med" len="med"/>
                      <a:tailEnd type="none" w="med" len="med"/>
                    </a:lnR>
                    <a:lnT w="12700" cap="flat" cmpd="sng" algn="ctr">
                      <a:solidFill>
                        <a:srgbClr val="B76E25"/>
                      </a:solidFill>
                      <a:prstDash val="solid"/>
                      <a:round/>
                      <a:headEnd type="none" w="med" len="med"/>
                      <a:tailEnd type="none" w="med" len="med"/>
                    </a:lnT>
                    <a:lnB w="12700" cap="flat" cmpd="sng" algn="ctr">
                      <a:solidFill>
                        <a:srgbClr val="B76E25"/>
                      </a:solidFill>
                      <a:prstDash val="solid"/>
                      <a:round/>
                      <a:headEnd type="none" w="med" len="med"/>
                      <a:tailEnd type="none" w="med" len="med"/>
                    </a:lnB>
                    <a:lnTlToBr>
                      <a:noFill/>
                    </a:lnTlToBr>
                    <a:lnBlToTr>
                      <a:noFill/>
                    </a:lnBlToTr>
                    <a:gradFill rotWithShape="1">
                      <a:gsLst>
                        <a:gs pos="0">
                          <a:srgbClr val="024E82"/>
                        </a:gs>
                        <a:gs pos="100000">
                          <a:srgbClr val="01243C"/>
                        </a:gs>
                      </a:gsLst>
                      <a:lin ang="5400000" scaled="1"/>
                    </a:grad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ctr">
            <a:noAutofit/>
          </a:bodyPr>
          <a:lstStyle/>
          <a:p>
            <a:pPr eaLnBrk="1" hangingPunct="1">
              <a:defRPr/>
            </a:pPr>
            <a:r>
              <a:rPr lang="en-US" sz="2400">
                <a:solidFill>
                  <a:srgbClr val="57066B"/>
                </a:solidFill>
                <a:latin typeface="Verdana" pitchFamily="34" charset="0"/>
              </a:rPr>
              <a:t>Classical Method of Assigning Probabilities</a:t>
            </a:r>
          </a:p>
        </p:txBody>
      </p:sp>
      <p:sp>
        <p:nvSpPr>
          <p:cNvPr id="606211" name="Content Placeholder 4"/>
          <p:cNvSpPr>
            <a:spLocks noGrp="1"/>
          </p:cNvSpPr>
          <p:nvPr>
            <p:ph idx="4294967295"/>
          </p:nvPr>
        </p:nvSpPr>
        <p:spPr>
          <a:xfrm>
            <a:off x="1066800" y="914400"/>
            <a:ext cx="7620000" cy="5715000"/>
          </a:xfrm>
        </p:spPr>
        <p:txBody>
          <a:bodyPr/>
          <a:lstStyle/>
          <a:p>
            <a:pPr marL="365125" indent="-282575" eaLnBrk="1" hangingPunct="1">
              <a:buFontTx/>
              <a:buNone/>
            </a:pPr>
            <a:r>
              <a:rPr lang="en-US" sz="2000">
                <a:latin typeface="Verdana" pitchFamily="34" charset="0"/>
              </a:rPr>
              <a:t>Good when an experiment has equally likely outcomes.</a:t>
            </a:r>
            <a:r>
              <a:rPr lang="en-US" sz="1800">
                <a:latin typeface="Verdana" pitchFamily="34" charset="0"/>
              </a:rPr>
              <a:t>  </a:t>
            </a:r>
          </a:p>
          <a:p>
            <a:pPr marL="365125" indent="-282575" eaLnBrk="1" hangingPunct="1">
              <a:buFontTx/>
              <a:buNone/>
            </a:pPr>
            <a:endParaRPr lang="en-US" sz="2000">
              <a:latin typeface="Verdana" pitchFamily="34" charset="0"/>
            </a:endParaRPr>
          </a:p>
          <a:p>
            <a:pPr marL="365125" indent="-282575" eaLnBrk="1" hangingPunct="1">
              <a:buFontTx/>
              <a:buNone/>
            </a:pPr>
            <a:r>
              <a:rPr lang="en-US" sz="2000">
                <a:latin typeface="Verdana" pitchFamily="34" charset="0"/>
              </a:rPr>
              <a:t>What is the probability of getting a Queen  from a deck of cards?  </a:t>
            </a:r>
          </a:p>
          <a:p>
            <a:pPr marL="365125" indent="-282575" eaLnBrk="1" hangingPunct="1">
              <a:buFontTx/>
              <a:buNone/>
            </a:pPr>
            <a:endParaRPr lang="en-US" sz="2000">
              <a:latin typeface="Verdana" pitchFamily="34" charset="0"/>
            </a:endParaRPr>
          </a:p>
          <a:p>
            <a:pPr marL="365125" indent="-282575" eaLnBrk="1" hangingPunct="1">
              <a:buFontTx/>
              <a:buNone/>
            </a:pPr>
            <a:r>
              <a:rPr lang="en-US" sz="2000">
                <a:latin typeface="Verdana" pitchFamily="34" charset="0"/>
              </a:rPr>
              <a:t>Of a Hearts?  </a:t>
            </a:r>
          </a:p>
          <a:p>
            <a:pPr marL="365125" indent="-282575" eaLnBrk="1" hangingPunct="1">
              <a:buFontTx/>
              <a:buNone/>
            </a:pPr>
            <a:endParaRPr lang="en-US" sz="2000">
              <a:latin typeface="Verdana" pitchFamily="34" charset="0"/>
            </a:endParaRPr>
          </a:p>
          <a:p>
            <a:pPr marL="365125" indent="-282575" eaLnBrk="1" hangingPunct="1">
              <a:buFontTx/>
              <a:buNone/>
            </a:pPr>
            <a:r>
              <a:rPr lang="en-US" sz="2000">
                <a:latin typeface="Verdana" pitchFamily="34" charset="0"/>
              </a:rPr>
              <a:t>Of a Queen of Hearts? </a:t>
            </a:r>
          </a:p>
          <a:p>
            <a:pPr marL="365125" indent="-282575" eaLnBrk="1" hangingPunct="1">
              <a:buFontTx/>
              <a:buNone/>
            </a:pPr>
            <a:endParaRPr lang="en-US" sz="2000">
              <a:latin typeface="Verdana" pitchFamily="34" charset="0"/>
            </a:endParaRPr>
          </a:p>
          <a:p>
            <a:pPr marL="365125" indent="-282575" eaLnBrk="1" hangingPunct="1">
              <a:buFontTx/>
              <a:buNone/>
            </a:pPr>
            <a:r>
              <a:rPr lang="en-US" sz="2000">
                <a:latin typeface="Verdana" pitchFamily="34" charset="0"/>
              </a:rPr>
              <a:t>Of a total of 5 when you role two dice?  </a:t>
            </a:r>
          </a:p>
          <a:p>
            <a:pPr marL="365125" indent="-282575" eaLnBrk="1" hangingPunct="1">
              <a:buFontTx/>
              <a:buNone/>
            </a:pPr>
            <a:endParaRPr lang="en-US" sz="2000">
              <a:latin typeface="Verdana" pitchFamily="34" charset="0"/>
            </a:endParaRPr>
          </a:p>
          <a:p>
            <a:pPr marL="365125" indent="-282575" eaLnBrk="1" hangingPunct="1">
              <a:buFontTx/>
              <a:buNone/>
            </a:pPr>
            <a:r>
              <a:rPr lang="en-US" sz="2000">
                <a:latin typeface="Verdana" pitchFamily="34" charset="0"/>
              </a:rPr>
              <a:t>Answers:  4/52;  13/52;  1/52; 4/36 </a:t>
            </a:r>
          </a:p>
          <a:p>
            <a:pPr marL="365125" indent="-282575" eaLnBrk="1" hangingPunct="1">
              <a:buFontTx/>
              <a:buNone/>
            </a:pPr>
            <a:endParaRPr lang="en-US" sz="2000">
              <a:latin typeface="Verdana" pitchFamily="34" charset="0"/>
            </a:endParaRPr>
          </a:p>
          <a:p>
            <a:pPr marL="365125" indent="-282575" eaLnBrk="1" hangingPunct="1">
              <a:buFontTx/>
              <a:buNone/>
            </a:pPr>
            <a:endParaRPr lang="en-US" sz="2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6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6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621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621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621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6211">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06211">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6211">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6211">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6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deck of cards</a:t>
            </a:r>
          </a:p>
        </p:txBody>
      </p:sp>
      <p:pic>
        <p:nvPicPr>
          <p:cNvPr id="49154" name="Picture 2" descr="C:\Users\asethi\Downloads\deck-of-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 y="838200"/>
            <a:ext cx="9144000" cy="49946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6019800"/>
            <a:ext cx="7620000" cy="646331"/>
          </a:xfrm>
          <a:prstGeom prst="rect">
            <a:avLst/>
          </a:prstGeom>
          <a:noFill/>
        </p:spPr>
        <p:txBody>
          <a:bodyPr wrap="square" rtlCol="0">
            <a:spAutoFit/>
          </a:bodyPr>
          <a:lstStyle/>
          <a:p>
            <a:r>
              <a:rPr lang="en-US" dirty="0"/>
              <a:t>Jacks, Queens, and Kings are called Face or Picture Cards.  </a:t>
            </a:r>
          </a:p>
          <a:p>
            <a:r>
              <a:rPr lang="en-US" dirty="0"/>
              <a:t>Ace, 2, 3, , , 10 are called number cards. </a:t>
            </a:r>
          </a:p>
        </p:txBody>
      </p:sp>
    </p:spTree>
    <p:extLst>
      <p:ext uri="{BB962C8B-B14F-4D97-AF65-F5344CB8AC3E}">
        <p14:creationId xmlns:p14="http://schemas.microsoft.com/office/powerpoint/2010/main" val="3938650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09600" y="4876800"/>
            <a:ext cx="1981200" cy="6096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latin typeface="Times" pitchFamily="18" charset="0"/>
            </a:endParaRPr>
          </a:p>
        </p:txBody>
      </p:sp>
      <p:sp>
        <p:nvSpPr>
          <p:cNvPr id="18435" name="Rectangle 3"/>
          <p:cNvSpPr>
            <a:spLocks noChangeArrowheads="1"/>
          </p:cNvSpPr>
          <p:nvPr/>
        </p:nvSpPr>
        <p:spPr bwMode="auto">
          <a:xfrm>
            <a:off x="457200" y="3124200"/>
            <a:ext cx="1981200" cy="609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28" name="Rectangle 4"/>
          <p:cNvSpPr>
            <a:spLocks noGrp="1" noChangeArrowheads="1"/>
          </p:cNvSpPr>
          <p:nvPr>
            <p:ph type="title"/>
          </p:nvPr>
        </p:nvSpPr>
        <p:spPr/>
        <p:txBody>
          <a:bodyPr/>
          <a:lstStyle/>
          <a:p>
            <a:pPr eaLnBrk="1" hangingPunct="1">
              <a:defRPr/>
            </a:pPr>
            <a:r>
              <a:rPr lang="en-US"/>
              <a:t>Classical Approach…</a:t>
            </a:r>
          </a:p>
        </p:txBody>
      </p:sp>
      <p:sp>
        <p:nvSpPr>
          <p:cNvPr id="18437" name="Rectangle 5"/>
          <p:cNvSpPr>
            <a:spLocks noGrp="1" noChangeArrowheads="1"/>
          </p:cNvSpPr>
          <p:nvPr>
            <p:ph type="body" idx="1"/>
          </p:nvPr>
        </p:nvSpPr>
        <p:spPr>
          <a:xfrm>
            <a:off x="381000" y="1524000"/>
            <a:ext cx="8763000" cy="4876800"/>
          </a:xfrm>
        </p:spPr>
        <p:txBody>
          <a:bodyPr/>
          <a:lstStyle/>
          <a:p>
            <a:pPr eaLnBrk="1" hangingPunct="1"/>
            <a:r>
              <a:rPr lang="en-US" sz="2400"/>
              <a:t>Experiment:  Rolling </a:t>
            </a:r>
            <a:r>
              <a:rPr lang="en-US" sz="2400" b="1" i="1"/>
              <a:t>dice</a:t>
            </a:r>
            <a:endParaRPr lang="en-US" sz="2400"/>
          </a:p>
          <a:p>
            <a:pPr eaLnBrk="1" hangingPunct="1"/>
            <a:r>
              <a:rPr lang="en-US" sz="2400"/>
              <a:t>Sample Space:  S = {2, 3, …, 12}</a:t>
            </a:r>
          </a:p>
          <a:p>
            <a:pPr eaLnBrk="1" hangingPunct="1"/>
            <a:r>
              <a:rPr lang="en-US" sz="2400"/>
              <a:t>Probability Examples:</a:t>
            </a:r>
          </a:p>
          <a:p>
            <a:pPr eaLnBrk="1" hangingPunct="1"/>
            <a:endParaRPr lang="en-US" sz="2400"/>
          </a:p>
          <a:p>
            <a:pPr eaLnBrk="1" hangingPunct="1"/>
            <a:r>
              <a:rPr lang="en-US" sz="2400"/>
              <a:t>P(2) = 1/36</a:t>
            </a:r>
          </a:p>
          <a:p>
            <a:pPr eaLnBrk="1" hangingPunct="1"/>
            <a:endParaRPr lang="en-US" sz="2400"/>
          </a:p>
          <a:p>
            <a:pPr eaLnBrk="1" hangingPunct="1"/>
            <a:r>
              <a:rPr lang="en-US" sz="2400"/>
              <a:t>P(7) = 6/36</a:t>
            </a:r>
            <a:br>
              <a:rPr lang="en-US" sz="2400"/>
            </a:br>
            <a:r>
              <a:rPr lang="en-US" sz="2400"/>
              <a:t>	</a:t>
            </a:r>
          </a:p>
          <a:p>
            <a:pPr eaLnBrk="1" hangingPunct="1"/>
            <a:r>
              <a:rPr lang="en-US" sz="2400"/>
              <a:t>P(10) = 3/36</a:t>
            </a:r>
          </a:p>
          <a:p>
            <a:pPr eaLnBrk="1" hangingPunct="1"/>
            <a:endParaRPr lang="en-US" sz="2400"/>
          </a:p>
        </p:txBody>
      </p:sp>
      <p:graphicFrame>
        <p:nvGraphicFramePr>
          <p:cNvPr id="615430" name="Group 6"/>
          <p:cNvGraphicFramePr>
            <a:graphicFrameLocks noGrp="1"/>
          </p:cNvGraphicFramePr>
          <p:nvPr/>
        </p:nvGraphicFramePr>
        <p:xfrm>
          <a:off x="4800600" y="3124200"/>
          <a:ext cx="4038600" cy="2971802"/>
        </p:xfrm>
        <a:graphic>
          <a:graphicData uri="http://schemas.openxmlformats.org/drawingml/2006/table">
            <a:tbl>
              <a:tblPr/>
              <a:tblGrid>
                <a:gridCol w="576263">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7850">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tblGrid>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Unicode MS" pitchFamily="34" charset="-128"/>
                        <a:cs typeface="Arial" charset="0"/>
                      </a:endParaRPr>
                    </a:p>
                  </a:txBody>
                  <a:tcPr anchor="ctr" horzOverflow="overflow">
                    <a:lnL cap="flat">
                      <a:noFill/>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solidFill>
                          <a:effectLst/>
                          <a:latin typeface="Arial Unicode MS" pitchFamily="34" charset="-128"/>
                          <a:cs typeface="Arial" charset="0"/>
                        </a:rPr>
                        <a:t>1</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solidFill>
                          <a:effectLst/>
                          <a:latin typeface="Arial Unicode MS" pitchFamily="34" charset="-128"/>
                          <a:cs typeface="Arial" charset="0"/>
                        </a:rPr>
                        <a:t>2</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solidFill>
                          <a:effectLst/>
                          <a:latin typeface="Arial Unicode MS" pitchFamily="34" charset="-128"/>
                          <a:cs typeface="Arial" charset="0"/>
                        </a:rPr>
                        <a:t>3</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solidFill>
                          <a:effectLst/>
                          <a:latin typeface="Arial Unicode MS" pitchFamily="34" charset="-128"/>
                          <a:cs typeface="Arial" charset="0"/>
                        </a:rPr>
                        <a:t>4</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solidFill>
                          <a:effectLst/>
                          <a:latin typeface="Arial Unicode MS" pitchFamily="34" charset="-128"/>
                          <a:cs typeface="Arial"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bg1"/>
                          </a:solidFill>
                          <a:effectLst/>
                          <a:latin typeface="Arial Unicode MS" pitchFamily="34" charset="-128"/>
                          <a:cs typeface="Arial" charset="0"/>
                        </a:rPr>
                        <a:t>6</a:t>
                      </a:r>
                    </a:p>
                  </a:txBody>
                  <a:tcPr anchor="ctr" horzOverflow="overflow">
                    <a:lnL w="19050" cap="flat" cmpd="sng" algn="ctr">
                      <a:solidFill>
                        <a:srgbClr val="660099"/>
                      </a:solidFill>
                      <a:prstDash val="solid"/>
                      <a:round/>
                      <a:headEnd type="none" w="med" len="med"/>
                      <a:tailEnd type="none" w="med" len="med"/>
                    </a:lnL>
                    <a:lnR cap="flat">
                      <a:noFill/>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extLst>
                  <a:ext uri="{0D108BD9-81ED-4DB2-BD59-A6C34878D82A}">
                    <a16:rowId xmlns:a16="http://schemas.microsoft.com/office/drawing/2014/main" val="10000"/>
                  </a:ext>
                </a:extLst>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Unicode MS" pitchFamily="34" charset="-128"/>
                          <a:cs typeface="Arial" charset="0"/>
                        </a:rPr>
                        <a:t>1</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2</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3</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4</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7</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Unicode MS" pitchFamily="34" charset="-128"/>
                          <a:cs typeface="Arial" charset="0"/>
                        </a:rPr>
                        <a:t>2</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3</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4</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8</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Unicode MS" pitchFamily="34" charset="-128"/>
                          <a:cs typeface="Arial" charset="0"/>
                        </a:rPr>
                        <a:t>3</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4</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8</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9</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Unicode MS" pitchFamily="34" charset="-128"/>
                          <a:cs typeface="Arial" charset="0"/>
                        </a:rPr>
                        <a:t>4</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8</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9</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10</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Unicode MS" pitchFamily="34" charset="-128"/>
                          <a:cs typeface="Arial" charset="0"/>
                        </a:rPr>
                        <a:t>5</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8</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9</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10</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11</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Unicode MS" pitchFamily="34" charset="-128"/>
                          <a:cs typeface="Arial" charset="0"/>
                        </a:rPr>
                        <a:t>6</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8</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9</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10</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11</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12</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8500" name="Line 96"/>
          <p:cNvSpPr>
            <a:spLocks noChangeShapeType="1"/>
          </p:cNvSpPr>
          <p:nvPr/>
        </p:nvSpPr>
        <p:spPr bwMode="auto">
          <a:xfrm>
            <a:off x="2057400" y="3352800"/>
            <a:ext cx="3429000" cy="533400"/>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1" name="Line 97"/>
          <p:cNvSpPr>
            <a:spLocks noChangeShapeType="1"/>
          </p:cNvSpPr>
          <p:nvPr/>
        </p:nvSpPr>
        <p:spPr bwMode="auto">
          <a:xfrm>
            <a:off x="2362200" y="4267200"/>
            <a:ext cx="4419600" cy="762000"/>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2" name="Line 98"/>
          <p:cNvSpPr>
            <a:spLocks noChangeShapeType="1"/>
          </p:cNvSpPr>
          <p:nvPr/>
        </p:nvSpPr>
        <p:spPr bwMode="auto">
          <a:xfrm>
            <a:off x="2286000" y="5029200"/>
            <a:ext cx="4953000" cy="838200"/>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idx="4294967295"/>
          </p:nvPr>
        </p:nvSpPr>
        <p:spPr/>
        <p:txBody>
          <a:bodyPr anchor="ctr">
            <a:normAutofit/>
          </a:bodyPr>
          <a:lstStyle/>
          <a:p>
            <a:pPr eaLnBrk="1" hangingPunct="1">
              <a:defRPr/>
            </a:pPr>
            <a:r>
              <a:rPr lang="en-US" sz="2600">
                <a:latin typeface="Verdana" pitchFamily="34" charset="0"/>
              </a:rPr>
              <a:t>A Tree representation</a:t>
            </a:r>
          </a:p>
        </p:txBody>
      </p:sp>
      <p:pic>
        <p:nvPicPr>
          <p:cNvPr id="19459" name="Picture 3" descr="Larose05-02_F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52578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5"/>
          <p:cNvSpPr>
            <a:spLocks noChangeArrowheads="1"/>
          </p:cNvSpPr>
          <p:nvPr/>
        </p:nvSpPr>
        <p:spPr bwMode="auto">
          <a:xfrm>
            <a:off x="838200" y="5791200"/>
            <a:ext cx="792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Tree diagram for the experiment of tossing a fair coin twice.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28600"/>
            <a:ext cx="7499350" cy="868363"/>
          </a:xfrm>
        </p:spPr>
        <p:txBody>
          <a:bodyPr anchor="ctr">
            <a:normAutofit/>
          </a:bodyPr>
          <a:lstStyle/>
          <a:p>
            <a:pPr eaLnBrk="1" hangingPunct="1">
              <a:defRPr/>
            </a:pPr>
            <a:r>
              <a:rPr lang="en-US" sz="2600">
                <a:latin typeface="Verdana" pitchFamily="34" charset="0"/>
              </a:rPr>
              <a:t>Law of Large Numbers</a:t>
            </a:r>
          </a:p>
        </p:txBody>
      </p:sp>
      <p:sp>
        <p:nvSpPr>
          <p:cNvPr id="612355" name="Content Placeholder 2"/>
          <p:cNvSpPr>
            <a:spLocks noGrp="1"/>
          </p:cNvSpPr>
          <p:nvPr>
            <p:ph idx="4294967295"/>
          </p:nvPr>
        </p:nvSpPr>
        <p:spPr>
          <a:xfrm>
            <a:off x="1066800" y="1371600"/>
            <a:ext cx="7772400" cy="1447800"/>
          </a:xfrm>
        </p:spPr>
        <p:txBody>
          <a:bodyPr/>
          <a:lstStyle/>
          <a:p>
            <a:pPr marL="365125" indent="-282575" eaLnBrk="1" hangingPunct="1"/>
            <a:r>
              <a:rPr lang="en-US" sz="1800" dirty="0">
                <a:latin typeface="Verdana" pitchFamily="34" charset="0"/>
              </a:rPr>
              <a:t>As the number of times that an experiment is repeated increases, the relative frequency (proportion) of a particular outcome tends to approach the </a:t>
            </a:r>
            <a:r>
              <a:rPr lang="en-US" sz="1800" i="1" dirty="0">
                <a:latin typeface="Verdana" pitchFamily="34" charset="0"/>
              </a:rPr>
              <a:t>probability </a:t>
            </a:r>
            <a:r>
              <a:rPr lang="en-US" sz="1800" dirty="0">
                <a:latin typeface="Verdana" pitchFamily="34" charset="0"/>
              </a:rPr>
              <a:t>of the outcome. </a:t>
            </a:r>
          </a:p>
          <a:p>
            <a:pPr marL="365125" indent="-282575" eaLnBrk="1" hangingPunct="1">
              <a:buFontTx/>
              <a:buNone/>
            </a:pPr>
            <a:endParaRPr lang="en-US" sz="1800" dirty="0">
              <a:latin typeface="Verdana" pitchFamily="34" charset="0"/>
            </a:endParaRPr>
          </a:p>
          <a:p>
            <a:pPr marL="365125" indent="-282575" eaLnBrk="1" hangingPunct="1">
              <a:buFontTx/>
              <a:buNone/>
            </a:pPr>
            <a:endParaRPr lang="en-US" sz="1800" dirty="0">
              <a:latin typeface="Verdana" pitchFamily="34" charset="0"/>
            </a:endParaRPr>
          </a:p>
        </p:txBody>
      </p:sp>
      <p:sp>
        <p:nvSpPr>
          <p:cNvPr id="612356" name="Text Box 4"/>
          <p:cNvSpPr txBox="1">
            <a:spLocks noChangeArrowheads="1"/>
          </p:cNvSpPr>
          <p:nvPr/>
        </p:nvSpPr>
        <p:spPr bwMode="auto">
          <a:xfrm>
            <a:off x="1320209" y="3048000"/>
            <a:ext cx="7162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000" dirty="0">
                <a:latin typeface="Arial" charset="0"/>
              </a:rPr>
              <a:t>When you toss a coin, you expect to get a Head half the time and a Tail, half the time.  This may not be the case when you toss the coin for 3 or 4 times.  But if you toss it a 1,000 times, you will be very close to 50% Heads and 50% Tails.  Even closer if you toss 10,000 times.</a:t>
            </a:r>
            <a:r>
              <a:rPr lang="en-US" dirty="0">
                <a:latin typeface="Arial" charset="0"/>
              </a:rPr>
              <a:t>  </a:t>
            </a:r>
          </a:p>
        </p:txBody>
      </p:sp>
      <p:sp>
        <p:nvSpPr>
          <p:cNvPr id="3" name="5-Point Star 2">
            <a:hlinkClick r:id="rId3" action="ppaction://hlinkfile"/>
          </p:cNvPr>
          <p:cNvSpPr/>
          <p:nvPr/>
        </p:nvSpPr>
        <p:spPr>
          <a:xfrm>
            <a:off x="6172200" y="5257800"/>
            <a:ext cx="914400" cy="838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3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2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p:bldP spid="61235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pPr eaLnBrk="1" hangingPunct="1">
              <a:defRPr/>
            </a:pPr>
            <a:r>
              <a:rPr lang="en-US"/>
              <a:t>Relative Frequency Approach…</a:t>
            </a:r>
          </a:p>
        </p:txBody>
      </p:sp>
      <p:sp>
        <p:nvSpPr>
          <p:cNvPr id="614403" name="Rectangle 3"/>
          <p:cNvSpPr>
            <a:spLocks noGrp="1" noChangeArrowheads="1"/>
          </p:cNvSpPr>
          <p:nvPr>
            <p:ph type="body" idx="1"/>
          </p:nvPr>
        </p:nvSpPr>
        <p:spPr>
          <a:xfrm>
            <a:off x="241300" y="5334000"/>
            <a:ext cx="8902700" cy="1219200"/>
          </a:xfrm>
        </p:spPr>
        <p:txBody>
          <a:bodyPr/>
          <a:lstStyle/>
          <a:p>
            <a:pPr eaLnBrk="1" hangingPunct="1"/>
            <a:r>
              <a:rPr lang="en-US" sz="2400"/>
              <a:t>There is a 40% chance Bits &amp; Bytes will sell 3 desktops on any given day”</a:t>
            </a:r>
          </a:p>
        </p:txBody>
      </p:sp>
      <p:graphicFrame>
        <p:nvGraphicFramePr>
          <p:cNvPr id="614404" name="Group 4"/>
          <p:cNvGraphicFramePr>
            <a:graphicFrameLocks noGrp="1"/>
          </p:cNvGraphicFramePr>
          <p:nvPr/>
        </p:nvGraphicFramePr>
        <p:xfrm>
          <a:off x="1752600" y="1295400"/>
          <a:ext cx="5638800" cy="3925890"/>
        </p:xfrm>
        <a:graphic>
          <a:graphicData uri="http://schemas.openxmlformats.org/drawingml/2006/table">
            <a:tbl>
              <a:tblPr/>
              <a:tblGrid>
                <a:gridCol w="1676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Unicode MS" pitchFamily="34" charset="-128"/>
                          <a:cs typeface="Arial" charset="0"/>
                        </a:rPr>
                        <a:t>Desktops Sold</a:t>
                      </a:r>
                      <a:endParaRPr kumimoji="0" lang="en-US" sz="2400" b="0" i="0" u="none" strike="noStrike" cap="none" normalizeH="0" baseline="0">
                        <a:ln>
                          <a:noFill/>
                        </a:ln>
                        <a:solidFill>
                          <a:schemeClr val="tx1"/>
                        </a:solidFill>
                        <a:effectLst/>
                        <a:latin typeface="Arial Unicode MS" pitchFamily="34" charset="-128"/>
                        <a:cs typeface="Arial" charset="0"/>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Unicode MS" pitchFamily="34" charset="-128"/>
                          <a:cs typeface="Arial" charset="0"/>
                        </a:rPr>
                        <a:t># of Days</a:t>
                      </a:r>
                      <a:endParaRPr kumimoji="0" lang="en-US" sz="2400" b="0" i="0" u="none" strike="noStrike" cap="none" normalizeH="0" baseline="0">
                        <a:ln>
                          <a:noFill/>
                        </a:ln>
                        <a:solidFill>
                          <a:schemeClr val="tx1"/>
                        </a:solidFill>
                        <a:effectLst/>
                        <a:latin typeface="Arial Unicode MS" pitchFamily="34" charset="-128"/>
                        <a:cs typeface="Arial"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Unicode MS" pitchFamily="34" charset="-128"/>
                          <a:cs typeface="Arial" charset="0"/>
                        </a:rPr>
                        <a:t>Desktops Sold</a:t>
                      </a:r>
                    </a:p>
                  </a:txBody>
                  <a:tcPr anchor="ct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0</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1/30 = .03</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1</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2/30 = .07</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2</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10/30 = .33</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3</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12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12/30 = .40</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4</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5/30 = .17 </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Arial" charset="0"/>
                      </a:endParaRP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Arial"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Arial" charset="0"/>
                        </a:rPr>
                        <a:t>∑ = 1.00</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14450" name="Line 50"/>
          <p:cNvSpPr>
            <a:spLocks noChangeShapeType="1"/>
          </p:cNvSpPr>
          <p:nvPr/>
        </p:nvSpPr>
        <p:spPr bwMode="auto">
          <a:xfrm flipV="1">
            <a:off x="2590800" y="3962400"/>
            <a:ext cx="4114800" cy="1600200"/>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p:bldP spid="61445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442913" y="341313"/>
            <a:ext cx="8243887" cy="420687"/>
          </a:xfrm>
        </p:spPr>
        <p:txBody>
          <a:bodyPr/>
          <a:lstStyle/>
          <a:p>
            <a:pPr eaLnBrk="1" hangingPunct="1">
              <a:defRPr/>
            </a:pPr>
            <a:r>
              <a:rPr lang="en-US"/>
              <a:t>Relative frequency – another example</a:t>
            </a:r>
          </a:p>
        </p:txBody>
      </p:sp>
      <p:sp>
        <p:nvSpPr>
          <p:cNvPr id="555011" name="Rectangle 3"/>
          <p:cNvSpPr>
            <a:spLocks noGrp="1" noChangeArrowheads="1"/>
          </p:cNvSpPr>
          <p:nvPr>
            <p:ph type="body" idx="1"/>
          </p:nvPr>
        </p:nvSpPr>
        <p:spPr>
          <a:xfrm>
            <a:off x="304800" y="1600200"/>
            <a:ext cx="8839200" cy="838200"/>
          </a:xfrm>
        </p:spPr>
        <p:txBody>
          <a:bodyPr/>
          <a:lstStyle/>
          <a:p>
            <a:pPr eaLnBrk="1" hangingPunct="1">
              <a:buFontTx/>
              <a:buNone/>
              <a:defRPr/>
            </a:pPr>
            <a:r>
              <a:rPr lang="en-US" sz="2400">
                <a:effectLst>
                  <a:outerShdw blurRad="38100" dist="38100" dir="2700000" algn="tl">
                    <a:srgbClr val="C0C0C0"/>
                  </a:outerShdw>
                </a:effectLst>
              </a:rPr>
              <a:t>If on a shopping spree, the following percentages were recorded for the four methods of payments.</a:t>
            </a:r>
            <a:r>
              <a:rPr lang="en-US" sz="2400"/>
              <a:t>   </a:t>
            </a:r>
          </a:p>
        </p:txBody>
      </p:sp>
      <p:graphicFrame>
        <p:nvGraphicFramePr>
          <p:cNvPr id="23622" name="Group 70"/>
          <p:cNvGraphicFramePr>
            <a:graphicFrameLocks noGrp="1"/>
          </p:cNvGraphicFramePr>
          <p:nvPr/>
        </p:nvGraphicFramePr>
        <p:xfrm>
          <a:off x="861562" y="2710503"/>
          <a:ext cx="3831618" cy="3672348"/>
        </p:xfrm>
        <a:graphic>
          <a:graphicData uri="http://schemas.openxmlformats.org/drawingml/2006/table">
            <a:tbl>
              <a:tblPr>
                <a:effectLst>
                  <a:innerShdw blurRad="63500" dist="50800" dir="2700000">
                    <a:prstClr val="black">
                      <a:alpha val="50000"/>
                    </a:prstClr>
                  </a:innerShdw>
                </a:effectLst>
              </a:tblPr>
              <a:tblGrid>
                <a:gridCol w="2463901">
                  <a:extLst>
                    <a:ext uri="{9D8B030D-6E8A-4147-A177-3AD203B41FA5}">
                      <a16:colId xmlns:a16="http://schemas.microsoft.com/office/drawing/2014/main" val="20000"/>
                    </a:ext>
                  </a:extLst>
                </a:gridCol>
                <a:gridCol w="1367717">
                  <a:extLst>
                    <a:ext uri="{9D8B030D-6E8A-4147-A177-3AD203B41FA5}">
                      <a16:colId xmlns:a16="http://schemas.microsoft.com/office/drawing/2014/main" val="20001"/>
                    </a:ext>
                  </a:extLst>
                </a:gridCol>
              </a:tblGrid>
              <a:tr h="7296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Arial" pitchFamily="34" charset="0"/>
                          <a:cs typeface="Times New Roman" pitchFamily="18" charset="0"/>
                        </a:rPr>
                        <a:t>credit card:  </a:t>
                      </a:r>
                      <a:endParaRPr kumimoji="0" lang="en-US" sz="3300" b="0" i="0" u="none" strike="noStrike" cap="none" normalizeH="0" baseline="0" dirty="0">
                        <a:ln>
                          <a:noFill/>
                        </a:ln>
                        <a:solidFill>
                          <a:schemeClr val="tx1"/>
                        </a:solidFill>
                        <a:effectLst/>
                        <a:latin typeface="Arial" pitchFamily="34" charset="0"/>
                      </a:endParaRPr>
                    </a:p>
                  </a:txBody>
                  <a:tcPr marL="128264" marR="128264" marT="76590" marB="76590" horzOverflow="overflow">
                    <a:lnL w="12700" cap="flat" cmpd="sng" algn="ctr">
                      <a:solidFill>
                        <a:srgbClr val="B76E25"/>
                      </a:solidFill>
                      <a:prstDash val="solid"/>
                      <a:round/>
                      <a:headEnd type="none" w="med" len="med"/>
                      <a:tailEnd type="none" w="med" len="med"/>
                    </a:lnL>
                    <a:lnR>
                      <a:noFill/>
                    </a:lnR>
                    <a:lnT w="12700" cap="flat" cmpd="sng" algn="ctr">
                      <a:solidFill>
                        <a:srgbClr val="B76E25"/>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Arial" pitchFamily="34" charset="0"/>
                          <a:cs typeface="Times New Roman" pitchFamily="18" charset="0"/>
                        </a:rPr>
                        <a:t>  32%</a:t>
                      </a:r>
                      <a:endParaRPr kumimoji="0" lang="en-US" sz="3300" b="0" i="0" u="none" strike="noStrike" cap="none" normalizeH="0" baseline="0" dirty="0">
                        <a:ln>
                          <a:noFill/>
                        </a:ln>
                        <a:solidFill>
                          <a:schemeClr val="tx1"/>
                        </a:solidFill>
                        <a:effectLst/>
                        <a:latin typeface="Arial" pitchFamily="34" charset="0"/>
                      </a:endParaRPr>
                    </a:p>
                  </a:txBody>
                  <a:tcPr marL="128264" marR="128264" marT="76590" marB="76590" horzOverflow="overflow">
                    <a:lnL>
                      <a:noFill/>
                    </a:lnL>
                    <a:lnR w="12700" cap="flat" cmpd="sng" algn="ctr">
                      <a:solidFill>
                        <a:srgbClr val="B76E25"/>
                      </a:solidFill>
                      <a:prstDash val="solid"/>
                      <a:round/>
                      <a:headEnd type="none" w="med" len="med"/>
                      <a:tailEnd type="none" w="med" len="med"/>
                    </a:lnR>
                    <a:lnT w="12700" cap="flat" cmpd="sng" algn="ctr">
                      <a:solidFill>
                        <a:srgbClr val="B76E25"/>
                      </a:solidFill>
                      <a:prstDash val="solid"/>
                      <a:round/>
                      <a:headEnd type="none" w="med" len="med"/>
                      <a:tailEnd type="none" w="med" len="med"/>
                    </a:lnT>
                    <a:lnB>
                      <a:noFill/>
                    </a:lnB>
                    <a:lnTlToBr>
                      <a:noFill/>
                    </a:lnTlToBr>
                    <a:lnBlToTr>
                      <a:noFill/>
                    </a:lnBlToTr>
                    <a:solidFill>
                      <a:srgbClr val="FFFFCC"/>
                    </a:solidFill>
                  </a:tcPr>
                </a:tc>
                <a:extLst>
                  <a:ext uri="{0D108BD9-81ED-4DB2-BD59-A6C34878D82A}">
                    <a16:rowId xmlns:a16="http://schemas.microsoft.com/office/drawing/2014/main" val="10000"/>
                  </a:ext>
                </a:extLst>
              </a:tr>
              <a:tr h="7296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Arial" pitchFamily="34" charset="0"/>
                          <a:cs typeface="Times New Roman" pitchFamily="18" charset="0"/>
                        </a:rPr>
                        <a:t>debit card:</a:t>
                      </a:r>
                      <a:endParaRPr kumimoji="0" lang="en-US" sz="3300" b="0" i="0" u="none" strike="noStrike" cap="none" normalizeH="0" baseline="0" dirty="0">
                        <a:ln>
                          <a:noFill/>
                        </a:ln>
                        <a:solidFill>
                          <a:schemeClr val="tx1"/>
                        </a:solidFill>
                        <a:effectLst/>
                        <a:latin typeface="Arial" pitchFamily="34" charset="0"/>
                      </a:endParaRPr>
                    </a:p>
                  </a:txBody>
                  <a:tcPr marL="128264" marR="128264" marT="76590" marB="76590" horzOverflow="overflow">
                    <a:lnL w="12700" cap="flat" cmpd="sng" algn="ctr">
                      <a:solidFill>
                        <a:srgbClr val="B76E25"/>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Arial" pitchFamily="34" charset="0"/>
                          <a:cs typeface="Times New Roman" pitchFamily="18" charset="0"/>
                        </a:rPr>
                        <a:t>  15%</a:t>
                      </a:r>
                      <a:endParaRPr kumimoji="0" lang="en-US" sz="3300" b="0" i="0" u="none" strike="noStrike" cap="none" normalizeH="0" baseline="0" dirty="0">
                        <a:ln>
                          <a:noFill/>
                        </a:ln>
                        <a:solidFill>
                          <a:schemeClr val="tx1"/>
                        </a:solidFill>
                        <a:effectLst/>
                        <a:latin typeface="Arial" pitchFamily="34" charset="0"/>
                      </a:endParaRPr>
                    </a:p>
                  </a:txBody>
                  <a:tcPr marL="128264" marR="128264" marT="76590" marB="76590" horzOverflow="overflow">
                    <a:lnL>
                      <a:noFill/>
                    </a:lnL>
                    <a:lnR w="12700" cap="flat" cmpd="sng" algn="ctr">
                      <a:solidFill>
                        <a:srgbClr val="B76E25"/>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1"/>
                  </a:ext>
                </a:extLst>
              </a:tr>
              <a:tr h="7296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Arial" pitchFamily="34" charset="0"/>
                          <a:cs typeface="Times New Roman" pitchFamily="18" charset="0"/>
                        </a:rPr>
                        <a:t>cash:</a:t>
                      </a:r>
                      <a:endParaRPr kumimoji="0" lang="en-US" sz="3300" b="0" i="0" u="none" strike="noStrike" cap="none" normalizeH="0" baseline="0" dirty="0">
                        <a:ln>
                          <a:noFill/>
                        </a:ln>
                        <a:solidFill>
                          <a:schemeClr val="tx1"/>
                        </a:solidFill>
                        <a:effectLst/>
                        <a:latin typeface="Arial" pitchFamily="34" charset="0"/>
                      </a:endParaRPr>
                    </a:p>
                  </a:txBody>
                  <a:tcPr marL="128264" marR="128264" marT="76590" marB="76590" horzOverflow="overflow">
                    <a:lnL w="12700" cap="flat" cmpd="sng" algn="ctr">
                      <a:solidFill>
                        <a:srgbClr val="B76E25"/>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Arial" pitchFamily="34" charset="0"/>
                          <a:cs typeface="Times New Roman" pitchFamily="18" charset="0"/>
                        </a:rPr>
                        <a:t>  35%</a:t>
                      </a:r>
                      <a:endParaRPr kumimoji="0" lang="en-US" sz="3300" b="0" i="0" u="none" strike="noStrike" cap="none" normalizeH="0" baseline="0" dirty="0">
                        <a:ln>
                          <a:noFill/>
                        </a:ln>
                        <a:solidFill>
                          <a:schemeClr val="tx1"/>
                        </a:solidFill>
                        <a:effectLst/>
                        <a:latin typeface="Arial" pitchFamily="34" charset="0"/>
                      </a:endParaRPr>
                    </a:p>
                  </a:txBody>
                  <a:tcPr marL="128264" marR="128264" marT="76590" marB="76590" horzOverflow="overflow">
                    <a:lnL>
                      <a:noFill/>
                    </a:lnL>
                    <a:lnR w="12700" cap="flat" cmpd="sng" algn="ctr">
                      <a:solidFill>
                        <a:srgbClr val="B76E25"/>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2"/>
                  </a:ext>
                </a:extLst>
              </a:tr>
              <a:tr h="75364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300" b="0" i="0" u="sng" strike="noStrike" cap="none" normalizeH="0" baseline="0" dirty="0">
                          <a:ln>
                            <a:noFill/>
                          </a:ln>
                          <a:solidFill>
                            <a:schemeClr val="tx1"/>
                          </a:solidFill>
                          <a:effectLst/>
                          <a:latin typeface="Arial" pitchFamily="34" charset="0"/>
                          <a:cs typeface="Times New Roman" pitchFamily="18" charset="0"/>
                        </a:rPr>
                        <a:t>check:</a:t>
                      </a:r>
                      <a:endParaRPr kumimoji="0" lang="en-US" sz="3300" b="0" i="0" u="sng" strike="noStrike" cap="none" normalizeH="0" baseline="0" dirty="0">
                        <a:ln>
                          <a:noFill/>
                        </a:ln>
                        <a:solidFill>
                          <a:schemeClr val="tx1"/>
                        </a:solidFill>
                        <a:effectLst/>
                        <a:latin typeface="Arial" pitchFamily="34" charset="0"/>
                      </a:endParaRPr>
                    </a:p>
                  </a:txBody>
                  <a:tcPr marL="128264" marR="128264" marT="76590" marB="76590" horzOverflow="overflow">
                    <a:lnL w="12700" cap="flat" cmpd="sng" algn="ctr">
                      <a:solidFill>
                        <a:srgbClr val="B76E25"/>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sng" strike="noStrike" cap="none" normalizeH="0" baseline="0" dirty="0">
                          <a:ln>
                            <a:noFill/>
                          </a:ln>
                          <a:solidFill>
                            <a:schemeClr val="tx1"/>
                          </a:solidFill>
                          <a:effectLst/>
                          <a:latin typeface="Arial" pitchFamily="34" charset="0"/>
                          <a:cs typeface="Times New Roman" pitchFamily="18" charset="0"/>
                        </a:rPr>
                        <a:t>  18%</a:t>
                      </a:r>
                      <a:endParaRPr kumimoji="0" lang="en-US" sz="3300" b="0" i="0" u="sng" strike="noStrike" cap="none" normalizeH="0" baseline="0" dirty="0">
                        <a:ln>
                          <a:noFill/>
                        </a:ln>
                        <a:solidFill>
                          <a:schemeClr val="tx1"/>
                        </a:solidFill>
                        <a:effectLst/>
                        <a:latin typeface="Arial" pitchFamily="34" charset="0"/>
                      </a:endParaRPr>
                    </a:p>
                  </a:txBody>
                  <a:tcPr marL="128264" marR="128264" marT="76590" marB="76590" horzOverflow="overflow">
                    <a:lnL>
                      <a:noFill/>
                    </a:lnL>
                    <a:lnR w="12700" cap="flat" cmpd="sng" algn="ctr">
                      <a:solidFill>
                        <a:srgbClr val="B76E25"/>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3"/>
                  </a:ext>
                </a:extLst>
              </a:tr>
              <a:tr h="729675">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3300" b="1" i="0" u="none" strike="noStrike" cap="none" normalizeH="0" baseline="0" dirty="0">
                          <a:ln>
                            <a:noFill/>
                          </a:ln>
                          <a:solidFill>
                            <a:srgbClr val="FF0000"/>
                          </a:solidFill>
                          <a:effectLst/>
                          <a:latin typeface="Arial" pitchFamily="34" charset="0"/>
                        </a:rPr>
                        <a:t>Sum = </a:t>
                      </a:r>
                    </a:p>
                  </a:txBody>
                  <a:tcPr marL="128264" marR="128264" marT="76590" marB="76590" horzOverflow="overflow">
                    <a:lnL w="12700" cap="flat" cmpd="sng" algn="ctr">
                      <a:solidFill>
                        <a:srgbClr val="B76E25"/>
                      </a:solidFill>
                      <a:prstDash val="solid"/>
                      <a:round/>
                      <a:headEnd type="none" w="med" len="med"/>
                      <a:tailEnd type="none" w="med" len="med"/>
                    </a:lnL>
                    <a:lnR>
                      <a:noFill/>
                    </a:lnR>
                    <a:lnT>
                      <a:noFill/>
                    </a:lnT>
                    <a:lnB w="12700" cap="flat" cmpd="sng" algn="ctr">
                      <a:solidFill>
                        <a:srgbClr val="B76E25"/>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3300" b="1" i="0" u="none" strike="noStrike" cap="none" normalizeH="0" baseline="0" dirty="0">
                          <a:ln>
                            <a:noFill/>
                          </a:ln>
                          <a:solidFill>
                            <a:srgbClr val="FF0000"/>
                          </a:solidFill>
                          <a:effectLst/>
                          <a:latin typeface="Arial" pitchFamily="34" charset="0"/>
                        </a:rPr>
                        <a:t>100%</a:t>
                      </a:r>
                    </a:p>
                  </a:txBody>
                  <a:tcPr marL="128264" marR="128264" marT="76590" marB="76590" horzOverflow="overflow">
                    <a:lnL>
                      <a:noFill/>
                    </a:lnL>
                    <a:lnR w="12700" cap="flat" cmpd="sng" algn="ctr">
                      <a:solidFill>
                        <a:srgbClr val="B76E25"/>
                      </a:solidFill>
                      <a:prstDash val="solid"/>
                      <a:round/>
                      <a:headEnd type="none" w="med" len="med"/>
                      <a:tailEnd type="none" w="med" len="med"/>
                    </a:lnR>
                    <a:lnT>
                      <a:noFill/>
                    </a:lnT>
                    <a:lnB w="12700" cap="flat" cmpd="sng" algn="ctr">
                      <a:solidFill>
                        <a:srgbClr val="B76E25"/>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3557" name="Text Box 7"/>
          <p:cNvSpPr txBox="1">
            <a:spLocks noChangeArrowheads="1"/>
          </p:cNvSpPr>
          <p:nvPr/>
        </p:nvSpPr>
        <p:spPr bwMode="auto">
          <a:xfrm>
            <a:off x="4953000" y="2819400"/>
            <a:ext cx="3429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a:t>What is the probability that the next person in line will pay by a credit card?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pPr eaLnBrk="1" hangingPunct="1">
              <a:defRPr/>
            </a:pPr>
            <a:r>
              <a:rPr lang="en-US"/>
              <a:t>Joint, Marginal, Conditional Probability…</a:t>
            </a:r>
          </a:p>
        </p:txBody>
      </p:sp>
      <p:sp>
        <p:nvSpPr>
          <p:cNvPr id="25603" name="Rectangle 3"/>
          <p:cNvSpPr>
            <a:spLocks noGrp="1" noChangeArrowheads="1"/>
          </p:cNvSpPr>
          <p:nvPr>
            <p:ph type="body" idx="1"/>
          </p:nvPr>
        </p:nvSpPr>
        <p:spPr/>
        <p:txBody>
          <a:bodyPr/>
          <a:lstStyle/>
          <a:p>
            <a:pPr eaLnBrk="1" hangingPunct="1"/>
            <a:r>
              <a:rPr lang="en-US"/>
              <a:t>We study methods to determine probabilities of events that result from </a:t>
            </a:r>
            <a:r>
              <a:rPr lang="en-US" b="1" i="1"/>
              <a:t>combining</a:t>
            </a:r>
            <a:r>
              <a:rPr lang="en-US"/>
              <a:t> other events in various ways. </a:t>
            </a:r>
          </a:p>
          <a:p>
            <a:pPr eaLnBrk="1" hangingPunct="1"/>
            <a:endParaRPr lang="en-US"/>
          </a:p>
          <a:p>
            <a:pPr eaLnBrk="1" hangingPunct="1"/>
            <a:r>
              <a:rPr lang="en-US"/>
              <a:t>Lets us look at salary gains obtained after getting an MBA degree from schools presented in a contigency table.</a:t>
            </a:r>
          </a:p>
          <a:p>
            <a:pPr eaLnBrk="1" hangingPunct="1"/>
            <a:endParaRPr lang="en-US"/>
          </a:p>
          <a:p>
            <a:pPr eaLnBrk="1" hangingPunct="1"/>
            <a:endParaRPr lang="en-US"/>
          </a:p>
          <a:p>
            <a:pPr eaLnBrk="1" hangingPunct="1"/>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5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9795" t="32527" r="32031" b="40625"/>
          <a:stretch>
            <a:fillRect/>
          </a:stretch>
        </p:blipFill>
        <p:spPr bwMode="auto">
          <a:xfrm>
            <a:off x="609600" y="3048000"/>
            <a:ext cx="8182760" cy="342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376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1"/>
          <p:cNvSpPr txBox="1">
            <a:spLocks noGrp="1"/>
          </p:cNvSpPr>
          <p:nvPr/>
        </p:nvSpPr>
        <p:spPr bwMode="auto">
          <a:xfrm>
            <a:off x="0" y="6619875"/>
            <a:ext cx="1368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6" tIns="51618" rIns="103236" bIns="51618"/>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1200">
                <a:solidFill>
                  <a:srgbClr val="FFFFFF"/>
                </a:solidFill>
                <a:latin typeface="Arial" charset="0"/>
              </a:rPr>
              <a:t>5B-</a:t>
            </a:r>
            <a:fld id="{4F40F4F5-83B4-4966-9865-420ED6F2D870}" type="slidenum">
              <a:rPr lang="en-US" sz="1200">
                <a:solidFill>
                  <a:srgbClr val="FFFFFF"/>
                </a:solidFill>
                <a:latin typeface="Arial" charset="0"/>
              </a:rPr>
              <a:pPr eaLnBrk="1" hangingPunct="1"/>
              <a:t>27</a:t>
            </a:fld>
            <a:endParaRPr lang="en-US" sz="1200">
              <a:solidFill>
                <a:srgbClr val="FFFFFF"/>
              </a:solidFill>
              <a:latin typeface="Arial" charset="0"/>
            </a:endParaRPr>
          </a:p>
        </p:txBody>
      </p:sp>
      <p:sp>
        <p:nvSpPr>
          <p:cNvPr id="26627" name="Rectangle 3"/>
          <p:cNvSpPr>
            <a:spLocks noChangeArrowheads="1"/>
          </p:cNvSpPr>
          <p:nvPr/>
        </p:nvSpPr>
        <p:spPr bwMode="auto">
          <a:xfrm>
            <a:off x="914400" y="1219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chemeClr val="folHlink"/>
              </a:buClr>
              <a:buFont typeface="Wingdings" pitchFamily="2" charset="2"/>
              <a:buChar char="¯"/>
            </a:pPr>
            <a:endParaRPr lang="en-US" sz="2800">
              <a:latin typeface="Arial" charset="0"/>
            </a:endParaRPr>
          </a:p>
        </p:txBody>
      </p:sp>
      <p:sp>
        <p:nvSpPr>
          <p:cNvPr id="70660" name="Text Box 4"/>
          <p:cNvSpPr txBox="1">
            <a:spLocks noChangeArrowheads="1"/>
          </p:cNvSpPr>
          <p:nvPr/>
        </p:nvSpPr>
        <p:spPr bwMode="auto">
          <a:xfrm>
            <a:off x="1371600" y="4191000"/>
            <a:ext cx="184150" cy="549275"/>
          </a:xfrm>
          <a:prstGeom prst="rect">
            <a:avLst/>
          </a:prstGeom>
          <a:noFill/>
          <a:ln w="9525">
            <a:noFill/>
            <a:miter lim="800000"/>
            <a:headEnd/>
            <a:tailEnd/>
          </a:ln>
          <a:effectLst/>
        </p:spPr>
        <p:txBody>
          <a:bodyPr wrap="none" lIns="91435" tIns="45718" rIns="91435" bIns="45718">
            <a:spAutoFit/>
          </a:bodyPr>
          <a:lstStyle/>
          <a:p>
            <a:pPr defTabSz="914067">
              <a:defRPr/>
            </a:pPr>
            <a:endParaRPr lang="en-US" sz="3000" dirty="0">
              <a:effectLst>
                <a:outerShdw blurRad="38100" dist="38100" dir="2700000" algn="tl">
                  <a:srgbClr val="FFFFFF"/>
                </a:outerShdw>
              </a:effectLst>
              <a:latin typeface="Arial" charset="0"/>
              <a:cs typeface="+mn-cs"/>
            </a:endParaRPr>
          </a:p>
        </p:txBody>
      </p:sp>
      <p:sp>
        <p:nvSpPr>
          <p:cNvPr id="26629" name="Rectangle 5"/>
          <p:cNvSpPr>
            <a:spLocks noChangeArrowheads="1"/>
          </p:cNvSpPr>
          <p:nvPr/>
        </p:nvSpPr>
        <p:spPr bwMode="auto">
          <a:xfrm>
            <a:off x="0" y="3224213"/>
            <a:ext cx="2079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26630" name="Rectangle 7"/>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26631" name="Rectangle 8"/>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26632" name="Rectangle 9"/>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26633" name="Rectangle 10"/>
          <p:cNvSpPr>
            <a:spLocks noChangeArrowheads="1"/>
          </p:cNvSpPr>
          <p:nvPr/>
        </p:nvSpPr>
        <p:spPr bwMode="auto">
          <a:xfrm>
            <a:off x="381000" y="1828800"/>
            <a:ext cx="82296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rgbClr val="C00000"/>
              </a:buClr>
              <a:buFontTx/>
              <a:buChar char="•"/>
            </a:pPr>
            <a:r>
              <a:rPr lang="en-US" sz="2400" b="1">
                <a:latin typeface="Arial" charset="0"/>
              </a:rPr>
              <a:t>Consider the following cross-tabulation table for </a:t>
            </a:r>
            <a:r>
              <a:rPr lang="en-US" sz="2400" b="1" i="1">
                <a:latin typeface="Arial" charset="0"/>
              </a:rPr>
              <a:t>n</a:t>
            </a:r>
            <a:r>
              <a:rPr lang="en-US" sz="2400" b="1">
                <a:latin typeface="Arial" charset="0"/>
              </a:rPr>
              <a:t> = 67 top-tier MBA programs: </a:t>
            </a:r>
            <a:endParaRPr lang="en-US" sz="2400">
              <a:solidFill>
                <a:srgbClr val="FFFFFF"/>
              </a:solidFill>
              <a:latin typeface="Arial" charset="0"/>
            </a:endParaRPr>
          </a:p>
        </p:txBody>
      </p:sp>
      <p:sp>
        <p:nvSpPr>
          <p:cNvPr id="70709" name="Rectangle 53"/>
          <p:cNvSpPr>
            <a:spLocks noChangeArrowheads="1"/>
          </p:cNvSpPr>
          <p:nvPr/>
        </p:nvSpPr>
        <p:spPr bwMode="auto">
          <a:xfrm>
            <a:off x="200025" y="274638"/>
            <a:ext cx="8783638" cy="715962"/>
          </a:xfrm>
          <a:prstGeom prst="rect">
            <a:avLst/>
          </a:prstGeom>
          <a:noFill/>
          <a:ln w="9525">
            <a:noFill/>
            <a:miter lim="800000"/>
            <a:headEnd/>
            <a:tailEnd/>
          </a:ln>
          <a:effectLst>
            <a:outerShdw dist="35921" dir="2700000" algn="ctr" rotWithShape="0">
              <a:schemeClr val="tx1"/>
            </a:outerShdw>
          </a:effectLst>
        </p:spPr>
        <p:txBody>
          <a:bodyPr lIns="103231" tIns="51616" rIns="103231" bIns="51616" anchor="ctr"/>
          <a:lstStyle/>
          <a:p>
            <a:pPr algn="ctr">
              <a:defRPr/>
            </a:pPr>
            <a:r>
              <a:rPr lang="en-US" sz="4300" b="1">
                <a:effectLst>
                  <a:outerShdw blurRad="38100" dist="38100" dir="2700000" algn="tl">
                    <a:srgbClr val="C0C0C0"/>
                  </a:outerShdw>
                </a:effectLst>
                <a:latin typeface="Arial" charset="0"/>
              </a:rPr>
              <a:t>Contingency Tables</a:t>
            </a:r>
          </a:p>
        </p:txBody>
      </p:sp>
      <p:sp>
        <p:nvSpPr>
          <p:cNvPr id="70710" name="Rectangle 54"/>
          <p:cNvSpPr>
            <a:spLocks noChangeArrowheads="1"/>
          </p:cNvSpPr>
          <p:nvPr/>
        </p:nvSpPr>
        <p:spPr bwMode="auto">
          <a:xfrm>
            <a:off x="228600" y="1219200"/>
            <a:ext cx="8655050" cy="565150"/>
          </a:xfrm>
          <a:prstGeom prst="rect">
            <a:avLst/>
          </a:prstGeom>
          <a:noFill/>
          <a:ln w="9525">
            <a:noFill/>
            <a:miter lim="800000"/>
            <a:headEnd/>
            <a:tailEnd/>
          </a:ln>
          <a:effectLst/>
        </p:spPr>
        <p:txBody>
          <a:bodyPr lIns="103231" tIns="51616" rIns="103231" bIns="51616"/>
          <a:lstStyle/>
          <a:p>
            <a:pPr marL="385763" indent="-385763">
              <a:lnSpc>
                <a:spcPct val="90000"/>
              </a:lnSpc>
              <a:spcBef>
                <a:spcPct val="20000"/>
              </a:spcBef>
              <a:buClr>
                <a:schemeClr val="folHlink"/>
              </a:buClr>
              <a:defRPr/>
            </a:pPr>
            <a:r>
              <a:rPr lang="en-US" sz="2400" b="1">
                <a:solidFill>
                  <a:srgbClr val="FFFFFF"/>
                </a:solidFill>
                <a:effectLst>
                  <a:outerShdw blurRad="38100" dist="38100" dir="2700000" algn="tl">
                    <a:srgbClr val="C0C0C0"/>
                  </a:outerShdw>
                </a:effectLst>
                <a:latin typeface="Arial" charset="0"/>
              </a:rPr>
              <a:t> </a:t>
            </a:r>
            <a:r>
              <a:rPr lang="en-US" sz="2400" b="1" i="1">
                <a:effectLst>
                  <a:outerShdw blurRad="38100" dist="38100" dir="2700000" algn="tl">
                    <a:srgbClr val="C0C0C0"/>
                  </a:outerShdw>
                </a:effectLst>
                <a:latin typeface="Arial" charset="0"/>
              </a:rPr>
              <a:t>Example:  Salary Gains and MBA Tuition</a:t>
            </a:r>
          </a:p>
        </p:txBody>
      </p:sp>
      <p:pic>
        <p:nvPicPr>
          <p:cNvPr id="26636" name="Picture 57"/>
          <p:cNvPicPr>
            <a:picLocks noChangeAspect="1" noChangeArrowheads="1"/>
          </p:cNvPicPr>
          <p:nvPr/>
        </p:nvPicPr>
        <p:blipFill>
          <a:blip r:embed="rId3">
            <a:extLst>
              <a:ext uri="{28A0092B-C50C-407E-A947-70E740481C1C}">
                <a14:useLocalDpi xmlns:a14="http://schemas.microsoft.com/office/drawing/2010/main" val="0"/>
              </a:ext>
            </a:extLst>
          </a:blip>
          <a:srcRect l="19795" t="32527" r="32031" b="40625"/>
          <a:stretch>
            <a:fillRect/>
          </a:stretch>
        </p:blipFill>
        <p:spPr bwMode="auto">
          <a:xfrm>
            <a:off x="533400" y="2895600"/>
            <a:ext cx="8126413"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1"/>
          <p:cNvSpPr txBox="1">
            <a:spLocks noGrp="1"/>
          </p:cNvSpPr>
          <p:nvPr/>
        </p:nvSpPr>
        <p:spPr bwMode="auto">
          <a:xfrm>
            <a:off x="0" y="6619875"/>
            <a:ext cx="1495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6" tIns="51618" rIns="103236" bIns="51618"/>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1200">
                <a:solidFill>
                  <a:srgbClr val="FFFFFF"/>
                </a:solidFill>
                <a:latin typeface="Arial" charset="0"/>
              </a:rPr>
              <a:t>5B-</a:t>
            </a:r>
            <a:fld id="{06CE80D1-DC69-49D0-8D08-ADB5318B6DDC}" type="slidenum">
              <a:rPr lang="en-US" sz="1200">
                <a:solidFill>
                  <a:srgbClr val="FFFFFF"/>
                </a:solidFill>
                <a:latin typeface="Arial" charset="0"/>
              </a:rPr>
              <a:pPr eaLnBrk="1" hangingPunct="1"/>
              <a:t>28</a:t>
            </a:fld>
            <a:endParaRPr lang="en-US" sz="1200">
              <a:solidFill>
                <a:srgbClr val="FFFFFF"/>
              </a:solidFill>
              <a:latin typeface="Arial" charset="0"/>
            </a:endParaRPr>
          </a:p>
        </p:txBody>
      </p:sp>
      <p:sp>
        <p:nvSpPr>
          <p:cNvPr id="27651" name="Rectangle 3"/>
          <p:cNvSpPr>
            <a:spLocks noChangeArrowheads="1"/>
          </p:cNvSpPr>
          <p:nvPr/>
        </p:nvSpPr>
        <p:spPr bwMode="auto">
          <a:xfrm>
            <a:off x="914400" y="1219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chemeClr val="folHlink"/>
              </a:buClr>
              <a:buFont typeface="Wingdings" pitchFamily="2" charset="2"/>
              <a:buChar char="¯"/>
            </a:pPr>
            <a:endParaRPr lang="en-US" sz="2800">
              <a:latin typeface="Arial" charset="0"/>
            </a:endParaRPr>
          </a:p>
        </p:txBody>
      </p:sp>
      <p:sp>
        <p:nvSpPr>
          <p:cNvPr id="27652" name="Text Box 4"/>
          <p:cNvSpPr txBox="1">
            <a:spLocks noChangeArrowheads="1"/>
          </p:cNvSpPr>
          <p:nvPr/>
        </p:nvSpPr>
        <p:spPr bwMode="auto">
          <a:xfrm>
            <a:off x="2489200" y="4203700"/>
            <a:ext cx="184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lvl1pPr defTabSz="912813" eaLnBrk="0" hangingPunct="0">
              <a:defRPr>
                <a:solidFill>
                  <a:schemeClr val="tx1"/>
                </a:solidFill>
                <a:latin typeface="Verdana" pitchFamily="34" charset="0"/>
                <a:cs typeface="Arial" charset="0"/>
              </a:defRPr>
            </a:lvl1pPr>
            <a:lvl2pPr marL="742950" indent="-285750" defTabSz="912813" eaLnBrk="0" hangingPunct="0">
              <a:defRPr>
                <a:solidFill>
                  <a:schemeClr val="tx1"/>
                </a:solidFill>
                <a:latin typeface="Verdana" pitchFamily="34" charset="0"/>
                <a:cs typeface="Arial" charset="0"/>
              </a:defRPr>
            </a:lvl2pPr>
            <a:lvl3pPr marL="1143000" indent="-228600" defTabSz="912813" eaLnBrk="0" hangingPunct="0">
              <a:defRPr>
                <a:solidFill>
                  <a:schemeClr val="tx1"/>
                </a:solidFill>
                <a:latin typeface="Verdana" pitchFamily="34" charset="0"/>
                <a:cs typeface="Arial" charset="0"/>
              </a:defRPr>
            </a:lvl3pPr>
            <a:lvl4pPr marL="1600200" indent="-228600" defTabSz="912813" eaLnBrk="0" hangingPunct="0">
              <a:defRPr>
                <a:solidFill>
                  <a:schemeClr val="tx1"/>
                </a:solidFill>
                <a:latin typeface="Verdana" pitchFamily="34" charset="0"/>
                <a:cs typeface="Arial" charset="0"/>
              </a:defRPr>
            </a:lvl4pPr>
            <a:lvl5pPr marL="2057400" indent="-228600" defTabSz="912813" eaLnBrk="0" hangingPunct="0">
              <a:defRPr>
                <a:solidFill>
                  <a:schemeClr val="tx1"/>
                </a:solidFill>
                <a:latin typeface="Verdana" pitchFamily="34" charset="0"/>
                <a:cs typeface="Arial" charset="0"/>
              </a:defRPr>
            </a:lvl5pPr>
            <a:lvl6pPr marL="2514600" indent="-228600" defTabSz="912813" eaLnBrk="0" fontAlgn="base" hangingPunct="0">
              <a:spcBef>
                <a:spcPct val="0"/>
              </a:spcBef>
              <a:spcAft>
                <a:spcPct val="0"/>
              </a:spcAft>
              <a:defRPr>
                <a:solidFill>
                  <a:schemeClr val="tx1"/>
                </a:solidFill>
                <a:latin typeface="Verdana" pitchFamily="34" charset="0"/>
                <a:cs typeface="Arial" charset="0"/>
              </a:defRPr>
            </a:lvl6pPr>
            <a:lvl7pPr marL="2971800" indent="-228600" defTabSz="912813" eaLnBrk="0" fontAlgn="base" hangingPunct="0">
              <a:spcBef>
                <a:spcPct val="0"/>
              </a:spcBef>
              <a:spcAft>
                <a:spcPct val="0"/>
              </a:spcAft>
              <a:defRPr>
                <a:solidFill>
                  <a:schemeClr val="tx1"/>
                </a:solidFill>
                <a:latin typeface="Verdana" pitchFamily="34" charset="0"/>
                <a:cs typeface="Arial" charset="0"/>
              </a:defRPr>
            </a:lvl7pPr>
            <a:lvl8pPr marL="3429000" indent="-228600" defTabSz="912813" eaLnBrk="0" fontAlgn="base" hangingPunct="0">
              <a:spcBef>
                <a:spcPct val="0"/>
              </a:spcBef>
              <a:spcAft>
                <a:spcPct val="0"/>
              </a:spcAft>
              <a:defRPr>
                <a:solidFill>
                  <a:schemeClr val="tx1"/>
                </a:solidFill>
                <a:latin typeface="Verdana" pitchFamily="34" charset="0"/>
                <a:cs typeface="Arial" charset="0"/>
              </a:defRPr>
            </a:lvl8pPr>
            <a:lvl9pPr marL="3886200" indent="-228600" defTabSz="912813" eaLnBrk="0" fontAlgn="base" hangingPunct="0">
              <a:spcBef>
                <a:spcPct val="0"/>
              </a:spcBef>
              <a:spcAft>
                <a:spcPct val="0"/>
              </a:spcAft>
              <a:defRPr>
                <a:solidFill>
                  <a:schemeClr val="tx1"/>
                </a:solidFill>
                <a:latin typeface="Verdana" pitchFamily="34" charset="0"/>
                <a:cs typeface="Arial" charset="0"/>
              </a:defRPr>
            </a:lvl9pPr>
          </a:lstStyle>
          <a:p>
            <a:pPr eaLnBrk="1" hangingPunct="1">
              <a:buClr>
                <a:srgbClr val="C00000"/>
              </a:buClr>
            </a:pPr>
            <a:endParaRPr lang="en-US" sz="3000" b="1">
              <a:latin typeface="Arial" charset="0"/>
            </a:endParaRPr>
          </a:p>
        </p:txBody>
      </p:sp>
      <p:sp>
        <p:nvSpPr>
          <p:cNvPr id="27653" name="Rectangle 5"/>
          <p:cNvSpPr>
            <a:spLocks noChangeArrowheads="1"/>
          </p:cNvSpPr>
          <p:nvPr/>
        </p:nvSpPr>
        <p:spPr bwMode="auto">
          <a:xfrm>
            <a:off x="0" y="3224213"/>
            <a:ext cx="2079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27654" name="Rectangle 7"/>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27655" name="Rectangle 8"/>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27656" name="Rectangle 9"/>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72714" name="Rectangle 10"/>
          <p:cNvSpPr>
            <a:spLocks noChangeArrowheads="1"/>
          </p:cNvSpPr>
          <p:nvPr/>
        </p:nvSpPr>
        <p:spPr bwMode="auto">
          <a:xfrm>
            <a:off x="533400" y="1524000"/>
            <a:ext cx="8229600" cy="685800"/>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b="1">
                <a:effectLst>
                  <a:outerShdw blurRad="38100" dist="38100" dir="2700000" algn="tl">
                    <a:srgbClr val="C0C0C0"/>
                  </a:outerShdw>
                </a:effectLst>
                <a:latin typeface="Arial" charset="0"/>
              </a:rPr>
              <a:t>The </a:t>
            </a:r>
            <a:r>
              <a:rPr lang="en-US" sz="2000" b="1" i="1" u="sng">
                <a:effectLst>
                  <a:outerShdw blurRad="38100" dist="38100" dir="2700000" algn="tl">
                    <a:srgbClr val="C0C0C0"/>
                  </a:outerShdw>
                </a:effectLst>
                <a:latin typeface="Arial" charset="0"/>
              </a:rPr>
              <a:t>marginal probability</a:t>
            </a:r>
            <a:r>
              <a:rPr lang="en-US" sz="2000" b="1">
                <a:effectLst>
                  <a:outerShdw blurRad="38100" dist="38100" dir="2700000" algn="tl">
                    <a:srgbClr val="C0C0C0"/>
                  </a:outerShdw>
                </a:effectLst>
                <a:latin typeface="Arial" charset="0"/>
              </a:rPr>
              <a:t> of a single event is found by dividing a row or column total by the total sample size.</a:t>
            </a:r>
          </a:p>
        </p:txBody>
      </p:sp>
      <p:sp>
        <p:nvSpPr>
          <p:cNvPr id="72718" name="Rectangle 14"/>
          <p:cNvSpPr>
            <a:spLocks noChangeArrowheads="1"/>
          </p:cNvSpPr>
          <p:nvPr/>
        </p:nvSpPr>
        <p:spPr bwMode="auto">
          <a:xfrm>
            <a:off x="1143000" y="5562600"/>
            <a:ext cx="58674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a:spcBef>
                <a:spcPct val="20000"/>
              </a:spcBef>
              <a:buClr>
                <a:srgbClr val="C00000"/>
              </a:buClr>
              <a:buFont typeface="Wingdings" pitchFamily="2" charset="2"/>
              <a:buNone/>
              <a:defRPr/>
            </a:pPr>
            <a:r>
              <a:rPr lang="en-US" sz="2000" i="1">
                <a:latin typeface="Arial" charset="0"/>
              </a:rPr>
              <a:t>P</a:t>
            </a:r>
            <a:r>
              <a:rPr lang="en-US" sz="2000">
                <a:latin typeface="Arial" charset="0"/>
              </a:rPr>
              <a:t>(</a:t>
            </a:r>
            <a:r>
              <a:rPr lang="en-US" sz="2000" i="1">
                <a:latin typeface="Arial" charset="0"/>
              </a:rPr>
              <a:t>S</a:t>
            </a:r>
            <a:r>
              <a:rPr lang="en-US" sz="2000" baseline="-25000">
                <a:latin typeface="Arial" charset="0"/>
              </a:rPr>
              <a:t>2</a:t>
            </a:r>
            <a:r>
              <a:rPr lang="en-US" sz="2000">
                <a:latin typeface="Arial" charset="0"/>
              </a:rPr>
              <a:t>) = 33/67 = </a:t>
            </a:r>
            <a:r>
              <a:rPr lang="en-US" sz="2000">
                <a:effectLst>
                  <a:outerShdw blurRad="38100" dist="38100" dir="2700000" algn="tl">
                    <a:srgbClr val="C0C0C0"/>
                  </a:outerShdw>
                </a:effectLst>
              </a:rPr>
              <a:t>.4925</a:t>
            </a:r>
            <a:r>
              <a:rPr lang="en-US" sz="2000">
                <a:latin typeface="Arial" charset="0"/>
              </a:rPr>
              <a:t> ;         </a:t>
            </a:r>
            <a:r>
              <a:rPr lang="en-US" sz="2000" i="1"/>
              <a:t>P</a:t>
            </a:r>
            <a:r>
              <a:rPr lang="en-US" sz="2000"/>
              <a:t>(</a:t>
            </a:r>
            <a:r>
              <a:rPr lang="en-US" sz="2000" i="1"/>
              <a:t>T</a:t>
            </a:r>
            <a:r>
              <a:rPr lang="en-US" sz="2000" baseline="-25000"/>
              <a:t>2</a:t>
            </a:r>
            <a:r>
              <a:rPr lang="en-US" sz="2000"/>
              <a:t>) = 19/67 </a:t>
            </a:r>
          </a:p>
        </p:txBody>
      </p:sp>
      <p:sp>
        <p:nvSpPr>
          <p:cNvPr id="72720" name="Rectangle 16"/>
          <p:cNvSpPr>
            <a:spLocks noChangeArrowheads="1"/>
          </p:cNvSpPr>
          <p:nvPr/>
        </p:nvSpPr>
        <p:spPr bwMode="auto">
          <a:xfrm>
            <a:off x="5040313" y="4481513"/>
            <a:ext cx="15240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a:spcBef>
                <a:spcPct val="20000"/>
              </a:spcBef>
              <a:buClr>
                <a:srgbClr val="C00000"/>
              </a:buClr>
              <a:buFont typeface="Wingdings" pitchFamily="2" charset="2"/>
              <a:buNone/>
            </a:pPr>
            <a:endParaRPr lang="en-US" sz="2800" b="1">
              <a:latin typeface="Arial" charset="0"/>
            </a:endParaRPr>
          </a:p>
        </p:txBody>
      </p:sp>
      <p:sp>
        <p:nvSpPr>
          <p:cNvPr id="72722" name="Rectangle 18"/>
          <p:cNvSpPr>
            <a:spLocks noChangeArrowheads="1"/>
          </p:cNvSpPr>
          <p:nvPr/>
        </p:nvSpPr>
        <p:spPr bwMode="auto">
          <a:xfrm>
            <a:off x="200025" y="274638"/>
            <a:ext cx="8783638" cy="639762"/>
          </a:xfrm>
          <a:prstGeom prst="rect">
            <a:avLst/>
          </a:prstGeom>
          <a:noFill/>
          <a:ln w="9525">
            <a:noFill/>
            <a:miter lim="800000"/>
            <a:headEnd/>
            <a:tailEnd/>
          </a:ln>
          <a:effectLst>
            <a:outerShdw dist="35921" dir="2700000" algn="ctr" rotWithShape="0">
              <a:schemeClr val="tx1"/>
            </a:outerShdw>
          </a:effectLst>
        </p:spPr>
        <p:txBody>
          <a:bodyPr lIns="103231" tIns="51616" rIns="103231" bIns="51616" anchor="ctr"/>
          <a:lstStyle/>
          <a:p>
            <a:pPr algn="ctr">
              <a:defRPr/>
            </a:pPr>
            <a:r>
              <a:rPr lang="en-US" sz="4300" b="1">
                <a:effectLst>
                  <a:outerShdw blurRad="38100" dist="38100" dir="2700000" algn="tl">
                    <a:srgbClr val="C0C0C0"/>
                  </a:outerShdw>
                </a:effectLst>
                <a:latin typeface="Arial" charset="0"/>
              </a:rPr>
              <a:t>Contingency Tables</a:t>
            </a:r>
          </a:p>
        </p:txBody>
      </p:sp>
      <p:sp>
        <p:nvSpPr>
          <p:cNvPr id="72723" name="Rectangle 19"/>
          <p:cNvSpPr>
            <a:spLocks noChangeArrowheads="1"/>
          </p:cNvSpPr>
          <p:nvPr/>
        </p:nvSpPr>
        <p:spPr bwMode="auto">
          <a:xfrm>
            <a:off x="304800" y="1066800"/>
            <a:ext cx="8655050" cy="565150"/>
          </a:xfrm>
          <a:prstGeom prst="rect">
            <a:avLst/>
          </a:prstGeom>
          <a:noFill/>
          <a:ln w="9525">
            <a:noFill/>
            <a:miter lim="800000"/>
            <a:headEnd/>
            <a:tailEnd/>
          </a:ln>
          <a:effectLst/>
        </p:spPr>
        <p:txBody>
          <a:bodyPr lIns="103231" tIns="51616" rIns="103231" bIns="51616"/>
          <a:lstStyle/>
          <a:p>
            <a:pPr marL="385763" indent="-385763">
              <a:lnSpc>
                <a:spcPct val="90000"/>
              </a:lnSpc>
              <a:spcBef>
                <a:spcPct val="20000"/>
              </a:spcBef>
              <a:buClr>
                <a:schemeClr val="folHlink"/>
              </a:buClr>
              <a:defRPr/>
            </a:pPr>
            <a:r>
              <a:rPr lang="en-US" sz="2400" b="1">
                <a:solidFill>
                  <a:srgbClr val="FFFFFF"/>
                </a:solidFill>
                <a:effectLst>
                  <a:outerShdw blurRad="38100" dist="38100" dir="2700000" algn="tl">
                    <a:srgbClr val="C0C0C0"/>
                  </a:outerShdw>
                </a:effectLst>
                <a:latin typeface="Arial" charset="0"/>
              </a:rPr>
              <a:t> </a:t>
            </a:r>
            <a:r>
              <a:rPr lang="en-US" sz="2400" b="1" i="1">
                <a:effectLst>
                  <a:outerShdw blurRad="38100" dist="38100" dir="2700000" algn="tl">
                    <a:srgbClr val="C0C0C0"/>
                  </a:outerShdw>
                </a:effectLst>
                <a:latin typeface="Arial" charset="0"/>
              </a:rPr>
              <a:t>Marginal Probabilities</a:t>
            </a:r>
          </a:p>
        </p:txBody>
      </p:sp>
      <p:sp>
        <p:nvSpPr>
          <p:cNvPr id="73741" name="Rectangle 13"/>
          <p:cNvSpPr>
            <a:spLocks noChangeArrowheads="1"/>
          </p:cNvSpPr>
          <p:nvPr/>
        </p:nvSpPr>
        <p:spPr bwMode="auto">
          <a:xfrm>
            <a:off x="1066800" y="6096000"/>
            <a:ext cx="37465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a:spcBef>
                <a:spcPct val="20000"/>
              </a:spcBef>
              <a:buClr>
                <a:schemeClr val="folHlink"/>
              </a:buClr>
              <a:buFont typeface="Wingdings" pitchFamily="2" charset="2"/>
              <a:buNone/>
            </a:pPr>
            <a:r>
              <a:rPr lang="en-US" sz="2000" i="1">
                <a:latin typeface="Arial" charset="0"/>
              </a:rPr>
              <a:t>P</a:t>
            </a:r>
            <a:r>
              <a:rPr lang="en-US" sz="2000">
                <a:latin typeface="Arial" charset="0"/>
              </a:rPr>
              <a:t>(</a:t>
            </a:r>
            <a:r>
              <a:rPr lang="en-US" sz="2000" i="1">
                <a:latin typeface="Arial" charset="0"/>
              </a:rPr>
              <a:t>T</a:t>
            </a:r>
            <a:r>
              <a:rPr lang="en-US" sz="2000" baseline="-25000">
                <a:latin typeface="Arial" charset="0"/>
              </a:rPr>
              <a:t>1</a:t>
            </a:r>
            <a:r>
              <a:rPr lang="en-US" sz="2000">
                <a:latin typeface="Arial" charset="0"/>
              </a:rPr>
              <a:t>) = </a:t>
            </a:r>
            <a:r>
              <a:rPr lang="en-US" sz="2000"/>
              <a:t>16/67 = .2388 </a:t>
            </a:r>
          </a:p>
        </p:txBody>
      </p:sp>
      <p:pic>
        <p:nvPicPr>
          <p:cNvPr id="27663" name="Picture 57"/>
          <p:cNvPicPr>
            <a:picLocks noChangeAspect="1" noChangeArrowheads="1"/>
          </p:cNvPicPr>
          <p:nvPr/>
        </p:nvPicPr>
        <p:blipFill>
          <a:blip r:embed="rId2">
            <a:extLst>
              <a:ext uri="{28A0092B-C50C-407E-A947-70E740481C1C}">
                <a14:useLocalDpi xmlns:a14="http://schemas.microsoft.com/office/drawing/2010/main" val="0"/>
              </a:ext>
            </a:extLst>
          </a:blip>
          <a:srcRect l="19795" t="32527" r="32031" b="40625"/>
          <a:stretch>
            <a:fillRect/>
          </a:stretch>
        </p:blipFill>
        <p:spPr bwMode="auto">
          <a:xfrm>
            <a:off x="1066800" y="2286000"/>
            <a:ext cx="6526213"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718"/>
                                        </p:tgtEl>
                                        <p:attrNameLst>
                                          <p:attrName>style.visibility</p:attrName>
                                        </p:attrNameLst>
                                      </p:cBhvr>
                                      <p:to>
                                        <p:strVal val="visible"/>
                                      </p:to>
                                    </p:set>
                                    <p:animEffect transition="in" filter="slide(fromBottom)">
                                      <p:cBhvr>
                                        <p:cTn id="7" dur="500"/>
                                        <p:tgtEl>
                                          <p:spTgt spid="727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72720">
                                            <p:txEl>
                                              <p:pRg st="0" end="0"/>
                                            </p:txEl>
                                          </p:spTgt>
                                        </p:tgtEl>
                                        <p:attrNameLst>
                                          <p:attrName>style.visibility</p:attrName>
                                        </p:attrNameLst>
                                      </p:cBhvr>
                                      <p:to>
                                        <p:strVal val="visible"/>
                                      </p:to>
                                    </p:set>
                                    <p:animEffect transition="in" filter="slide(fromBottom)">
                                      <p:cBhvr>
                                        <p:cTn id="12" dur="500"/>
                                        <p:tgtEl>
                                          <p:spTgt spid="727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3741"/>
                                        </p:tgtEl>
                                        <p:attrNameLst>
                                          <p:attrName>style.visibility</p:attrName>
                                        </p:attrNameLst>
                                      </p:cBhvr>
                                      <p:to>
                                        <p:strVal val="visible"/>
                                      </p:to>
                                    </p:set>
                                    <p:animEffect transition="in" filter="slide(fromBottom)">
                                      <p:cBhvr>
                                        <p:cTn id="17" dur="500"/>
                                        <p:tgtEl>
                                          <p:spTgt spid="73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8" grpId="0"/>
      <p:bldP spid="72720" grpId="0" build="allAtOnce"/>
      <p:bldP spid="7374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1"/>
          <p:cNvSpPr txBox="1">
            <a:spLocks noGrp="1"/>
          </p:cNvSpPr>
          <p:nvPr/>
        </p:nvSpPr>
        <p:spPr bwMode="auto">
          <a:xfrm>
            <a:off x="0" y="6619875"/>
            <a:ext cx="19907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6" tIns="51618" rIns="103236" bIns="51618"/>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1200">
                <a:solidFill>
                  <a:srgbClr val="FFFFFF"/>
                </a:solidFill>
                <a:latin typeface="Arial" charset="0"/>
              </a:rPr>
              <a:t>5B-</a:t>
            </a:r>
            <a:fld id="{9E373539-4EE9-46FC-B98B-6CB9C8DF3ABA}" type="slidenum">
              <a:rPr lang="en-US" sz="1200">
                <a:solidFill>
                  <a:srgbClr val="FFFFFF"/>
                </a:solidFill>
                <a:latin typeface="Arial" charset="0"/>
              </a:rPr>
              <a:pPr eaLnBrk="1" hangingPunct="1"/>
              <a:t>29</a:t>
            </a:fld>
            <a:endParaRPr lang="en-US" sz="1200">
              <a:solidFill>
                <a:srgbClr val="FFFFFF"/>
              </a:solidFill>
              <a:latin typeface="Arial" charset="0"/>
            </a:endParaRPr>
          </a:p>
        </p:txBody>
      </p:sp>
      <p:sp>
        <p:nvSpPr>
          <p:cNvPr id="28675" name="Rectangle 3"/>
          <p:cNvSpPr>
            <a:spLocks noChangeArrowheads="1"/>
          </p:cNvSpPr>
          <p:nvPr/>
        </p:nvSpPr>
        <p:spPr bwMode="auto">
          <a:xfrm>
            <a:off x="914400" y="1219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chemeClr val="folHlink"/>
              </a:buClr>
              <a:buFont typeface="Wingdings" pitchFamily="2" charset="2"/>
              <a:buChar char="¯"/>
            </a:pPr>
            <a:endParaRPr lang="en-US" sz="2800">
              <a:latin typeface="Arial" charset="0"/>
            </a:endParaRPr>
          </a:p>
        </p:txBody>
      </p:sp>
      <p:sp>
        <p:nvSpPr>
          <p:cNvPr id="74756" name="Text Box 4"/>
          <p:cNvSpPr txBox="1">
            <a:spLocks noChangeArrowheads="1"/>
          </p:cNvSpPr>
          <p:nvPr/>
        </p:nvSpPr>
        <p:spPr bwMode="auto">
          <a:xfrm>
            <a:off x="1371600" y="4191000"/>
            <a:ext cx="184150" cy="549275"/>
          </a:xfrm>
          <a:prstGeom prst="rect">
            <a:avLst/>
          </a:prstGeom>
          <a:noFill/>
          <a:ln w="9525">
            <a:noFill/>
            <a:miter lim="800000"/>
            <a:headEnd/>
            <a:tailEnd/>
          </a:ln>
          <a:effectLst/>
        </p:spPr>
        <p:txBody>
          <a:bodyPr wrap="none" lIns="91435" tIns="45718" rIns="91435" bIns="45718">
            <a:spAutoFit/>
          </a:bodyPr>
          <a:lstStyle/>
          <a:p>
            <a:pPr defTabSz="914067">
              <a:defRPr/>
            </a:pPr>
            <a:endParaRPr lang="en-US" sz="3000" dirty="0">
              <a:effectLst>
                <a:outerShdw blurRad="38100" dist="38100" dir="2700000" algn="tl">
                  <a:srgbClr val="FFFFFF"/>
                </a:outerShdw>
              </a:effectLst>
              <a:latin typeface="Arial" charset="0"/>
              <a:cs typeface="+mn-cs"/>
            </a:endParaRPr>
          </a:p>
        </p:txBody>
      </p:sp>
      <p:sp>
        <p:nvSpPr>
          <p:cNvPr id="28677" name="Rectangle 5"/>
          <p:cNvSpPr>
            <a:spLocks noChangeArrowheads="1"/>
          </p:cNvSpPr>
          <p:nvPr/>
        </p:nvSpPr>
        <p:spPr bwMode="auto">
          <a:xfrm>
            <a:off x="482600" y="3236913"/>
            <a:ext cx="2079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28678" name="Rectangle 7"/>
          <p:cNvSpPr>
            <a:spLocks noChangeArrowheads="1"/>
          </p:cNvSpPr>
          <p:nvPr/>
        </p:nvSpPr>
        <p:spPr bwMode="auto">
          <a:xfrm>
            <a:off x="482600" y="32321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28679" name="Rectangle 8"/>
          <p:cNvSpPr>
            <a:spLocks noChangeArrowheads="1"/>
          </p:cNvSpPr>
          <p:nvPr/>
        </p:nvSpPr>
        <p:spPr bwMode="auto">
          <a:xfrm>
            <a:off x="482600" y="32321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28680" name="Rectangle 9"/>
          <p:cNvSpPr>
            <a:spLocks noChangeArrowheads="1"/>
          </p:cNvSpPr>
          <p:nvPr/>
        </p:nvSpPr>
        <p:spPr bwMode="auto">
          <a:xfrm>
            <a:off x="482600" y="32321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74762" name="Rectangle 10"/>
          <p:cNvSpPr>
            <a:spLocks noChangeArrowheads="1"/>
          </p:cNvSpPr>
          <p:nvPr/>
        </p:nvSpPr>
        <p:spPr bwMode="auto">
          <a:xfrm>
            <a:off x="482600" y="2058988"/>
            <a:ext cx="8434388" cy="609600"/>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b="1">
                <a:effectLst>
                  <a:outerShdw blurRad="38100" dist="38100" dir="2700000" algn="tl">
                    <a:srgbClr val="C0C0C0"/>
                  </a:outerShdw>
                </a:effectLst>
                <a:latin typeface="Arial" charset="0"/>
              </a:rPr>
              <a:t>A </a:t>
            </a:r>
            <a:r>
              <a:rPr lang="en-US" sz="2000" b="1" i="1" u="sng">
                <a:effectLst>
                  <a:outerShdw blurRad="38100" dist="38100" dir="2700000" algn="tl">
                    <a:srgbClr val="C0C0C0"/>
                  </a:outerShdw>
                </a:effectLst>
                <a:latin typeface="Arial" charset="0"/>
              </a:rPr>
              <a:t>joint probability</a:t>
            </a:r>
            <a:r>
              <a:rPr lang="en-US" sz="2000" b="1">
                <a:effectLst>
                  <a:outerShdw blurRad="38100" dist="38100" dir="2700000" algn="tl">
                    <a:srgbClr val="C0C0C0"/>
                  </a:outerShdw>
                </a:effectLst>
                <a:latin typeface="Arial" charset="0"/>
              </a:rPr>
              <a:t> represents the intersection of </a:t>
            </a:r>
            <a:r>
              <a:rPr lang="en-US" sz="2000" b="1" i="1" u="sng">
                <a:effectLst>
                  <a:outerShdw blurRad="38100" dist="38100" dir="2700000" algn="tl">
                    <a:srgbClr val="C0C0C0"/>
                  </a:outerShdw>
                </a:effectLst>
                <a:latin typeface="Arial" charset="0"/>
              </a:rPr>
              <a:t>two </a:t>
            </a:r>
            <a:r>
              <a:rPr lang="en-US" sz="2000" b="1">
                <a:effectLst>
                  <a:outerShdw blurRad="38100" dist="38100" dir="2700000" algn="tl">
                    <a:srgbClr val="C0C0C0"/>
                  </a:outerShdw>
                </a:effectLst>
                <a:latin typeface="Arial" charset="0"/>
              </a:rPr>
              <a:t>events in a cross-tabulation table.</a:t>
            </a:r>
          </a:p>
        </p:txBody>
      </p:sp>
      <p:sp>
        <p:nvSpPr>
          <p:cNvPr id="74764" name="Rectangle 12"/>
          <p:cNvSpPr>
            <a:spLocks noChangeArrowheads="1"/>
          </p:cNvSpPr>
          <p:nvPr/>
        </p:nvSpPr>
        <p:spPr bwMode="auto">
          <a:xfrm>
            <a:off x="457200" y="2895600"/>
            <a:ext cx="8229600" cy="609600"/>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b="1">
                <a:effectLst>
                  <a:outerShdw blurRad="38100" dist="38100" dir="2700000" algn="tl">
                    <a:srgbClr val="C0C0C0"/>
                  </a:outerShdw>
                </a:effectLst>
                <a:latin typeface="Arial" charset="0"/>
              </a:rPr>
              <a:t>Consider the joint event that the school has low tuition </a:t>
            </a:r>
            <a:r>
              <a:rPr lang="en-US" sz="2000" b="1" i="1">
                <a:effectLst>
                  <a:outerShdw blurRad="38100" dist="38100" dir="2700000" algn="tl">
                    <a:srgbClr val="C0C0C0"/>
                  </a:outerShdw>
                </a:effectLst>
                <a:latin typeface="Arial" charset="0"/>
              </a:rPr>
              <a:t>and</a:t>
            </a:r>
            <a:r>
              <a:rPr lang="en-US" sz="2000" b="1">
                <a:effectLst>
                  <a:outerShdw blurRad="38100" dist="38100" dir="2700000" algn="tl">
                    <a:srgbClr val="C0C0C0"/>
                  </a:outerShdw>
                </a:effectLst>
                <a:latin typeface="Arial" charset="0"/>
              </a:rPr>
              <a:t> large salary gains denoted as </a:t>
            </a:r>
            <a:r>
              <a:rPr lang="en-US" sz="2000" b="1" i="1">
                <a:effectLst>
                  <a:outerShdw blurRad="38100" dist="38100" dir="2700000" algn="tl">
                    <a:srgbClr val="C0C0C0"/>
                  </a:outerShdw>
                </a:effectLst>
                <a:latin typeface="Arial" charset="0"/>
              </a:rPr>
              <a:t>P</a:t>
            </a:r>
            <a:r>
              <a:rPr lang="en-US" sz="2000" b="1">
                <a:effectLst>
                  <a:outerShdw blurRad="38100" dist="38100" dir="2700000" algn="tl">
                    <a:srgbClr val="C0C0C0"/>
                  </a:outerShdw>
                </a:effectLst>
                <a:latin typeface="Arial" charset="0"/>
              </a:rPr>
              <a:t>(</a:t>
            </a:r>
            <a:r>
              <a:rPr lang="en-US" sz="2000" b="1" i="1">
                <a:effectLst>
                  <a:outerShdw blurRad="38100" dist="38100" dir="2700000" algn="tl">
                    <a:srgbClr val="C0C0C0"/>
                  </a:outerShdw>
                </a:effectLst>
                <a:latin typeface="Arial" charset="0"/>
              </a:rPr>
              <a:t>T</a:t>
            </a:r>
            <a:r>
              <a:rPr lang="en-US" sz="2000" b="1" baseline="-25000">
                <a:effectLst>
                  <a:outerShdw blurRad="38100" dist="38100" dir="2700000" algn="tl">
                    <a:srgbClr val="C0C0C0"/>
                  </a:outerShdw>
                </a:effectLst>
                <a:latin typeface="Arial" charset="0"/>
              </a:rPr>
              <a:t>1</a:t>
            </a:r>
            <a:r>
              <a:rPr lang="en-US" sz="2000" b="1">
                <a:effectLst>
                  <a:outerShdw blurRad="38100" dist="38100" dir="2700000" algn="tl">
                    <a:srgbClr val="C0C0C0"/>
                  </a:outerShdw>
                </a:effectLst>
                <a:latin typeface="Arial" charset="0"/>
              </a:rPr>
              <a:t> </a:t>
            </a:r>
            <a:r>
              <a:rPr lang="en-US" sz="2000" b="1">
                <a:effectLst>
                  <a:outerShdw blurRad="38100" dist="38100" dir="2700000" algn="tl">
                    <a:srgbClr val="C0C0C0"/>
                  </a:outerShdw>
                </a:effectLst>
                <a:latin typeface="Arial" charset="0"/>
                <a:sym typeface="Symbol" pitchFamily="18" charset="2"/>
              </a:rPr>
              <a:t></a:t>
            </a:r>
            <a:r>
              <a:rPr lang="en-US" sz="2000" b="1">
                <a:effectLst>
                  <a:outerShdw blurRad="38100" dist="38100" dir="2700000" algn="tl">
                    <a:srgbClr val="C0C0C0"/>
                  </a:outerShdw>
                </a:effectLst>
                <a:latin typeface="Arial" charset="0"/>
              </a:rPr>
              <a:t> </a:t>
            </a:r>
            <a:r>
              <a:rPr lang="en-US" sz="2000" b="1" i="1">
                <a:effectLst>
                  <a:outerShdw blurRad="38100" dist="38100" dir="2700000" algn="tl">
                    <a:srgbClr val="C0C0C0"/>
                  </a:outerShdw>
                </a:effectLst>
                <a:latin typeface="Arial" charset="0"/>
              </a:rPr>
              <a:t>S</a:t>
            </a:r>
            <a:r>
              <a:rPr lang="en-US" sz="2000" b="1" baseline="-25000">
                <a:effectLst>
                  <a:outerShdw blurRad="38100" dist="38100" dir="2700000" algn="tl">
                    <a:srgbClr val="C0C0C0"/>
                  </a:outerShdw>
                </a:effectLst>
                <a:latin typeface="Arial" charset="0"/>
              </a:rPr>
              <a:t>3</a:t>
            </a:r>
            <a:r>
              <a:rPr lang="en-US" sz="2000" b="1">
                <a:effectLst>
                  <a:outerShdw blurRad="38100" dist="38100" dir="2700000" algn="tl">
                    <a:srgbClr val="C0C0C0"/>
                  </a:outerShdw>
                </a:effectLst>
                <a:latin typeface="Arial" charset="0"/>
              </a:rPr>
              <a:t>)).</a:t>
            </a:r>
          </a:p>
        </p:txBody>
      </p:sp>
      <p:sp>
        <p:nvSpPr>
          <p:cNvPr id="74811" name="Rectangle 59"/>
          <p:cNvSpPr>
            <a:spLocks noChangeArrowheads="1"/>
          </p:cNvSpPr>
          <p:nvPr/>
        </p:nvSpPr>
        <p:spPr bwMode="auto">
          <a:xfrm>
            <a:off x="200025" y="274638"/>
            <a:ext cx="8783638" cy="334962"/>
          </a:xfrm>
          <a:prstGeom prst="rect">
            <a:avLst/>
          </a:prstGeom>
          <a:noFill/>
          <a:ln w="9525">
            <a:noFill/>
            <a:miter lim="800000"/>
            <a:headEnd/>
            <a:tailEnd/>
          </a:ln>
          <a:effectLst>
            <a:outerShdw dist="35921" dir="2700000" algn="ctr" rotWithShape="0">
              <a:schemeClr val="tx1"/>
            </a:outerShdw>
          </a:effectLst>
        </p:spPr>
        <p:txBody>
          <a:bodyPr lIns="103231" tIns="51616" rIns="103231" bIns="51616" anchor="ctr"/>
          <a:lstStyle/>
          <a:p>
            <a:pPr algn="ctr">
              <a:defRPr/>
            </a:pPr>
            <a:r>
              <a:rPr lang="en-US" sz="4300" b="1">
                <a:effectLst>
                  <a:outerShdw blurRad="38100" dist="38100" dir="2700000" algn="tl">
                    <a:srgbClr val="C0C0C0"/>
                  </a:outerShdw>
                </a:effectLst>
                <a:latin typeface="Arial" charset="0"/>
              </a:rPr>
              <a:t>Contingency Tables</a:t>
            </a:r>
          </a:p>
        </p:txBody>
      </p:sp>
      <p:sp>
        <p:nvSpPr>
          <p:cNvPr id="74812" name="Rectangle 60"/>
          <p:cNvSpPr>
            <a:spLocks noChangeArrowheads="1"/>
          </p:cNvSpPr>
          <p:nvPr/>
        </p:nvSpPr>
        <p:spPr bwMode="auto">
          <a:xfrm>
            <a:off x="228600" y="1143000"/>
            <a:ext cx="8655050" cy="565150"/>
          </a:xfrm>
          <a:prstGeom prst="rect">
            <a:avLst/>
          </a:prstGeom>
          <a:noFill/>
          <a:ln w="9525">
            <a:noFill/>
            <a:miter lim="800000"/>
            <a:headEnd/>
            <a:tailEnd/>
          </a:ln>
          <a:effectLst/>
        </p:spPr>
        <p:txBody>
          <a:bodyPr lIns="103231" tIns="51616" rIns="103231" bIns="51616"/>
          <a:lstStyle/>
          <a:p>
            <a:pPr marL="385763" indent="-385763">
              <a:lnSpc>
                <a:spcPct val="90000"/>
              </a:lnSpc>
              <a:spcBef>
                <a:spcPct val="20000"/>
              </a:spcBef>
              <a:buClr>
                <a:schemeClr val="folHlink"/>
              </a:buClr>
              <a:defRPr/>
            </a:pPr>
            <a:r>
              <a:rPr lang="en-US" sz="3200" b="1">
                <a:effectLst>
                  <a:outerShdw blurRad="38100" dist="38100" dir="2700000" algn="tl">
                    <a:srgbClr val="C0C0C0"/>
                  </a:outerShdw>
                </a:effectLst>
                <a:latin typeface="Arial" charset="0"/>
              </a:rPr>
              <a:t> </a:t>
            </a:r>
            <a:r>
              <a:rPr lang="en-US" sz="3200" b="1" i="1">
                <a:effectLst>
                  <a:outerShdw blurRad="38100" dist="38100" dir="2700000" algn="tl">
                    <a:srgbClr val="C0C0C0"/>
                  </a:outerShdw>
                </a:effectLst>
                <a:latin typeface="Arial" charset="0"/>
              </a:rPr>
              <a:t>Joint Probabilities</a:t>
            </a:r>
          </a:p>
        </p:txBody>
      </p:sp>
      <p:pic>
        <p:nvPicPr>
          <p:cNvPr id="28685" name="Picture 66"/>
          <p:cNvPicPr>
            <a:picLocks noChangeAspect="1" noChangeArrowheads="1"/>
          </p:cNvPicPr>
          <p:nvPr/>
        </p:nvPicPr>
        <p:blipFill>
          <a:blip r:embed="rId3">
            <a:extLst>
              <a:ext uri="{28A0092B-C50C-407E-A947-70E740481C1C}">
                <a14:useLocalDpi xmlns:a14="http://schemas.microsoft.com/office/drawing/2010/main" val="0"/>
              </a:ext>
            </a:extLst>
          </a:blip>
          <a:srcRect l="31250" t="68750" r="17188" b="12500"/>
          <a:stretch>
            <a:fillRect/>
          </a:stretch>
        </p:blipFill>
        <p:spPr bwMode="auto">
          <a:xfrm>
            <a:off x="762000" y="3810000"/>
            <a:ext cx="7605713"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819" name="Rectangle 67"/>
          <p:cNvSpPr>
            <a:spLocks noChangeArrowheads="1"/>
          </p:cNvSpPr>
          <p:nvPr/>
        </p:nvSpPr>
        <p:spPr bwMode="auto">
          <a:xfrm>
            <a:off x="914400" y="4572000"/>
            <a:ext cx="7535863" cy="3524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03236" tIns="51618" rIns="103236" bIns="51618" anchor="ctr"/>
          <a:lstStyle/>
          <a:p>
            <a:endParaRPr lang="en-US" sz="2800" b="1">
              <a:latin typeface="Arial" charset="0"/>
            </a:endParaRPr>
          </a:p>
        </p:txBody>
      </p:sp>
      <p:sp>
        <p:nvSpPr>
          <p:cNvPr id="74820" name="Rectangle 68"/>
          <p:cNvSpPr>
            <a:spLocks noChangeArrowheads="1"/>
          </p:cNvSpPr>
          <p:nvPr/>
        </p:nvSpPr>
        <p:spPr bwMode="auto">
          <a:xfrm>
            <a:off x="5638800" y="4572000"/>
            <a:ext cx="1466850" cy="1201738"/>
          </a:xfrm>
          <a:prstGeom prst="rect">
            <a:avLst/>
          </a:prstGeom>
          <a:noFill/>
          <a:ln w="381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lIns="103236" tIns="51618" rIns="103236" bIns="51618" anchor="ctr"/>
          <a:lstStyle/>
          <a:p>
            <a:endParaRPr lang="en-US" sz="2800" b="1">
              <a:latin typeface="Arial" charset="0"/>
            </a:endParaRPr>
          </a:p>
        </p:txBody>
      </p:sp>
      <p:sp>
        <p:nvSpPr>
          <p:cNvPr id="74823" name="Rectangle 71"/>
          <p:cNvSpPr>
            <a:spLocks noChangeArrowheads="1"/>
          </p:cNvSpPr>
          <p:nvPr/>
        </p:nvSpPr>
        <p:spPr bwMode="auto">
          <a:xfrm>
            <a:off x="5638800" y="4572000"/>
            <a:ext cx="1466850" cy="381000"/>
          </a:xfrm>
          <a:prstGeom prst="rect">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lIns="103236" tIns="51618" rIns="103236" bIns="51618" anchor="ctr"/>
          <a:lstStyle/>
          <a:p>
            <a:endParaRPr lang="en-US" sz="2800" b="1">
              <a:latin typeface="Arial" charset="0"/>
            </a:endParaRPr>
          </a:p>
        </p:txBody>
      </p:sp>
      <p:sp>
        <p:nvSpPr>
          <p:cNvPr id="75834" name="Rectangle 58"/>
          <p:cNvSpPr>
            <a:spLocks noChangeArrowheads="1"/>
          </p:cNvSpPr>
          <p:nvPr/>
        </p:nvSpPr>
        <p:spPr bwMode="auto">
          <a:xfrm>
            <a:off x="1295400" y="6172200"/>
            <a:ext cx="426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a:spcBef>
                <a:spcPct val="20000"/>
              </a:spcBef>
              <a:buClr>
                <a:schemeClr val="folHlink"/>
              </a:buClr>
              <a:buFont typeface="Wingdings" pitchFamily="2" charset="2"/>
              <a:buNone/>
            </a:pPr>
            <a:r>
              <a:rPr lang="en-US" sz="2000" b="1" i="1">
                <a:latin typeface="Arial" charset="0"/>
              </a:rPr>
              <a:t>P</a:t>
            </a:r>
            <a:r>
              <a:rPr lang="en-US" sz="2000" b="1">
                <a:latin typeface="Arial" charset="0"/>
              </a:rPr>
              <a:t>(</a:t>
            </a:r>
            <a:r>
              <a:rPr lang="en-US" sz="2000" b="1" i="1">
                <a:latin typeface="Arial" charset="0"/>
              </a:rPr>
              <a:t>T</a:t>
            </a:r>
            <a:r>
              <a:rPr lang="en-US" sz="2000" b="1" baseline="-25000">
                <a:latin typeface="Arial" charset="0"/>
              </a:rPr>
              <a:t>1</a:t>
            </a:r>
            <a:r>
              <a:rPr lang="en-US" sz="2000" b="1">
                <a:latin typeface="Arial" charset="0"/>
              </a:rPr>
              <a:t> </a:t>
            </a:r>
            <a:r>
              <a:rPr lang="en-US" sz="2000" b="1">
                <a:latin typeface="Arial" charset="0"/>
                <a:sym typeface="Symbol" pitchFamily="18" charset="2"/>
              </a:rPr>
              <a:t></a:t>
            </a:r>
            <a:r>
              <a:rPr lang="en-US" sz="2000" b="1">
                <a:latin typeface="Arial" charset="0"/>
              </a:rPr>
              <a:t> </a:t>
            </a:r>
            <a:r>
              <a:rPr lang="en-US" sz="2000" b="1" i="1">
                <a:latin typeface="Arial" charset="0"/>
              </a:rPr>
              <a:t>S</a:t>
            </a:r>
            <a:r>
              <a:rPr lang="en-US" sz="2000" b="1" baseline="-25000">
                <a:latin typeface="Arial" charset="0"/>
              </a:rPr>
              <a:t>3</a:t>
            </a:r>
            <a:r>
              <a:rPr lang="en-US" sz="2000" b="1">
                <a:latin typeface="Arial" charset="0"/>
              </a:rPr>
              <a:t>) = </a:t>
            </a:r>
            <a:r>
              <a:rPr lang="en-US" sz="2000" b="1"/>
              <a:t>1/67 = .0149</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764"/>
                                        </p:tgtEl>
                                        <p:attrNameLst>
                                          <p:attrName>style.visibility</p:attrName>
                                        </p:attrNameLst>
                                      </p:cBhvr>
                                      <p:to>
                                        <p:strVal val="visible"/>
                                      </p:to>
                                    </p:set>
                                    <p:animEffect transition="in" filter="slide(fromBottom)">
                                      <p:cBhvr>
                                        <p:cTn id="7" dur="500"/>
                                        <p:tgtEl>
                                          <p:spTgt spid="74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819"/>
                                        </p:tgtEl>
                                        <p:attrNameLst>
                                          <p:attrName>style.visibility</p:attrName>
                                        </p:attrNameLst>
                                      </p:cBhvr>
                                      <p:to>
                                        <p:strVal val="visible"/>
                                      </p:to>
                                    </p:set>
                                    <p:animEffect transition="in" filter="wipe(left)">
                                      <p:cBhvr>
                                        <p:cTn id="12" dur="500"/>
                                        <p:tgtEl>
                                          <p:spTgt spid="74819"/>
                                        </p:tgtEl>
                                      </p:cBhvr>
                                    </p:animEffect>
                                  </p:childTnLst>
                                </p:cTn>
                              </p:par>
                            </p:childTnLst>
                          </p:cTn>
                        </p:par>
                        <p:par>
                          <p:cTn id="13" fill="hold" nodeType="afterGroup">
                            <p:stCondLst>
                              <p:cond delay="500"/>
                            </p:stCondLst>
                            <p:childTnLst>
                              <p:par>
                                <p:cTn id="14" presetID="22" presetClass="entr" presetSubtype="1" fill="hold" grpId="0" nodeType="afterEffect">
                                  <p:stCondLst>
                                    <p:cond delay="500"/>
                                  </p:stCondLst>
                                  <p:childTnLst>
                                    <p:set>
                                      <p:cBhvr>
                                        <p:cTn id="15" dur="1" fill="hold">
                                          <p:stCondLst>
                                            <p:cond delay="0"/>
                                          </p:stCondLst>
                                        </p:cTn>
                                        <p:tgtEl>
                                          <p:spTgt spid="74820"/>
                                        </p:tgtEl>
                                        <p:attrNameLst>
                                          <p:attrName>style.visibility</p:attrName>
                                        </p:attrNameLst>
                                      </p:cBhvr>
                                      <p:to>
                                        <p:strVal val="visible"/>
                                      </p:to>
                                    </p:set>
                                    <p:animEffect transition="in" filter="wipe(up)">
                                      <p:cBhvr>
                                        <p:cTn id="16" dur="500"/>
                                        <p:tgtEl>
                                          <p:spTgt spid="74820"/>
                                        </p:tgtEl>
                                      </p:cBhvr>
                                    </p:animEffect>
                                  </p:childTnLst>
                                </p:cTn>
                              </p:par>
                            </p:childTnLst>
                          </p:cTn>
                        </p:par>
                        <p:par>
                          <p:cTn id="17" fill="hold" nodeType="afterGroup">
                            <p:stCondLst>
                              <p:cond delay="1500"/>
                            </p:stCondLst>
                            <p:childTnLst>
                              <p:par>
                                <p:cTn id="18" presetID="4" presetClass="entr" presetSubtype="32" fill="hold" grpId="0" nodeType="afterEffect">
                                  <p:stCondLst>
                                    <p:cond delay="500"/>
                                  </p:stCondLst>
                                  <p:childTnLst>
                                    <p:set>
                                      <p:cBhvr>
                                        <p:cTn id="19" dur="1" fill="hold">
                                          <p:stCondLst>
                                            <p:cond delay="0"/>
                                          </p:stCondLst>
                                        </p:cTn>
                                        <p:tgtEl>
                                          <p:spTgt spid="74823"/>
                                        </p:tgtEl>
                                        <p:attrNameLst>
                                          <p:attrName>style.visibility</p:attrName>
                                        </p:attrNameLst>
                                      </p:cBhvr>
                                      <p:to>
                                        <p:strVal val="visible"/>
                                      </p:to>
                                    </p:set>
                                    <p:animEffect transition="in" filter="box(out)">
                                      <p:cBhvr>
                                        <p:cTn id="20" dur="500"/>
                                        <p:tgtEl>
                                          <p:spTgt spid="748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5834"/>
                                        </p:tgtEl>
                                        <p:attrNameLst>
                                          <p:attrName>style.visibility</p:attrName>
                                        </p:attrNameLst>
                                      </p:cBhvr>
                                      <p:to>
                                        <p:strVal val="visible"/>
                                      </p:to>
                                    </p:set>
                                    <p:animEffect transition="in" filter="slide(fromBottom)">
                                      <p:cBhvr>
                                        <p:cTn id="25" dur="500"/>
                                        <p:tgtEl>
                                          <p:spTgt spid="75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4" grpId="0"/>
      <p:bldP spid="74819" grpId="0" animBg="1"/>
      <p:bldP spid="74820" grpId="0" animBg="1"/>
      <p:bldP spid="74823" grpId="0" animBg="1"/>
      <p:bldP spid="7583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0"/>
            <a:ext cx="7499350" cy="838200"/>
          </a:xfrm>
        </p:spPr>
        <p:txBody>
          <a:bodyPr anchor="ctr">
            <a:normAutofit/>
          </a:bodyPr>
          <a:lstStyle/>
          <a:p>
            <a:pPr eaLnBrk="1" hangingPunct="1">
              <a:defRPr/>
            </a:pPr>
            <a:r>
              <a:rPr lang="en-US" sz="3100">
                <a:latin typeface="Verdana" pitchFamily="34" charset="0"/>
              </a:rPr>
              <a:t>What do you think?  </a:t>
            </a:r>
          </a:p>
        </p:txBody>
      </p:sp>
      <p:sp>
        <p:nvSpPr>
          <p:cNvPr id="620547" name="Content Placeholder 2"/>
          <p:cNvSpPr>
            <a:spLocks noGrp="1"/>
          </p:cNvSpPr>
          <p:nvPr>
            <p:ph idx="4294967295"/>
          </p:nvPr>
        </p:nvSpPr>
        <p:spPr>
          <a:xfrm>
            <a:off x="228600" y="914400"/>
            <a:ext cx="8445500" cy="4191000"/>
          </a:xfrm>
        </p:spPr>
        <p:txBody>
          <a:bodyPr/>
          <a:lstStyle/>
          <a:p>
            <a:pPr marL="615950" indent="-533400" eaLnBrk="1" hangingPunct="1">
              <a:buFontTx/>
              <a:buNone/>
            </a:pPr>
            <a:r>
              <a:rPr lang="en-US" sz="2000" dirty="0">
                <a:latin typeface="Verdana" pitchFamily="34" charset="0"/>
              </a:rPr>
              <a:t>You choose one card at random from a deck of 52 cards.   </a:t>
            </a:r>
          </a:p>
          <a:p>
            <a:pPr marL="615950" indent="-533400" eaLnBrk="1" hangingPunct="1"/>
            <a:endParaRPr lang="en-US" sz="2000" dirty="0">
              <a:latin typeface="Verdana" pitchFamily="34" charset="0"/>
            </a:endParaRPr>
          </a:p>
          <a:p>
            <a:pPr marL="615950" indent="-533400" eaLnBrk="1" hangingPunct="1">
              <a:buFontTx/>
              <a:buAutoNum type="arabicPeriod"/>
            </a:pPr>
            <a:r>
              <a:rPr lang="en-US" sz="2000" dirty="0">
                <a:latin typeface="Verdana" pitchFamily="34" charset="0"/>
              </a:rPr>
              <a:t>What is the prob. of getting a King? </a:t>
            </a:r>
          </a:p>
          <a:p>
            <a:pPr marL="615950" indent="-533400" eaLnBrk="1" hangingPunct="1">
              <a:buFontTx/>
              <a:buAutoNum type="arabicPeriod"/>
            </a:pPr>
            <a:r>
              <a:rPr lang="en-US" sz="2000" dirty="0">
                <a:latin typeface="Verdana" pitchFamily="34" charset="0"/>
              </a:rPr>
              <a:t>What is the prob. of getting a Queen? </a:t>
            </a:r>
          </a:p>
          <a:p>
            <a:pPr marL="615950" indent="-533400" eaLnBrk="1" hangingPunct="1">
              <a:buFontTx/>
              <a:buAutoNum type="arabicPeriod"/>
            </a:pPr>
            <a:r>
              <a:rPr lang="en-US" sz="2000" dirty="0">
                <a:latin typeface="Verdana" pitchFamily="34" charset="0"/>
              </a:rPr>
              <a:t>What is the prob. of getting a King and a Queen? </a:t>
            </a:r>
          </a:p>
          <a:p>
            <a:pPr marL="615950" indent="-533400" eaLnBrk="1" hangingPunct="1">
              <a:buFontTx/>
              <a:buAutoNum type="arabicPeriod"/>
            </a:pPr>
            <a:r>
              <a:rPr lang="en-US" sz="2000" dirty="0">
                <a:latin typeface="Verdana" pitchFamily="34" charset="0"/>
              </a:rPr>
              <a:t>What is the prob. of getting a King or a Queen? </a:t>
            </a:r>
          </a:p>
          <a:p>
            <a:pPr marL="615950" indent="-533400" eaLnBrk="1" hangingPunct="1">
              <a:buFontTx/>
              <a:buAutoNum type="arabicPeriod"/>
            </a:pPr>
            <a:endParaRPr lang="en-US" sz="2000" dirty="0">
              <a:latin typeface="Verdana" pitchFamily="34" charset="0"/>
            </a:endParaRPr>
          </a:p>
          <a:p>
            <a:pPr marL="615950" indent="-533400" algn="ctr" eaLnBrk="1" hangingPunct="1">
              <a:buFontTx/>
              <a:buNone/>
            </a:pPr>
            <a:endParaRPr lang="en-US" sz="2000" i="1" dirty="0">
              <a:solidFill>
                <a:schemeClr val="accent1"/>
              </a:solidFill>
              <a:latin typeface="Verdana" pitchFamily="34" charset="0"/>
            </a:endParaRPr>
          </a:p>
        </p:txBody>
      </p:sp>
      <p:sp>
        <p:nvSpPr>
          <p:cNvPr id="620548" name="Text Box 4"/>
          <p:cNvSpPr txBox="1">
            <a:spLocks noChangeArrowheads="1"/>
          </p:cNvSpPr>
          <p:nvPr/>
        </p:nvSpPr>
        <p:spPr bwMode="auto">
          <a:xfrm>
            <a:off x="914400" y="5715000"/>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a:latin typeface="Arial" charset="0"/>
              </a:rPr>
              <a:t>4/52;   4/52;   0/52; 8/52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0547">
                                            <p:txEl>
                                              <p:pRg st="2" end="2"/>
                                            </p:txEl>
                                          </p:spTgt>
                                        </p:tgtEl>
                                        <p:attrNameLst>
                                          <p:attrName>style.visibility</p:attrName>
                                        </p:attrNameLst>
                                      </p:cBhvr>
                                      <p:to>
                                        <p:strVal val="visible"/>
                                      </p:to>
                                    </p:set>
                                    <p:animEffect transition="in" filter="dissolve">
                                      <p:cBhvr>
                                        <p:cTn id="7" dur="500"/>
                                        <p:tgtEl>
                                          <p:spTgt spid="6205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0547">
                                            <p:txEl>
                                              <p:pRg st="3" end="3"/>
                                            </p:txEl>
                                          </p:spTgt>
                                        </p:tgtEl>
                                        <p:attrNameLst>
                                          <p:attrName>style.visibility</p:attrName>
                                        </p:attrNameLst>
                                      </p:cBhvr>
                                      <p:to>
                                        <p:strVal val="visible"/>
                                      </p:to>
                                    </p:set>
                                    <p:animEffect transition="in" filter="dissolve">
                                      <p:cBhvr>
                                        <p:cTn id="12" dur="500"/>
                                        <p:tgtEl>
                                          <p:spTgt spid="6205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20547">
                                            <p:txEl>
                                              <p:pRg st="4" end="4"/>
                                            </p:txEl>
                                          </p:spTgt>
                                        </p:tgtEl>
                                        <p:attrNameLst>
                                          <p:attrName>style.visibility</p:attrName>
                                        </p:attrNameLst>
                                      </p:cBhvr>
                                      <p:to>
                                        <p:strVal val="visible"/>
                                      </p:to>
                                    </p:set>
                                    <p:animEffect transition="in" filter="dissolve">
                                      <p:cBhvr>
                                        <p:cTn id="17" dur="500"/>
                                        <p:tgtEl>
                                          <p:spTgt spid="6205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20547">
                                            <p:txEl>
                                              <p:pRg st="5" end="5"/>
                                            </p:txEl>
                                          </p:spTgt>
                                        </p:tgtEl>
                                        <p:attrNameLst>
                                          <p:attrName>style.visibility</p:attrName>
                                        </p:attrNameLst>
                                      </p:cBhvr>
                                      <p:to>
                                        <p:strVal val="visible"/>
                                      </p:to>
                                    </p:set>
                                    <p:animEffect transition="in" filter="dissolve">
                                      <p:cBhvr>
                                        <p:cTn id="22" dur="500"/>
                                        <p:tgtEl>
                                          <p:spTgt spid="6205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0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8"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1"/>
          <p:cNvSpPr txBox="1">
            <a:spLocks noGrp="1"/>
          </p:cNvSpPr>
          <p:nvPr/>
        </p:nvSpPr>
        <p:spPr bwMode="auto">
          <a:xfrm>
            <a:off x="0" y="6619875"/>
            <a:ext cx="14827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6" tIns="51618" rIns="103236" bIns="51618"/>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1200">
                <a:solidFill>
                  <a:srgbClr val="FFFFFF"/>
                </a:solidFill>
                <a:latin typeface="Arial" charset="0"/>
              </a:rPr>
              <a:t>5B-</a:t>
            </a:r>
            <a:fld id="{13A77D23-E5A1-4CB8-A807-8DC88134E1A9}" type="slidenum">
              <a:rPr lang="en-US" sz="1200">
                <a:solidFill>
                  <a:srgbClr val="FFFFFF"/>
                </a:solidFill>
                <a:latin typeface="Arial" charset="0"/>
              </a:rPr>
              <a:pPr eaLnBrk="1" hangingPunct="1"/>
              <a:t>30</a:t>
            </a:fld>
            <a:endParaRPr lang="en-US" sz="1200">
              <a:solidFill>
                <a:srgbClr val="FFFFFF"/>
              </a:solidFill>
              <a:latin typeface="Arial" charset="0"/>
            </a:endParaRPr>
          </a:p>
        </p:txBody>
      </p:sp>
      <p:sp>
        <p:nvSpPr>
          <p:cNvPr id="29699" name="Rectangle 3"/>
          <p:cNvSpPr>
            <a:spLocks noChangeArrowheads="1"/>
          </p:cNvSpPr>
          <p:nvPr/>
        </p:nvSpPr>
        <p:spPr bwMode="auto">
          <a:xfrm>
            <a:off x="914400" y="1219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chemeClr val="folHlink"/>
              </a:buClr>
              <a:buFont typeface="Wingdings" pitchFamily="2" charset="2"/>
              <a:buChar char="¯"/>
            </a:pPr>
            <a:endParaRPr lang="en-US" sz="2800">
              <a:latin typeface="Arial" charset="0"/>
            </a:endParaRPr>
          </a:p>
        </p:txBody>
      </p:sp>
      <p:sp>
        <p:nvSpPr>
          <p:cNvPr id="76804" name="Text Box 4"/>
          <p:cNvSpPr txBox="1">
            <a:spLocks noChangeArrowheads="1"/>
          </p:cNvSpPr>
          <p:nvPr/>
        </p:nvSpPr>
        <p:spPr bwMode="auto">
          <a:xfrm>
            <a:off x="1371600" y="4191000"/>
            <a:ext cx="184150" cy="549275"/>
          </a:xfrm>
          <a:prstGeom prst="rect">
            <a:avLst/>
          </a:prstGeom>
          <a:noFill/>
          <a:ln w="9525">
            <a:noFill/>
            <a:miter lim="800000"/>
            <a:headEnd/>
            <a:tailEnd/>
          </a:ln>
          <a:effectLst/>
        </p:spPr>
        <p:txBody>
          <a:bodyPr wrap="none" lIns="91435" tIns="45718" rIns="91435" bIns="45718">
            <a:spAutoFit/>
          </a:bodyPr>
          <a:lstStyle/>
          <a:p>
            <a:pPr defTabSz="914067">
              <a:defRPr/>
            </a:pPr>
            <a:endParaRPr lang="en-US" sz="3000" dirty="0">
              <a:effectLst>
                <a:outerShdw blurRad="38100" dist="38100" dir="2700000" algn="tl">
                  <a:srgbClr val="FFFFFF"/>
                </a:outerShdw>
              </a:effectLst>
              <a:latin typeface="Arial" charset="0"/>
              <a:cs typeface="+mn-cs"/>
            </a:endParaRPr>
          </a:p>
        </p:txBody>
      </p:sp>
      <p:sp>
        <p:nvSpPr>
          <p:cNvPr id="29701" name="Rectangle 5"/>
          <p:cNvSpPr>
            <a:spLocks noChangeArrowheads="1"/>
          </p:cNvSpPr>
          <p:nvPr/>
        </p:nvSpPr>
        <p:spPr bwMode="auto">
          <a:xfrm>
            <a:off x="0" y="3224213"/>
            <a:ext cx="2079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29702" name="Rectangle 7"/>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29703" name="Rectangle 8"/>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29704" name="Rectangle 9"/>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pPr>
              <a:buClr>
                <a:srgbClr val="C00000"/>
              </a:buClr>
            </a:pPr>
            <a:endParaRPr lang="en-US" sz="2800" b="1">
              <a:latin typeface="Arial" charset="0"/>
            </a:endParaRPr>
          </a:p>
        </p:txBody>
      </p:sp>
      <p:sp>
        <p:nvSpPr>
          <p:cNvPr id="76811" name="Rectangle 11"/>
          <p:cNvSpPr>
            <a:spLocks noChangeArrowheads="1"/>
          </p:cNvSpPr>
          <p:nvPr/>
        </p:nvSpPr>
        <p:spPr bwMode="auto">
          <a:xfrm>
            <a:off x="381000" y="1524000"/>
            <a:ext cx="8534400" cy="457200"/>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a:effectLst>
                  <a:outerShdw blurRad="38100" dist="38100" dir="2700000" algn="tl">
                    <a:srgbClr val="C0C0C0"/>
                  </a:outerShdw>
                </a:effectLst>
                <a:latin typeface="Arial" charset="0"/>
              </a:rPr>
              <a:t>Found by </a:t>
            </a:r>
            <a:r>
              <a:rPr lang="en-US" sz="2000" i="1" u="sng">
                <a:effectLst>
                  <a:outerShdw blurRad="38100" dist="38100" dir="2700000" algn="tl">
                    <a:srgbClr val="C0C0C0"/>
                  </a:outerShdw>
                </a:effectLst>
                <a:latin typeface="Arial" charset="0"/>
              </a:rPr>
              <a:t>restricting</a:t>
            </a:r>
            <a:r>
              <a:rPr lang="en-US" sz="2000">
                <a:effectLst>
                  <a:outerShdw blurRad="38100" dist="38100" dir="2700000" algn="tl">
                    <a:srgbClr val="C0C0C0"/>
                  </a:outerShdw>
                </a:effectLst>
                <a:latin typeface="Arial" charset="0"/>
              </a:rPr>
              <a:t> to a single row or column (the </a:t>
            </a:r>
            <a:r>
              <a:rPr lang="en-US" sz="2000" i="1" u="sng">
                <a:effectLst>
                  <a:outerShdw blurRad="38100" dist="38100" dir="2700000" algn="tl">
                    <a:srgbClr val="C0C0C0"/>
                  </a:outerShdw>
                </a:effectLst>
                <a:latin typeface="Arial" charset="0"/>
              </a:rPr>
              <a:t>condition</a:t>
            </a:r>
            <a:r>
              <a:rPr lang="en-US" sz="2000">
                <a:effectLst>
                  <a:outerShdw blurRad="38100" dist="38100" dir="2700000" algn="tl">
                    <a:srgbClr val="C0C0C0"/>
                  </a:outerShdw>
                </a:effectLst>
                <a:latin typeface="Arial" charset="0"/>
              </a:rPr>
              <a:t>).</a:t>
            </a:r>
            <a:endParaRPr lang="en-US" sz="2000" i="1" u="sng">
              <a:effectLst>
                <a:outerShdw blurRad="38100" dist="38100" dir="2700000" algn="tl">
                  <a:srgbClr val="C0C0C0"/>
                </a:outerShdw>
              </a:effectLst>
              <a:latin typeface="Arial" charset="0"/>
            </a:endParaRPr>
          </a:p>
        </p:txBody>
      </p:sp>
      <p:sp>
        <p:nvSpPr>
          <p:cNvPr id="76812" name="Rectangle 12"/>
          <p:cNvSpPr>
            <a:spLocks noChangeArrowheads="1"/>
          </p:cNvSpPr>
          <p:nvPr/>
        </p:nvSpPr>
        <p:spPr bwMode="auto">
          <a:xfrm>
            <a:off x="381000" y="2133600"/>
            <a:ext cx="8229600" cy="609600"/>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a:effectLst>
                  <a:outerShdw blurRad="38100" dist="38100" dir="2700000" algn="tl">
                    <a:srgbClr val="C0C0C0"/>
                  </a:outerShdw>
                </a:effectLst>
                <a:latin typeface="Arial" charset="0"/>
              </a:rPr>
              <a:t>For example, knowing that a school’s MBA tuition is high (</a:t>
            </a:r>
            <a:r>
              <a:rPr lang="en-US" sz="2000" i="1">
                <a:effectLst>
                  <a:outerShdw blurRad="38100" dist="38100" dir="2700000" algn="tl">
                    <a:srgbClr val="C0C0C0"/>
                  </a:outerShdw>
                </a:effectLst>
                <a:latin typeface="Arial" charset="0"/>
              </a:rPr>
              <a:t>T</a:t>
            </a:r>
            <a:r>
              <a:rPr lang="en-US" sz="2000" baseline="-25000">
                <a:effectLst>
                  <a:outerShdw blurRad="38100" dist="38100" dir="2700000" algn="tl">
                    <a:srgbClr val="C0C0C0"/>
                  </a:outerShdw>
                </a:effectLst>
                <a:latin typeface="Arial" charset="0"/>
              </a:rPr>
              <a:t>3</a:t>
            </a:r>
            <a:r>
              <a:rPr lang="en-US" sz="2000">
                <a:effectLst>
                  <a:outerShdw blurRad="38100" dist="38100" dir="2700000" algn="tl">
                    <a:srgbClr val="C0C0C0"/>
                  </a:outerShdw>
                </a:effectLst>
                <a:latin typeface="Arial" charset="0"/>
              </a:rPr>
              <a:t>), we would restrict ourselves to the third row of the table.</a:t>
            </a:r>
          </a:p>
        </p:txBody>
      </p:sp>
      <p:sp>
        <p:nvSpPr>
          <p:cNvPr id="76855" name="Rectangle 55"/>
          <p:cNvSpPr>
            <a:spLocks noChangeArrowheads="1"/>
          </p:cNvSpPr>
          <p:nvPr/>
        </p:nvSpPr>
        <p:spPr bwMode="auto">
          <a:xfrm>
            <a:off x="200025" y="274638"/>
            <a:ext cx="8783638" cy="563562"/>
          </a:xfrm>
          <a:prstGeom prst="rect">
            <a:avLst/>
          </a:prstGeom>
          <a:noFill/>
          <a:ln w="9525">
            <a:noFill/>
            <a:miter lim="800000"/>
            <a:headEnd/>
            <a:tailEnd/>
          </a:ln>
          <a:effectLst>
            <a:outerShdw dist="35921" dir="2700000" algn="ctr" rotWithShape="0">
              <a:schemeClr val="tx1"/>
            </a:outerShdw>
          </a:effectLst>
        </p:spPr>
        <p:txBody>
          <a:bodyPr lIns="103231" tIns="51616" rIns="103231" bIns="51616" anchor="ctr"/>
          <a:lstStyle/>
          <a:p>
            <a:pPr algn="ctr">
              <a:defRPr/>
            </a:pPr>
            <a:r>
              <a:rPr lang="en-US" sz="4300" b="1">
                <a:effectLst>
                  <a:outerShdw blurRad="38100" dist="38100" dir="2700000" algn="tl">
                    <a:srgbClr val="C0C0C0"/>
                  </a:outerShdw>
                </a:effectLst>
                <a:latin typeface="Arial" charset="0"/>
              </a:rPr>
              <a:t>Contingency Tables</a:t>
            </a:r>
          </a:p>
        </p:txBody>
      </p:sp>
      <p:sp>
        <p:nvSpPr>
          <p:cNvPr id="76856" name="Rectangle 56"/>
          <p:cNvSpPr>
            <a:spLocks noChangeArrowheads="1"/>
          </p:cNvSpPr>
          <p:nvPr/>
        </p:nvSpPr>
        <p:spPr bwMode="auto">
          <a:xfrm>
            <a:off x="228600" y="1066800"/>
            <a:ext cx="8655050" cy="565150"/>
          </a:xfrm>
          <a:prstGeom prst="rect">
            <a:avLst/>
          </a:prstGeom>
          <a:noFill/>
          <a:ln w="9525">
            <a:noFill/>
            <a:miter lim="800000"/>
            <a:headEnd/>
            <a:tailEnd/>
          </a:ln>
          <a:effectLst/>
        </p:spPr>
        <p:txBody>
          <a:bodyPr lIns="103231" tIns="51616" rIns="103231" bIns="51616"/>
          <a:lstStyle/>
          <a:p>
            <a:pPr marL="385763" indent="-385763">
              <a:lnSpc>
                <a:spcPct val="90000"/>
              </a:lnSpc>
              <a:spcBef>
                <a:spcPct val="20000"/>
              </a:spcBef>
              <a:buClr>
                <a:schemeClr val="folHlink"/>
              </a:buClr>
              <a:defRPr/>
            </a:pPr>
            <a:r>
              <a:rPr lang="en-US" sz="2400" b="1">
                <a:effectLst>
                  <a:outerShdw blurRad="38100" dist="38100" dir="2700000" algn="tl">
                    <a:srgbClr val="C0C0C0"/>
                  </a:outerShdw>
                </a:effectLst>
                <a:latin typeface="Arial" charset="0"/>
              </a:rPr>
              <a:t> </a:t>
            </a:r>
            <a:r>
              <a:rPr lang="en-US" sz="2400" b="1" i="1">
                <a:effectLst>
                  <a:outerShdw blurRad="38100" dist="38100" dir="2700000" algn="tl">
                    <a:srgbClr val="C0C0C0"/>
                  </a:outerShdw>
                </a:effectLst>
                <a:latin typeface="Arial" charset="0"/>
              </a:rPr>
              <a:t>Conditional Probabilities</a:t>
            </a:r>
          </a:p>
        </p:txBody>
      </p:sp>
      <p:pic>
        <p:nvPicPr>
          <p:cNvPr id="76858" name="Picture 58"/>
          <p:cNvPicPr>
            <a:picLocks noChangeAspect="1" noChangeArrowheads="1"/>
          </p:cNvPicPr>
          <p:nvPr/>
        </p:nvPicPr>
        <p:blipFill>
          <a:blip r:embed="rId3">
            <a:extLst>
              <a:ext uri="{28A0092B-C50C-407E-A947-70E740481C1C}">
                <a14:useLocalDpi xmlns:a14="http://schemas.microsoft.com/office/drawing/2010/main" val="0"/>
              </a:ext>
            </a:extLst>
          </a:blip>
          <a:srcRect l="17969" t="41150" r="30469" b="40369"/>
          <a:stretch>
            <a:fillRect/>
          </a:stretch>
        </p:blipFill>
        <p:spPr bwMode="auto">
          <a:xfrm>
            <a:off x="704850" y="4513263"/>
            <a:ext cx="740251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59" name="Freeform 59"/>
          <p:cNvSpPr>
            <a:spLocks/>
          </p:cNvSpPr>
          <p:nvPr/>
        </p:nvSpPr>
        <p:spPr bwMode="auto">
          <a:xfrm>
            <a:off x="8128000" y="3868738"/>
            <a:ext cx="268288" cy="2182812"/>
          </a:xfrm>
          <a:custGeom>
            <a:avLst/>
            <a:gdLst>
              <a:gd name="T0" fmla="*/ 2147483647 w 152"/>
              <a:gd name="T1" fmla="*/ 0 h 1192"/>
              <a:gd name="T2" fmla="*/ 2147483647 w 152"/>
              <a:gd name="T3" fmla="*/ 2147483647 h 1192"/>
              <a:gd name="T4" fmla="*/ 0 w 152"/>
              <a:gd name="T5" fmla="*/ 2147483647 h 1192"/>
              <a:gd name="T6" fmla="*/ 0 60000 65536"/>
              <a:gd name="T7" fmla="*/ 0 60000 65536"/>
              <a:gd name="T8" fmla="*/ 0 60000 65536"/>
              <a:gd name="T9" fmla="*/ 0 w 152"/>
              <a:gd name="T10" fmla="*/ 0 h 1192"/>
              <a:gd name="T11" fmla="*/ 152 w 152"/>
              <a:gd name="T12" fmla="*/ 1192 h 1192"/>
            </a:gdLst>
            <a:ahLst/>
            <a:cxnLst>
              <a:cxn ang="T6">
                <a:pos x="T0" y="T1"/>
              </a:cxn>
              <a:cxn ang="T7">
                <a:pos x="T2" y="T3"/>
              </a:cxn>
              <a:cxn ang="T8">
                <a:pos x="T4" y="T5"/>
              </a:cxn>
            </a:cxnLst>
            <a:rect l="T9" t="T10" r="T11" b="T12"/>
            <a:pathLst>
              <a:path w="152" h="1192">
                <a:moveTo>
                  <a:pt x="144" y="0"/>
                </a:moveTo>
                <a:lnTo>
                  <a:pt x="152" y="1192"/>
                </a:lnTo>
                <a:lnTo>
                  <a:pt x="0" y="1192"/>
                </a:lnTo>
              </a:path>
            </a:pathLst>
          </a:custGeom>
          <a:noFill/>
          <a:ln w="3810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103236" tIns="51618" rIns="103236" bIns="51618"/>
          <a:lstStyle/>
          <a:p>
            <a:endParaRPr lang="en-US"/>
          </a:p>
        </p:txBody>
      </p:sp>
      <p:sp>
        <p:nvSpPr>
          <p:cNvPr id="77835" name="Rectangle 11"/>
          <p:cNvSpPr>
            <a:spLocks noChangeArrowheads="1"/>
          </p:cNvSpPr>
          <p:nvPr/>
        </p:nvSpPr>
        <p:spPr bwMode="auto">
          <a:xfrm>
            <a:off x="381000" y="3048000"/>
            <a:ext cx="8231188" cy="608013"/>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a:effectLst>
                  <a:outerShdw blurRad="38100" dist="38100" dir="2700000" algn="tl">
                    <a:srgbClr val="C0C0C0"/>
                  </a:outerShdw>
                </a:effectLst>
                <a:latin typeface="Arial" charset="0"/>
              </a:rPr>
              <a:t>Find the probability that the salary gains are small (</a:t>
            </a:r>
            <a:r>
              <a:rPr lang="en-US" sz="2000" i="1">
                <a:effectLst>
                  <a:outerShdw blurRad="38100" dist="38100" dir="2700000" algn="tl">
                    <a:srgbClr val="C0C0C0"/>
                  </a:outerShdw>
                </a:effectLst>
                <a:latin typeface="Arial" charset="0"/>
              </a:rPr>
              <a:t>S</a:t>
            </a:r>
            <a:r>
              <a:rPr lang="en-US" sz="2000" baseline="-25000">
                <a:effectLst>
                  <a:outerShdw blurRad="38100" dist="38100" dir="2700000" algn="tl">
                    <a:srgbClr val="C0C0C0"/>
                  </a:outerShdw>
                </a:effectLst>
                <a:latin typeface="Arial" charset="0"/>
              </a:rPr>
              <a:t>1</a:t>
            </a:r>
            <a:r>
              <a:rPr lang="en-US" sz="2000">
                <a:effectLst>
                  <a:outerShdw blurRad="38100" dist="38100" dir="2700000" algn="tl">
                    <a:srgbClr val="C0C0C0"/>
                  </a:outerShdw>
                </a:effectLst>
                <a:latin typeface="Arial" charset="0"/>
              </a:rPr>
              <a:t>) </a:t>
            </a:r>
            <a:r>
              <a:rPr lang="en-US" sz="2000" i="1">
                <a:effectLst>
                  <a:outerShdw blurRad="38100" dist="38100" dir="2700000" algn="tl">
                    <a:srgbClr val="C0C0C0"/>
                  </a:outerShdw>
                </a:effectLst>
                <a:latin typeface="Arial" charset="0"/>
              </a:rPr>
              <a:t>given</a:t>
            </a:r>
            <a:r>
              <a:rPr lang="en-US" sz="2000">
                <a:effectLst>
                  <a:outerShdw blurRad="38100" dist="38100" dir="2700000" algn="tl">
                    <a:srgbClr val="C0C0C0"/>
                  </a:outerShdw>
                </a:effectLst>
                <a:latin typeface="Arial" charset="0"/>
              </a:rPr>
              <a:t> that the MBA tuition is large (</a:t>
            </a:r>
            <a:r>
              <a:rPr lang="en-US" sz="2000" i="1">
                <a:effectLst>
                  <a:outerShdw blurRad="38100" dist="38100" dir="2700000" algn="tl">
                    <a:srgbClr val="C0C0C0"/>
                  </a:outerShdw>
                </a:effectLst>
                <a:latin typeface="Arial" charset="0"/>
              </a:rPr>
              <a:t>T</a:t>
            </a:r>
            <a:r>
              <a:rPr lang="en-US" sz="2000" baseline="-25000">
                <a:effectLst>
                  <a:outerShdw blurRad="38100" dist="38100" dir="2700000" algn="tl">
                    <a:srgbClr val="C0C0C0"/>
                  </a:outerShdw>
                </a:effectLst>
                <a:latin typeface="Arial" charset="0"/>
              </a:rPr>
              <a:t>3</a:t>
            </a:r>
            <a:r>
              <a:rPr lang="en-US" sz="2000">
                <a:effectLst>
                  <a:outerShdw blurRad="38100" dist="38100" dir="2700000" algn="tl">
                    <a:srgbClr val="C0C0C0"/>
                  </a:outerShdw>
                </a:effectLst>
                <a:latin typeface="Arial" charset="0"/>
              </a:rPr>
              <a:t>).</a:t>
            </a:r>
            <a:endParaRPr lang="en-US" sz="2000" i="1" u="sng">
              <a:effectLst>
                <a:outerShdw blurRad="38100" dist="38100" dir="2700000" algn="tl">
                  <a:srgbClr val="C0C0C0"/>
                </a:outerShdw>
              </a:effectLst>
              <a:latin typeface="Arial" charset="0"/>
            </a:endParaRPr>
          </a:p>
        </p:txBody>
      </p:sp>
      <p:sp>
        <p:nvSpPr>
          <p:cNvPr id="77878" name="Rectangle 54"/>
          <p:cNvSpPr>
            <a:spLocks noChangeArrowheads="1"/>
          </p:cNvSpPr>
          <p:nvPr/>
        </p:nvSpPr>
        <p:spPr bwMode="auto">
          <a:xfrm>
            <a:off x="1905000" y="3886200"/>
            <a:ext cx="4849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a:spcBef>
                <a:spcPct val="20000"/>
              </a:spcBef>
              <a:buClr>
                <a:schemeClr val="folHlink"/>
              </a:buClr>
              <a:buFont typeface="Wingdings" pitchFamily="2" charset="2"/>
              <a:buNone/>
            </a:pPr>
            <a:r>
              <a:rPr lang="en-US" sz="2000" b="1" i="1">
                <a:latin typeface="Arial" charset="0"/>
              </a:rPr>
              <a:t>P</a:t>
            </a:r>
            <a:r>
              <a:rPr lang="en-US" sz="2000" b="1">
                <a:latin typeface="Arial" charset="0"/>
              </a:rPr>
              <a:t>(</a:t>
            </a:r>
            <a:r>
              <a:rPr lang="en-US" sz="2000" b="1" i="1">
                <a:latin typeface="Arial" charset="0"/>
              </a:rPr>
              <a:t>S</a:t>
            </a:r>
            <a:r>
              <a:rPr lang="en-US" sz="2000" b="1" baseline="-25000">
                <a:latin typeface="Arial" charset="0"/>
              </a:rPr>
              <a:t>1</a:t>
            </a:r>
            <a:r>
              <a:rPr lang="en-US" sz="2000" b="1">
                <a:latin typeface="Arial" charset="0"/>
              </a:rPr>
              <a:t> </a:t>
            </a:r>
            <a:r>
              <a:rPr lang="en-US" sz="2000" b="1">
                <a:latin typeface="Arial" charset="0"/>
                <a:sym typeface="Symbol" pitchFamily="18" charset="2"/>
              </a:rPr>
              <a:t>|</a:t>
            </a:r>
            <a:r>
              <a:rPr lang="en-US" sz="2000" b="1">
                <a:latin typeface="Arial" charset="0"/>
              </a:rPr>
              <a:t> </a:t>
            </a:r>
            <a:r>
              <a:rPr lang="en-US" sz="2000" b="1" i="1">
                <a:latin typeface="Arial" charset="0"/>
              </a:rPr>
              <a:t>T</a:t>
            </a:r>
            <a:r>
              <a:rPr lang="en-US" sz="2000" b="1" baseline="-25000">
                <a:latin typeface="Arial" charset="0"/>
              </a:rPr>
              <a:t>3</a:t>
            </a:r>
            <a:r>
              <a:rPr lang="en-US" sz="2000" b="1">
                <a:latin typeface="Arial" charset="0"/>
              </a:rPr>
              <a:t>) = </a:t>
            </a:r>
            <a:r>
              <a:rPr lang="en-US" sz="2000" b="1"/>
              <a:t>5/32 = .1563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6812"/>
                                        </p:tgtEl>
                                        <p:attrNameLst>
                                          <p:attrName>style.visibility</p:attrName>
                                        </p:attrNameLst>
                                      </p:cBhvr>
                                      <p:to>
                                        <p:strVal val="visible"/>
                                      </p:to>
                                    </p:set>
                                    <p:animEffect transition="in" filter="slide(fromBottom)">
                                      <p:cBhvr>
                                        <p:cTn id="7" dur="500"/>
                                        <p:tgtEl>
                                          <p:spTgt spid="76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6858"/>
                                        </p:tgtEl>
                                        <p:attrNameLst>
                                          <p:attrName>style.visibility</p:attrName>
                                        </p:attrNameLst>
                                      </p:cBhvr>
                                      <p:to>
                                        <p:strVal val="visible"/>
                                      </p:to>
                                    </p:set>
                                    <p:animEffect transition="in" filter="slide(fromBottom)">
                                      <p:cBhvr>
                                        <p:cTn id="12" dur="500"/>
                                        <p:tgtEl>
                                          <p:spTgt spid="76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6859"/>
                                        </p:tgtEl>
                                        <p:attrNameLst>
                                          <p:attrName>style.visibility</p:attrName>
                                        </p:attrNameLst>
                                      </p:cBhvr>
                                      <p:to>
                                        <p:strVal val="visible"/>
                                      </p:to>
                                    </p:set>
                                    <p:animEffect transition="in" filter="wipe(up)">
                                      <p:cBhvr>
                                        <p:cTn id="17" dur="500"/>
                                        <p:tgtEl>
                                          <p:spTgt spid="768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7878"/>
                                        </p:tgtEl>
                                        <p:attrNameLst>
                                          <p:attrName>style.visibility</p:attrName>
                                        </p:attrNameLst>
                                      </p:cBhvr>
                                      <p:to>
                                        <p:strVal val="visible"/>
                                      </p:to>
                                    </p:set>
                                    <p:animEffect transition="in" filter="slide(fromBottom)">
                                      <p:cBhvr>
                                        <p:cTn id="22" dur="500"/>
                                        <p:tgtEl>
                                          <p:spTgt spid="7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2" grpId="0"/>
      <p:bldP spid="76859" grpId="0" animBg="1"/>
      <p:bldP spid="77878"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pPr eaLnBrk="1" hangingPunct="1">
              <a:defRPr/>
            </a:pPr>
            <a:r>
              <a:rPr lang="en-US"/>
              <a:t>Conditional Probability…</a:t>
            </a:r>
          </a:p>
        </p:txBody>
      </p:sp>
      <p:sp>
        <p:nvSpPr>
          <p:cNvPr id="30723" name="Rectangle 3"/>
          <p:cNvSpPr>
            <a:spLocks noGrp="1" noChangeArrowheads="1"/>
          </p:cNvSpPr>
          <p:nvPr>
            <p:ph type="body" idx="1"/>
          </p:nvPr>
        </p:nvSpPr>
        <p:spPr/>
        <p:txBody>
          <a:bodyPr/>
          <a:lstStyle/>
          <a:p>
            <a:pPr eaLnBrk="1" hangingPunct="1"/>
            <a:r>
              <a:rPr lang="en-US" sz="2400" b="1" i="1"/>
              <a:t>Conditional probability</a:t>
            </a:r>
            <a:r>
              <a:rPr lang="en-US" sz="2400"/>
              <a:t> is used to determine how two events are related; that is, we can determine the probability of one event </a:t>
            </a:r>
            <a:r>
              <a:rPr lang="en-US" sz="2400" b="1" i="1"/>
              <a:t>given</a:t>
            </a:r>
            <a:r>
              <a:rPr lang="en-US" sz="2400"/>
              <a:t> the occurrence of another related event.</a:t>
            </a:r>
          </a:p>
          <a:p>
            <a:pPr eaLnBrk="1" hangingPunct="1"/>
            <a:endParaRPr lang="en-US" sz="2400"/>
          </a:p>
          <a:p>
            <a:pPr eaLnBrk="1" hangingPunct="1"/>
            <a:r>
              <a:rPr lang="en-US" sz="2400"/>
              <a:t>Conditional probabilities are written as </a:t>
            </a:r>
            <a:r>
              <a:rPr lang="en-US" sz="2400" b="1"/>
              <a:t>P(A | B)</a:t>
            </a:r>
            <a:r>
              <a:rPr lang="en-US" sz="2400"/>
              <a:t> and read as “the probability of A </a:t>
            </a:r>
            <a:r>
              <a:rPr lang="en-US" sz="2400" i="1"/>
              <a:t>given</a:t>
            </a:r>
            <a:r>
              <a:rPr lang="en-US" sz="2400"/>
              <a:t> B” and is calculated as:</a:t>
            </a:r>
          </a:p>
          <a:p>
            <a:pPr eaLnBrk="1" hangingPunct="1"/>
            <a:endParaRPr lang="en-US" sz="2400"/>
          </a:p>
          <a:p>
            <a:pPr eaLnBrk="1" hangingPunct="1"/>
            <a:endParaRPr lang="en-US"/>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38735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14800"/>
            <a:ext cx="38481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0"/>
            <a:ext cx="7499350" cy="838200"/>
          </a:xfrm>
        </p:spPr>
        <p:txBody>
          <a:bodyPr anchor="ctr">
            <a:normAutofit/>
          </a:bodyPr>
          <a:lstStyle/>
          <a:p>
            <a:pPr eaLnBrk="1" hangingPunct="1">
              <a:defRPr/>
            </a:pPr>
            <a:r>
              <a:rPr lang="en-US" sz="3000">
                <a:latin typeface="Verdana" pitchFamily="34" charset="0"/>
              </a:rPr>
              <a:t>What do you think?  </a:t>
            </a:r>
          </a:p>
        </p:txBody>
      </p:sp>
      <p:sp>
        <p:nvSpPr>
          <p:cNvPr id="629763" name="Content Placeholder 2"/>
          <p:cNvSpPr>
            <a:spLocks noGrp="1"/>
          </p:cNvSpPr>
          <p:nvPr>
            <p:ph idx="4294967295"/>
          </p:nvPr>
        </p:nvSpPr>
        <p:spPr>
          <a:xfrm>
            <a:off x="657225" y="990600"/>
            <a:ext cx="7594600" cy="1600200"/>
          </a:xfrm>
        </p:spPr>
        <p:txBody>
          <a:bodyPr/>
          <a:lstStyle/>
          <a:p>
            <a:pPr marL="615950" indent="-533400" eaLnBrk="1" hangingPunct="1"/>
            <a:r>
              <a:rPr lang="en-US" sz="2000" dirty="0">
                <a:latin typeface="Verdana" pitchFamily="34" charset="0"/>
              </a:rPr>
              <a:t>What is the probability of pulling a Queen of Hearts?   </a:t>
            </a:r>
          </a:p>
          <a:p>
            <a:pPr marL="615950" indent="-533400" eaLnBrk="1" hangingPunct="1"/>
            <a:r>
              <a:rPr lang="en-US" sz="2000" dirty="0">
                <a:latin typeface="Verdana" pitchFamily="34" charset="0"/>
              </a:rPr>
              <a:t>	P(Q and H) = 1/52</a:t>
            </a:r>
          </a:p>
          <a:p>
            <a:pPr marL="615950" indent="-533400" eaLnBrk="1" hangingPunct="1"/>
            <a:endParaRPr lang="en-US" sz="2000" dirty="0">
              <a:latin typeface="Verdana" pitchFamily="34" charset="0"/>
            </a:endParaRPr>
          </a:p>
          <a:p>
            <a:pPr marL="615950" indent="-533400" eaLnBrk="1" hangingPunct="1"/>
            <a:r>
              <a:rPr lang="en-US" sz="2000" dirty="0">
                <a:latin typeface="Verdana" pitchFamily="34" charset="0"/>
              </a:rPr>
              <a:t>Given you’ve pulled a Hearts, what is the probability of it being a Queen of Hearts? </a:t>
            </a:r>
          </a:p>
          <a:p>
            <a:pPr marL="615950" indent="-533400" eaLnBrk="1" hangingPunct="1"/>
            <a:r>
              <a:rPr lang="en-US" sz="2000" dirty="0">
                <a:latin typeface="Verdana" pitchFamily="34" charset="0"/>
              </a:rPr>
              <a:t>	P(Q | H) = 1/13 </a:t>
            </a:r>
          </a:p>
          <a:p>
            <a:pPr marL="615950" indent="-533400" eaLnBrk="1" hangingPunct="1"/>
            <a:endParaRPr lang="en-US" sz="2000" dirty="0">
              <a:latin typeface="Verdana" pitchFamily="34" charset="0"/>
            </a:endParaRPr>
          </a:p>
          <a:p>
            <a:pPr marL="615950" indent="-533400" eaLnBrk="1" hangingPunct="1"/>
            <a:r>
              <a:rPr lang="en-US" sz="2000" dirty="0">
                <a:latin typeface="Verdana" pitchFamily="34" charset="0"/>
              </a:rPr>
              <a:t>Given you’ve pulled a Queen, what is the probability of it being a Queen of Hearts?</a:t>
            </a:r>
          </a:p>
          <a:p>
            <a:pPr marL="615950" indent="-533400" eaLnBrk="1" hangingPunct="1"/>
            <a:r>
              <a:rPr lang="en-US" sz="2000" dirty="0">
                <a:latin typeface="Verdana" pitchFamily="34" charset="0"/>
              </a:rPr>
              <a:t>    P(H | Q) = 1/4</a:t>
            </a:r>
          </a:p>
          <a:p>
            <a:pPr marL="615950" indent="-533400" eaLnBrk="1" hangingPunct="1"/>
            <a:endParaRPr lang="en-US" sz="2000" dirty="0">
              <a:latin typeface="Verdana" pitchFamily="34" charset="0"/>
            </a:endParaRPr>
          </a:p>
          <a:p>
            <a:pPr marL="615950" indent="-533400" eaLnBrk="1" hangingPunct="1"/>
            <a:r>
              <a:rPr lang="en-US" sz="2000" dirty="0">
                <a:latin typeface="Verdana" pitchFamily="34" charset="0"/>
              </a:rPr>
              <a:t> </a:t>
            </a:r>
          </a:p>
        </p:txBody>
      </p:sp>
      <p:grpSp>
        <p:nvGrpSpPr>
          <p:cNvPr id="629764" name="Group 6"/>
          <p:cNvGrpSpPr>
            <a:grpSpLocks/>
          </p:cNvGrpSpPr>
          <p:nvPr/>
        </p:nvGrpSpPr>
        <p:grpSpPr bwMode="auto">
          <a:xfrm>
            <a:off x="4114800" y="4419600"/>
            <a:ext cx="4419600" cy="2057400"/>
            <a:chOff x="768" y="1255"/>
            <a:chExt cx="4272" cy="1813"/>
          </a:xfrm>
        </p:grpSpPr>
        <p:pic>
          <p:nvPicPr>
            <p:cNvPr id="31749" name="Picture 3" descr="Larose05-16a_F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260"/>
              <a:ext cx="2050" cy="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5" descr="Larose05-16b_FP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 y="1255"/>
              <a:ext cx="1647" cy="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29763">
                                            <p:txEl>
                                              <p:pRg st="9" end="9"/>
                                            </p:txEl>
                                          </p:spTgt>
                                        </p:tgtEl>
                                        <p:attrNameLst>
                                          <p:attrName>style.visibility</p:attrName>
                                        </p:attrNameLst>
                                      </p:cBhvr>
                                      <p:to>
                                        <p:strVal val="visible"/>
                                      </p:to>
                                    </p:set>
                                    <p:animEffect transition="in" filter="dissolve">
                                      <p:cBhvr>
                                        <p:cTn id="7" dur="500"/>
                                        <p:tgtEl>
                                          <p:spTgt spid="629763">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9763">
                                            <p:txEl>
                                              <p:pRg st="3" end="3"/>
                                            </p:txEl>
                                          </p:spTgt>
                                        </p:tgtEl>
                                        <p:attrNameLst>
                                          <p:attrName>style.visibility</p:attrName>
                                        </p:attrNameLst>
                                      </p:cBhvr>
                                      <p:to>
                                        <p:strVal val="visible"/>
                                      </p:to>
                                    </p:set>
                                    <p:animEffect transition="in" filter="dissolve">
                                      <p:cBhvr>
                                        <p:cTn id="12" dur="500"/>
                                        <p:tgtEl>
                                          <p:spTgt spid="6297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29763">
                                            <p:txEl>
                                              <p:pRg st="4" end="4"/>
                                            </p:txEl>
                                          </p:spTgt>
                                        </p:tgtEl>
                                        <p:attrNameLst>
                                          <p:attrName>style.visibility</p:attrName>
                                        </p:attrNameLst>
                                      </p:cBhvr>
                                      <p:to>
                                        <p:strVal val="visible"/>
                                      </p:to>
                                    </p:set>
                                    <p:animEffect transition="in" filter="dissolve">
                                      <p:cBhvr>
                                        <p:cTn id="17" dur="500"/>
                                        <p:tgtEl>
                                          <p:spTgt spid="6297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29763">
                                            <p:txEl>
                                              <p:pRg st="6" end="6"/>
                                            </p:txEl>
                                          </p:spTgt>
                                        </p:tgtEl>
                                        <p:attrNameLst>
                                          <p:attrName>style.visibility</p:attrName>
                                        </p:attrNameLst>
                                      </p:cBhvr>
                                      <p:to>
                                        <p:strVal val="visible"/>
                                      </p:to>
                                    </p:set>
                                    <p:animEffect transition="in" filter="dissolve">
                                      <p:cBhvr>
                                        <p:cTn id="22" dur="500"/>
                                        <p:tgtEl>
                                          <p:spTgt spid="62976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29763">
                                            <p:txEl>
                                              <p:pRg st="7" end="7"/>
                                            </p:txEl>
                                          </p:spTgt>
                                        </p:tgtEl>
                                        <p:attrNameLst>
                                          <p:attrName>style.visibility</p:attrName>
                                        </p:attrNameLst>
                                      </p:cBhvr>
                                      <p:to>
                                        <p:strVal val="visible"/>
                                      </p:to>
                                    </p:set>
                                    <p:animEffect transition="in" filter="dissolve">
                                      <p:cBhvr>
                                        <p:cTn id="27" dur="500"/>
                                        <p:tgtEl>
                                          <p:spTgt spid="62976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629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3"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eaLnBrk="1" hangingPunct="1">
              <a:defRPr/>
            </a:pPr>
            <a:r>
              <a:rPr lang="en-US"/>
              <a:t>Independence…</a:t>
            </a:r>
          </a:p>
        </p:txBody>
      </p:sp>
      <p:sp>
        <p:nvSpPr>
          <p:cNvPr id="32771" name="Rectangle 3"/>
          <p:cNvSpPr>
            <a:spLocks noGrp="1" noChangeArrowheads="1"/>
          </p:cNvSpPr>
          <p:nvPr>
            <p:ph type="body" idx="1"/>
          </p:nvPr>
        </p:nvSpPr>
        <p:spPr/>
        <p:txBody>
          <a:bodyPr/>
          <a:lstStyle/>
          <a:p>
            <a:pPr eaLnBrk="1" hangingPunct="1">
              <a:lnSpc>
                <a:spcPct val="90000"/>
              </a:lnSpc>
            </a:pPr>
            <a:r>
              <a:rPr lang="en-US" sz="2400" dirty="0">
                <a:latin typeface="Verdana" pitchFamily="34" charset="0"/>
              </a:rPr>
              <a:t>One of the objectives of calculating conditional probability is to determine whether two events are related.</a:t>
            </a:r>
          </a:p>
          <a:p>
            <a:pPr eaLnBrk="1" hangingPunct="1">
              <a:lnSpc>
                <a:spcPct val="90000"/>
              </a:lnSpc>
            </a:pPr>
            <a:endParaRPr lang="en-US" sz="2400" dirty="0">
              <a:latin typeface="Verdana" pitchFamily="34" charset="0"/>
            </a:endParaRPr>
          </a:p>
          <a:p>
            <a:pPr eaLnBrk="1" hangingPunct="1">
              <a:lnSpc>
                <a:spcPct val="90000"/>
              </a:lnSpc>
            </a:pPr>
            <a:r>
              <a:rPr lang="en-US" sz="2400" dirty="0">
                <a:latin typeface="Verdana" pitchFamily="34" charset="0"/>
              </a:rPr>
              <a:t>In particular, we would like to know whether they are </a:t>
            </a:r>
            <a:r>
              <a:rPr lang="en-US" sz="2400" b="1" i="1" dirty="0">
                <a:latin typeface="Verdana" pitchFamily="34" charset="0"/>
              </a:rPr>
              <a:t>independent</a:t>
            </a:r>
            <a:r>
              <a:rPr lang="en-US" sz="2400" dirty="0">
                <a:latin typeface="Verdana" pitchFamily="34" charset="0"/>
              </a:rPr>
              <a:t>, that is, if the probability of one event is </a:t>
            </a:r>
            <a:r>
              <a:rPr lang="en-US" sz="2400" b="1" i="1" dirty="0">
                <a:latin typeface="Verdana" pitchFamily="34" charset="0"/>
              </a:rPr>
              <a:t>not affected</a:t>
            </a:r>
            <a:r>
              <a:rPr lang="en-US" sz="2400" dirty="0">
                <a:latin typeface="Verdana" pitchFamily="34" charset="0"/>
              </a:rPr>
              <a:t> by the occurrence of the other event.</a:t>
            </a:r>
          </a:p>
          <a:p>
            <a:pPr eaLnBrk="1" hangingPunct="1">
              <a:lnSpc>
                <a:spcPct val="90000"/>
              </a:lnSpc>
            </a:pPr>
            <a:endParaRPr lang="en-US" sz="2400" dirty="0">
              <a:latin typeface="Verdana" pitchFamily="34" charset="0"/>
            </a:endParaRPr>
          </a:p>
          <a:p>
            <a:pPr eaLnBrk="1" hangingPunct="1">
              <a:lnSpc>
                <a:spcPct val="90000"/>
              </a:lnSpc>
            </a:pPr>
            <a:r>
              <a:rPr lang="en-US" sz="2400" dirty="0">
                <a:latin typeface="Verdana" pitchFamily="34" charset="0"/>
              </a:rPr>
              <a:t>Two events A and B are </a:t>
            </a:r>
            <a:r>
              <a:rPr lang="en-US" sz="2400" b="1" i="1" dirty="0">
                <a:latin typeface="Verdana" pitchFamily="34" charset="0"/>
              </a:rPr>
              <a:t>independent</a:t>
            </a:r>
            <a:r>
              <a:rPr lang="en-US" sz="2400" dirty="0">
                <a:latin typeface="Verdana" pitchFamily="34" charset="0"/>
              </a:rPr>
              <a:t> if</a:t>
            </a:r>
          </a:p>
          <a:p>
            <a:pPr eaLnBrk="1" hangingPunct="1">
              <a:lnSpc>
                <a:spcPct val="90000"/>
              </a:lnSpc>
              <a:buFontTx/>
              <a:buNone/>
            </a:pPr>
            <a:r>
              <a:rPr lang="en-US" sz="2400" dirty="0">
                <a:latin typeface="Verdana" pitchFamily="34" charset="0"/>
              </a:rPr>
              <a:t>	P(A|B) = P(A)   or    	P(B|A) = P(B)</a:t>
            </a:r>
          </a:p>
          <a:p>
            <a:pPr eaLnBrk="1" hangingPunct="1">
              <a:lnSpc>
                <a:spcPct val="90000"/>
              </a:lnSpc>
            </a:pPr>
            <a:endParaRPr lang="en-US" sz="2400" dirty="0">
              <a:latin typeface="Verdana"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1"/>
          <p:cNvSpPr txBox="1">
            <a:spLocks noGrp="1"/>
          </p:cNvSpPr>
          <p:nvPr/>
        </p:nvSpPr>
        <p:spPr bwMode="auto">
          <a:xfrm>
            <a:off x="0" y="6619875"/>
            <a:ext cx="12287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6" tIns="51618" rIns="103236" bIns="51618"/>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1200">
                <a:solidFill>
                  <a:srgbClr val="FFFFFF"/>
                </a:solidFill>
                <a:latin typeface="Arial" charset="0"/>
              </a:rPr>
              <a:t>5B-</a:t>
            </a:r>
            <a:fld id="{CF5E2D7F-85DB-4C3C-B4C1-95A04A0915AF}" type="slidenum">
              <a:rPr lang="en-US" sz="1200">
                <a:solidFill>
                  <a:srgbClr val="FFFFFF"/>
                </a:solidFill>
                <a:latin typeface="Arial" charset="0"/>
              </a:rPr>
              <a:pPr eaLnBrk="1" hangingPunct="1"/>
              <a:t>34</a:t>
            </a:fld>
            <a:endParaRPr lang="en-US" sz="1200">
              <a:solidFill>
                <a:srgbClr val="FFFFFF"/>
              </a:solidFill>
              <a:latin typeface="Arial" charset="0"/>
            </a:endParaRPr>
          </a:p>
        </p:txBody>
      </p:sp>
      <p:sp>
        <p:nvSpPr>
          <p:cNvPr id="33795" name="Rectangle 3"/>
          <p:cNvSpPr>
            <a:spLocks noChangeArrowheads="1"/>
          </p:cNvSpPr>
          <p:nvPr/>
        </p:nvSpPr>
        <p:spPr bwMode="auto">
          <a:xfrm>
            <a:off x="914400" y="1219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chemeClr val="folHlink"/>
              </a:buClr>
              <a:buFont typeface="Wingdings" pitchFamily="2" charset="2"/>
              <a:buChar char="¯"/>
            </a:pPr>
            <a:endParaRPr lang="en-US" sz="2800">
              <a:latin typeface="Arial" charset="0"/>
            </a:endParaRPr>
          </a:p>
        </p:txBody>
      </p:sp>
      <p:sp>
        <p:nvSpPr>
          <p:cNvPr id="80900" name="Text Box 4"/>
          <p:cNvSpPr txBox="1">
            <a:spLocks noChangeArrowheads="1"/>
          </p:cNvSpPr>
          <p:nvPr/>
        </p:nvSpPr>
        <p:spPr bwMode="auto">
          <a:xfrm>
            <a:off x="1371600" y="4191000"/>
            <a:ext cx="184150" cy="549275"/>
          </a:xfrm>
          <a:prstGeom prst="rect">
            <a:avLst/>
          </a:prstGeom>
          <a:noFill/>
          <a:ln w="9525">
            <a:noFill/>
            <a:miter lim="800000"/>
            <a:headEnd/>
            <a:tailEnd/>
          </a:ln>
          <a:effectLst/>
        </p:spPr>
        <p:txBody>
          <a:bodyPr wrap="none" lIns="91435" tIns="45718" rIns="91435" bIns="45718">
            <a:spAutoFit/>
          </a:bodyPr>
          <a:lstStyle/>
          <a:p>
            <a:pPr defTabSz="914067">
              <a:defRPr/>
            </a:pPr>
            <a:endParaRPr lang="en-US" sz="3000" dirty="0">
              <a:effectLst>
                <a:outerShdw blurRad="38100" dist="38100" dir="2700000" algn="tl">
                  <a:srgbClr val="FFFFFF"/>
                </a:outerShdw>
              </a:effectLst>
              <a:latin typeface="Arial" charset="0"/>
              <a:cs typeface="+mn-cs"/>
            </a:endParaRPr>
          </a:p>
        </p:txBody>
      </p:sp>
      <p:sp>
        <p:nvSpPr>
          <p:cNvPr id="33797" name="Rectangle 5"/>
          <p:cNvSpPr>
            <a:spLocks noChangeArrowheads="1"/>
          </p:cNvSpPr>
          <p:nvPr/>
        </p:nvSpPr>
        <p:spPr bwMode="auto">
          <a:xfrm>
            <a:off x="0" y="3224213"/>
            <a:ext cx="2079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33798" name="Rectangle 7"/>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33799" name="Rectangle 8"/>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33800" name="Rectangle 9"/>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80906" name="Rectangle 10"/>
          <p:cNvSpPr>
            <a:spLocks noChangeArrowheads="1"/>
          </p:cNvSpPr>
          <p:nvPr/>
        </p:nvSpPr>
        <p:spPr bwMode="auto">
          <a:xfrm>
            <a:off x="685800" y="1752600"/>
            <a:ext cx="8231188" cy="609600"/>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a:effectLst>
                  <a:outerShdw blurRad="38100" dist="38100" dir="2700000" algn="tl">
                    <a:srgbClr val="C0C0C0"/>
                  </a:outerShdw>
                </a:effectLst>
              </a:rPr>
              <a:t>To check for independent events in a contingency table, compare the </a:t>
            </a:r>
            <a:r>
              <a:rPr lang="en-US" sz="2000" i="1" u="sng">
                <a:effectLst>
                  <a:outerShdw blurRad="38100" dist="38100" dir="2700000" algn="tl">
                    <a:srgbClr val="C0C0C0"/>
                  </a:outerShdw>
                </a:effectLst>
              </a:rPr>
              <a:t>conditional</a:t>
            </a:r>
            <a:r>
              <a:rPr lang="en-US" sz="2000">
                <a:effectLst>
                  <a:outerShdw blurRad="38100" dist="38100" dir="2700000" algn="tl">
                    <a:srgbClr val="C0C0C0"/>
                  </a:outerShdw>
                </a:effectLst>
              </a:rPr>
              <a:t> to the </a:t>
            </a:r>
            <a:r>
              <a:rPr lang="en-US" sz="2000" i="1" u="sng">
                <a:effectLst>
                  <a:outerShdw blurRad="38100" dist="38100" dir="2700000" algn="tl">
                    <a:srgbClr val="C0C0C0"/>
                  </a:outerShdw>
                </a:effectLst>
              </a:rPr>
              <a:t>marginal</a:t>
            </a:r>
            <a:r>
              <a:rPr lang="en-US" sz="2000">
                <a:effectLst>
                  <a:outerShdw blurRad="38100" dist="38100" dir="2700000" algn="tl">
                    <a:srgbClr val="C0C0C0"/>
                  </a:outerShdw>
                </a:effectLst>
              </a:rPr>
              <a:t> probabilities.</a:t>
            </a:r>
          </a:p>
        </p:txBody>
      </p:sp>
      <p:sp>
        <p:nvSpPr>
          <p:cNvPr id="80908" name="Rectangle 12"/>
          <p:cNvSpPr>
            <a:spLocks noChangeArrowheads="1"/>
          </p:cNvSpPr>
          <p:nvPr/>
        </p:nvSpPr>
        <p:spPr bwMode="auto">
          <a:xfrm>
            <a:off x="685800" y="2667000"/>
            <a:ext cx="8231188" cy="1503363"/>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a:effectLst>
                  <a:outerShdw blurRad="38100" dist="38100" dir="2700000" algn="tl">
                    <a:srgbClr val="C0C0C0"/>
                  </a:outerShdw>
                </a:effectLst>
              </a:rPr>
              <a:t>For example, if large salary gains (S3) were independent of low tuition (T1), then </a:t>
            </a:r>
            <a:br>
              <a:rPr lang="en-US" sz="2000">
                <a:effectLst>
                  <a:outerShdw blurRad="38100" dist="38100" dir="2700000" algn="tl">
                    <a:srgbClr val="C0C0C0"/>
                  </a:outerShdw>
                </a:effectLst>
              </a:rPr>
            </a:br>
            <a:endParaRPr lang="en-US" sz="2000">
              <a:effectLst>
                <a:outerShdw blurRad="38100" dist="38100" dir="2700000" algn="tl">
                  <a:srgbClr val="C0C0C0"/>
                </a:outerShdw>
              </a:effectLst>
            </a:endParaRPr>
          </a:p>
          <a:p>
            <a:pPr marL="395288" indent="-395288">
              <a:spcBef>
                <a:spcPct val="20000"/>
              </a:spcBef>
              <a:buClr>
                <a:srgbClr val="C00000"/>
              </a:buClr>
              <a:defRPr/>
            </a:pPr>
            <a:r>
              <a:rPr lang="en-US" sz="2000">
                <a:effectLst>
                  <a:outerShdw blurRad="38100" dist="38100" dir="2700000" algn="tl">
                    <a:srgbClr val="C0C0C0"/>
                  </a:outerShdw>
                </a:effectLst>
              </a:rPr>
              <a:t>		P(S3 | T1) = P(S3).</a:t>
            </a:r>
          </a:p>
        </p:txBody>
      </p:sp>
      <p:graphicFrame>
        <p:nvGraphicFramePr>
          <p:cNvPr id="571417" name="Group 25"/>
          <p:cNvGraphicFramePr>
            <a:graphicFrameLocks noGrp="1"/>
          </p:cNvGraphicFramePr>
          <p:nvPr/>
        </p:nvGraphicFramePr>
        <p:xfrm>
          <a:off x="381000" y="4572000"/>
          <a:ext cx="8458200" cy="1052513"/>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a:ln>
                            <a:noFill/>
                          </a:ln>
                          <a:solidFill>
                            <a:srgbClr val="57066B"/>
                          </a:solidFill>
                          <a:effectLst/>
                          <a:latin typeface="Arial Unicode MS" pitchFamily="34" charset="-128"/>
                          <a:cs typeface="Times New Roman" pitchFamily="18" charset="0"/>
                        </a:rPr>
                        <a:t>Conditional</a:t>
                      </a:r>
                      <a:endParaRPr kumimoji="0" lang="en-US" sz="2400" b="0" i="0" u="sng" strike="noStrike" cap="none" normalizeH="0" baseline="0">
                        <a:ln>
                          <a:noFill/>
                        </a:ln>
                        <a:solidFill>
                          <a:srgbClr val="57066B"/>
                        </a:solidFill>
                        <a:effectLst/>
                        <a:latin typeface="Arial Unicode MS" pitchFamily="34" charset="-128"/>
                        <a:cs typeface="Arial" charset="0"/>
                      </a:endParaRPr>
                    </a:p>
                  </a:txBody>
                  <a:tcPr marL="89987" marR="89987" marT="46724" marB="46724"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a:ln>
                            <a:noFill/>
                          </a:ln>
                          <a:solidFill>
                            <a:srgbClr val="57066B"/>
                          </a:solidFill>
                          <a:effectLst/>
                          <a:latin typeface="Arial Unicode MS" pitchFamily="34" charset="-128"/>
                          <a:cs typeface="Times New Roman" pitchFamily="18" charset="0"/>
                        </a:rPr>
                        <a:t>Marginal</a:t>
                      </a:r>
                      <a:endParaRPr kumimoji="0" lang="en-US" sz="2400" b="0" i="0" u="sng" strike="noStrike" cap="none" normalizeH="0" baseline="0">
                        <a:ln>
                          <a:noFill/>
                        </a:ln>
                        <a:solidFill>
                          <a:srgbClr val="57066B"/>
                        </a:solidFill>
                        <a:effectLst/>
                        <a:latin typeface="Arial Unicode MS" pitchFamily="34" charset="-128"/>
                        <a:cs typeface="Arial" charset="0"/>
                      </a:endParaRPr>
                    </a:p>
                  </a:txBody>
                  <a:tcPr marL="89987" marR="89987" marT="46724" marB="46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1" u="none" strike="noStrike" cap="none" normalizeH="0" baseline="0">
                          <a:ln>
                            <a:noFill/>
                          </a:ln>
                          <a:solidFill>
                            <a:schemeClr val="tx1"/>
                          </a:solidFill>
                          <a:effectLst/>
                          <a:latin typeface="Arial Unicode MS" pitchFamily="34" charset="-128"/>
                          <a:cs typeface="Times New Roman" pitchFamily="18" charset="0"/>
                        </a:rPr>
                        <a:t>P</a:t>
                      </a:r>
                      <a:r>
                        <a:rPr kumimoji="0" lang="en-US" sz="1900" b="1" i="0" u="none" strike="noStrike" cap="none" normalizeH="0" baseline="0">
                          <a:ln>
                            <a:noFill/>
                          </a:ln>
                          <a:solidFill>
                            <a:schemeClr val="tx1"/>
                          </a:solidFill>
                          <a:effectLst/>
                          <a:latin typeface="Arial Unicode MS" pitchFamily="34" charset="-128"/>
                          <a:cs typeface="Times New Roman" pitchFamily="18" charset="0"/>
                        </a:rPr>
                        <a:t>(</a:t>
                      </a:r>
                      <a:r>
                        <a:rPr kumimoji="0" lang="en-US" sz="1900" b="1" i="1" u="none" strike="noStrike" cap="none" normalizeH="0" baseline="0">
                          <a:ln>
                            <a:noFill/>
                          </a:ln>
                          <a:solidFill>
                            <a:schemeClr val="tx1"/>
                          </a:solidFill>
                          <a:effectLst/>
                          <a:latin typeface="Arial Unicode MS" pitchFamily="34" charset="-128"/>
                          <a:cs typeface="Times New Roman" pitchFamily="18" charset="0"/>
                        </a:rPr>
                        <a:t>S</a:t>
                      </a:r>
                      <a:r>
                        <a:rPr kumimoji="0" lang="en-US" sz="1900" b="1" i="0" u="none" strike="noStrike" cap="none" normalizeH="0" baseline="-30000">
                          <a:ln>
                            <a:noFill/>
                          </a:ln>
                          <a:solidFill>
                            <a:schemeClr val="tx1"/>
                          </a:solidFill>
                          <a:effectLst/>
                          <a:latin typeface="Arial Unicode MS" pitchFamily="34" charset="-128"/>
                          <a:cs typeface="Times New Roman" pitchFamily="18" charset="0"/>
                        </a:rPr>
                        <a:t>3</a:t>
                      </a:r>
                      <a:r>
                        <a:rPr kumimoji="0" lang="en-US" sz="1900" b="1" i="1" u="none" strike="noStrike" cap="none" normalizeH="0" baseline="0">
                          <a:ln>
                            <a:noFill/>
                          </a:ln>
                          <a:solidFill>
                            <a:schemeClr val="tx1"/>
                          </a:solidFill>
                          <a:effectLst/>
                          <a:latin typeface="Arial Unicode MS" pitchFamily="34" charset="-128"/>
                          <a:cs typeface="Times New Roman" pitchFamily="18" charset="0"/>
                        </a:rPr>
                        <a:t> </a:t>
                      </a:r>
                      <a:r>
                        <a:rPr kumimoji="0" lang="en-US" sz="1900" b="1" i="0" u="none" strike="noStrike" cap="none" normalizeH="0" baseline="0">
                          <a:ln>
                            <a:noFill/>
                          </a:ln>
                          <a:solidFill>
                            <a:schemeClr val="tx1"/>
                          </a:solidFill>
                          <a:effectLst/>
                          <a:latin typeface="Arial Unicode MS" pitchFamily="34" charset="-128"/>
                          <a:cs typeface="Times New Roman" pitchFamily="18" charset="0"/>
                        </a:rPr>
                        <a:t>|</a:t>
                      </a:r>
                      <a:r>
                        <a:rPr kumimoji="0" lang="en-US" sz="1900" b="1" i="1" u="none" strike="noStrike" cap="none" normalizeH="0" baseline="0">
                          <a:ln>
                            <a:noFill/>
                          </a:ln>
                          <a:solidFill>
                            <a:schemeClr val="tx1"/>
                          </a:solidFill>
                          <a:effectLst/>
                          <a:latin typeface="Arial Unicode MS" pitchFamily="34" charset="-128"/>
                          <a:cs typeface="Times New Roman" pitchFamily="18" charset="0"/>
                        </a:rPr>
                        <a:t> T</a:t>
                      </a:r>
                      <a:r>
                        <a:rPr kumimoji="0" lang="en-US" sz="1900" b="1" i="0" u="none" strike="noStrike" cap="none" normalizeH="0" baseline="-30000">
                          <a:ln>
                            <a:noFill/>
                          </a:ln>
                          <a:solidFill>
                            <a:schemeClr val="tx1"/>
                          </a:solidFill>
                          <a:effectLst/>
                          <a:latin typeface="Arial Unicode MS" pitchFamily="34" charset="-128"/>
                          <a:cs typeface="Times New Roman" pitchFamily="18" charset="0"/>
                        </a:rPr>
                        <a:t>1</a:t>
                      </a:r>
                      <a:r>
                        <a:rPr kumimoji="0" lang="en-US" sz="1900" b="1" i="0" u="none" strike="noStrike" cap="none" normalizeH="0" baseline="0">
                          <a:ln>
                            <a:noFill/>
                          </a:ln>
                          <a:solidFill>
                            <a:schemeClr val="tx1"/>
                          </a:solidFill>
                          <a:effectLst/>
                          <a:latin typeface="Arial Unicode MS" pitchFamily="34" charset="-128"/>
                          <a:cs typeface="Times New Roman" pitchFamily="18" charset="0"/>
                        </a:rPr>
                        <a:t>)= 1/16 = .0625</a:t>
                      </a:r>
                      <a:endParaRPr kumimoji="0" lang="en-US" sz="1900" b="1" i="0" u="none" strike="noStrike" cap="none" normalizeH="0" baseline="0">
                        <a:ln>
                          <a:noFill/>
                        </a:ln>
                        <a:solidFill>
                          <a:schemeClr val="tx1"/>
                        </a:solidFill>
                        <a:effectLst/>
                        <a:latin typeface="Arial Unicode MS" pitchFamily="34" charset="-128"/>
                        <a:cs typeface="Arial" charset="0"/>
                      </a:endParaRPr>
                    </a:p>
                  </a:txBody>
                  <a:tcPr marL="89987" marR="89987" marT="46724" marB="46724"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1" u="none" strike="noStrike" cap="none" normalizeH="0" baseline="0">
                          <a:ln>
                            <a:noFill/>
                          </a:ln>
                          <a:solidFill>
                            <a:schemeClr val="tx1"/>
                          </a:solidFill>
                          <a:effectLst/>
                          <a:latin typeface="Arial Unicode MS" pitchFamily="34" charset="-128"/>
                          <a:cs typeface="Times New Roman" pitchFamily="18" charset="0"/>
                        </a:rPr>
                        <a:t>P</a:t>
                      </a:r>
                      <a:r>
                        <a:rPr kumimoji="0" lang="en-US" sz="1900" b="1" i="0" u="none" strike="noStrike" cap="none" normalizeH="0" baseline="0">
                          <a:ln>
                            <a:noFill/>
                          </a:ln>
                          <a:solidFill>
                            <a:schemeClr val="tx1"/>
                          </a:solidFill>
                          <a:effectLst/>
                          <a:latin typeface="Arial Unicode MS" pitchFamily="34" charset="-128"/>
                          <a:cs typeface="Times New Roman" pitchFamily="18" charset="0"/>
                        </a:rPr>
                        <a:t>(</a:t>
                      </a:r>
                      <a:r>
                        <a:rPr kumimoji="0" lang="en-US" sz="1900" b="1" i="1" u="none" strike="noStrike" cap="none" normalizeH="0" baseline="0">
                          <a:ln>
                            <a:noFill/>
                          </a:ln>
                          <a:solidFill>
                            <a:schemeClr val="tx1"/>
                          </a:solidFill>
                          <a:effectLst/>
                          <a:latin typeface="Arial Unicode MS" pitchFamily="34" charset="-128"/>
                          <a:cs typeface="Times New Roman" pitchFamily="18" charset="0"/>
                        </a:rPr>
                        <a:t>S</a:t>
                      </a:r>
                      <a:r>
                        <a:rPr kumimoji="0" lang="en-US" sz="1900" b="1" i="0" u="none" strike="noStrike" cap="none" normalizeH="0" baseline="-30000">
                          <a:ln>
                            <a:noFill/>
                          </a:ln>
                          <a:solidFill>
                            <a:schemeClr val="tx1"/>
                          </a:solidFill>
                          <a:effectLst/>
                          <a:latin typeface="Arial Unicode MS" pitchFamily="34" charset="-128"/>
                          <a:cs typeface="Times New Roman" pitchFamily="18" charset="0"/>
                        </a:rPr>
                        <a:t>3</a:t>
                      </a:r>
                      <a:r>
                        <a:rPr kumimoji="0" lang="en-US" sz="1900" b="1" i="0" u="none" strike="noStrike" cap="none" normalizeH="0" baseline="0">
                          <a:ln>
                            <a:noFill/>
                          </a:ln>
                          <a:solidFill>
                            <a:schemeClr val="tx1"/>
                          </a:solidFill>
                          <a:effectLst/>
                          <a:latin typeface="Arial Unicode MS" pitchFamily="34" charset="-128"/>
                          <a:cs typeface="Times New Roman" pitchFamily="18" charset="0"/>
                        </a:rPr>
                        <a:t>) = 17/67 = .2537</a:t>
                      </a:r>
                      <a:endParaRPr kumimoji="0" lang="en-US" sz="1900" b="1" i="0" u="none" strike="noStrike" cap="none" normalizeH="0" baseline="0">
                        <a:ln>
                          <a:noFill/>
                        </a:ln>
                        <a:solidFill>
                          <a:schemeClr val="tx1"/>
                        </a:solidFill>
                        <a:effectLst/>
                        <a:latin typeface="Arial Unicode MS" pitchFamily="34" charset="-128"/>
                        <a:cs typeface="Arial" charset="0"/>
                      </a:endParaRPr>
                    </a:p>
                  </a:txBody>
                  <a:tcPr marL="89987" marR="89987" marT="46724" marB="46724"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80922" name="Rectangle 26"/>
          <p:cNvSpPr>
            <a:spLocks noChangeArrowheads="1"/>
          </p:cNvSpPr>
          <p:nvPr/>
        </p:nvSpPr>
        <p:spPr bwMode="auto">
          <a:xfrm>
            <a:off x="609600" y="5715000"/>
            <a:ext cx="8231188" cy="608013"/>
          </a:xfrm>
          <a:prstGeom prst="rect">
            <a:avLst/>
          </a:prstGeom>
          <a:noFill/>
          <a:ln w="9525">
            <a:noFill/>
            <a:miter lim="800000"/>
            <a:headEnd/>
            <a:tailEnd/>
          </a:ln>
          <a:effectLst/>
        </p:spPr>
        <p:txBody>
          <a:bodyPr lIns="91435" tIns="45718" rIns="91435" bIns="45718"/>
          <a:lstStyle/>
          <a:p>
            <a:pPr marL="395288" indent="-395288">
              <a:spcBef>
                <a:spcPct val="20000"/>
              </a:spcBef>
              <a:buClr>
                <a:srgbClr val="C00000"/>
              </a:buClr>
              <a:buFontTx/>
              <a:buChar char="•"/>
              <a:defRPr/>
            </a:pPr>
            <a:r>
              <a:rPr lang="en-US" sz="2000">
                <a:effectLst>
                  <a:outerShdw blurRad="38100" dist="38100" dir="2700000" algn="tl">
                    <a:srgbClr val="C0C0C0"/>
                  </a:outerShdw>
                </a:effectLst>
              </a:rPr>
              <a:t>What do you conclude about events S3 and T1? Are they independent?  That is, does the tuition of a school affect the salary gain? Answer:  Yes.</a:t>
            </a:r>
          </a:p>
        </p:txBody>
      </p:sp>
      <p:sp>
        <p:nvSpPr>
          <p:cNvPr id="80923" name="Rectangle 27"/>
          <p:cNvSpPr>
            <a:spLocks noChangeArrowheads="1"/>
          </p:cNvSpPr>
          <p:nvPr/>
        </p:nvSpPr>
        <p:spPr bwMode="auto">
          <a:xfrm>
            <a:off x="200025" y="274638"/>
            <a:ext cx="8783638" cy="563562"/>
          </a:xfrm>
          <a:prstGeom prst="rect">
            <a:avLst/>
          </a:prstGeom>
          <a:noFill/>
          <a:ln w="9525">
            <a:noFill/>
            <a:miter lim="800000"/>
            <a:headEnd/>
            <a:tailEnd/>
          </a:ln>
          <a:effectLst>
            <a:outerShdw dist="35921" dir="2700000" algn="ctr" rotWithShape="0">
              <a:schemeClr val="tx1"/>
            </a:outerShdw>
          </a:effectLst>
        </p:spPr>
        <p:txBody>
          <a:bodyPr lIns="103231" tIns="51616" rIns="103231" bIns="51616" anchor="ctr"/>
          <a:lstStyle/>
          <a:p>
            <a:pPr algn="ctr">
              <a:defRPr/>
            </a:pPr>
            <a:r>
              <a:rPr lang="en-US" sz="4300" b="1">
                <a:effectLst>
                  <a:outerShdw blurRad="38100" dist="38100" dir="2700000" algn="tl">
                    <a:srgbClr val="C0C0C0"/>
                  </a:outerShdw>
                </a:effectLst>
                <a:latin typeface="Arial" charset="0"/>
              </a:rPr>
              <a:t>Contingency Tables</a:t>
            </a:r>
          </a:p>
        </p:txBody>
      </p:sp>
      <p:sp>
        <p:nvSpPr>
          <p:cNvPr id="80924" name="Rectangle 28"/>
          <p:cNvSpPr>
            <a:spLocks noChangeArrowheads="1"/>
          </p:cNvSpPr>
          <p:nvPr/>
        </p:nvSpPr>
        <p:spPr bwMode="auto">
          <a:xfrm>
            <a:off x="228600" y="1143000"/>
            <a:ext cx="8655050" cy="565150"/>
          </a:xfrm>
          <a:prstGeom prst="rect">
            <a:avLst/>
          </a:prstGeom>
          <a:noFill/>
          <a:ln w="9525">
            <a:noFill/>
            <a:miter lim="800000"/>
            <a:headEnd/>
            <a:tailEnd/>
          </a:ln>
          <a:effectLst/>
        </p:spPr>
        <p:txBody>
          <a:bodyPr lIns="103231" tIns="51616" rIns="103231" bIns="51616"/>
          <a:lstStyle/>
          <a:p>
            <a:pPr marL="385763" indent="-385763">
              <a:lnSpc>
                <a:spcPct val="90000"/>
              </a:lnSpc>
              <a:spcBef>
                <a:spcPct val="20000"/>
              </a:spcBef>
              <a:buClr>
                <a:schemeClr val="folHlink"/>
              </a:buClr>
              <a:defRPr/>
            </a:pPr>
            <a:r>
              <a:rPr lang="en-US" sz="2400" b="1">
                <a:solidFill>
                  <a:srgbClr val="FFFFFF"/>
                </a:solidFill>
                <a:effectLst>
                  <a:outerShdw blurRad="38100" dist="38100" dir="2700000" algn="tl">
                    <a:srgbClr val="C0C0C0"/>
                  </a:outerShdw>
                </a:effectLst>
                <a:latin typeface="Arial" charset="0"/>
              </a:rPr>
              <a:t> </a:t>
            </a:r>
            <a:r>
              <a:rPr lang="en-US" sz="2400" b="1" i="1">
                <a:effectLst>
                  <a:outerShdw blurRad="38100" dist="38100" dir="2700000" algn="tl">
                    <a:srgbClr val="C0C0C0"/>
                  </a:outerShdw>
                </a:effectLst>
                <a:latin typeface="Arial" charset="0"/>
              </a:rPr>
              <a:t>Independence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0908"/>
                                        </p:tgtEl>
                                        <p:attrNameLst>
                                          <p:attrName>style.visibility</p:attrName>
                                        </p:attrNameLst>
                                      </p:cBhvr>
                                      <p:to>
                                        <p:strVal val="visible"/>
                                      </p:to>
                                    </p:set>
                                    <p:animEffect transition="in" filter="slide(fromBottom)">
                                      <p:cBhvr>
                                        <p:cTn id="7" dur="500"/>
                                        <p:tgtEl>
                                          <p:spTgt spid="80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1417"/>
                                        </p:tgtEl>
                                        <p:attrNameLst>
                                          <p:attrName>style.visibility</p:attrName>
                                        </p:attrNameLst>
                                      </p:cBhvr>
                                      <p:to>
                                        <p:strVal val="visible"/>
                                      </p:to>
                                    </p:set>
                                    <p:animEffect transition="in" filter="slide(fromBottom)">
                                      <p:cBhvr>
                                        <p:cTn id="12" dur="500"/>
                                        <p:tgtEl>
                                          <p:spTgt spid="5714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0922"/>
                                        </p:tgtEl>
                                        <p:attrNameLst>
                                          <p:attrName>style.visibility</p:attrName>
                                        </p:attrNameLst>
                                      </p:cBhvr>
                                      <p:to>
                                        <p:strVal val="visible"/>
                                      </p:to>
                                    </p:set>
                                    <p:animEffect transition="in" filter="slide(fromBottom)">
                                      <p:cBhvr>
                                        <p:cTn id="17" dur="500"/>
                                        <p:tgtEl>
                                          <p:spTgt spid="80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8" grpId="0"/>
      <p:bldP spid="8092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Slide Number Placeholder 1"/>
          <p:cNvSpPr txBox="1">
            <a:spLocks noGrp="1"/>
          </p:cNvSpPr>
          <p:nvPr/>
        </p:nvSpPr>
        <p:spPr bwMode="auto">
          <a:xfrm>
            <a:off x="0" y="6619875"/>
            <a:ext cx="1368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6" tIns="51618" rIns="103236" bIns="51618"/>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1200">
                <a:solidFill>
                  <a:srgbClr val="FFFFFF"/>
                </a:solidFill>
                <a:latin typeface="Arial" charset="0"/>
              </a:rPr>
              <a:t>5B-</a:t>
            </a:r>
            <a:fld id="{D42F3432-532C-46AF-BE76-ECDD8333D97E}" type="slidenum">
              <a:rPr lang="en-US" sz="1200">
                <a:solidFill>
                  <a:srgbClr val="FFFFFF"/>
                </a:solidFill>
                <a:latin typeface="Arial" charset="0"/>
              </a:rPr>
              <a:pPr eaLnBrk="1" hangingPunct="1"/>
              <a:t>35</a:t>
            </a:fld>
            <a:endParaRPr lang="en-US" sz="1200">
              <a:solidFill>
                <a:srgbClr val="FFFFFF"/>
              </a:solidFill>
              <a:latin typeface="Arial" charset="0"/>
            </a:endParaRPr>
          </a:p>
        </p:txBody>
      </p:sp>
      <p:sp>
        <p:nvSpPr>
          <p:cNvPr id="35843" name="Rectangle 3"/>
          <p:cNvSpPr>
            <a:spLocks noChangeArrowheads="1"/>
          </p:cNvSpPr>
          <p:nvPr/>
        </p:nvSpPr>
        <p:spPr bwMode="auto">
          <a:xfrm>
            <a:off x="381000" y="1600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a:spcBef>
                <a:spcPct val="20000"/>
              </a:spcBef>
              <a:buClr>
                <a:schemeClr val="folHlink"/>
              </a:buClr>
              <a:buFont typeface="Wingdings" pitchFamily="2" charset="2"/>
              <a:buChar char="¯"/>
            </a:pPr>
            <a:endParaRPr lang="en-US" sz="2800">
              <a:latin typeface="Arial" charset="0"/>
            </a:endParaRPr>
          </a:p>
        </p:txBody>
      </p:sp>
      <p:sp>
        <p:nvSpPr>
          <p:cNvPr id="70660" name="Text Box 4"/>
          <p:cNvSpPr txBox="1">
            <a:spLocks noChangeArrowheads="1"/>
          </p:cNvSpPr>
          <p:nvPr/>
        </p:nvSpPr>
        <p:spPr bwMode="auto">
          <a:xfrm>
            <a:off x="1371600" y="4191000"/>
            <a:ext cx="184150" cy="549275"/>
          </a:xfrm>
          <a:prstGeom prst="rect">
            <a:avLst/>
          </a:prstGeom>
          <a:noFill/>
          <a:ln w="9525">
            <a:noFill/>
            <a:miter lim="800000"/>
            <a:headEnd/>
            <a:tailEnd/>
          </a:ln>
          <a:effectLst/>
        </p:spPr>
        <p:txBody>
          <a:bodyPr wrap="none" lIns="91435" tIns="45718" rIns="91435" bIns="45718">
            <a:spAutoFit/>
          </a:bodyPr>
          <a:lstStyle/>
          <a:p>
            <a:pPr defTabSz="914067">
              <a:defRPr/>
            </a:pPr>
            <a:endParaRPr lang="en-US" sz="3000" dirty="0">
              <a:effectLst>
                <a:outerShdw blurRad="38100" dist="38100" dir="2700000" algn="tl">
                  <a:srgbClr val="FFFFFF"/>
                </a:outerShdw>
              </a:effectLst>
              <a:latin typeface="Arial" charset="0"/>
              <a:cs typeface="+mn-cs"/>
            </a:endParaRPr>
          </a:p>
        </p:txBody>
      </p:sp>
      <p:sp>
        <p:nvSpPr>
          <p:cNvPr id="35845" name="Rectangle 5"/>
          <p:cNvSpPr>
            <a:spLocks noChangeArrowheads="1"/>
          </p:cNvSpPr>
          <p:nvPr/>
        </p:nvSpPr>
        <p:spPr bwMode="auto">
          <a:xfrm>
            <a:off x="0" y="3224213"/>
            <a:ext cx="2079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35846" name="Rectangle 7"/>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35847" name="Rectangle 8"/>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35848" name="Rectangle 9"/>
          <p:cNvSpPr>
            <a:spLocks noChangeArrowheads="1"/>
          </p:cNvSpPr>
          <p:nvPr/>
        </p:nvSpPr>
        <p:spPr bwMode="auto">
          <a:xfrm>
            <a:off x="0" y="3219450"/>
            <a:ext cx="2079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nchor="ctr">
            <a:spAutoFit/>
          </a:bodyPr>
          <a:lstStyle/>
          <a:p>
            <a:endParaRPr lang="en-US" sz="2800" b="1">
              <a:latin typeface="Arial" charset="0"/>
            </a:endParaRPr>
          </a:p>
        </p:txBody>
      </p:sp>
      <p:sp>
        <p:nvSpPr>
          <p:cNvPr id="70709" name="Rectangle 53"/>
          <p:cNvSpPr>
            <a:spLocks noChangeArrowheads="1"/>
          </p:cNvSpPr>
          <p:nvPr/>
        </p:nvSpPr>
        <p:spPr bwMode="auto">
          <a:xfrm>
            <a:off x="200025" y="274638"/>
            <a:ext cx="8783638" cy="639762"/>
          </a:xfrm>
          <a:prstGeom prst="rect">
            <a:avLst/>
          </a:prstGeom>
          <a:noFill/>
          <a:ln w="9525">
            <a:noFill/>
            <a:miter lim="800000"/>
            <a:headEnd/>
            <a:tailEnd/>
          </a:ln>
          <a:effectLst>
            <a:outerShdw dist="35921" dir="2700000" algn="ctr" rotWithShape="0">
              <a:schemeClr val="tx1"/>
            </a:outerShdw>
          </a:effectLst>
        </p:spPr>
        <p:txBody>
          <a:bodyPr lIns="103231" tIns="51616" rIns="103231" bIns="51616" anchor="ctr"/>
          <a:lstStyle/>
          <a:p>
            <a:pPr algn="ctr">
              <a:defRPr/>
            </a:pPr>
            <a:r>
              <a:rPr lang="en-US" sz="2800" b="1" dirty="0">
                <a:effectLst>
                  <a:outerShdw blurRad="38100" dist="38100" dir="2700000" algn="tl">
                    <a:srgbClr val="C0C0C0"/>
                  </a:outerShdw>
                </a:effectLst>
                <a:latin typeface="Arial" charset="0"/>
              </a:rPr>
              <a:t>Contingency Tables – Addition rule</a:t>
            </a:r>
          </a:p>
        </p:txBody>
      </p:sp>
      <p:pic>
        <p:nvPicPr>
          <p:cNvPr id="35850" name="Picture 57"/>
          <p:cNvPicPr>
            <a:picLocks noChangeAspect="1" noChangeArrowheads="1"/>
          </p:cNvPicPr>
          <p:nvPr/>
        </p:nvPicPr>
        <p:blipFill>
          <a:blip r:embed="rId3">
            <a:extLst>
              <a:ext uri="{28A0092B-C50C-407E-A947-70E740481C1C}">
                <a14:useLocalDpi xmlns:a14="http://schemas.microsoft.com/office/drawing/2010/main" val="0"/>
              </a:ext>
            </a:extLst>
          </a:blip>
          <a:srcRect l="19795" t="32527" r="32031" b="40625"/>
          <a:stretch>
            <a:fillRect/>
          </a:stretch>
        </p:blipFill>
        <p:spPr bwMode="auto">
          <a:xfrm>
            <a:off x="457200" y="2819400"/>
            <a:ext cx="8126413"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14"/>
          <p:cNvSpPr txBox="1">
            <a:spLocks noChangeArrowheads="1"/>
          </p:cNvSpPr>
          <p:nvPr/>
        </p:nvSpPr>
        <p:spPr bwMode="auto">
          <a:xfrm>
            <a:off x="304800" y="1066800"/>
            <a:ext cx="8534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dirty="0"/>
              <a:t>You meet an MBA graduate.  Given the table below, what is the probability that she went to a high tuition school or got a medium salary gain?  We need to find  P(T</a:t>
            </a:r>
            <a:r>
              <a:rPr lang="en-US" baseline="-25000" dirty="0"/>
              <a:t>3</a:t>
            </a:r>
            <a:r>
              <a:rPr lang="en-US" dirty="0"/>
              <a:t> or S</a:t>
            </a:r>
            <a:r>
              <a:rPr lang="en-US" baseline="-25000" dirty="0"/>
              <a:t>2</a:t>
            </a:r>
            <a:r>
              <a:rPr lang="en-US" dirty="0"/>
              <a:t>).</a:t>
            </a:r>
          </a:p>
          <a:p>
            <a:pPr eaLnBrk="1" hangingPunct="1"/>
            <a:endParaRPr lang="en-US" dirty="0"/>
          </a:p>
          <a:p>
            <a:pPr eaLnBrk="1" hangingPunct="1"/>
            <a:r>
              <a:rPr lang="en-US" dirty="0"/>
              <a:t>P(T</a:t>
            </a:r>
            <a:r>
              <a:rPr lang="en-US" baseline="-25000" dirty="0"/>
              <a:t>3</a:t>
            </a:r>
            <a:r>
              <a:rPr lang="en-US" dirty="0"/>
              <a:t> U S</a:t>
            </a:r>
            <a:r>
              <a:rPr lang="en-US" baseline="-25000" dirty="0"/>
              <a:t>2</a:t>
            </a:r>
            <a:r>
              <a:rPr lang="en-US" dirty="0"/>
              <a:t>) = P(T</a:t>
            </a:r>
            <a:r>
              <a:rPr lang="en-US" baseline="-25000" dirty="0"/>
              <a:t>3</a:t>
            </a:r>
            <a:r>
              <a:rPr lang="en-US" dirty="0"/>
              <a:t>) + P(S</a:t>
            </a:r>
            <a:r>
              <a:rPr lang="en-US" baseline="-25000" dirty="0"/>
              <a:t>2</a:t>
            </a:r>
            <a:r>
              <a:rPr lang="en-US" dirty="0"/>
              <a:t>) – P(T</a:t>
            </a:r>
            <a:r>
              <a:rPr lang="en-US" baseline="-25000" dirty="0"/>
              <a:t>3</a:t>
            </a:r>
            <a:r>
              <a:rPr lang="en-US" dirty="0"/>
              <a:t> </a:t>
            </a:r>
            <a:r>
              <a:rPr lang="en-US" dirty="0">
                <a:sym typeface="Symbol" pitchFamily="18" charset="2"/>
              </a:rPr>
              <a:t></a:t>
            </a:r>
            <a:r>
              <a:rPr lang="en-US" dirty="0"/>
              <a:t> S</a:t>
            </a:r>
            <a:r>
              <a:rPr lang="en-US" baseline="-25000" dirty="0"/>
              <a:t>2</a:t>
            </a:r>
            <a:r>
              <a:rPr lang="en-US" dirty="0"/>
              <a:t>) = 32/67 + 33/67 – 12/67</a:t>
            </a:r>
          </a:p>
          <a:p>
            <a:pPr eaLnBrk="1" hangingPunct="1"/>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p:txBody>
          <a:bodyPr/>
          <a:lstStyle/>
          <a:p>
            <a:pPr eaLnBrk="1" hangingPunct="1"/>
            <a:r>
              <a:rPr lang="en-US" altLang="en-US"/>
              <a:t>Rules of Probability (Venn Diagram)</a:t>
            </a:r>
          </a:p>
        </p:txBody>
      </p:sp>
      <p:sp>
        <p:nvSpPr>
          <p:cNvPr id="54276" name="Oval 2"/>
          <p:cNvSpPr>
            <a:spLocks noChangeArrowheads="1"/>
          </p:cNvSpPr>
          <p:nvPr/>
        </p:nvSpPr>
        <p:spPr bwMode="auto">
          <a:xfrm>
            <a:off x="6376988" y="3582988"/>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A</a:t>
            </a:r>
          </a:p>
        </p:txBody>
      </p:sp>
      <p:sp>
        <p:nvSpPr>
          <p:cNvPr id="54277" name="Oval 3"/>
          <p:cNvSpPr>
            <a:spLocks noChangeArrowheads="1"/>
          </p:cNvSpPr>
          <p:nvPr/>
        </p:nvSpPr>
        <p:spPr bwMode="auto">
          <a:xfrm>
            <a:off x="5380038" y="3590925"/>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B</a:t>
            </a:r>
          </a:p>
        </p:txBody>
      </p:sp>
      <p:sp>
        <p:nvSpPr>
          <p:cNvPr id="54278" name="Oval 4"/>
          <p:cNvSpPr>
            <a:spLocks noChangeArrowheads="1"/>
          </p:cNvSpPr>
          <p:nvPr/>
        </p:nvSpPr>
        <p:spPr bwMode="auto">
          <a:xfrm>
            <a:off x="3444875" y="4006850"/>
            <a:ext cx="757238"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C</a:t>
            </a:r>
          </a:p>
        </p:txBody>
      </p:sp>
      <p:sp>
        <p:nvSpPr>
          <p:cNvPr id="54279" name="Oval 5"/>
          <p:cNvSpPr>
            <a:spLocks noChangeArrowheads="1"/>
          </p:cNvSpPr>
          <p:nvPr/>
        </p:nvSpPr>
        <p:spPr bwMode="auto">
          <a:xfrm>
            <a:off x="1520825" y="2844800"/>
            <a:ext cx="757238" cy="708025"/>
          </a:xfrm>
          <a:prstGeom prst="ellipse">
            <a:avLst/>
          </a:prstGeom>
          <a:solidFill>
            <a:srgbClr val="969696"/>
          </a:solidFill>
          <a:ln w="12700" cap="sq">
            <a:solidFill>
              <a:schemeClr val="tx1"/>
            </a:solidFill>
            <a:round/>
            <a:headEnd/>
            <a:tailEnd type="none" w="sm" len="sm"/>
          </a:ln>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C</a:t>
            </a:r>
          </a:p>
        </p:txBody>
      </p:sp>
      <p:graphicFrame>
        <p:nvGraphicFramePr>
          <p:cNvPr id="54280" name="Object 8"/>
          <p:cNvGraphicFramePr>
            <a:graphicFrameLocks noChangeAspect="1"/>
          </p:cNvGraphicFramePr>
          <p:nvPr/>
        </p:nvGraphicFramePr>
        <p:xfrm>
          <a:off x="1203325" y="881063"/>
          <a:ext cx="6469063" cy="1357312"/>
        </p:xfrm>
        <a:graphic>
          <a:graphicData uri="http://schemas.openxmlformats.org/presentationml/2006/ole">
            <mc:AlternateContent xmlns:mc="http://schemas.openxmlformats.org/markup-compatibility/2006">
              <mc:Choice xmlns:v="urn:schemas-microsoft-com:vml" Requires="v">
                <p:oleObj spid="_x0000_s51211" name="Equation" r:id="rId3" imgW="3136900" imgH="660400" progId="Equation.3">
                  <p:embed/>
                </p:oleObj>
              </mc:Choice>
              <mc:Fallback>
                <p:oleObj name="Equation" r:id="rId3" imgW="3136900" imgH="660400" progId="Equation.3">
                  <p:embed/>
                  <p:pic>
                    <p:nvPicPr>
                      <p:cNvPr id="5428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325" y="881063"/>
                        <a:ext cx="6469063" cy="135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1" name="Oval 9"/>
          <p:cNvSpPr>
            <a:spLocks noChangeArrowheads="1"/>
          </p:cNvSpPr>
          <p:nvPr/>
        </p:nvSpPr>
        <p:spPr bwMode="auto">
          <a:xfrm>
            <a:off x="3119438" y="4802188"/>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A</a:t>
            </a:r>
          </a:p>
        </p:txBody>
      </p:sp>
      <p:sp>
        <p:nvSpPr>
          <p:cNvPr id="54282" name="Oval 10"/>
          <p:cNvSpPr>
            <a:spLocks noChangeArrowheads="1"/>
          </p:cNvSpPr>
          <p:nvPr/>
        </p:nvSpPr>
        <p:spPr bwMode="auto">
          <a:xfrm>
            <a:off x="3675063" y="4810125"/>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B</a:t>
            </a:r>
          </a:p>
        </p:txBody>
      </p:sp>
      <p:sp>
        <p:nvSpPr>
          <p:cNvPr id="54283" name="Oval 11"/>
          <p:cNvSpPr>
            <a:spLocks noChangeArrowheads="1"/>
          </p:cNvSpPr>
          <p:nvPr/>
        </p:nvSpPr>
        <p:spPr bwMode="auto">
          <a:xfrm>
            <a:off x="3397250" y="5226050"/>
            <a:ext cx="757238"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C</a:t>
            </a:r>
          </a:p>
        </p:txBody>
      </p:sp>
      <p:sp>
        <p:nvSpPr>
          <p:cNvPr id="54284" name="Freeform 12"/>
          <p:cNvSpPr>
            <a:spLocks/>
          </p:cNvSpPr>
          <p:nvPr/>
        </p:nvSpPr>
        <p:spPr bwMode="auto">
          <a:xfrm>
            <a:off x="3713163" y="3702050"/>
            <a:ext cx="206375" cy="476250"/>
          </a:xfrm>
          <a:custGeom>
            <a:avLst/>
            <a:gdLst>
              <a:gd name="T0" fmla="*/ 2147483646 w 130"/>
              <a:gd name="T1" fmla="*/ 0 h 300"/>
              <a:gd name="T2" fmla="*/ 2147483646 w 130"/>
              <a:gd name="T3" fmla="*/ 2147483646 h 300"/>
              <a:gd name="T4" fmla="*/ 2147483646 w 130"/>
              <a:gd name="T5" fmla="*/ 2147483646 h 300"/>
              <a:gd name="T6" fmla="*/ 2147483646 w 130"/>
              <a:gd name="T7" fmla="*/ 2147483646 h 300"/>
              <a:gd name="T8" fmla="*/ 2147483646 w 130"/>
              <a:gd name="T9" fmla="*/ 2147483646 h 300"/>
              <a:gd name="T10" fmla="*/ 2147483646 w 130"/>
              <a:gd name="T11" fmla="*/ 2147483646 h 300"/>
              <a:gd name="T12" fmla="*/ 2147483646 w 130"/>
              <a:gd name="T13" fmla="*/ 2147483646 h 300"/>
              <a:gd name="T14" fmla="*/ 2147483646 w 130"/>
              <a:gd name="T15" fmla="*/ 2147483646 h 300"/>
              <a:gd name="T16" fmla="*/ 2147483646 w 130"/>
              <a:gd name="T17" fmla="*/ 2147483646 h 300"/>
              <a:gd name="T18" fmla="*/ 2147483646 w 130"/>
              <a:gd name="T19" fmla="*/ 2147483646 h 300"/>
              <a:gd name="T20" fmla="*/ 2147483646 w 130"/>
              <a:gd name="T21" fmla="*/ 2147483646 h 300"/>
              <a:gd name="T22" fmla="*/ 2147483646 w 130"/>
              <a:gd name="T23" fmla="*/ 2147483646 h 300"/>
              <a:gd name="T24" fmla="*/ 2147483646 w 130"/>
              <a:gd name="T25" fmla="*/ 2147483646 h 300"/>
              <a:gd name="T26" fmla="*/ 2147483646 w 130"/>
              <a:gd name="T27" fmla="*/ 2147483646 h 300"/>
              <a:gd name="T28" fmla="*/ 2147483646 w 130"/>
              <a:gd name="T29" fmla="*/ 2147483646 h 300"/>
              <a:gd name="T30" fmla="*/ 2147483646 w 130"/>
              <a:gd name="T31" fmla="*/ 2147483646 h 300"/>
              <a:gd name="T32" fmla="*/ 2147483646 w 130"/>
              <a:gd name="T33" fmla="*/ 2147483646 h 300"/>
              <a:gd name="T34" fmla="*/ 2147483646 w 130"/>
              <a:gd name="T35" fmla="*/ 2147483646 h 300"/>
              <a:gd name="T36" fmla="*/ 2147483646 w 130"/>
              <a:gd name="T37" fmla="*/ 2147483646 h 300"/>
              <a:gd name="T38" fmla="*/ 2147483646 w 130"/>
              <a:gd name="T39" fmla="*/ 2147483646 h 300"/>
              <a:gd name="T40" fmla="*/ 2147483646 w 130"/>
              <a:gd name="T41" fmla="*/ 2147483646 h 300"/>
              <a:gd name="T42" fmla="*/ 2147483646 w 130"/>
              <a:gd name="T43" fmla="*/ 2147483646 h 300"/>
              <a:gd name="T44" fmla="*/ 2147483646 w 130"/>
              <a:gd name="T45" fmla="*/ 2147483646 h 300"/>
              <a:gd name="T46" fmla="*/ 2147483646 w 130"/>
              <a:gd name="T47" fmla="*/ 2147483646 h 300"/>
              <a:gd name="T48" fmla="*/ 2147483646 w 130"/>
              <a:gd name="T49" fmla="*/ 2147483646 h 300"/>
              <a:gd name="T50" fmla="*/ 2147483646 w 130"/>
              <a:gd name="T51" fmla="*/ 0 h 3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0"/>
              <a:gd name="T79" fmla="*/ 0 h 300"/>
              <a:gd name="T80" fmla="*/ 130 w 130"/>
              <a:gd name="T81" fmla="*/ 300 h 30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0" h="300">
                <a:moveTo>
                  <a:pt x="67" y="0"/>
                </a:moveTo>
                <a:cubicBezTo>
                  <a:pt x="61" y="0"/>
                  <a:pt x="53" y="12"/>
                  <a:pt x="47" y="20"/>
                </a:cubicBezTo>
                <a:cubicBezTo>
                  <a:pt x="41" y="28"/>
                  <a:pt x="36" y="37"/>
                  <a:pt x="31" y="46"/>
                </a:cubicBezTo>
                <a:cubicBezTo>
                  <a:pt x="26" y="55"/>
                  <a:pt x="21" y="66"/>
                  <a:pt x="17" y="76"/>
                </a:cubicBezTo>
                <a:cubicBezTo>
                  <a:pt x="13" y="86"/>
                  <a:pt x="10" y="97"/>
                  <a:pt x="7" y="106"/>
                </a:cubicBezTo>
                <a:cubicBezTo>
                  <a:pt x="4" y="115"/>
                  <a:pt x="2" y="122"/>
                  <a:pt x="1" y="130"/>
                </a:cubicBezTo>
                <a:cubicBezTo>
                  <a:pt x="0" y="138"/>
                  <a:pt x="1" y="146"/>
                  <a:pt x="1" y="152"/>
                </a:cubicBezTo>
                <a:cubicBezTo>
                  <a:pt x="1" y="158"/>
                  <a:pt x="0" y="161"/>
                  <a:pt x="1" y="166"/>
                </a:cubicBezTo>
                <a:cubicBezTo>
                  <a:pt x="2" y="171"/>
                  <a:pt x="4" y="178"/>
                  <a:pt x="5" y="184"/>
                </a:cubicBezTo>
                <a:cubicBezTo>
                  <a:pt x="6" y="190"/>
                  <a:pt x="4" y="192"/>
                  <a:pt x="7" y="202"/>
                </a:cubicBezTo>
                <a:cubicBezTo>
                  <a:pt x="10" y="212"/>
                  <a:pt x="16" y="230"/>
                  <a:pt x="21" y="242"/>
                </a:cubicBezTo>
                <a:cubicBezTo>
                  <a:pt x="26" y="254"/>
                  <a:pt x="34" y="266"/>
                  <a:pt x="39" y="274"/>
                </a:cubicBezTo>
                <a:cubicBezTo>
                  <a:pt x="44" y="282"/>
                  <a:pt x="47" y="284"/>
                  <a:pt x="51" y="288"/>
                </a:cubicBezTo>
                <a:cubicBezTo>
                  <a:pt x="55" y="292"/>
                  <a:pt x="58" y="300"/>
                  <a:pt x="63" y="298"/>
                </a:cubicBezTo>
                <a:cubicBezTo>
                  <a:pt x="68" y="296"/>
                  <a:pt x="77" y="286"/>
                  <a:pt x="83" y="278"/>
                </a:cubicBezTo>
                <a:cubicBezTo>
                  <a:pt x="89" y="270"/>
                  <a:pt x="96" y="262"/>
                  <a:pt x="101" y="252"/>
                </a:cubicBezTo>
                <a:cubicBezTo>
                  <a:pt x="106" y="242"/>
                  <a:pt x="111" y="231"/>
                  <a:pt x="115" y="220"/>
                </a:cubicBezTo>
                <a:cubicBezTo>
                  <a:pt x="119" y="209"/>
                  <a:pt x="121" y="196"/>
                  <a:pt x="123" y="188"/>
                </a:cubicBezTo>
                <a:cubicBezTo>
                  <a:pt x="125" y="180"/>
                  <a:pt x="128" y="177"/>
                  <a:pt x="129" y="170"/>
                </a:cubicBezTo>
                <a:cubicBezTo>
                  <a:pt x="130" y="163"/>
                  <a:pt x="127" y="156"/>
                  <a:pt x="127" y="148"/>
                </a:cubicBezTo>
                <a:cubicBezTo>
                  <a:pt x="127" y="140"/>
                  <a:pt x="128" y="129"/>
                  <a:pt x="127" y="120"/>
                </a:cubicBezTo>
                <a:cubicBezTo>
                  <a:pt x="126" y="111"/>
                  <a:pt x="121" y="100"/>
                  <a:pt x="119" y="92"/>
                </a:cubicBezTo>
                <a:cubicBezTo>
                  <a:pt x="117" y="84"/>
                  <a:pt x="118" y="82"/>
                  <a:pt x="115" y="74"/>
                </a:cubicBezTo>
                <a:cubicBezTo>
                  <a:pt x="112" y="66"/>
                  <a:pt x="104" y="51"/>
                  <a:pt x="99" y="42"/>
                </a:cubicBezTo>
                <a:cubicBezTo>
                  <a:pt x="94" y="33"/>
                  <a:pt x="89" y="26"/>
                  <a:pt x="85" y="20"/>
                </a:cubicBezTo>
                <a:cubicBezTo>
                  <a:pt x="81" y="14"/>
                  <a:pt x="73" y="0"/>
                  <a:pt x="67" y="0"/>
                </a:cubicBezTo>
                <a:close/>
              </a:path>
            </a:pathLst>
          </a:custGeom>
          <a:solidFill>
            <a:srgbClr val="969696"/>
          </a:solidFill>
          <a:ln w="12700" cap="sq" cmpd="sng">
            <a:solidFill>
              <a:srgbClr val="969696"/>
            </a:solidFill>
            <a:prstDash val="solid"/>
            <a:round/>
            <a:headEnd type="none" w="med" len="med"/>
            <a:tailEnd type="none" w="sm" len="sm"/>
          </a:ln>
        </p:spPr>
        <p:txBody>
          <a:bodyPr wrap="none" anchor="ctr">
            <a:spAutoFit/>
          </a:bodyPr>
          <a:lstStyle/>
          <a:p>
            <a:endParaRPr lang="en-US"/>
          </a:p>
        </p:txBody>
      </p:sp>
      <p:sp>
        <p:nvSpPr>
          <p:cNvPr id="54285" name="Freeform 13"/>
          <p:cNvSpPr>
            <a:spLocks/>
          </p:cNvSpPr>
          <p:nvPr/>
        </p:nvSpPr>
        <p:spPr bwMode="auto">
          <a:xfrm rot="3619231">
            <a:off x="5241925" y="3903663"/>
            <a:ext cx="206375" cy="498475"/>
          </a:xfrm>
          <a:custGeom>
            <a:avLst/>
            <a:gdLst>
              <a:gd name="T0" fmla="*/ 2147483646 w 130"/>
              <a:gd name="T1" fmla="*/ 0 h 300"/>
              <a:gd name="T2" fmla="*/ 2147483646 w 130"/>
              <a:gd name="T3" fmla="*/ 2147483646 h 300"/>
              <a:gd name="T4" fmla="*/ 2147483646 w 130"/>
              <a:gd name="T5" fmla="*/ 2147483646 h 300"/>
              <a:gd name="T6" fmla="*/ 2147483646 w 130"/>
              <a:gd name="T7" fmla="*/ 2147483646 h 300"/>
              <a:gd name="T8" fmla="*/ 2147483646 w 130"/>
              <a:gd name="T9" fmla="*/ 2147483646 h 300"/>
              <a:gd name="T10" fmla="*/ 2147483646 w 130"/>
              <a:gd name="T11" fmla="*/ 2147483646 h 300"/>
              <a:gd name="T12" fmla="*/ 2147483646 w 130"/>
              <a:gd name="T13" fmla="*/ 2147483646 h 300"/>
              <a:gd name="T14" fmla="*/ 2147483646 w 130"/>
              <a:gd name="T15" fmla="*/ 2147483646 h 300"/>
              <a:gd name="T16" fmla="*/ 2147483646 w 130"/>
              <a:gd name="T17" fmla="*/ 2147483646 h 300"/>
              <a:gd name="T18" fmla="*/ 2147483646 w 130"/>
              <a:gd name="T19" fmla="*/ 2147483646 h 300"/>
              <a:gd name="T20" fmla="*/ 2147483646 w 130"/>
              <a:gd name="T21" fmla="*/ 2147483646 h 300"/>
              <a:gd name="T22" fmla="*/ 2147483646 w 130"/>
              <a:gd name="T23" fmla="*/ 2147483646 h 300"/>
              <a:gd name="T24" fmla="*/ 2147483646 w 130"/>
              <a:gd name="T25" fmla="*/ 2147483646 h 300"/>
              <a:gd name="T26" fmla="*/ 2147483646 w 130"/>
              <a:gd name="T27" fmla="*/ 2147483646 h 300"/>
              <a:gd name="T28" fmla="*/ 2147483646 w 130"/>
              <a:gd name="T29" fmla="*/ 2147483646 h 300"/>
              <a:gd name="T30" fmla="*/ 2147483646 w 130"/>
              <a:gd name="T31" fmla="*/ 2147483646 h 300"/>
              <a:gd name="T32" fmla="*/ 2147483646 w 130"/>
              <a:gd name="T33" fmla="*/ 2147483646 h 300"/>
              <a:gd name="T34" fmla="*/ 2147483646 w 130"/>
              <a:gd name="T35" fmla="*/ 2147483646 h 300"/>
              <a:gd name="T36" fmla="*/ 2147483646 w 130"/>
              <a:gd name="T37" fmla="*/ 2147483646 h 300"/>
              <a:gd name="T38" fmla="*/ 2147483646 w 130"/>
              <a:gd name="T39" fmla="*/ 2147483646 h 300"/>
              <a:gd name="T40" fmla="*/ 2147483646 w 130"/>
              <a:gd name="T41" fmla="*/ 2147483646 h 300"/>
              <a:gd name="T42" fmla="*/ 2147483646 w 130"/>
              <a:gd name="T43" fmla="*/ 2147483646 h 300"/>
              <a:gd name="T44" fmla="*/ 2147483646 w 130"/>
              <a:gd name="T45" fmla="*/ 2147483646 h 300"/>
              <a:gd name="T46" fmla="*/ 2147483646 w 130"/>
              <a:gd name="T47" fmla="*/ 2147483646 h 300"/>
              <a:gd name="T48" fmla="*/ 2147483646 w 130"/>
              <a:gd name="T49" fmla="*/ 2147483646 h 300"/>
              <a:gd name="T50" fmla="*/ 2147483646 w 130"/>
              <a:gd name="T51" fmla="*/ 0 h 3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0"/>
              <a:gd name="T79" fmla="*/ 0 h 300"/>
              <a:gd name="T80" fmla="*/ 130 w 130"/>
              <a:gd name="T81" fmla="*/ 300 h 30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0" h="300">
                <a:moveTo>
                  <a:pt x="67" y="0"/>
                </a:moveTo>
                <a:cubicBezTo>
                  <a:pt x="61" y="0"/>
                  <a:pt x="53" y="12"/>
                  <a:pt x="47" y="20"/>
                </a:cubicBezTo>
                <a:cubicBezTo>
                  <a:pt x="41" y="28"/>
                  <a:pt x="36" y="37"/>
                  <a:pt x="31" y="46"/>
                </a:cubicBezTo>
                <a:cubicBezTo>
                  <a:pt x="26" y="55"/>
                  <a:pt x="21" y="66"/>
                  <a:pt x="17" y="76"/>
                </a:cubicBezTo>
                <a:cubicBezTo>
                  <a:pt x="13" y="86"/>
                  <a:pt x="10" y="97"/>
                  <a:pt x="7" y="106"/>
                </a:cubicBezTo>
                <a:cubicBezTo>
                  <a:pt x="4" y="115"/>
                  <a:pt x="2" y="122"/>
                  <a:pt x="1" y="130"/>
                </a:cubicBezTo>
                <a:cubicBezTo>
                  <a:pt x="0" y="138"/>
                  <a:pt x="1" y="146"/>
                  <a:pt x="1" y="152"/>
                </a:cubicBezTo>
                <a:cubicBezTo>
                  <a:pt x="1" y="158"/>
                  <a:pt x="0" y="161"/>
                  <a:pt x="1" y="166"/>
                </a:cubicBezTo>
                <a:cubicBezTo>
                  <a:pt x="2" y="171"/>
                  <a:pt x="4" y="178"/>
                  <a:pt x="5" y="184"/>
                </a:cubicBezTo>
                <a:cubicBezTo>
                  <a:pt x="6" y="190"/>
                  <a:pt x="4" y="192"/>
                  <a:pt x="7" y="202"/>
                </a:cubicBezTo>
                <a:cubicBezTo>
                  <a:pt x="10" y="212"/>
                  <a:pt x="16" y="230"/>
                  <a:pt x="21" y="242"/>
                </a:cubicBezTo>
                <a:cubicBezTo>
                  <a:pt x="26" y="254"/>
                  <a:pt x="34" y="266"/>
                  <a:pt x="39" y="274"/>
                </a:cubicBezTo>
                <a:cubicBezTo>
                  <a:pt x="44" y="282"/>
                  <a:pt x="47" y="284"/>
                  <a:pt x="51" y="288"/>
                </a:cubicBezTo>
                <a:cubicBezTo>
                  <a:pt x="55" y="292"/>
                  <a:pt x="58" y="300"/>
                  <a:pt x="63" y="298"/>
                </a:cubicBezTo>
                <a:cubicBezTo>
                  <a:pt x="68" y="296"/>
                  <a:pt x="77" y="286"/>
                  <a:pt x="83" y="278"/>
                </a:cubicBezTo>
                <a:cubicBezTo>
                  <a:pt x="89" y="270"/>
                  <a:pt x="96" y="262"/>
                  <a:pt x="101" y="252"/>
                </a:cubicBezTo>
                <a:cubicBezTo>
                  <a:pt x="106" y="242"/>
                  <a:pt x="111" y="231"/>
                  <a:pt x="115" y="220"/>
                </a:cubicBezTo>
                <a:cubicBezTo>
                  <a:pt x="119" y="209"/>
                  <a:pt x="121" y="196"/>
                  <a:pt x="123" y="188"/>
                </a:cubicBezTo>
                <a:cubicBezTo>
                  <a:pt x="125" y="180"/>
                  <a:pt x="128" y="177"/>
                  <a:pt x="129" y="170"/>
                </a:cubicBezTo>
                <a:cubicBezTo>
                  <a:pt x="130" y="163"/>
                  <a:pt x="127" y="156"/>
                  <a:pt x="127" y="148"/>
                </a:cubicBezTo>
                <a:cubicBezTo>
                  <a:pt x="127" y="140"/>
                  <a:pt x="128" y="129"/>
                  <a:pt x="127" y="120"/>
                </a:cubicBezTo>
                <a:cubicBezTo>
                  <a:pt x="126" y="111"/>
                  <a:pt x="121" y="100"/>
                  <a:pt x="119" y="92"/>
                </a:cubicBezTo>
                <a:cubicBezTo>
                  <a:pt x="117" y="84"/>
                  <a:pt x="118" y="82"/>
                  <a:pt x="115" y="74"/>
                </a:cubicBezTo>
                <a:cubicBezTo>
                  <a:pt x="112" y="66"/>
                  <a:pt x="104" y="51"/>
                  <a:pt x="99" y="42"/>
                </a:cubicBezTo>
                <a:cubicBezTo>
                  <a:pt x="94" y="33"/>
                  <a:pt x="89" y="26"/>
                  <a:pt x="85" y="20"/>
                </a:cubicBezTo>
                <a:cubicBezTo>
                  <a:pt x="81" y="14"/>
                  <a:pt x="73" y="0"/>
                  <a:pt x="67" y="0"/>
                </a:cubicBezTo>
                <a:close/>
              </a:path>
            </a:pathLst>
          </a:custGeom>
          <a:solidFill>
            <a:srgbClr val="969696"/>
          </a:solidFill>
          <a:ln w="12700" cap="sq" cmpd="sng">
            <a:solidFill>
              <a:srgbClr val="969696"/>
            </a:solidFill>
            <a:prstDash val="solid"/>
            <a:round/>
            <a:headEnd type="none" w="med" len="med"/>
            <a:tailEnd type="none" w="sm" len="sm"/>
          </a:ln>
        </p:spPr>
        <p:txBody>
          <a:bodyPr anchor="ctr">
            <a:spAutoFit/>
          </a:bodyPr>
          <a:lstStyle/>
          <a:p>
            <a:endParaRPr lang="en-US"/>
          </a:p>
        </p:txBody>
      </p:sp>
      <p:sp>
        <p:nvSpPr>
          <p:cNvPr id="54286" name="Freeform 14"/>
          <p:cNvSpPr>
            <a:spLocks/>
          </p:cNvSpPr>
          <p:nvPr/>
        </p:nvSpPr>
        <p:spPr bwMode="auto">
          <a:xfrm rot="-3652989">
            <a:off x="7059612" y="3894138"/>
            <a:ext cx="220663" cy="503238"/>
          </a:xfrm>
          <a:custGeom>
            <a:avLst/>
            <a:gdLst>
              <a:gd name="T0" fmla="*/ 2147483646 w 130"/>
              <a:gd name="T1" fmla="*/ 0 h 300"/>
              <a:gd name="T2" fmla="*/ 2147483646 w 130"/>
              <a:gd name="T3" fmla="*/ 2147483646 h 300"/>
              <a:gd name="T4" fmla="*/ 2147483646 w 130"/>
              <a:gd name="T5" fmla="*/ 2147483646 h 300"/>
              <a:gd name="T6" fmla="*/ 2147483646 w 130"/>
              <a:gd name="T7" fmla="*/ 2147483646 h 300"/>
              <a:gd name="T8" fmla="*/ 2147483646 w 130"/>
              <a:gd name="T9" fmla="*/ 2147483646 h 300"/>
              <a:gd name="T10" fmla="*/ 2147483646 w 130"/>
              <a:gd name="T11" fmla="*/ 2147483646 h 300"/>
              <a:gd name="T12" fmla="*/ 2147483646 w 130"/>
              <a:gd name="T13" fmla="*/ 2147483646 h 300"/>
              <a:gd name="T14" fmla="*/ 2147483646 w 130"/>
              <a:gd name="T15" fmla="*/ 2147483646 h 300"/>
              <a:gd name="T16" fmla="*/ 2147483646 w 130"/>
              <a:gd name="T17" fmla="*/ 2147483646 h 300"/>
              <a:gd name="T18" fmla="*/ 2147483646 w 130"/>
              <a:gd name="T19" fmla="*/ 2147483646 h 300"/>
              <a:gd name="T20" fmla="*/ 2147483646 w 130"/>
              <a:gd name="T21" fmla="*/ 2147483646 h 300"/>
              <a:gd name="T22" fmla="*/ 2147483646 w 130"/>
              <a:gd name="T23" fmla="*/ 2147483646 h 300"/>
              <a:gd name="T24" fmla="*/ 2147483646 w 130"/>
              <a:gd name="T25" fmla="*/ 2147483646 h 300"/>
              <a:gd name="T26" fmla="*/ 2147483646 w 130"/>
              <a:gd name="T27" fmla="*/ 2147483646 h 300"/>
              <a:gd name="T28" fmla="*/ 2147483646 w 130"/>
              <a:gd name="T29" fmla="*/ 2147483646 h 300"/>
              <a:gd name="T30" fmla="*/ 2147483646 w 130"/>
              <a:gd name="T31" fmla="*/ 2147483646 h 300"/>
              <a:gd name="T32" fmla="*/ 2147483646 w 130"/>
              <a:gd name="T33" fmla="*/ 2147483646 h 300"/>
              <a:gd name="T34" fmla="*/ 2147483646 w 130"/>
              <a:gd name="T35" fmla="*/ 2147483646 h 300"/>
              <a:gd name="T36" fmla="*/ 2147483646 w 130"/>
              <a:gd name="T37" fmla="*/ 2147483646 h 300"/>
              <a:gd name="T38" fmla="*/ 2147483646 w 130"/>
              <a:gd name="T39" fmla="*/ 2147483646 h 300"/>
              <a:gd name="T40" fmla="*/ 2147483646 w 130"/>
              <a:gd name="T41" fmla="*/ 2147483646 h 300"/>
              <a:gd name="T42" fmla="*/ 2147483646 w 130"/>
              <a:gd name="T43" fmla="*/ 2147483646 h 300"/>
              <a:gd name="T44" fmla="*/ 2147483646 w 130"/>
              <a:gd name="T45" fmla="*/ 2147483646 h 300"/>
              <a:gd name="T46" fmla="*/ 2147483646 w 130"/>
              <a:gd name="T47" fmla="*/ 2147483646 h 300"/>
              <a:gd name="T48" fmla="*/ 2147483646 w 130"/>
              <a:gd name="T49" fmla="*/ 2147483646 h 300"/>
              <a:gd name="T50" fmla="*/ 2147483646 w 130"/>
              <a:gd name="T51" fmla="*/ 0 h 3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0"/>
              <a:gd name="T79" fmla="*/ 0 h 300"/>
              <a:gd name="T80" fmla="*/ 130 w 130"/>
              <a:gd name="T81" fmla="*/ 300 h 30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0" h="300">
                <a:moveTo>
                  <a:pt x="67" y="0"/>
                </a:moveTo>
                <a:cubicBezTo>
                  <a:pt x="61" y="0"/>
                  <a:pt x="53" y="12"/>
                  <a:pt x="47" y="20"/>
                </a:cubicBezTo>
                <a:cubicBezTo>
                  <a:pt x="41" y="28"/>
                  <a:pt x="36" y="37"/>
                  <a:pt x="31" y="46"/>
                </a:cubicBezTo>
                <a:cubicBezTo>
                  <a:pt x="26" y="55"/>
                  <a:pt x="21" y="66"/>
                  <a:pt x="17" y="76"/>
                </a:cubicBezTo>
                <a:cubicBezTo>
                  <a:pt x="13" y="86"/>
                  <a:pt x="10" y="97"/>
                  <a:pt x="7" y="106"/>
                </a:cubicBezTo>
                <a:cubicBezTo>
                  <a:pt x="4" y="115"/>
                  <a:pt x="2" y="122"/>
                  <a:pt x="1" y="130"/>
                </a:cubicBezTo>
                <a:cubicBezTo>
                  <a:pt x="0" y="138"/>
                  <a:pt x="1" y="146"/>
                  <a:pt x="1" y="152"/>
                </a:cubicBezTo>
                <a:cubicBezTo>
                  <a:pt x="1" y="158"/>
                  <a:pt x="0" y="161"/>
                  <a:pt x="1" y="166"/>
                </a:cubicBezTo>
                <a:cubicBezTo>
                  <a:pt x="2" y="171"/>
                  <a:pt x="4" y="178"/>
                  <a:pt x="5" y="184"/>
                </a:cubicBezTo>
                <a:cubicBezTo>
                  <a:pt x="6" y="190"/>
                  <a:pt x="4" y="192"/>
                  <a:pt x="7" y="202"/>
                </a:cubicBezTo>
                <a:cubicBezTo>
                  <a:pt x="10" y="212"/>
                  <a:pt x="16" y="230"/>
                  <a:pt x="21" y="242"/>
                </a:cubicBezTo>
                <a:cubicBezTo>
                  <a:pt x="26" y="254"/>
                  <a:pt x="34" y="266"/>
                  <a:pt x="39" y="274"/>
                </a:cubicBezTo>
                <a:cubicBezTo>
                  <a:pt x="44" y="282"/>
                  <a:pt x="47" y="284"/>
                  <a:pt x="51" y="288"/>
                </a:cubicBezTo>
                <a:cubicBezTo>
                  <a:pt x="55" y="292"/>
                  <a:pt x="58" y="300"/>
                  <a:pt x="63" y="298"/>
                </a:cubicBezTo>
                <a:cubicBezTo>
                  <a:pt x="68" y="296"/>
                  <a:pt x="77" y="286"/>
                  <a:pt x="83" y="278"/>
                </a:cubicBezTo>
                <a:cubicBezTo>
                  <a:pt x="89" y="270"/>
                  <a:pt x="96" y="262"/>
                  <a:pt x="101" y="252"/>
                </a:cubicBezTo>
                <a:cubicBezTo>
                  <a:pt x="106" y="242"/>
                  <a:pt x="111" y="231"/>
                  <a:pt x="115" y="220"/>
                </a:cubicBezTo>
                <a:cubicBezTo>
                  <a:pt x="119" y="209"/>
                  <a:pt x="121" y="196"/>
                  <a:pt x="123" y="188"/>
                </a:cubicBezTo>
                <a:cubicBezTo>
                  <a:pt x="125" y="180"/>
                  <a:pt x="128" y="177"/>
                  <a:pt x="129" y="170"/>
                </a:cubicBezTo>
                <a:cubicBezTo>
                  <a:pt x="130" y="163"/>
                  <a:pt x="127" y="156"/>
                  <a:pt x="127" y="148"/>
                </a:cubicBezTo>
                <a:cubicBezTo>
                  <a:pt x="127" y="140"/>
                  <a:pt x="128" y="129"/>
                  <a:pt x="127" y="120"/>
                </a:cubicBezTo>
                <a:cubicBezTo>
                  <a:pt x="126" y="111"/>
                  <a:pt x="121" y="100"/>
                  <a:pt x="119" y="92"/>
                </a:cubicBezTo>
                <a:cubicBezTo>
                  <a:pt x="117" y="84"/>
                  <a:pt x="118" y="82"/>
                  <a:pt x="115" y="74"/>
                </a:cubicBezTo>
                <a:cubicBezTo>
                  <a:pt x="112" y="66"/>
                  <a:pt x="104" y="51"/>
                  <a:pt x="99" y="42"/>
                </a:cubicBezTo>
                <a:cubicBezTo>
                  <a:pt x="94" y="33"/>
                  <a:pt x="89" y="26"/>
                  <a:pt x="85" y="20"/>
                </a:cubicBezTo>
                <a:cubicBezTo>
                  <a:pt x="81" y="14"/>
                  <a:pt x="73" y="0"/>
                  <a:pt x="67" y="0"/>
                </a:cubicBezTo>
                <a:close/>
              </a:path>
            </a:pathLst>
          </a:custGeom>
          <a:solidFill>
            <a:srgbClr val="969696"/>
          </a:solidFill>
          <a:ln w="12700" cap="sq" cmpd="sng">
            <a:solidFill>
              <a:srgbClr val="969696"/>
            </a:solidFill>
            <a:prstDash val="solid"/>
            <a:round/>
            <a:headEnd type="none" w="med" len="med"/>
            <a:tailEnd type="none" w="sm" len="sm"/>
          </a:ln>
        </p:spPr>
        <p:txBody>
          <a:bodyPr anchor="ctr">
            <a:spAutoFit/>
          </a:bodyPr>
          <a:lstStyle/>
          <a:p>
            <a:endParaRPr lang="en-US"/>
          </a:p>
        </p:txBody>
      </p:sp>
      <p:sp>
        <p:nvSpPr>
          <p:cNvPr id="54287" name="Freeform 15"/>
          <p:cNvSpPr>
            <a:spLocks/>
          </p:cNvSpPr>
          <p:nvPr/>
        </p:nvSpPr>
        <p:spPr bwMode="auto">
          <a:xfrm>
            <a:off x="3673475" y="5210175"/>
            <a:ext cx="207963" cy="174625"/>
          </a:xfrm>
          <a:custGeom>
            <a:avLst/>
            <a:gdLst>
              <a:gd name="T0" fmla="*/ 2147483646 w 135"/>
              <a:gd name="T1" fmla="*/ 2147483646 h 124"/>
              <a:gd name="T2" fmla="*/ 2147483646 w 135"/>
              <a:gd name="T3" fmla="*/ 2147483646 h 124"/>
              <a:gd name="T4" fmla="*/ 2147483646 w 135"/>
              <a:gd name="T5" fmla="*/ 2147483646 h 124"/>
              <a:gd name="T6" fmla="*/ 2147483646 w 135"/>
              <a:gd name="T7" fmla="*/ 2147483646 h 124"/>
              <a:gd name="T8" fmla="*/ 0 60000 65536"/>
              <a:gd name="T9" fmla="*/ 0 60000 65536"/>
              <a:gd name="T10" fmla="*/ 0 60000 65536"/>
              <a:gd name="T11" fmla="*/ 0 60000 65536"/>
              <a:gd name="T12" fmla="*/ 0 w 135"/>
              <a:gd name="T13" fmla="*/ 0 h 124"/>
              <a:gd name="T14" fmla="*/ 135 w 135"/>
              <a:gd name="T15" fmla="*/ 124 h 124"/>
            </a:gdLst>
            <a:ahLst/>
            <a:cxnLst>
              <a:cxn ang="T8">
                <a:pos x="T0" y="T1"/>
              </a:cxn>
              <a:cxn ang="T9">
                <a:pos x="T2" y="T3"/>
              </a:cxn>
              <a:cxn ang="T10">
                <a:pos x="T4" y="T5"/>
              </a:cxn>
              <a:cxn ang="T11">
                <a:pos x="T6" y="T7"/>
              </a:cxn>
            </a:cxnLst>
            <a:rect l="T12" t="T13" r="T14" b="T15"/>
            <a:pathLst>
              <a:path w="135" h="124">
                <a:moveTo>
                  <a:pt x="10" y="20"/>
                </a:moveTo>
                <a:cubicBezTo>
                  <a:pt x="0" y="37"/>
                  <a:pt x="47" y="124"/>
                  <a:pt x="66" y="124"/>
                </a:cubicBezTo>
                <a:cubicBezTo>
                  <a:pt x="85" y="124"/>
                  <a:pt x="135" y="36"/>
                  <a:pt x="126" y="18"/>
                </a:cubicBezTo>
                <a:cubicBezTo>
                  <a:pt x="117" y="0"/>
                  <a:pt x="20" y="3"/>
                  <a:pt x="10" y="20"/>
                </a:cubicBezTo>
                <a:close/>
              </a:path>
            </a:pathLst>
          </a:custGeom>
          <a:solidFill>
            <a:srgbClr val="969696"/>
          </a:solidFill>
          <a:ln>
            <a:noFill/>
          </a:ln>
          <a:extLst>
            <a:ext uri="{91240B29-F687-4F45-9708-019B960494DF}">
              <a14:hiddenLine xmlns:a14="http://schemas.microsoft.com/office/drawing/2010/main" w="12700" cap="sq" cmpd="sng">
                <a:solidFill>
                  <a:srgbClr val="000000"/>
                </a:solidFill>
                <a:prstDash val="solid"/>
                <a:round/>
                <a:headEnd type="none" w="med" len="med"/>
                <a:tailEnd type="none" w="sm" len="sm"/>
              </a14:hiddenLine>
            </a:ext>
          </a:extLst>
        </p:spPr>
        <p:txBody>
          <a:bodyPr anchor="ctr">
            <a:spAutoFit/>
          </a:bodyPr>
          <a:lstStyle/>
          <a:p>
            <a:endParaRPr lang="en-US"/>
          </a:p>
        </p:txBody>
      </p:sp>
      <p:sp>
        <p:nvSpPr>
          <p:cNvPr id="54288" name="Oval 16"/>
          <p:cNvSpPr>
            <a:spLocks noChangeArrowheads="1"/>
          </p:cNvSpPr>
          <p:nvPr/>
        </p:nvSpPr>
        <p:spPr bwMode="auto">
          <a:xfrm>
            <a:off x="1798638" y="2428875"/>
            <a:ext cx="757237" cy="708025"/>
          </a:xfrm>
          <a:prstGeom prst="ellipse">
            <a:avLst/>
          </a:prstGeom>
          <a:solidFill>
            <a:srgbClr val="969696"/>
          </a:solidFill>
          <a:ln w="12700" cap="sq">
            <a:solidFill>
              <a:schemeClr val="tx1"/>
            </a:solidFill>
            <a:round/>
            <a:headEnd/>
            <a:tailEnd type="none" w="sm" len="sm"/>
          </a:ln>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B</a:t>
            </a:r>
          </a:p>
        </p:txBody>
      </p:sp>
      <p:sp>
        <p:nvSpPr>
          <p:cNvPr id="54289" name="Oval 17"/>
          <p:cNvSpPr>
            <a:spLocks noChangeArrowheads="1"/>
          </p:cNvSpPr>
          <p:nvPr/>
        </p:nvSpPr>
        <p:spPr bwMode="auto">
          <a:xfrm>
            <a:off x="3722688" y="2381250"/>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B</a:t>
            </a:r>
          </a:p>
        </p:txBody>
      </p:sp>
      <p:sp>
        <p:nvSpPr>
          <p:cNvPr id="54290" name="Oval 18"/>
          <p:cNvSpPr>
            <a:spLocks noChangeArrowheads="1"/>
          </p:cNvSpPr>
          <p:nvPr/>
        </p:nvSpPr>
        <p:spPr bwMode="auto">
          <a:xfrm>
            <a:off x="3444875" y="2797175"/>
            <a:ext cx="757238"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C</a:t>
            </a:r>
          </a:p>
        </p:txBody>
      </p:sp>
      <p:sp>
        <p:nvSpPr>
          <p:cNvPr id="54291" name="Oval 19"/>
          <p:cNvSpPr>
            <a:spLocks noChangeArrowheads="1"/>
          </p:cNvSpPr>
          <p:nvPr/>
        </p:nvSpPr>
        <p:spPr bwMode="auto">
          <a:xfrm>
            <a:off x="4824413" y="2373313"/>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A</a:t>
            </a:r>
          </a:p>
        </p:txBody>
      </p:sp>
      <p:sp>
        <p:nvSpPr>
          <p:cNvPr id="54292" name="Oval 20"/>
          <p:cNvSpPr>
            <a:spLocks noChangeArrowheads="1"/>
          </p:cNvSpPr>
          <p:nvPr/>
        </p:nvSpPr>
        <p:spPr bwMode="auto">
          <a:xfrm>
            <a:off x="5102225" y="2797175"/>
            <a:ext cx="757238"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C</a:t>
            </a:r>
          </a:p>
        </p:txBody>
      </p:sp>
      <p:sp>
        <p:nvSpPr>
          <p:cNvPr id="54293" name="Oval 21"/>
          <p:cNvSpPr>
            <a:spLocks noChangeArrowheads="1"/>
          </p:cNvSpPr>
          <p:nvPr/>
        </p:nvSpPr>
        <p:spPr bwMode="auto">
          <a:xfrm>
            <a:off x="6376988" y="2373313"/>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A</a:t>
            </a:r>
          </a:p>
        </p:txBody>
      </p:sp>
      <p:sp>
        <p:nvSpPr>
          <p:cNvPr id="54294" name="Oval 22"/>
          <p:cNvSpPr>
            <a:spLocks noChangeArrowheads="1"/>
          </p:cNvSpPr>
          <p:nvPr/>
        </p:nvSpPr>
        <p:spPr bwMode="auto">
          <a:xfrm>
            <a:off x="6932613" y="2381250"/>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B</a:t>
            </a:r>
          </a:p>
        </p:txBody>
      </p:sp>
      <p:sp>
        <p:nvSpPr>
          <p:cNvPr id="54295" name="Oval 23"/>
          <p:cNvSpPr>
            <a:spLocks noChangeArrowheads="1"/>
          </p:cNvSpPr>
          <p:nvPr/>
        </p:nvSpPr>
        <p:spPr bwMode="auto">
          <a:xfrm>
            <a:off x="6654800" y="2797175"/>
            <a:ext cx="757238" cy="708025"/>
          </a:xfrm>
          <a:prstGeom prst="ellipse">
            <a:avLst/>
          </a:prstGeom>
          <a:solidFill>
            <a:srgbClr val="969696"/>
          </a:solidFill>
          <a:ln w="12700" cap="sq">
            <a:solidFill>
              <a:schemeClr val="tx1"/>
            </a:solidFill>
            <a:round/>
            <a:headEnd/>
            <a:tailEnd type="none" w="sm" len="sm"/>
          </a:ln>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C</a:t>
            </a:r>
          </a:p>
        </p:txBody>
      </p:sp>
      <p:sp>
        <p:nvSpPr>
          <p:cNvPr id="54296" name="Oval 24"/>
          <p:cNvSpPr>
            <a:spLocks noChangeArrowheads="1"/>
          </p:cNvSpPr>
          <p:nvPr/>
        </p:nvSpPr>
        <p:spPr bwMode="auto">
          <a:xfrm>
            <a:off x="3167063" y="3582988"/>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A</a:t>
            </a:r>
          </a:p>
        </p:txBody>
      </p:sp>
      <p:sp>
        <p:nvSpPr>
          <p:cNvPr id="54297" name="Oval 25"/>
          <p:cNvSpPr>
            <a:spLocks noChangeArrowheads="1"/>
          </p:cNvSpPr>
          <p:nvPr/>
        </p:nvSpPr>
        <p:spPr bwMode="auto">
          <a:xfrm>
            <a:off x="3722688" y="3590925"/>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B</a:t>
            </a:r>
          </a:p>
        </p:txBody>
      </p:sp>
      <p:sp>
        <p:nvSpPr>
          <p:cNvPr id="54298" name="Oval 26"/>
          <p:cNvSpPr>
            <a:spLocks noChangeArrowheads="1"/>
          </p:cNvSpPr>
          <p:nvPr/>
        </p:nvSpPr>
        <p:spPr bwMode="auto">
          <a:xfrm>
            <a:off x="4824413" y="3582988"/>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A</a:t>
            </a:r>
          </a:p>
        </p:txBody>
      </p:sp>
      <p:sp>
        <p:nvSpPr>
          <p:cNvPr id="54299" name="Oval 27"/>
          <p:cNvSpPr>
            <a:spLocks noChangeArrowheads="1"/>
          </p:cNvSpPr>
          <p:nvPr/>
        </p:nvSpPr>
        <p:spPr bwMode="auto">
          <a:xfrm>
            <a:off x="5102225" y="4006850"/>
            <a:ext cx="757238"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C</a:t>
            </a:r>
          </a:p>
        </p:txBody>
      </p:sp>
      <p:sp>
        <p:nvSpPr>
          <p:cNvPr id="54300" name="Oval 28"/>
          <p:cNvSpPr>
            <a:spLocks noChangeArrowheads="1"/>
          </p:cNvSpPr>
          <p:nvPr/>
        </p:nvSpPr>
        <p:spPr bwMode="auto">
          <a:xfrm>
            <a:off x="6932613" y="3590925"/>
            <a:ext cx="757237"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B</a:t>
            </a:r>
          </a:p>
        </p:txBody>
      </p:sp>
      <p:sp>
        <p:nvSpPr>
          <p:cNvPr id="54301" name="Oval 29"/>
          <p:cNvSpPr>
            <a:spLocks noChangeArrowheads="1"/>
          </p:cNvSpPr>
          <p:nvPr/>
        </p:nvSpPr>
        <p:spPr bwMode="auto">
          <a:xfrm>
            <a:off x="6654800" y="4006850"/>
            <a:ext cx="757238" cy="708025"/>
          </a:xfrm>
          <a:prstGeom prst="ellipse">
            <a:avLst/>
          </a:prstGeom>
          <a:noFill/>
          <a:ln w="127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C</a:t>
            </a:r>
          </a:p>
        </p:txBody>
      </p:sp>
      <p:sp>
        <p:nvSpPr>
          <p:cNvPr id="54302" name="Oval 30"/>
          <p:cNvSpPr>
            <a:spLocks noChangeArrowheads="1"/>
          </p:cNvSpPr>
          <p:nvPr/>
        </p:nvSpPr>
        <p:spPr bwMode="auto">
          <a:xfrm>
            <a:off x="1243013" y="2420938"/>
            <a:ext cx="757237" cy="708025"/>
          </a:xfrm>
          <a:prstGeom prst="ellipse">
            <a:avLst/>
          </a:prstGeom>
          <a:solidFill>
            <a:srgbClr val="969696"/>
          </a:solidFill>
          <a:ln w="12700" cap="sq">
            <a:solidFill>
              <a:schemeClr val="tx1"/>
            </a:solidFill>
            <a:round/>
            <a:headEnd/>
            <a:tailEnd type="none" w="sm" len="sm"/>
          </a:ln>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A</a:t>
            </a:r>
          </a:p>
        </p:txBody>
      </p:sp>
      <p:sp>
        <p:nvSpPr>
          <p:cNvPr id="54303" name="Oval 31"/>
          <p:cNvSpPr>
            <a:spLocks noChangeArrowheads="1"/>
          </p:cNvSpPr>
          <p:nvPr/>
        </p:nvSpPr>
        <p:spPr bwMode="auto">
          <a:xfrm>
            <a:off x="3167063" y="2373313"/>
            <a:ext cx="757237" cy="708025"/>
          </a:xfrm>
          <a:prstGeom prst="ellipse">
            <a:avLst/>
          </a:prstGeom>
          <a:solidFill>
            <a:srgbClr val="969696"/>
          </a:solidFill>
          <a:ln w="12700" cap="sq">
            <a:solidFill>
              <a:schemeClr val="tx1"/>
            </a:solidFill>
            <a:round/>
            <a:headEnd/>
            <a:tailEnd type="none" w="sm" len="sm"/>
          </a:ln>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A</a:t>
            </a:r>
          </a:p>
        </p:txBody>
      </p:sp>
      <p:sp>
        <p:nvSpPr>
          <p:cNvPr id="54304" name="Oval 32"/>
          <p:cNvSpPr>
            <a:spLocks noChangeArrowheads="1"/>
          </p:cNvSpPr>
          <p:nvPr/>
        </p:nvSpPr>
        <p:spPr bwMode="auto">
          <a:xfrm>
            <a:off x="5380038" y="2381250"/>
            <a:ext cx="757237" cy="708025"/>
          </a:xfrm>
          <a:prstGeom prst="ellipse">
            <a:avLst/>
          </a:prstGeom>
          <a:solidFill>
            <a:srgbClr val="969696"/>
          </a:solidFill>
          <a:ln w="12700" cap="sq">
            <a:solidFill>
              <a:schemeClr val="tx1"/>
            </a:solidFill>
            <a:round/>
            <a:headEnd/>
            <a:tailEnd type="none" w="sm" len="sm"/>
          </a:ln>
        </p:spPr>
        <p:txBody>
          <a:bodyPr anchor="ct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chemeClr val="tx1"/>
                </a:solidFill>
              </a:rPr>
              <a:t>B</a:t>
            </a:r>
          </a:p>
        </p:txBody>
      </p:sp>
      <p:sp>
        <p:nvSpPr>
          <p:cNvPr id="54305" name="Text Box 33"/>
          <p:cNvSpPr txBox="1">
            <a:spLocks noChangeArrowheads="1"/>
          </p:cNvSpPr>
          <p:nvPr/>
        </p:nvSpPr>
        <p:spPr bwMode="auto">
          <a:xfrm>
            <a:off x="2684463" y="2706688"/>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4306" name="Text Box 34"/>
          <p:cNvSpPr txBox="1">
            <a:spLocks noChangeArrowheads="1"/>
          </p:cNvSpPr>
          <p:nvPr/>
        </p:nvSpPr>
        <p:spPr bwMode="auto">
          <a:xfrm>
            <a:off x="4513263" y="2706688"/>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4307" name="Text Box 35"/>
          <p:cNvSpPr txBox="1">
            <a:spLocks noChangeArrowheads="1"/>
          </p:cNvSpPr>
          <p:nvPr/>
        </p:nvSpPr>
        <p:spPr bwMode="auto">
          <a:xfrm>
            <a:off x="6094413" y="2706688"/>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4308" name="Text Box 36"/>
          <p:cNvSpPr txBox="1">
            <a:spLocks noChangeArrowheads="1"/>
          </p:cNvSpPr>
          <p:nvPr/>
        </p:nvSpPr>
        <p:spPr bwMode="auto">
          <a:xfrm>
            <a:off x="2716213" y="399256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4309" name="Text Box 37"/>
          <p:cNvSpPr txBox="1">
            <a:spLocks noChangeArrowheads="1"/>
          </p:cNvSpPr>
          <p:nvPr/>
        </p:nvSpPr>
        <p:spPr bwMode="auto">
          <a:xfrm>
            <a:off x="4545013" y="399256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4310" name="Text Box 38"/>
          <p:cNvSpPr txBox="1">
            <a:spLocks noChangeArrowheads="1"/>
          </p:cNvSpPr>
          <p:nvPr/>
        </p:nvSpPr>
        <p:spPr bwMode="auto">
          <a:xfrm>
            <a:off x="6094413" y="3992563"/>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4311" name="Text Box 39"/>
          <p:cNvSpPr txBox="1">
            <a:spLocks noChangeArrowheads="1"/>
          </p:cNvSpPr>
          <p:nvPr/>
        </p:nvSpPr>
        <p:spPr bwMode="auto">
          <a:xfrm>
            <a:off x="2693988" y="5097463"/>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2" name="Slide Number Placeholder 1"/>
          <p:cNvSpPr>
            <a:spLocks noGrp="1"/>
          </p:cNvSpPr>
          <p:nvPr>
            <p:ph type="sldNum" sz="quarter" idx="10"/>
          </p:nvPr>
        </p:nvSpPr>
        <p:spPr/>
        <p:txBody>
          <a:bodyPr/>
          <a:lstStyle/>
          <a:p>
            <a:pPr>
              <a:defRPr/>
            </a:pPr>
            <a:r>
              <a:rPr lang="en-US" altLang="en-US"/>
              <a:t>Slide </a:t>
            </a:r>
            <a:fld id="{C6268CC9-ECC1-477A-8C6E-3D0BA3DDFE65}" type="slidenum">
              <a:rPr lang="en-US" altLang="en-US" smtClean="0"/>
              <a:pPr>
                <a:defRPr/>
              </a:pPr>
              <a:t>36</a:t>
            </a:fld>
            <a:endParaRPr lang="en-US" altLang="en-US" dirty="0"/>
          </a:p>
        </p:txBody>
      </p:sp>
    </p:spTree>
    <p:extLst>
      <p:ext uri="{BB962C8B-B14F-4D97-AF65-F5344CB8AC3E}">
        <p14:creationId xmlns:p14="http://schemas.microsoft.com/office/powerpoint/2010/main" val="210942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6"/>
          <p:cNvSpPr>
            <a:spLocks noGrp="1" noChangeArrowheads="1"/>
          </p:cNvSpPr>
          <p:nvPr>
            <p:ph type="title"/>
          </p:nvPr>
        </p:nvSpPr>
        <p:spPr/>
        <p:txBody>
          <a:bodyPr/>
          <a:lstStyle/>
          <a:p>
            <a:pPr eaLnBrk="1" hangingPunct="1"/>
            <a:r>
              <a:rPr lang="en-US" altLang="en-US"/>
              <a:t>Rules of Probability (Set Theory)</a:t>
            </a:r>
          </a:p>
        </p:txBody>
      </p:sp>
      <p:sp>
        <p:nvSpPr>
          <p:cNvPr id="55299" name="Rectangle 39"/>
          <p:cNvSpPr>
            <a:spLocks noGrp="1" noChangeArrowheads="1"/>
          </p:cNvSpPr>
          <p:nvPr>
            <p:ph idx="1"/>
          </p:nvPr>
        </p:nvSpPr>
        <p:spPr>
          <a:xfrm>
            <a:off x="183356" y="1018381"/>
            <a:ext cx="8763000" cy="2762250"/>
          </a:xfrm>
        </p:spPr>
        <p:txBody>
          <a:bodyPr/>
          <a:lstStyle/>
          <a:p>
            <a:pPr eaLnBrk="1" hangingPunct="1"/>
            <a:r>
              <a:rPr lang="en-US" altLang="en-US" dirty="0"/>
              <a:t>Let the Sample Space representing the role of a die be S = {1,2,3,4,5,6}</a:t>
            </a:r>
          </a:p>
          <a:p>
            <a:pPr eaLnBrk="1" hangingPunct="1"/>
            <a:r>
              <a:rPr lang="en-US" altLang="en-US" dirty="0"/>
              <a:t>Let A = {1,2,3}</a:t>
            </a:r>
          </a:p>
          <a:p>
            <a:pPr eaLnBrk="1" hangingPunct="1"/>
            <a:r>
              <a:rPr lang="en-US" altLang="en-US" dirty="0"/>
              <a:t>Let B = {2,3,5}</a:t>
            </a:r>
          </a:p>
          <a:p>
            <a:pPr eaLnBrk="1" hangingPunct="1"/>
            <a:r>
              <a:rPr lang="en-US" altLang="en-US" dirty="0"/>
              <a:t>Let C = {3,4,6}</a:t>
            </a:r>
          </a:p>
          <a:p>
            <a:pPr eaLnBrk="1" hangingPunct="1"/>
            <a:endParaRPr lang="en-US" altLang="en-US" dirty="0"/>
          </a:p>
          <a:p>
            <a:pPr eaLnBrk="1" hangingPunct="1"/>
            <a:r>
              <a:rPr lang="en-US" altLang="en-US" dirty="0"/>
              <a:t>What is P(A</a:t>
            </a:r>
            <a:r>
              <a:rPr lang="en-US" altLang="en-US" dirty="0">
                <a:latin typeface="Symbol" panose="05050102010706020507" pitchFamily="18" charset="2"/>
              </a:rPr>
              <a:t>È</a:t>
            </a:r>
            <a:r>
              <a:rPr lang="en-US" altLang="en-US" dirty="0"/>
              <a:t>B</a:t>
            </a:r>
            <a:r>
              <a:rPr lang="en-US" altLang="en-US" dirty="0">
                <a:latin typeface="Symbol" panose="05050102010706020507" pitchFamily="18" charset="2"/>
              </a:rPr>
              <a:t>È</a:t>
            </a:r>
            <a:r>
              <a:rPr lang="en-US" altLang="en-US" dirty="0"/>
              <a:t>C) = ?</a:t>
            </a:r>
          </a:p>
        </p:txBody>
      </p:sp>
      <p:graphicFrame>
        <p:nvGraphicFramePr>
          <p:cNvPr id="55301" name="Object 7"/>
          <p:cNvGraphicFramePr>
            <a:graphicFrameLocks noChangeAspect="1"/>
          </p:cNvGraphicFramePr>
          <p:nvPr>
            <p:extLst>
              <p:ext uri="{D42A27DB-BD31-4B8C-83A1-F6EECF244321}">
                <p14:modId xmlns:p14="http://schemas.microsoft.com/office/powerpoint/2010/main" val="525628866"/>
              </p:ext>
            </p:extLst>
          </p:nvPr>
        </p:nvGraphicFramePr>
        <p:xfrm>
          <a:off x="3082131" y="2133600"/>
          <a:ext cx="5864225" cy="1357312"/>
        </p:xfrm>
        <a:graphic>
          <a:graphicData uri="http://schemas.openxmlformats.org/presentationml/2006/ole">
            <mc:AlternateContent xmlns:mc="http://schemas.openxmlformats.org/markup-compatibility/2006">
              <mc:Choice xmlns:v="urn:schemas-microsoft-com:vml" Requires="v">
                <p:oleObj spid="_x0000_s52235" name="Equation" r:id="rId3" imgW="3136900" imgH="660400" progId="Equation.3">
                  <p:embed/>
                </p:oleObj>
              </mc:Choice>
              <mc:Fallback>
                <p:oleObj name="Equation" r:id="rId3" imgW="3136900" imgH="660400" progId="Equation.3">
                  <p:embed/>
                  <p:pic>
                    <p:nvPicPr>
                      <p:cNvPr id="5530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131" y="2133600"/>
                        <a:ext cx="5864225" cy="1357312"/>
                      </a:xfrm>
                      <a:prstGeom prst="rect">
                        <a:avLst/>
                      </a:prstGeom>
                      <a:noFill/>
                      <a:ln>
                        <a:noFill/>
                      </a:ln>
                      <a:effectLst/>
                      <a:extLst/>
                    </p:spPr>
                  </p:pic>
                </p:oleObj>
              </mc:Fallback>
            </mc:AlternateContent>
          </a:graphicData>
        </a:graphic>
      </p:graphicFrame>
      <p:sp>
        <p:nvSpPr>
          <p:cNvPr id="55302" name="Text Box 40"/>
          <p:cNvSpPr txBox="1">
            <a:spLocks noChangeArrowheads="1"/>
          </p:cNvSpPr>
          <p:nvPr/>
        </p:nvSpPr>
        <p:spPr bwMode="auto">
          <a:xfrm>
            <a:off x="1344613" y="4730750"/>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rPr>
              <a:t>P({1,2,3,4,5,6})</a:t>
            </a:r>
          </a:p>
        </p:txBody>
      </p:sp>
      <p:sp>
        <p:nvSpPr>
          <p:cNvPr id="55303" name="Text Box 41"/>
          <p:cNvSpPr txBox="1">
            <a:spLocks noChangeArrowheads="1"/>
          </p:cNvSpPr>
          <p:nvPr/>
        </p:nvSpPr>
        <p:spPr bwMode="auto">
          <a:xfrm>
            <a:off x="3386138" y="4730750"/>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rPr>
              <a:t>P{1,2,3}</a:t>
            </a:r>
          </a:p>
        </p:txBody>
      </p:sp>
      <p:sp>
        <p:nvSpPr>
          <p:cNvPr id="55304" name="Text Box 42"/>
          <p:cNvSpPr txBox="1">
            <a:spLocks noChangeArrowheads="1"/>
          </p:cNvSpPr>
          <p:nvPr/>
        </p:nvSpPr>
        <p:spPr bwMode="auto">
          <a:xfrm>
            <a:off x="4330700" y="473075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   P{2,3,5}</a:t>
            </a:r>
          </a:p>
        </p:txBody>
      </p:sp>
      <p:sp>
        <p:nvSpPr>
          <p:cNvPr id="55305" name="Text Box 43"/>
          <p:cNvSpPr txBox="1">
            <a:spLocks noChangeArrowheads="1"/>
          </p:cNvSpPr>
          <p:nvPr/>
        </p:nvSpPr>
        <p:spPr bwMode="auto">
          <a:xfrm>
            <a:off x="5675313" y="4730750"/>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P{3,4,6}</a:t>
            </a:r>
          </a:p>
        </p:txBody>
      </p:sp>
      <p:sp>
        <p:nvSpPr>
          <p:cNvPr id="55306" name="Text Box 44"/>
          <p:cNvSpPr txBox="1">
            <a:spLocks noChangeArrowheads="1"/>
          </p:cNvSpPr>
          <p:nvPr/>
        </p:nvSpPr>
        <p:spPr bwMode="auto">
          <a:xfrm>
            <a:off x="3386138" y="5149850"/>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P{2,3}</a:t>
            </a:r>
          </a:p>
        </p:txBody>
      </p:sp>
      <p:sp>
        <p:nvSpPr>
          <p:cNvPr id="55307" name="Text Box 45"/>
          <p:cNvSpPr txBox="1">
            <a:spLocks noChangeArrowheads="1"/>
          </p:cNvSpPr>
          <p:nvPr/>
        </p:nvSpPr>
        <p:spPr bwMode="auto">
          <a:xfrm>
            <a:off x="4340225" y="5149850"/>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   P{3}</a:t>
            </a:r>
          </a:p>
        </p:txBody>
      </p:sp>
      <p:sp>
        <p:nvSpPr>
          <p:cNvPr id="55308" name="Text Box 46"/>
          <p:cNvSpPr txBox="1">
            <a:spLocks noChangeArrowheads="1"/>
          </p:cNvSpPr>
          <p:nvPr/>
        </p:nvSpPr>
        <p:spPr bwMode="auto">
          <a:xfrm>
            <a:off x="5657850" y="514985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P{3}</a:t>
            </a:r>
          </a:p>
        </p:txBody>
      </p:sp>
      <p:sp>
        <p:nvSpPr>
          <p:cNvPr id="55309" name="Text Box 47"/>
          <p:cNvSpPr txBox="1">
            <a:spLocks noChangeArrowheads="1"/>
          </p:cNvSpPr>
          <p:nvPr/>
        </p:nvSpPr>
        <p:spPr bwMode="auto">
          <a:xfrm>
            <a:off x="3395663" y="55499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P{3}</a:t>
            </a:r>
          </a:p>
        </p:txBody>
      </p:sp>
      <p:sp>
        <p:nvSpPr>
          <p:cNvPr id="55310" name="Text Box 50"/>
          <p:cNvSpPr txBox="1">
            <a:spLocks noChangeArrowheads="1"/>
          </p:cNvSpPr>
          <p:nvPr/>
        </p:nvSpPr>
        <p:spPr bwMode="auto">
          <a:xfrm>
            <a:off x="3059113" y="4752975"/>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5311" name="Text Box 51"/>
          <p:cNvSpPr txBox="1">
            <a:spLocks noChangeArrowheads="1"/>
          </p:cNvSpPr>
          <p:nvPr/>
        </p:nvSpPr>
        <p:spPr bwMode="auto">
          <a:xfrm>
            <a:off x="4313238" y="4752975"/>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5312" name="Text Box 52"/>
          <p:cNvSpPr txBox="1">
            <a:spLocks noChangeArrowheads="1"/>
          </p:cNvSpPr>
          <p:nvPr/>
        </p:nvSpPr>
        <p:spPr bwMode="auto">
          <a:xfrm>
            <a:off x="5403850" y="4752975"/>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5313" name="Text Box 53"/>
          <p:cNvSpPr txBox="1">
            <a:spLocks noChangeArrowheads="1"/>
          </p:cNvSpPr>
          <p:nvPr/>
        </p:nvSpPr>
        <p:spPr bwMode="auto">
          <a:xfrm>
            <a:off x="3135313" y="554355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5314" name="Text Box 54"/>
          <p:cNvSpPr txBox="1">
            <a:spLocks noChangeArrowheads="1"/>
          </p:cNvSpPr>
          <p:nvPr/>
        </p:nvSpPr>
        <p:spPr bwMode="auto">
          <a:xfrm>
            <a:off x="4344988" y="5124450"/>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5315" name="Text Box 55"/>
          <p:cNvSpPr txBox="1">
            <a:spLocks noChangeArrowheads="1"/>
          </p:cNvSpPr>
          <p:nvPr/>
        </p:nvSpPr>
        <p:spPr bwMode="auto">
          <a:xfrm>
            <a:off x="5403850" y="512445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55316" name="Text Box 57"/>
          <p:cNvSpPr txBox="1">
            <a:spLocks noChangeArrowheads="1"/>
          </p:cNvSpPr>
          <p:nvPr/>
        </p:nvSpPr>
        <p:spPr bwMode="auto">
          <a:xfrm>
            <a:off x="3170238" y="511968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sm" len="sm"/>
              </a14:hiddenLine>
            </a:ext>
          </a:extLst>
        </p:spPr>
        <p:txBody>
          <a:bodyPr wrap="none">
            <a:spAutoFit/>
          </a:bodyPr>
          <a:lstStyle>
            <a:lvl1pPr>
              <a:spcBef>
                <a:spcPct val="20000"/>
              </a:spcBef>
              <a:buChar char="•"/>
              <a:defRPr sz="2000">
                <a:solidFill>
                  <a:srgbClr val="000000"/>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SzPct val="50000"/>
              <a:buFont typeface="Wingdings" panose="05000000000000000000" pitchFamily="2" charset="2"/>
              <a:buChar char="Ø"/>
              <a:defRPr sz="1400" b="1">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sp>
        <p:nvSpPr>
          <p:cNvPr id="2" name="Slide Number Placeholder 1"/>
          <p:cNvSpPr>
            <a:spLocks noGrp="1"/>
          </p:cNvSpPr>
          <p:nvPr>
            <p:ph type="sldNum" sz="quarter" idx="10"/>
          </p:nvPr>
        </p:nvSpPr>
        <p:spPr/>
        <p:txBody>
          <a:bodyPr/>
          <a:lstStyle/>
          <a:p>
            <a:pPr>
              <a:defRPr/>
            </a:pPr>
            <a:r>
              <a:rPr lang="en-US" altLang="en-US" dirty="0"/>
              <a:t>Slide </a:t>
            </a:r>
            <a:fld id="{C6268CC9-ECC1-477A-8C6E-3D0BA3DDFE65}" type="slidenum">
              <a:rPr lang="en-US" altLang="en-US" smtClean="0"/>
              <a:pPr>
                <a:defRPr/>
              </a:pPr>
              <a:t>37</a:t>
            </a:fld>
            <a:endParaRPr lang="en-US" altLang="en-US" dirty="0"/>
          </a:p>
        </p:txBody>
      </p:sp>
    </p:spTree>
    <p:extLst>
      <p:ext uri="{BB962C8B-B14F-4D97-AF65-F5344CB8AC3E}">
        <p14:creationId xmlns:p14="http://schemas.microsoft.com/office/powerpoint/2010/main" val="1183916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eaLnBrk="1" hangingPunct="1">
              <a:defRPr/>
            </a:pPr>
            <a:r>
              <a:rPr lang="en-US"/>
              <a:t>Example</a:t>
            </a:r>
          </a:p>
        </p:txBody>
      </p:sp>
      <p:sp>
        <p:nvSpPr>
          <p:cNvPr id="588803" name="Rectangle 3"/>
          <p:cNvSpPr>
            <a:spLocks noGrp="1" noChangeArrowheads="1"/>
          </p:cNvSpPr>
          <p:nvPr>
            <p:ph type="body" idx="1"/>
          </p:nvPr>
        </p:nvSpPr>
        <p:spPr/>
        <p:txBody>
          <a:bodyPr/>
          <a:lstStyle/>
          <a:p>
            <a:pPr eaLnBrk="1" hangingPunct="1">
              <a:lnSpc>
                <a:spcPct val="90000"/>
              </a:lnSpc>
              <a:buFontTx/>
              <a:buNone/>
            </a:pPr>
            <a:r>
              <a:rPr lang="en-US" sz="2000" dirty="0">
                <a:latin typeface="Verdana" pitchFamily="34" charset="0"/>
              </a:rPr>
              <a:t>In a large city, two newspapers are published, the Sun and the Post. The circulation departments report that 22% of the city’s households have a subscription to the Sun and 35% subscribe to the Post. </a:t>
            </a:r>
          </a:p>
          <a:p>
            <a:pPr eaLnBrk="1" hangingPunct="1">
              <a:lnSpc>
                <a:spcPct val="90000"/>
              </a:lnSpc>
              <a:buFontTx/>
              <a:buNone/>
            </a:pPr>
            <a:endParaRPr lang="en-US" sz="2000" dirty="0">
              <a:latin typeface="Verdana" pitchFamily="34" charset="0"/>
            </a:endParaRPr>
          </a:p>
          <a:p>
            <a:pPr eaLnBrk="1" hangingPunct="1">
              <a:lnSpc>
                <a:spcPct val="90000"/>
              </a:lnSpc>
              <a:buFontTx/>
              <a:buNone/>
            </a:pPr>
            <a:r>
              <a:rPr lang="en-US" sz="2000" dirty="0">
                <a:latin typeface="Verdana" pitchFamily="34" charset="0"/>
              </a:rPr>
              <a:t>A survey reveals that 6% of all households subscribe to both newspapers. What proportion of the city’s households subscribe to either newspaper?  That is, what is the probability that a subscriber is either getting a Sun or a Post or both?</a:t>
            </a:r>
          </a:p>
          <a:p>
            <a:pPr eaLnBrk="1" hangingPunct="1">
              <a:lnSpc>
                <a:spcPct val="90000"/>
              </a:lnSpc>
            </a:pPr>
            <a:endParaRPr lang="en-US" sz="2000" dirty="0">
              <a:latin typeface="Verdana" pitchFamily="34" charset="0"/>
            </a:endParaRPr>
          </a:p>
          <a:p>
            <a:pPr eaLnBrk="1" hangingPunct="1">
              <a:lnSpc>
                <a:spcPct val="90000"/>
              </a:lnSpc>
              <a:buFontTx/>
              <a:buNone/>
            </a:pPr>
            <a:r>
              <a:rPr lang="en-US" sz="2000" dirty="0">
                <a:latin typeface="Verdana" pitchFamily="34" charset="0"/>
              </a:rPr>
              <a:t>P(Sun or Post) = P(Sun) + P(Post) – P(Sun and Post)</a:t>
            </a:r>
          </a:p>
          <a:p>
            <a:pPr eaLnBrk="1" hangingPunct="1">
              <a:lnSpc>
                <a:spcPct val="90000"/>
              </a:lnSpc>
              <a:buFontTx/>
              <a:buNone/>
            </a:pPr>
            <a:r>
              <a:rPr lang="en-US" sz="2400" dirty="0">
                <a:latin typeface="Verdana" pitchFamily="34" charset="0"/>
              </a:rPr>
              <a:t>			 = .22 + .35 – .06 = .51 = 51%</a:t>
            </a:r>
          </a:p>
          <a:p>
            <a:pPr eaLnBrk="1" hangingPunct="1">
              <a:lnSpc>
                <a:spcPct val="90000"/>
              </a:lnSpc>
              <a:buFontTx/>
              <a:buNone/>
            </a:pPr>
            <a:endParaRPr lang="en-US" sz="2400" dirty="0">
              <a:latin typeface="Verdana" pitchFamily="34" charset="0"/>
            </a:endParaRPr>
          </a:p>
          <a:p>
            <a:pPr eaLnBrk="1" hangingPunct="1">
              <a:lnSpc>
                <a:spcPct val="90000"/>
              </a:lnSpc>
              <a:buFontTx/>
              <a:buNone/>
            </a:pPr>
            <a:r>
              <a:rPr lang="en-US" sz="2000" dirty="0">
                <a:latin typeface="Verdana" pitchFamily="34" charset="0"/>
              </a:rPr>
              <a:t>If you are allowed to have only one newspaper, then P(Sun and Post) = 0 as they become mutually exclusive events. So, P(Sun or Post) = P(Sun) + P(Post) = .22 + .35 = .57</a:t>
            </a:r>
          </a:p>
          <a:p>
            <a:pPr eaLnBrk="1" hangingPunct="1">
              <a:lnSpc>
                <a:spcPct val="90000"/>
              </a:lnSpc>
              <a:buFontTx/>
              <a:buNone/>
            </a:pPr>
            <a:endParaRPr lang="en-US" sz="2000" dirty="0">
              <a:latin typeface="Verdana" pitchFamily="34" charset="0"/>
            </a:endParaRPr>
          </a:p>
          <a:p>
            <a:pPr eaLnBrk="1" hangingPunct="1">
              <a:lnSpc>
                <a:spcPct val="90000"/>
              </a:lnSpc>
            </a:pPr>
            <a:endParaRPr lang="en-US" sz="2000" dirty="0">
              <a:latin typeface="Verdana" pitchFamily="34" charset="0"/>
            </a:endParaRPr>
          </a:p>
          <a:p>
            <a:pPr eaLnBrk="1" hangingPunct="1">
              <a:lnSpc>
                <a:spcPct val="90000"/>
              </a:lnSpc>
              <a:buFontTx/>
              <a:buNone/>
            </a:pPr>
            <a:endParaRPr lang="en-US" sz="24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8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88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880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88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pPr eaLnBrk="1" hangingPunct="1">
              <a:defRPr/>
            </a:pPr>
            <a:r>
              <a:rPr lang="en-US"/>
              <a:t>Multiplication Rule…</a:t>
            </a:r>
          </a:p>
        </p:txBody>
      </p:sp>
      <p:sp>
        <p:nvSpPr>
          <p:cNvPr id="37891" name="Rectangle 3"/>
          <p:cNvSpPr>
            <a:spLocks noGrp="1" noChangeArrowheads="1"/>
          </p:cNvSpPr>
          <p:nvPr>
            <p:ph type="body" idx="1"/>
          </p:nvPr>
        </p:nvSpPr>
        <p:spPr/>
        <p:txBody>
          <a:bodyPr/>
          <a:lstStyle/>
          <a:p>
            <a:pPr eaLnBrk="1" hangingPunct="1"/>
            <a:r>
              <a:rPr lang="en-US" sz="2000"/>
              <a:t>The </a:t>
            </a:r>
            <a:r>
              <a:rPr lang="en-US" sz="2000" b="1" i="1"/>
              <a:t>multiplication rule</a:t>
            </a:r>
            <a:r>
              <a:rPr lang="en-US" sz="2000"/>
              <a:t> is used to calculate the </a:t>
            </a:r>
            <a:r>
              <a:rPr lang="en-US" sz="2000" b="1" i="1">
                <a:solidFill>
                  <a:srgbClr val="0000FF"/>
                </a:solidFill>
              </a:rPr>
              <a:t>joint probability</a:t>
            </a:r>
            <a:r>
              <a:rPr lang="en-US" sz="2000"/>
              <a:t> of two events. It is based on the formula for conditional probability defined earlier:</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752600"/>
            <a:ext cx="34925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5"/>
          <p:cNvSpPr txBox="1">
            <a:spLocks noChangeArrowheads="1"/>
          </p:cNvSpPr>
          <p:nvPr/>
        </p:nvSpPr>
        <p:spPr bwMode="auto">
          <a:xfrm>
            <a:off x="457200" y="2971800"/>
            <a:ext cx="8415338" cy="2286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sz="2000"/>
              <a:t>If we multiply both sides of the equation by P(B) we have:</a:t>
            </a:r>
          </a:p>
          <a:p>
            <a:endParaRPr lang="en-US" sz="2000"/>
          </a:p>
          <a:p>
            <a:r>
              <a:rPr lang="en-US" sz="2000" b="1"/>
              <a:t>P(A and B) = P(A | B)•P(B)</a:t>
            </a:r>
            <a:endParaRPr lang="en-US" sz="2000"/>
          </a:p>
          <a:p>
            <a:endParaRPr lang="en-US" sz="2000"/>
          </a:p>
          <a:p>
            <a:r>
              <a:rPr lang="en-US" sz="2000"/>
              <a:t>Likewise, P(A and B) = P(B | A) • P(A)</a:t>
            </a:r>
          </a:p>
          <a:p>
            <a:endParaRPr lang="en-US" sz="2000"/>
          </a:p>
          <a:p>
            <a:r>
              <a:rPr lang="en-US" sz="2000"/>
              <a:t>If A and B are independent events, then P(A and B) = P(A)•P(B</a:t>
            </a:r>
            <a:r>
              <a:rPr lang="en-US" sz="2400">
                <a:latin typeface="Times"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0"/>
            <a:ext cx="7499350" cy="838200"/>
          </a:xfrm>
        </p:spPr>
        <p:txBody>
          <a:bodyPr anchor="ctr">
            <a:normAutofit/>
          </a:bodyPr>
          <a:lstStyle/>
          <a:p>
            <a:pPr eaLnBrk="1" hangingPunct="1">
              <a:defRPr/>
            </a:pPr>
            <a:r>
              <a:rPr lang="en-US" sz="3100">
                <a:latin typeface="Verdana" pitchFamily="34" charset="0"/>
              </a:rPr>
              <a:t>What do you think?  </a:t>
            </a:r>
          </a:p>
        </p:txBody>
      </p:sp>
      <p:sp>
        <p:nvSpPr>
          <p:cNvPr id="622595" name="Content Placeholder 2"/>
          <p:cNvSpPr>
            <a:spLocks noGrp="1"/>
          </p:cNvSpPr>
          <p:nvPr>
            <p:ph idx="4294967295"/>
          </p:nvPr>
        </p:nvSpPr>
        <p:spPr>
          <a:xfrm>
            <a:off x="228600" y="914400"/>
            <a:ext cx="8445500" cy="4191000"/>
          </a:xfrm>
        </p:spPr>
        <p:txBody>
          <a:bodyPr/>
          <a:lstStyle/>
          <a:p>
            <a:pPr marL="615950" indent="-533400" eaLnBrk="1" hangingPunct="1">
              <a:buFontTx/>
              <a:buNone/>
            </a:pPr>
            <a:r>
              <a:rPr lang="en-US" sz="2000">
                <a:latin typeface="Verdana" pitchFamily="34" charset="0"/>
              </a:rPr>
              <a:t>You choose one card at random from a deck of 52 cards.</a:t>
            </a:r>
          </a:p>
          <a:p>
            <a:pPr marL="615950" indent="-533400" eaLnBrk="1" hangingPunct="1">
              <a:buFontTx/>
              <a:buNone/>
            </a:pPr>
            <a:endParaRPr lang="en-US" sz="2000">
              <a:latin typeface="Verdana" pitchFamily="34" charset="0"/>
            </a:endParaRPr>
          </a:p>
          <a:p>
            <a:pPr marL="615950" indent="-533400" eaLnBrk="1" hangingPunct="1">
              <a:buFontTx/>
              <a:buAutoNum type="arabicPeriod"/>
            </a:pPr>
            <a:r>
              <a:rPr lang="en-US" sz="2000">
                <a:latin typeface="Verdana" pitchFamily="34" charset="0"/>
              </a:rPr>
              <a:t>What is the prob. of getting a Hearts? </a:t>
            </a:r>
          </a:p>
          <a:p>
            <a:pPr marL="615950" indent="-533400" eaLnBrk="1" hangingPunct="1">
              <a:buFontTx/>
              <a:buAutoNum type="arabicPeriod"/>
            </a:pPr>
            <a:r>
              <a:rPr lang="en-US" sz="2000">
                <a:latin typeface="Verdana" pitchFamily="34" charset="0"/>
              </a:rPr>
              <a:t>What is the prob. of getting a Queen? </a:t>
            </a:r>
          </a:p>
          <a:p>
            <a:pPr marL="615950" indent="-533400" eaLnBrk="1" hangingPunct="1">
              <a:buFontTx/>
              <a:buAutoNum type="arabicPeriod"/>
            </a:pPr>
            <a:r>
              <a:rPr lang="en-US" sz="2000">
                <a:latin typeface="Verdana" pitchFamily="34" charset="0"/>
              </a:rPr>
              <a:t>What is the prob. of getting a Queen or a Hearts? </a:t>
            </a:r>
          </a:p>
          <a:p>
            <a:pPr marL="615950" indent="-533400" eaLnBrk="1" hangingPunct="1">
              <a:buFontTx/>
              <a:buNone/>
            </a:pPr>
            <a:endParaRPr lang="en-US" sz="2000">
              <a:latin typeface="Verdana" pitchFamily="34" charset="0"/>
            </a:endParaRPr>
          </a:p>
          <a:p>
            <a:pPr marL="615950" indent="-533400" eaLnBrk="1" hangingPunct="1"/>
            <a:endParaRPr lang="en-US" sz="2000" i="1">
              <a:solidFill>
                <a:schemeClr val="accent1"/>
              </a:solidFill>
              <a:latin typeface="Verdana" pitchFamily="34" charset="0"/>
            </a:endParaRPr>
          </a:p>
        </p:txBody>
      </p:sp>
      <p:sp>
        <p:nvSpPr>
          <p:cNvPr id="622596" name="Text Box 4"/>
          <p:cNvSpPr txBox="1">
            <a:spLocks noChangeArrowheads="1"/>
          </p:cNvSpPr>
          <p:nvPr/>
        </p:nvSpPr>
        <p:spPr bwMode="auto">
          <a:xfrm>
            <a:off x="1371600" y="5562600"/>
            <a:ext cx="723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a:latin typeface="Arial" charset="0"/>
              </a:rPr>
              <a:t>13/52;  4/52;   13/52 + 4/52 – 1/52 = 16/52.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2595">
                                            <p:txEl>
                                              <p:pRg st="2" end="2"/>
                                            </p:txEl>
                                          </p:spTgt>
                                        </p:tgtEl>
                                        <p:attrNameLst>
                                          <p:attrName>style.visibility</p:attrName>
                                        </p:attrNameLst>
                                      </p:cBhvr>
                                      <p:to>
                                        <p:strVal val="visible"/>
                                      </p:to>
                                    </p:set>
                                    <p:animEffect transition="in" filter="dissolve">
                                      <p:cBhvr>
                                        <p:cTn id="7" dur="500"/>
                                        <p:tgtEl>
                                          <p:spTgt spid="6225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2595">
                                            <p:txEl>
                                              <p:pRg st="3" end="3"/>
                                            </p:txEl>
                                          </p:spTgt>
                                        </p:tgtEl>
                                        <p:attrNameLst>
                                          <p:attrName>style.visibility</p:attrName>
                                        </p:attrNameLst>
                                      </p:cBhvr>
                                      <p:to>
                                        <p:strVal val="visible"/>
                                      </p:to>
                                    </p:set>
                                    <p:animEffect transition="in" filter="dissolve">
                                      <p:cBhvr>
                                        <p:cTn id="12" dur="500"/>
                                        <p:tgtEl>
                                          <p:spTgt spid="6225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22595">
                                            <p:txEl>
                                              <p:pRg st="4" end="4"/>
                                            </p:txEl>
                                          </p:spTgt>
                                        </p:tgtEl>
                                        <p:attrNameLst>
                                          <p:attrName>style.visibility</p:attrName>
                                        </p:attrNameLst>
                                      </p:cBhvr>
                                      <p:to>
                                        <p:strVal val="visible"/>
                                      </p:to>
                                    </p:set>
                                    <p:animEffect transition="in" filter="dissolve">
                                      <p:cBhvr>
                                        <p:cTn id="17" dur="500"/>
                                        <p:tgtEl>
                                          <p:spTgt spid="6225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22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6"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pPr eaLnBrk="1" hangingPunct="1">
              <a:defRPr/>
            </a:pPr>
            <a:r>
              <a:rPr lang="en-US"/>
              <a:t>Multiplication Rule…</a:t>
            </a:r>
          </a:p>
        </p:txBody>
      </p:sp>
      <p:sp>
        <p:nvSpPr>
          <p:cNvPr id="586755" name="Rectangle 3"/>
          <p:cNvSpPr>
            <a:spLocks noGrp="1" noChangeArrowheads="1"/>
          </p:cNvSpPr>
          <p:nvPr>
            <p:ph type="body" idx="1"/>
          </p:nvPr>
        </p:nvSpPr>
        <p:spPr>
          <a:xfrm>
            <a:off x="457200" y="990600"/>
            <a:ext cx="8153400" cy="2133600"/>
          </a:xfrm>
        </p:spPr>
        <p:txBody>
          <a:bodyPr/>
          <a:lstStyle/>
          <a:p>
            <a:pPr eaLnBrk="1" hangingPunct="1">
              <a:buFontTx/>
              <a:buNone/>
            </a:pPr>
            <a:r>
              <a:rPr lang="en-US" sz="2000"/>
              <a:t>Suppose you toss a coin two times.  Does the second toss outcome depend on the 1</a:t>
            </a:r>
            <a:r>
              <a:rPr lang="en-US" sz="2000" baseline="30000"/>
              <a:t>st</a:t>
            </a:r>
            <a:r>
              <a:rPr lang="en-US" sz="2000"/>
              <a:t> toss outcome?  No as the tosses are independent. </a:t>
            </a:r>
          </a:p>
          <a:p>
            <a:pPr eaLnBrk="1" hangingPunct="1"/>
            <a:endParaRPr lang="en-US" sz="2000"/>
          </a:p>
          <a:p>
            <a:pPr eaLnBrk="1" hangingPunct="1">
              <a:buFontTx/>
              <a:buNone/>
            </a:pPr>
            <a:r>
              <a:rPr lang="en-US" sz="2000"/>
              <a:t>That means,  P(H | H) = P(H),  P(H | T) = P(H), P(T | H) = P(T)</a:t>
            </a:r>
          </a:p>
          <a:p>
            <a:pPr eaLnBrk="1" hangingPunct="1"/>
            <a:endParaRPr lang="en-US" sz="2000"/>
          </a:p>
          <a:p>
            <a:pPr eaLnBrk="1" hangingPunct="1"/>
            <a:endParaRPr lang="en-US" sz="2000"/>
          </a:p>
        </p:txBody>
      </p:sp>
      <p:sp>
        <p:nvSpPr>
          <p:cNvPr id="586757" name="Text Box 5"/>
          <p:cNvSpPr txBox="1">
            <a:spLocks noChangeArrowheads="1"/>
          </p:cNvSpPr>
          <p:nvPr/>
        </p:nvSpPr>
        <p:spPr bwMode="auto">
          <a:xfrm>
            <a:off x="381000" y="2590800"/>
            <a:ext cx="8415338" cy="3565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sz="2000"/>
              <a:t>From our multiplication formula, we have </a:t>
            </a:r>
          </a:p>
          <a:p>
            <a:endParaRPr lang="en-US" sz="2000"/>
          </a:p>
          <a:p>
            <a:r>
              <a:rPr lang="en-US" sz="2000" b="1"/>
              <a:t>P(A and B) = P(A | B)•P(B)</a:t>
            </a:r>
            <a:endParaRPr lang="en-US" sz="2000"/>
          </a:p>
          <a:p>
            <a:endParaRPr lang="en-US" sz="2000"/>
          </a:p>
          <a:p>
            <a:r>
              <a:rPr lang="en-US" sz="2000"/>
              <a:t>That is, P(H and T) = P(H | T) • P(T)</a:t>
            </a:r>
          </a:p>
          <a:p>
            <a:endParaRPr lang="en-US" sz="2000"/>
          </a:p>
          <a:p>
            <a:r>
              <a:rPr lang="en-US" sz="2000"/>
              <a:t>But because the tossing events are independent, we can say </a:t>
            </a:r>
          </a:p>
          <a:p>
            <a:r>
              <a:rPr lang="en-US" sz="2000"/>
              <a:t>P(H and T) = P(H) x P(T)</a:t>
            </a:r>
          </a:p>
          <a:p>
            <a:endParaRPr lang="en-US" sz="2000"/>
          </a:p>
          <a:p>
            <a:r>
              <a:rPr lang="en-US" sz="2400">
                <a:latin typeface="Times" pitchFamily="18" charset="0"/>
              </a:rPr>
              <a:t>So, if you toss 4 coins, what is the probability of getting 4 heads?</a:t>
            </a:r>
          </a:p>
          <a:p>
            <a:r>
              <a:rPr lang="en-US" sz="2400">
                <a:latin typeface="Times" pitchFamily="18" charset="0"/>
              </a:rPr>
              <a:t>Answer:  .5 x .5 x .5 x.5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6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675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675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675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675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6757">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8675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675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dirty="0"/>
              <a:t>Multiplication Rule</a:t>
            </a:r>
          </a:p>
        </p:txBody>
      </p:sp>
      <p:sp>
        <p:nvSpPr>
          <p:cNvPr id="71683" name="Rectangle 3"/>
          <p:cNvSpPr>
            <a:spLocks noGrp="1" noChangeArrowheads="1"/>
          </p:cNvSpPr>
          <p:nvPr>
            <p:ph idx="1"/>
          </p:nvPr>
        </p:nvSpPr>
        <p:spPr/>
        <p:txBody>
          <a:bodyPr/>
          <a:lstStyle/>
          <a:p>
            <a:pPr eaLnBrk="1" hangingPunct="1"/>
            <a:r>
              <a:rPr lang="en-US" altLang="en-US"/>
              <a:t>If A, B and C are events in S for which P(A) &gt; 0,  P(B) &gt; 0, and P(C) &gt; 0 , then;</a:t>
            </a:r>
          </a:p>
          <a:p>
            <a:pPr eaLnBrk="1" hangingPunct="1"/>
            <a:endParaRPr lang="en-US" altLang="en-US"/>
          </a:p>
          <a:p>
            <a:pPr eaLnBrk="1" hangingPunct="1">
              <a:buFontTx/>
              <a:buNone/>
            </a:pPr>
            <a:r>
              <a:rPr lang="en-US" altLang="en-US"/>
              <a:t>		P(A </a:t>
            </a:r>
            <a:r>
              <a:rPr lang="en-US" altLang="en-US">
                <a:sym typeface="Symbol" panose="05050102010706020507" pitchFamily="18" charset="2"/>
              </a:rPr>
              <a:t></a:t>
            </a:r>
            <a:r>
              <a:rPr lang="en-US" altLang="en-US"/>
              <a:t> B </a:t>
            </a:r>
            <a:r>
              <a:rPr lang="en-US" altLang="en-US">
                <a:sym typeface="Symbol" panose="05050102010706020507" pitchFamily="18" charset="2"/>
              </a:rPr>
              <a:t> C</a:t>
            </a:r>
            <a:r>
              <a:rPr lang="en-US" altLang="en-US"/>
              <a:t>) = P(A)P(B|A)P(C|A </a:t>
            </a:r>
            <a:r>
              <a:rPr lang="en-US" altLang="en-US">
                <a:sym typeface="Symbol" panose="05050102010706020507" pitchFamily="18" charset="2"/>
              </a:rPr>
              <a:t></a:t>
            </a:r>
            <a:r>
              <a:rPr lang="en-US" altLang="en-US"/>
              <a:t> B)</a:t>
            </a:r>
          </a:p>
          <a:p>
            <a:pPr eaLnBrk="1" hangingPunct="1"/>
            <a:endParaRPr lang="en-US" altLang="en-US"/>
          </a:p>
          <a:p>
            <a:pPr eaLnBrk="1" hangingPunct="1"/>
            <a:r>
              <a:rPr lang="en-US" altLang="en-US"/>
              <a:t>If A, B and C are independent events, then:</a:t>
            </a:r>
          </a:p>
          <a:p>
            <a:pPr eaLnBrk="1" hangingPunct="1"/>
            <a:endParaRPr lang="en-US" altLang="en-US"/>
          </a:p>
          <a:p>
            <a:pPr eaLnBrk="1" hangingPunct="1">
              <a:buFontTx/>
              <a:buNone/>
            </a:pPr>
            <a:r>
              <a:rPr lang="en-US" altLang="en-US"/>
              <a:t>		P(A </a:t>
            </a:r>
            <a:r>
              <a:rPr lang="en-US" altLang="en-US">
                <a:sym typeface="Symbol" panose="05050102010706020507" pitchFamily="18" charset="2"/>
              </a:rPr>
              <a:t></a:t>
            </a:r>
            <a:r>
              <a:rPr lang="en-US" altLang="en-US"/>
              <a:t> B </a:t>
            </a:r>
            <a:r>
              <a:rPr lang="en-US" altLang="en-US">
                <a:sym typeface="Symbol" panose="05050102010706020507" pitchFamily="18" charset="2"/>
              </a:rPr>
              <a:t> C</a:t>
            </a:r>
            <a:r>
              <a:rPr lang="en-US" altLang="en-US"/>
              <a:t>) = P(A)P(B)P(C)</a:t>
            </a:r>
          </a:p>
          <a:p>
            <a:pPr eaLnBrk="1" hangingPunct="1"/>
            <a:endParaRPr lang="en-US" altLang="en-US"/>
          </a:p>
        </p:txBody>
      </p:sp>
      <p:sp>
        <p:nvSpPr>
          <p:cNvPr id="2" name="Slide Number Placeholder 1"/>
          <p:cNvSpPr>
            <a:spLocks noGrp="1"/>
          </p:cNvSpPr>
          <p:nvPr>
            <p:ph type="sldNum" sz="quarter" idx="10"/>
          </p:nvPr>
        </p:nvSpPr>
        <p:spPr/>
        <p:txBody>
          <a:bodyPr/>
          <a:lstStyle/>
          <a:p>
            <a:pPr>
              <a:defRPr/>
            </a:pPr>
            <a:r>
              <a:rPr lang="en-US" altLang="en-US"/>
              <a:t>Slide </a:t>
            </a:r>
            <a:fld id="{C6268CC9-ECC1-477A-8C6E-3D0BA3DDFE65}" type="slidenum">
              <a:rPr lang="en-US" altLang="en-US" smtClean="0"/>
              <a:pPr>
                <a:defRPr/>
              </a:pPr>
              <a:t>41</a:t>
            </a:fld>
            <a:endParaRPr lang="en-US" altLang="en-US" dirty="0"/>
          </a:p>
        </p:txBody>
      </p:sp>
    </p:spTree>
    <p:extLst>
      <p:ext uri="{BB962C8B-B14F-4D97-AF65-F5344CB8AC3E}">
        <p14:creationId xmlns:p14="http://schemas.microsoft.com/office/powerpoint/2010/main" val="3748295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1371600" y="20574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eaLnBrk="0" hangingPunct="0">
              <a:spcBef>
                <a:spcPct val="20000"/>
              </a:spcBef>
              <a:buClr>
                <a:srgbClr val="C00000"/>
              </a:buClr>
            </a:pPr>
            <a:r>
              <a:rPr lang="en-US" sz="2600">
                <a:latin typeface="Arial" charset="0"/>
              </a:rPr>
              <a:t>`</a:t>
            </a:r>
          </a:p>
        </p:txBody>
      </p:sp>
      <p:sp>
        <p:nvSpPr>
          <p:cNvPr id="61453" name="Rectangle 13"/>
          <p:cNvSpPr>
            <a:spLocks noChangeArrowheads="1"/>
          </p:cNvSpPr>
          <p:nvPr/>
        </p:nvSpPr>
        <p:spPr bwMode="auto">
          <a:xfrm>
            <a:off x="304800" y="1219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eaLnBrk="0" hangingPunct="0">
              <a:spcBef>
                <a:spcPct val="20000"/>
              </a:spcBef>
              <a:buClr>
                <a:schemeClr val="accent1"/>
              </a:buClr>
              <a:buFontTx/>
              <a:buChar char="•"/>
            </a:pPr>
            <a:r>
              <a:rPr lang="en-US" sz="2000">
                <a:solidFill>
                  <a:srgbClr val="002060"/>
                </a:solidFill>
                <a:latin typeface="Arial" charset="0"/>
              </a:rPr>
              <a:t>To illustrate system reliability, suppose a Web site has 2 independent file servers.  Each server has 99% reliability.  What is the total system reliability?  Let,</a:t>
            </a:r>
          </a:p>
        </p:txBody>
      </p:sp>
      <p:sp>
        <p:nvSpPr>
          <p:cNvPr id="61455" name="Rectangle 15"/>
          <p:cNvSpPr>
            <a:spLocks noChangeArrowheads="1"/>
          </p:cNvSpPr>
          <p:nvPr/>
        </p:nvSpPr>
        <p:spPr bwMode="auto">
          <a:xfrm>
            <a:off x="1524000" y="2593975"/>
            <a:ext cx="557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p>
            <a:pPr defTabSz="912813" eaLnBrk="0" hangingPunct="0">
              <a:buClr>
                <a:srgbClr val="C00000"/>
              </a:buClr>
            </a:pPr>
            <a:r>
              <a:rPr lang="en-US" sz="2000" i="1">
                <a:solidFill>
                  <a:srgbClr val="002060"/>
                </a:solidFill>
                <a:latin typeface="Arial" charset="0"/>
              </a:rPr>
              <a:t>F</a:t>
            </a:r>
            <a:r>
              <a:rPr lang="en-US" sz="2000" i="1" baseline="-25000">
                <a:solidFill>
                  <a:srgbClr val="002060"/>
                </a:solidFill>
                <a:latin typeface="Arial" charset="0"/>
              </a:rPr>
              <a:t>1</a:t>
            </a:r>
            <a:r>
              <a:rPr lang="en-US" sz="2000">
                <a:solidFill>
                  <a:srgbClr val="002060"/>
                </a:solidFill>
                <a:latin typeface="Arial" charset="0"/>
              </a:rPr>
              <a:t> be the event that server 1 fails</a:t>
            </a:r>
          </a:p>
          <a:p>
            <a:pPr defTabSz="912813" eaLnBrk="0" hangingPunct="0">
              <a:buClr>
                <a:srgbClr val="C00000"/>
              </a:buClr>
            </a:pPr>
            <a:r>
              <a:rPr lang="en-US" sz="2000" i="1">
                <a:solidFill>
                  <a:srgbClr val="002060"/>
                </a:solidFill>
                <a:latin typeface="Arial" charset="0"/>
              </a:rPr>
              <a:t>F</a:t>
            </a:r>
            <a:r>
              <a:rPr lang="en-US" sz="2000" i="1" baseline="-25000">
                <a:solidFill>
                  <a:srgbClr val="002060"/>
                </a:solidFill>
                <a:latin typeface="Arial" charset="0"/>
              </a:rPr>
              <a:t>2</a:t>
            </a:r>
            <a:r>
              <a:rPr lang="en-US" sz="2000">
                <a:solidFill>
                  <a:srgbClr val="002060"/>
                </a:solidFill>
                <a:latin typeface="Arial" charset="0"/>
              </a:rPr>
              <a:t> be the event that server 2 fails </a:t>
            </a:r>
          </a:p>
        </p:txBody>
      </p:sp>
      <p:sp>
        <p:nvSpPr>
          <p:cNvPr id="39941" name="Text Box 4"/>
          <p:cNvSpPr txBox="1">
            <a:spLocks noChangeArrowheads="1"/>
          </p:cNvSpPr>
          <p:nvPr/>
        </p:nvSpPr>
        <p:spPr bwMode="auto">
          <a:xfrm rot="5400000">
            <a:off x="7743032" y="885031"/>
            <a:ext cx="2286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1" tIns="51616" rIns="103231" bIns="51616">
            <a:spAutoFit/>
          </a:bodyPr>
          <a:lstStyle>
            <a:lvl1pPr defTabSz="1031875" eaLnBrk="0" hangingPunct="0">
              <a:defRPr>
                <a:solidFill>
                  <a:schemeClr val="tx1"/>
                </a:solidFill>
                <a:latin typeface="Verdana" pitchFamily="34" charset="0"/>
                <a:cs typeface="Arial" charset="0"/>
              </a:defRPr>
            </a:lvl1pPr>
            <a:lvl2pPr marL="742950" indent="-285750" defTabSz="1031875" eaLnBrk="0" hangingPunct="0">
              <a:defRPr>
                <a:solidFill>
                  <a:schemeClr val="tx1"/>
                </a:solidFill>
                <a:latin typeface="Verdana" pitchFamily="34" charset="0"/>
                <a:cs typeface="Arial" charset="0"/>
              </a:defRPr>
            </a:lvl2pPr>
            <a:lvl3pPr marL="1143000" indent="-228600" defTabSz="1031875" eaLnBrk="0" hangingPunct="0">
              <a:defRPr>
                <a:solidFill>
                  <a:schemeClr val="tx1"/>
                </a:solidFill>
                <a:latin typeface="Verdana" pitchFamily="34" charset="0"/>
                <a:cs typeface="Arial" charset="0"/>
              </a:defRPr>
            </a:lvl3pPr>
            <a:lvl4pPr marL="1600200" indent="-228600" defTabSz="1031875" eaLnBrk="0" hangingPunct="0">
              <a:defRPr>
                <a:solidFill>
                  <a:schemeClr val="tx1"/>
                </a:solidFill>
                <a:latin typeface="Verdana" pitchFamily="34" charset="0"/>
                <a:cs typeface="Arial" charset="0"/>
              </a:defRPr>
            </a:lvl4pPr>
            <a:lvl5pPr marL="2057400" indent="-228600" defTabSz="1031875" eaLnBrk="0" hangingPunct="0">
              <a:defRPr>
                <a:solidFill>
                  <a:schemeClr val="tx1"/>
                </a:solidFill>
                <a:latin typeface="Verdana" pitchFamily="34" charset="0"/>
                <a:cs typeface="Arial" charset="0"/>
              </a:defRPr>
            </a:lvl5pPr>
            <a:lvl6pPr marL="2514600" indent="-228600" defTabSz="1031875" eaLnBrk="0" fontAlgn="base" hangingPunct="0">
              <a:spcBef>
                <a:spcPct val="0"/>
              </a:spcBef>
              <a:spcAft>
                <a:spcPct val="0"/>
              </a:spcAft>
              <a:defRPr>
                <a:solidFill>
                  <a:schemeClr val="tx1"/>
                </a:solidFill>
                <a:latin typeface="Verdana" pitchFamily="34" charset="0"/>
                <a:cs typeface="Arial" charset="0"/>
              </a:defRPr>
            </a:lvl6pPr>
            <a:lvl7pPr marL="2971800" indent="-228600" defTabSz="1031875" eaLnBrk="0" fontAlgn="base" hangingPunct="0">
              <a:spcBef>
                <a:spcPct val="0"/>
              </a:spcBef>
              <a:spcAft>
                <a:spcPct val="0"/>
              </a:spcAft>
              <a:defRPr>
                <a:solidFill>
                  <a:schemeClr val="tx1"/>
                </a:solidFill>
                <a:latin typeface="Verdana" pitchFamily="34" charset="0"/>
                <a:cs typeface="Arial" charset="0"/>
              </a:defRPr>
            </a:lvl7pPr>
            <a:lvl8pPr marL="3429000" indent="-228600" defTabSz="1031875" eaLnBrk="0" fontAlgn="base" hangingPunct="0">
              <a:spcBef>
                <a:spcPct val="0"/>
              </a:spcBef>
              <a:spcAft>
                <a:spcPct val="0"/>
              </a:spcAft>
              <a:defRPr>
                <a:solidFill>
                  <a:schemeClr val="tx1"/>
                </a:solidFill>
                <a:latin typeface="Verdana" pitchFamily="34" charset="0"/>
                <a:cs typeface="Arial" charset="0"/>
              </a:defRPr>
            </a:lvl8pPr>
            <a:lvl9pPr marL="3886200" indent="-228600" defTabSz="1031875" eaLnBrk="0" fontAlgn="base" hangingPunct="0">
              <a:spcBef>
                <a:spcPct val="0"/>
              </a:spcBef>
              <a:spcAft>
                <a:spcPct val="0"/>
              </a:spcAft>
              <a:defRPr>
                <a:solidFill>
                  <a:schemeClr val="tx1"/>
                </a:solidFill>
                <a:latin typeface="Verdana" pitchFamily="34" charset="0"/>
                <a:cs typeface="Arial" charset="0"/>
              </a:defRPr>
            </a:lvl9pPr>
          </a:lstStyle>
          <a:p>
            <a:r>
              <a:rPr lang="en-US" sz="2700" b="1">
                <a:solidFill>
                  <a:schemeClr val="accent1"/>
                </a:solidFill>
                <a:latin typeface="Arial" charset="0"/>
              </a:rPr>
              <a:t>Chapter  5</a:t>
            </a:r>
          </a:p>
        </p:txBody>
      </p:sp>
      <p:sp>
        <p:nvSpPr>
          <p:cNvPr id="39942" name="Slide Number Placeholder 4"/>
          <p:cNvSpPr txBox="1">
            <a:spLocks noGrp="1"/>
          </p:cNvSpPr>
          <p:nvPr/>
        </p:nvSpPr>
        <p:spPr bwMode="auto">
          <a:xfrm>
            <a:off x="7191375" y="6581775"/>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r>
              <a:rPr lang="en-US" sz="1000">
                <a:latin typeface="Arial" charset="0"/>
              </a:rPr>
              <a:t>5-</a:t>
            </a:r>
            <a:fld id="{431DC466-09DD-4843-9A70-748779A5DB69}" type="slidenum">
              <a:rPr lang="en-US" sz="1000">
                <a:latin typeface="Arial" charset="0"/>
              </a:rPr>
              <a:pPr algn="r" eaLnBrk="1" hangingPunct="1"/>
              <a:t>42</a:t>
            </a:fld>
            <a:endParaRPr lang="en-US" sz="1000">
              <a:latin typeface="Arial" charset="0"/>
            </a:endParaRPr>
          </a:p>
        </p:txBody>
      </p:sp>
      <p:sp>
        <p:nvSpPr>
          <p:cNvPr id="39943" name="Text Box 13"/>
          <p:cNvSpPr txBox="1">
            <a:spLocks noChangeArrowheads="1"/>
          </p:cNvSpPr>
          <p:nvPr/>
        </p:nvSpPr>
        <p:spPr bwMode="auto">
          <a:xfrm>
            <a:off x="457200" y="177800"/>
            <a:ext cx="602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800"/>
              <a:t>Reliability of independent events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53"/>
                                        </p:tgtEl>
                                        <p:attrNameLst>
                                          <p:attrName>style.visibility</p:attrName>
                                        </p:attrNameLst>
                                      </p:cBhvr>
                                      <p:to>
                                        <p:strVal val="visible"/>
                                      </p:to>
                                    </p:set>
                                    <p:animEffect transition="in" filter="randombar(vertical)">
                                      <p:cBhvr>
                                        <p:cTn id="7" dur="500"/>
                                        <p:tgtEl>
                                          <p:spTgt spid="61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55"/>
                                        </p:tgtEl>
                                        <p:attrNameLst>
                                          <p:attrName>style.visibility</p:attrName>
                                        </p:attrNameLst>
                                      </p:cBhvr>
                                      <p:to>
                                        <p:strVal val="visible"/>
                                      </p:to>
                                    </p:set>
                                    <p:animEffect transition="in" filter="randombar(vertical)">
                                      <p:cBhvr>
                                        <p:cTn id="12" dur="500"/>
                                        <p:tgtEl>
                                          <p:spTgt spid="61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3" grpId="0"/>
      <p:bldP spid="6145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304800" y="12192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eaLnBrk="0" hangingPunct="0">
              <a:spcBef>
                <a:spcPct val="20000"/>
              </a:spcBef>
              <a:buClr>
                <a:schemeClr val="folHlink"/>
              </a:buClr>
              <a:buFont typeface="Wingdings" pitchFamily="2" charset="2"/>
              <a:buNone/>
            </a:pPr>
            <a:r>
              <a:rPr lang="en-US" sz="2400"/>
              <a:t>What is the probability that both the systems will fail?  </a:t>
            </a:r>
          </a:p>
        </p:txBody>
      </p:sp>
      <p:sp>
        <p:nvSpPr>
          <p:cNvPr id="40963" name="Rectangle 5"/>
          <p:cNvSpPr>
            <a:spLocks noChangeArrowheads="1"/>
          </p:cNvSpPr>
          <p:nvPr/>
        </p:nvSpPr>
        <p:spPr bwMode="auto">
          <a:xfrm>
            <a:off x="1371600" y="218916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eaLnBrk="0" hangingPunct="0">
              <a:spcBef>
                <a:spcPct val="20000"/>
              </a:spcBef>
              <a:buClr>
                <a:srgbClr val="C00000"/>
              </a:buClr>
            </a:pPr>
            <a:endParaRPr lang="en-US" sz="2800">
              <a:latin typeface="Arial" charset="0"/>
            </a:endParaRPr>
          </a:p>
        </p:txBody>
      </p:sp>
      <p:sp>
        <p:nvSpPr>
          <p:cNvPr id="62477" name="Rectangle 13"/>
          <p:cNvSpPr>
            <a:spLocks noChangeArrowheads="1"/>
          </p:cNvSpPr>
          <p:nvPr/>
        </p:nvSpPr>
        <p:spPr bwMode="auto">
          <a:xfrm>
            <a:off x="0" y="4343400"/>
            <a:ext cx="8534400" cy="609600"/>
          </a:xfrm>
          <a:prstGeom prst="rect">
            <a:avLst/>
          </a:prstGeom>
          <a:noFill/>
          <a:ln w="9525">
            <a:noFill/>
            <a:miter lim="800000"/>
            <a:headEnd/>
            <a:tailEnd/>
          </a:ln>
          <a:effectLst/>
        </p:spPr>
        <p:txBody>
          <a:bodyPr lIns="91435" tIns="45718" rIns="91435" bIns="45718"/>
          <a:lstStyle/>
          <a:p>
            <a:pPr marL="395288" indent="-395288" eaLnBrk="0" hangingPunct="0">
              <a:spcBef>
                <a:spcPct val="20000"/>
              </a:spcBef>
              <a:buClr>
                <a:schemeClr val="accent1"/>
              </a:buClr>
              <a:defRPr/>
            </a:pPr>
            <a:r>
              <a:rPr lang="en-US" sz="2400"/>
              <a:t>  The probability that one or both servers is “up” is, that is, no server is down is:</a:t>
            </a:r>
            <a:r>
              <a:rPr lang="en-US" sz="2000">
                <a:solidFill>
                  <a:srgbClr val="002060"/>
                </a:solidFill>
                <a:effectLst>
                  <a:outerShdw blurRad="38100" dist="38100" dir="2700000" algn="tl">
                    <a:srgbClr val="C0C0C0"/>
                  </a:outerShdw>
                </a:effectLst>
                <a:latin typeface="Arial" charset="0"/>
              </a:rPr>
              <a:t> </a:t>
            </a:r>
          </a:p>
        </p:txBody>
      </p:sp>
      <p:sp>
        <p:nvSpPr>
          <p:cNvPr id="62478" name="Rectangle 14"/>
          <p:cNvSpPr>
            <a:spLocks noChangeArrowheads="1"/>
          </p:cNvSpPr>
          <p:nvPr/>
        </p:nvSpPr>
        <p:spPr bwMode="auto">
          <a:xfrm>
            <a:off x="533400" y="2105025"/>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p>
            <a:pPr defTabSz="912813" eaLnBrk="0" hangingPunct="0">
              <a:buClr>
                <a:srgbClr val="C00000"/>
              </a:buClr>
            </a:pPr>
            <a:r>
              <a:rPr lang="en-US" sz="2400" dirty="0"/>
              <a:t>P(F</a:t>
            </a:r>
            <a:r>
              <a:rPr lang="en-US" sz="2400" baseline="-25000" dirty="0"/>
              <a:t>1</a:t>
            </a:r>
            <a:r>
              <a:rPr lang="en-US" sz="2400" dirty="0"/>
              <a:t> </a:t>
            </a:r>
            <a:r>
              <a:rPr lang="en-US" sz="2400" dirty="0">
                <a:sym typeface="Symbol" pitchFamily="18" charset="2"/>
              </a:rPr>
              <a:t></a:t>
            </a:r>
            <a:r>
              <a:rPr lang="en-US" sz="2400" dirty="0"/>
              <a:t> </a:t>
            </a:r>
            <a:r>
              <a:rPr lang="en-US" sz="2400" dirty="0">
                <a:sym typeface="Symbol" pitchFamily="18" charset="2"/>
              </a:rPr>
              <a:t>F</a:t>
            </a:r>
            <a:r>
              <a:rPr lang="en-US" sz="2400" baseline="-25000" dirty="0">
                <a:sym typeface="Symbol" pitchFamily="18" charset="2"/>
              </a:rPr>
              <a:t>2</a:t>
            </a:r>
            <a:r>
              <a:rPr lang="en-US" sz="2400" dirty="0">
                <a:sym typeface="Symbol" pitchFamily="18" charset="2"/>
              </a:rPr>
              <a:t> ) =</a:t>
            </a:r>
          </a:p>
        </p:txBody>
      </p:sp>
      <p:sp>
        <p:nvSpPr>
          <p:cNvPr id="62479" name="Rectangle 15"/>
          <p:cNvSpPr>
            <a:spLocks noChangeArrowheads="1"/>
          </p:cNvSpPr>
          <p:nvPr/>
        </p:nvSpPr>
        <p:spPr bwMode="auto">
          <a:xfrm>
            <a:off x="2971800" y="2133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p>
            <a:pPr defTabSz="912813" eaLnBrk="0" hangingPunct="0">
              <a:buClr>
                <a:srgbClr val="C00000"/>
              </a:buClr>
            </a:pPr>
            <a:r>
              <a:rPr lang="en-US" sz="2400">
                <a:sym typeface="Symbol" pitchFamily="18" charset="2"/>
              </a:rPr>
              <a:t>P(F</a:t>
            </a:r>
            <a:r>
              <a:rPr lang="en-US" sz="2400" baseline="-25000">
                <a:sym typeface="Symbol" pitchFamily="18" charset="2"/>
              </a:rPr>
              <a:t>1</a:t>
            </a:r>
            <a:r>
              <a:rPr lang="en-US" sz="2400">
                <a:sym typeface="Symbol" pitchFamily="18" charset="2"/>
              </a:rPr>
              <a:t>) P(F</a:t>
            </a:r>
            <a:r>
              <a:rPr lang="en-US" sz="2400" baseline="-25000">
                <a:sym typeface="Symbol" pitchFamily="18" charset="2"/>
              </a:rPr>
              <a:t>2</a:t>
            </a:r>
            <a:r>
              <a:rPr lang="en-US" sz="2400">
                <a:sym typeface="Symbol" pitchFamily="18" charset="2"/>
              </a:rPr>
              <a:t>) =</a:t>
            </a:r>
          </a:p>
        </p:txBody>
      </p:sp>
      <p:sp>
        <p:nvSpPr>
          <p:cNvPr id="62480" name="Rectangle 16"/>
          <p:cNvSpPr>
            <a:spLocks noChangeArrowheads="1"/>
          </p:cNvSpPr>
          <p:nvPr/>
        </p:nvSpPr>
        <p:spPr bwMode="auto">
          <a:xfrm>
            <a:off x="5257800" y="21336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p>
            <a:pPr defTabSz="912813" eaLnBrk="0" hangingPunct="0">
              <a:buClr>
                <a:srgbClr val="C00000"/>
              </a:buClr>
            </a:pPr>
            <a:r>
              <a:rPr lang="en-US" sz="2400">
                <a:sym typeface="Symbol" pitchFamily="18" charset="2"/>
              </a:rPr>
              <a:t>(.01)(.01) = .0001</a:t>
            </a:r>
          </a:p>
        </p:txBody>
      </p:sp>
      <p:sp>
        <p:nvSpPr>
          <p:cNvPr id="62481" name="Rectangle 17"/>
          <p:cNvSpPr>
            <a:spLocks noChangeArrowheads="1"/>
          </p:cNvSpPr>
          <p:nvPr/>
        </p:nvSpPr>
        <p:spPr bwMode="auto">
          <a:xfrm>
            <a:off x="1981200" y="5411788"/>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p>
            <a:pPr defTabSz="912813" eaLnBrk="0" hangingPunct="0">
              <a:buClr>
                <a:srgbClr val="C00000"/>
              </a:buClr>
            </a:pPr>
            <a:r>
              <a:rPr lang="en-US" sz="2400">
                <a:sym typeface="Symbol" pitchFamily="18" charset="2"/>
              </a:rPr>
              <a:t>1 - .0001 = .9999 or 99.99%</a:t>
            </a:r>
          </a:p>
        </p:txBody>
      </p:sp>
      <p:sp>
        <p:nvSpPr>
          <p:cNvPr id="62482" name="Rectangle 18"/>
          <p:cNvSpPr>
            <a:spLocks noChangeArrowheads="1"/>
          </p:cNvSpPr>
          <p:nvPr/>
        </p:nvSpPr>
        <p:spPr bwMode="auto">
          <a:xfrm>
            <a:off x="228600" y="3200400"/>
            <a:ext cx="858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eaLnBrk="0" hangingPunct="0">
              <a:spcBef>
                <a:spcPct val="20000"/>
              </a:spcBef>
              <a:buClr>
                <a:schemeClr val="accent1"/>
              </a:buClr>
            </a:pPr>
            <a:r>
              <a:rPr lang="en-US" sz="2400"/>
              <a:t>So, the probability that both servers are down is .0001 = .01%</a:t>
            </a:r>
          </a:p>
        </p:txBody>
      </p:sp>
      <p:sp>
        <p:nvSpPr>
          <p:cNvPr id="40970" name="Text Box 4"/>
          <p:cNvSpPr txBox="1">
            <a:spLocks noChangeArrowheads="1"/>
          </p:cNvSpPr>
          <p:nvPr/>
        </p:nvSpPr>
        <p:spPr bwMode="auto">
          <a:xfrm rot="5400000">
            <a:off x="7743032" y="885031"/>
            <a:ext cx="2286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1" tIns="51616" rIns="103231" bIns="51616">
            <a:spAutoFit/>
          </a:bodyPr>
          <a:lstStyle>
            <a:lvl1pPr defTabSz="1031875" eaLnBrk="0" hangingPunct="0">
              <a:defRPr>
                <a:solidFill>
                  <a:schemeClr val="tx1"/>
                </a:solidFill>
                <a:latin typeface="Verdana" pitchFamily="34" charset="0"/>
                <a:cs typeface="Arial" charset="0"/>
              </a:defRPr>
            </a:lvl1pPr>
            <a:lvl2pPr marL="742950" indent="-285750" defTabSz="1031875" eaLnBrk="0" hangingPunct="0">
              <a:defRPr>
                <a:solidFill>
                  <a:schemeClr val="tx1"/>
                </a:solidFill>
                <a:latin typeface="Verdana" pitchFamily="34" charset="0"/>
                <a:cs typeface="Arial" charset="0"/>
              </a:defRPr>
            </a:lvl2pPr>
            <a:lvl3pPr marL="1143000" indent="-228600" defTabSz="1031875" eaLnBrk="0" hangingPunct="0">
              <a:defRPr>
                <a:solidFill>
                  <a:schemeClr val="tx1"/>
                </a:solidFill>
                <a:latin typeface="Verdana" pitchFamily="34" charset="0"/>
                <a:cs typeface="Arial" charset="0"/>
              </a:defRPr>
            </a:lvl3pPr>
            <a:lvl4pPr marL="1600200" indent="-228600" defTabSz="1031875" eaLnBrk="0" hangingPunct="0">
              <a:defRPr>
                <a:solidFill>
                  <a:schemeClr val="tx1"/>
                </a:solidFill>
                <a:latin typeface="Verdana" pitchFamily="34" charset="0"/>
                <a:cs typeface="Arial" charset="0"/>
              </a:defRPr>
            </a:lvl4pPr>
            <a:lvl5pPr marL="2057400" indent="-228600" defTabSz="1031875" eaLnBrk="0" hangingPunct="0">
              <a:defRPr>
                <a:solidFill>
                  <a:schemeClr val="tx1"/>
                </a:solidFill>
                <a:latin typeface="Verdana" pitchFamily="34" charset="0"/>
                <a:cs typeface="Arial" charset="0"/>
              </a:defRPr>
            </a:lvl5pPr>
            <a:lvl6pPr marL="2514600" indent="-228600" defTabSz="1031875" eaLnBrk="0" fontAlgn="base" hangingPunct="0">
              <a:spcBef>
                <a:spcPct val="0"/>
              </a:spcBef>
              <a:spcAft>
                <a:spcPct val="0"/>
              </a:spcAft>
              <a:defRPr>
                <a:solidFill>
                  <a:schemeClr val="tx1"/>
                </a:solidFill>
                <a:latin typeface="Verdana" pitchFamily="34" charset="0"/>
                <a:cs typeface="Arial" charset="0"/>
              </a:defRPr>
            </a:lvl6pPr>
            <a:lvl7pPr marL="2971800" indent="-228600" defTabSz="1031875" eaLnBrk="0" fontAlgn="base" hangingPunct="0">
              <a:spcBef>
                <a:spcPct val="0"/>
              </a:spcBef>
              <a:spcAft>
                <a:spcPct val="0"/>
              </a:spcAft>
              <a:defRPr>
                <a:solidFill>
                  <a:schemeClr val="tx1"/>
                </a:solidFill>
                <a:latin typeface="Verdana" pitchFamily="34" charset="0"/>
                <a:cs typeface="Arial" charset="0"/>
              </a:defRPr>
            </a:lvl7pPr>
            <a:lvl8pPr marL="3429000" indent="-228600" defTabSz="1031875" eaLnBrk="0" fontAlgn="base" hangingPunct="0">
              <a:spcBef>
                <a:spcPct val="0"/>
              </a:spcBef>
              <a:spcAft>
                <a:spcPct val="0"/>
              </a:spcAft>
              <a:defRPr>
                <a:solidFill>
                  <a:schemeClr val="tx1"/>
                </a:solidFill>
                <a:latin typeface="Verdana" pitchFamily="34" charset="0"/>
                <a:cs typeface="Arial" charset="0"/>
              </a:defRPr>
            </a:lvl8pPr>
            <a:lvl9pPr marL="3886200" indent="-228600" defTabSz="1031875" eaLnBrk="0" fontAlgn="base" hangingPunct="0">
              <a:spcBef>
                <a:spcPct val="0"/>
              </a:spcBef>
              <a:spcAft>
                <a:spcPct val="0"/>
              </a:spcAft>
              <a:defRPr>
                <a:solidFill>
                  <a:schemeClr val="tx1"/>
                </a:solidFill>
                <a:latin typeface="Verdana" pitchFamily="34" charset="0"/>
                <a:cs typeface="Arial" charset="0"/>
              </a:defRPr>
            </a:lvl9pPr>
          </a:lstStyle>
          <a:p>
            <a:r>
              <a:rPr lang="en-US" sz="2700" b="1">
                <a:solidFill>
                  <a:schemeClr val="accent1"/>
                </a:solidFill>
                <a:latin typeface="Arial" charset="0"/>
              </a:rPr>
              <a:t>Chapter  5</a:t>
            </a:r>
          </a:p>
        </p:txBody>
      </p:sp>
      <p:sp>
        <p:nvSpPr>
          <p:cNvPr id="40971" name="Slide Number Placeholder 4"/>
          <p:cNvSpPr txBox="1">
            <a:spLocks noGrp="1"/>
          </p:cNvSpPr>
          <p:nvPr/>
        </p:nvSpPr>
        <p:spPr bwMode="auto">
          <a:xfrm>
            <a:off x="7191375" y="6581775"/>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r>
              <a:rPr lang="en-US" sz="1000">
                <a:latin typeface="Arial" charset="0"/>
              </a:rPr>
              <a:t>5-</a:t>
            </a:r>
            <a:fld id="{E381ED24-5A43-4F1D-A28B-5FB6793EAD0E}" type="slidenum">
              <a:rPr lang="en-US" sz="1000">
                <a:latin typeface="Arial" charset="0"/>
              </a:rPr>
              <a:pPr algn="r" eaLnBrk="1" hangingPunct="1"/>
              <a:t>43</a:t>
            </a:fld>
            <a:endParaRPr lang="en-US" sz="10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2478"/>
                                        </p:tgtEl>
                                        <p:attrNameLst>
                                          <p:attrName>style.visibility</p:attrName>
                                        </p:attrNameLst>
                                      </p:cBhvr>
                                      <p:to>
                                        <p:strVal val="visible"/>
                                      </p:to>
                                    </p:set>
                                    <p:animEffect transition="in" filter="randombar(vertical)">
                                      <p:cBhvr>
                                        <p:cTn id="7" dur="500"/>
                                        <p:tgtEl>
                                          <p:spTgt spid="624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2479"/>
                                        </p:tgtEl>
                                        <p:attrNameLst>
                                          <p:attrName>style.visibility</p:attrName>
                                        </p:attrNameLst>
                                      </p:cBhvr>
                                      <p:to>
                                        <p:strVal val="visible"/>
                                      </p:to>
                                    </p:set>
                                    <p:animEffect transition="in" filter="randombar(vertical)">
                                      <p:cBhvr>
                                        <p:cTn id="12" dur="500"/>
                                        <p:tgtEl>
                                          <p:spTgt spid="624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62480"/>
                                        </p:tgtEl>
                                        <p:attrNameLst>
                                          <p:attrName>style.visibility</p:attrName>
                                        </p:attrNameLst>
                                      </p:cBhvr>
                                      <p:to>
                                        <p:strVal val="visible"/>
                                      </p:to>
                                    </p:set>
                                    <p:animEffect transition="in" filter="randombar(vertical)">
                                      <p:cBhvr>
                                        <p:cTn id="17" dur="500"/>
                                        <p:tgtEl>
                                          <p:spTgt spid="624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2482"/>
                                        </p:tgtEl>
                                        <p:attrNameLst>
                                          <p:attrName>style.visibility</p:attrName>
                                        </p:attrNameLst>
                                      </p:cBhvr>
                                      <p:to>
                                        <p:strVal val="visible"/>
                                      </p:to>
                                    </p:set>
                                    <p:animEffect transition="in" filter="randombar(horizontal)">
                                      <p:cBhvr>
                                        <p:cTn id="22" dur="500"/>
                                        <p:tgtEl>
                                          <p:spTgt spid="624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2477"/>
                                        </p:tgtEl>
                                        <p:attrNameLst>
                                          <p:attrName>style.visibility</p:attrName>
                                        </p:attrNameLst>
                                      </p:cBhvr>
                                      <p:to>
                                        <p:strVal val="visible"/>
                                      </p:to>
                                    </p:set>
                                    <p:animEffect transition="in" filter="randombar(horizontal)">
                                      <p:cBhvr>
                                        <p:cTn id="27" dur="500"/>
                                        <p:tgtEl>
                                          <p:spTgt spid="624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62481"/>
                                        </p:tgtEl>
                                        <p:attrNameLst>
                                          <p:attrName>style.visibility</p:attrName>
                                        </p:attrNameLst>
                                      </p:cBhvr>
                                      <p:to>
                                        <p:strVal val="visible"/>
                                      </p:to>
                                    </p:set>
                                    <p:animEffect transition="in" filter="randombar(vertical)">
                                      <p:cBhvr>
                                        <p:cTn id="32" dur="500"/>
                                        <p:tgtEl>
                                          <p:spTgt spid="62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7" grpId="0"/>
      <p:bldP spid="62478" grpId="0"/>
      <p:bldP spid="62479" grpId="0"/>
      <p:bldP spid="62480" grpId="0"/>
      <p:bldP spid="62481" grpId="0"/>
      <p:bldP spid="62482"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pPr eaLnBrk="1" hangingPunct="1">
              <a:defRPr/>
            </a:pPr>
            <a:r>
              <a:rPr lang="en-US"/>
              <a:t>Example</a:t>
            </a:r>
          </a:p>
        </p:txBody>
      </p:sp>
      <p:sp>
        <p:nvSpPr>
          <p:cNvPr id="535555" name="Rectangle 3"/>
          <p:cNvSpPr>
            <a:spLocks noGrp="1" noChangeArrowheads="1"/>
          </p:cNvSpPr>
          <p:nvPr>
            <p:ph type="body" idx="1"/>
          </p:nvPr>
        </p:nvSpPr>
        <p:spPr/>
        <p:txBody>
          <a:bodyPr/>
          <a:lstStyle/>
          <a:p>
            <a:pPr eaLnBrk="1" hangingPunct="1">
              <a:lnSpc>
                <a:spcPct val="90000"/>
              </a:lnSpc>
              <a:buFontTx/>
              <a:buNone/>
            </a:pPr>
            <a:r>
              <a:rPr lang="en-US" sz="2000">
                <a:latin typeface="Verdana" pitchFamily="34" charset="0"/>
              </a:rPr>
              <a:t>A graduate statistics course has 7 male and 3 female students. The professor will allow a student to answer only 1 question.</a:t>
            </a:r>
          </a:p>
          <a:p>
            <a:pPr eaLnBrk="1" hangingPunct="1">
              <a:lnSpc>
                <a:spcPct val="90000"/>
              </a:lnSpc>
              <a:buFontTx/>
              <a:buNone/>
            </a:pPr>
            <a:r>
              <a:rPr lang="en-US" sz="2000">
                <a:latin typeface="Verdana" pitchFamily="34" charset="0"/>
              </a:rPr>
              <a:t> </a:t>
            </a:r>
            <a:r>
              <a:rPr lang="en-US" sz="2000" b="1">
                <a:solidFill>
                  <a:srgbClr val="0000FF"/>
                </a:solidFill>
                <a:latin typeface="Verdana" pitchFamily="34" charset="0"/>
              </a:rPr>
              <a:t>What is the probability that the two students chosen are female?</a:t>
            </a:r>
          </a:p>
          <a:p>
            <a:pPr eaLnBrk="1" hangingPunct="1">
              <a:lnSpc>
                <a:spcPct val="90000"/>
              </a:lnSpc>
            </a:pPr>
            <a:endParaRPr lang="en-US" sz="2000">
              <a:latin typeface="Verdana" pitchFamily="34" charset="0"/>
            </a:endParaRPr>
          </a:p>
          <a:p>
            <a:pPr eaLnBrk="1" hangingPunct="1">
              <a:lnSpc>
                <a:spcPct val="90000"/>
              </a:lnSpc>
              <a:buFontTx/>
              <a:buNone/>
            </a:pPr>
            <a:r>
              <a:rPr lang="en-US" sz="2000">
                <a:latin typeface="Verdana" pitchFamily="34" charset="0"/>
              </a:rPr>
              <a:t>Probability of 1</a:t>
            </a:r>
            <a:r>
              <a:rPr lang="en-US" sz="2000" baseline="30000">
                <a:latin typeface="Verdana" pitchFamily="34" charset="0"/>
              </a:rPr>
              <a:t>st</a:t>
            </a:r>
            <a:r>
              <a:rPr lang="en-US" sz="2000">
                <a:latin typeface="Verdana" pitchFamily="34" charset="0"/>
              </a:rPr>
              <a:t> being female = 3/10  =  P(F)</a:t>
            </a:r>
          </a:p>
          <a:p>
            <a:pPr eaLnBrk="1" hangingPunct="1">
              <a:lnSpc>
                <a:spcPct val="90000"/>
              </a:lnSpc>
              <a:buFontTx/>
              <a:buNone/>
            </a:pPr>
            <a:r>
              <a:rPr lang="en-US" sz="2000">
                <a:latin typeface="Verdana" pitchFamily="34" charset="0"/>
              </a:rPr>
              <a:t>If the 1</a:t>
            </a:r>
            <a:r>
              <a:rPr lang="en-US" sz="2000" baseline="30000">
                <a:latin typeface="Verdana" pitchFamily="34" charset="0"/>
              </a:rPr>
              <a:t>st</a:t>
            </a:r>
            <a:r>
              <a:rPr lang="en-US" sz="2000">
                <a:latin typeface="Verdana" pitchFamily="34" charset="0"/>
              </a:rPr>
              <a:t> was a female, probability of 2</a:t>
            </a:r>
            <a:r>
              <a:rPr lang="en-US" sz="2000" baseline="30000">
                <a:latin typeface="Verdana" pitchFamily="34" charset="0"/>
              </a:rPr>
              <a:t>nd</a:t>
            </a:r>
            <a:r>
              <a:rPr lang="en-US" sz="2000">
                <a:latin typeface="Verdana" pitchFamily="34" charset="0"/>
              </a:rPr>
              <a:t> student being a female = P(F | F) = 2/9</a:t>
            </a:r>
          </a:p>
          <a:p>
            <a:pPr eaLnBrk="1" hangingPunct="1">
              <a:lnSpc>
                <a:spcPct val="90000"/>
              </a:lnSpc>
              <a:buFontTx/>
              <a:buNone/>
            </a:pPr>
            <a:r>
              <a:rPr lang="en-US" sz="2000">
                <a:latin typeface="Verdana" pitchFamily="34" charset="0"/>
              </a:rPr>
              <a:t>Thus, we want to answer the question: what is P(F and F)?</a:t>
            </a:r>
          </a:p>
          <a:p>
            <a:pPr eaLnBrk="1" hangingPunct="1">
              <a:lnSpc>
                <a:spcPct val="90000"/>
              </a:lnSpc>
              <a:buFontTx/>
              <a:buNone/>
            </a:pPr>
            <a:endParaRPr lang="en-US" sz="2000">
              <a:latin typeface="Verdana" pitchFamily="34" charset="0"/>
            </a:endParaRPr>
          </a:p>
          <a:p>
            <a:pPr eaLnBrk="1" hangingPunct="1">
              <a:lnSpc>
                <a:spcPct val="90000"/>
              </a:lnSpc>
              <a:buFontTx/>
              <a:buNone/>
            </a:pPr>
            <a:r>
              <a:rPr lang="en-US" sz="2000">
                <a:latin typeface="Verdana" pitchFamily="34" charset="0"/>
              </a:rPr>
              <a:t>P(F and F) = P(F)•P(F|F) = (3/10)(2/9) = 6/90 = .067</a:t>
            </a:r>
          </a:p>
          <a:p>
            <a:pPr eaLnBrk="1" hangingPunct="1">
              <a:lnSpc>
                <a:spcPct val="90000"/>
              </a:lnSpc>
            </a:pPr>
            <a:endParaRPr lang="en-US" sz="2000">
              <a:latin typeface="Verdana" pitchFamily="34" charset="0"/>
            </a:endParaRPr>
          </a:p>
          <a:p>
            <a:pPr eaLnBrk="1" hangingPunct="1">
              <a:lnSpc>
                <a:spcPct val="90000"/>
              </a:lnSpc>
            </a:pPr>
            <a:r>
              <a:rPr lang="en-US" sz="2000" i="1">
                <a:latin typeface="Verdana" pitchFamily="34" charset="0"/>
              </a:rPr>
              <a:t>“There is a 6.7% chance that the professor will choose two female students from her grad class of 10.”</a:t>
            </a:r>
          </a:p>
          <a:p>
            <a:pPr eaLnBrk="1" hangingPunct="1">
              <a:lnSpc>
                <a:spcPct val="90000"/>
              </a:lnSpc>
            </a:pPr>
            <a:endParaRPr lang="en-US" sz="2000" i="1">
              <a:latin typeface="Verdana" pitchFamily="34" charset="0"/>
            </a:endParaRPr>
          </a:p>
          <a:p>
            <a:pPr eaLnBrk="1" hangingPunct="1">
              <a:lnSpc>
                <a:spcPct val="90000"/>
              </a:lnSpc>
            </a:pPr>
            <a:r>
              <a:rPr lang="en-US" sz="2000">
                <a:solidFill>
                  <a:srgbClr val="FF0000"/>
                </a:solidFill>
                <a:latin typeface="Verdana" pitchFamily="34" charset="0"/>
              </a:rPr>
              <a:t>Find P(M and F)   and P(M and 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5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355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355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555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555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555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5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6662738" y="454183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a:endParaRPr lang="en-US" sz="2000">
              <a:latin typeface="Arial Narrow" pitchFamily="34" charset="0"/>
            </a:endParaRPr>
          </a:p>
        </p:txBody>
      </p:sp>
      <p:sp>
        <p:nvSpPr>
          <p:cNvPr id="536580" name="Rectangle 4"/>
          <p:cNvSpPr>
            <a:spLocks noGrp="1" noChangeArrowheads="1"/>
          </p:cNvSpPr>
          <p:nvPr>
            <p:ph type="title"/>
          </p:nvPr>
        </p:nvSpPr>
        <p:spPr>
          <a:xfrm>
            <a:off x="304800" y="304800"/>
            <a:ext cx="8610600" cy="609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tabLst>
                <a:tab pos="911225" algn="l"/>
              </a:tabLst>
              <a:defRPr/>
            </a:pPr>
            <a:r>
              <a:rPr lang="en-US" sz="2800"/>
              <a:t>Probability Trees</a:t>
            </a:r>
          </a:p>
        </p:txBody>
      </p:sp>
      <p:sp>
        <p:nvSpPr>
          <p:cNvPr id="536581" name="AutoShape 5"/>
          <p:cNvSpPr>
            <a:spLocks noChangeArrowheads="1"/>
          </p:cNvSpPr>
          <p:nvPr/>
        </p:nvSpPr>
        <p:spPr bwMode="auto">
          <a:xfrm>
            <a:off x="887413" y="2244725"/>
            <a:ext cx="7086600" cy="4038600"/>
          </a:xfrm>
          <a:prstGeom prst="roundRect">
            <a:avLst>
              <a:gd name="adj" fmla="val 16667"/>
            </a:avLst>
          </a:prstGeom>
          <a:solidFill>
            <a:srgbClr val="06EAE5"/>
          </a:solidFill>
          <a:ln w="9525">
            <a:solidFill>
              <a:schemeClr val="tx1"/>
            </a:solidFill>
            <a:round/>
            <a:headEnd/>
            <a:tailEnd/>
          </a:ln>
          <a:effectLst>
            <a:outerShdw dist="107763" dir="18900000" algn="ctr" rotWithShape="0">
              <a:schemeClr val="bg2"/>
            </a:outerShdw>
          </a:effectLst>
        </p:spPr>
        <p:txBody>
          <a:bodyPr wrap="none" anchor="ctr"/>
          <a:lstStyle/>
          <a:p>
            <a:pPr algn="ctr" eaLnBrk="0" hangingPunct="0"/>
            <a:endParaRPr lang="en-US" sz="2000">
              <a:latin typeface="Arial Narrow" pitchFamily="34" charset="0"/>
            </a:endParaRPr>
          </a:p>
        </p:txBody>
      </p:sp>
      <p:grpSp>
        <p:nvGrpSpPr>
          <p:cNvPr id="536582" name="Group 6"/>
          <p:cNvGrpSpPr>
            <a:grpSpLocks/>
          </p:cNvGrpSpPr>
          <p:nvPr/>
        </p:nvGrpSpPr>
        <p:grpSpPr bwMode="auto">
          <a:xfrm>
            <a:off x="1090613" y="3830638"/>
            <a:ext cx="2133600" cy="1524000"/>
            <a:chOff x="816" y="2400"/>
            <a:chExt cx="1344" cy="768"/>
          </a:xfrm>
        </p:grpSpPr>
        <p:sp>
          <p:nvSpPr>
            <p:cNvPr id="43039" name="Line 7"/>
            <p:cNvSpPr>
              <a:spLocks noChangeShapeType="1"/>
            </p:cNvSpPr>
            <p:nvPr/>
          </p:nvSpPr>
          <p:spPr bwMode="auto">
            <a:xfrm flipH="1" flipV="1">
              <a:off x="816" y="2784"/>
              <a:ext cx="1344" cy="384"/>
            </a:xfrm>
            <a:prstGeom prst="line">
              <a:avLst/>
            </a:prstGeom>
            <a:noFill/>
            <a:ln w="12700">
              <a:solidFill>
                <a:schemeClr val="accent2"/>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0" name="Line 8"/>
            <p:cNvSpPr>
              <a:spLocks noChangeShapeType="1"/>
            </p:cNvSpPr>
            <p:nvPr/>
          </p:nvSpPr>
          <p:spPr bwMode="auto">
            <a:xfrm flipV="1">
              <a:off x="816" y="2400"/>
              <a:ext cx="1344" cy="384"/>
            </a:xfrm>
            <a:prstGeom prst="line">
              <a:avLst/>
            </a:prstGeom>
            <a:noFill/>
            <a:ln w="12700">
              <a:solidFill>
                <a:schemeClr val="accent2"/>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6585" name="Group 9"/>
          <p:cNvGrpSpPr>
            <a:grpSpLocks/>
          </p:cNvGrpSpPr>
          <p:nvPr/>
        </p:nvGrpSpPr>
        <p:grpSpPr bwMode="auto">
          <a:xfrm>
            <a:off x="3224213" y="3221038"/>
            <a:ext cx="2133600" cy="2743200"/>
            <a:chOff x="2576" y="2295"/>
            <a:chExt cx="1344" cy="1728"/>
          </a:xfrm>
        </p:grpSpPr>
        <p:grpSp>
          <p:nvGrpSpPr>
            <p:cNvPr id="43033" name="Group 10"/>
            <p:cNvGrpSpPr>
              <a:grpSpLocks/>
            </p:cNvGrpSpPr>
            <p:nvPr/>
          </p:nvGrpSpPr>
          <p:grpSpPr bwMode="auto">
            <a:xfrm>
              <a:off x="2576" y="2295"/>
              <a:ext cx="1344" cy="768"/>
              <a:chOff x="816" y="2400"/>
              <a:chExt cx="1344" cy="768"/>
            </a:xfrm>
          </p:grpSpPr>
          <p:sp>
            <p:nvSpPr>
              <p:cNvPr id="43037" name="Line 11"/>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8" name="Line 12"/>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34" name="Group 13"/>
            <p:cNvGrpSpPr>
              <a:grpSpLocks/>
            </p:cNvGrpSpPr>
            <p:nvPr/>
          </p:nvGrpSpPr>
          <p:grpSpPr bwMode="auto">
            <a:xfrm>
              <a:off x="2576" y="3255"/>
              <a:ext cx="1344" cy="768"/>
              <a:chOff x="816" y="2400"/>
              <a:chExt cx="1344" cy="768"/>
            </a:xfrm>
          </p:grpSpPr>
          <p:sp>
            <p:nvSpPr>
              <p:cNvPr id="43035" name="Line 14"/>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6" name="Line 15"/>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36592" name="Group 16"/>
          <p:cNvGrpSpPr>
            <a:grpSpLocks/>
          </p:cNvGrpSpPr>
          <p:nvPr/>
        </p:nvGrpSpPr>
        <p:grpSpPr bwMode="auto">
          <a:xfrm>
            <a:off x="1481138" y="3825875"/>
            <a:ext cx="2330450" cy="1524000"/>
            <a:chOff x="1590" y="2352"/>
            <a:chExt cx="1468" cy="960"/>
          </a:xfrm>
        </p:grpSpPr>
        <p:sp>
          <p:nvSpPr>
            <p:cNvPr id="43030" name="Text Box 17"/>
            <p:cNvSpPr txBox="1">
              <a:spLocks noChangeArrowheads="1"/>
            </p:cNvSpPr>
            <p:nvPr/>
          </p:nvSpPr>
          <p:spPr bwMode="auto">
            <a:xfrm>
              <a:off x="1968" y="2691"/>
              <a:ext cx="10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sz="2400">
                  <a:solidFill>
                    <a:schemeClr val="accent2"/>
                  </a:solidFill>
                  <a:latin typeface="Arial Narrow" pitchFamily="34" charset="0"/>
                </a:rPr>
                <a:t>First selection</a:t>
              </a:r>
            </a:p>
          </p:txBody>
        </p:sp>
        <p:sp>
          <p:nvSpPr>
            <p:cNvPr id="43031" name="Text Box 18"/>
            <p:cNvSpPr txBox="1">
              <a:spLocks noChangeArrowheads="1"/>
            </p:cNvSpPr>
            <p:nvPr/>
          </p:nvSpPr>
          <p:spPr bwMode="auto">
            <a:xfrm rot="-1230070">
              <a:off x="1590" y="2352"/>
              <a:ext cx="7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a:r>
                <a:rPr lang="en-US" sz="2000">
                  <a:solidFill>
                    <a:schemeClr val="accent2"/>
                  </a:solidFill>
                  <a:latin typeface="Arial Narrow" pitchFamily="34" charset="0"/>
                </a:rPr>
                <a:t>P(F) = 3/10</a:t>
              </a:r>
            </a:p>
          </p:txBody>
        </p:sp>
        <p:sp>
          <p:nvSpPr>
            <p:cNvPr id="43032" name="Text Box 19"/>
            <p:cNvSpPr txBox="1">
              <a:spLocks noChangeArrowheads="1"/>
            </p:cNvSpPr>
            <p:nvPr/>
          </p:nvSpPr>
          <p:spPr bwMode="auto">
            <a:xfrm rot="1120254">
              <a:off x="1594" y="3062"/>
              <a:ext cx="8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a:r>
                <a:rPr lang="en-US" sz="2000">
                  <a:solidFill>
                    <a:schemeClr val="accent2"/>
                  </a:solidFill>
                  <a:latin typeface="Arial Narrow" pitchFamily="34" charset="0"/>
                </a:rPr>
                <a:t>P( M) = 7/10</a:t>
              </a:r>
            </a:p>
          </p:txBody>
        </p:sp>
      </p:grpSp>
      <p:grpSp>
        <p:nvGrpSpPr>
          <p:cNvPr id="536596" name="Group 20"/>
          <p:cNvGrpSpPr>
            <a:grpSpLocks/>
          </p:cNvGrpSpPr>
          <p:nvPr/>
        </p:nvGrpSpPr>
        <p:grpSpPr bwMode="auto">
          <a:xfrm>
            <a:off x="3429000" y="3200400"/>
            <a:ext cx="2347913" cy="2784475"/>
            <a:chOff x="2817" y="1958"/>
            <a:chExt cx="1479" cy="1754"/>
          </a:xfrm>
        </p:grpSpPr>
        <p:sp>
          <p:nvSpPr>
            <p:cNvPr id="43024" name="Text Box 21"/>
            <p:cNvSpPr txBox="1">
              <a:spLocks noChangeArrowheads="1"/>
            </p:cNvSpPr>
            <p:nvPr/>
          </p:nvSpPr>
          <p:spPr bwMode="auto">
            <a:xfrm>
              <a:off x="2976" y="2211"/>
              <a:ext cx="1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sz="2400">
                  <a:solidFill>
                    <a:srgbClr val="CC0099"/>
                  </a:solidFill>
                  <a:latin typeface="Arial Narrow" pitchFamily="34" charset="0"/>
                </a:rPr>
                <a:t>Second selection</a:t>
              </a:r>
            </a:p>
          </p:txBody>
        </p:sp>
        <p:sp>
          <p:nvSpPr>
            <p:cNvPr id="43025" name="Text Box 22"/>
            <p:cNvSpPr txBox="1">
              <a:spLocks noChangeArrowheads="1"/>
            </p:cNvSpPr>
            <p:nvPr/>
          </p:nvSpPr>
          <p:spPr bwMode="auto">
            <a:xfrm>
              <a:off x="2976" y="3171"/>
              <a:ext cx="1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sz="2400">
                  <a:solidFill>
                    <a:srgbClr val="CC0099"/>
                  </a:solidFill>
                  <a:latin typeface="Arial Narrow" pitchFamily="34" charset="0"/>
                </a:rPr>
                <a:t>Second selection</a:t>
              </a:r>
            </a:p>
          </p:txBody>
        </p:sp>
        <p:sp>
          <p:nvSpPr>
            <p:cNvPr id="43026" name="Text Box 23"/>
            <p:cNvSpPr txBox="1">
              <a:spLocks noChangeArrowheads="1"/>
            </p:cNvSpPr>
            <p:nvPr/>
          </p:nvSpPr>
          <p:spPr bwMode="auto">
            <a:xfrm rot="-986971">
              <a:off x="2877" y="2918"/>
              <a:ext cx="8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a:r>
                <a:rPr lang="en-US" sz="2000">
                  <a:solidFill>
                    <a:srgbClr val="CC0099"/>
                  </a:solidFill>
                  <a:latin typeface="Arial Narrow" pitchFamily="34" charset="0"/>
                </a:rPr>
                <a:t>P(F|M) = 3/9</a:t>
              </a:r>
            </a:p>
          </p:txBody>
        </p:sp>
        <p:sp>
          <p:nvSpPr>
            <p:cNvPr id="43027" name="Text Box 24"/>
            <p:cNvSpPr txBox="1">
              <a:spLocks noChangeArrowheads="1"/>
            </p:cNvSpPr>
            <p:nvPr/>
          </p:nvSpPr>
          <p:spPr bwMode="auto">
            <a:xfrm rot="-986971">
              <a:off x="2817" y="1958"/>
              <a:ext cx="8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a:r>
                <a:rPr lang="en-US" sz="2000">
                  <a:solidFill>
                    <a:srgbClr val="CC0099"/>
                  </a:solidFill>
                  <a:latin typeface="Arial Narrow" pitchFamily="34" charset="0"/>
                </a:rPr>
                <a:t>P(F|F) = 2/9</a:t>
              </a:r>
            </a:p>
          </p:txBody>
        </p:sp>
        <p:sp>
          <p:nvSpPr>
            <p:cNvPr id="43028" name="Text Box 25"/>
            <p:cNvSpPr txBox="1">
              <a:spLocks noChangeArrowheads="1"/>
            </p:cNvSpPr>
            <p:nvPr/>
          </p:nvSpPr>
          <p:spPr bwMode="auto">
            <a:xfrm rot="812797">
              <a:off x="2847" y="3462"/>
              <a:ext cx="9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a:r>
                <a:rPr lang="en-US" sz="2000">
                  <a:solidFill>
                    <a:srgbClr val="CC0099"/>
                  </a:solidFill>
                  <a:latin typeface="Arial Narrow" pitchFamily="34" charset="0"/>
                </a:rPr>
                <a:t>P( M|M) = 6/9</a:t>
              </a:r>
            </a:p>
          </p:txBody>
        </p:sp>
        <p:sp>
          <p:nvSpPr>
            <p:cNvPr id="43029" name="Text Box 26"/>
            <p:cNvSpPr txBox="1">
              <a:spLocks noChangeArrowheads="1"/>
            </p:cNvSpPr>
            <p:nvPr/>
          </p:nvSpPr>
          <p:spPr bwMode="auto">
            <a:xfrm rot="890510">
              <a:off x="2835" y="2502"/>
              <a:ext cx="8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a:r>
                <a:rPr lang="en-US" sz="2000">
                  <a:solidFill>
                    <a:srgbClr val="CC0099"/>
                  </a:solidFill>
                  <a:latin typeface="Arial Narrow" pitchFamily="34" charset="0"/>
                </a:rPr>
                <a:t>P( M|F) = 7/9</a:t>
              </a:r>
            </a:p>
          </p:txBody>
        </p:sp>
      </p:grpSp>
      <p:grpSp>
        <p:nvGrpSpPr>
          <p:cNvPr id="536603" name="Group 27"/>
          <p:cNvGrpSpPr>
            <a:grpSpLocks/>
          </p:cNvGrpSpPr>
          <p:nvPr/>
        </p:nvGrpSpPr>
        <p:grpSpPr bwMode="auto">
          <a:xfrm>
            <a:off x="5307013" y="2528888"/>
            <a:ext cx="2122487" cy="3657600"/>
            <a:chOff x="3888" y="1859"/>
            <a:chExt cx="1337" cy="2304"/>
          </a:xfrm>
        </p:grpSpPr>
        <p:sp>
          <p:nvSpPr>
            <p:cNvPr id="43019" name="Text Box 28"/>
            <p:cNvSpPr txBox="1">
              <a:spLocks noChangeArrowheads="1"/>
            </p:cNvSpPr>
            <p:nvPr/>
          </p:nvSpPr>
          <p:spPr bwMode="auto">
            <a:xfrm>
              <a:off x="3984" y="2157"/>
              <a:ext cx="1148" cy="256"/>
            </a:xfrm>
            <a:prstGeom prst="rect">
              <a:avLst/>
            </a:prstGeom>
            <a:solidFill>
              <a:schemeClr val="bg1"/>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sz="2000">
                  <a:latin typeface="Arial Narrow" pitchFamily="34" charset="0"/>
                </a:rPr>
                <a:t>P(FF)=(3/10)(2/9)</a:t>
              </a:r>
            </a:p>
          </p:txBody>
        </p:sp>
        <p:sp>
          <p:nvSpPr>
            <p:cNvPr id="43020" name="Text Box 29"/>
            <p:cNvSpPr txBox="1">
              <a:spLocks noChangeArrowheads="1"/>
            </p:cNvSpPr>
            <p:nvPr/>
          </p:nvSpPr>
          <p:spPr bwMode="auto">
            <a:xfrm>
              <a:off x="3984" y="2935"/>
              <a:ext cx="1177" cy="256"/>
            </a:xfrm>
            <a:prstGeom prst="rect">
              <a:avLst/>
            </a:prstGeom>
            <a:solidFill>
              <a:schemeClr val="bg1"/>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sz="2000">
                  <a:latin typeface="Arial Narrow" pitchFamily="34" charset="0"/>
                </a:rPr>
                <a:t>P(FM)=(3/10)(7/9)</a:t>
              </a:r>
            </a:p>
          </p:txBody>
        </p:sp>
        <p:sp>
          <p:nvSpPr>
            <p:cNvPr id="43021" name="Text Box 30"/>
            <p:cNvSpPr txBox="1">
              <a:spLocks noChangeArrowheads="1"/>
            </p:cNvSpPr>
            <p:nvPr/>
          </p:nvSpPr>
          <p:spPr bwMode="auto">
            <a:xfrm>
              <a:off x="3984" y="3181"/>
              <a:ext cx="1177" cy="256"/>
            </a:xfrm>
            <a:prstGeom prst="rect">
              <a:avLst/>
            </a:prstGeom>
            <a:solidFill>
              <a:schemeClr val="bg1"/>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sz="2000">
                  <a:latin typeface="Arial Narrow" pitchFamily="34" charset="0"/>
                </a:rPr>
                <a:t>P(MF)=(7/10)(3/9)</a:t>
              </a:r>
            </a:p>
          </p:txBody>
        </p:sp>
        <p:sp>
          <p:nvSpPr>
            <p:cNvPr id="43022" name="Text Box 31"/>
            <p:cNvSpPr txBox="1">
              <a:spLocks noChangeArrowheads="1"/>
            </p:cNvSpPr>
            <p:nvPr/>
          </p:nvSpPr>
          <p:spPr bwMode="auto">
            <a:xfrm>
              <a:off x="3984" y="3907"/>
              <a:ext cx="1206" cy="256"/>
            </a:xfrm>
            <a:prstGeom prst="rect">
              <a:avLst/>
            </a:prstGeom>
            <a:solidFill>
              <a:schemeClr val="bg1"/>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sz="2000">
                  <a:latin typeface="Arial Narrow" pitchFamily="34" charset="0"/>
                </a:rPr>
                <a:t>P(MM)=(7/10)(6/9)</a:t>
              </a:r>
            </a:p>
          </p:txBody>
        </p:sp>
        <p:sp>
          <p:nvSpPr>
            <p:cNvPr id="43023" name="Text Box 32"/>
            <p:cNvSpPr txBox="1">
              <a:spLocks noChangeArrowheads="1"/>
            </p:cNvSpPr>
            <p:nvPr/>
          </p:nvSpPr>
          <p:spPr bwMode="auto">
            <a:xfrm>
              <a:off x="3888" y="1859"/>
              <a:ext cx="1337" cy="288"/>
            </a:xfrm>
            <a:prstGeom prst="rect">
              <a:avLst/>
            </a:prstGeom>
            <a:solidFill>
              <a:schemeClr val="bg1"/>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a:r>
                <a:rPr lang="en-US" sz="2400">
                  <a:latin typeface="Arial Narrow" pitchFamily="34" charset="0"/>
                </a:rPr>
                <a:t>Joint probabilities</a:t>
              </a:r>
            </a:p>
          </p:txBody>
        </p:sp>
      </p:grpSp>
      <p:sp>
        <p:nvSpPr>
          <p:cNvPr id="43018" name="Text Box 33"/>
          <p:cNvSpPr txBox="1">
            <a:spLocks noChangeArrowheads="1"/>
          </p:cNvSpPr>
          <p:nvPr/>
        </p:nvSpPr>
        <p:spPr bwMode="auto">
          <a:xfrm>
            <a:off x="609600" y="12192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a:t>In can P(F and F) or other joint probability using a probability tree.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658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3658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5365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6585"/>
                                        </p:tgtEl>
                                        <p:attrNameLst>
                                          <p:attrName>style.visibility</p:attrName>
                                        </p:attrNameLst>
                                      </p:cBhvr>
                                      <p:to>
                                        <p:strVal val="visible"/>
                                      </p:to>
                                    </p:set>
                                    <p:animEffect transition="in" filter="wipe(left)">
                                      <p:cBhvr>
                                        <p:cTn id="17" dur="500"/>
                                        <p:tgtEl>
                                          <p:spTgt spid="536585"/>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53659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536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1"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pPr eaLnBrk="1" hangingPunct="1">
              <a:defRPr/>
            </a:pPr>
            <a:r>
              <a:rPr lang="en-US"/>
              <a:t>Example – changed rules</a:t>
            </a:r>
          </a:p>
        </p:txBody>
      </p:sp>
      <p:sp>
        <p:nvSpPr>
          <p:cNvPr id="44035" name="Rectangle 3"/>
          <p:cNvSpPr>
            <a:spLocks noGrp="1" noChangeArrowheads="1"/>
          </p:cNvSpPr>
          <p:nvPr>
            <p:ph type="body" idx="1"/>
          </p:nvPr>
        </p:nvSpPr>
        <p:spPr/>
        <p:txBody>
          <a:bodyPr/>
          <a:lstStyle/>
          <a:p>
            <a:pPr eaLnBrk="1" hangingPunct="1"/>
            <a:r>
              <a:rPr lang="en-US"/>
              <a:t>The professor has changed the rules. Now, anyone can answer any question any number of times.  </a:t>
            </a:r>
          </a:p>
          <a:p>
            <a:pPr eaLnBrk="1" hangingPunct="1"/>
            <a:r>
              <a:rPr lang="en-US"/>
              <a:t>What is the probability that the two students chosen are female? </a:t>
            </a:r>
          </a:p>
          <a:p>
            <a:pPr eaLnBrk="1" hangingPunct="1"/>
            <a:r>
              <a:rPr lang="en-US"/>
              <a:t>Notice that now P(F|F) = P(F) = 3/10, P(M|F) = P(M) = 7/10, and so on.  This is like tossing of a coin where earlier outcome has no effect on the later outcome.</a:t>
            </a:r>
          </a:p>
          <a:p>
            <a:pPr eaLnBrk="1" hangingPunct="1">
              <a:buFontTx/>
              <a:buNone/>
            </a:pPr>
            <a:endParaRPr lang="en-US"/>
          </a:p>
          <a:p>
            <a:pPr eaLnBrk="1" hangingPunct="1"/>
            <a:r>
              <a:rPr lang="en-US"/>
              <a:t>So, P(F and F) = P(F)•P(F) = (3/10)(3/10) = 9/100 = .09 = 9%</a:t>
            </a:r>
          </a:p>
          <a:p>
            <a:pPr eaLnBrk="1" hangingPunct="1"/>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430212"/>
          </a:xfrm>
        </p:spPr>
        <p:txBody>
          <a:bodyPr/>
          <a:lstStyle/>
          <a:p>
            <a:pPr algn="ctr"/>
            <a:r>
              <a:rPr lang="en-US" dirty="0"/>
              <a:t>Social Media and Depression</a:t>
            </a:r>
          </a:p>
        </p:txBody>
      </p:sp>
      <p:sp>
        <p:nvSpPr>
          <p:cNvPr id="4" name="Rectangle 3"/>
          <p:cNvSpPr/>
          <p:nvPr/>
        </p:nvSpPr>
        <p:spPr>
          <a:xfrm>
            <a:off x="6858000" y="533400"/>
            <a:ext cx="1905000" cy="230832"/>
          </a:xfrm>
          <a:prstGeom prst="rect">
            <a:avLst/>
          </a:prstGeom>
        </p:spPr>
        <p:txBody>
          <a:bodyPr wrap="square">
            <a:spAutoFit/>
          </a:bodyPr>
          <a:lstStyle/>
          <a:p>
            <a:r>
              <a:rPr lang="en-US" sz="900" dirty="0"/>
              <a:t>http://www.forbes.com/</a:t>
            </a:r>
          </a:p>
        </p:txBody>
      </p:sp>
      <p:sp>
        <p:nvSpPr>
          <p:cNvPr id="5" name="Rectangle 4"/>
          <p:cNvSpPr/>
          <p:nvPr/>
        </p:nvSpPr>
        <p:spPr>
          <a:xfrm>
            <a:off x="609600" y="1371600"/>
            <a:ext cx="8001000"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Dr. </a:t>
            </a:r>
            <a:r>
              <a:rPr lang="en-US" dirty="0" err="1">
                <a:latin typeface="Calibri" panose="020F0502020204030204" pitchFamily="34" charset="0"/>
                <a:ea typeface="Calibri" panose="020F0502020204030204" pitchFamily="34" charset="0"/>
                <a:cs typeface="Times New Roman" panose="02020603050405020304" pitchFamily="18" charset="0"/>
              </a:rPr>
              <a:t>Primack</a:t>
            </a:r>
            <a:r>
              <a:rPr lang="en-US" dirty="0">
                <a:latin typeface="Calibri" panose="020F0502020204030204" pitchFamily="34" charset="0"/>
                <a:ea typeface="Calibri" panose="020F0502020204030204" pitchFamily="34" charset="0"/>
                <a:cs typeface="Times New Roman" panose="02020603050405020304" pitchFamily="18" charset="0"/>
              </a:rPr>
              <a:t> of University of Pittsburgh and the research team polled 1,787 adults in the U.S. between the ages of 19 and 32. </a:t>
            </a:r>
            <a:endParaRPr lang="en-US" dirty="0"/>
          </a:p>
        </p:txBody>
      </p:sp>
      <p:sp>
        <p:nvSpPr>
          <p:cNvPr id="6" name="Rectangle 5"/>
          <p:cNvSpPr/>
          <p:nvPr/>
        </p:nvSpPr>
        <p:spPr>
          <a:xfrm>
            <a:off x="609600" y="2209800"/>
            <a:ext cx="8153400" cy="1200329"/>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According to the questionnaire results, the participants used social media 61 minutes per day and visited various social media accounts 30 times per week on average. What made the study alarming was that more than a quarter of the participants were classified as having “high” indicators of depression.</a:t>
            </a:r>
            <a:endParaRPr lang="en-US" dirty="0"/>
          </a:p>
        </p:txBody>
      </p:sp>
      <p:sp>
        <p:nvSpPr>
          <p:cNvPr id="7" name="Rectangle 6"/>
          <p:cNvSpPr/>
          <p:nvPr/>
        </p:nvSpPr>
        <p:spPr>
          <a:xfrm>
            <a:off x="630194" y="3498510"/>
            <a:ext cx="8056605"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Compared against users that viewed social media less frequently, participants that use social media very frequently have 2.7 times the likelihood of depression. </a:t>
            </a:r>
            <a:endParaRPr lang="en-US" dirty="0"/>
          </a:p>
        </p:txBody>
      </p:sp>
      <p:sp>
        <p:nvSpPr>
          <p:cNvPr id="8" name="Rectangle 7"/>
          <p:cNvSpPr/>
          <p:nvPr/>
        </p:nvSpPr>
        <p:spPr>
          <a:xfrm>
            <a:off x="609600" y="4233222"/>
            <a:ext cx="8305800" cy="923330"/>
          </a:xfrm>
          <a:prstGeom prst="rect">
            <a:avLst/>
          </a:prstGeom>
        </p:spPr>
        <p:txBody>
          <a:bodyPr wrap="square">
            <a:spAutoFit/>
          </a:bodyPr>
          <a:lstStyle/>
          <a:p>
            <a:pPr marL="0" marR="0"/>
            <a:r>
              <a:rPr lang="en-US" dirty="0">
                <a:latin typeface="Times New Roman" panose="02020603050405020304" pitchFamily="18" charset="0"/>
                <a:ea typeface="Times New Roman" panose="02020603050405020304" pitchFamily="18" charset="0"/>
              </a:rPr>
              <a:t>It is possible that people who are depressed use social media to fill a void, according to lead author </a:t>
            </a:r>
            <a:r>
              <a:rPr lang="en-US" dirty="0" err="1">
                <a:latin typeface="Times New Roman" panose="02020603050405020304" pitchFamily="18" charset="0"/>
                <a:ea typeface="Times New Roman" panose="02020603050405020304" pitchFamily="18" charset="0"/>
              </a:rPr>
              <a:t>Lui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yi</a:t>
            </a:r>
            <a:r>
              <a:rPr lang="en-US" dirty="0">
                <a:latin typeface="Times New Roman" panose="02020603050405020304" pitchFamily="18" charset="0"/>
                <a:ea typeface="Times New Roman" panose="02020603050405020304" pitchFamily="18" charset="0"/>
              </a:rPr>
              <a:t> Lin. However, exposure to social media can cause depression — which leads to more social media usage.</a:t>
            </a:r>
            <a:endParaRPr lang="en-US" sz="18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609600" y="5334000"/>
            <a:ext cx="8161638"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Why would heavy social media usage cause depression? The exposure to “highly idealized representations of peers on social media elicits feelings of envy and the distorted belief that others lead happier, more successful lives,” says the study. </a:t>
            </a:r>
            <a:endParaRPr lang="en-US" dirty="0"/>
          </a:p>
        </p:txBody>
      </p:sp>
    </p:spTree>
    <p:extLst>
      <p:ext uri="{BB962C8B-B14F-4D97-AF65-F5344CB8AC3E}">
        <p14:creationId xmlns:p14="http://schemas.microsoft.com/office/powerpoint/2010/main" val="202311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90563" y="153988"/>
            <a:ext cx="7772400" cy="604837"/>
          </a:xfrm>
        </p:spPr>
        <p:txBody>
          <a:bodyPr>
            <a:normAutofit/>
          </a:bodyPr>
          <a:lstStyle/>
          <a:p>
            <a:pPr>
              <a:defRPr/>
            </a:pPr>
            <a:r>
              <a:rPr lang="en-US"/>
              <a:t>Bayes’ Theorem</a:t>
            </a:r>
          </a:p>
        </p:txBody>
      </p:sp>
      <p:sp>
        <p:nvSpPr>
          <p:cNvPr id="36868" name="Rectangle 4"/>
          <p:cNvSpPr>
            <a:spLocks noChangeArrowheads="1"/>
          </p:cNvSpPr>
          <p:nvPr/>
        </p:nvSpPr>
        <p:spPr bwMode="auto">
          <a:xfrm>
            <a:off x="2758847" y="4502150"/>
            <a:ext cx="1663700" cy="1130300"/>
          </a:xfrm>
          <a:prstGeom prst="rect">
            <a:avLst/>
          </a:prstGeom>
          <a:solidFill>
            <a:schemeClr val="accent4">
              <a:lumMod val="60000"/>
              <a:lumOff val="40000"/>
            </a:schemeClr>
          </a:soli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defRPr/>
            </a:pPr>
            <a:r>
              <a:rPr lang="en-US">
                <a:solidFill>
                  <a:prstClr val="black"/>
                </a:solidFill>
                <a:latin typeface="Book Antiqua" pitchFamily="18" charset="0"/>
                <a:cs typeface="+mn-cs"/>
              </a:rPr>
              <a:t>New</a:t>
            </a:r>
          </a:p>
          <a:p>
            <a:pPr algn="ctr" eaLnBrk="0" hangingPunct="0">
              <a:defRPr/>
            </a:pPr>
            <a:r>
              <a:rPr lang="en-US">
                <a:solidFill>
                  <a:prstClr val="black"/>
                </a:solidFill>
                <a:latin typeface="Book Antiqua" pitchFamily="18" charset="0"/>
                <a:cs typeface="+mn-cs"/>
              </a:rPr>
              <a:t>Information</a:t>
            </a:r>
          </a:p>
        </p:txBody>
      </p:sp>
      <p:sp>
        <p:nvSpPr>
          <p:cNvPr id="36869" name="Rectangle 5"/>
          <p:cNvSpPr>
            <a:spLocks noChangeArrowheads="1"/>
          </p:cNvSpPr>
          <p:nvPr/>
        </p:nvSpPr>
        <p:spPr bwMode="auto">
          <a:xfrm>
            <a:off x="4808989" y="4502150"/>
            <a:ext cx="1663700" cy="1139825"/>
          </a:xfrm>
          <a:prstGeom prst="rect">
            <a:avLst/>
          </a:prstGeom>
          <a:solidFill>
            <a:schemeClr val="accent4">
              <a:lumMod val="60000"/>
              <a:lumOff val="40000"/>
            </a:schemeClr>
          </a:soli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defRPr/>
            </a:pPr>
            <a:r>
              <a:rPr lang="en-US" dirty="0">
                <a:solidFill>
                  <a:prstClr val="black"/>
                </a:solidFill>
                <a:latin typeface="Book Antiqua" pitchFamily="18" charset="0"/>
                <a:cs typeface="+mn-cs"/>
              </a:rPr>
              <a:t>Application</a:t>
            </a:r>
          </a:p>
          <a:p>
            <a:pPr algn="ctr" eaLnBrk="0" hangingPunct="0">
              <a:defRPr/>
            </a:pPr>
            <a:r>
              <a:rPr lang="en-US" dirty="0">
                <a:solidFill>
                  <a:prstClr val="black"/>
                </a:solidFill>
                <a:latin typeface="Book Antiqua" pitchFamily="18" charset="0"/>
                <a:cs typeface="+mn-cs"/>
              </a:rPr>
              <a:t>of Bayes’</a:t>
            </a:r>
          </a:p>
          <a:p>
            <a:pPr algn="ctr" eaLnBrk="0" hangingPunct="0">
              <a:defRPr/>
            </a:pPr>
            <a:r>
              <a:rPr lang="en-US" dirty="0">
                <a:solidFill>
                  <a:prstClr val="black"/>
                </a:solidFill>
                <a:latin typeface="Book Antiqua" pitchFamily="18" charset="0"/>
                <a:cs typeface="+mn-cs"/>
              </a:rPr>
              <a:t>Theorem</a:t>
            </a:r>
          </a:p>
        </p:txBody>
      </p:sp>
      <p:sp>
        <p:nvSpPr>
          <p:cNvPr id="36870" name="Rectangle 6"/>
          <p:cNvSpPr>
            <a:spLocks noChangeArrowheads="1"/>
          </p:cNvSpPr>
          <p:nvPr/>
        </p:nvSpPr>
        <p:spPr bwMode="auto">
          <a:xfrm>
            <a:off x="6857317" y="4502150"/>
            <a:ext cx="1987548" cy="1139825"/>
          </a:xfrm>
          <a:prstGeom prst="rect">
            <a:avLst/>
          </a:prstGeom>
          <a:solidFill>
            <a:schemeClr val="accent4">
              <a:lumMod val="60000"/>
              <a:lumOff val="40000"/>
            </a:schemeClr>
          </a:soli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defRPr/>
            </a:pPr>
            <a:r>
              <a:rPr lang="en-US" dirty="0">
                <a:solidFill>
                  <a:prstClr val="black"/>
                </a:solidFill>
                <a:latin typeface="Book Antiqua" pitchFamily="18" charset="0"/>
                <a:cs typeface="+mn-cs"/>
              </a:rPr>
              <a:t>Posterior (revised)</a:t>
            </a:r>
          </a:p>
          <a:p>
            <a:pPr algn="ctr" eaLnBrk="0" hangingPunct="0">
              <a:defRPr/>
            </a:pPr>
            <a:r>
              <a:rPr lang="en-US" dirty="0">
                <a:solidFill>
                  <a:prstClr val="black"/>
                </a:solidFill>
                <a:latin typeface="Book Antiqua" pitchFamily="18" charset="0"/>
                <a:cs typeface="+mn-cs"/>
              </a:rPr>
              <a:t>Probabilities</a:t>
            </a:r>
          </a:p>
        </p:txBody>
      </p:sp>
      <p:sp>
        <p:nvSpPr>
          <p:cNvPr id="36874" name="Rectangle 10"/>
          <p:cNvSpPr>
            <a:spLocks noChangeArrowheads="1"/>
          </p:cNvSpPr>
          <p:nvPr/>
        </p:nvSpPr>
        <p:spPr bwMode="auto">
          <a:xfrm>
            <a:off x="690563" y="4502150"/>
            <a:ext cx="1746250" cy="1139825"/>
          </a:xfrm>
          <a:prstGeom prst="rect">
            <a:avLst/>
          </a:prstGeom>
          <a:solidFill>
            <a:schemeClr val="accent4">
              <a:lumMod val="60000"/>
              <a:lumOff val="40000"/>
            </a:schemeClr>
          </a:soli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defRPr/>
            </a:pPr>
            <a:r>
              <a:rPr lang="en-US" dirty="0">
                <a:solidFill>
                  <a:prstClr val="black"/>
                </a:solidFill>
                <a:latin typeface="Book Antiqua" pitchFamily="18" charset="0"/>
                <a:cs typeface="+mn-cs"/>
              </a:rPr>
              <a:t>Prior</a:t>
            </a:r>
          </a:p>
          <a:p>
            <a:pPr algn="ctr" eaLnBrk="0" hangingPunct="0">
              <a:defRPr/>
            </a:pPr>
            <a:r>
              <a:rPr lang="en-US" dirty="0">
                <a:solidFill>
                  <a:prstClr val="black"/>
                </a:solidFill>
                <a:latin typeface="Book Antiqua" pitchFamily="18" charset="0"/>
                <a:cs typeface="+mn-cs"/>
              </a:rPr>
              <a:t>Probabilities</a:t>
            </a:r>
          </a:p>
        </p:txBody>
      </p:sp>
      <p:sp>
        <p:nvSpPr>
          <p:cNvPr id="36880" name="Line 16"/>
          <p:cNvSpPr>
            <a:spLocks noChangeShapeType="1"/>
          </p:cNvSpPr>
          <p:nvPr/>
        </p:nvSpPr>
        <p:spPr bwMode="auto">
          <a:xfrm>
            <a:off x="4473575" y="5067300"/>
            <a:ext cx="311150" cy="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wrap="none" anchor="ctr"/>
          <a:lstStyle/>
          <a:p>
            <a:pPr algn="ctr" eaLnBrk="0" hangingPunct="0">
              <a:defRPr/>
            </a:pPr>
            <a:endParaRPr lang="en-US" sz="2200">
              <a:solidFill>
                <a:prstClr val="black"/>
              </a:solidFill>
              <a:effectLst>
                <a:outerShdw blurRad="38100" dist="38100" dir="2700000" algn="tl">
                  <a:srgbClr val="000000">
                    <a:alpha val="43137"/>
                  </a:srgbClr>
                </a:outerShdw>
              </a:effectLst>
              <a:latin typeface="MS Reference Serif" pitchFamily="18" charset="0"/>
              <a:cs typeface="+mn-cs"/>
            </a:endParaRPr>
          </a:p>
        </p:txBody>
      </p:sp>
      <p:sp>
        <p:nvSpPr>
          <p:cNvPr id="36881" name="Line 17"/>
          <p:cNvSpPr>
            <a:spLocks noChangeShapeType="1"/>
          </p:cNvSpPr>
          <p:nvPr/>
        </p:nvSpPr>
        <p:spPr bwMode="auto">
          <a:xfrm>
            <a:off x="6529388" y="5067300"/>
            <a:ext cx="311150" cy="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wrap="none" anchor="ctr"/>
          <a:lstStyle/>
          <a:p>
            <a:pPr algn="ctr" eaLnBrk="0" hangingPunct="0">
              <a:defRPr/>
            </a:pPr>
            <a:endParaRPr lang="en-US" sz="2200">
              <a:solidFill>
                <a:prstClr val="black"/>
              </a:solidFill>
              <a:effectLst>
                <a:outerShdw blurRad="38100" dist="38100" dir="2700000" algn="tl">
                  <a:srgbClr val="000000">
                    <a:alpha val="43137"/>
                  </a:srgbClr>
                </a:outerShdw>
              </a:effectLst>
              <a:latin typeface="MS Reference Serif" pitchFamily="18" charset="0"/>
              <a:cs typeface="+mn-cs"/>
            </a:endParaRPr>
          </a:p>
        </p:txBody>
      </p:sp>
      <p:sp>
        <p:nvSpPr>
          <p:cNvPr id="36882" name="Rectangle 18"/>
          <p:cNvSpPr>
            <a:spLocks noChangeArrowheads="1"/>
          </p:cNvSpPr>
          <p:nvPr/>
        </p:nvSpPr>
        <p:spPr bwMode="auto">
          <a:xfrm>
            <a:off x="704850" y="952500"/>
            <a:ext cx="7677150" cy="933450"/>
          </a:xfrm>
          <a:prstGeom prst="rect">
            <a:avLst/>
          </a:prstGeom>
          <a:noFill/>
          <a:ln w="12700">
            <a:noFill/>
            <a:miter lim="800000"/>
            <a:headEnd/>
            <a:tailEnd/>
          </a:ln>
          <a:effectLst/>
        </p:spPr>
        <p:txBody>
          <a:bodyPr wrap="none" anchor="ctr"/>
          <a:lstStyle/>
          <a:p>
            <a:pPr eaLnBrk="0" hangingPunct="0">
              <a:buClr>
                <a:srgbClr val="66FFFF"/>
              </a:buClr>
              <a:buFont typeface="Wingdings" pitchFamily="2" charset="2"/>
              <a:buChar char="n"/>
              <a:defRPr/>
            </a:pPr>
            <a:r>
              <a:rPr lang="en-US" dirty="0">
                <a:solidFill>
                  <a:prstClr val="black"/>
                </a:solidFill>
                <a:latin typeface="Book Antiqua" pitchFamily="18" charset="0"/>
                <a:cs typeface="+mn-cs"/>
              </a:rPr>
              <a:t>   Often we begin probability analysis with initial or</a:t>
            </a:r>
          </a:p>
          <a:p>
            <a:pPr eaLnBrk="0" hangingPunct="0">
              <a:defRPr/>
            </a:pPr>
            <a:r>
              <a:rPr lang="en-US" dirty="0">
                <a:solidFill>
                  <a:prstClr val="black"/>
                </a:solidFill>
                <a:latin typeface="Book Antiqua" pitchFamily="18" charset="0"/>
                <a:cs typeface="+mn-cs"/>
              </a:rPr>
              <a:t>      </a:t>
            </a:r>
            <a:r>
              <a:rPr lang="en-US" u="sng" dirty="0">
                <a:solidFill>
                  <a:prstClr val="black"/>
                </a:solidFill>
                <a:latin typeface="Book Antiqua" pitchFamily="18" charset="0"/>
                <a:cs typeface="+mn-cs"/>
              </a:rPr>
              <a:t>prior probabilities</a:t>
            </a:r>
            <a:r>
              <a:rPr lang="en-US" dirty="0">
                <a:solidFill>
                  <a:prstClr val="black"/>
                </a:solidFill>
                <a:latin typeface="Book Antiqua" pitchFamily="18" charset="0"/>
                <a:cs typeface="+mn-cs"/>
              </a:rPr>
              <a:t>.</a:t>
            </a:r>
          </a:p>
        </p:txBody>
      </p:sp>
      <p:sp>
        <p:nvSpPr>
          <p:cNvPr id="36883" name="Rectangle 19"/>
          <p:cNvSpPr>
            <a:spLocks noChangeArrowheads="1"/>
          </p:cNvSpPr>
          <p:nvPr/>
        </p:nvSpPr>
        <p:spPr bwMode="auto">
          <a:xfrm>
            <a:off x="704850" y="1866900"/>
            <a:ext cx="7677150" cy="838200"/>
          </a:xfrm>
          <a:prstGeom prst="rect">
            <a:avLst/>
          </a:prstGeom>
          <a:noFill/>
          <a:ln w="12700">
            <a:noFill/>
            <a:miter lim="800000"/>
            <a:headEnd/>
            <a:tailEnd/>
          </a:ln>
          <a:effectLst/>
        </p:spPr>
        <p:txBody>
          <a:bodyPr wrap="none" anchor="ctr"/>
          <a:lstStyle/>
          <a:p>
            <a:pPr eaLnBrk="0" hangingPunct="0">
              <a:buClr>
                <a:srgbClr val="66FFFF"/>
              </a:buClr>
              <a:buFont typeface="Wingdings" pitchFamily="2" charset="2"/>
              <a:buChar char="n"/>
              <a:defRPr/>
            </a:pPr>
            <a:r>
              <a:rPr lang="en-US" dirty="0">
                <a:solidFill>
                  <a:prstClr val="black"/>
                </a:solidFill>
                <a:latin typeface="Book Antiqua" pitchFamily="18" charset="0"/>
                <a:cs typeface="+mn-cs"/>
              </a:rPr>
              <a:t>   Then, from a sample, special report, or a product</a:t>
            </a:r>
          </a:p>
          <a:p>
            <a:pPr eaLnBrk="0" hangingPunct="0">
              <a:buClr>
                <a:srgbClr val="66FFFF"/>
              </a:buClr>
              <a:buFont typeface="Wingdings" pitchFamily="2" charset="2"/>
              <a:buNone/>
              <a:defRPr/>
            </a:pPr>
            <a:r>
              <a:rPr lang="en-US" dirty="0">
                <a:solidFill>
                  <a:prstClr val="black"/>
                </a:solidFill>
                <a:latin typeface="Book Antiqua" pitchFamily="18" charset="0"/>
                <a:cs typeface="+mn-cs"/>
              </a:rPr>
              <a:t>      test we obtain some additional information.</a:t>
            </a:r>
          </a:p>
        </p:txBody>
      </p:sp>
      <p:sp>
        <p:nvSpPr>
          <p:cNvPr id="36884" name="Rectangle 20"/>
          <p:cNvSpPr>
            <a:spLocks noChangeArrowheads="1"/>
          </p:cNvSpPr>
          <p:nvPr/>
        </p:nvSpPr>
        <p:spPr bwMode="auto">
          <a:xfrm>
            <a:off x="704850" y="2628900"/>
            <a:ext cx="7677150" cy="914400"/>
          </a:xfrm>
          <a:prstGeom prst="rect">
            <a:avLst/>
          </a:prstGeom>
          <a:noFill/>
          <a:ln w="12700">
            <a:noFill/>
            <a:miter lim="800000"/>
            <a:headEnd/>
            <a:tailEnd/>
          </a:ln>
          <a:effectLst/>
        </p:spPr>
        <p:txBody>
          <a:bodyPr wrap="none" anchor="ctr"/>
          <a:lstStyle/>
          <a:p>
            <a:pPr eaLnBrk="0" hangingPunct="0">
              <a:buClr>
                <a:srgbClr val="66FFFF"/>
              </a:buClr>
              <a:buFont typeface="Wingdings" pitchFamily="2" charset="2"/>
              <a:buChar char="n"/>
              <a:defRPr/>
            </a:pPr>
            <a:r>
              <a:rPr lang="en-US" dirty="0">
                <a:solidFill>
                  <a:prstClr val="black"/>
                </a:solidFill>
                <a:latin typeface="Book Antiqua" pitchFamily="18" charset="0"/>
                <a:cs typeface="+mn-cs"/>
              </a:rPr>
              <a:t>   Given this information, we calculate </a:t>
            </a:r>
            <a:r>
              <a:rPr lang="en-US" u="sng" dirty="0">
                <a:solidFill>
                  <a:prstClr val="black"/>
                </a:solidFill>
                <a:latin typeface="Book Antiqua" pitchFamily="18" charset="0"/>
                <a:cs typeface="+mn-cs"/>
              </a:rPr>
              <a:t>revised</a:t>
            </a:r>
            <a:r>
              <a:rPr lang="en-US" dirty="0">
                <a:solidFill>
                  <a:prstClr val="black"/>
                </a:solidFill>
                <a:latin typeface="Book Antiqua" pitchFamily="18" charset="0"/>
                <a:cs typeface="+mn-cs"/>
              </a:rPr>
              <a:t> or</a:t>
            </a:r>
          </a:p>
          <a:p>
            <a:pPr eaLnBrk="0" hangingPunct="0">
              <a:buClr>
                <a:srgbClr val="66FFFF"/>
              </a:buClr>
              <a:buFont typeface="Wingdings" pitchFamily="2" charset="2"/>
              <a:buNone/>
              <a:defRPr/>
            </a:pPr>
            <a:r>
              <a:rPr lang="en-US" dirty="0">
                <a:solidFill>
                  <a:prstClr val="black"/>
                </a:solidFill>
                <a:latin typeface="Book Antiqua" pitchFamily="18" charset="0"/>
                <a:cs typeface="+mn-cs"/>
              </a:rPr>
              <a:t>      </a:t>
            </a:r>
            <a:r>
              <a:rPr lang="en-US" u="sng" dirty="0">
                <a:solidFill>
                  <a:prstClr val="black"/>
                </a:solidFill>
                <a:latin typeface="Book Antiqua" pitchFamily="18" charset="0"/>
                <a:cs typeface="+mn-cs"/>
              </a:rPr>
              <a:t>posterior probabilities</a:t>
            </a:r>
            <a:r>
              <a:rPr lang="en-US" dirty="0">
                <a:solidFill>
                  <a:prstClr val="black"/>
                </a:solidFill>
                <a:latin typeface="Book Antiqua" pitchFamily="18" charset="0"/>
                <a:cs typeface="+mn-cs"/>
              </a:rPr>
              <a:t>.</a:t>
            </a:r>
          </a:p>
        </p:txBody>
      </p:sp>
      <p:sp>
        <p:nvSpPr>
          <p:cNvPr id="36885" name="Rectangle 21"/>
          <p:cNvSpPr>
            <a:spLocks noChangeArrowheads="1"/>
          </p:cNvSpPr>
          <p:nvPr/>
        </p:nvSpPr>
        <p:spPr bwMode="auto">
          <a:xfrm>
            <a:off x="704850" y="3524250"/>
            <a:ext cx="7677150" cy="876300"/>
          </a:xfrm>
          <a:prstGeom prst="rect">
            <a:avLst/>
          </a:prstGeom>
          <a:noFill/>
          <a:ln w="12700">
            <a:noFill/>
            <a:miter lim="800000"/>
            <a:headEnd/>
            <a:tailEnd/>
          </a:ln>
          <a:effectLst/>
        </p:spPr>
        <p:txBody>
          <a:bodyPr wrap="none" anchor="ctr"/>
          <a:lstStyle/>
          <a:p>
            <a:pPr eaLnBrk="0" hangingPunct="0">
              <a:buClr>
                <a:srgbClr val="66FFFF"/>
              </a:buClr>
              <a:buFont typeface="Wingdings" pitchFamily="2" charset="2"/>
              <a:buChar char="n"/>
              <a:defRPr/>
            </a:pPr>
            <a:r>
              <a:rPr lang="en-US" dirty="0">
                <a:solidFill>
                  <a:prstClr val="black"/>
                </a:solidFill>
                <a:latin typeface="Book Antiqua" pitchFamily="18" charset="0"/>
                <a:cs typeface="+mn-cs"/>
              </a:rPr>
              <a:t>   </a:t>
            </a:r>
            <a:r>
              <a:rPr lang="en-US" u="sng" dirty="0">
                <a:solidFill>
                  <a:prstClr val="black"/>
                </a:solidFill>
                <a:latin typeface="Book Antiqua" pitchFamily="18" charset="0"/>
                <a:cs typeface="+mn-cs"/>
              </a:rPr>
              <a:t>Bayes’ theorem</a:t>
            </a:r>
            <a:r>
              <a:rPr lang="en-US" dirty="0">
                <a:solidFill>
                  <a:prstClr val="black"/>
                </a:solidFill>
                <a:latin typeface="Book Antiqua" pitchFamily="18" charset="0"/>
                <a:cs typeface="+mn-cs"/>
              </a:rPr>
              <a:t> provides the means for revising the</a:t>
            </a:r>
          </a:p>
          <a:p>
            <a:pPr eaLnBrk="0" hangingPunct="0">
              <a:buClr>
                <a:srgbClr val="66FFFF"/>
              </a:buClr>
              <a:buFont typeface="Wingdings" pitchFamily="2" charset="2"/>
              <a:buNone/>
              <a:defRPr/>
            </a:pPr>
            <a:r>
              <a:rPr lang="en-US" dirty="0">
                <a:solidFill>
                  <a:prstClr val="black"/>
                </a:solidFill>
                <a:latin typeface="Book Antiqua" pitchFamily="18" charset="0"/>
                <a:cs typeface="+mn-cs"/>
              </a:rPr>
              <a:t>      prior probabilities.</a:t>
            </a:r>
          </a:p>
        </p:txBody>
      </p:sp>
      <p:sp>
        <p:nvSpPr>
          <p:cNvPr id="36871" name="Line 7"/>
          <p:cNvSpPr>
            <a:spLocks noChangeShapeType="1"/>
          </p:cNvSpPr>
          <p:nvPr/>
        </p:nvSpPr>
        <p:spPr bwMode="auto">
          <a:xfrm>
            <a:off x="2430463" y="5067300"/>
            <a:ext cx="311150" cy="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wrap="none" anchor="ctr"/>
          <a:lstStyle/>
          <a:p>
            <a:pPr algn="ctr" eaLnBrk="0" hangingPunct="0">
              <a:defRPr/>
            </a:pPr>
            <a:endParaRPr lang="en-US" sz="2200">
              <a:solidFill>
                <a:prstClr val="black"/>
              </a:solidFill>
              <a:effectLst>
                <a:outerShdw blurRad="38100" dist="38100" dir="2700000" algn="tl">
                  <a:srgbClr val="000000">
                    <a:alpha val="43137"/>
                  </a:srgbClr>
                </a:outerShdw>
              </a:effectLst>
              <a:latin typeface="MS Reference Serif" pitchFamily="18" charset="0"/>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882"/>
                                        </p:tgtEl>
                                        <p:attrNameLst>
                                          <p:attrName>style.visibility</p:attrName>
                                        </p:attrNameLst>
                                      </p:cBhvr>
                                      <p:to>
                                        <p:strVal val="visible"/>
                                      </p:to>
                                    </p:set>
                                    <p:animEffect transition="in" filter="slide(fromTop)">
                                      <p:cBhvr>
                                        <p:cTn id="7" dur="500"/>
                                        <p:tgtEl>
                                          <p:spTgt spid="36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6883"/>
                                        </p:tgtEl>
                                        <p:attrNameLst>
                                          <p:attrName>style.visibility</p:attrName>
                                        </p:attrNameLst>
                                      </p:cBhvr>
                                      <p:to>
                                        <p:strVal val="visible"/>
                                      </p:to>
                                    </p:set>
                                    <p:animEffect transition="in" filter="slide(fromTop)">
                                      <p:cBhvr>
                                        <p:cTn id="12" dur="500"/>
                                        <p:tgtEl>
                                          <p:spTgt spid="36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6884"/>
                                        </p:tgtEl>
                                        <p:attrNameLst>
                                          <p:attrName>style.visibility</p:attrName>
                                        </p:attrNameLst>
                                      </p:cBhvr>
                                      <p:to>
                                        <p:strVal val="visible"/>
                                      </p:to>
                                    </p:set>
                                    <p:animEffect transition="in" filter="slide(fromTop)">
                                      <p:cBhvr>
                                        <p:cTn id="17" dur="500"/>
                                        <p:tgtEl>
                                          <p:spTgt spid="368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36885"/>
                                        </p:tgtEl>
                                        <p:attrNameLst>
                                          <p:attrName>style.visibility</p:attrName>
                                        </p:attrNameLst>
                                      </p:cBhvr>
                                      <p:to>
                                        <p:strVal val="visible"/>
                                      </p:to>
                                    </p:set>
                                    <p:animEffect transition="in" filter="slide(fromTop)">
                                      <p:cBhvr>
                                        <p:cTn id="22" dur="500"/>
                                        <p:tgtEl>
                                          <p:spTgt spid="368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36874"/>
                                        </p:tgtEl>
                                        <p:attrNameLst>
                                          <p:attrName>style.visibility</p:attrName>
                                        </p:attrNameLst>
                                      </p:cBhvr>
                                      <p:to>
                                        <p:strVal val="visible"/>
                                      </p:to>
                                    </p:set>
                                    <p:anim calcmode="lin" valueType="num">
                                      <p:cBhvr>
                                        <p:cTn id="27" dur="500" fill="hold"/>
                                        <p:tgtEl>
                                          <p:spTgt spid="36874"/>
                                        </p:tgtEl>
                                        <p:attrNameLst>
                                          <p:attrName>ppt_w</p:attrName>
                                        </p:attrNameLst>
                                      </p:cBhvr>
                                      <p:tavLst>
                                        <p:tav tm="0">
                                          <p:val>
                                            <p:fltVal val="0"/>
                                          </p:val>
                                        </p:tav>
                                        <p:tav tm="100000">
                                          <p:val>
                                            <p:strVal val="#ppt_w"/>
                                          </p:val>
                                        </p:tav>
                                      </p:tavLst>
                                    </p:anim>
                                    <p:anim calcmode="lin" valueType="num">
                                      <p:cBhvr>
                                        <p:cTn id="28" dur="500" fill="hold"/>
                                        <p:tgtEl>
                                          <p:spTgt spid="36874"/>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500"/>
                            </p:stCondLst>
                            <p:childTnLst>
                              <p:par>
                                <p:cTn id="30" presetID="12" presetClass="entr" presetSubtype="8" fill="hold" nodeType="afterEffect">
                                  <p:stCondLst>
                                    <p:cond delay="2000"/>
                                  </p:stCondLst>
                                  <p:childTnLst>
                                    <p:set>
                                      <p:cBhvr>
                                        <p:cTn id="31" dur="1" fill="hold">
                                          <p:stCondLst>
                                            <p:cond delay="0"/>
                                          </p:stCondLst>
                                        </p:cTn>
                                        <p:tgtEl>
                                          <p:spTgt spid="36871"/>
                                        </p:tgtEl>
                                        <p:attrNameLst>
                                          <p:attrName>style.visibility</p:attrName>
                                        </p:attrNameLst>
                                      </p:cBhvr>
                                      <p:to>
                                        <p:strVal val="visible"/>
                                      </p:to>
                                    </p:set>
                                    <p:animEffect transition="in" filter="slide(fromLeft)">
                                      <p:cBhvr>
                                        <p:cTn id="32" dur="500"/>
                                        <p:tgtEl>
                                          <p:spTgt spid="36871"/>
                                        </p:tgtEl>
                                      </p:cBhvr>
                                    </p:animEffect>
                                  </p:childTnLst>
                                </p:cTn>
                              </p:par>
                            </p:childTnLst>
                          </p:cTn>
                        </p:par>
                      </p:childTnLst>
                    </p:cTn>
                  </p:par>
                  <p:par>
                    <p:cTn id="33" fill="hold">
                      <p:stCondLst>
                        <p:cond delay="indefinite"/>
                      </p:stCondLst>
                      <p:childTnLst>
                        <p:par>
                          <p:cTn id="34" fill="hold" nodeType="after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36868"/>
                                        </p:tgtEl>
                                        <p:attrNameLst>
                                          <p:attrName>style.visibility</p:attrName>
                                        </p:attrNameLst>
                                      </p:cBhvr>
                                      <p:to>
                                        <p:strVal val="visible"/>
                                      </p:to>
                                    </p:set>
                                    <p:anim calcmode="lin" valueType="num">
                                      <p:cBhvr>
                                        <p:cTn id="37" dur="500" fill="hold"/>
                                        <p:tgtEl>
                                          <p:spTgt spid="36868"/>
                                        </p:tgtEl>
                                        <p:attrNameLst>
                                          <p:attrName>ppt_w</p:attrName>
                                        </p:attrNameLst>
                                      </p:cBhvr>
                                      <p:tavLst>
                                        <p:tav tm="0">
                                          <p:val>
                                            <p:fltVal val="0"/>
                                          </p:val>
                                        </p:tav>
                                        <p:tav tm="100000">
                                          <p:val>
                                            <p:strVal val="#ppt_w"/>
                                          </p:val>
                                        </p:tav>
                                      </p:tavLst>
                                    </p:anim>
                                    <p:anim calcmode="lin" valueType="num">
                                      <p:cBhvr>
                                        <p:cTn id="38" dur="500" fill="hold"/>
                                        <p:tgtEl>
                                          <p:spTgt spid="36868"/>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12" presetClass="entr" presetSubtype="8" fill="hold" nodeType="afterEffect">
                                  <p:stCondLst>
                                    <p:cond delay="2000"/>
                                  </p:stCondLst>
                                  <p:childTnLst>
                                    <p:set>
                                      <p:cBhvr>
                                        <p:cTn id="41" dur="1" fill="hold">
                                          <p:stCondLst>
                                            <p:cond delay="0"/>
                                          </p:stCondLst>
                                        </p:cTn>
                                        <p:tgtEl>
                                          <p:spTgt spid="36880"/>
                                        </p:tgtEl>
                                        <p:attrNameLst>
                                          <p:attrName>style.visibility</p:attrName>
                                        </p:attrNameLst>
                                      </p:cBhvr>
                                      <p:to>
                                        <p:strVal val="visible"/>
                                      </p:to>
                                    </p:set>
                                    <p:animEffect transition="in" filter="slide(fromLeft)">
                                      <p:cBhvr>
                                        <p:cTn id="42" dur="500"/>
                                        <p:tgtEl>
                                          <p:spTgt spid="36880"/>
                                        </p:tgtEl>
                                      </p:cBhvr>
                                    </p:animEffect>
                                  </p:childTnLst>
                                </p:cTn>
                              </p:par>
                            </p:childTnLst>
                          </p:cTn>
                        </p:par>
                      </p:childTnLst>
                    </p:cTn>
                  </p:par>
                  <p:par>
                    <p:cTn id="43" fill="hold">
                      <p:stCondLst>
                        <p:cond delay="indefinite"/>
                      </p:stCondLst>
                      <p:childTnLst>
                        <p:par>
                          <p:cTn id="44" fill="hold" nodeType="afterGroup">
                            <p:stCondLst>
                              <p:cond delay="0"/>
                            </p:stCondLst>
                            <p:childTnLst>
                              <p:par>
                                <p:cTn id="45" presetID="17" presetClass="entr" presetSubtype="10" fill="hold" nodeType="clickEffect">
                                  <p:stCondLst>
                                    <p:cond delay="0"/>
                                  </p:stCondLst>
                                  <p:childTnLst>
                                    <p:set>
                                      <p:cBhvr>
                                        <p:cTn id="46" dur="1" fill="hold">
                                          <p:stCondLst>
                                            <p:cond delay="0"/>
                                          </p:stCondLst>
                                        </p:cTn>
                                        <p:tgtEl>
                                          <p:spTgt spid="36869"/>
                                        </p:tgtEl>
                                        <p:attrNameLst>
                                          <p:attrName>style.visibility</p:attrName>
                                        </p:attrNameLst>
                                      </p:cBhvr>
                                      <p:to>
                                        <p:strVal val="visible"/>
                                      </p:to>
                                    </p:set>
                                    <p:anim calcmode="lin" valueType="num">
                                      <p:cBhvr>
                                        <p:cTn id="47" dur="500" fill="hold"/>
                                        <p:tgtEl>
                                          <p:spTgt spid="36869"/>
                                        </p:tgtEl>
                                        <p:attrNameLst>
                                          <p:attrName>ppt_w</p:attrName>
                                        </p:attrNameLst>
                                      </p:cBhvr>
                                      <p:tavLst>
                                        <p:tav tm="0">
                                          <p:val>
                                            <p:fltVal val="0"/>
                                          </p:val>
                                        </p:tav>
                                        <p:tav tm="100000">
                                          <p:val>
                                            <p:strVal val="#ppt_w"/>
                                          </p:val>
                                        </p:tav>
                                      </p:tavLst>
                                    </p:anim>
                                    <p:anim calcmode="lin" valueType="num">
                                      <p:cBhvr>
                                        <p:cTn id="48" dur="500" fill="hold"/>
                                        <p:tgtEl>
                                          <p:spTgt spid="36869"/>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500"/>
                            </p:stCondLst>
                            <p:childTnLst>
                              <p:par>
                                <p:cTn id="50" presetID="12" presetClass="entr" presetSubtype="8" fill="hold" nodeType="afterEffect">
                                  <p:stCondLst>
                                    <p:cond delay="2000"/>
                                  </p:stCondLst>
                                  <p:childTnLst>
                                    <p:set>
                                      <p:cBhvr>
                                        <p:cTn id="51" dur="1" fill="hold">
                                          <p:stCondLst>
                                            <p:cond delay="0"/>
                                          </p:stCondLst>
                                        </p:cTn>
                                        <p:tgtEl>
                                          <p:spTgt spid="36881"/>
                                        </p:tgtEl>
                                        <p:attrNameLst>
                                          <p:attrName>style.visibility</p:attrName>
                                        </p:attrNameLst>
                                      </p:cBhvr>
                                      <p:to>
                                        <p:strVal val="visible"/>
                                      </p:to>
                                    </p:set>
                                    <p:animEffect transition="in" filter="slide(fromLeft)">
                                      <p:cBhvr>
                                        <p:cTn id="52" dur="500"/>
                                        <p:tgtEl>
                                          <p:spTgt spid="36881"/>
                                        </p:tgtEl>
                                      </p:cBhvr>
                                    </p:animEffect>
                                  </p:childTnLst>
                                </p:cTn>
                              </p:par>
                            </p:childTnLst>
                          </p:cTn>
                        </p:par>
                      </p:childTnLst>
                    </p:cTn>
                  </p:par>
                  <p:par>
                    <p:cTn id="53" fill="hold">
                      <p:stCondLst>
                        <p:cond delay="indefinite"/>
                      </p:stCondLst>
                      <p:childTnLst>
                        <p:par>
                          <p:cTn id="54" fill="hold" nodeType="afterGroup">
                            <p:stCondLst>
                              <p:cond delay="0"/>
                            </p:stCondLst>
                            <p:childTnLst>
                              <p:par>
                                <p:cTn id="55" presetID="17" presetClass="entr" presetSubtype="10" fill="hold" nodeType="clickEffect">
                                  <p:stCondLst>
                                    <p:cond delay="0"/>
                                  </p:stCondLst>
                                  <p:childTnLst>
                                    <p:set>
                                      <p:cBhvr>
                                        <p:cTn id="56" dur="1" fill="hold">
                                          <p:stCondLst>
                                            <p:cond delay="0"/>
                                          </p:stCondLst>
                                        </p:cTn>
                                        <p:tgtEl>
                                          <p:spTgt spid="36870"/>
                                        </p:tgtEl>
                                        <p:attrNameLst>
                                          <p:attrName>style.visibility</p:attrName>
                                        </p:attrNameLst>
                                      </p:cBhvr>
                                      <p:to>
                                        <p:strVal val="visible"/>
                                      </p:to>
                                    </p:set>
                                    <p:anim calcmode="lin" valueType="num">
                                      <p:cBhvr>
                                        <p:cTn id="57" dur="500" fill="hold"/>
                                        <p:tgtEl>
                                          <p:spTgt spid="36870"/>
                                        </p:tgtEl>
                                        <p:attrNameLst>
                                          <p:attrName>ppt_w</p:attrName>
                                        </p:attrNameLst>
                                      </p:cBhvr>
                                      <p:tavLst>
                                        <p:tav tm="0">
                                          <p:val>
                                            <p:fltVal val="0"/>
                                          </p:val>
                                        </p:tav>
                                        <p:tav tm="100000">
                                          <p:val>
                                            <p:strVal val="#ppt_w"/>
                                          </p:val>
                                        </p:tav>
                                      </p:tavLst>
                                    </p:anim>
                                    <p:anim calcmode="lin" valueType="num">
                                      <p:cBhvr>
                                        <p:cTn id="58" dur="500" fill="hold"/>
                                        <p:tgtEl>
                                          <p:spTgt spid="368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2" grpId="0" autoUpdateAnimBg="0"/>
      <p:bldP spid="36883" grpId="0" autoUpdateAnimBg="0"/>
      <p:bldP spid="36884" grpId="0" autoUpdateAnimBg="0"/>
      <p:bldP spid="3688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914400" y="1219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marL="395288" indent="-395288" eaLnBrk="0" hangingPunct="0">
              <a:spcBef>
                <a:spcPct val="20000"/>
              </a:spcBef>
              <a:buClr>
                <a:schemeClr val="folHlink"/>
              </a:buClr>
              <a:buFont typeface="Wingdings" pitchFamily="2" charset="2"/>
              <a:buChar char="¯"/>
            </a:pPr>
            <a:endParaRPr lang="en-US">
              <a:latin typeface="Arial" charset="0"/>
            </a:endParaRPr>
          </a:p>
        </p:txBody>
      </p:sp>
      <p:sp>
        <p:nvSpPr>
          <p:cNvPr id="107529" name="Rectangle 9"/>
          <p:cNvSpPr>
            <a:spLocks noChangeArrowheads="1"/>
          </p:cNvSpPr>
          <p:nvPr/>
        </p:nvSpPr>
        <p:spPr bwMode="auto">
          <a:xfrm>
            <a:off x="685800" y="1828800"/>
            <a:ext cx="8229600" cy="1014413"/>
          </a:xfrm>
          <a:prstGeom prst="rect">
            <a:avLst/>
          </a:prstGeom>
          <a:noFill/>
          <a:ln w="9525">
            <a:noFill/>
            <a:miter lim="800000"/>
            <a:headEnd/>
            <a:tailEnd/>
          </a:ln>
          <a:effectLst/>
        </p:spPr>
        <p:txBody>
          <a:bodyPr lIns="91435" tIns="45718" rIns="91435" bIns="45718"/>
          <a:lstStyle/>
          <a:p>
            <a:pPr eaLnBrk="0" hangingPunct="0">
              <a:buClr>
                <a:schemeClr val="accent1"/>
              </a:buClr>
              <a:buFont typeface="Arial" pitchFamily="34" charset="0"/>
              <a:buChar char="•"/>
              <a:defRPr/>
            </a:pPr>
            <a:r>
              <a:rPr lang="en-US" dirty="0">
                <a:solidFill>
                  <a:srgbClr val="002060"/>
                </a:solidFill>
                <a:effectLst>
                  <a:outerShdw blurRad="38100" dist="38100" dir="2700000" algn="tl">
                    <a:srgbClr val="FFFFFF"/>
                  </a:outerShdw>
                </a:effectLst>
                <a:latin typeface="Arial" charset="0"/>
                <a:cs typeface="Arial" pitchFamily="34" charset="0"/>
              </a:rPr>
              <a:t>  A generalization of Bayes’s Theorem allows event </a:t>
            </a:r>
            <a:r>
              <a:rPr lang="en-US" i="1" dirty="0">
                <a:solidFill>
                  <a:srgbClr val="002060"/>
                </a:solidFill>
                <a:effectLst>
                  <a:outerShdw blurRad="38100" dist="38100" dir="2700000" algn="tl">
                    <a:srgbClr val="FFFFFF"/>
                  </a:outerShdw>
                </a:effectLst>
                <a:latin typeface="Arial" charset="0"/>
                <a:cs typeface="Arial" pitchFamily="34" charset="0"/>
              </a:rPr>
              <a:t>B</a:t>
            </a:r>
            <a:r>
              <a:rPr lang="en-US" dirty="0">
                <a:solidFill>
                  <a:srgbClr val="002060"/>
                </a:solidFill>
                <a:effectLst>
                  <a:outerShdw blurRad="38100" dist="38100" dir="2700000" algn="tl">
                    <a:srgbClr val="FFFFFF"/>
                  </a:outerShdw>
                </a:effectLst>
                <a:latin typeface="Arial" charset="0"/>
                <a:cs typeface="Arial" pitchFamily="34" charset="0"/>
              </a:rPr>
              <a:t> to have </a:t>
            </a:r>
            <a:r>
              <a:rPr lang="en-US" dirty="0">
                <a:solidFill>
                  <a:srgbClr val="002060"/>
                </a:solidFill>
                <a:latin typeface="Arial" charset="0"/>
                <a:cs typeface="+mn-cs"/>
              </a:rPr>
              <a:t>as many</a:t>
            </a:r>
          </a:p>
          <a:p>
            <a:pPr eaLnBrk="0" hangingPunct="0">
              <a:buClr>
                <a:schemeClr val="accent1"/>
              </a:buClr>
              <a:defRPr/>
            </a:pPr>
            <a:r>
              <a:rPr lang="en-US" dirty="0">
                <a:solidFill>
                  <a:srgbClr val="002060"/>
                </a:solidFill>
                <a:latin typeface="Arial" charset="0"/>
                <a:cs typeface="+mn-cs"/>
              </a:rPr>
              <a:t>   mutually exclusive and collectively exhaustive categories as we wish          </a:t>
            </a:r>
          </a:p>
          <a:p>
            <a:pPr eaLnBrk="0" hangingPunct="0">
              <a:buClr>
                <a:schemeClr val="accent1"/>
              </a:buClr>
              <a:defRPr/>
            </a:pPr>
            <a:r>
              <a:rPr lang="en-US" dirty="0">
                <a:solidFill>
                  <a:srgbClr val="002060"/>
                </a:solidFill>
                <a:effectLst>
                  <a:outerShdw blurRad="38100" dist="38100" dir="2700000" algn="tl">
                    <a:srgbClr val="FFFFFF"/>
                  </a:outerShdw>
                </a:effectLst>
                <a:latin typeface="Arial" charset="0"/>
                <a:cs typeface="Arial" pitchFamily="34" charset="0"/>
              </a:rPr>
              <a:t>   (</a:t>
            </a:r>
            <a:r>
              <a:rPr lang="en-US" i="1" dirty="0">
                <a:solidFill>
                  <a:srgbClr val="002060"/>
                </a:solidFill>
                <a:effectLst>
                  <a:outerShdw blurRad="38100" dist="38100" dir="2700000" algn="tl">
                    <a:srgbClr val="FFFFFF"/>
                  </a:outerShdw>
                </a:effectLst>
                <a:latin typeface="Arial" charset="0"/>
                <a:cs typeface="Arial" pitchFamily="34" charset="0"/>
              </a:rPr>
              <a:t>B</a:t>
            </a:r>
            <a:r>
              <a:rPr lang="en-US" baseline="-25000" dirty="0">
                <a:solidFill>
                  <a:srgbClr val="002060"/>
                </a:solidFill>
                <a:effectLst>
                  <a:outerShdw blurRad="38100" dist="38100" dir="2700000" algn="tl">
                    <a:srgbClr val="FFFFFF"/>
                  </a:outerShdw>
                </a:effectLst>
                <a:latin typeface="Arial" charset="0"/>
                <a:cs typeface="Arial" pitchFamily="34" charset="0"/>
              </a:rPr>
              <a:t>1</a:t>
            </a:r>
            <a:r>
              <a:rPr lang="en-US" dirty="0">
                <a:solidFill>
                  <a:srgbClr val="002060"/>
                </a:solidFill>
                <a:effectLst>
                  <a:outerShdw blurRad="38100" dist="38100" dir="2700000" algn="tl">
                    <a:srgbClr val="FFFFFF"/>
                  </a:outerShdw>
                </a:effectLst>
                <a:latin typeface="Arial" charset="0"/>
                <a:cs typeface="Arial" pitchFamily="34" charset="0"/>
              </a:rPr>
              <a:t>, </a:t>
            </a:r>
            <a:r>
              <a:rPr lang="en-US" i="1" dirty="0">
                <a:solidFill>
                  <a:srgbClr val="002060"/>
                </a:solidFill>
                <a:effectLst>
                  <a:outerShdw blurRad="38100" dist="38100" dir="2700000" algn="tl">
                    <a:srgbClr val="FFFFFF"/>
                  </a:outerShdw>
                </a:effectLst>
                <a:latin typeface="Arial" charset="0"/>
                <a:cs typeface="Arial" pitchFamily="34" charset="0"/>
              </a:rPr>
              <a:t>B</a:t>
            </a:r>
            <a:r>
              <a:rPr lang="en-US" baseline="-25000" dirty="0">
                <a:solidFill>
                  <a:srgbClr val="002060"/>
                </a:solidFill>
                <a:effectLst>
                  <a:outerShdw blurRad="38100" dist="38100" dir="2700000" algn="tl">
                    <a:srgbClr val="FFFFFF"/>
                  </a:outerShdw>
                </a:effectLst>
                <a:latin typeface="Arial" charset="0"/>
                <a:cs typeface="Arial" pitchFamily="34" charset="0"/>
              </a:rPr>
              <a:t>2</a:t>
            </a:r>
            <a:r>
              <a:rPr lang="en-US" dirty="0">
                <a:solidFill>
                  <a:srgbClr val="002060"/>
                </a:solidFill>
                <a:effectLst>
                  <a:outerShdw blurRad="38100" dist="38100" dir="2700000" algn="tl">
                    <a:srgbClr val="FFFFFF"/>
                  </a:outerShdw>
                </a:effectLst>
                <a:latin typeface="Arial" charset="0"/>
                <a:cs typeface="Arial" pitchFamily="34" charset="0"/>
              </a:rPr>
              <a:t>, </a:t>
            </a:r>
            <a:r>
              <a:rPr lang="en-US" i="1" dirty="0">
                <a:solidFill>
                  <a:srgbClr val="002060"/>
                </a:solidFill>
                <a:effectLst>
                  <a:outerShdw blurRad="38100" dist="38100" dir="2700000" algn="tl">
                    <a:srgbClr val="FFFFFF"/>
                  </a:outerShdw>
                </a:effectLst>
                <a:latin typeface="Arial" charset="0"/>
                <a:cs typeface="Arial" pitchFamily="34" charset="0"/>
              </a:rPr>
              <a:t>… B</a:t>
            </a:r>
            <a:r>
              <a:rPr lang="en-US" baseline="-25000" dirty="0">
                <a:solidFill>
                  <a:srgbClr val="002060"/>
                </a:solidFill>
                <a:effectLst>
                  <a:outerShdw blurRad="38100" dist="38100" dir="2700000" algn="tl">
                    <a:srgbClr val="FFFFFF"/>
                  </a:outerShdw>
                </a:effectLst>
                <a:latin typeface="Arial" charset="0"/>
                <a:cs typeface="Arial" pitchFamily="34" charset="0"/>
              </a:rPr>
              <a:t>n</a:t>
            </a:r>
            <a:r>
              <a:rPr lang="en-US" dirty="0">
                <a:solidFill>
                  <a:srgbClr val="002060"/>
                </a:solidFill>
                <a:effectLst>
                  <a:outerShdw blurRad="38100" dist="38100" dir="2700000" algn="tl">
                    <a:srgbClr val="FFFFFF"/>
                  </a:outerShdw>
                </a:effectLst>
                <a:latin typeface="Arial" charset="0"/>
                <a:cs typeface="Arial" pitchFamily="34" charset="0"/>
              </a:rPr>
              <a:t>) rather than just two dichotomous categories </a:t>
            </a:r>
            <a:r>
              <a:rPr lang="en-US" i="1" dirty="0">
                <a:solidFill>
                  <a:srgbClr val="002060"/>
                </a:solidFill>
                <a:effectLst>
                  <a:outerShdw blurRad="38100" dist="38100" dir="2700000" algn="tl">
                    <a:srgbClr val="FFFFFF"/>
                  </a:outerShdw>
                </a:effectLst>
                <a:latin typeface="Arial" charset="0"/>
                <a:cs typeface="Arial" pitchFamily="34" charset="0"/>
              </a:rPr>
              <a:t>(B</a:t>
            </a:r>
            <a:r>
              <a:rPr lang="en-US" dirty="0">
                <a:solidFill>
                  <a:srgbClr val="002060"/>
                </a:solidFill>
                <a:effectLst>
                  <a:outerShdw blurRad="38100" dist="38100" dir="2700000" algn="tl">
                    <a:srgbClr val="FFFFFF"/>
                  </a:outerShdw>
                </a:effectLst>
                <a:latin typeface="Arial" charset="0"/>
                <a:cs typeface="Arial" pitchFamily="34" charset="0"/>
              </a:rPr>
              <a:t> and </a:t>
            </a:r>
            <a:r>
              <a:rPr lang="en-US" i="1" dirty="0">
                <a:solidFill>
                  <a:srgbClr val="002060"/>
                </a:solidFill>
                <a:effectLst>
                  <a:outerShdw blurRad="38100" dist="38100" dir="2700000" algn="tl">
                    <a:srgbClr val="FFFFFF"/>
                  </a:outerShdw>
                </a:effectLst>
                <a:latin typeface="Arial" charset="0"/>
                <a:cs typeface="Arial" pitchFamily="34" charset="0"/>
              </a:rPr>
              <a:t>B</a:t>
            </a:r>
            <a:r>
              <a:rPr lang="en-US" dirty="0">
                <a:solidFill>
                  <a:srgbClr val="002060"/>
                </a:solidFill>
                <a:effectLst>
                  <a:outerShdw blurRad="38100" dist="38100" dir="2700000" algn="tl">
                    <a:srgbClr val="FFFFFF"/>
                  </a:outerShdw>
                </a:effectLst>
                <a:latin typeface="Arial" charset="0"/>
                <a:cs typeface="Arial" pitchFamily="34" charset="0"/>
              </a:rPr>
              <a:t>')</a:t>
            </a:r>
            <a:r>
              <a:rPr lang="en-US" i="1" dirty="0">
                <a:solidFill>
                  <a:srgbClr val="002060"/>
                </a:solidFill>
                <a:effectLst>
                  <a:outerShdw blurRad="38100" dist="38100" dir="2700000" algn="tl">
                    <a:srgbClr val="FFFFFF"/>
                  </a:outerShdw>
                </a:effectLst>
                <a:latin typeface="Arial" charset="0"/>
                <a:cs typeface="Arial" pitchFamily="34" charset="0"/>
              </a:rPr>
              <a:t>.</a:t>
            </a:r>
          </a:p>
        </p:txBody>
      </p:sp>
      <p:graphicFrame>
        <p:nvGraphicFramePr>
          <p:cNvPr id="48132" name="Object 2"/>
          <p:cNvGraphicFramePr>
            <a:graphicFrameLocks noChangeAspect="1"/>
          </p:cNvGraphicFramePr>
          <p:nvPr/>
        </p:nvGraphicFramePr>
        <p:xfrm>
          <a:off x="381000" y="3200400"/>
          <a:ext cx="8493125" cy="944563"/>
        </p:xfrm>
        <a:graphic>
          <a:graphicData uri="http://schemas.openxmlformats.org/presentationml/2006/ole">
            <mc:AlternateContent xmlns:mc="http://schemas.openxmlformats.org/markup-compatibility/2006">
              <mc:Choice xmlns:v="urn:schemas-microsoft-com:vml" Requires="v">
                <p:oleObj spid="_x0000_s48239" r:id="rId4" imgW="3683000" imgH="406400" progId="">
                  <p:embed/>
                </p:oleObj>
              </mc:Choice>
              <mc:Fallback>
                <p:oleObj r:id="rId4" imgW="3683000" imgH="4064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200400"/>
                        <a:ext cx="8493125" cy="944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36" name="Rectangle 16"/>
          <p:cNvSpPr>
            <a:spLocks noChangeArrowheads="1"/>
          </p:cNvSpPr>
          <p:nvPr/>
        </p:nvSpPr>
        <p:spPr bwMode="auto">
          <a:xfrm>
            <a:off x="228600" y="1143000"/>
            <a:ext cx="8655050" cy="565150"/>
          </a:xfrm>
          <a:prstGeom prst="rect">
            <a:avLst/>
          </a:prstGeom>
          <a:noFill/>
          <a:ln w="9525">
            <a:noFill/>
            <a:miter lim="800000"/>
            <a:headEnd/>
            <a:tailEnd/>
          </a:ln>
          <a:effectLst/>
        </p:spPr>
        <p:txBody>
          <a:bodyPr lIns="103231" tIns="51616" rIns="103231" bIns="51616"/>
          <a:lstStyle/>
          <a:p>
            <a:pPr marL="387134" indent="-387134" eaLnBrk="0" hangingPunct="0">
              <a:lnSpc>
                <a:spcPct val="90000"/>
              </a:lnSpc>
              <a:spcBef>
                <a:spcPct val="20000"/>
              </a:spcBef>
              <a:buClr>
                <a:schemeClr val="folHlink"/>
              </a:buClr>
              <a:defRPr/>
            </a:pPr>
            <a:r>
              <a:rPr lang="en-US" sz="3200" dirty="0">
                <a:solidFill>
                  <a:srgbClr val="FFFFFF"/>
                </a:solidFill>
                <a:effectLst>
                  <a:outerShdw blurRad="38100" dist="38100" dir="2700000" algn="tl">
                    <a:srgbClr val="FFFFFF"/>
                  </a:outerShdw>
                </a:effectLst>
                <a:latin typeface="Arial" charset="0"/>
                <a:cs typeface="+mn-cs"/>
              </a:rPr>
              <a:t> </a:t>
            </a:r>
            <a:r>
              <a:rPr lang="en-US" sz="2000" i="1" dirty="0">
                <a:solidFill>
                  <a:srgbClr val="C00000"/>
                </a:solidFill>
                <a:effectLst>
                  <a:outerShdw blurRad="38100" dist="38100" dir="2700000" algn="tl">
                    <a:srgbClr val="000000"/>
                  </a:outerShdw>
                </a:effectLst>
                <a:latin typeface="Arial" charset="0"/>
                <a:cs typeface="+mn-cs"/>
              </a:rPr>
              <a:t>General Form of Bayes’ Theorem</a:t>
            </a:r>
          </a:p>
        </p:txBody>
      </p:sp>
      <p:sp>
        <p:nvSpPr>
          <p:cNvPr id="16" name="Rectangle 2"/>
          <p:cNvSpPr txBox="1">
            <a:spLocks noChangeArrowheads="1"/>
          </p:cNvSpPr>
          <p:nvPr/>
        </p:nvSpPr>
        <p:spPr bwMode="auto">
          <a:xfrm>
            <a:off x="914400" y="152400"/>
            <a:ext cx="7158038" cy="457200"/>
          </a:xfrm>
          <a:prstGeom prst="rect">
            <a:avLst/>
          </a:prstGeom>
          <a:ln>
            <a:noFill/>
            <a:miter lim="800000"/>
            <a:headEnd/>
            <a:tailEnd/>
          </a:ln>
        </p:spPr>
        <p:txBody>
          <a:bodyPr lIns="103236" tIns="51618" rIns="103236" bIns="51618"/>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defRPr/>
            </a:pPr>
            <a:r>
              <a:rPr lang="en-US" sz="2800">
                <a:effectLst>
                  <a:outerShdw blurRad="38100" dist="38100" dir="2700000" algn="tl">
                    <a:srgbClr val="C0C0C0"/>
                  </a:outerShdw>
                </a:effectLst>
              </a:rPr>
              <a:t>Bayes’ Theorem – the formula</a:t>
            </a:r>
            <a:endParaRPr lang="en-US" sz="4000">
              <a:solidFill>
                <a:schemeClr val="accent1"/>
              </a:solidFill>
              <a:effectLst>
                <a:outerShdw blurRad="38100" dist="38100" dir="2700000" algn="tl">
                  <a:srgbClr val="C0C0C0"/>
                </a:outerShdw>
              </a:effectLst>
            </a:endParaRPr>
          </a:p>
        </p:txBody>
      </p:sp>
      <p:sp>
        <p:nvSpPr>
          <p:cNvPr id="48135" name="Text Box 4"/>
          <p:cNvSpPr txBox="1">
            <a:spLocks noChangeArrowheads="1"/>
          </p:cNvSpPr>
          <p:nvPr/>
        </p:nvSpPr>
        <p:spPr bwMode="auto">
          <a:xfrm rot="5400000">
            <a:off x="7743032" y="885031"/>
            <a:ext cx="2286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1" tIns="51616" rIns="103231" bIns="51616">
            <a:spAutoFit/>
          </a:bodyPr>
          <a:lstStyle>
            <a:lvl1pPr defTabSz="1031875" eaLnBrk="0" hangingPunct="0">
              <a:defRPr>
                <a:solidFill>
                  <a:schemeClr val="tx1"/>
                </a:solidFill>
                <a:latin typeface="Verdana" pitchFamily="34" charset="0"/>
                <a:cs typeface="Arial" charset="0"/>
              </a:defRPr>
            </a:lvl1pPr>
            <a:lvl2pPr marL="742950" indent="-285750" defTabSz="1031875" eaLnBrk="0" hangingPunct="0">
              <a:defRPr>
                <a:solidFill>
                  <a:schemeClr val="tx1"/>
                </a:solidFill>
                <a:latin typeface="Verdana" pitchFamily="34" charset="0"/>
                <a:cs typeface="Arial" charset="0"/>
              </a:defRPr>
            </a:lvl2pPr>
            <a:lvl3pPr marL="1143000" indent="-228600" defTabSz="1031875" eaLnBrk="0" hangingPunct="0">
              <a:defRPr>
                <a:solidFill>
                  <a:schemeClr val="tx1"/>
                </a:solidFill>
                <a:latin typeface="Verdana" pitchFamily="34" charset="0"/>
                <a:cs typeface="Arial" charset="0"/>
              </a:defRPr>
            </a:lvl3pPr>
            <a:lvl4pPr marL="1600200" indent="-228600" defTabSz="1031875" eaLnBrk="0" hangingPunct="0">
              <a:defRPr>
                <a:solidFill>
                  <a:schemeClr val="tx1"/>
                </a:solidFill>
                <a:latin typeface="Verdana" pitchFamily="34" charset="0"/>
                <a:cs typeface="Arial" charset="0"/>
              </a:defRPr>
            </a:lvl4pPr>
            <a:lvl5pPr marL="2057400" indent="-228600" defTabSz="1031875" eaLnBrk="0" hangingPunct="0">
              <a:defRPr>
                <a:solidFill>
                  <a:schemeClr val="tx1"/>
                </a:solidFill>
                <a:latin typeface="Verdana" pitchFamily="34" charset="0"/>
                <a:cs typeface="Arial" charset="0"/>
              </a:defRPr>
            </a:lvl5pPr>
            <a:lvl6pPr marL="2514600" indent="-228600" defTabSz="1031875" eaLnBrk="0" fontAlgn="base" hangingPunct="0">
              <a:spcBef>
                <a:spcPct val="0"/>
              </a:spcBef>
              <a:spcAft>
                <a:spcPct val="0"/>
              </a:spcAft>
              <a:defRPr>
                <a:solidFill>
                  <a:schemeClr val="tx1"/>
                </a:solidFill>
                <a:latin typeface="Verdana" pitchFamily="34" charset="0"/>
                <a:cs typeface="Arial" charset="0"/>
              </a:defRPr>
            </a:lvl6pPr>
            <a:lvl7pPr marL="2971800" indent="-228600" defTabSz="1031875" eaLnBrk="0" fontAlgn="base" hangingPunct="0">
              <a:spcBef>
                <a:spcPct val="0"/>
              </a:spcBef>
              <a:spcAft>
                <a:spcPct val="0"/>
              </a:spcAft>
              <a:defRPr>
                <a:solidFill>
                  <a:schemeClr val="tx1"/>
                </a:solidFill>
                <a:latin typeface="Verdana" pitchFamily="34" charset="0"/>
                <a:cs typeface="Arial" charset="0"/>
              </a:defRPr>
            </a:lvl7pPr>
            <a:lvl8pPr marL="3429000" indent="-228600" defTabSz="1031875" eaLnBrk="0" fontAlgn="base" hangingPunct="0">
              <a:spcBef>
                <a:spcPct val="0"/>
              </a:spcBef>
              <a:spcAft>
                <a:spcPct val="0"/>
              </a:spcAft>
              <a:defRPr>
                <a:solidFill>
                  <a:schemeClr val="tx1"/>
                </a:solidFill>
                <a:latin typeface="Verdana" pitchFamily="34" charset="0"/>
                <a:cs typeface="Arial" charset="0"/>
              </a:defRPr>
            </a:lvl8pPr>
            <a:lvl9pPr marL="3886200" indent="-228600" defTabSz="1031875" eaLnBrk="0" fontAlgn="base" hangingPunct="0">
              <a:spcBef>
                <a:spcPct val="0"/>
              </a:spcBef>
              <a:spcAft>
                <a:spcPct val="0"/>
              </a:spcAft>
              <a:defRPr>
                <a:solidFill>
                  <a:schemeClr val="tx1"/>
                </a:solidFill>
                <a:latin typeface="Verdana" pitchFamily="34" charset="0"/>
                <a:cs typeface="Arial" charset="0"/>
              </a:defRPr>
            </a:lvl9pPr>
          </a:lstStyle>
          <a:p>
            <a:r>
              <a:rPr lang="en-US" sz="2700" b="1">
                <a:solidFill>
                  <a:schemeClr val="accent1"/>
                </a:solidFill>
                <a:latin typeface="Arial" charset="0"/>
              </a:rPr>
              <a:t>Chapter  5</a:t>
            </a:r>
          </a:p>
        </p:txBody>
      </p:sp>
      <p:sp>
        <p:nvSpPr>
          <p:cNvPr id="48136" name="Slide Number Placeholder 4"/>
          <p:cNvSpPr txBox="1">
            <a:spLocks noGrp="1"/>
          </p:cNvSpPr>
          <p:nvPr/>
        </p:nvSpPr>
        <p:spPr bwMode="auto">
          <a:xfrm>
            <a:off x="7191375" y="6581775"/>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r" eaLnBrk="1" hangingPunct="1"/>
            <a:r>
              <a:rPr lang="en-US" sz="1000">
                <a:latin typeface="Arial" charset="0"/>
              </a:rPr>
              <a:t>5-</a:t>
            </a:r>
            <a:fld id="{EF80A6BE-0A9E-4DCB-A4CC-3E035EBCD359}" type="slidenum">
              <a:rPr lang="en-US" sz="1000">
                <a:latin typeface="Arial" charset="0"/>
              </a:rPr>
              <a:pPr algn="r" eaLnBrk="1" hangingPunct="1"/>
              <a:t>49</a:t>
            </a:fld>
            <a:endParaRPr lang="en-US" sz="1000">
              <a:latin typeface="Arial"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0"/>
            <a:ext cx="7499350" cy="838200"/>
          </a:xfrm>
        </p:spPr>
        <p:txBody>
          <a:bodyPr anchor="ctr">
            <a:normAutofit/>
          </a:bodyPr>
          <a:lstStyle/>
          <a:p>
            <a:pPr eaLnBrk="1" hangingPunct="1">
              <a:defRPr/>
            </a:pPr>
            <a:r>
              <a:rPr lang="en-US" sz="3000">
                <a:latin typeface="Verdana" pitchFamily="34" charset="0"/>
              </a:rPr>
              <a:t>What do you think?  </a:t>
            </a:r>
          </a:p>
        </p:txBody>
      </p:sp>
      <p:sp>
        <p:nvSpPr>
          <p:cNvPr id="519171" name="Content Placeholder 2"/>
          <p:cNvSpPr>
            <a:spLocks noGrp="1"/>
          </p:cNvSpPr>
          <p:nvPr>
            <p:ph idx="4294967295"/>
          </p:nvPr>
        </p:nvSpPr>
        <p:spPr>
          <a:xfrm>
            <a:off x="657225" y="990600"/>
            <a:ext cx="7594600" cy="990600"/>
          </a:xfrm>
        </p:spPr>
        <p:txBody>
          <a:bodyPr/>
          <a:lstStyle/>
          <a:p>
            <a:pPr marL="615950" indent="-533400" eaLnBrk="1" hangingPunct="1"/>
            <a:r>
              <a:rPr lang="en-US" sz="2000" dirty="0">
                <a:latin typeface="Verdana" pitchFamily="34" charset="0"/>
              </a:rPr>
              <a:t>What is the probability of pulling a King?   </a:t>
            </a:r>
          </a:p>
          <a:p>
            <a:pPr marL="615950" indent="-533400" eaLnBrk="1" hangingPunct="1"/>
            <a:r>
              <a:rPr lang="en-US" sz="2000" dirty="0">
                <a:latin typeface="Verdana" pitchFamily="34" charset="0"/>
              </a:rPr>
              <a:t>     P(K) = </a:t>
            </a:r>
            <a:r>
              <a:rPr lang="en-US" sz="2000" dirty="0">
                <a:solidFill>
                  <a:srgbClr val="0000FF"/>
                </a:solidFill>
                <a:latin typeface="Verdana" pitchFamily="34" charset="0"/>
              </a:rPr>
              <a:t>4/52</a:t>
            </a:r>
          </a:p>
          <a:p>
            <a:pPr marL="615950" indent="-533400" eaLnBrk="1" hangingPunct="1"/>
            <a:endParaRPr lang="en-US" sz="2000" dirty="0">
              <a:latin typeface="Verdana" pitchFamily="34" charset="0"/>
            </a:endParaRPr>
          </a:p>
          <a:p>
            <a:pPr marL="615950" indent="-533400" eaLnBrk="1" hangingPunct="1"/>
            <a:r>
              <a:rPr lang="en-US" sz="2000" dirty="0">
                <a:latin typeface="Verdana" pitchFamily="34" charset="0"/>
              </a:rPr>
              <a:t>If the card I pulled is a face card.  What is the probability it is a King? </a:t>
            </a:r>
          </a:p>
          <a:p>
            <a:pPr marL="615950" indent="-533400" eaLnBrk="1" hangingPunct="1"/>
            <a:r>
              <a:rPr lang="en-US" sz="2000" dirty="0">
                <a:latin typeface="Verdana" pitchFamily="34" charset="0"/>
              </a:rPr>
              <a:t>     P(K  | Face card) =   4/12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500"/>
                                        <p:tgtEl>
                                          <p:spTgt spid="519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9171">
                                            <p:txEl>
                                              <p:pRg st="3" end="3"/>
                                            </p:txEl>
                                          </p:spTgt>
                                        </p:tgtEl>
                                        <p:attrNameLst>
                                          <p:attrName>style.visibility</p:attrName>
                                        </p:attrNameLst>
                                      </p:cBhvr>
                                      <p:to>
                                        <p:strVal val="visible"/>
                                      </p:to>
                                    </p:set>
                                    <p:animEffect transition="in" filter="dissolve">
                                      <p:cBhvr>
                                        <p:cTn id="12" dur="500"/>
                                        <p:tgtEl>
                                          <p:spTgt spid="5191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19171">
                                            <p:txEl>
                                              <p:pRg st="4" end="4"/>
                                            </p:txEl>
                                          </p:spTgt>
                                        </p:tgtEl>
                                        <p:attrNameLst>
                                          <p:attrName>style.visibility</p:attrName>
                                        </p:attrNameLst>
                                      </p:cBhvr>
                                      <p:to>
                                        <p:strVal val="visible"/>
                                      </p:to>
                                    </p:set>
                                    <p:animEffect transition="in" filter="dissolve">
                                      <p:cBhvr>
                                        <p:cTn id="17" dur="500"/>
                                        <p:tgtEl>
                                          <p:spTgt spid="519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62000" y="1710898"/>
            <a:ext cx="79248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suppose that a patient shows up in an emergency room with a severe headache, muscle aches and fatigue. </a:t>
            </a:r>
            <a:r>
              <a:rPr kumimoji="0" lang="en-US" altLang="en-US" sz="1800" b="1" i="0" u="none" strike="noStrike" cap="none" normalizeH="0" baseline="0" dirty="0">
                <a:ln>
                  <a:noFill/>
                </a:ln>
                <a:solidFill>
                  <a:schemeClr val="tx1"/>
                </a:solidFill>
                <a:effectLst/>
                <a:latin typeface="Arial" panose="020B0604020202020204" pitchFamily="34" charset="0"/>
              </a:rPr>
              <a:t>These symptoms are consistent with both Lyme disease (= </a:t>
            </a:r>
            <a:r>
              <a:rPr kumimoji="0" lang="en-US" altLang="en-US" sz="1800" b="1" i="1" u="none" strike="noStrike" cap="none" normalizeH="0" baseline="0" dirty="0">
                <a:ln>
                  <a:noFill/>
                </a:ln>
                <a:solidFill>
                  <a:schemeClr val="tx1"/>
                </a:solidFill>
                <a:effectLst/>
                <a:latin typeface="Arial" panose="020B0604020202020204" pitchFamily="34" charset="0"/>
              </a:rPr>
              <a:t>H</a:t>
            </a:r>
            <a:r>
              <a:rPr kumimoji="0" lang="en-US" altLang="en-US" sz="1800" b="1" i="0" u="none" strike="noStrike" cap="none" normalizeH="0" baseline="0" dirty="0">
                <a:ln>
                  <a:noFill/>
                </a:ln>
                <a:solidFill>
                  <a:schemeClr val="tx1"/>
                </a:solidFill>
                <a:effectLst/>
                <a:latin typeface="Arial" panose="020B0604020202020204" pitchFamily="34" charset="0"/>
              </a:rPr>
              <a:t>), which is rare in the area, and influenza (= </a:t>
            </a:r>
            <a:r>
              <a:rPr kumimoji="0" lang="en-US" altLang="en-US" sz="1800" b="1" i="1" u="none" strike="noStrike" cap="none" normalizeH="0" baseline="0" dirty="0">
                <a:ln>
                  <a:noFill/>
                </a:ln>
                <a:solidFill>
                  <a:schemeClr val="tx1"/>
                </a:solidFill>
                <a:effectLst/>
                <a:latin typeface="Arial" panose="020B0604020202020204" pitchFamily="34" charset="0"/>
              </a:rPr>
              <a:t>H</a:t>
            </a:r>
            <a:r>
              <a:rPr kumimoji="0" lang="en-US" altLang="en-US" sz="1800" b="1" i="0" u="none" strike="noStrike" cap="none" normalizeH="0" baseline="0" dirty="0">
                <a:ln>
                  <a:noFill/>
                </a:ln>
                <a:solidFill>
                  <a:schemeClr val="tx1"/>
                </a:solidFill>
                <a:effectLst/>
                <a:latin typeface="Arial" panose="020B0604020202020204" pitchFamily="34" charset="0"/>
              </a:rPr>
              <a:t>*), which is more common. </a:t>
            </a:r>
            <a:r>
              <a:rPr kumimoji="0" lang="en-US" altLang="en-US" sz="1800" b="0" i="0" u="none" strike="noStrike" cap="none" normalizeH="0" baseline="0" dirty="0">
                <a:ln>
                  <a:noFill/>
                </a:ln>
                <a:solidFill>
                  <a:schemeClr val="tx1"/>
                </a:solidFill>
                <a:effectLst/>
                <a:latin typeface="Arial" panose="020B0604020202020204" pitchFamily="34" charset="0"/>
              </a:rPr>
              <a:t>We are about to learn whether the patient has a fever (= </a:t>
            </a:r>
            <a:r>
              <a:rPr kumimoji="0" lang="en-US" altLang="en-US" sz="1800" b="0" i="1" u="none" strike="noStrike" cap="none" normalizeH="0" baseline="0" dirty="0">
                <a:ln>
                  <a:noFill/>
                </a:ln>
                <a:solidFill>
                  <a:schemeClr val="tx1"/>
                </a:solidFill>
                <a:effectLst/>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 The known statistics for people exhibiting the patient's symptoms are given in the table below (</a:t>
            </a:r>
            <a:r>
              <a:rPr kumimoji="0" lang="en-US" altLang="en-US" sz="1800" b="0" i="1" u="none" strike="noStrike" cap="none" normalizeH="0" baseline="0" dirty="0">
                <a:ln>
                  <a:noFill/>
                </a:ln>
                <a:solidFill>
                  <a:schemeClr val="tx1"/>
                </a:solidFill>
                <a:effectLst/>
                <a:latin typeface="Arial" panose="020B0604020202020204" pitchFamily="34" charset="0"/>
              </a:rPr>
              <a:t>not available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While only 3% of people have Lyme disease, this illness is accompanied by fever 90% of the time. The much larger group of patients (about 27%) who have the flu are feverish only 70% of the time. Somewhat paradoxically, patients with both the flu and Lyme disease present with fevers slightly </a:t>
            </a:r>
            <a:r>
              <a:rPr kumimoji="0" lang="en-US" altLang="en-US" sz="1800" b="0" i="1" u="none" strike="noStrike" cap="none" normalizeH="0" baseline="0" dirty="0">
                <a:ln>
                  <a:noFill/>
                </a:ln>
                <a:solidFill>
                  <a:schemeClr val="tx1"/>
                </a:solidFill>
                <a:effectLst/>
                <a:latin typeface="Arial" panose="020B0604020202020204" pitchFamily="34" charset="0"/>
              </a:rPr>
              <a:t>less</a:t>
            </a:r>
            <a:r>
              <a:rPr kumimoji="0" lang="en-US" altLang="en-US" sz="1800" b="0" i="0" u="none" strike="noStrike" cap="none" normalizeH="0" baseline="0" dirty="0">
                <a:ln>
                  <a:noFill/>
                </a:ln>
                <a:solidFill>
                  <a:schemeClr val="tx1"/>
                </a:solidFill>
                <a:effectLst/>
                <a:latin typeface="Arial" panose="020B0604020202020204" pitchFamily="34" charset="0"/>
              </a:rPr>
              <a:t> often than patients with Lyme disease alone (perhaps because flu-induced fevers tend to show up more rapidly than those caused by Lyme disease).</a:t>
            </a:r>
          </a:p>
        </p:txBody>
      </p:sp>
      <p:sp>
        <p:nvSpPr>
          <p:cNvPr id="2" name="Content Placeholder 1"/>
          <p:cNvSpPr>
            <a:spLocks noGrp="1"/>
          </p:cNvSpPr>
          <p:nvPr>
            <p:ph idx="1"/>
          </p:nvPr>
        </p:nvSpPr>
        <p:spPr>
          <a:xfrm>
            <a:off x="152400" y="294858"/>
            <a:ext cx="8382000" cy="481043"/>
          </a:xfrm>
        </p:spPr>
        <p:txBody>
          <a:bodyPr/>
          <a:lstStyle/>
          <a:p>
            <a:r>
              <a:rPr lang="en-US" dirty="0"/>
              <a:t>Bayes Theorem in Medicine</a:t>
            </a:r>
          </a:p>
        </p:txBody>
      </p:sp>
    </p:spTree>
    <p:extLst>
      <p:ext uri="{BB962C8B-B14F-4D97-AF65-F5344CB8AC3E}">
        <p14:creationId xmlns:p14="http://schemas.microsoft.com/office/powerpoint/2010/main" val="9521825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AutoShape 2"/>
          <p:cNvSpPr>
            <a:spLocks noGrp="1" noChangeArrowheads="1"/>
          </p:cNvSpPr>
          <p:nvPr>
            <p:ph type="title"/>
          </p:nvPr>
        </p:nvSpPr>
        <p:spPr>
          <a:xfrm>
            <a:off x="80963" y="152400"/>
            <a:ext cx="8899525" cy="1344613"/>
          </a:xfrm>
        </p:spPr>
        <p:txBody>
          <a:bodyPr lIns="92075" tIns="46038" rIns="92075" bIns="46038" anchor="ctr"/>
          <a:lstStyle/>
          <a:p>
            <a:pPr algn="ctr" eaLnBrk="1" hangingPunct="1">
              <a:defRPr/>
            </a:pPr>
            <a:r>
              <a:rPr lang="en-US" dirty="0">
                <a:effectLst/>
              </a:rPr>
              <a:t>Bayes Theorem – Example</a:t>
            </a:r>
            <a:br>
              <a:rPr lang="en-US" dirty="0"/>
            </a:br>
            <a:endParaRPr lang="en-US" sz="2800" dirty="0">
              <a:solidFill>
                <a:schemeClr val="hlink"/>
              </a:solidFill>
              <a:effectLst/>
            </a:endParaRPr>
          </a:p>
        </p:txBody>
      </p:sp>
      <p:sp>
        <p:nvSpPr>
          <p:cNvPr id="49155"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spcBef>
                <a:spcPct val="50000"/>
              </a:spcBef>
            </a:pPr>
            <a:endParaRPr lang="en-US" sz="1400" i="1">
              <a:solidFill>
                <a:schemeClr val="bg1"/>
              </a:solidFill>
              <a:latin typeface="Book Antiqua" pitchFamily="18" charset="0"/>
            </a:endParaRPr>
          </a:p>
        </p:txBody>
      </p:sp>
      <p:pic>
        <p:nvPicPr>
          <p:cNvPr id="49156" name="Picture 8" descr="05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57400"/>
            <a:ext cx="76866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AutoShape 7"/>
          <p:cNvSpPr>
            <a:spLocks noGrp="1" noChangeArrowheads="1"/>
          </p:cNvSpPr>
          <p:nvPr>
            <p:ph type="title"/>
          </p:nvPr>
        </p:nvSpPr>
        <p:spPr/>
        <p:txBody>
          <a:bodyPr/>
          <a:lstStyle/>
          <a:p>
            <a:pPr eaLnBrk="1" hangingPunct="1">
              <a:defRPr/>
            </a:pPr>
            <a:r>
              <a:rPr lang="en-US"/>
              <a:t>Bayes Theorem – Example </a:t>
            </a:r>
            <a:r>
              <a:rPr lang="en-US" i="1"/>
              <a:t>(cont.)</a:t>
            </a:r>
          </a:p>
        </p:txBody>
      </p:sp>
      <p:pic>
        <p:nvPicPr>
          <p:cNvPr id="50179" name="Picture 8" descr="05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924050"/>
            <a:ext cx="80962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AutoShape 6"/>
          <p:cNvSpPr>
            <a:spLocks noGrp="1" noChangeArrowheads="1"/>
          </p:cNvSpPr>
          <p:nvPr>
            <p:ph type="title"/>
          </p:nvPr>
        </p:nvSpPr>
        <p:spPr/>
        <p:txBody>
          <a:bodyPr/>
          <a:lstStyle/>
          <a:p>
            <a:pPr eaLnBrk="1" hangingPunct="1">
              <a:defRPr/>
            </a:pPr>
            <a:r>
              <a:rPr lang="en-US"/>
              <a:t>Bayes Theorem – Example </a:t>
            </a:r>
            <a:r>
              <a:rPr lang="en-US" i="1"/>
              <a:t>(cont.)</a:t>
            </a:r>
          </a:p>
        </p:txBody>
      </p:sp>
      <p:pic>
        <p:nvPicPr>
          <p:cNvPr id="51203" name="Picture 7" descr="05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57450"/>
            <a:ext cx="837247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AutoShape 5"/>
          <p:cNvSpPr>
            <a:spLocks noGrp="1" noChangeArrowheads="1"/>
          </p:cNvSpPr>
          <p:nvPr>
            <p:ph type="title"/>
          </p:nvPr>
        </p:nvSpPr>
        <p:spPr/>
        <p:txBody>
          <a:bodyPr/>
          <a:lstStyle/>
          <a:p>
            <a:pPr eaLnBrk="1" hangingPunct="1">
              <a:defRPr/>
            </a:pPr>
            <a:r>
              <a:rPr lang="en-US"/>
              <a:t>Bayes Theorem – Example </a:t>
            </a:r>
            <a:r>
              <a:rPr lang="en-US" i="1"/>
              <a:t>(cont.)</a:t>
            </a:r>
          </a:p>
        </p:txBody>
      </p:sp>
      <p:pic>
        <p:nvPicPr>
          <p:cNvPr id="52227" name="Picture 6" descr="05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338388"/>
            <a:ext cx="72771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Drug user</a:t>
            </a:r>
          </a:p>
        </p:txBody>
      </p:sp>
      <p:sp>
        <p:nvSpPr>
          <p:cNvPr id="3" name="Content Placeholder 2"/>
          <p:cNvSpPr>
            <a:spLocks noGrp="1"/>
          </p:cNvSpPr>
          <p:nvPr>
            <p:ph idx="1"/>
          </p:nvPr>
        </p:nvSpPr>
        <p:spPr>
          <a:xfrm>
            <a:off x="457200" y="990600"/>
            <a:ext cx="8382000" cy="5486400"/>
          </a:xfrm>
        </p:spPr>
        <p:txBody>
          <a:bodyPr/>
          <a:lstStyle/>
          <a:p>
            <a:pPr marL="0" indent="0">
              <a:buNone/>
            </a:pPr>
            <a:r>
              <a:rPr lang="en-US" sz="2400" dirty="0"/>
              <a:t>Joe lives in Portage county where </a:t>
            </a:r>
            <a:r>
              <a:rPr lang="en-US" sz="2400" dirty="0">
                <a:solidFill>
                  <a:srgbClr val="FF0000"/>
                </a:solidFill>
              </a:rPr>
              <a:t>5%</a:t>
            </a:r>
            <a:r>
              <a:rPr lang="en-US" sz="2400" dirty="0"/>
              <a:t> of the residents are drug users. </a:t>
            </a:r>
          </a:p>
          <a:p>
            <a:pPr marL="0" indent="0">
              <a:buNone/>
            </a:pPr>
            <a:r>
              <a:rPr lang="en-US" sz="2400" dirty="0"/>
              <a:t>Joe is given a drug test.</a:t>
            </a:r>
          </a:p>
          <a:p>
            <a:pPr marL="0" indent="0">
              <a:buNone/>
            </a:pPr>
            <a:r>
              <a:rPr lang="en-US" sz="2400" dirty="0"/>
              <a:t>The test correctly identifies users 95% of the time. </a:t>
            </a:r>
          </a:p>
          <a:p>
            <a:pPr marL="0" indent="0">
              <a:buNone/>
            </a:pPr>
            <a:r>
              <a:rPr lang="en-US" sz="2400" dirty="0"/>
              <a:t>The test correctly identifies nonusers 90% of the time.  </a:t>
            </a:r>
          </a:p>
          <a:p>
            <a:pPr marL="0" indent="0">
              <a:buNone/>
            </a:pPr>
            <a:r>
              <a:rPr lang="en-US" sz="2400" dirty="0"/>
              <a:t>If Joe tests positive, what’s the probability he is a drug user?</a:t>
            </a:r>
          </a:p>
          <a:p>
            <a:pPr marL="0" indent="0">
              <a:buNone/>
            </a:pPr>
            <a:endParaRPr lang="en-US" sz="2400" dirty="0"/>
          </a:p>
        </p:txBody>
      </p:sp>
    </p:spTree>
    <p:extLst>
      <p:ext uri="{BB962C8B-B14F-4D97-AF65-F5344CB8AC3E}">
        <p14:creationId xmlns:p14="http://schemas.microsoft.com/office/powerpoint/2010/main" val="356533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Drug user</a:t>
            </a:r>
          </a:p>
        </p:txBody>
      </p:sp>
      <p:sp>
        <p:nvSpPr>
          <p:cNvPr id="3" name="Content Placeholder 2"/>
          <p:cNvSpPr>
            <a:spLocks noGrp="1"/>
          </p:cNvSpPr>
          <p:nvPr>
            <p:ph idx="1"/>
          </p:nvPr>
        </p:nvSpPr>
        <p:spPr>
          <a:xfrm>
            <a:off x="457200" y="990600"/>
            <a:ext cx="8382000" cy="5486400"/>
          </a:xfrm>
        </p:spPr>
        <p:txBody>
          <a:bodyPr/>
          <a:lstStyle/>
          <a:p>
            <a:pPr marL="0" indent="0">
              <a:buNone/>
            </a:pPr>
            <a:r>
              <a:rPr lang="en-US" sz="2400" dirty="0"/>
              <a:t>Joe moves to Portage county where </a:t>
            </a:r>
            <a:r>
              <a:rPr lang="en-US" sz="2400" dirty="0">
                <a:solidFill>
                  <a:srgbClr val="FF0000"/>
                </a:solidFill>
              </a:rPr>
              <a:t>20%</a:t>
            </a:r>
            <a:r>
              <a:rPr lang="en-US" sz="2400" dirty="0"/>
              <a:t> of the residents are drug users. </a:t>
            </a:r>
          </a:p>
          <a:p>
            <a:pPr marL="0" indent="0">
              <a:buNone/>
            </a:pPr>
            <a:r>
              <a:rPr lang="en-US" sz="2400" dirty="0"/>
              <a:t>Joe is given a drug test.</a:t>
            </a:r>
          </a:p>
          <a:p>
            <a:pPr marL="0" indent="0">
              <a:buNone/>
            </a:pPr>
            <a:r>
              <a:rPr lang="en-US" sz="2400" dirty="0"/>
              <a:t>The test correctly identifies users 95% of the time. </a:t>
            </a:r>
          </a:p>
          <a:p>
            <a:pPr marL="0" indent="0">
              <a:buNone/>
            </a:pPr>
            <a:r>
              <a:rPr lang="en-US" sz="2400" dirty="0"/>
              <a:t>The test correctly identifies nonusers 90% of the time.  </a:t>
            </a:r>
          </a:p>
          <a:p>
            <a:pPr marL="0" indent="0">
              <a:buNone/>
            </a:pPr>
            <a:r>
              <a:rPr lang="en-US" sz="2400" dirty="0"/>
              <a:t>If Joe tests positive, what’s the probability he is a drug user?</a:t>
            </a:r>
          </a:p>
          <a:p>
            <a:pPr marL="0" indent="0">
              <a:buNone/>
            </a:pPr>
            <a:endParaRPr lang="en-US" sz="2400" dirty="0"/>
          </a:p>
        </p:txBody>
      </p:sp>
    </p:spTree>
    <p:extLst>
      <p:ext uri="{BB962C8B-B14F-4D97-AF65-F5344CB8AC3E}">
        <p14:creationId xmlns:p14="http://schemas.microsoft.com/office/powerpoint/2010/main" val="36925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381000" y="228600"/>
            <a:ext cx="8763000" cy="609600"/>
          </a:xfrm>
        </p:spPr>
        <p:txBody>
          <a:bodyPr/>
          <a:lstStyle/>
          <a:p>
            <a:pPr eaLnBrk="1" hangingPunct="1">
              <a:defRPr/>
            </a:pPr>
            <a:r>
              <a:rPr lang="en-US" sz="2800">
                <a:solidFill>
                  <a:schemeClr val="tx1"/>
                </a:solidFill>
              </a:rPr>
              <a:t>Pregnancy test .  .  .  Bayes’ theorem</a:t>
            </a:r>
          </a:p>
        </p:txBody>
      </p:sp>
      <p:sp>
        <p:nvSpPr>
          <p:cNvPr id="46083" name="Rectangle 3"/>
          <p:cNvSpPr>
            <a:spLocks noGrp="1" noChangeArrowheads="1"/>
          </p:cNvSpPr>
          <p:nvPr>
            <p:ph type="body" sz="half" idx="1"/>
          </p:nvPr>
        </p:nvSpPr>
        <p:spPr>
          <a:xfrm>
            <a:off x="585788" y="1066800"/>
            <a:ext cx="8177212" cy="1371600"/>
          </a:xfrm>
        </p:spPr>
        <p:txBody>
          <a:bodyPr/>
          <a:lstStyle/>
          <a:p>
            <a:pPr eaLnBrk="1" hangingPunct="1">
              <a:buFontTx/>
              <a:buNone/>
            </a:pPr>
            <a:r>
              <a:rPr lang="en-US" sz="2000">
                <a:latin typeface="Verdana" pitchFamily="34" charset="0"/>
              </a:rPr>
              <a:t>Suppose </a:t>
            </a:r>
            <a:r>
              <a:rPr lang="en-US" sz="2000">
                <a:solidFill>
                  <a:srgbClr val="0000FF"/>
                </a:solidFill>
                <a:latin typeface="Verdana" pitchFamily="34" charset="0"/>
              </a:rPr>
              <a:t>60%</a:t>
            </a:r>
            <a:r>
              <a:rPr lang="en-US" sz="2000">
                <a:latin typeface="Verdana" pitchFamily="34" charset="0"/>
              </a:rPr>
              <a:t> of the women who purchase pregnancy testing kits are actually pregnant.  The kits are not accurate, however.  A kit may give a positive result even if the woman is not pregnant (false positive) , or a negative result even when she is pregnant (false negative).  </a:t>
            </a:r>
          </a:p>
        </p:txBody>
      </p:sp>
      <p:graphicFrame>
        <p:nvGraphicFramePr>
          <p:cNvPr id="543768" name="Group 24"/>
          <p:cNvGraphicFramePr>
            <a:graphicFrameLocks noGrp="1"/>
          </p:cNvGraphicFramePr>
          <p:nvPr>
            <p:ph sz="half" idx="2"/>
          </p:nvPr>
        </p:nvGraphicFramePr>
        <p:xfrm>
          <a:off x="563563" y="2819400"/>
          <a:ext cx="7113588" cy="1343025"/>
        </p:xfrm>
        <a:graphic>
          <a:graphicData uri="http://schemas.openxmlformats.org/drawingml/2006/table">
            <a:tbl>
              <a:tblPr/>
              <a:tblGrid>
                <a:gridCol w="2371725">
                  <a:extLst>
                    <a:ext uri="{9D8B030D-6E8A-4147-A177-3AD203B41FA5}">
                      <a16:colId xmlns:a16="http://schemas.microsoft.com/office/drawing/2014/main" val="20000"/>
                    </a:ext>
                  </a:extLst>
                </a:gridCol>
                <a:gridCol w="2370138">
                  <a:extLst>
                    <a:ext uri="{9D8B030D-6E8A-4147-A177-3AD203B41FA5}">
                      <a16:colId xmlns:a16="http://schemas.microsoft.com/office/drawing/2014/main" val="20001"/>
                    </a:ext>
                  </a:extLst>
                </a:gridCol>
                <a:gridCol w="2371725">
                  <a:extLst>
                    <a:ext uri="{9D8B030D-6E8A-4147-A177-3AD203B41FA5}">
                      <a16:colId xmlns:a16="http://schemas.microsoft.com/office/drawing/2014/main" val="20002"/>
                    </a:ext>
                  </a:extLst>
                </a:gridCol>
              </a:tblGrid>
              <a:tr h="3964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Unicode MS" pitchFamily="34" charset="-128"/>
                        <a:cs typeface="Arial" charset="0"/>
                      </a:endParaRP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Positive test result</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Negative test result</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90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Actually pregnant</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Unicode MS" pitchFamily="34" charset="-128"/>
                          <a:cs typeface="Arial" charset="0"/>
                        </a:rPr>
                        <a:t>96%</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4%</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5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Not pregnant</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charset="0"/>
                        </a:rPr>
                        <a:t>1%</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Unicode MS" pitchFamily="34" charset="-128"/>
                          <a:cs typeface="Arial" charset="0"/>
                        </a:rPr>
                        <a:t>99%</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6102" name="Text Box 25"/>
          <p:cNvSpPr txBox="1">
            <a:spLocks noChangeArrowheads="1"/>
          </p:cNvSpPr>
          <p:nvPr/>
        </p:nvSpPr>
        <p:spPr bwMode="auto">
          <a:xfrm>
            <a:off x="541338" y="4343400"/>
            <a:ext cx="8229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a:t>If someone is buying a kit, there is a 60% chance she is pregnant. This is called </a:t>
            </a:r>
            <a:r>
              <a:rPr lang="en-US">
                <a:solidFill>
                  <a:srgbClr val="FF0000"/>
                </a:solidFill>
              </a:rPr>
              <a:t>Prior</a:t>
            </a:r>
            <a:r>
              <a:rPr lang="en-US"/>
              <a:t> probability.   Suppose the kit shows positive.  So, we have this new information.  Now what is the probability she is pregnant?   This is called </a:t>
            </a:r>
            <a:r>
              <a:rPr lang="en-US">
                <a:solidFill>
                  <a:srgbClr val="FF0000"/>
                </a:solidFill>
              </a:rPr>
              <a:t>Posterior</a:t>
            </a:r>
            <a:r>
              <a:rPr lang="en-US"/>
              <a:t> or </a:t>
            </a:r>
            <a:r>
              <a:rPr lang="en-US">
                <a:solidFill>
                  <a:srgbClr val="FF0000"/>
                </a:solidFill>
              </a:rPr>
              <a:t>Revised</a:t>
            </a:r>
            <a:r>
              <a:rPr lang="en-US"/>
              <a:t> probability.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543768"/>
                                        </p:tgtEl>
                                        <p:attrNameLst>
                                          <p:attrName>style.visibility</p:attrName>
                                        </p:attrNameLst>
                                      </p:cBhvr>
                                      <p:to>
                                        <p:strVal val="visible"/>
                                      </p:to>
                                    </p:set>
                                    <p:animEffect transition="in" filter="dissolve">
                                      <p:cBhvr>
                                        <p:cTn id="11" dur="500"/>
                                        <p:tgtEl>
                                          <p:spTgt spid="5437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10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Footer Placeholder 3"/>
          <p:cNvSpPr>
            <a:spLocks noGrp="1"/>
          </p:cNvSpPr>
          <p:nvPr>
            <p:ph type="ftr" sz="quarter" idx="4294967295"/>
          </p:nvPr>
        </p:nvSpPr>
        <p:spPr>
          <a:xfrm>
            <a:off x="152400" y="6534150"/>
            <a:ext cx="4648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anose="020B0604020202020204" pitchFamily="34" charset="0"/>
              </a:defRPr>
            </a:lvl1pPr>
            <a:lvl2pPr marL="742950" indent="-285750" defTabSz="852488" eaLnBrk="0" hangingPunct="0">
              <a:defRPr sz="2400">
                <a:solidFill>
                  <a:schemeClr val="tx1"/>
                </a:solidFill>
                <a:latin typeface="Arial" panose="020B0604020202020204" pitchFamily="34" charset="0"/>
              </a:defRPr>
            </a:lvl2pPr>
            <a:lvl3pPr marL="1143000" indent="-228600" defTabSz="852488" eaLnBrk="0" hangingPunct="0">
              <a:defRPr sz="2400">
                <a:solidFill>
                  <a:schemeClr val="tx1"/>
                </a:solidFill>
                <a:latin typeface="Arial" panose="020B0604020202020204" pitchFamily="34" charset="0"/>
              </a:defRPr>
            </a:lvl3pPr>
            <a:lvl4pPr marL="1600200" indent="-228600" defTabSz="852488" eaLnBrk="0" hangingPunct="0">
              <a:defRPr sz="2400">
                <a:solidFill>
                  <a:schemeClr val="tx1"/>
                </a:solidFill>
                <a:latin typeface="Arial" panose="020B0604020202020204" pitchFamily="34" charset="0"/>
              </a:defRPr>
            </a:lvl4pPr>
            <a:lvl5pPr marL="2057400" indent="-228600" defTabSz="852488" eaLnBrk="0" hangingPunct="0">
              <a:defRPr sz="2400">
                <a:solidFill>
                  <a:schemeClr val="tx1"/>
                </a:solidFill>
                <a:latin typeface="Arial" panose="020B0604020202020204" pitchFamily="34" charset="0"/>
              </a:defRPr>
            </a:lvl5pPr>
            <a:lvl6pPr marL="2514600" indent="-228600" defTabSz="8524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524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524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5248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t>Business Statistics: A First Course, 5e © 2009 Prentice-Hall, Inc.</a:t>
            </a:r>
          </a:p>
        </p:txBody>
      </p:sp>
      <p:sp>
        <p:nvSpPr>
          <p:cNvPr id="33795" name="Slide Number Placeholder 4"/>
          <p:cNvSpPr>
            <a:spLocks noGrp="1"/>
          </p:cNvSpPr>
          <p:nvPr>
            <p:ph type="sldNum" sz="quarter" idx="4294967295"/>
          </p:nvPr>
        </p:nvSpPr>
        <p:spPr>
          <a:xfrm>
            <a:off x="6858000" y="6534150"/>
            <a:ext cx="21336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anose="020B0604020202020204" pitchFamily="34" charset="0"/>
              </a:defRPr>
            </a:lvl1pPr>
            <a:lvl2pPr marL="742950" indent="-285750" defTabSz="852488" eaLnBrk="0" hangingPunct="0">
              <a:defRPr sz="2400">
                <a:solidFill>
                  <a:schemeClr val="tx1"/>
                </a:solidFill>
                <a:latin typeface="Arial" panose="020B0604020202020204" pitchFamily="34" charset="0"/>
              </a:defRPr>
            </a:lvl2pPr>
            <a:lvl3pPr marL="1143000" indent="-228600" defTabSz="852488" eaLnBrk="0" hangingPunct="0">
              <a:defRPr sz="2400">
                <a:solidFill>
                  <a:schemeClr val="tx1"/>
                </a:solidFill>
                <a:latin typeface="Arial" panose="020B0604020202020204" pitchFamily="34" charset="0"/>
              </a:defRPr>
            </a:lvl3pPr>
            <a:lvl4pPr marL="1600200" indent="-228600" defTabSz="852488" eaLnBrk="0" hangingPunct="0">
              <a:defRPr sz="2400">
                <a:solidFill>
                  <a:schemeClr val="tx1"/>
                </a:solidFill>
                <a:latin typeface="Arial" panose="020B0604020202020204" pitchFamily="34" charset="0"/>
              </a:defRPr>
            </a:lvl4pPr>
            <a:lvl5pPr marL="2057400" indent="-228600" defTabSz="852488" eaLnBrk="0" hangingPunct="0">
              <a:defRPr sz="2400">
                <a:solidFill>
                  <a:schemeClr val="tx1"/>
                </a:solidFill>
                <a:latin typeface="Arial" panose="020B0604020202020204" pitchFamily="34" charset="0"/>
              </a:defRPr>
            </a:lvl5pPr>
            <a:lvl6pPr marL="2514600" indent="-228600" defTabSz="8524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524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524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5248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t>Chap 4-</a:t>
            </a:r>
            <a:fld id="{702AE558-CE56-4522-89B4-8FE32DB25B85}" type="slidenum">
              <a:rPr lang="en-US" altLang="en-US" sz="1000"/>
              <a:pPr eaLnBrk="1" hangingPunct="1"/>
              <a:t>6</a:t>
            </a:fld>
            <a:endParaRPr lang="en-US" altLang="en-US" sz="1000"/>
          </a:p>
        </p:txBody>
      </p:sp>
      <p:sp>
        <p:nvSpPr>
          <p:cNvPr id="33796" name="Rectangle 2"/>
          <p:cNvSpPr>
            <a:spLocks noGrp="1" noChangeArrowheads="1"/>
          </p:cNvSpPr>
          <p:nvPr>
            <p:ph type="body" idx="1"/>
          </p:nvPr>
        </p:nvSpPr>
        <p:spPr>
          <a:xfrm>
            <a:off x="526256" y="3419475"/>
            <a:ext cx="8077200" cy="838200"/>
          </a:xfrm>
        </p:spPr>
        <p:txBody>
          <a:bodyPr/>
          <a:lstStyle/>
          <a:p>
            <a:pPr eaLnBrk="1" hangingPunct="1">
              <a:lnSpc>
                <a:spcPct val="80000"/>
              </a:lnSpc>
            </a:pPr>
            <a:r>
              <a:rPr lang="en-US" altLang="en-US" dirty="0">
                <a:solidFill>
                  <a:schemeClr val="accent6">
                    <a:lumMod val="10000"/>
                  </a:schemeClr>
                </a:solidFill>
              </a:rPr>
              <a:t>A car you just saw has an AC.  What’s the probability it also has a CD Player?</a:t>
            </a:r>
          </a:p>
        </p:txBody>
      </p:sp>
      <p:sp>
        <p:nvSpPr>
          <p:cNvPr id="33798" name="Rectangle 4"/>
          <p:cNvSpPr>
            <a:spLocks noChangeArrowheads="1"/>
          </p:cNvSpPr>
          <p:nvPr/>
        </p:nvSpPr>
        <p:spPr bwMode="auto">
          <a:xfrm>
            <a:off x="520394" y="1503049"/>
            <a:ext cx="8077200" cy="1295400"/>
          </a:xfrm>
          <a:prstGeom prst="rect">
            <a:avLst/>
          </a:prstGeom>
          <a:noFill/>
          <a:ln w="9525">
            <a:solidFill>
              <a:schemeClr val="tx1"/>
            </a:solidFill>
            <a:miter lim="800000"/>
            <a:headEnd/>
            <a:tailEnd/>
          </a:ln>
        </p:spPr>
        <p:txBody>
          <a:bodyPr lIns="85342" tIns="42672" rIns="85342" bIns="42672"/>
          <a:lstStyle>
            <a:lvl1pPr marL="320675" indent="-320675" defTabSz="852488" eaLnBrk="0" hangingPunct="0">
              <a:defRPr sz="2400">
                <a:solidFill>
                  <a:schemeClr val="tx1"/>
                </a:solidFill>
                <a:latin typeface="Arial" panose="020B0604020202020204" pitchFamily="34" charset="0"/>
              </a:defRPr>
            </a:lvl1pPr>
            <a:lvl2pPr marL="742950" indent="-285750" defTabSz="852488" eaLnBrk="0" hangingPunct="0">
              <a:defRPr sz="2400">
                <a:solidFill>
                  <a:schemeClr val="tx1"/>
                </a:solidFill>
                <a:latin typeface="Arial" panose="020B0604020202020204" pitchFamily="34" charset="0"/>
              </a:defRPr>
            </a:lvl2pPr>
            <a:lvl3pPr marL="1143000" indent="-228600" defTabSz="852488" eaLnBrk="0" hangingPunct="0">
              <a:defRPr sz="2400">
                <a:solidFill>
                  <a:schemeClr val="tx1"/>
                </a:solidFill>
                <a:latin typeface="Arial" panose="020B0604020202020204" pitchFamily="34" charset="0"/>
              </a:defRPr>
            </a:lvl3pPr>
            <a:lvl4pPr marL="1600200" indent="-228600" defTabSz="852488" eaLnBrk="0" hangingPunct="0">
              <a:defRPr sz="2400">
                <a:solidFill>
                  <a:schemeClr val="tx1"/>
                </a:solidFill>
                <a:latin typeface="Arial" panose="020B0604020202020204" pitchFamily="34" charset="0"/>
              </a:defRPr>
            </a:lvl4pPr>
            <a:lvl5pPr marL="2057400" indent="-228600" defTabSz="852488" eaLnBrk="0" hangingPunct="0">
              <a:defRPr sz="2400">
                <a:solidFill>
                  <a:schemeClr val="tx1"/>
                </a:solidFill>
                <a:latin typeface="Arial" panose="020B0604020202020204" pitchFamily="34" charset="0"/>
              </a:defRPr>
            </a:lvl5pPr>
            <a:lvl6pPr marL="2514600" indent="-228600" defTabSz="8524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524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524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5248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en-US" altLang="en-US" sz="2800" dirty="0"/>
              <a:t>Of the cars on a used car lot, 70% have air conditioning (AC) and 40% have a CD player (CD).  20% of the cars have both.</a:t>
            </a:r>
          </a:p>
        </p:txBody>
      </p:sp>
      <p:sp>
        <p:nvSpPr>
          <p:cNvPr id="2" name="Title 1"/>
          <p:cNvSpPr>
            <a:spLocks noGrp="1"/>
          </p:cNvSpPr>
          <p:nvPr>
            <p:ph type="title"/>
          </p:nvPr>
        </p:nvSpPr>
        <p:spPr/>
        <p:txBody>
          <a:bodyPr/>
          <a:lstStyle/>
          <a:p>
            <a:endParaRPr lang="en-US"/>
          </a:p>
        </p:txBody>
      </p:sp>
      <p:sp>
        <p:nvSpPr>
          <p:cNvPr id="3" name="TextBox 2"/>
          <p:cNvSpPr txBox="1"/>
          <p:nvPr/>
        </p:nvSpPr>
        <p:spPr>
          <a:xfrm>
            <a:off x="838200" y="4777085"/>
            <a:ext cx="7218118" cy="923330"/>
          </a:xfrm>
          <a:prstGeom prst="rect">
            <a:avLst/>
          </a:prstGeom>
          <a:noFill/>
        </p:spPr>
        <p:txBody>
          <a:bodyPr wrap="square" rtlCol="0">
            <a:spAutoFit/>
          </a:bodyPr>
          <a:lstStyle/>
          <a:p>
            <a:r>
              <a:rPr lang="en-US" dirty="0">
                <a:solidFill>
                  <a:schemeClr val="accent6">
                    <a:lumMod val="10000"/>
                  </a:schemeClr>
                </a:solidFill>
              </a:rPr>
              <a:t>If there are 100 cars, 70 will have an AC and 20 of them will have a CD player.  So, P(CD given AC) = 20/70</a:t>
            </a:r>
          </a:p>
          <a:p>
            <a:endParaRPr lang="en-US" dirty="0">
              <a:solidFill>
                <a:schemeClr val="accent6">
                  <a:lumMod val="10000"/>
                </a:schemeClr>
              </a:solidFill>
            </a:endParaRPr>
          </a:p>
        </p:txBody>
      </p:sp>
    </p:spTree>
    <p:extLst>
      <p:ext uri="{BB962C8B-B14F-4D97-AF65-F5344CB8AC3E}">
        <p14:creationId xmlns:p14="http://schemas.microsoft.com/office/powerpoint/2010/main" val="385828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457200" y="990600"/>
            <a:ext cx="8229600" cy="2743200"/>
          </a:xfrm>
        </p:spPr>
        <p:txBody>
          <a:bodyPr/>
          <a:lstStyle/>
          <a:p>
            <a:pPr eaLnBrk="1" hangingPunct="1">
              <a:buFontTx/>
              <a:buNone/>
              <a:defRPr/>
            </a:pPr>
            <a:r>
              <a:rPr lang="en-US" sz="2400" dirty="0"/>
              <a:t>The pass rate of a first-time taker for the bar exam  is 70%. The students can the test one more time, and because this is the 2</a:t>
            </a:r>
            <a:r>
              <a:rPr lang="en-US" sz="2400" baseline="30000" dirty="0"/>
              <a:t>nd</a:t>
            </a:r>
            <a:r>
              <a:rPr lang="en-US" sz="2400" dirty="0"/>
              <a:t> time, the pass rate now is 80%.   Find the probability that a randomly selected law school graduate becomes a lawyer (candidates cannot take the exam more than twice).</a:t>
            </a:r>
          </a:p>
          <a:p>
            <a:pPr marL="457200" lvl="1" indent="0" eaLnBrk="1" hangingPunct="1">
              <a:buFontTx/>
              <a:buNone/>
              <a:defRPr/>
            </a:pPr>
            <a:endParaRPr lang="en-US" dirty="0">
              <a:solidFill>
                <a:srgbClr val="FF0000"/>
              </a:solidFill>
            </a:endParaRPr>
          </a:p>
          <a:p>
            <a:pPr marL="457200" lvl="1" indent="0" eaLnBrk="1" hangingPunct="1">
              <a:buFontTx/>
              <a:buNone/>
              <a:defRPr/>
            </a:pPr>
            <a:endParaRPr lang="en-US" dirty="0">
              <a:solidFill>
                <a:srgbClr val="FF0000"/>
              </a:solidFill>
            </a:endParaRPr>
          </a:p>
        </p:txBody>
      </p:sp>
      <p:sp>
        <p:nvSpPr>
          <p:cNvPr id="542723" name="Rectangle 3"/>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tabLst>
                <a:tab pos="911225" algn="l"/>
              </a:tabLst>
              <a:defRPr/>
            </a:pPr>
            <a:r>
              <a:rPr lang="en-US" sz="2800"/>
              <a:t>Try it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Terminology</a:t>
            </a:r>
          </a:p>
        </p:txBody>
      </p:sp>
      <p:sp>
        <p:nvSpPr>
          <p:cNvPr id="7171" name="Rectangle 3"/>
          <p:cNvSpPr>
            <a:spLocks noGrp="1" noChangeArrowheads="1"/>
          </p:cNvSpPr>
          <p:nvPr>
            <p:ph idx="1"/>
          </p:nvPr>
        </p:nvSpPr>
        <p:spPr>
          <a:xfrm>
            <a:off x="457200" y="1447800"/>
            <a:ext cx="8229600" cy="4495800"/>
          </a:xfrm>
        </p:spPr>
        <p:txBody>
          <a:bodyPr/>
          <a:lstStyle/>
          <a:p>
            <a:pPr eaLnBrk="1" hangingPunct="1">
              <a:lnSpc>
                <a:spcPct val="90000"/>
              </a:lnSpc>
            </a:pPr>
            <a:r>
              <a:rPr lang="en-US" altLang="en-US" sz="1800" dirty="0"/>
              <a:t> Experiment</a:t>
            </a:r>
          </a:p>
          <a:p>
            <a:pPr lvl="1" eaLnBrk="1" hangingPunct="1">
              <a:lnSpc>
                <a:spcPct val="90000"/>
              </a:lnSpc>
            </a:pPr>
            <a:r>
              <a:rPr lang="en-US" altLang="en-US" sz="1800" dirty="0"/>
              <a:t>Any well-defined action</a:t>
            </a:r>
          </a:p>
          <a:p>
            <a:pPr eaLnBrk="1" hangingPunct="1">
              <a:lnSpc>
                <a:spcPct val="90000"/>
              </a:lnSpc>
            </a:pPr>
            <a:endParaRPr lang="en-US" altLang="en-US" sz="1800" dirty="0"/>
          </a:p>
          <a:p>
            <a:pPr eaLnBrk="1" hangingPunct="1">
              <a:lnSpc>
                <a:spcPct val="90000"/>
              </a:lnSpc>
            </a:pPr>
            <a:r>
              <a:rPr lang="en-US" altLang="en-US" sz="1800" dirty="0"/>
              <a:t> Outcome</a:t>
            </a:r>
          </a:p>
          <a:p>
            <a:pPr lvl="1" eaLnBrk="1" hangingPunct="1">
              <a:lnSpc>
                <a:spcPct val="90000"/>
              </a:lnSpc>
            </a:pPr>
            <a:r>
              <a:rPr lang="en-US" altLang="en-US" sz="1800" dirty="0"/>
              <a:t>The result of performing an experiment</a:t>
            </a:r>
          </a:p>
          <a:p>
            <a:pPr eaLnBrk="1" hangingPunct="1">
              <a:lnSpc>
                <a:spcPct val="90000"/>
              </a:lnSpc>
            </a:pPr>
            <a:endParaRPr lang="en-US" altLang="en-US" sz="1800" dirty="0"/>
          </a:p>
          <a:p>
            <a:pPr eaLnBrk="1" hangingPunct="1">
              <a:lnSpc>
                <a:spcPct val="90000"/>
              </a:lnSpc>
            </a:pPr>
            <a:r>
              <a:rPr lang="en-US" altLang="en-US" sz="1800" dirty="0"/>
              <a:t>Random Variable</a:t>
            </a:r>
          </a:p>
          <a:p>
            <a:pPr lvl="1" eaLnBrk="1" hangingPunct="1">
              <a:lnSpc>
                <a:spcPct val="90000"/>
              </a:lnSpc>
            </a:pPr>
            <a:r>
              <a:rPr lang="en-US" altLang="en-US" sz="1800" dirty="0"/>
              <a:t>	An expression whose value is the outcome of an experiment</a:t>
            </a:r>
          </a:p>
          <a:p>
            <a:pPr lvl="1" eaLnBrk="1" hangingPunct="1">
              <a:lnSpc>
                <a:spcPct val="90000"/>
              </a:lnSpc>
            </a:pPr>
            <a:endParaRPr lang="en-US" altLang="en-US" sz="1800" dirty="0"/>
          </a:p>
          <a:p>
            <a:pPr eaLnBrk="1" hangingPunct="1">
              <a:lnSpc>
                <a:spcPct val="90000"/>
              </a:lnSpc>
            </a:pPr>
            <a:r>
              <a:rPr lang="en-US" altLang="en-US" sz="1800" dirty="0"/>
              <a:t> Sample Space</a:t>
            </a:r>
          </a:p>
          <a:p>
            <a:pPr lvl="1" eaLnBrk="1" hangingPunct="1">
              <a:lnSpc>
                <a:spcPct val="90000"/>
              </a:lnSpc>
            </a:pPr>
            <a:r>
              <a:rPr lang="en-US" altLang="en-US" sz="1800" dirty="0"/>
              <a:t>The set of all possible outcomes associated with a given experiment</a:t>
            </a:r>
          </a:p>
          <a:p>
            <a:pPr eaLnBrk="1" hangingPunct="1">
              <a:lnSpc>
                <a:spcPct val="90000"/>
              </a:lnSpc>
            </a:pPr>
            <a:endParaRPr lang="en-US" altLang="en-US" sz="1800" dirty="0"/>
          </a:p>
          <a:p>
            <a:pPr eaLnBrk="1" hangingPunct="1">
              <a:lnSpc>
                <a:spcPct val="90000"/>
              </a:lnSpc>
            </a:pPr>
            <a:r>
              <a:rPr lang="en-US" altLang="en-US" sz="1800" dirty="0"/>
              <a:t> Event</a:t>
            </a:r>
          </a:p>
          <a:p>
            <a:pPr lvl="1" eaLnBrk="1" hangingPunct="1">
              <a:lnSpc>
                <a:spcPct val="90000"/>
              </a:lnSpc>
            </a:pPr>
            <a:r>
              <a:rPr lang="en-US" altLang="en-US" sz="1800" dirty="0"/>
              <a:t>The set of outcomes each having a given characteristic or attribute</a:t>
            </a:r>
          </a:p>
        </p:txBody>
      </p:sp>
      <p:sp>
        <p:nvSpPr>
          <p:cNvPr id="2" name="Slide Number Placeholder 1"/>
          <p:cNvSpPr>
            <a:spLocks noGrp="1"/>
          </p:cNvSpPr>
          <p:nvPr>
            <p:ph type="sldNum" sz="quarter" idx="10"/>
          </p:nvPr>
        </p:nvSpPr>
        <p:spPr/>
        <p:txBody>
          <a:bodyPr/>
          <a:lstStyle/>
          <a:p>
            <a:pPr>
              <a:defRPr/>
            </a:pPr>
            <a:r>
              <a:rPr lang="en-US" altLang="en-US"/>
              <a:t>Slide </a:t>
            </a:r>
            <a:fld id="{C6268CC9-ECC1-477A-8C6E-3D0BA3DDFE65}" type="slidenum">
              <a:rPr lang="en-US" altLang="en-US" smtClean="0"/>
              <a:pPr>
                <a:defRPr/>
              </a:pPr>
              <a:t>8</a:t>
            </a:fld>
            <a:endParaRPr lang="en-US" altLang="en-US" dirty="0"/>
          </a:p>
        </p:txBody>
      </p:sp>
    </p:spTree>
    <p:extLst>
      <p:ext uri="{BB962C8B-B14F-4D97-AF65-F5344CB8AC3E}">
        <p14:creationId xmlns:p14="http://schemas.microsoft.com/office/powerpoint/2010/main" val="118839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eaLnBrk="1" hangingPunct="1">
              <a:defRPr/>
            </a:pPr>
            <a:r>
              <a:rPr lang="en-US"/>
              <a:t>Random Experiment…</a:t>
            </a:r>
          </a:p>
        </p:txBody>
      </p:sp>
      <p:graphicFrame>
        <p:nvGraphicFramePr>
          <p:cNvPr id="497688" name="Group 24"/>
          <p:cNvGraphicFramePr>
            <a:graphicFrameLocks noGrp="1"/>
          </p:cNvGraphicFramePr>
          <p:nvPr>
            <p:extLst>
              <p:ext uri="{D42A27DB-BD31-4B8C-83A1-F6EECF244321}">
                <p14:modId xmlns:p14="http://schemas.microsoft.com/office/powerpoint/2010/main" val="988246996"/>
              </p:ext>
            </p:extLst>
          </p:nvPr>
        </p:nvGraphicFramePr>
        <p:xfrm>
          <a:off x="533400" y="3505200"/>
          <a:ext cx="8001000" cy="2930525"/>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5846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ahoma" pitchFamily="34" charset="0"/>
                          <a:cs typeface="Arial" charset="0"/>
                        </a:rPr>
                        <a:t>Experiment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ahoma" pitchFamily="34" charset="0"/>
                          <a:cs typeface="Arial" charset="0"/>
                        </a:rPr>
                        <a:t>Outcomes</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846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charset="0"/>
                        </a:rPr>
                        <a:t>Flip a coin</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charset="0"/>
                        </a:rPr>
                        <a:t>Heads, Tails</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0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charset="0"/>
                        </a:rPr>
                        <a:t>Exam Marks</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charset="0"/>
                        </a:rPr>
                        <a:t>Numbers: 0, 1, 2, ..., 100</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6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charset="0"/>
                        </a:rPr>
                        <a:t>Assembly Time</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charset="0"/>
                        </a:rPr>
                        <a:t>t &gt; 0 seconds</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46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charset="0"/>
                        </a:rPr>
                        <a:t>Course Grades</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charset="0"/>
                        </a:rPr>
                        <a:t>F, D, C, B, A</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Content Placeholder 2">
            <a:extLst>
              <a:ext uri="{FF2B5EF4-FFF2-40B4-BE49-F238E27FC236}">
                <a16:creationId xmlns:a16="http://schemas.microsoft.com/office/drawing/2014/main" id="{9DDCA2BE-6A05-492D-96D3-C63D1F2232A7}"/>
              </a:ext>
            </a:extLst>
          </p:cNvPr>
          <p:cNvSpPr>
            <a:spLocks noGrp="1"/>
          </p:cNvSpPr>
          <p:nvPr>
            <p:ph idx="1"/>
          </p:nvPr>
        </p:nvSpPr>
        <p:spPr>
          <a:xfrm>
            <a:off x="411015" y="990600"/>
            <a:ext cx="8229600" cy="1981200"/>
          </a:xfrm>
        </p:spPr>
        <p:txBody>
          <a:bodyPr/>
          <a:lstStyle/>
          <a:p>
            <a:pPr eaLnBrk="1" hangingPunct="1"/>
            <a:r>
              <a:rPr lang="en-US" altLang="en-US" sz="2000" dirty="0">
                <a:latin typeface="Helvetica" panose="020B0604020202020204" pitchFamily="34" charset="0"/>
                <a:cs typeface="Times New Roman" panose="02020603050405020304" pitchFamily="18" charset="0"/>
              </a:rPr>
              <a:t>An experiment is a procedure that is</a:t>
            </a:r>
          </a:p>
          <a:p>
            <a:pPr lvl="1" eaLnBrk="1" hangingPunct="1"/>
            <a:r>
              <a:rPr lang="en-US" altLang="en-US" sz="2000" dirty="0">
                <a:latin typeface="Helvetica" panose="020B0604020202020204" pitchFamily="34" charset="0"/>
                <a:cs typeface="Times New Roman" panose="02020603050405020304" pitchFamily="18" charset="0"/>
              </a:rPr>
              <a:t>carried out under controlled conditions, and</a:t>
            </a:r>
          </a:p>
          <a:p>
            <a:pPr lvl="1" eaLnBrk="1" hangingPunct="1"/>
            <a:r>
              <a:rPr lang="en-US" altLang="en-US" sz="2000" dirty="0">
                <a:latin typeface="Helvetica" panose="020B0604020202020204" pitchFamily="34" charset="0"/>
                <a:cs typeface="Times New Roman" panose="02020603050405020304" pitchFamily="18" charset="0"/>
              </a:rPr>
              <a:t>executed to discover an unknown result.</a:t>
            </a:r>
          </a:p>
          <a:p>
            <a:pPr eaLnBrk="1" hangingPunct="1"/>
            <a:r>
              <a:rPr lang="en-US" altLang="en-US" sz="2000" dirty="0">
                <a:latin typeface="Helvetica" panose="020B0604020202020204" pitchFamily="34" charset="0"/>
                <a:cs typeface="Times New Roman" panose="02020603050405020304" pitchFamily="18" charset="0"/>
              </a:rPr>
              <a:t>An experiment that results in different outcomes even when repeated in the same manner every time is a </a:t>
            </a:r>
            <a:r>
              <a:rPr lang="en-US" altLang="en-US" sz="2000" dirty="0">
                <a:solidFill>
                  <a:schemeClr val="tx2"/>
                </a:solidFill>
                <a:latin typeface="Helvetica" panose="020B0604020202020204" pitchFamily="34" charset="0"/>
                <a:cs typeface="Times New Roman" panose="02020603050405020304" pitchFamily="18" charset="0"/>
              </a:rPr>
              <a:t>random experiment</a:t>
            </a:r>
            <a:r>
              <a:rPr lang="en-US" altLang="en-US" sz="2000" dirty="0">
                <a:latin typeface="Helvetica" panose="020B0604020202020204" pitchFamily="34" charset="0"/>
                <a:cs typeface="Times New Roman" panose="02020603050405020304" pitchFamily="18" charset="0"/>
              </a:rPr>
              <a:t>.</a:t>
            </a:r>
          </a:p>
        </p:txBody>
      </p:sp>
    </p:spTree>
  </p:cSld>
  <p:clrMapOvr>
    <a:masterClrMapping/>
  </p:clrMapOvr>
  <p:transition/>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Arial Unicode MS"/>
        <a:ea typeface=""/>
        <a:cs typeface="Arial"/>
      </a:majorFont>
      <a:minorFont>
        <a:latin typeface="Arial Unicode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2419</TotalTime>
  <Words>3990</Words>
  <Application>Microsoft Office PowerPoint</Application>
  <PresentationFormat>On-screen Show (4:3)</PresentationFormat>
  <Paragraphs>588</Paragraphs>
  <Slides>57</Slides>
  <Notes>25</Notes>
  <HiddenSlides>1</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73" baseType="lpstr">
      <vt:lpstr>Arial</vt:lpstr>
      <vt:lpstr>Arial Narrow</vt:lpstr>
      <vt:lpstr>Arial Unicode MS</vt:lpstr>
      <vt:lpstr>Book Antiqua</vt:lpstr>
      <vt:lpstr>Calibri</vt:lpstr>
      <vt:lpstr>Helvetica</vt:lpstr>
      <vt:lpstr>MS Reference Serif</vt:lpstr>
      <vt:lpstr>Symbol</vt:lpstr>
      <vt:lpstr>Tahoma</vt:lpstr>
      <vt:lpstr>Times</vt:lpstr>
      <vt:lpstr>Times New Roman</vt:lpstr>
      <vt:lpstr>Verdana</vt:lpstr>
      <vt:lpstr>Wingdings</vt:lpstr>
      <vt:lpstr>Balloons</vt:lpstr>
      <vt:lpstr>Clip</vt:lpstr>
      <vt:lpstr>Equation</vt:lpstr>
      <vt:lpstr>Chapter Six</vt:lpstr>
      <vt:lpstr>A deck of cards</vt:lpstr>
      <vt:lpstr>What do you think?  </vt:lpstr>
      <vt:lpstr>What do you think?  </vt:lpstr>
      <vt:lpstr>What do you think?  </vt:lpstr>
      <vt:lpstr>PowerPoint Presentation</vt:lpstr>
      <vt:lpstr>Try it .  .  .</vt:lpstr>
      <vt:lpstr>Terminology</vt:lpstr>
      <vt:lpstr>Random Experiment…</vt:lpstr>
      <vt:lpstr>Probabilities…</vt:lpstr>
      <vt:lpstr>Sample Space…</vt:lpstr>
      <vt:lpstr>PowerPoint Presentation</vt:lpstr>
      <vt:lpstr>M&amp;M candies</vt:lpstr>
      <vt:lpstr>Complement Rule…</vt:lpstr>
      <vt:lpstr>PowerPoint Presentation</vt:lpstr>
      <vt:lpstr>PowerPoint Presentation</vt:lpstr>
      <vt:lpstr>Collectively Exhaustive Events</vt:lpstr>
      <vt:lpstr>PowerPoint Presentation</vt:lpstr>
      <vt:lpstr>Classical Method of Assigning Probabilities</vt:lpstr>
      <vt:lpstr>Classical Approach…</vt:lpstr>
      <vt:lpstr>A Tree representation</vt:lpstr>
      <vt:lpstr>Law of Large Numbers</vt:lpstr>
      <vt:lpstr>Relative Frequency Approach…</vt:lpstr>
      <vt:lpstr>Relative frequency – another example</vt:lpstr>
      <vt:lpstr>Joint, Marginal, Conditional Probability…</vt:lpstr>
      <vt:lpstr>PowerPoint Presentation</vt:lpstr>
      <vt:lpstr>PowerPoint Presentation</vt:lpstr>
      <vt:lpstr>PowerPoint Presentation</vt:lpstr>
      <vt:lpstr>PowerPoint Presentation</vt:lpstr>
      <vt:lpstr>PowerPoint Presentation</vt:lpstr>
      <vt:lpstr>Conditional Probability…</vt:lpstr>
      <vt:lpstr>What do you think?  </vt:lpstr>
      <vt:lpstr>Independence…</vt:lpstr>
      <vt:lpstr>PowerPoint Presentation</vt:lpstr>
      <vt:lpstr>PowerPoint Presentation</vt:lpstr>
      <vt:lpstr>Rules of Probability (Venn Diagram)</vt:lpstr>
      <vt:lpstr>Rules of Probability (Set Theory)</vt:lpstr>
      <vt:lpstr>Example</vt:lpstr>
      <vt:lpstr>Multiplication Rule…</vt:lpstr>
      <vt:lpstr>Multiplication Rule…</vt:lpstr>
      <vt:lpstr>Multiplication Rule</vt:lpstr>
      <vt:lpstr>PowerPoint Presentation</vt:lpstr>
      <vt:lpstr>PowerPoint Presentation</vt:lpstr>
      <vt:lpstr>Example</vt:lpstr>
      <vt:lpstr>Probability Trees</vt:lpstr>
      <vt:lpstr>Example – changed rules</vt:lpstr>
      <vt:lpstr>Social Media and Depression</vt:lpstr>
      <vt:lpstr>Bayes’ Theorem</vt:lpstr>
      <vt:lpstr>PowerPoint Presentation</vt:lpstr>
      <vt:lpstr>PowerPoint Presentation</vt:lpstr>
      <vt:lpstr>Bayes Theorem – Example </vt:lpstr>
      <vt:lpstr>Bayes Theorem – Example (cont.)</vt:lpstr>
      <vt:lpstr>Bayes Theorem – Example (cont.)</vt:lpstr>
      <vt:lpstr>Bayes Theorem – Example (cont.)</vt:lpstr>
      <vt:lpstr>Drug user</vt:lpstr>
      <vt:lpstr>Drug user</vt:lpstr>
      <vt:lpstr>Pregnancy test .  .  .  Bayes’ theorem</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Avanti Sethi</dc:creator>
  <cp:lastModifiedBy>Sethi, Avanti</cp:lastModifiedBy>
  <cp:revision>185</cp:revision>
  <cp:lastPrinted>1601-01-01T00:00:00Z</cp:lastPrinted>
  <dcterms:created xsi:type="dcterms:W3CDTF">2009-04-14T16:58:19Z</dcterms:created>
  <dcterms:modified xsi:type="dcterms:W3CDTF">2018-07-31T16:01:42Z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TC010721501033</vt:lpwstr>
  </property>
</Properties>
</file>