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Override1.xml" ContentType="application/vnd.openxmlformats-officedocument.themeOverride+xml"/>
  <Override PartName="/ppt/notesSlides/notesSlide2.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7"/>
  </p:notesMasterIdLst>
  <p:handoutMasterIdLst>
    <p:handoutMasterId r:id="rId28"/>
  </p:handoutMasterIdLst>
  <p:sldIdLst>
    <p:sldId id="256" r:id="rId2"/>
    <p:sldId id="257" r:id="rId3"/>
    <p:sldId id="259" r:id="rId4"/>
    <p:sldId id="345" r:id="rId5"/>
    <p:sldId id="260" r:id="rId6"/>
    <p:sldId id="261" r:id="rId7"/>
    <p:sldId id="270" r:id="rId8"/>
    <p:sldId id="271" r:id="rId9"/>
    <p:sldId id="361" r:id="rId10"/>
    <p:sldId id="341" r:id="rId11"/>
    <p:sldId id="352" r:id="rId12"/>
    <p:sldId id="362" r:id="rId13"/>
    <p:sldId id="358" r:id="rId14"/>
    <p:sldId id="322" r:id="rId15"/>
    <p:sldId id="347" r:id="rId16"/>
    <p:sldId id="348" r:id="rId17"/>
    <p:sldId id="349" r:id="rId18"/>
    <p:sldId id="350" r:id="rId19"/>
    <p:sldId id="292" r:id="rId20"/>
    <p:sldId id="351" r:id="rId21"/>
    <p:sldId id="342" r:id="rId22"/>
    <p:sldId id="286" r:id="rId23"/>
    <p:sldId id="288" r:id="rId24"/>
    <p:sldId id="353" r:id="rId25"/>
    <p:sldId id="289" r:id="rId26"/>
  </p:sldIdLst>
  <p:sldSz cx="9144000" cy="6858000" type="screen4x3"/>
  <p:notesSz cx="6858000" cy="9144000"/>
  <p:custDataLst>
    <p:tags r:id="rId29"/>
  </p:custDataLst>
  <p:defaultTextStyle>
    <a:defPPr>
      <a:defRPr lang="en-US"/>
    </a:defPPr>
    <a:lvl1pPr algn="ctr" rtl="0" eaLnBrk="0" fontAlgn="base" hangingPunct="0">
      <a:spcBef>
        <a:spcPct val="0"/>
      </a:spcBef>
      <a:spcAft>
        <a:spcPct val="0"/>
      </a:spcAft>
      <a:defRPr sz="2400" kern="1200">
        <a:solidFill>
          <a:schemeClr val="tx1"/>
        </a:solidFill>
        <a:latin typeface="Times"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pitchFamily="18" charset="0"/>
        <a:ea typeface="+mn-ea"/>
        <a:cs typeface="+mn-cs"/>
      </a:defRPr>
    </a:lvl5pPr>
    <a:lvl6pPr marL="2286000" algn="l" defTabSz="914400" rtl="0" eaLnBrk="1" latinLnBrk="0" hangingPunct="1">
      <a:defRPr sz="2400" kern="1200">
        <a:solidFill>
          <a:schemeClr val="tx1"/>
        </a:solidFill>
        <a:latin typeface="Times" pitchFamily="18" charset="0"/>
        <a:ea typeface="+mn-ea"/>
        <a:cs typeface="+mn-cs"/>
      </a:defRPr>
    </a:lvl6pPr>
    <a:lvl7pPr marL="2743200" algn="l" defTabSz="914400" rtl="0" eaLnBrk="1" latinLnBrk="0" hangingPunct="1">
      <a:defRPr sz="2400" kern="1200">
        <a:solidFill>
          <a:schemeClr val="tx1"/>
        </a:solidFill>
        <a:latin typeface="Times" pitchFamily="18" charset="0"/>
        <a:ea typeface="+mn-ea"/>
        <a:cs typeface="+mn-cs"/>
      </a:defRPr>
    </a:lvl7pPr>
    <a:lvl8pPr marL="3200400" algn="l" defTabSz="914400" rtl="0" eaLnBrk="1" latinLnBrk="0" hangingPunct="1">
      <a:defRPr sz="2400" kern="1200">
        <a:solidFill>
          <a:schemeClr val="tx1"/>
        </a:solidFill>
        <a:latin typeface="Times" pitchFamily="18" charset="0"/>
        <a:ea typeface="+mn-ea"/>
        <a:cs typeface="+mn-cs"/>
      </a:defRPr>
    </a:lvl8pPr>
    <a:lvl9pPr marL="3657600" algn="l" defTabSz="914400" rtl="0" eaLnBrk="1" latinLnBrk="0" hangingPunct="1">
      <a:defRPr sz="2400" kern="1200">
        <a:solidFill>
          <a:schemeClr val="tx1"/>
        </a:solidFill>
        <a:latin typeface="Times"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00FF"/>
    <a:srgbClr val="008000"/>
    <a:srgbClr val="CCCC99"/>
    <a:srgbClr val="FF0000"/>
    <a:srgbClr val="CCCCCC"/>
    <a:srgbClr val="FFFF33"/>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p:restoredTop sz="94660"/>
  </p:normalViewPr>
  <p:slideViewPr>
    <p:cSldViewPr>
      <p:cViewPr varScale="1">
        <p:scale>
          <a:sx n="103" d="100"/>
          <a:sy n="103" d="100"/>
        </p:scale>
        <p:origin x="102" y="123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Times" charset="0"/>
              </a:defRPr>
            </a:lvl1pPr>
          </a:lstStyle>
          <a:p>
            <a:pPr>
              <a:defRPr/>
            </a:pPr>
            <a:r>
              <a:rPr lang="en-US"/>
              <a:t>Keller: Stats for Mgmt &amp; Econ, 7th Ed</a:t>
            </a:r>
          </a:p>
        </p:txBody>
      </p:sp>
      <p:sp>
        <p:nvSpPr>
          <p:cNvPr id="614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charset="0"/>
              </a:defRPr>
            </a:lvl1pPr>
          </a:lstStyle>
          <a:p>
            <a:pPr>
              <a:defRPr/>
            </a:pPr>
            <a:fld id="{E3107785-AD78-43E1-8FC2-24043A246E14}" type="datetime4">
              <a:rPr lang="en-US"/>
              <a:pPr>
                <a:defRPr/>
              </a:pPr>
              <a:t>August 3, 2018</a:t>
            </a:fld>
            <a:endParaRPr lang="en-US"/>
          </a:p>
        </p:txBody>
      </p:sp>
      <p:sp>
        <p:nvSpPr>
          <p:cNvPr id="614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Times" charset="0"/>
              </a:defRPr>
            </a:lvl1pPr>
          </a:lstStyle>
          <a:p>
            <a:pPr>
              <a:defRPr/>
            </a:pPr>
            <a:r>
              <a:rPr lang="en-US"/>
              <a:t>Copyright © 2006 Brooks/Cole, a division of Thomson Learning, Inc.</a:t>
            </a:r>
          </a:p>
        </p:txBody>
      </p:sp>
      <p:sp>
        <p:nvSpPr>
          <p:cNvPr id="614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charset="0"/>
              </a:defRPr>
            </a:lvl1pPr>
          </a:lstStyle>
          <a:p>
            <a:pPr>
              <a:defRPr/>
            </a:pPr>
            <a:fld id="{D1DF78F9-6B1C-4674-9BA3-3F0466CC5BD0}" type="slidenum">
              <a:rPr lang="en-US"/>
              <a:pPr>
                <a:defRPr/>
              </a:pPr>
              <a:t>‹#›</a:t>
            </a:fld>
            <a:endParaRPr lang="en-US"/>
          </a:p>
        </p:txBody>
      </p:sp>
    </p:spTree>
    <p:extLst>
      <p:ext uri="{BB962C8B-B14F-4D97-AF65-F5344CB8AC3E}">
        <p14:creationId xmlns:p14="http://schemas.microsoft.com/office/powerpoint/2010/main" val="6527979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Times" charset="0"/>
              </a:defRPr>
            </a:lvl1pPr>
          </a:lstStyle>
          <a:p>
            <a:pPr>
              <a:defRPr/>
            </a:pPr>
            <a:r>
              <a:rPr lang="en-US"/>
              <a:t>Keller: Stats for Mgmt &amp; Econ, 7th Ed</a:t>
            </a:r>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charset="0"/>
              </a:defRPr>
            </a:lvl1pPr>
          </a:lstStyle>
          <a:p>
            <a:pPr>
              <a:defRPr/>
            </a:pPr>
            <a:fld id="{75D97C35-E686-45DF-A9BB-FF49ACB3A6EF}" type="datetime4">
              <a:rPr lang="en-US"/>
              <a:pPr>
                <a:defRPr/>
              </a:pPr>
              <a:t>August 3, 2018</a:t>
            </a:fld>
            <a:endParaRPr lang="en-US"/>
          </a:p>
        </p:txBody>
      </p:sp>
      <p:sp>
        <p:nvSpPr>
          <p:cNvPr id="327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Times" charset="0"/>
              </a:defRPr>
            </a:lvl1pPr>
          </a:lstStyle>
          <a:p>
            <a:pPr>
              <a:defRPr/>
            </a:pPr>
            <a:r>
              <a:rPr lang="en-US"/>
              <a:t>Copyright © 2006 Brooks/Cole, a division of Thomson Learning, Inc.</a:t>
            </a:r>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charset="0"/>
              </a:defRPr>
            </a:lvl1pPr>
          </a:lstStyle>
          <a:p>
            <a:pPr>
              <a:defRPr/>
            </a:pPr>
            <a:fld id="{AB1AD492-2524-402E-9D60-E203480C7924}" type="slidenum">
              <a:rPr lang="en-US"/>
              <a:pPr>
                <a:defRPr/>
              </a:pPr>
              <a:t>‹#›</a:t>
            </a:fld>
            <a:endParaRPr lang="en-US"/>
          </a:p>
        </p:txBody>
      </p:sp>
    </p:spTree>
    <p:extLst>
      <p:ext uri="{BB962C8B-B14F-4D97-AF65-F5344CB8AC3E}">
        <p14:creationId xmlns:p14="http://schemas.microsoft.com/office/powerpoint/2010/main" val="130110018"/>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Times" charset="0"/>
        <a:ea typeface="+mn-ea"/>
        <a:cs typeface="+mn-cs"/>
      </a:defRPr>
    </a:lvl1pPr>
    <a:lvl2pPr marL="457200" algn="l" rtl="0" eaLnBrk="0" fontAlgn="base" hangingPunct="0">
      <a:spcBef>
        <a:spcPct val="30000"/>
      </a:spcBef>
      <a:spcAft>
        <a:spcPct val="0"/>
      </a:spcAft>
      <a:defRPr sz="1200" kern="1200">
        <a:solidFill>
          <a:schemeClr val="tx1"/>
        </a:solidFill>
        <a:latin typeface="Times" charset="0"/>
        <a:ea typeface="+mn-ea"/>
        <a:cs typeface="+mn-cs"/>
      </a:defRPr>
    </a:lvl2pPr>
    <a:lvl3pPr marL="914400" algn="l" rtl="0" eaLnBrk="0" fontAlgn="base" hangingPunct="0">
      <a:spcBef>
        <a:spcPct val="30000"/>
      </a:spcBef>
      <a:spcAft>
        <a:spcPct val="0"/>
      </a:spcAft>
      <a:defRPr sz="1200" kern="1200">
        <a:solidFill>
          <a:schemeClr val="tx1"/>
        </a:solidFill>
        <a:latin typeface="Times" charset="0"/>
        <a:ea typeface="+mn-ea"/>
        <a:cs typeface="+mn-cs"/>
      </a:defRPr>
    </a:lvl3pPr>
    <a:lvl4pPr marL="1371600" algn="l" rtl="0" eaLnBrk="0" fontAlgn="base" hangingPunct="0">
      <a:spcBef>
        <a:spcPct val="30000"/>
      </a:spcBef>
      <a:spcAft>
        <a:spcPct val="0"/>
      </a:spcAft>
      <a:defRPr sz="1200" kern="1200">
        <a:solidFill>
          <a:schemeClr val="tx1"/>
        </a:solidFill>
        <a:latin typeface="Times" charset="0"/>
        <a:ea typeface="+mn-ea"/>
        <a:cs typeface="+mn-cs"/>
      </a:defRPr>
    </a:lvl4pPr>
    <a:lvl5pPr marL="1828800" algn="l" rtl="0" eaLnBrk="0" fontAlgn="base" hangingPunct="0">
      <a:spcBef>
        <a:spcPct val="30000"/>
      </a:spcBef>
      <a:spcAft>
        <a:spcPct val="0"/>
      </a:spcAft>
      <a:defRPr sz="1200" kern="1200">
        <a:solidFill>
          <a:schemeClr val="tx1"/>
        </a:solidFill>
        <a:latin typeface="Times"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18" charset="0"/>
              </a:defRPr>
            </a:lvl1pPr>
            <a:lvl2pPr marL="742950" indent="-285750">
              <a:defRPr sz="2400">
                <a:solidFill>
                  <a:schemeClr val="tx1"/>
                </a:solidFill>
                <a:latin typeface="Times" pitchFamily="18" charset="0"/>
              </a:defRPr>
            </a:lvl2pPr>
            <a:lvl3pPr marL="1143000" indent="-228600">
              <a:defRPr sz="2400">
                <a:solidFill>
                  <a:schemeClr val="tx1"/>
                </a:solidFill>
                <a:latin typeface="Times" pitchFamily="18" charset="0"/>
              </a:defRPr>
            </a:lvl3pPr>
            <a:lvl4pPr marL="1600200" indent="-228600">
              <a:defRPr sz="2400">
                <a:solidFill>
                  <a:schemeClr val="tx1"/>
                </a:solidFill>
                <a:latin typeface="Times" pitchFamily="18" charset="0"/>
              </a:defRPr>
            </a:lvl4pPr>
            <a:lvl5pPr marL="2057400" indent="-228600">
              <a:defRPr sz="2400">
                <a:solidFill>
                  <a:schemeClr val="tx1"/>
                </a:solidFill>
                <a:latin typeface="Times" pitchFamily="18" charset="0"/>
              </a:defRPr>
            </a:lvl5pPr>
            <a:lvl6pPr marL="2514600" indent="-228600" algn="ctr" eaLnBrk="0" fontAlgn="base" hangingPunct="0">
              <a:spcBef>
                <a:spcPct val="0"/>
              </a:spcBef>
              <a:spcAft>
                <a:spcPct val="0"/>
              </a:spcAft>
              <a:defRPr sz="2400">
                <a:solidFill>
                  <a:schemeClr val="tx1"/>
                </a:solidFill>
                <a:latin typeface="Times" pitchFamily="18" charset="0"/>
              </a:defRPr>
            </a:lvl6pPr>
            <a:lvl7pPr marL="2971800" indent="-228600" algn="ctr" eaLnBrk="0" fontAlgn="base" hangingPunct="0">
              <a:spcBef>
                <a:spcPct val="0"/>
              </a:spcBef>
              <a:spcAft>
                <a:spcPct val="0"/>
              </a:spcAft>
              <a:defRPr sz="2400">
                <a:solidFill>
                  <a:schemeClr val="tx1"/>
                </a:solidFill>
                <a:latin typeface="Times" pitchFamily="18" charset="0"/>
              </a:defRPr>
            </a:lvl7pPr>
            <a:lvl8pPr marL="3429000" indent="-228600" algn="ctr" eaLnBrk="0" fontAlgn="base" hangingPunct="0">
              <a:spcBef>
                <a:spcPct val="0"/>
              </a:spcBef>
              <a:spcAft>
                <a:spcPct val="0"/>
              </a:spcAft>
              <a:defRPr sz="2400">
                <a:solidFill>
                  <a:schemeClr val="tx1"/>
                </a:solidFill>
                <a:latin typeface="Times" pitchFamily="18" charset="0"/>
              </a:defRPr>
            </a:lvl8pPr>
            <a:lvl9pPr marL="3886200" indent="-228600" algn="ctr" eaLnBrk="0" fontAlgn="base" hangingPunct="0">
              <a:spcBef>
                <a:spcPct val="0"/>
              </a:spcBef>
              <a:spcAft>
                <a:spcPct val="0"/>
              </a:spcAft>
              <a:defRPr sz="2400">
                <a:solidFill>
                  <a:schemeClr val="tx1"/>
                </a:solidFill>
                <a:latin typeface="Times" pitchFamily="18" charset="0"/>
              </a:defRPr>
            </a:lvl9pPr>
          </a:lstStyle>
          <a:p>
            <a:r>
              <a:rPr lang="en-US" altLang="en-US" sz="1200"/>
              <a:t>Keller: Stats for Mgmt &amp; Econ, 7th Ed</a:t>
            </a:r>
          </a:p>
        </p:txBody>
      </p:sp>
      <p:sp>
        <p:nvSpPr>
          <p:cNvPr id="3379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18" charset="0"/>
              </a:defRPr>
            </a:lvl1pPr>
            <a:lvl2pPr marL="742950" indent="-285750">
              <a:defRPr sz="2400">
                <a:solidFill>
                  <a:schemeClr val="tx1"/>
                </a:solidFill>
                <a:latin typeface="Times" pitchFamily="18" charset="0"/>
              </a:defRPr>
            </a:lvl2pPr>
            <a:lvl3pPr marL="1143000" indent="-228600">
              <a:defRPr sz="2400">
                <a:solidFill>
                  <a:schemeClr val="tx1"/>
                </a:solidFill>
                <a:latin typeface="Times" pitchFamily="18" charset="0"/>
              </a:defRPr>
            </a:lvl3pPr>
            <a:lvl4pPr marL="1600200" indent="-228600">
              <a:defRPr sz="2400">
                <a:solidFill>
                  <a:schemeClr val="tx1"/>
                </a:solidFill>
                <a:latin typeface="Times" pitchFamily="18" charset="0"/>
              </a:defRPr>
            </a:lvl4pPr>
            <a:lvl5pPr marL="2057400" indent="-228600">
              <a:defRPr sz="2400">
                <a:solidFill>
                  <a:schemeClr val="tx1"/>
                </a:solidFill>
                <a:latin typeface="Times" pitchFamily="18" charset="0"/>
              </a:defRPr>
            </a:lvl5pPr>
            <a:lvl6pPr marL="2514600" indent="-228600" algn="ctr" eaLnBrk="0" fontAlgn="base" hangingPunct="0">
              <a:spcBef>
                <a:spcPct val="0"/>
              </a:spcBef>
              <a:spcAft>
                <a:spcPct val="0"/>
              </a:spcAft>
              <a:defRPr sz="2400">
                <a:solidFill>
                  <a:schemeClr val="tx1"/>
                </a:solidFill>
                <a:latin typeface="Times" pitchFamily="18" charset="0"/>
              </a:defRPr>
            </a:lvl6pPr>
            <a:lvl7pPr marL="2971800" indent="-228600" algn="ctr" eaLnBrk="0" fontAlgn="base" hangingPunct="0">
              <a:spcBef>
                <a:spcPct val="0"/>
              </a:spcBef>
              <a:spcAft>
                <a:spcPct val="0"/>
              </a:spcAft>
              <a:defRPr sz="2400">
                <a:solidFill>
                  <a:schemeClr val="tx1"/>
                </a:solidFill>
                <a:latin typeface="Times" pitchFamily="18" charset="0"/>
              </a:defRPr>
            </a:lvl7pPr>
            <a:lvl8pPr marL="3429000" indent="-228600" algn="ctr" eaLnBrk="0" fontAlgn="base" hangingPunct="0">
              <a:spcBef>
                <a:spcPct val="0"/>
              </a:spcBef>
              <a:spcAft>
                <a:spcPct val="0"/>
              </a:spcAft>
              <a:defRPr sz="2400">
                <a:solidFill>
                  <a:schemeClr val="tx1"/>
                </a:solidFill>
                <a:latin typeface="Times" pitchFamily="18" charset="0"/>
              </a:defRPr>
            </a:lvl8pPr>
            <a:lvl9pPr marL="3886200" indent="-228600" algn="ctr" eaLnBrk="0" fontAlgn="base" hangingPunct="0">
              <a:spcBef>
                <a:spcPct val="0"/>
              </a:spcBef>
              <a:spcAft>
                <a:spcPct val="0"/>
              </a:spcAft>
              <a:defRPr sz="2400">
                <a:solidFill>
                  <a:schemeClr val="tx1"/>
                </a:solidFill>
                <a:latin typeface="Times" pitchFamily="18" charset="0"/>
              </a:defRPr>
            </a:lvl9pPr>
          </a:lstStyle>
          <a:p>
            <a:fld id="{82B82332-966C-44B6-9D8B-FAD675FF9F82}" type="datetime4">
              <a:rPr lang="en-US" altLang="en-US" sz="1200" smtClean="0"/>
              <a:pPr/>
              <a:t>August 3, 2018</a:t>
            </a:fld>
            <a:endParaRPr lang="en-US" altLang="en-US" sz="1200"/>
          </a:p>
        </p:txBody>
      </p:sp>
      <p:sp>
        <p:nvSpPr>
          <p:cNvPr id="3379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18" charset="0"/>
              </a:defRPr>
            </a:lvl1pPr>
            <a:lvl2pPr marL="742950" indent="-285750">
              <a:defRPr sz="2400">
                <a:solidFill>
                  <a:schemeClr val="tx1"/>
                </a:solidFill>
                <a:latin typeface="Times" pitchFamily="18" charset="0"/>
              </a:defRPr>
            </a:lvl2pPr>
            <a:lvl3pPr marL="1143000" indent="-228600">
              <a:defRPr sz="2400">
                <a:solidFill>
                  <a:schemeClr val="tx1"/>
                </a:solidFill>
                <a:latin typeface="Times" pitchFamily="18" charset="0"/>
              </a:defRPr>
            </a:lvl3pPr>
            <a:lvl4pPr marL="1600200" indent="-228600">
              <a:defRPr sz="2400">
                <a:solidFill>
                  <a:schemeClr val="tx1"/>
                </a:solidFill>
                <a:latin typeface="Times" pitchFamily="18" charset="0"/>
              </a:defRPr>
            </a:lvl4pPr>
            <a:lvl5pPr marL="2057400" indent="-228600">
              <a:defRPr sz="2400">
                <a:solidFill>
                  <a:schemeClr val="tx1"/>
                </a:solidFill>
                <a:latin typeface="Times" pitchFamily="18" charset="0"/>
              </a:defRPr>
            </a:lvl5pPr>
            <a:lvl6pPr marL="2514600" indent="-228600" algn="ctr" eaLnBrk="0" fontAlgn="base" hangingPunct="0">
              <a:spcBef>
                <a:spcPct val="0"/>
              </a:spcBef>
              <a:spcAft>
                <a:spcPct val="0"/>
              </a:spcAft>
              <a:defRPr sz="2400">
                <a:solidFill>
                  <a:schemeClr val="tx1"/>
                </a:solidFill>
                <a:latin typeface="Times" pitchFamily="18" charset="0"/>
              </a:defRPr>
            </a:lvl6pPr>
            <a:lvl7pPr marL="2971800" indent="-228600" algn="ctr" eaLnBrk="0" fontAlgn="base" hangingPunct="0">
              <a:spcBef>
                <a:spcPct val="0"/>
              </a:spcBef>
              <a:spcAft>
                <a:spcPct val="0"/>
              </a:spcAft>
              <a:defRPr sz="2400">
                <a:solidFill>
                  <a:schemeClr val="tx1"/>
                </a:solidFill>
                <a:latin typeface="Times" pitchFamily="18" charset="0"/>
              </a:defRPr>
            </a:lvl7pPr>
            <a:lvl8pPr marL="3429000" indent="-228600" algn="ctr" eaLnBrk="0" fontAlgn="base" hangingPunct="0">
              <a:spcBef>
                <a:spcPct val="0"/>
              </a:spcBef>
              <a:spcAft>
                <a:spcPct val="0"/>
              </a:spcAft>
              <a:defRPr sz="2400">
                <a:solidFill>
                  <a:schemeClr val="tx1"/>
                </a:solidFill>
                <a:latin typeface="Times" pitchFamily="18" charset="0"/>
              </a:defRPr>
            </a:lvl8pPr>
            <a:lvl9pPr marL="3886200" indent="-228600" algn="ctr" eaLnBrk="0" fontAlgn="base" hangingPunct="0">
              <a:spcBef>
                <a:spcPct val="0"/>
              </a:spcBef>
              <a:spcAft>
                <a:spcPct val="0"/>
              </a:spcAft>
              <a:defRPr sz="2400">
                <a:solidFill>
                  <a:schemeClr val="tx1"/>
                </a:solidFill>
                <a:latin typeface="Times" pitchFamily="18" charset="0"/>
              </a:defRPr>
            </a:lvl9pPr>
          </a:lstStyle>
          <a:p>
            <a:r>
              <a:rPr lang="en-US" altLang="en-US" sz="1200"/>
              <a:t>Copyright © 2006 Brooks/Cole, a division of Thomson Learning, Inc.</a:t>
            </a:r>
          </a:p>
        </p:txBody>
      </p:sp>
      <p:sp>
        <p:nvSpPr>
          <p:cNvPr id="337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18" charset="0"/>
              </a:defRPr>
            </a:lvl1pPr>
            <a:lvl2pPr marL="742950" indent="-285750">
              <a:defRPr sz="2400">
                <a:solidFill>
                  <a:schemeClr val="tx1"/>
                </a:solidFill>
                <a:latin typeface="Times" pitchFamily="18" charset="0"/>
              </a:defRPr>
            </a:lvl2pPr>
            <a:lvl3pPr marL="1143000" indent="-228600">
              <a:defRPr sz="2400">
                <a:solidFill>
                  <a:schemeClr val="tx1"/>
                </a:solidFill>
                <a:latin typeface="Times" pitchFamily="18" charset="0"/>
              </a:defRPr>
            </a:lvl3pPr>
            <a:lvl4pPr marL="1600200" indent="-228600">
              <a:defRPr sz="2400">
                <a:solidFill>
                  <a:schemeClr val="tx1"/>
                </a:solidFill>
                <a:latin typeface="Times" pitchFamily="18" charset="0"/>
              </a:defRPr>
            </a:lvl4pPr>
            <a:lvl5pPr marL="2057400" indent="-228600">
              <a:defRPr sz="2400">
                <a:solidFill>
                  <a:schemeClr val="tx1"/>
                </a:solidFill>
                <a:latin typeface="Times" pitchFamily="18" charset="0"/>
              </a:defRPr>
            </a:lvl5pPr>
            <a:lvl6pPr marL="2514600" indent="-228600" algn="ctr" eaLnBrk="0" fontAlgn="base" hangingPunct="0">
              <a:spcBef>
                <a:spcPct val="0"/>
              </a:spcBef>
              <a:spcAft>
                <a:spcPct val="0"/>
              </a:spcAft>
              <a:defRPr sz="2400">
                <a:solidFill>
                  <a:schemeClr val="tx1"/>
                </a:solidFill>
                <a:latin typeface="Times" pitchFamily="18" charset="0"/>
              </a:defRPr>
            </a:lvl6pPr>
            <a:lvl7pPr marL="2971800" indent="-228600" algn="ctr" eaLnBrk="0" fontAlgn="base" hangingPunct="0">
              <a:spcBef>
                <a:spcPct val="0"/>
              </a:spcBef>
              <a:spcAft>
                <a:spcPct val="0"/>
              </a:spcAft>
              <a:defRPr sz="2400">
                <a:solidFill>
                  <a:schemeClr val="tx1"/>
                </a:solidFill>
                <a:latin typeface="Times" pitchFamily="18" charset="0"/>
              </a:defRPr>
            </a:lvl7pPr>
            <a:lvl8pPr marL="3429000" indent="-228600" algn="ctr" eaLnBrk="0" fontAlgn="base" hangingPunct="0">
              <a:spcBef>
                <a:spcPct val="0"/>
              </a:spcBef>
              <a:spcAft>
                <a:spcPct val="0"/>
              </a:spcAft>
              <a:defRPr sz="2400">
                <a:solidFill>
                  <a:schemeClr val="tx1"/>
                </a:solidFill>
                <a:latin typeface="Times" pitchFamily="18" charset="0"/>
              </a:defRPr>
            </a:lvl8pPr>
            <a:lvl9pPr marL="3886200" indent="-228600" algn="ctr" eaLnBrk="0" fontAlgn="base" hangingPunct="0">
              <a:spcBef>
                <a:spcPct val="0"/>
              </a:spcBef>
              <a:spcAft>
                <a:spcPct val="0"/>
              </a:spcAft>
              <a:defRPr sz="2400">
                <a:solidFill>
                  <a:schemeClr val="tx1"/>
                </a:solidFill>
                <a:latin typeface="Times" pitchFamily="18" charset="0"/>
              </a:defRPr>
            </a:lvl9pPr>
          </a:lstStyle>
          <a:p>
            <a:fld id="{60CCC0EC-C3AC-4878-A71E-EB6C98F43D54}" type="slidenum">
              <a:rPr lang="en-US" altLang="en-US" sz="1200" smtClean="0"/>
              <a:pPr/>
              <a:t>1</a:t>
            </a:fld>
            <a:endParaRPr lang="en-US" altLang="en-US" sz="1200"/>
          </a:p>
        </p:txBody>
      </p:sp>
      <p:sp>
        <p:nvSpPr>
          <p:cNvPr id="33798" name="Rectangle 2"/>
          <p:cNvSpPr>
            <a:spLocks noGrp="1" noRot="1" noChangeAspect="1" noChangeArrowheads="1" noTextEdit="1"/>
          </p:cNvSpPr>
          <p:nvPr>
            <p:ph type="sldImg"/>
          </p:nvPr>
        </p:nvSpPr>
        <p:spPr>
          <a:ln/>
        </p:spPr>
      </p:sp>
      <p:sp>
        <p:nvSpPr>
          <p:cNvPr id="337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itchFamily="18" charset="0"/>
            </a:endParaRPr>
          </a:p>
        </p:txBody>
      </p:sp>
    </p:spTree>
    <p:extLst>
      <p:ext uri="{BB962C8B-B14F-4D97-AF65-F5344CB8AC3E}">
        <p14:creationId xmlns:p14="http://schemas.microsoft.com/office/powerpoint/2010/main" val="2647867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xfrm>
            <a:off x="1150938" y="692150"/>
            <a:ext cx="4556125" cy="3416300"/>
          </a:xfrm>
          <a:ln/>
        </p:spPr>
      </p:sp>
      <p:sp>
        <p:nvSpPr>
          <p:cNvPr id="348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itchFamily="18" charset="0"/>
            </a:endParaRPr>
          </a:p>
        </p:txBody>
      </p:sp>
    </p:spTree>
    <p:extLst>
      <p:ext uri="{BB962C8B-B14F-4D97-AF65-F5344CB8AC3E}">
        <p14:creationId xmlns:p14="http://schemas.microsoft.com/office/powerpoint/2010/main" val="3632763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7"/>
          <p:cNvSpPr>
            <a:spLocks noChangeArrowheads="1"/>
          </p:cNvSpPr>
          <p:nvPr userDrawn="1"/>
        </p:nvSpPr>
        <p:spPr bwMode="auto">
          <a:xfrm>
            <a:off x="0" y="6497638"/>
            <a:ext cx="815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a:solidFill>
                  <a:schemeClr val="tx1"/>
                </a:solidFill>
                <a:latin typeface="Times" pitchFamily="18" charset="0"/>
              </a:defRPr>
            </a:lvl1pPr>
            <a:lvl2pPr marL="742950" indent="-285750">
              <a:defRPr sz="2400">
                <a:solidFill>
                  <a:schemeClr val="tx1"/>
                </a:solidFill>
                <a:latin typeface="Times" pitchFamily="18" charset="0"/>
              </a:defRPr>
            </a:lvl2pPr>
            <a:lvl3pPr marL="1143000" indent="-228600">
              <a:defRPr sz="2400">
                <a:solidFill>
                  <a:schemeClr val="tx1"/>
                </a:solidFill>
                <a:latin typeface="Times" pitchFamily="18" charset="0"/>
              </a:defRPr>
            </a:lvl3pPr>
            <a:lvl4pPr marL="1600200" indent="-228600">
              <a:defRPr sz="2400">
                <a:solidFill>
                  <a:schemeClr val="tx1"/>
                </a:solidFill>
                <a:latin typeface="Times" pitchFamily="18" charset="0"/>
              </a:defRPr>
            </a:lvl4pPr>
            <a:lvl5pPr marL="2057400" indent="-228600">
              <a:defRPr sz="2400">
                <a:solidFill>
                  <a:schemeClr val="tx1"/>
                </a:solidFill>
                <a:latin typeface="Times" pitchFamily="18" charset="0"/>
              </a:defRPr>
            </a:lvl5pPr>
            <a:lvl6pPr marL="2514600" indent="-228600" algn="ctr" eaLnBrk="0" fontAlgn="base" hangingPunct="0">
              <a:spcBef>
                <a:spcPct val="0"/>
              </a:spcBef>
              <a:spcAft>
                <a:spcPct val="0"/>
              </a:spcAft>
              <a:defRPr sz="2400">
                <a:solidFill>
                  <a:schemeClr val="tx1"/>
                </a:solidFill>
                <a:latin typeface="Times" pitchFamily="18" charset="0"/>
              </a:defRPr>
            </a:lvl6pPr>
            <a:lvl7pPr marL="2971800" indent="-228600" algn="ctr" eaLnBrk="0" fontAlgn="base" hangingPunct="0">
              <a:spcBef>
                <a:spcPct val="0"/>
              </a:spcBef>
              <a:spcAft>
                <a:spcPct val="0"/>
              </a:spcAft>
              <a:defRPr sz="2400">
                <a:solidFill>
                  <a:schemeClr val="tx1"/>
                </a:solidFill>
                <a:latin typeface="Times" pitchFamily="18" charset="0"/>
              </a:defRPr>
            </a:lvl7pPr>
            <a:lvl8pPr marL="3429000" indent="-228600" algn="ctr" eaLnBrk="0" fontAlgn="base" hangingPunct="0">
              <a:spcBef>
                <a:spcPct val="0"/>
              </a:spcBef>
              <a:spcAft>
                <a:spcPct val="0"/>
              </a:spcAft>
              <a:defRPr sz="2400">
                <a:solidFill>
                  <a:schemeClr val="tx1"/>
                </a:solidFill>
                <a:latin typeface="Times" pitchFamily="18" charset="0"/>
              </a:defRPr>
            </a:lvl8pPr>
            <a:lvl9pPr marL="3886200" indent="-228600" algn="ctr" eaLnBrk="0" fontAlgn="base" hangingPunct="0">
              <a:spcBef>
                <a:spcPct val="0"/>
              </a:spcBef>
              <a:spcAft>
                <a:spcPct val="0"/>
              </a:spcAft>
              <a:defRPr sz="2400">
                <a:solidFill>
                  <a:schemeClr val="tx1"/>
                </a:solidFill>
                <a:latin typeface="Times" pitchFamily="18" charset="0"/>
              </a:defRPr>
            </a:lvl9pPr>
          </a:lstStyle>
          <a:p>
            <a:pPr algn="l"/>
            <a:r>
              <a:rPr lang="en-US" altLang="en-US" sz="1000"/>
              <a:t>© 2012 Cengage Learning. All Rights Reserved. May not be scanned, copied or duplicated, or posted to a publicly accessible website, in whole or in part.</a:t>
            </a:r>
          </a:p>
          <a:p>
            <a:pPr algn="l"/>
            <a:endParaRPr lang="en-US" altLang="en-US" sz="1000">
              <a:latin typeface="Tahoma" pitchFamily="34" charset="0"/>
            </a:endParaRPr>
          </a:p>
        </p:txBody>
      </p:sp>
      <p:sp>
        <p:nvSpPr>
          <p:cNvPr id="5" name="Line 8"/>
          <p:cNvSpPr>
            <a:spLocks noChangeShapeType="1"/>
          </p:cNvSpPr>
          <p:nvPr userDrawn="1"/>
        </p:nvSpPr>
        <p:spPr bwMode="auto">
          <a:xfrm>
            <a:off x="0" y="6553200"/>
            <a:ext cx="914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0" name="Rectangle 2"/>
          <p:cNvSpPr>
            <a:spLocks noGrp="1" noChangeArrowheads="1"/>
          </p:cNvSpPr>
          <p:nvPr>
            <p:ph type="ctrTitle"/>
          </p:nvPr>
        </p:nvSpPr>
        <p:spPr>
          <a:xfrm>
            <a:off x="685800" y="2286000"/>
            <a:ext cx="7772400" cy="1143000"/>
          </a:xfrm>
        </p:spPr>
        <p:txBody>
          <a:bodyPr/>
          <a:lstStyle>
            <a:lvl1pPr algn="ctr">
              <a:defRPr/>
            </a:lvl1pPr>
          </a:lstStyle>
          <a:p>
            <a:r>
              <a:rPr lang="en-US"/>
              <a:t>Click to edit Master title style</a:t>
            </a:r>
          </a:p>
        </p:txBody>
      </p:sp>
      <p:sp>
        <p:nvSpPr>
          <p:cNvPr id="7171" name="Rectangle 3"/>
          <p:cNvSpPr>
            <a:spLocks noGrp="1" noChangeArrowheads="1"/>
          </p:cNvSpPr>
          <p:nvPr>
            <p:ph type="subTitle" idx="1"/>
          </p:nvPr>
        </p:nvSpPr>
        <p:spPr>
          <a:xfrm>
            <a:off x="1371600" y="3886200"/>
            <a:ext cx="6400800" cy="1752600"/>
          </a:xfrm>
        </p:spPr>
        <p:txBody>
          <a:bodyPr/>
          <a:lstStyle>
            <a:lvl1pPr algn="ctr">
              <a:defRPr>
                <a:latin typeface="Tahoma" pitchFamily="34" charset="0"/>
              </a:defRPr>
            </a:lvl1pPr>
          </a:lstStyle>
          <a:p>
            <a:r>
              <a:rPr lang="en-US"/>
              <a:t>Click to edit Master subtitle style</a:t>
            </a:r>
          </a:p>
        </p:txBody>
      </p:sp>
      <p:sp>
        <p:nvSpPr>
          <p:cNvPr id="6" name="Rectangle 4"/>
          <p:cNvSpPr>
            <a:spLocks noGrp="1" noChangeArrowheads="1"/>
          </p:cNvSpPr>
          <p:nvPr>
            <p:ph type="dt" sz="half" idx="10"/>
          </p:nvPr>
        </p:nvSpPr>
        <p:spPr/>
        <p:txBody>
          <a:bodyPr/>
          <a:lstStyle>
            <a:lvl1pPr>
              <a:defRPr/>
            </a:lvl1pPr>
          </a:lstStyle>
          <a:p>
            <a:pPr>
              <a:defRPr/>
            </a:pPr>
            <a:endParaRPr lang="en-US"/>
          </a:p>
        </p:txBody>
      </p:sp>
      <p:sp>
        <p:nvSpPr>
          <p:cNvPr id="7" name="Rectangle 5"/>
          <p:cNvSpPr>
            <a:spLocks noGrp="1" noChangeArrowheads="1"/>
          </p:cNvSpPr>
          <p:nvPr>
            <p:ph type="ftr" sz="quarter" idx="11"/>
          </p:nvPr>
        </p:nvSpPr>
        <p:spPr/>
        <p:txBody>
          <a:bodyPr/>
          <a:lstStyle>
            <a:lvl1pPr>
              <a:defRPr/>
            </a:lvl1pPr>
          </a:lstStyle>
          <a:p>
            <a:pPr>
              <a:defRPr/>
            </a:pPr>
            <a:endParaRPr lang="en-US"/>
          </a:p>
        </p:txBody>
      </p:sp>
      <p:sp>
        <p:nvSpPr>
          <p:cNvPr id="8" name="Rectangle 6"/>
          <p:cNvSpPr>
            <a:spLocks noGrp="1" noChangeArrowheads="1"/>
          </p:cNvSpPr>
          <p:nvPr>
            <p:ph type="sldNum" sz="quarter" idx="12"/>
          </p:nvPr>
        </p:nvSpPr>
        <p:spPr/>
        <p:txBody>
          <a:bodyPr/>
          <a:lstStyle>
            <a:lvl1pPr>
              <a:defRPr/>
            </a:lvl1pPr>
          </a:lstStyle>
          <a:p>
            <a:pPr>
              <a:defRPr/>
            </a:pPr>
            <a:r>
              <a:rPr lang="en-US"/>
              <a:t>8.</a:t>
            </a:r>
            <a:fld id="{10AC0DCB-F2F5-4A2E-9B0A-831C3B27F62F}" type="slidenum">
              <a:rPr lang="en-US"/>
              <a:pPr>
                <a:defRPr/>
              </a:pPr>
              <a:t>‹#›</a:t>
            </a:fld>
            <a:endParaRPr lang="en-US"/>
          </a:p>
        </p:txBody>
      </p:sp>
    </p:spTree>
    <p:extLst>
      <p:ext uri="{BB962C8B-B14F-4D97-AF65-F5344CB8AC3E}">
        <p14:creationId xmlns:p14="http://schemas.microsoft.com/office/powerpoint/2010/main" val="3304808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r>
              <a:rPr lang="en-US"/>
              <a:t>8.</a:t>
            </a:r>
            <a:fld id="{515F5C5F-7639-42D8-8070-68EAFFE9A6AB}" type="slidenum">
              <a:rPr lang="en-US"/>
              <a:pPr>
                <a:defRPr/>
              </a:pPr>
              <a:t>‹#›</a:t>
            </a:fld>
            <a:endParaRPr lang="en-US"/>
          </a:p>
        </p:txBody>
      </p:sp>
    </p:spTree>
    <p:extLst>
      <p:ext uri="{BB962C8B-B14F-4D97-AF65-F5344CB8AC3E}">
        <p14:creationId xmlns:p14="http://schemas.microsoft.com/office/powerpoint/2010/main" val="3548890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150" y="152400"/>
            <a:ext cx="2228850" cy="6248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152400"/>
            <a:ext cx="6534150" cy="6248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r>
              <a:rPr lang="en-US"/>
              <a:t>8.</a:t>
            </a:r>
            <a:fld id="{CF079E0B-594B-40C6-A086-1A0524BCA0C1}" type="slidenum">
              <a:rPr lang="en-US"/>
              <a:pPr>
                <a:defRPr/>
              </a:pPr>
              <a:t>‹#›</a:t>
            </a:fld>
            <a:endParaRPr lang="en-US"/>
          </a:p>
        </p:txBody>
      </p:sp>
    </p:spTree>
    <p:extLst>
      <p:ext uri="{BB962C8B-B14F-4D97-AF65-F5344CB8AC3E}">
        <p14:creationId xmlns:p14="http://schemas.microsoft.com/office/powerpoint/2010/main" val="190848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763000" cy="609600"/>
          </a:xfrm>
        </p:spPr>
        <p:txBody>
          <a:bodyPr/>
          <a:lstStyle/>
          <a:p>
            <a:r>
              <a:rPr lang="en-US"/>
              <a:t>Click to edit Master title style</a:t>
            </a:r>
          </a:p>
        </p:txBody>
      </p:sp>
      <p:sp>
        <p:nvSpPr>
          <p:cNvPr id="3" name="Text Placeholder 2"/>
          <p:cNvSpPr>
            <a:spLocks noGrp="1"/>
          </p:cNvSpPr>
          <p:nvPr>
            <p:ph type="body" sz="half" idx="1"/>
          </p:nvPr>
        </p:nvSpPr>
        <p:spPr>
          <a:xfrm>
            <a:off x="241300" y="914400"/>
            <a:ext cx="437515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8850" y="914400"/>
            <a:ext cx="437515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r>
              <a:rPr lang="en-US"/>
              <a:t>8.</a:t>
            </a:r>
            <a:fld id="{AF3D18D6-D011-46D0-AC21-7CB5F1D50753}" type="slidenum">
              <a:rPr lang="en-US"/>
              <a:pPr>
                <a:defRPr/>
              </a:pPr>
              <a:t>‹#›</a:t>
            </a:fld>
            <a:endParaRPr lang="en-US"/>
          </a:p>
        </p:txBody>
      </p:sp>
    </p:spTree>
    <p:extLst>
      <p:ext uri="{BB962C8B-B14F-4D97-AF65-F5344CB8AC3E}">
        <p14:creationId xmlns:p14="http://schemas.microsoft.com/office/powerpoint/2010/main" val="1978434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r>
              <a:rPr lang="en-US"/>
              <a:t>8.</a:t>
            </a:r>
            <a:fld id="{208E0EB6-2DBC-4055-A51A-F235CC880B8A}" type="slidenum">
              <a:rPr lang="en-US"/>
              <a:pPr>
                <a:defRPr/>
              </a:pPr>
              <a:t>‹#›</a:t>
            </a:fld>
            <a:endParaRPr lang="en-US"/>
          </a:p>
        </p:txBody>
      </p:sp>
    </p:spTree>
    <p:extLst>
      <p:ext uri="{BB962C8B-B14F-4D97-AF65-F5344CB8AC3E}">
        <p14:creationId xmlns:p14="http://schemas.microsoft.com/office/powerpoint/2010/main" val="1364613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r>
              <a:rPr lang="en-US"/>
              <a:t>8.</a:t>
            </a:r>
            <a:fld id="{044F0D18-62CE-4782-95DC-5C45C6EBCA2F}" type="slidenum">
              <a:rPr lang="en-US"/>
              <a:pPr>
                <a:defRPr/>
              </a:pPr>
              <a:t>‹#›</a:t>
            </a:fld>
            <a:endParaRPr lang="en-US"/>
          </a:p>
        </p:txBody>
      </p:sp>
    </p:spTree>
    <p:extLst>
      <p:ext uri="{BB962C8B-B14F-4D97-AF65-F5344CB8AC3E}">
        <p14:creationId xmlns:p14="http://schemas.microsoft.com/office/powerpoint/2010/main" val="2473560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41300" y="914400"/>
            <a:ext cx="437515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8850" y="914400"/>
            <a:ext cx="437515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r>
              <a:rPr lang="en-US"/>
              <a:t>8.</a:t>
            </a:r>
            <a:fld id="{74036F66-72B2-4801-99E9-8404897ECC91}" type="slidenum">
              <a:rPr lang="en-US"/>
              <a:pPr>
                <a:defRPr/>
              </a:pPr>
              <a:t>‹#›</a:t>
            </a:fld>
            <a:endParaRPr lang="en-US"/>
          </a:p>
        </p:txBody>
      </p:sp>
    </p:spTree>
    <p:extLst>
      <p:ext uri="{BB962C8B-B14F-4D97-AF65-F5344CB8AC3E}">
        <p14:creationId xmlns:p14="http://schemas.microsoft.com/office/powerpoint/2010/main" val="4117806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lvl1pPr>
              <a:defRPr/>
            </a:lvl1pPr>
          </a:lstStyle>
          <a:p>
            <a:pPr>
              <a:defRPr/>
            </a:pPr>
            <a:endParaRPr lang="en-US"/>
          </a:p>
        </p:txBody>
      </p:sp>
      <p:sp>
        <p:nvSpPr>
          <p:cNvPr id="8" name="Rectangle 5"/>
          <p:cNvSpPr>
            <a:spLocks noGrp="1" noChangeArrowheads="1"/>
          </p:cNvSpPr>
          <p:nvPr>
            <p:ph type="ftr" sz="quarter" idx="11"/>
          </p:nvPr>
        </p:nvSpPr>
        <p:spPr/>
        <p:txBody>
          <a:bodyPr/>
          <a:lstStyle>
            <a:lvl1pPr>
              <a:defRPr/>
            </a:lvl1pPr>
          </a:lstStyle>
          <a:p>
            <a:pPr>
              <a:defRPr/>
            </a:pPr>
            <a:endParaRPr lang="en-US"/>
          </a:p>
        </p:txBody>
      </p:sp>
      <p:sp>
        <p:nvSpPr>
          <p:cNvPr id="9" name="Rectangle 6"/>
          <p:cNvSpPr>
            <a:spLocks noGrp="1" noChangeArrowheads="1"/>
          </p:cNvSpPr>
          <p:nvPr>
            <p:ph type="sldNum" sz="quarter" idx="12"/>
          </p:nvPr>
        </p:nvSpPr>
        <p:spPr/>
        <p:txBody>
          <a:bodyPr/>
          <a:lstStyle>
            <a:lvl1pPr>
              <a:defRPr/>
            </a:lvl1pPr>
          </a:lstStyle>
          <a:p>
            <a:pPr>
              <a:defRPr/>
            </a:pPr>
            <a:r>
              <a:rPr lang="en-US"/>
              <a:t>8.</a:t>
            </a:r>
            <a:fld id="{1CB47583-DD75-4D97-A168-5384C2339BCD}" type="slidenum">
              <a:rPr lang="en-US"/>
              <a:pPr>
                <a:defRPr/>
              </a:pPr>
              <a:t>‹#›</a:t>
            </a:fld>
            <a:endParaRPr lang="en-US"/>
          </a:p>
        </p:txBody>
      </p:sp>
    </p:spTree>
    <p:extLst>
      <p:ext uri="{BB962C8B-B14F-4D97-AF65-F5344CB8AC3E}">
        <p14:creationId xmlns:p14="http://schemas.microsoft.com/office/powerpoint/2010/main" val="3307885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p:txBody>
          <a:bodyPr/>
          <a:lstStyle>
            <a:lvl1pPr>
              <a:defRPr/>
            </a:lvl1pPr>
          </a:lstStyle>
          <a:p>
            <a:pPr>
              <a:defRPr/>
            </a:pPr>
            <a:endParaRPr lang="en-US"/>
          </a:p>
        </p:txBody>
      </p:sp>
      <p:sp>
        <p:nvSpPr>
          <p:cNvPr id="4" name="Rectangle 5"/>
          <p:cNvSpPr>
            <a:spLocks noGrp="1" noChangeArrowheads="1"/>
          </p:cNvSpPr>
          <p:nvPr>
            <p:ph type="ftr" sz="quarter" idx="11"/>
          </p:nvPr>
        </p:nvSpPr>
        <p:spPr/>
        <p:txBody>
          <a:bodyPr/>
          <a:lstStyle>
            <a:lvl1pPr>
              <a:defRPr/>
            </a:lvl1pPr>
          </a:lstStyle>
          <a:p>
            <a:pPr>
              <a:defRPr/>
            </a:pPr>
            <a:endParaRPr lang="en-US"/>
          </a:p>
        </p:txBody>
      </p:sp>
      <p:sp>
        <p:nvSpPr>
          <p:cNvPr id="5" name="Rectangle 6"/>
          <p:cNvSpPr>
            <a:spLocks noGrp="1" noChangeArrowheads="1"/>
          </p:cNvSpPr>
          <p:nvPr>
            <p:ph type="sldNum" sz="quarter" idx="12"/>
          </p:nvPr>
        </p:nvSpPr>
        <p:spPr/>
        <p:txBody>
          <a:bodyPr/>
          <a:lstStyle>
            <a:lvl1pPr>
              <a:defRPr/>
            </a:lvl1pPr>
          </a:lstStyle>
          <a:p>
            <a:pPr>
              <a:defRPr/>
            </a:pPr>
            <a:r>
              <a:rPr lang="en-US"/>
              <a:t>8.</a:t>
            </a:r>
            <a:fld id="{F0CF8EE1-0A40-4C5F-B969-22D37A3921A8}" type="slidenum">
              <a:rPr lang="en-US"/>
              <a:pPr>
                <a:defRPr/>
              </a:pPr>
              <a:t>‹#›</a:t>
            </a:fld>
            <a:endParaRPr lang="en-US"/>
          </a:p>
        </p:txBody>
      </p:sp>
    </p:spTree>
    <p:extLst>
      <p:ext uri="{BB962C8B-B14F-4D97-AF65-F5344CB8AC3E}">
        <p14:creationId xmlns:p14="http://schemas.microsoft.com/office/powerpoint/2010/main" val="2068014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p>
        </p:txBody>
      </p:sp>
      <p:sp>
        <p:nvSpPr>
          <p:cNvPr id="3" name="Rectangle 5"/>
          <p:cNvSpPr>
            <a:spLocks noGrp="1" noChangeArrowheads="1"/>
          </p:cNvSpPr>
          <p:nvPr>
            <p:ph type="ftr" sz="quarter" idx="11"/>
          </p:nvPr>
        </p:nvSpPr>
        <p:spPr/>
        <p:txBody>
          <a:bodyPr/>
          <a:lstStyle>
            <a:lvl1pPr>
              <a:defRPr/>
            </a:lvl1pPr>
          </a:lstStyle>
          <a:p>
            <a:pPr>
              <a:defRPr/>
            </a:pPr>
            <a:endParaRPr lang="en-US"/>
          </a:p>
        </p:txBody>
      </p:sp>
      <p:sp>
        <p:nvSpPr>
          <p:cNvPr id="4" name="Rectangle 6"/>
          <p:cNvSpPr>
            <a:spLocks noGrp="1" noChangeArrowheads="1"/>
          </p:cNvSpPr>
          <p:nvPr>
            <p:ph type="sldNum" sz="quarter" idx="12"/>
          </p:nvPr>
        </p:nvSpPr>
        <p:spPr/>
        <p:txBody>
          <a:bodyPr/>
          <a:lstStyle>
            <a:lvl1pPr>
              <a:defRPr/>
            </a:lvl1pPr>
          </a:lstStyle>
          <a:p>
            <a:pPr>
              <a:defRPr/>
            </a:pPr>
            <a:r>
              <a:rPr lang="en-US"/>
              <a:t>8.</a:t>
            </a:r>
            <a:fld id="{37F79BD3-C1D9-439E-8A0B-FD7E8220C24C}" type="slidenum">
              <a:rPr lang="en-US"/>
              <a:pPr>
                <a:defRPr/>
              </a:pPr>
              <a:t>‹#›</a:t>
            </a:fld>
            <a:endParaRPr lang="en-US"/>
          </a:p>
        </p:txBody>
      </p:sp>
    </p:spTree>
    <p:extLst>
      <p:ext uri="{BB962C8B-B14F-4D97-AF65-F5344CB8AC3E}">
        <p14:creationId xmlns:p14="http://schemas.microsoft.com/office/powerpoint/2010/main" val="4048297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r>
              <a:rPr lang="en-US"/>
              <a:t>8.</a:t>
            </a:r>
            <a:fld id="{6773E9D3-28CF-414B-923E-D3AF1FD35592}" type="slidenum">
              <a:rPr lang="en-US"/>
              <a:pPr>
                <a:defRPr/>
              </a:pPr>
              <a:t>‹#›</a:t>
            </a:fld>
            <a:endParaRPr lang="en-US"/>
          </a:p>
        </p:txBody>
      </p:sp>
    </p:spTree>
    <p:extLst>
      <p:ext uri="{BB962C8B-B14F-4D97-AF65-F5344CB8AC3E}">
        <p14:creationId xmlns:p14="http://schemas.microsoft.com/office/powerpoint/2010/main" val="440709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r>
              <a:rPr lang="en-US"/>
              <a:t>8.</a:t>
            </a:r>
            <a:fld id="{67B640A4-F33E-40E6-A1A7-713D01F76FA6}" type="slidenum">
              <a:rPr lang="en-US"/>
              <a:pPr>
                <a:defRPr/>
              </a:pPr>
              <a:t>‹#›</a:t>
            </a:fld>
            <a:endParaRPr lang="en-US"/>
          </a:p>
        </p:txBody>
      </p:sp>
    </p:spTree>
    <p:extLst>
      <p:ext uri="{BB962C8B-B14F-4D97-AF65-F5344CB8AC3E}">
        <p14:creationId xmlns:p14="http://schemas.microsoft.com/office/powerpoint/2010/main" val="1264460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8600" y="152400"/>
            <a:ext cx="8763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241300" y="914400"/>
            <a:ext cx="89027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atin typeface="Times" charset="0"/>
              </a:defRPr>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Times" charset="0"/>
              </a:defRPr>
            </a:lvl1pPr>
          </a:lstStyle>
          <a:p>
            <a:pPr>
              <a:defRPr/>
            </a:pPr>
            <a:endParaRPr lang="en-US"/>
          </a:p>
        </p:txBody>
      </p:sp>
      <p:sp>
        <p:nvSpPr>
          <p:cNvPr id="1030" name="Rectangle 6"/>
          <p:cNvSpPr>
            <a:spLocks noGrp="1" noChangeArrowheads="1"/>
          </p:cNvSpPr>
          <p:nvPr>
            <p:ph type="sldNum" sz="quarter" idx="4"/>
          </p:nvPr>
        </p:nvSpPr>
        <p:spPr bwMode="auto">
          <a:xfrm>
            <a:off x="7239000" y="6553200"/>
            <a:ext cx="1905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mj-lt"/>
              </a:defRPr>
            </a:lvl1pPr>
          </a:lstStyle>
          <a:p>
            <a:pPr>
              <a:defRPr/>
            </a:pPr>
            <a:r>
              <a:rPr lang="en-US"/>
              <a:t>8.</a:t>
            </a:r>
            <a:fld id="{7245182F-0AA1-4930-BD47-825C013EF6A4}" type="slidenum">
              <a:rPr lang="en-US"/>
              <a:pPr>
                <a:defRPr/>
              </a:pPr>
              <a:t>‹#›</a:t>
            </a:fld>
            <a:endParaRPr lang="en-US"/>
          </a:p>
        </p:txBody>
      </p:sp>
      <p:sp>
        <p:nvSpPr>
          <p:cNvPr id="1031" name="Rectangle 7"/>
          <p:cNvSpPr>
            <a:spLocks noChangeArrowheads="1"/>
          </p:cNvSpPr>
          <p:nvPr userDrawn="1"/>
        </p:nvSpPr>
        <p:spPr bwMode="auto">
          <a:xfrm>
            <a:off x="0" y="6497638"/>
            <a:ext cx="822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a:solidFill>
                  <a:schemeClr val="tx1"/>
                </a:solidFill>
                <a:latin typeface="Times" pitchFamily="18" charset="0"/>
              </a:defRPr>
            </a:lvl1pPr>
            <a:lvl2pPr marL="742950" indent="-285750">
              <a:defRPr sz="2400">
                <a:solidFill>
                  <a:schemeClr val="tx1"/>
                </a:solidFill>
                <a:latin typeface="Times" pitchFamily="18" charset="0"/>
              </a:defRPr>
            </a:lvl2pPr>
            <a:lvl3pPr marL="1143000" indent="-228600">
              <a:defRPr sz="2400">
                <a:solidFill>
                  <a:schemeClr val="tx1"/>
                </a:solidFill>
                <a:latin typeface="Times" pitchFamily="18" charset="0"/>
              </a:defRPr>
            </a:lvl3pPr>
            <a:lvl4pPr marL="1600200" indent="-228600">
              <a:defRPr sz="2400">
                <a:solidFill>
                  <a:schemeClr val="tx1"/>
                </a:solidFill>
                <a:latin typeface="Times" pitchFamily="18" charset="0"/>
              </a:defRPr>
            </a:lvl4pPr>
            <a:lvl5pPr marL="2057400" indent="-228600">
              <a:defRPr sz="2400">
                <a:solidFill>
                  <a:schemeClr val="tx1"/>
                </a:solidFill>
                <a:latin typeface="Times" pitchFamily="18" charset="0"/>
              </a:defRPr>
            </a:lvl5pPr>
            <a:lvl6pPr marL="2514600" indent="-228600" algn="ctr" eaLnBrk="0" fontAlgn="base" hangingPunct="0">
              <a:spcBef>
                <a:spcPct val="0"/>
              </a:spcBef>
              <a:spcAft>
                <a:spcPct val="0"/>
              </a:spcAft>
              <a:defRPr sz="2400">
                <a:solidFill>
                  <a:schemeClr val="tx1"/>
                </a:solidFill>
                <a:latin typeface="Times" pitchFamily="18" charset="0"/>
              </a:defRPr>
            </a:lvl6pPr>
            <a:lvl7pPr marL="2971800" indent="-228600" algn="ctr" eaLnBrk="0" fontAlgn="base" hangingPunct="0">
              <a:spcBef>
                <a:spcPct val="0"/>
              </a:spcBef>
              <a:spcAft>
                <a:spcPct val="0"/>
              </a:spcAft>
              <a:defRPr sz="2400">
                <a:solidFill>
                  <a:schemeClr val="tx1"/>
                </a:solidFill>
                <a:latin typeface="Times" pitchFamily="18" charset="0"/>
              </a:defRPr>
            </a:lvl7pPr>
            <a:lvl8pPr marL="3429000" indent="-228600" algn="ctr" eaLnBrk="0" fontAlgn="base" hangingPunct="0">
              <a:spcBef>
                <a:spcPct val="0"/>
              </a:spcBef>
              <a:spcAft>
                <a:spcPct val="0"/>
              </a:spcAft>
              <a:defRPr sz="2400">
                <a:solidFill>
                  <a:schemeClr val="tx1"/>
                </a:solidFill>
                <a:latin typeface="Times" pitchFamily="18" charset="0"/>
              </a:defRPr>
            </a:lvl8pPr>
            <a:lvl9pPr marL="3886200" indent="-228600" algn="ctr" eaLnBrk="0" fontAlgn="base" hangingPunct="0">
              <a:spcBef>
                <a:spcPct val="0"/>
              </a:spcBef>
              <a:spcAft>
                <a:spcPct val="0"/>
              </a:spcAft>
              <a:defRPr sz="2400">
                <a:solidFill>
                  <a:schemeClr val="tx1"/>
                </a:solidFill>
                <a:latin typeface="Times" pitchFamily="18" charset="0"/>
              </a:defRPr>
            </a:lvl9pPr>
          </a:lstStyle>
          <a:p>
            <a:pPr algn="l"/>
            <a:r>
              <a:rPr lang="en-US" altLang="en-US" sz="1000"/>
              <a:t>© 2012 Cengage Learning. All Rights Reserved. May not be scanned, copied or duplicated, or posted to a publicly accessible website, in whole or in part.</a:t>
            </a:r>
          </a:p>
          <a:p>
            <a:pPr algn="l"/>
            <a:endParaRPr lang="en-US" altLang="en-US" sz="1000">
              <a:latin typeface="Tahoma" pitchFamily="34" charset="0"/>
            </a:endParaRPr>
          </a:p>
        </p:txBody>
      </p:sp>
      <p:sp>
        <p:nvSpPr>
          <p:cNvPr id="1032" name="Line 8"/>
          <p:cNvSpPr>
            <a:spLocks noChangeShapeType="1"/>
          </p:cNvSpPr>
          <p:nvPr userDrawn="1"/>
        </p:nvSpPr>
        <p:spPr bwMode="auto">
          <a:xfrm>
            <a:off x="0" y="6553200"/>
            <a:ext cx="914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3" name="Line 10"/>
          <p:cNvSpPr>
            <a:spLocks noChangeShapeType="1"/>
          </p:cNvSpPr>
          <p:nvPr userDrawn="1"/>
        </p:nvSpPr>
        <p:spPr bwMode="auto">
          <a:xfrm>
            <a:off x="228600" y="762000"/>
            <a:ext cx="6781800" cy="0"/>
          </a:xfrm>
          <a:prstGeom prst="line">
            <a:avLst/>
          </a:prstGeom>
          <a:noFill/>
          <a:ln w="317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 id="2147483894" r:id="rId12"/>
  </p:sldLayoutIdLst>
  <p:hf hdr="0" ftr="0" dt="0"/>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Tahoma" pitchFamily="34" charset="0"/>
        </a:defRPr>
      </a:lvl2pPr>
      <a:lvl3pPr algn="l" rtl="0" eaLnBrk="0" fontAlgn="base" hangingPunct="0">
        <a:spcBef>
          <a:spcPct val="0"/>
        </a:spcBef>
        <a:spcAft>
          <a:spcPct val="0"/>
        </a:spcAft>
        <a:defRPr sz="3600">
          <a:solidFill>
            <a:schemeClr val="tx2"/>
          </a:solidFill>
          <a:latin typeface="Tahoma" pitchFamily="34" charset="0"/>
        </a:defRPr>
      </a:lvl3pPr>
      <a:lvl4pPr algn="l" rtl="0" eaLnBrk="0" fontAlgn="base" hangingPunct="0">
        <a:spcBef>
          <a:spcPct val="0"/>
        </a:spcBef>
        <a:spcAft>
          <a:spcPct val="0"/>
        </a:spcAft>
        <a:defRPr sz="3600">
          <a:solidFill>
            <a:schemeClr val="tx2"/>
          </a:solidFill>
          <a:latin typeface="Tahoma" pitchFamily="34" charset="0"/>
        </a:defRPr>
      </a:lvl4pPr>
      <a:lvl5pPr algn="l" rtl="0" eaLnBrk="0" fontAlgn="base" hangingPunct="0">
        <a:spcBef>
          <a:spcPct val="0"/>
        </a:spcBef>
        <a:spcAft>
          <a:spcPct val="0"/>
        </a:spcAft>
        <a:defRPr sz="3600">
          <a:solidFill>
            <a:schemeClr val="tx2"/>
          </a:solidFill>
          <a:latin typeface="Tahoma" pitchFamily="34" charset="0"/>
        </a:defRPr>
      </a:lvl5pPr>
      <a:lvl6pPr marL="457200" algn="l" rtl="0" fontAlgn="base">
        <a:spcBef>
          <a:spcPct val="0"/>
        </a:spcBef>
        <a:spcAft>
          <a:spcPct val="0"/>
        </a:spcAft>
        <a:defRPr sz="3600">
          <a:solidFill>
            <a:schemeClr val="tx2"/>
          </a:solidFill>
          <a:latin typeface="Tahoma" pitchFamily="34" charset="0"/>
        </a:defRPr>
      </a:lvl6pPr>
      <a:lvl7pPr marL="914400" algn="l" rtl="0" fontAlgn="base">
        <a:spcBef>
          <a:spcPct val="0"/>
        </a:spcBef>
        <a:spcAft>
          <a:spcPct val="0"/>
        </a:spcAft>
        <a:defRPr sz="3600">
          <a:solidFill>
            <a:schemeClr val="tx2"/>
          </a:solidFill>
          <a:latin typeface="Tahoma" pitchFamily="34" charset="0"/>
        </a:defRPr>
      </a:lvl7pPr>
      <a:lvl8pPr marL="1371600" algn="l" rtl="0" fontAlgn="base">
        <a:spcBef>
          <a:spcPct val="0"/>
        </a:spcBef>
        <a:spcAft>
          <a:spcPct val="0"/>
        </a:spcAft>
        <a:defRPr sz="3600">
          <a:solidFill>
            <a:schemeClr val="tx2"/>
          </a:solidFill>
          <a:latin typeface="Tahoma" pitchFamily="34" charset="0"/>
        </a:defRPr>
      </a:lvl8pPr>
      <a:lvl9pPr marL="1828800" algn="l" rtl="0" fontAlgn="base">
        <a:spcBef>
          <a:spcPct val="0"/>
        </a:spcBef>
        <a:spcAft>
          <a:spcPct val="0"/>
        </a:spcAft>
        <a:defRPr sz="3600">
          <a:solidFill>
            <a:schemeClr val="tx2"/>
          </a:solidFill>
          <a:latin typeface="Tahoma" pitchFamily="34"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450850" indent="6350" algn="l" rtl="0" eaLnBrk="0" fontAlgn="base" hangingPunct="0">
        <a:spcBef>
          <a:spcPct val="20000"/>
        </a:spcBef>
        <a:spcAft>
          <a:spcPct val="0"/>
        </a:spcAft>
        <a:buChar char="–"/>
        <a:defRPr sz="2400">
          <a:solidFill>
            <a:schemeClr val="tx1"/>
          </a:solidFill>
          <a:latin typeface="+mn-lt"/>
        </a:defRPr>
      </a:lvl2pPr>
      <a:lvl3pPr marL="914400" algn="l" rtl="0" eaLnBrk="0" fontAlgn="base" hangingPunct="0">
        <a:spcBef>
          <a:spcPct val="20000"/>
        </a:spcBef>
        <a:spcAft>
          <a:spcPct val="0"/>
        </a:spcAft>
        <a:buChar char="•"/>
        <a:defRPr sz="2000">
          <a:solidFill>
            <a:schemeClr val="tx1"/>
          </a:solidFill>
          <a:latin typeface="+mn-lt"/>
        </a:defRPr>
      </a:lvl3pPr>
      <a:lvl4pPr marL="1371600" algn="l" rtl="0" eaLnBrk="0" fontAlgn="base" hangingPunct="0">
        <a:spcBef>
          <a:spcPct val="20000"/>
        </a:spcBef>
        <a:spcAft>
          <a:spcPct val="0"/>
        </a:spcAft>
        <a:buChar char="–"/>
        <a:defRPr sz="2000">
          <a:solidFill>
            <a:schemeClr val="tx1"/>
          </a:solidFill>
          <a:latin typeface="+mn-lt"/>
        </a:defRPr>
      </a:lvl4pPr>
      <a:lvl5pPr marL="1828800" algn="l" rtl="0" eaLnBrk="0" fontAlgn="base" hangingPunct="0">
        <a:spcBef>
          <a:spcPct val="20000"/>
        </a:spcBef>
        <a:spcAft>
          <a:spcPct val="0"/>
        </a:spcAft>
        <a:buChar char="»"/>
        <a:defRPr sz="2000">
          <a:solidFill>
            <a:schemeClr val="tx1"/>
          </a:solidFill>
          <a:latin typeface="+mn-lt"/>
        </a:defRPr>
      </a:lvl5pPr>
      <a:lvl6pPr marL="2286000" algn="l" rtl="0" fontAlgn="base">
        <a:spcBef>
          <a:spcPct val="20000"/>
        </a:spcBef>
        <a:spcAft>
          <a:spcPct val="0"/>
        </a:spcAft>
        <a:defRPr>
          <a:solidFill>
            <a:schemeClr val="tx1"/>
          </a:solidFill>
          <a:latin typeface="+mn-lt"/>
        </a:defRPr>
      </a:lvl6pPr>
      <a:lvl7pPr marL="2743200" algn="l" rtl="0" fontAlgn="base">
        <a:spcBef>
          <a:spcPct val="20000"/>
        </a:spcBef>
        <a:spcAft>
          <a:spcPct val="0"/>
        </a:spcAft>
        <a:defRPr>
          <a:solidFill>
            <a:schemeClr val="tx1"/>
          </a:solidFill>
          <a:latin typeface="+mn-lt"/>
        </a:defRPr>
      </a:lvl7pPr>
      <a:lvl8pPr marL="3200400" algn="l" rtl="0" fontAlgn="base">
        <a:spcBef>
          <a:spcPct val="20000"/>
        </a:spcBef>
        <a:spcAft>
          <a:spcPct val="0"/>
        </a:spcAft>
        <a:defRPr>
          <a:solidFill>
            <a:schemeClr val="tx1"/>
          </a:solidFill>
          <a:latin typeface="+mn-lt"/>
        </a:defRPr>
      </a:lvl8pPr>
      <a:lvl9pPr marL="3657600" algn="l" rtl="0" fontAlgn="base">
        <a:spcBef>
          <a:spcPct val="20000"/>
        </a:spcBef>
        <a:spcAft>
          <a:spcPct val="0"/>
        </a:spcAft>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emf"/><Relationship Id="rId7" Type="http://schemas.openxmlformats.org/officeDocument/2006/relationships/image" Target="../media/image12.png"/><Relationship Id="rId2" Type="http://schemas.openxmlformats.org/officeDocument/2006/relationships/image" Target="../media/image7.emf"/><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9.emf"/></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100.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24.xml.rels><?xml version="1.0" encoding="UTF-8" standalone="yes"?>
<Relationships xmlns="http://schemas.openxmlformats.org/package/2006/relationships"><Relationship Id="rId2" Type="http://schemas.openxmlformats.org/officeDocument/2006/relationships/hyperlink" Target="Stat-Excel/Simulation-Waiting-Line.xlsx"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6"/>
          <p:cNvSpPr>
            <a:spLocks noGrp="1" noChangeArrowheads="1"/>
          </p:cNvSpPr>
          <p:nvPr>
            <p:ph type="sldNum" sz="quarter" idx="12"/>
          </p:nvPr>
        </p:nvSpPr>
        <p:spPr/>
        <p:txBody>
          <a:bodyPr/>
          <a:lstStyle/>
          <a:p>
            <a:pPr>
              <a:defRPr/>
            </a:pPr>
            <a:r>
              <a:rPr lang="en-US"/>
              <a:t>8.</a:t>
            </a:r>
            <a:fld id="{CDC13417-9C3D-4639-9D09-77EF71EADDBD}" type="slidenum">
              <a:rPr lang="en-US"/>
              <a:pPr>
                <a:defRPr/>
              </a:pPr>
              <a:t>1</a:t>
            </a:fld>
            <a:endParaRPr lang="en-US"/>
          </a:p>
        </p:txBody>
      </p:sp>
      <p:sp>
        <p:nvSpPr>
          <p:cNvPr id="14339" name="Rectangle 2"/>
          <p:cNvSpPr>
            <a:spLocks noGrp="1" noChangeArrowheads="1"/>
          </p:cNvSpPr>
          <p:nvPr>
            <p:ph type="ctrTitle"/>
          </p:nvPr>
        </p:nvSpPr>
        <p:spPr/>
        <p:txBody>
          <a:bodyPr/>
          <a:lstStyle/>
          <a:p>
            <a:pPr eaLnBrk="1" hangingPunct="1"/>
            <a:r>
              <a:rPr lang="en-US" altLang="en-US" b="1" dirty="0"/>
              <a:t>Chapter 8</a:t>
            </a:r>
          </a:p>
        </p:txBody>
      </p:sp>
      <p:sp>
        <p:nvSpPr>
          <p:cNvPr id="14340" name="Rectangle 3"/>
          <p:cNvSpPr>
            <a:spLocks noGrp="1" noChangeArrowheads="1"/>
          </p:cNvSpPr>
          <p:nvPr>
            <p:ph type="subTitle" idx="1"/>
          </p:nvPr>
        </p:nvSpPr>
        <p:spPr>
          <a:xfrm>
            <a:off x="650631" y="3581400"/>
            <a:ext cx="8153400" cy="2133600"/>
          </a:xfrm>
        </p:spPr>
        <p:txBody>
          <a:bodyPr/>
          <a:lstStyle/>
          <a:p>
            <a:pPr marL="0" indent="0" eaLnBrk="1" hangingPunct="1">
              <a:buFontTx/>
              <a:buNone/>
            </a:pPr>
            <a:r>
              <a:rPr lang="en-US" altLang="en-US" b="1" dirty="0"/>
              <a:t>Continuous Probability Distributions</a:t>
            </a:r>
          </a:p>
          <a:p>
            <a:pPr marL="0" indent="0" eaLnBrk="1" hangingPunct="1">
              <a:buFontTx/>
              <a:buNone/>
            </a:pPr>
            <a:endParaRPr lang="en-US" altLang="en-US" b="1" dirty="0"/>
          </a:p>
          <a:p>
            <a:pPr marL="0" indent="0" eaLnBrk="1" hangingPunct="1">
              <a:buFontTx/>
              <a:buNone/>
            </a:pPr>
            <a:r>
              <a:rPr lang="en-US" altLang="en-US" sz="2000" dirty="0">
                <a:solidFill>
                  <a:srgbClr val="C00000"/>
                </a:solidFill>
              </a:rPr>
              <a:t>Normal, Exponential, and t distribution tables are available on the website.  Use these to solve quiz / test problems.  Use Excel’s functions to solve HW problems.</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1561" name="Rectangle 9"/>
          <p:cNvSpPr>
            <a:spLocks noChangeArrowheads="1"/>
          </p:cNvSpPr>
          <p:nvPr/>
        </p:nvSpPr>
        <p:spPr bwMode="auto">
          <a:xfrm>
            <a:off x="1104900" y="1587500"/>
            <a:ext cx="7188200" cy="4575175"/>
          </a:xfrm>
          <a:prstGeom prst="rect">
            <a:avLst/>
          </a:prstGeom>
          <a:noFill/>
          <a:ln w="63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defRPr/>
            </a:pPr>
            <a:endParaRPr lang="en-US" sz="2200">
              <a:solidFill>
                <a:srgbClr val="000000"/>
              </a:solidFill>
              <a:effectLst>
                <a:outerShdw blurRad="38100" dist="38100" dir="2700000" algn="tl">
                  <a:srgbClr val="000000">
                    <a:alpha val="43137"/>
                  </a:srgbClr>
                </a:outerShdw>
              </a:effectLst>
              <a:latin typeface="MS Reference Serif" pitchFamily="18" charset="0"/>
            </a:endParaRPr>
          </a:p>
        </p:txBody>
      </p:sp>
      <p:sp>
        <p:nvSpPr>
          <p:cNvPr id="22533" name="Rectangle 10"/>
          <p:cNvSpPr>
            <a:spLocks noChangeArrowheads="1"/>
          </p:cNvSpPr>
          <p:nvPr/>
        </p:nvSpPr>
        <p:spPr bwMode="auto">
          <a:xfrm>
            <a:off x="685800" y="44450"/>
            <a:ext cx="7772400"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a:defRPr sz="2400">
                <a:solidFill>
                  <a:schemeClr val="tx1"/>
                </a:solidFill>
                <a:latin typeface="Times" pitchFamily="18" charset="0"/>
              </a:defRPr>
            </a:lvl1pPr>
            <a:lvl2pPr marL="742950" indent="-285750">
              <a:defRPr sz="2400">
                <a:solidFill>
                  <a:schemeClr val="tx1"/>
                </a:solidFill>
                <a:latin typeface="Times" pitchFamily="18" charset="0"/>
              </a:defRPr>
            </a:lvl2pPr>
            <a:lvl3pPr marL="1143000" indent="-228600">
              <a:defRPr sz="2400">
                <a:solidFill>
                  <a:schemeClr val="tx1"/>
                </a:solidFill>
                <a:latin typeface="Times" pitchFamily="18" charset="0"/>
              </a:defRPr>
            </a:lvl3pPr>
            <a:lvl4pPr marL="1600200" indent="-228600">
              <a:defRPr sz="2400">
                <a:solidFill>
                  <a:schemeClr val="tx1"/>
                </a:solidFill>
                <a:latin typeface="Times" pitchFamily="18" charset="0"/>
              </a:defRPr>
            </a:lvl4pPr>
            <a:lvl5pPr marL="2057400" indent="-228600">
              <a:defRPr sz="2400">
                <a:solidFill>
                  <a:schemeClr val="tx1"/>
                </a:solidFill>
                <a:latin typeface="Times" pitchFamily="18" charset="0"/>
              </a:defRPr>
            </a:lvl5pPr>
            <a:lvl6pPr marL="2514600" indent="-228600" algn="ctr" eaLnBrk="0" fontAlgn="base" hangingPunct="0">
              <a:spcBef>
                <a:spcPct val="0"/>
              </a:spcBef>
              <a:spcAft>
                <a:spcPct val="0"/>
              </a:spcAft>
              <a:defRPr sz="2400">
                <a:solidFill>
                  <a:schemeClr val="tx1"/>
                </a:solidFill>
                <a:latin typeface="Times" pitchFamily="18" charset="0"/>
              </a:defRPr>
            </a:lvl6pPr>
            <a:lvl7pPr marL="2971800" indent="-228600" algn="ctr" eaLnBrk="0" fontAlgn="base" hangingPunct="0">
              <a:spcBef>
                <a:spcPct val="0"/>
              </a:spcBef>
              <a:spcAft>
                <a:spcPct val="0"/>
              </a:spcAft>
              <a:defRPr sz="2400">
                <a:solidFill>
                  <a:schemeClr val="tx1"/>
                </a:solidFill>
                <a:latin typeface="Times" pitchFamily="18" charset="0"/>
              </a:defRPr>
            </a:lvl7pPr>
            <a:lvl8pPr marL="3429000" indent="-228600" algn="ctr" eaLnBrk="0" fontAlgn="base" hangingPunct="0">
              <a:spcBef>
                <a:spcPct val="0"/>
              </a:spcBef>
              <a:spcAft>
                <a:spcPct val="0"/>
              </a:spcAft>
              <a:defRPr sz="2400">
                <a:solidFill>
                  <a:schemeClr val="tx1"/>
                </a:solidFill>
                <a:latin typeface="Times" pitchFamily="18" charset="0"/>
              </a:defRPr>
            </a:lvl8pPr>
            <a:lvl9pPr marL="3886200" indent="-228600" algn="ctr" eaLnBrk="0" fontAlgn="base" hangingPunct="0">
              <a:spcBef>
                <a:spcPct val="0"/>
              </a:spcBef>
              <a:spcAft>
                <a:spcPct val="0"/>
              </a:spcAft>
              <a:defRPr sz="2400">
                <a:solidFill>
                  <a:schemeClr val="tx1"/>
                </a:solidFill>
                <a:latin typeface="Times" pitchFamily="18" charset="0"/>
              </a:defRPr>
            </a:lvl9pPr>
          </a:lstStyle>
          <a:p>
            <a:r>
              <a:rPr lang="en-US" altLang="en-US" sz="2800">
                <a:latin typeface="Book Antiqua" pitchFamily="18" charset="0"/>
              </a:rPr>
              <a:t>Normal Probability Distribution</a:t>
            </a:r>
          </a:p>
        </p:txBody>
      </p:sp>
      <p:sp>
        <p:nvSpPr>
          <p:cNvPr id="151565" name="Line 13"/>
          <p:cNvSpPr>
            <a:spLocks noChangeShapeType="1"/>
          </p:cNvSpPr>
          <p:nvPr/>
        </p:nvSpPr>
        <p:spPr bwMode="auto">
          <a:xfrm>
            <a:off x="4718050" y="5157788"/>
            <a:ext cx="0" cy="144462"/>
          </a:xfrm>
          <a:prstGeom prst="line">
            <a:avLst/>
          </a:prstGeom>
          <a:noFill/>
          <a:ln w="28575">
            <a:solidFill>
              <a:schemeClr val="tx1"/>
            </a:solidFill>
            <a:round/>
            <a:headEnd/>
            <a:tailEnd/>
          </a:ln>
          <a:effectLst>
            <a:outerShdw dist="17961" dir="2700000" algn="ctr" rotWithShape="0">
              <a:srgbClr val="000000"/>
            </a:outerShdw>
          </a:effectLst>
        </p:spPr>
        <p:txBody>
          <a:bodyPr wrap="none" anchor="ctr"/>
          <a:lstStyle/>
          <a:p>
            <a:pPr>
              <a:defRPr/>
            </a:pPr>
            <a:endParaRPr lang="en-US" sz="2200">
              <a:solidFill>
                <a:srgbClr val="000000"/>
              </a:solidFill>
              <a:effectLst>
                <a:outerShdw blurRad="38100" dist="38100" dir="2700000" algn="tl">
                  <a:srgbClr val="000000">
                    <a:alpha val="43137"/>
                  </a:srgbClr>
                </a:outerShdw>
              </a:effectLst>
              <a:latin typeface="MS Reference Serif" pitchFamily="18" charset="0"/>
            </a:endParaRPr>
          </a:p>
        </p:txBody>
      </p:sp>
      <p:sp>
        <p:nvSpPr>
          <p:cNvPr id="151569" name="Freeform 17"/>
          <p:cNvSpPr>
            <a:spLocks/>
          </p:cNvSpPr>
          <p:nvPr/>
        </p:nvSpPr>
        <p:spPr bwMode="auto">
          <a:xfrm>
            <a:off x="2338388" y="2920999"/>
            <a:ext cx="4748212" cy="2373313"/>
          </a:xfrm>
          <a:custGeom>
            <a:avLst/>
            <a:gdLst/>
            <a:ahLst/>
            <a:cxnLst>
              <a:cxn ang="0">
                <a:pos x="1441" y="15"/>
              </a:cxn>
              <a:cxn ang="0">
                <a:pos x="1351" y="84"/>
              </a:cxn>
              <a:cxn ang="0">
                <a:pos x="1290" y="168"/>
              </a:cxn>
              <a:cxn ang="0">
                <a:pos x="1241" y="252"/>
              </a:cxn>
              <a:cxn ang="0">
                <a:pos x="1197" y="334"/>
              </a:cxn>
              <a:cxn ang="0">
                <a:pos x="1163" y="408"/>
              </a:cxn>
              <a:cxn ang="0">
                <a:pos x="1123" y="505"/>
              </a:cxn>
              <a:cxn ang="0">
                <a:pos x="1087" y="590"/>
              </a:cxn>
              <a:cxn ang="0">
                <a:pos x="1053" y="674"/>
              </a:cxn>
              <a:cxn ang="0">
                <a:pos x="1023" y="755"/>
              </a:cxn>
              <a:cxn ang="0">
                <a:pos x="987" y="846"/>
              </a:cxn>
              <a:cxn ang="0">
                <a:pos x="951" y="928"/>
              </a:cxn>
              <a:cxn ang="0">
                <a:pos x="914" y="1008"/>
              </a:cxn>
              <a:cxn ang="0">
                <a:pos x="858" y="1100"/>
              </a:cxn>
              <a:cxn ang="0">
                <a:pos x="781" y="1190"/>
              </a:cxn>
              <a:cxn ang="0">
                <a:pos x="709" y="1253"/>
              </a:cxn>
              <a:cxn ang="0">
                <a:pos x="606" y="1316"/>
              </a:cxn>
              <a:cxn ang="0">
                <a:pos x="508" y="1357"/>
              </a:cxn>
              <a:cxn ang="0">
                <a:pos x="401" y="1390"/>
              </a:cxn>
              <a:cxn ang="0">
                <a:pos x="312" y="1415"/>
              </a:cxn>
              <a:cxn ang="0">
                <a:pos x="190" y="1441"/>
              </a:cxn>
              <a:cxn ang="0">
                <a:pos x="94" y="1461"/>
              </a:cxn>
              <a:cxn ang="0">
                <a:pos x="2981" y="1496"/>
              </a:cxn>
              <a:cxn ang="0">
                <a:pos x="2849" y="1461"/>
              </a:cxn>
              <a:cxn ang="0">
                <a:pos x="2786" y="1448"/>
              </a:cxn>
              <a:cxn ang="0">
                <a:pos x="2647" y="1410"/>
              </a:cxn>
              <a:cxn ang="0">
                <a:pos x="2521" y="1367"/>
              </a:cxn>
              <a:cxn ang="0">
                <a:pos x="2394" y="1314"/>
              </a:cxn>
              <a:cxn ang="0">
                <a:pos x="2358" y="1293"/>
              </a:cxn>
              <a:cxn ang="0">
                <a:pos x="2279" y="1237"/>
              </a:cxn>
              <a:cxn ang="0">
                <a:pos x="2213" y="1168"/>
              </a:cxn>
              <a:cxn ang="0">
                <a:pos x="2144" y="1078"/>
              </a:cxn>
              <a:cxn ang="0">
                <a:pos x="2102" y="1011"/>
              </a:cxn>
              <a:cxn ang="0">
                <a:pos x="2066" y="931"/>
              </a:cxn>
              <a:cxn ang="0">
                <a:pos x="2037" y="861"/>
              </a:cxn>
              <a:cxn ang="0">
                <a:pos x="2008" y="791"/>
              </a:cxn>
              <a:cxn ang="0">
                <a:pos x="1967" y="697"/>
              </a:cxn>
              <a:cxn ang="0">
                <a:pos x="1928" y="608"/>
              </a:cxn>
              <a:cxn ang="0">
                <a:pos x="1882" y="507"/>
              </a:cxn>
              <a:cxn ang="0">
                <a:pos x="1838" y="411"/>
              </a:cxn>
              <a:cxn ang="0">
                <a:pos x="1794" y="320"/>
              </a:cxn>
              <a:cxn ang="0">
                <a:pos x="1762" y="259"/>
              </a:cxn>
              <a:cxn ang="0">
                <a:pos x="1727" y="191"/>
              </a:cxn>
              <a:cxn ang="0">
                <a:pos x="1696" y="146"/>
              </a:cxn>
              <a:cxn ang="0">
                <a:pos x="1676" y="121"/>
              </a:cxn>
              <a:cxn ang="0">
                <a:pos x="1642" y="80"/>
              </a:cxn>
              <a:cxn ang="0">
                <a:pos x="1598" y="38"/>
              </a:cxn>
              <a:cxn ang="0">
                <a:pos x="1533" y="5"/>
              </a:cxn>
            </a:cxnLst>
            <a:rect l="0" t="0" r="r" b="b"/>
            <a:pathLst>
              <a:path w="2981" h="1496">
                <a:moveTo>
                  <a:pt x="1503" y="0"/>
                </a:moveTo>
                <a:lnTo>
                  <a:pt x="1474" y="7"/>
                </a:lnTo>
                <a:lnTo>
                  <a:pt x="1441" y="15"/>
                </a:lnTo>
                <a:lnTo>
                  <a:pt x="1406" y="34"/>
                </a:lnTo>
                <a:lnTo>
                  <a:pt x="1377" y="58"/>
                </a:lnTo>
                <a:lnTo>
                  <a:pt x="1351" y="84"/>
                </a:lnTo>
                <a:lnTo>
                  <a:pt x="1329" y="109"/>
                </a:lnTo>
                <a:lnTo>
                  <a:pt x="1311" y="135"/>
                </a:lnTo>
                <a:lnTo>
                  <a:pt x="1290" y="168"/>
                </a:lnTo>
                <a:lnTo>
                  <a:pt x="1276" y="190"/>
                </a:lnTo>
                <a:lnTo>
                  <a:pt x="1258" y="223"/>
                </a:lnTo>
                <a:lnTo>
                  <a:pt x="1241" y="252"/>
                </a:lnTo>
                <a:lnTo>
                  <a:pt x="1222" y="285"/>
                </a:lnTo>
                <a:lnTo>
                  <a:pt x="1211" y="307"/>
                </a:lnTo>
                <a:lnTo>
                  <a:pt x="1197" y="334"/>
                </a:lnTo>
                <a:lnTo>
                  <a:pt x="1186" y="360"/>
                </a:lnTo>
                <a:lnTo>
                  <a:pt x="1175" y="383"/>
                </a:lnTo>
                <a:lnTo>
                  <a:pt x="1163" y="408"/>
                </a:lnTo>
                <a:lnTo>
                  <a:pt x="1151" y="439"/>
                </a:lnTo>
                <a:lnTo>
                  <a:pt x="1136" y="476"/>
                </a:lnTo>
                <a:lnTo>
                  <a:pt x="1123" y="505"/>
                </a:lnTo>
                <a:lnTo>
                  <a:pt x="1114" y="526"/>
                </a:lnTo>
                <a:lnTo>
                  <a:pt x="1099" y="558"/>
                </a:lnTo>
                <a:lnTo>
                  <a:pt x="1087" y="590"/>
                </a:lnTo>
                <a:lnTo>
                  <a:pt x="1077" y="612"/>
                </a:lnTo>
                <a:lnTo>
                  <a:pt x="1063" y="646"/>
                </a:lnTo>
                <a:lnTo>
                  <a:pt x="1053" y="674"/>
                </a:lnTo>
                <a:lnTo>
                  <a:pt x="1043" y="701"/>
                </a:lnTo>
                <a:lnTo>
                  <a:pt x="1033" y="728"/>
                </a:lnTo>
                <a:lnTo>
                  <a:pt x="1023" y="755"/>
                </a:lnTo>
                <a:lnTo>
                  <a:pt x="1013" y="781"/>
                </a:lnTo>
                <a:lnTo>
                  <a:pt x="1002" y="809"/>
                </a:lnTo>
                <a:lnTo>
                  <a:pt x="987" y="846"/>
                </a:lnTo>
                <a:lnTo>
                  <a:pt x="972" y="881"/>
                </a:lnTo>
                <a:lnTo>
                  <a:pt x="962" y="904"/>
                </a:lnTo>
                <a:lnTo>
                  <a:pt x="951" y="928"/>
                </a:lnTo>
                <a:lnTo>
                  <a:pt x="941" y="953"/>
                </a:lnTo>
                <a:lnTo>
                  <a:pt x="930" y="977"/>
                </a:lnTo>
                <a:lnTo>
                  <a:pt x="914" y="1008"/>
                </a:lnTo>
                <a:lnTo>
                  <a:pt x="898" y="1040"/>
                </a:lnTo>
                <a:lnTo>
                  <a:pt x="879" y="1070"/>
                </a:lnTo>
                <a:lnTo>
                  <a:pt x="858" y="1100"/>
                </a:lnTo>
                <a:lnTo>
                  <a:pt x="836" y="1130"/>
                </a:lnTo>
                <a:lnTo>
                  <a:pt x="810" y="1158"/>
                </a:lnTo>
                <a:lnTo>
                  <a:pt x="781" y="1190"/>
                </a:lnTo>
                <a:lnTo>
                  <a:pt x="761" y="1209"/>
                </a:lnTo>
                <a:lnTo>
                  <a:pt x="737" y="1230"/>
                </a:lnTo>
                <a:lnTo>
                  <a:pt x="709" y="1253"/>
                </a:lnTo>
                <a:lnTo>
                  <a:pt x="686" y="1269"/>
                </a:lnTo>
                <a:lnTo>
                  <a:pt x="654" y="1289"/>
                </a:lnTo>
                <a:lnTo>
                  <a:pt x="606" y="1316"/>
                </a:lnTo>
                <a:lnTo>
                  <a:pt x="566" y="1334"/>
                </a:lnTo>
                <a:lnTo>
                  <a:pt x="536" y="1345"/>
                </a:lnTo>
                <a:lnTo>
                  <a:pt x="508" y="1357"/>
                </a:lnTo>
                <a:lnTo>
                  <a:pt x="473" y="1370"/>
                </a:lnTo>
                <a:lnTo>
                  <a:pt x="437" y="1381"/>
                </a:lnTo>
                <a:lnTo>
                  <a:pt x="401" y="1390"/>
                </a:lnTo>
                <a:lnTo>
                  <a:pt x="374" y="1398"/>
                </a:lnTo>
                <a:lnTo>
                  <a:pt x="341" y="1407"/>
                </a:lnTo>
                <a:lnTo>
                  <a:pt x="312" y="1415"/>
                </a:lnTo>
                <a:lnTo>
                  <a:pt x="274" y="1423"/>
                </a:lnTo>
                <a:lnTo>
                  <a:pt x="230" y="1433"/>
                </a:lnTo>
                <a:lnTo>
                  <a:pt x="190" y="1441"/>
                </a:lnTo>
                <a:lnTo>
                  <a:pt x="160" y="1448"/>
                </a:lnTo>
                <a:lnTo>
                  <a:pt x="131" y="1454"/>
                </a:lnTo>
                <a:lnTo>
                  <a:pt x="94" y="1461"/>
                </a:lnTo>
                <a:lnTo>
                  <a:pt x="51" y="1473"/>
                </a:lnTo>
                <a:lnTo>
                  <a:pt x="0" y="1494"/>
                </a:lnTo>
                <a:lnTo>
                  <a:pt x="2981" y="1496"/>
                </a:lnTo>
                <a:lnTo>
                  <a:pt x="2933" y="1478"/>
                </a:lnTo>
                <a:lnTo>
                  <a:pt x="2883" y="1467"/>
                </a:lnTo>
                <a:lnTo>
                  <a:pt x="2849" y="1461"/>
                </a:lnTo>
                <a:lnTo>
                  <a:pt x="2809" y="1453"/>
                </a:lnTo>
                <a:lnTo>
                  <a:pt x="2761" y="1441"/>
                </a:lnTo>
                <a:lnTo>
                  <a:pt x="2786" y="1448"/>
                </a:lnTo>
                <a:lnTo>
                  <a:pt x="2731" y="1433"/>
                </a:lnTo>
                <a:lnTo>
                  <a:pt x="2700" y="1425"/>
                </a:lnTo>
                <a:lnTo>
                  <a:pt x="2647" y="1410"/>
                </a:lnTo>
                <a:lnTo>
                  <a:pt x="2599" y="1394"/>
                </a:lnTo>
                <a:lnTo>
                  <a:pt x="2559" y="1380"/>
                </a:lnTo>
                <a:lnTo>
                  <a:pt x="2521" y="1367"/>
                </a:lnTo>
                <a:lnTo>
                  <a:pt x="2478" y="1352"/>
                </a:lnTo>
                <a:lnTo>
                  <a:pt x="2442" y="1337"/>
                </a:lnTo>
                <a:lnTo>
                  <a:pt x="2394" y="1314"/>
                </a:lnTo>
                <a:lnTo>
                  <a:pt x="2374" y="1302"/>
                </a:lnTo>
                <a:lnTo>
                  <a:pt x="2373" y="1302"/>
                </a:lnTo>
                <a:lnTo>
                  <a:pt x="2358" y="1293"/>
                </a:lnTo>
                <a:lnTo>
                  <a:pt x="2331" y="1278"/>
                </a:lnTo>
                <a:lnTo>
                  <a:pt x="2305" y="1259"/>
                </a:lnTo>
                <a:lnTo>
                  <a:pt x="2279" y="1237"/>
                </a:lnTo>
                <a:lnTo>
                  <a:pt x="2260" y="1219"/>
                </a:lnTo>
                <a:lnTo>
                  <a:pt x="2238" y="1198"/>
                </a:lnTo>
                <a:lnTo>
                  <a:pt x="2213" y="1168"/>
                </a:lnTo>
                <a:lnTo>
                  <a:pt x="2188" y="1137"/>
                </a:lnTo>
                <a:lnTo>
                  <a:pt x="2167" y="1108"/>
                </a:lnTo>
                <a:lnTo>
                  <a:pt x="2144" y="1078"/>
                </a:lnTo>
                <a:lnTo>
                  <a:pt x="2129" y="1053"/>
                </a:lnTo>
                <a:lnTo>
                  <a:pt x="2115" y="1033"/>
                </a:lnTo>
                <a:lnTo>
                  <a:pt x="2102" y="1011"/>
                </a:lnTo>
                <a:lnTo>
                  <a:pt x="2089" y="986"/>
                </a:lnTo>
                <a:lnTo>
                  <a:pt x="2077" y="959"/>
                </a:lnTo>
                <a:lnTo>
                  <a:pt x="2066" y="931"/>
                </a:lnTo>
                <a:lnTo>
                  <a:pt x="2055" y="902"/>
                </a:lnTo>
                <a:lnTo>
                  <a:pt x="2046" y="883"/>
                </a:lnTo>
                <a:lnTo>
                  <a:pt x="2037" y="861"/>
                </a:lnTo>
                <a:lnTo>
                  <a:pt x="2028" y="839"/>
                </a:lnTo>
                <a:lnTo>
                  <a:pt x="2018" y="818"/>
                </a:lnTo>
                <a:lnTo>
                  <a:pt x="2008" y="791"/>
                </a:lnTo>
                <a:lnTo>
                  <a:pt x="1996" y="763"/>
                </a:lnTo>
                <a:lnTo>
                  <a:pt x="1981" y="725"/>
                </a:lnTo>
                <a:lnTo>
                  <a:pt x="1967" y="697"/>
                </a:lnTo>
                <a:lnTo>
                  <a:pt x="1952" y="667"/>
                </a:lnTo>
                <a:lnTo>
                  <a:pt x="1938" y="634"/>
                </a:lnTo>
                <a:lnTo>
                  <a:pt x="1928" y="608"/>
                </a:lnTo>
                <a:lnTo>
                  <a:pt x="1914" y="577"/>
                </a:lnTo>
                <a:lnTo>
                  <a:pt x="1903" y="549"/>
                </a:lnTo>
                <a:lnTo>
                  <a:pt x="1882" y="507"/>
                </a:lnTo>
                <a:lnTo>
                  <a:pt x="1866" y="468"/>
                </a:lnTo>
                <a:lnTo>
                  <a:pt x="1850" y="434"/>
                </a:lnTo>
                <a:lnTo>
                  <a:pt x="1838" y="411"/>
                </a:lnTo>
                <a:lnTo>
                  <a:pt x="1824" y="381"/>
                </a:lnTo>
                <a:lnTo>
                  <a:pt x="1807" y="346"/>
                </a:lnTo>
                <a:lnTo>
                  <a:pt x="1794" y="320"/>
                </a:lnTo>
                <a:lnTo>
                  <a:pt x="1783" y="301"/>
                </a:lnTo>
                <a:lnTo>
                  <a:pt x="1776" y="285"/>
                </a:lnTo>
                <a:lnTo>
                  <a:pt x="1762" y="259"/>
                </a:lnTo>
                <a:lnTo>
                  <a:pt x="1749" y="234"/>
                </a:lnTo>
                <a:lnTo>
                  <a:pt x="1738" y="213"/>
                </a:lnTo>
                <a:lnTo>
                  <a:pt x="1727" y="191"/>
                </a:lnTo>
                <a:lnTo>
                  <a:pt x="1714" y="172"/>
                </a:lnTo>
                <a:lnTo>
                  <a:pt x="1703" y="160"/>
                </a:lnTo>
                <a:lnTo>
                  <a:pt x="1696" y="146"/>
                </a:lnTo>
                <a:lnTo>
                  <a:pt x="1689" y="136"/>
                </a:lnTo>
                <a:lnTo>
                  <a:pt x="1681" y="126"/>
                </a:lnTo>
                <a:lnTo>
                  <a:pt x="1676" y="121"/>
                </a:lnTo>
                <a:lnTo>
                  <a:pt x="1667" y="110"/>
                </a:lnTo>
                <a:lnTo>
                  <a:pt x="1655" y="95"/>
                </a:lnTo>
                <a:lnTo>
                  <a:pt x="1642" y="80"/>
                </a:lnTo>
                <a:lnTo>
                  <a:pt x="1628" y="63"/>
                </a:lnTo>
                <a:lnTo>
                  <a:pt x="1613" y="50"/>
                </a:lnTo>
                <a:lnTo>
                  <a:pt x="1598" y="38"/>
                </a:lnTo>
                <a:lnTo>
                  <a:pt x="1582" y="25"/>
                </a:lnTo>
                <a:lnTo>
                  <a:pt x="1557" y="14"/>
                </a:lnTo>
                <a:lnTo>
                  <a:pt x="1533" y="5"/>
                </a:lnTo>
                <a:lnTo>
                  <a:pt x="1503" y="0"/>
                </a:lnTo>
              </a:path>
            </a:pathLst>
          </a:custGeom>
          <a:solidFill>
            <a:schemeClr val="accent6">
              <a:lumMod val="20000"/>
              <a:lumOff val="80000"/>
            </a:schemeClr>
          </a:solidFill>
          <a:ln w="19050" cap="rnd" cmpd="sng">
            <a:solidFill>
              <a:srgbClr val="66FFFF"/>
            </a:solidFill>
            <a:prstDash val="solid"/>
            <a:round/>
            <a:headEnd type="none" w="med" len="med"/>
            <a:tailEnd type="none" w="med" len="med"/>
          </a:ln>
          <a:effectLst/>
        </p:spPr>
        <p:txBody>
          <a:bodyPr/>
          <a:lstStyle/>
          <a:p>
            <a:pPr>
              <a:defRPr/>
            </a:pPr>
            <a:endParaRPr lang="en-US" sz="2200">
              <a:solidFill>
                <a:srgbClr val="000000"/>
              </a:solidFill>
              <a:effectLst>
                <a:outerShdw blurRad="38100" dist="38100" dir="2700000" algn="tl">
                  <a:srgbClr val="000000">
                    <a:alpha val="43137"/>
                  </a:srgbClr>
                </a:outerShdw>
              </a:effectLst>
              <a:latin typeface="MS Reference Serif" pitchFamily="18" charset="0"/>
            </a:endParaRPr>
          </a:p>
        </p:txBody>
      </p:sp>
      <p:sp>
        <p:nvSpPr>
          <p:cNvPr id="151570" name="Line 18"/>
          <p:cNvSpPr>
            <a:spLocks noChangeShapeType="1"/>
          </p:cNvSpPr>
          <p:nvPr/>
        </p:nvSpPr>
        <p:spPr bwMode="auto">
          <a:xfrm>
            <a:off x="1935163" y="5292725"/>
            <a:ext cx="5534025" cy="1588"/>
          </a:xfrm>
          <a:prstGeom prst="line">
            <a:avLst/>
          </a:prstGeom>
          <a:noFill/>
          <a:ln w="19050">
            <a:solidFill>
              <a:schemeClr val="tx1"/>
            </a:solidFill>
            <a:round/>
            <a:headEnd/>
            <a:tailEnd/>
          </a:ln>
          <a:effectLst/>
        </p:spPr>
        <p:txBody>
          <a:bodyPr/>
          <a:lstStyle/>
          <a:p>
            <a:pPr>
              <a:defRPr/>
            </a:pPr>
            <a:endParaRPr lang="en-US" sz="2200">
              <a:solidFill>
                <a:srgbClr val="000000"/>
              </a:solidFill>
              <a:effectLst>
                <a:outerShdw blurRad="38100" dist="38100" dir="2700000" algn="tl">
                  <a:srgbClr val="000000">
                    <a:alpha val="43137"/>
                  </a:srgbClr>
                </a:outerShdw>
              </a:effectLst>
              <a:latin typeface="MS Reference Serif" pitchFamily="18" charset="0"/>
            </a:endParaRPr>
          </a:p>
        </p:txBody>
      </p:sp>
      <p:sp>
        <p:nvSpPr>
          <p:cNvPr id="151571" name="Text Box 19"/>
          <p:cNvSpPr txBox="1">
            <a:spLocks noChangeArrowheads="1"/>
          </p:cNvSpPr>
          <p:nvPr/>
        </p:nvSpPr>
        <p:spPr bwMode="auto">
          <a:xfrm>
            <a:off x="7470775" y="5056188"/>
            <a:ext cx="336550" cy="457200"/>
          </a:xfrm>
          <a:prstGeom prst="rect">
            <a:avLst/>
          </a:prstGeom>
          <a:noFill/>
          <a:ln w="12700">
            <a:noFill/>
            <a:miter lim="800000"/>
            <a:headEnd/>
            <a:tailEnd/>
          </a:ln>
          <a:effectLst/>
        </p:spPr>
        <p:txBody>
          <a:bodyPr wrap="none">
            <a:spAutoFit/>
          </a:bodyPr>
          <a:lstStyle/>
          <a:p>
            <a:pPr>
              <a:defRPr/>
            </a:pPr>
            <a:r>
              <a:rPr lang="en-US" i="1">
                <a:solidFill>
                  <a:srgbClr val="000000"/>
                </a:solidFill>
                <a:effectLst>
                  <a:outerShdw blurRad="38100" dist="38100" dir="2700000" algn="tl">
                    <a:srgbClr val="000000"/>
                  </a:outerShdw>
                </a:effectLst>
                <a:latin typeface="Book Antiqua" pitchFamily="18" charset="0"/>
              </a:rPr>
              <a:t>x</a:t>
            </a:r>
          </a:p>
        </p:txBody>
      </p:sp>
      <p:sp>
        <p:nvSpPr>
          <p:cNvPr id="151577" name="Line 25"/>
          <p:cNvSpPr>
            <a:spLocks noChangeShapeType="1"/>
          </p:cNvSpPr>
          <p:nvPr/>
        </p:nvSpPr>
        <p:spPr bwMode="auto">
          <a:xfrm>
            <a:off x="3994150" y="2566988"/>
            <a:ext cx="3175" cy="2849562"/>
          </a:xfrm>
          <a:prstGeom prst="line">
            <a:avLst/>
          </a:prstGeom>
          <a:noFill/>
          <a:ln w="28575">
            <a:solidFill>
              <a:schemeClr val="tx1"/>
            </a:solidFill>
            <a:prstDash val="dash"/>
            <a:round/>
            <a:headEnd/>
            <a:tailEnd/>
          </a:ln>
          <a:effectLst>
            <a:outerShdw dist="17961" dir="2700000" algn="ctr" rotWithShape="0">
              <a:srgbClr val="000000"/>
            </a:outerShdw>
          </a:effectLst>
        </p:spPr>
        <p:txBody>
          <a:bodyPr wrap="none" anchor="ctr"/>
          <a:lstStyle/>
          <a:p>
            <a:pPr>
              <a:defRPr/>
            </a:pPr>
            <a:endParaRPr lang="en-US" sz="2200">
              <a:solidFill>
                <a:srgbClr val="000000"/>
              </a:solidFill>
              <a:latin typeface="MS Reference Serif" pitchFamily="18" charset="0"/>
            </a:endParaRPr>
          </a:p>
        </p:txBody>
      </p:sp>
      <p:sp>
        <p:nvSpPr>
          <p:cNvPr id="151579" name="Line 27"/>
          <p:cNvSpPr>
            <a:spLocks noChangeShapeType="1"/>
          </p:cNvSpPr>
          <p:nvPr/>
        </p:nvSpPr>
        <p:spPr bwMode="auto">
          <a:xfrm flipH="1">
            <a:off x="5441950" y="2566988"/>
            <a:ext cx="0" cy="2830512"/>
          </a:xfrm>
          <a:prstGeom prst="line">
            <a:avLst/>
          </a:prstGeom>
          <a:noFill/>
          <a:ln w="28575">
            <a:solidFill>
              <a:schemeClr val="tx1"/>
            </a:solidFill>
            <a:prstDash val="dash"/>
            <a:round/>
            <a:headEnd/>
            <a:tailEnd/>
          </a:ln>
          <a:effectLst>
            <a:outerShdw dist="17961" dir="2700000" algn="ctr" rotWithShape="0">
              <a:srgbClr val="000000"/>
            </a:outerShdw>
          </a:effectLst>
        </p:spPr>
        <p:txBody>
          <a:bodyPr wrap="none" anchor="ctr"/>
          <a:lstStyle/>
          <a:p>
            <a:pPr>
              <a:defRPr/>
            </a:pPr>
            <a:endParaRPr lang="en-US" sz="2200">
              <a:solidFill>
                <a:srgbClr val="000000"/>
              </a:solidFill>
              <a:latin typeface="MS Reference Serif" pitchFamily="18" charset="0"/>
            </a:endParaRPr>
          </a:p>
        </p:txBody>
      </p:sp>
      <p:sp>
        <p:nvSpPr>
          <p:cNvPr id="151584" name="Line 32"/>
          <p:cNvSpPr>
            <a:spLocks noChangeShapeType="1"/>
          </p:cNvSpPr>
          <p:nvPr/>
        </p:nvSpPr>
        <p:spPr bwMode="auto">
          <a:xfrm flipH="1">
            <a:off x="6169025" y="2166938"/>
            <a:ext cx="6350" cy="3529012"/>
          </a:xfrm>
          <a:prstGeom prst="line">
            <a:avLst/>
          </a:prstGeom>
          <a:noFill/>
          <a:ln w="28575">
            <a:solidFill>
              <a:schemeClr val="tx1"/>
            </a:solidFill>
            <a:prstDash val="dash"/>
            <a:round/>
            <a:headEnd/>
            <a:tailEnd/>
          </a:ln>
          <a:effectLst>
            <a:outerShdw dist="17961" dir="2700000" algn="ctr" rotWithShape="0">
              <a:srgbClr val="000000"/>
            </a:outerShdw>
          </a:effectLst>
        </p:spPr>
        <p:txBody>
          <a:bodyPr wrap="none" anchor="ctr"/>
          <a:lstStyle/>
          <a:p>
            <a:pPr>
              <a:defRPr/>
            </a:pPr>
            <a:endParaRPr lang="en-US" sz="2200">
              <a:solidFill>
                <a:srgbClr val="000000"/>
              </a:solidFill>
              <a:latin typeface="MS Reference Serif" pitchFamily="18" charset="0"/>
            </a:endParaRPr>
          </a:p>
        </p:txBody>
      </p:sp>
      <p:sp>
        <p:nvSpPr>
          <p:cNvPr id="151585" name="Line 33"/>
          <p:cNvSpPr>
            <a:spLocks noChangeShapeType="1"/>
          </p:cNvSpPr>
          <p:nvPr/>
        </p:nvSpPr>
        <p:spPr bwMode="auto">
          <a:xfrm flipH="1">
            <a:off x="6927850" y="1757363"/>
            <a:ext cx="0" cy="3687762"/>
          </a:xfrm>
          <a:prstGeom prst="line">
            <a:avLst/>
          </a:prstGeom>
          <a:noFill/>
          <a:ln w="28575">
            <a:solidFill>
              <a:schemeClr val="tx1"/>
            </a:solidFill>
            <a:prstDash val="dash"/>
            <a:round/>
            <a:headEnd/>
            <a:tailEnd/>
          </a:ln>
          <a:effectLst>
            <a:outerShdw dist="17961" dir="2700000" algn="ctr" rotWithShape="0">
              <a:srgbClr val="000000"/>
            </a:outerShdw>
          </a:effectLst>
        </p:spPr>
        <p:txBody>
          <a:bodyPr wrap="none" anchor="ctr"/>
          <a:lstStyle/>
          <a:p>
            <a:pPr>
              <a:defRPr/>
            </a:pPr>
            <a:endParaRPr lang="en-US" sz="2200">
              <a:solidFill>
                <a:srgbClr val="000000"/>
              </a:solidFill>
              <a:latin typeface="MS Reference Serif" pitchFamily="18" charset="0"/>
            </a:endParaRPr>
          </a:p>
        </p:txBody>
      </p:sp>
      <p:sp>
        <p:nvSpPr>
          <p:cNvPr id="151586" name="Text Box 34"/>
          <p:cNvSpPr txBox="1">
            <a:spLocks noChangeArrowheads="1"/>
          </p:cNvSpPr>
          <p:nvPr/>
        </p:nvSpPr>
        <p:spPr bwMode="auto">
          <a:xfrm>
            <a:off x="1995488" y="5397500"/>
            <a:ext cx="931862" cy="427038"/>
          </a:xfrm>
          <a:prstGeom prst="rect">
            <a:avLst/>
          </a:prstGeom>
          <a:noFill/>
          <a:ln w="12700">
            <a:noFill/>
            <a:miter lim="800000"/>
            <a:headEnd/>
            <a:tailEnd/>
          </a:ln>
          <a:effectLst/>
        </p:spPr>
        <p:txBody>
          <a:bodyPr wrap="none">
            <a:spAutoFit/>
          </a:bodyPr>
          <a:lstStyle/>
          <a:p>
            <a:pPr>
              <a:defRPr/>
            </a:pPr>
            <a:r>
              <a:rPr lang="en-US" sz="2200" i="1" dirty="0">
                <a:solidFill>
                  <a:srgbClr val="000000"/>
                </a:solidFill>
                <a:latin typeface="Symbol" pitchFamily="18" charset="2"/>
              </a:rPr>
              <a:t>m</a:t>
            </a:r>
            <a:r>
              <a:rPr lang="en-US" sz="2200" dirty="0">
                <a:solidFill>
                  <a:srgbClr val="000000"/>
                </a:solidFill>
                <a:latin typeface="Book Antiqua" pitchFamily="18" charset="0"/>
              </a:rPr>
              <a:t> – 3</a:t>
            </a:r>
            <a:r>
              <a:rPr lang="en-US" sz="2200" i="1" dirty="0">
                <a:solidFill>
                  <a:srgbClr val="000000"/>
                </a:solidFill>
                <a:latin typeface="Symbol" pitchFamily="18" charset="2"/>
              </a:rPr>
              <a:t>s</a:t>
            </a:r>
          </a:p>
        </p:txBody>
      </p:sp>
      <p:sp>
        <p:nvSpPr>
          <p:cNvPr id="151587" name="Text Box 35"/>
          <p:cNvSpPr txBox="1">
            <a:spLocks noChangeArrowheads="1"/>
          </p:cNvSpPr>
          <p:nvPr/>
        </p:nvSpPr>
        <p:spPr bwMode="auto">
          <a:xfrm>
            <a:off x="3500438" y="5397500"/>
            <a:ext cx="931862" cy="427038"/>
          </a:xfrm>
          <a:prstGeom prst="rect">
            <a:avLst/>
          </a:prstGeom>
          <a:noFill/>
          <a:ln w="12700">
            <a:noFill/>
            <a:miter lim="800000"/>
            <a:headEnd/>
            <a:tailEnd/>
          </a:ln>
          <a:effectLst/>
        </p:spPr>
        <p:txBody>
          <a:bodyPr wrap="none">
            <a:spAutoFit/>
          </a:bodyPr>
          <a:lstStyle/>
          <a:p>
            <a:pPr>
              <a:defRPr/>
            </a:pPr>
            <a:r>
              <a:rPr lang="en-US" sz="2200" i="1" dirty="0">
                <a:solidFill>
                  <a:srgbClr val="000000"/>
                </a:solidFill>
                <a:latin typeface="Symbol" pitchFamily="18" charset="2"/>
              </a:rPr>
              <a:t>m</a:t>
            </a:r>
            <a:r>
              <a:rPr lang="en-US" sz="2200" dirty="0">
                <a:solidFill>
                  <a:srgbClr val="000000"/>
                </a:solidFill>
                <a:latin typeface="Book Antiqua" pitchFamily="18" charset="0"/>
              </a:rPr>
              <a:t> – 1</a:t>
            </a:r>
            <a:r>
              <a:rPr lang="en-US" sz="2200" i="1" dirty="0">
                <a:solidFill>
                  <a:srgbClr val="000000"/>
                </a:solidFill>
                <a:latin typeface="Symbol" pitchFamily="18" charset="2"/>
              </a:rPr>
              <a:t>s</a:t>
            </a:r>
          </a:p>
        </p:txBody>
      </p:sp>
      <p:sp>
        <p:nvSpPr>
          <p:cNvPr id="151588" name="Text Box 36"/>
          <p:cNvSpPr txBox="1">
            <a:spLocks noChangeArrowheads="1"/>
          </p:cNvSpPr>
          <p:nvPr/>
        </p:nvSpPr>
        <p:spPr bwMode="auto">
          <a:xfrm>
            <a:off x="2719388" y="5702300"/>
            <a:ext cx="931862" cy="427038"/>
          </a:xfrm>
          <a:prstGeom prst="rect">
            <a:avLst/>
          </a:prstGeom>
          <a:noFill/>
          <a:ln w="12700">
            <a:noFill/>
            <a:miter lim="800000"/>
            <a:headEnd/>
            <a:tailEnd/>
          </a:ln>
          <a:effectLst/>
        </p:spPr>
        <p:txBody>
          <a:bodyPr wrap="none">
            <a:spAutoFit/>
          </a:bodyPr>
          <a:lstStyle/>
          <a:p>
            <a:pPr>
              <a:defRPr/>
            </a:pPr>
            <a:r>
              <a:rPr lang="en-US" sz="2200" i="1" dirty="0">
                <a:solidFill>
                  <a:srgbClr val="000000"/>
                </a:solidFill>
                <a:latin typeface="Symbol" pitchFamily="18" charset="2"/>
              </a:rPr>
              <a:t>m</a:t>
            </a:r>
            <a:r>
              <a:rPr lang="en-US" sz="2200" dirty="0">
                <a:solidFill>
                  <a:srgbClr val="000000"/>
                </a:solidFill>
                <a:latin typeface="Book Antiqua" pitchFamily="18" charset="0"/>
              </a:rPr>
              <a:t> – 2</a:t>
            </a:r>
            <a:r>
              <a:rPr lang="en-US" sz="2200" i="1" dirty="0">
                <a:solidFill>
                  <a:srgbClr val="000000"/>
                </a:solidFill>
                <a:latin typeface="Symbol" pitchFamily="18" charset="2"/>
              </a:rPr>
              <a:t>s</a:t>
            </a:r>
          </a:p>
        </p:txBody>
      </p:sp>
      <p:sp>
        <p:nvSpPr>
          <p:cNvPr id="151590" name="Text Box 38"/>
          <p:cNvSpPr txBox="1">
            <a:spLocks noChangeArrowheads="1"/>
          </p:cNvSpPr>
          <p:nvPr/>
        </p:nvSpPr>
        <p:spPr bwMode="auto">
          <a:xfrm>
            <a:off x="4914900" y="5397500"/>
            <a:ext cx="962025" cy="427038"/>
          </a:xfrm>
          <a:prstGeom prst="rect">
            <a:avLst/>
          </a:prstGeom>
          <a:noFill/>
          <a:ln w="12700">
            <a:noFill/>
            <a:miter lim="800000"/>
            <a:headEnd/>
            <a:tailEnd/>
          </a:ln>
          <a:effectLst/>
        </p:spPr>
        <p:txBody>
          <a:bodyPr wrap="none">
            <a:spAutoFit/>
          </a:bodyPr>
          <a:lstStyle/>
          <a:p>
            <a:pPr>
              <a:defRPr/>
            </a:pPr>
            <a:r>
              <a:rPr lang="en-US" sz="2200" i="1" dirty="0">
                <a:solidFill>
                  <a:srgbClr val="000000"/>
                </a:solidFill>
                <a:latin typeface="Symbol" pitchFamily="18" charset="2"/>
              </a:rPr>
              <a:t>m</a:t>
            </a:r>
            <a:r>
              <a:rPr lang="en-US" sz="2200" dirty="0">
                <a:solidFill>
                  <a:srgbClr val="000000"/>
                </a:solidFill>
                <a:latin typeface="Book Antiqua" pitchFamily="18" charset="0"/>
              </a:rPr>
              <a:t> + 1</a:t>
            </a:r>
            <a:r>
              <a:rPr lang="en-US" sz="2200" i="1" dirty="0">
                <a:solidFill>
                  <a:srgbClr val="000000"/>
                </a:solidFill>
                <a:latin typeface="Symbol" pitchFamily="18" charset="2"/>
              </a:rPr>
              <a:t>s</a:t>
            </a:r>
          </a:p>
        </p:txBody>
      </p:sp>
      <p:sp>
        <p:nvSpPr>
          <p:cNvPr id="151591" name="Text Box 39"/>
          <p:cNvSpPr txBox="1">
            <a:spLocks noChangeArrowheads="1"/>
          </p:cNvSpPr>
          <p:nvPr/>
        </p:nvSpPr>
        <p:spPr bwMode="auto">
          <a:xfrm>
            <a:off x="5638800" y="5702300"/>
            <a:ext cx="962025" cy="427038"/>
          </a:xfrm>
          <a:prstGeom prst="rect">
            <a:avLst/>
          </a:prstGeom>
          <a:noFill/>
          <a:ln w="12700">
            <a:noFill/>
            <a:miter lim="800000"/>
            <a:headEnd/>
            <a:tailEnd/>
          </a:ln>
          <a:effectLst/>
        </p:spPr>
        <p:txBody>
          <a:bodyPr wrap="none">
            <a:spAutoFit/>
          </a:bodyPr>
          <a:lstStyle/>
          <a:p>
            <a:pPr>
              <a:defRPr/>
            </a:pPr>
            <a:r>
              <a:rPr lang="en-US" sz="2200" i="1" dirty="0">
                <a:solidFill>
                  <a:srgbClr val="000000"/>
                </a:solidFill>
                <a:latin typeface="Symbol" pitchFamily="18" charset="2"/>
              </a:rPr>
              <a:t>m</a:t>
            </a:r>
            <a:r>
              <a:rPr lang="en-US" sz="2200" dirty="0">
                <a:solidFill>
                  <a:srgbClr val="000000"/>
                </a:solidFill>
                <a:latin typeface="Book Antiqua" pitchFamily="18" charset="0"/>
              </a:rPr>
              <a:t> + 2</a:t>
            </a:r>
            <a:r>
              <a:rPr lang="en-US" sz="2200" i="1" dirty="0">
                <a:solidFill>
                  <a:srgbClr val="000000"/>
                </a:solidFill>
                <a:latin typeface="Symbol" pitchFamily="18" charset="2"/>
              </a:rPr>
              <a:t>s</a:t>
            </a:r>
          </a:p>
        </p:txBody>
      </p:sp>
      <p:sp>
        <p:nvSpPr>
          <p:cNvPr id="151592" name="Text Box 40"/>
          <p:cNvSpPr txBox="1">
            <a:spLocks noChangeArrowheads="1"/>
          </p:cNvSpPr>
          <p:nvPr/>
        </p:nvSpPr>
        <p:spPr bwMode="auto">
          <a:xfrm>
            <a:off x="6400800" y="5378450"/>
            <a:ext cx="962025" cy="427038"/>
          </a:xfrm>
          <a:prstGeom prst="rect">
            <a:avLst/>
          </a:prstGeom>
          <a:noFill/>
          <a:ln w="12700">
            <a:noFill/>
            <a:miter lim="800000"/>
            <a:headEnd/>
            <a:tailEnd/>
          </a:ln>
          <a:effectLst/>
        </p:spPr>
        <p:txBody>
          <a:bodyPr wrap="none">
            <a:spAutoFit/>
          </a:bodyPr>
          <a:lstStyle/>
          <a:p>
            <a:pPr>
              <a:defRPr/>
            </a:pPr>
            <a:r>
              <a:rPr lang="en-US" sz="2200" i="1" dirty="0">
                <a:solidFill>
                  <a:srgbClr val="000000"/>
                </a:solidFill>
                <a:latin typeface="Symbol" pitchFamily="18" charset="2"/>
              </a:rPr>
              <a:t>m</a:t>
            </a:r>
            <a:r>
              <a:rPr lang="en-US" sz="2200" dirty="0">
                <a:solidFill>
                  <a:srgbClr val="000000"/>
                </a:solidFill>
                <a:latin typeface="Book Antiqua" pitchFamily="18" charset="0"/>
              </a:rPr>
              <a:t> + 3</a:t>
            </a:r>
            <a:r>
              <a:rPr lang="en-US" sz="2200" i="1" dirty="0">
                <a:solidFill>
                  <a:srgbClr val="000000"/>
                </a:solidFill>
                <a:latin typeface="Symbol" pitchFamily="18" charset="2"/>
              </a:rPr>
              <a:t>s</a:t>
            </a:r>
          </a:p>
        </p:txBody>
      </p:sp>
      <p:sp>
        <p:nvSpPr>
          <p:cNvPr id="151593" name="Text Box 41"/>
          <p:cNvSpPr txBox="1">
            <a:spLocks noChangeArrowheads="1"/>
          </p:cNvSpPr>
          <p:nvPr/>
        </p:nvSpPr>
        <p:spPr bwMode="auto">
          <a:xfrm>
            <a:off x="4537075" y="5232400"/>
            <a:ext cx="344488" cy="427038"/>
          </a:xfrm>
          <a:prstGeom prst="rect">
            <a:avLst/>
          </a:prstGeom>
          <a:noFill/>
          <a:ln w="12700">
            <a:noFill/>
            <a:miter lim="800000"/>
            <a:headEnd/>
            <a:tailEnd/>
          </a:ln>
          <a:effectLst/>
        </p:spPr>
        <p:txBody>
          <a:bodyPr wrap="none">
            <a:spAutoFit/>
          </a:bodyPr>
          <a:lstStyle/>
          <a:p>
            <a:pPr>
              <a:defRPr/>
            </a:pPr>
            <a:r>
              <a:rPr lang="en-US" sz="2200" i="1" dirty="0">
                <a:solidFill>
                  <a:srgbClr val="000000"/>
                </a:solidFill>
                <a:latin typeface="Symbol" pitchFamily="18" charset="2"/>
              </a:rPr>
              <a:t>m</a:t>
            </a:r>
          </a:p>
        </p:txBody>
      </p:sp>
      <p:sp>
        <p:nvSpPr>
          <p:cNvPr id="151595" name="Line 43"/>
          <p:cNvSpPr>
            <a:spLocks noChangeShapeType="1"/>
          </p:cNvSpPr>
          <p:nvPr/>
        </p:nvSpPr>
        <p:spPr bwMode="auto">
          <a:xfrm flipH="1">
            <a:off x="2470150" y="1757363"/>
            <a:ext cx="0" cy="3690937"/>
          </a:xfrm>
          <a:prstGeom prst="line">
            <a:avLst/>
          </a:prstGeom>
          <a:noFill/>
          <a:ln w="28575">
            <a:solidFill>
              <a:schemeClr val="tx1"/>
            </a:solidFill>
            <a:prstDash val="dash"/>
            <a:round/>
            <a:headEnd/>
            <a:tailEnd/>
          </a:ln>
          <a:effectLst>
            <a:outerShdw dist="17961" dir="2700000" algn="ctr" rotWithShape="0">
              <a:srgbClr val="000000"/>
            </a:outerShdw>
          </a:effectLst>
        </p:spPr>
        <p:txBody>
          <a:bodyPr wrap="none" anchor="ctr"/>
          <a:lstStyle/>
          <a:p>
            <a:pPr>
              <a:defRPr/>
            </a:pPr>
            <a:endParaRPr lang="en-US" sz="2200">
              <a:solidFill>
                <a:srgbClr val="000000"/>
              </a:solidFill>
              <a:latin typeface="MS Reference Serif" pitchFamily="18" charset="0"/>
            </a:endParaRPr>
          </a:p>
        </p:txBody>
      </p:sp>
      <p:sp>
        <p:nvSpPr>
          <p:cNvPr id="151596" name="Line 44"/>
          <p:cNvSpPr>
            <a:spLocks noChangeShapeType="1"/>
          </p:cNvSpPr>
          <p:nvPr/>
        </p:nvSpPr>
        <p:spPr bwMode="auto">
          <a:xfrm flipH="1">
            <a:off x="3232150" y="2170113"/>
            <a:ext cx="0" cy="3557587"/>
          </a:xfrm>
          <a:prstGeom prst="line">
            <a:avLst/>
          </a:prstGeom>
          <a:noFill/>
          <a:ln w="28575">
            <a:solidFill>
              <a:schemeClr val="tx1"/>
            </a:solidFill>
            <a:prstDash val="dash"/>
            <a:round/>
            <a:headEnd/>
            <a:tailEnd/>
          </a:ln>
          <a:effectLst>
            <a:outerShdw dist="17961" dir="2700000" algn="ctr" rotWithShape="0">
              <a:srgbClr val="000000"/>
            </a:outerShdw>
          </a:effectLst>
        </p:spPr>
        <p:txBody>
          <a:bodyPr wrap="none" anchor="ctr"/>
          <a:lstStyle/>
          <a:p>
            <a:pPr>
              <a:defRPr/>
            </a:pPr>
            <a:endParaRPr lang="en-US" sz="2200">
              <a:solidFill>
                <a:srgbClr val="000000"/>
              </a:solidFill>
              <a:latin typeface="MS Reference Serif" pitchFamily="18" charset="0"/>
            </a:endParaRPr>
          </a:p>
        </p:txBody>
      </p:sp>
      <p:grpSp>
        <p:nvGrpSpPr>
          <p:cNvPr id="151604" name="Group 52"/>
          <p:cNvGrpSpPr>
            <a:grpSpLocks/>
          </p:cNvGrpSpPr>
          <p:nvPr/>
        </p:nvGrpSpPr>
        <p:grpSpPr bwMode="auto">
          <a:xfrm>
            <a:off x="3997325" y="2409825"/>
            <a:ext cx="1428750" cy="427038"/>
            <a:chOff x="2514" y="1560"/>
            <a:chExt cx="912" cy="269"/>
          </a:xfrm>
        </p:grpSpPr>
        <p:sp>
          <p:nvSpPr>
            <p:cNvPr id="151581" name="Text Box 29"/>
            <p:cNvSpPr txBox="1">
              <a:spLocks noChangeArrowheads="1"/>
            </p:cNvSpPr>
            <p:nvPr/>
          </p:nvSpPr>
          <p:spPr bwMode="auto">
            <a:xfrm>
              <a:off x="2648" y="1560"/>
              <a:ext cx="669" cy="269"/>
            </a:xfrm>
            <a:prstGeom prst="rect">
              <a:avLst/>
            </a:prstGeom>
            <a:noFill/>
            <a:ln w="12700">
              <a:noFill/>
              <a:miter lim="800000"/>
              <a:headEnd/>
              <a:tailEnd/>
            </a:ln>
            <a:effectLst/>
          </p:spPr>
          <p:txBody>
            <a:bodyPr wrap="none">
              <a:spAutoFit/>
            </a:bodyPr>
            <a:lstStyle/>
            <a:p>
              <a:pPr>
                <a:defRPr/>
              </a:pPr>
              <a:r>
                <a:rPr lang="en-US" sz="2200" dirty="0">
                  <a:solidFill>
                    <a:srgbClr val="000000"/>
                  </a:solidFill>
                  <a:latin typeface="Book Antiqua" pitchFamily="18" charset="0"/>
                </a:rPr>
                <a:t>68.26%</a:t>
              </a:r>
            </a:p>
          </p:txBody>
        </p:sp>
        <p:sp>
          <p:nvSpPr>
            <p:cNvPr id="151598" name="Line 46"/>
            <p:cNvSpPr>
              <a:spLocks noChangeShapeType="1"/>
            </p:cNvSpPr>
            <p:nvPr/>
          </p:nvSpPr>
          <p:spPr bwMode="auto">
            <a:xfrm>
              <a:off x="3270" y="1686"/>
              <a:ext cx="156" cy="0"/>
            </a:xfrm>
            <a:prstGeom prst="line">
              <a:avLst/>
            </a:prstGeom>
            <a:noFill/>
            <a:ln w="12700">
              <a:solidFill>
                <a:schemeClr val="tx1"/>
              </a:solidFill>
              <a:round/>
              <a:headEnd/>
              <a:tailEnd type="triangle" w="med" len="med"/>
            </a:ln>
            <a:effectLst>
              <a:outerShdw dist="17961" dir="2700000" algn="ctr" rotWithShape="0">
                <a:srgbClr val="292929"/>
              </a:outerShdw>
            </a:effectLst>
          </p:spPr>
          <p:txBody>
            <a:bodyPr/>
            <a:lstStyle/>
            <a:p>
              <a:pPr>
                <a:defRPr/>
              </a:pPr>
              <a:endParaRPr lang="en-US" sz="2200">
                <a:solidFill>
                  <a:srgbClr val="000000"/>
                </a:solidFill>
                <a:effectLst>
                  <a:outerShdw blurRad="38100" dist="38100" dir="2700000" algn="tl">
                    <a:srgbClr val="000000">
                      <a:alpha val="43137"/>
                    </a:srgbClr>
                  </a:outerShdw>
                </a:effectLst>
                <a:latin typeface="MS Reference Serif" pitchFamily="18" charset="0"/>
              </a:endParaRPr>
            </a:p>
          </p:txBody>
        </p:sp>
        <p:sp>
          <p:nvSpPr>
            <p:cNvPr id="151599" name="Line 47"/>
            <p:cNvSpPr>
              <a:spLocks noChangeShapeType="1"/>
            </p:cNvSpPr>
            <p:nvPr/>
          </p:nvSpPr>
          <p:spPr bwMode="auto">
            <a:xfrm flipH="1">
              <a:off x="2514" y="1686"/>
              <a:ext cx="156" cy="0"/>
            </a:xfrm>
            <a:prstGeom prst="line">
              <a:avLst/>
            </a:prstGeom>
            <a:noFill/>
            <a:ln w="12700">
              <a:solidFill>
                <a:schemeClr val="tx1"/>
              </a:solidFill>
              <a:round/>
              <a:headEnd/>
              <a:tailEnd type="triangle" w="med" len="med"/>
            </a:ln>
            <a:effectLst>
              <a:outerShdw dist="17961" dir="2700000" algn="ctr" rotWithShape="0">
                <a:srgbClr val="292929"/>
              </a:outerShdw>
            </a:effectLst>
          </p:spPr>
          <p:txBody>
            <a:bodyPr/>
            <a:lstStyle/>
            <a:p>
              <a:pPr>
                <a:defRPr/>
              </a:pPr>
              <a:endParaRPr lang="en-US" sz="2200">
                <a:solidFill>
                  <a:srgbClr val="000000"/>
                </a:solidFill>
                <a:effectLst>
                  <a:outerShdw blurRad="38100" dist="38100" dir="2700000" algn="tl">
                    <a:srgbClr val="000000">
                      <a:alpha val="43137"/>
                    </a:srgbClr>
                  </a:outerShdw>
                </a:effectLst>
                <a:latin typeface="MS Reference Serif" pitchFamily="18" charset="0"/>
              </a:endParaRPr>
            </a:p>
          </p:txBody>
        </p:sp>
      </p:grpSp>
      <p:grpSp>
        <p:nvGrpSpPr>
          <p:cNvPr id="151605" name="Group 53"/>
          <p:cNvGrpSpPr>
            <a:grpSpLocks/>
          </p:cNvGrpSpPr>
          <p:nvPr/>
        </p:nvGrpSpPr>
        <p:grpSpPr bwMode="auto">
          <a:xfrm>
            <a:off x="3248025" y="2000250"/>
            <a:ext cx="2895600" cy="427038"/>
            <a:chOff x="2046" y="1302"/>
            <a:chExt cx="1824" cy="269"/>
          </a:xfrm>
        </p:grpSpPr>
        <p:sp>
          <p:nvSpPr>
            <p:cNvPr id="151582" name="Text Box 30"/>
            <p:cNvSpPr txBox="1">
              <a:spLocks noChangeArrowheads="1"/>
            </p:cNvSpPr>
            <p:nvPr/>
          </p:nvSpPr>
          <p:spPr bwMode="auto">
            <a:xfrm>
              <a:off x="2652" y="1302"/>
              <a:ext cx="660" cy="269"/>
            </a:xfrm>
            <a:prstGeom prst="rect">
              <a:avLst/>
            </a:prstGeom>
            <a:noFill/>
            <a:ln w="12700">
              <a:noFill/>
              <a:miter lim="800000"/>
              <a:headEnd/>
              <a:tailEnd/>
            </a:ln>
            <a:effectLst/>
          </p:spPr>
          <p:txBody>
            <a:bodyPr wrap="none">
              <a:spAutoFit/>
            </a:bodyPr>
            <a:lstStyle/>
            <a:p>
              <a:pPr>
                <a:defRPr/>
              </a:pPr>
              <a:r>
                <a:rPr lang="en-US" sz="2200" dirty="0">
                  <a:solidFill>
                    <a:srgbClr val="000000"/>
                  </a:solidFill>
                  <a:latin typeface="Book Antiqua" pitchFamily="18" charset="0"/>
                </a:rPr>
                <a:t>95.44%</a:t>
              </a:r>
            </a:p>
          </p:txBody>
        </p:sp>
        <p:sp>
          <p:nvSpPr>
            <p:cNvPr id="151600" name="Line 48"/>
            <p:cNvSpPr>
              <a:spLocks noChangeShapeType="1"/>
            </p:cNvSpPr>
            <p:nvPr/>
          </p:nvSpPr>
          <p:spPr bwMode="auto">
            <a:xfrm flipH="1">
              <a:off x="2046" y="1434"/>
              <a:ext cx="618" cy="0"/>
            </a:xfrm>
            <a:prstGeom prst="line">
              <a:avLst/>
            </a:prstGeom>
            <a:noFill/>
            <a:ln w="12700">
              <a:solidFill>
                <a:schemeClr val="tx1"/>
              </a:solidFill>
              <a:round/>
              <a:headEnd/>
              <a:tailEnd type="triangle" w="med" len="med"/>
            </a:ln>
            <a:effectLst>
              <a:outerShdw dist="17961" dir="2700000" algn="ctr" rotWithShape="0">
                <a:srgbClr val="292929"/>
              </a:outerShdw>
            </a:effectLst>
          </p:spPr>
          <p:txBody>
            <a:bodyPr/>
            <a:lstStyle/>
            <a:p>
              <a:pPr>
                <a:defRPr/>
              </a:pPr>
              <a:endParaRPr lang="en-US" sz="2200">
                <a:solidFill>
                  <a:srgbClr val="000000"/>
                </a:solidFill>
                <a:effectLst>
                  <a:outerShdw blurRad="38100" dist="38100" dir="2700000" algn="tl">
                    <a:srgbClr val="000000">
                      <a:alpha val="43137"/>
                    </a:srgbClr>
                  </a:outerShdw>
                </a:effectLst>
                <a:latin typeface="MS Reference Serif" pitchFamily="18" charset="0"/>
              </a:endParaRPr>
            </a:p>
          </p:txBody>
        </p:sp>
        <p:sp>
          <p:nvSpPr>
            <p:cNvPr id="151601" name="Line 49"/>
            <p:cNvSpPr>
              <a:spLocks noChangeShapeType="1"/>
            </p:cNvSpPr>
            <p:nvPr/>
          </p:nvSpPr>
          <p:spPr bwMode="auto">
            <a:xfrm>
              <a:off x="3264" y="1434"/>
              <a:ext cx="606" cy="0"/>
            </a:xfrm>
            <a:prstGeom prst="line">
              <a:avLst/>
            </a:prstGeom>
            <a:noFill/>
            <a:ln w="12700">
              <a:solidFill>
                <a:schemeClr val="tx1"/>
              </a:solidFill>
              <a:round/>
              <a:headEnd/>
              <a:tailEnd type="triangle" w="med" len="med"/>
            </a:ln>
            <a:effectLst>
              <a:outerShdw dist="17961" dir="2700000" algn="ctr" rotWithShape="0">
                <a:srgbClr val="292929"/>
              </a:outerShdw>
            </a:effectLst>
          </p:spPr>
          <p:txBody>
            <a:bodyPr/>
            <a:lstStyle/>
            <a:p>
              <a:pPr>
                <a:defRPr/>
              </a:pPr>
              <a:endParaRPr lang="en-US" sz="2200">
                <a:solidFill>
                  <a:srgbClr val="000000"/>
                </a:solidFill>
                <a:effectLst>
                  <a:outerShdw blurRad="38100" dist="38100" dir="2700000" algn="tl">
                    <a:srgbClr val="000000">
                      <a:alpha val="43137"/>
                    </a:srgbClr>
                  </a:outerShdw>
                </a:effectLst>
                <a:latin typeface="MS Reference Serif" pitchFamily="18" charset="0"/>
              </a:endParaRPr>
            </a:p>
          </p:txBody>
        </p:sp>
      </p:grpSp>
      <p:grpSp>
        <p:nvGrpSpPr>
          <p:cNvPr id="151606" name="Group 54"/>
          <p:cNvGrpSpPr>
            <a:grpSpLocks/>
          </p:cNvGrpSpPr>
          <p:nvPr/>
        </p:nvGrpSpPr>
        <p:grpSpPr bwMode="auto">
          <a:xfrm>
            <a:off x="2514600" y="1600200"/>
            <a:ext cx="4381500" cy="427038"/>
            <a:chOff x="1584" y="1050"/>
            <a:chExt cx="2760" cy="269"/>
          </a:xfrm>
        </p:grpSpPr>
        <p:sp>
          <p:nvSpPr>
            <p:cNvPr id="151583" name="Text Box 31"/>
            <p:cNvSpPr txBox="1">
              <a:spLocks noChangeArrowheads="1"/>
            </p:cNvSpPr>
            <p:nvPr/>
          </p:nvSpPr>
          <p:spPr bwMode="auto">
            <a:xfrm>
              <a:off x="2652" y="1050"/>
              <a:ext cx="660" cy="269"/>
            </a:xfrm>
            <a:prstGeom prst="rect">
              <a:avLst/>
            </a:prstGeom>
            <a:noFill/>
            <a:ln w="12700">
              <a:noFill/>
              <a:miter lim="800000"/>
              <a:headEnd/>
              <a:tailEnd/>
            </a:ln>
            <a:effectLst/>
          </p:spPr>
          <p:txBody>
            <a:bodyPr wrap="none">
              <a:spAutoFit/>
            </a:bodyPr>
            <a:lstStyle/>
            <a:p>
              <a:pPr>
                <a:defRPr/>
              </a:pPr>
              <a:r>
                <a:rPr lang="en-US" sz="2200" dirty="0">
                  <a:solidFill>
                    <a:srgbClr val="000000"/>
                  </a:solidFill>
                  <a:latin typeface="Book Antiqua" pitchFamily="18" charset="0"/>
                </a:rPr>
                <a:t>99.72%</a:t>
              </a:r>
            </a:p>
          </p:txBody>
        </p:sp>
        <p:sp>
          <p:nvSpPr>
            <p:cNvPr id="151602" name="Line 50"/>
            <p:cNvSpPr>
              <a:spLocks noChangeShapeType="1"/>
            </p:cNvSpPr>
            <p:nvPr/>
          </p:nvSpPr>
          <p:spPr bwMode="auto">
            <a:xfrm>
              <a:off x="3270" y="1176"/>
              <a:ext cx="1074" cy="0"/>
            </a:xfrm>
            <a:prstGeom prst="line">
              <a:avLst/>
            </a:prstGeom>
            <a:noFill/>
            <a:ln w="12700">
              <a:solidFill>
                <a:schemeClr val="tx1"/>
              </a:solidFill>
              <a:round/>
              <a:headEnd/>
              <a:tailEnd type="triangle" w="med" len="med"/>
            </a:ln>
            <a:effectLst>
              <a:outerShdw dist="17961" dir="2700000" algn="ctr" rotWithShape="0">
                <a:srgbClr val="292929"/>
              </a:outerShdw>
            </a:effectLst>
          </p:spPr>
          <p:txBody>
            <a:bodyPr/>
            <a:lstStyle/>
            <a:p>
              <a:pPr>
                <a:defRPr/>
              </a:pPr>
              <a:endParaRPr lang="en-US" sz="2200">
                <a:solidFill>
                  <a:srgbClr val="000000"/>
                </a:solidFill>
                <a:effectLst>
                  <a:outerShdw blurRad="38100" dist="38100" dir="2700000" algn="tl">
                    <a:srgbClr val="000000">
                      <a:alpha val="43137"/>
                    </a:srgbClr>
                  </a:outerShdw>
                </a:effectLst>
                <a:latin typeface="MS Reference Serif" pitchFamily="18" charset="0"/>
              </a:endParaRPr>
            </a:p>
          </p:txBody>
        </p:sp>
        <p:sp>
          <p:nvSpPr>
            <p:cNvPr id="151603" name="Line 51"/>
            <p:cNvSpPr>
              <a:spLocks noChangeShapeType="1"/>
            </p:cNvSpPr>
            <p:nvPr/>
          </p:nvSpPr>
          <p:spPr bwMode="auto">
            <a:xfrm flipH="1">
              <a:off x="1584" y="1176"/>
              <a:ext cx="1074" cy="0"/>
            </a:xfrm>
            <a:prstGeom prst="line">
              <a:avLst/>
            </a:prstGeom>
            <a:noFill/>
            <a:ln w="12700">
              <a:solidFill>
                <a:schemeClr val="tx1"/>
              </a:solidFill>
              <a:round/>
              <a:headEnd/>
              <a:tailEnd type="triangle" w="med" len="med"/>
            </a:ln>
            <a:effectLst>
              <a:outerShdw dist="17961" dir="2700000" algn="ctr" rotWithShape="0">
                <a:srgbClr val="292929"/>
              </a:outerShdw>
            </a:effectLst>
          </p:spPr>
          <p:txBody>
            <a:bodyPr/>
            <a:lstStyle/>
            <a:p>
              <a:pPr>
                <a:defRPr/>
              </a:pPr>
              <a:endParaRPr lang="en-US" sz="2200">
                <a:solidFill>
                  <a:srgbClr val="000000"/>
                </a:solidFill>
                <a:effectLst>
                  <a:outerShdw blurRad="38100" dist="38100" dir="2700000" algn="tl">
                    <a:srgbClr val="000000">
                      <a:alpha val="43137"/>
                    </a:srgbClr>
                  </a:outerShdw>
                </a:effectLst>
                <a:latin typeface="MS Reference Serif" pitchFamily="18" charset="0"/>
              </a:endParaRPr>
            </a:p>
          </p:txBody>
        </p:sp>
      </p:grpSp>
    </p:spTree>
  </p:cSld>
  <p:clrMapOvr>
    <a:overrideClrMapping bg1="lt1" tx1="dk1" bg2="lt2" tx2="dk2" accent1="accent1" accent2="accent2" accent3="accent3" accent4="accent4" accent5="accent5" accent6="accent6" hlink="hlink" folHlink="folHlink"/>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51561"/>
                                        </p:tgtEl>
                                        <p:attrNameLst>
                                          <p:attrName>style.visibility</p:attrName>
                                        </p:attrNameLst>
                                      </p:cBhvr>
                                      <p:to>
                                        <p:strVal val="visible"/>
                                      </p:to>
                                    </p:set>
                                    <p:animEffect transition="in" filter="dissolve">
                                      <p:cBhvr>
                                        <p:cTn id="7" dur="500"/>
                                        <p:tgtEl>
                                          <p:spTgt spid="151561"/>
                                        </p:tgtEl>
                                      </p:cBhvr>
                                    </p:animEffect>
                                  </p:childTnLst>
                                </p:cTn>
                              </p:par>
                            </p:childTnLst>
                          </p:cTn>
                        </p:par>
                        <p:par>
                          <p:cTn id="8" fill="hold" nodeType="afterGroup">
                            <p:stCondLst>
                              <p:cond delay="500"/>
                            </p:stCondLst>
                            <p:childTnLst>
                              <p:par>
                                <p:cTn id="9" presetID="12" presetClass="entr" presetSubtype="8" fill="hold" nodeType="afterEffect">
                                  <p:stCondLst>
                                    <p:cond delay="1000"/>
                                  </p:stCondLst>
                                  <p:childTnLst>
                                    <p:set>
                                      <p:cBhvr>
                                        <p:cTn id="10" dur="1" fill="hold">
                                          <p:stCondLst>
                                            <p:cond delay="0"/>
                                          </p:stCondLst>
                                        </p:cTn>
                                        <p:tgtEl>
                                          <p:spTgt spid="151570"/>
                                        </p:tgtEl>
                                        <p:attrNameLst>
                                          <p:attrName>style.visibility</p:attrName>
                                        </p:attrNameLst>
                                      </p:cBhvr>
                                      <p:to>
                                        <p:strVal val="visible"/>
                                      </p:to>
                                    </p:set>
                                    <p:animEffect transition="in" filter="slide(fromLeft)">
                                      <p:cBhvr>
                                        <p:cTn id="11" dur="500"/>
                                        <p:tgtEl>
                                          <p:spTgt spid="151570"/>
                                        </p:tgtEl>
                                      </p:cBhvr>
                                    </p:animEffect>
                                  </p:childTnLst>
                                </p:cTn>
                              </p:par>
                            </p:childTnLst>
                          </p:cTn>
                        </p:par>
                        <p:par>
                          <p:cTn id="12" fill="hold" nodeType="afterGroup">
                            <p:stCondLst>
                              <p:cond delay="2000"/>
                            </p:stCondLst>
                            <p:childTnLst>
                              <p:par>
                                <p:cTn id="13" presetID="12" presetClass="entr" presetSubtype="8" fill="hold" grpId="0" nodeType="afterEffect">
                                  <p:stCondLst>
                                    <p:cond delay="0"/>
                                  </p:stCondLst>
                                  <p:childTnLst>
                                    <p:set>
                                      <p:cBhvr>
                                        <p:cTn id="14" dur="1" fill="hold">
                                          <p:stCondLst>
                                            <p:cond delay="0"/>
                                          </p:stCondLst>
                                        </p:cTn>
                                        <p:tgtEl>
                                          <p:spTgt spid="151571"/>
                                        </p:tgtEl>
                                        <p:attrNameLst>
                                          <p:attrName>style.visibility</p:attrName>
                                        </p:attrNameLst>
                                      </p:cBhvr>
                                      <p:to>
                                        <p:strVal val="visible"/>
                                      </p:to>
                                    </p:set>
                                    <p:animEffect transition="in" filter="slide(fromLeft)">
                                      <p:cBhvr>
                                        <p:cTn id="15" dur="500"/>
                                        <p:tgtEl>
                                          <p:spTgt spid="151571"/>
                                        </p:tgtEl>
                                      </p:cBhvr>
                                    </p:animEffect>
                                  </p:childTnLst>
                                </p:cTn>
                              </p:par>
                            </p:childTnLst>
                          </p:cTn>
                        </p:par>
                        <p:par>
                          <p:cTn id="16" fill="hold" nodeType="afterGroup">
                            <p:stCondLst>
                              <p:cond delay="2500"/>
                            </p:stCondLst>
                            <p:childTnLst>
                              <p:par>
                                <p:cTn id="17" presetID="12" presetClass="entr" presetSubtype="1" fill="hold" nodeType="afterEffect">
                                  <p:stCondLst>
                                    <p:cond delay="0"/>
                                  </p:stCondLst>
                                  <p:childTnLst>
                                    <p:set>
                                      <p:cBhvr>
                                        <p:cTn id="18" dur="1" fill="hold">
                                          <p:stCondLst>
                                            <p:cond delay="0"/>
                                          </p:stCondLst>
                                        </p:cTn>
                                        <p:tgtEl>
                                          <p:spTgt spid="151565"/>
                                        </p:tgtEl>
                                        <p:attrNameLst>
                                          <p:attrName>style.visibility</p:attrName>
                                        </p:attrNameLst>
                                      </p:cBhvr>
                                      <p:to>
                                        <p:strVal val="visible"/>
                                      </p:to>
                                    </p:set>
                                    <p:animEffect transition="in" filter="slide(fromTop)">
                                      <p:cBhvr>
                                        <p:cTn id="19" dur="500"/>
                                        <p:tgtEl>
                                          <p:spTgt spid="151565"/>
                                        </p:tgtEl>
                                      </p:cBhvr>
                                    </p:animEffect>
                                  </p:childTnLst>
                                </p:cTn>
                              </p:par>
                            </p:childTnLst>
                          </p:cTn>
                        </p:par>
                        <p:par>
                          <p:cTn id="20" fill="hold" nodeType="afterGroup">
                            <p:stCondLst>
                              <p:cond delay="3000"/>
                            </p:stCondLst>
                            <p:childTnLst>
                              <p:par>
                                <p:cTn id="21" presetID="12" presetClass="entr" presetSubtype="8" fill="hold" grpId="0" nodeType="afterEffect">
                                  <p:stCondLst>
                                    <p:cond delay="0"/>
                                  </p:stCondLst>
                                  <p:childTnLst>
                                    <p:set>
                                      <p:cBhvr>
                                        <p:cTn id="22" dur="1" fill="hold">
                                          <p:stCondLst>
                                            <p:cond delay="0"/>
                                          </p:stCondLst>
                                        </p:cTn>
                                        <p:tgtEl>
                                          <p:spTgt spid="151593"/>
                                        </p:tgtEl>
                                        <p:attrNameLst>
                                          <p:attrName>style.visibility</p:attrName>
                                        </p:attrNameLst>
                                      </p:cBhvr>
                                      <p:to>
                                        <p:strVal val="visible"/>
                                      </p:to>
                                    </p:set>
                                    <p:animEffect transition="in" filter="slide(fromLeft)">
                                      <p:cBhvr>
                                        <p:cTn id="23" dur="500"/>
                                        <p:tgtEl>
                                          <p:spTgt spid="151593"/>
                                        </p:tgtEl>
                                      </p:cBhvr>
                                    </p:animEffect>
                                  </p:childTnLst>
                                </p:cTn>
                              </p:par>
                            </p:childTnLst>
                          </p:cTn>
                        </p:par>
                        <p:par>
                          <p:cTn id="24" fill="hold" nodeType="afterGroup">
                            <p:stCondLst>
                              <p:cond delay="3500"/>
                            </p:stCondLst>
                            <p:childTnLst>
                              <p:par>
                                <p:cTn id="25" presetID="12" presetClass="entr" presetSubtype="4" fill="hold" nodeType="afterEffect">
                                  <p:stCondLst>
                                    <p:cond delay="2000"/>
                                  </p:stCondLst>
                                  <p:childTnLst>
                                    <p:set>
                                      <p:cBhvr>
                                        <p:cTn id="26" dur="1" fill="hold">
                                          <p:stCondLst>
                                            <p:cond delay="0"/>
                                          </p:stCondLst>
                                        </p:cTn>
                                        <p:tgtEl>
                                          <p:spTgt spid="151569"/>
                                        </p:tgtEl>
                                        <p:attrNameLst>
                                          <p:attrName>style.visibility</p:attrName>
                                        </p:attrNameLst>
                                      </p:cBhvr>
                                      <p:to>
                                        <p:strVal val="visible"/>
                                      </p:to>
                                    </p:set>
                                    <p:animEffect transition="in" filter="slide(fromBottom)">
                                      <p:cBhvr>
                                        <p:cTn id="27" dur="500"/>
                                        <p:tgtEl>
                                          <p:spTgt spid="15156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nodeType="clickEffect">
                                  <p:stCondLst>
                                    <p:cond delay="0"/>
                                  </p:stCondLst>
                                  <p:childTnLst>
                                    <p:set>
                                      <p:cBhvr>
                                        <p:cTn id="31" dur="1" fill="hold">
                                          <p:stCondLst>
                                            <p:cond delay="0"/>
                                          </p:stCondLst>
                                        </p:cTn>
                                        <p:tgtEl>
                                          <p:spTgt spid="151577"/>
                                        </p:tgtEl>
                                        <p:attrNameLst>
                                          <p:attrName>style.visibility</p:attrName>
                                        </p:attrNameLst>
                                      </p:cBhvr>
                                      <p:to>
                                        <p:strVal val="visible"/>
                                      </p:to>
                                    </p:set>
                                    <p:animEffect transition="in" filter="slide(fromBottom)">
                                      <p:cBhvr>
                                        <p:cTn id="32" dur="500"/>
                                        <p:tgtEl>
                                          <p:spTgt spid="151577"/>
                                        </p:tgtEl>
                                      </p:cBhvr>
                                    </p:animEffect>
                                  </p:childTnLst>
                                </p:cTn>
                              </p:par>
                            </p:childTnLst>
                          </p:cTn>
                        </p:par>
                        <p:par>
                          <p:cTn id="33" fill="hold" nodeType="afterGroup">
                            <p:stCondLst>
                              <p:cond delay="500"/>
                            </p:stCondLst>
                            <p:childTnLst>
                              <p:par>
                                <p:cTn id="34" presetID="12" presetClass="entr" presetSubtype="4" fill="hold" grpId="0" nodeType="afterEffect">
                                  <p:stCondLst>
                                    <p:cond delay="0"/>
                                  </p:stCondLst>
                                  <p:childTnLst>
                                    <p:set>
                                      <p:cBhvr>
                                        <p:cTn id="35" dur="1" fill="hold">
                                          <p:stCondLst>
                                            <p:cond delay="0"/>
                                          </p:stCondLst>
                                        </p:cTn>
                                        <p:tgtEl>
                                          <p:spTgt spid="151587"/>
                                        </p:tgtEl>
                                        <p:attrNameLst>
                                          <p:attrName>style.visibility</p:attrName>
                                        </p:attrNameLst>
                                      </p:cBhvr>
                                      <p:to>
                                        <p:strVal val="visible"/>
                                      </p:to>
                                    </p:set>
                                    <p:animEffect transition="in" filter="slide(fromBottom)">
                                      <p:cBhvr>
                                        <p:cTn id="36" dur="500"/>
                                        <p:tgtEl>
                                          <p:spTgt spid="151587"/>
                                        </p:tgtEl>
                                      </p:cBhvr>
                                    </p:animEffect>
                                  </p:childTnLst>
                                </p:cTn>
                              </p:par>
                            </p:childTnLst>
                          </p:cTn>
                        </p:par>
                        <p:par>
                          <p:cTn id="37" fill="hold" nodeType="afterGroup">
                            <p:stCondLst>
                              <p:cond delay="1000"/>
                            </p:stCondLst>
                            <p:childTnLst>
                              <p:par>
                                <p:cTn id="38" presetID="12" presetClass="entr" presetSubtype="4" fill="hold" nodeType="afterEffect">
                                  <p:stCondLst>
                                    <p:cond delay="1000"/>
                                  </p:stCondLst>
                                  <p:childTnLst>
                                    <p:set>
                                      <p:cBhvr>
                                        <p:cTn id="39" dur="1" fill="hold">
                                          <p:stCondLst>
                                            <p:cond delay="0"/>
                                          </p:stCondLst>
                                        </p:cTn>
                                        <p:tgtEl>
                                          <p:spTgt spid="151579"/>
                                        </p:tgtEl>
                                        <p:attrNameLst>
                                          <p:attrName>style.visibility</p:attrName>
                                        </p:attrNameLst>
                                      </p:cBhvr>
                                      <p:to>
                                        <p:strVal val="visible"/>
                                      </p:to>
                                    </p:set>
                                    <p:animEffect transition="in" filter="slide(fromBottom)">
                                      <p:cBhvr>
                                        <p:cTn id="40" dur="500"/>
                                        <p:tgtEl>
                                          <p:spTgt spid="151579"/>
                                        </p:tgtEl>
                                      </p:cBhvr>
                                    </p:animEffect>
                                  </p:childTnLst>
                                </p:cTn>
                              </p:par>
                            </p:childTnLst>
                          </p:cTn>
                        </p:par>
                        <p:par>
                          <p:cTn id="41" fill="hold" nodeType="afterGroup">
                            <p:stCondLst>
                              <p:cond delay="2500"/>
                            </p:stCondLst>
                            <p:childTnLst>
                              <p:par>
                                <p:cTn id="42" presetID="12" presetClass="entr" presetSubtype="4" fill="hold" grpId="0" nodeType="afterEffect">
                                  <p:stCondLst>
                                    <p:cond delay="0"/>
                                  </p:stCondLst>
                                  <p:childTnLst>
                                    <p:set>
                                      <p:cBhvr>
                                        <p:cTn id="43" dur="1" fill="hold">
                                          <p:stCondLst>
                                            <p:cond delay="0"/>
                                          </p:stCondLst>
                                        </p:cTn>
                                        <p:tgtEl>
                                          <p:spTgt spid="151590"/>
                                        </p:tgtEl>
                                        <p:attrNameLst>
                                          <p:attrName>style.visibility</p:attrName>
                                        </p:attrNameLst>
                                      </p:cBhvr>
                                      <p:to>
                                        <p:strVal val="visible"/>
                                      </p:to>
                                    </p:set>
                                    <p:animEffect transition="in" filter="slide(fromBottom)">
                                      <p:cBhvr>
                                        <p:cTn id="44" dur="500"/>
                                        <p:tgtEl>
                                          <p:spTgt spid="151590"/>
                                        </p:tgtEl>
                                      </p:cBhvr>
                                    </p:animEffect>
                                  </p:childTnLst>
                                </p:cTn>
                              </p:par>
                            </p:childTnLst>
                          </p:cTn>
                        </p:par>
                        <p:par>
                          <p:cTn id="45" fill="hold" nodeType="afterGroup">
                            <p:stCondLst>
                              <p:cond delay="3000"/>
                            </p:stCondLst>
                            <p:childTnLst>
                              <p:par>
                                <p:cTn id="46" presetID="3" presetClass="entr" presetSubtype="10" fill="hold" nodeType="afterEffect">
                                  <p:stCondLst>
                                    <p:cond delay="1000"/>
                                  </p:stCondLst>
                                  <p:childTnLst>
                                    <p:set>
                                      <p:cBhvr>
                                        <p:cTn id="47" dur="1" fill="hold">
                                          <p:stCondLst>
                                            <p:cond delay="0"/>
                                          </p:stCondLst>
                                        </p:cTn>
                                        <p:tgtEl>
                                          <p:spTgt spid="151604"/>
                                        </p:tgtEl>
                                        <p:attrNameLst>
                                          <p:attrName>style.visibility</p:attrName>
                                        </p:attrNameLst>
                                      </p:cBhvr>
                                      <p:to>
                                        <p:strVal val="visible"/>
                                      </p:to>
                                    </p:set>
                                    <p:animEffect transition="in" filter="blinds(horizontal)">
                                      <p:cBhvr>
                                        <p:cTn id="48" dur="500"/>
                                        <p:tgtEl>
                                          <p:spTgt spid="151604"/>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2" presetClass="entr" presetSubtype="4" fill="hold" nodeType="clickEffect">
                                  <p:stCondLst>
                                    <p:cond delay="0"/>
                                  </p:stCondLst>
                                  <p:childTnLst>
                                    <p:set>
                                      <p:cBhvr>
                                        <p:cTn id="52" dur="1" fill="hold">
                                          <p:stCondLst>
                                            <p:cond delay="0"/>
                                          </p:stCondLst>
                                        </p:cTn>
                                        <p:tgtEl>
                                          <p:spTgt spid="151596"/>
                                        </p:tgtEl>
                                        <p:attrNameLst>
                                          <p:attrName>style.visibility</p:attrName>
                                        </p:attrNameLst>
                                      </p:cBhvr>
                                      <p:to>
                                        <p:strVal val="visible"/>
                                      </p:to>
                                    </p:set>
                                    <p:animEffect transition="in" filter="slide(fromBottom)">
                                      <p:cBhvr>
                                        <p:cTn id="53" dur="500"/>
                                        <p:tgtEl>
                                          <p:spTgt spid="151596"/>
                                        </p:tgtEl>
                                      </p:cBhvr>
                                    </p:animEffect>
                                  </p:childTnLst>
                                </p:cTn>
                              </p:par>
                            </p:childTnLst>
                          </p:cTn>
                        </p:par>
                        <p:par>
                          <p:cTn id="54" fill="hold" nodeType="afterGroup">
                            <p:stCondLst>
                              <p:cond delay="500"/>
                            </p:stCondLst>
                            <p:childTnLst>
                              <p:par>
                                <p:cTn id="55" presetID="12" presetClass="entr" presetSubtype="4" fill="hold" grpId="0" nodeType="afterEffect">
                                  <p:stCondLst>
                                    <p:cond delay="0"/>
                                  </p:stCondLst>
                                  <p:childTnLst>
                                    <p:set>
                                      <p:cBhvr>
                                        <p:cTn id="56" dur="1" fill="hold">
                                          <p:stCondLst>
                                            <p:cond delay="0"/>
                                          </p:stCondLst>
                                        </p:cTn>
                                        <p:tgtEl>
                                          <p:spTgt spid="151588"/>
                                        </p:tgtEl>
                                        <p:attrNameLst>
                                          <p:attrName>style.visibility</p:attrName>
                                        </p:attrNameLst>
                                      </p:cBhvr>
                                      <p:to>
                                        <p:strVal val="visible"/>
                                      </p:to>
                                    </p:set>
                                    <p:animEffect transition="in" filter="slide(fromBottom)">
                                      <p:cBhvr>
                                        <p:cTn id="57" dur="500"/>
                                        <p:tgtEl>
                                          <p:spTgt spid="151588"/>
                                        </p:tgtEl>
                                      </p:cBhvr>
                                    </p:animEffect>
                                  </p:childTnLst>
                                </p:cTn>
                              </p:par>
                            </p:childTnLst>
                          </p:cTn>
                        </p:par>
                        <p:par>
                          <p:cTn id="58" fill="hold" nodeType="afterGroup">
                            <p:stCondLst>
                              <p:cond delay="1000"/>
                            </p:stCondLst>
                            <p:childTnLst>
                              <p:par>
                                <p:cTn id="59" presetID="12" presetClass="entr" presetSubtype="4" fill="hold" nodeType="afterEffect">
                                  <p:stCondLst>
                                    <p:cond delay="1000"/>
                                  </p:stCondLst>
                                  <p:childTnLst>
                                    <p:set>
                                      <p:cBhvr>
                                        <p:cTn id="60" dur="1" fill="hold">
                                          <p:stCondLst>
                                            <p:cond delay="0"/>
                                          </p:stCondLst>
                                        </p:cTn>
                                        <p:tgtEl>
                                          <p:spTgt spid="151584"/>
                                        </p:tgtEl>
                                        <p:attrNameLst>
                                          <p:attrName>style.visibility</p:attrName>
                                        </p:attrNameLst>
                                      </p:cBhvr>
                                      <p:to>
                                        <p:strVal val="visible"/>
                                      </p:to>
                                    </p:set>
                                    <p:animEffect transition="in" filter="slide(fromBottom)">
                                      <p:cBhvr>
                                        <p:cTn id="61" dur="500"/>
                                        <p:tgtEl>
                                          <p:spTgt spid="151584"/>
                                        </p:tgtEl>
                                      </p:cBhvr>
                                    </p:animEffect>
                                  </p:childTnLst>
                                </p:cTn>
                              </p:par>
                            </p:childTnLst>
                          </p:cTn>
                        </p:par>
                        <p:par>
                          <p:cTn id="62" fill="hold" nodeType="afterGroup">
                            <p:stCondLst>
                              <p:cond delay="2500"/>
                            </p:stCondLst>
                            <p:childTnLst>
                              <p:par>
                                <p:cTn id="63" presetID="12" presetClass="entr" presetSubtype="4" fill="hold" grpId="0" nodeType="afterEffect">
                                  <p:stCondLst>
                                    <p:cond delay="0"/>
                                  </p:stCondLst>
                                  <p:childTnLst>
                                    <p:set>
                                      <p:cBhvr>
                                        <p:cTn id="64" dur="1" fill="hold">
                                          <p:stCondLst>
                                            <p:cond delay="0"/>
                                          </p:stCondLst>
                                        </p:cTn>
                                        <p:tgtEl>
                                          <p:spTgt spid="151591"/>
                                        </p:tgtEl>
                                        <p:attrNameLst>
                                          <p:attrName>style.visibility</p:attrName>
                                        </p:attrNameLst>
                                      </p:cBhvr>
                                      <p:to>
                                        <p:strVal val="visible"/>
                                      </p:to>
                                    </p:set>
                                    <p:animEffect transition="in" filter="slide(fromBottom)">
                                      <p:cBhvr>
                                        <p:cTn id="65" dur="500"/>
                                        <p:tgtEl>
                                          <p:spTgt spid="151591"/>
                                        </p:tgtEl>
                                      </p:cBhvr>
                                    </p:animEffect>
                                  </p:childTnLst>
                                </p:cTn>
                              </p:par>
                            </p:childTnLst>
                          </p:cTn>
                        </p:par>
                        <p:par>
                          <p:cTn id="66" fill="hold" nodeType="afterGroup">
                            <p:stCondLst>
                              <p:cond delay="3000"/>
                            </p:stCondLst>
                            <p:childTnLst>
                              <p:par>
                                <p:cTn id="67" presetID="3" presetClass="entr" presetSubtype="10" fill="hold" nodeType="afterEffect">
                                  <p:stCondLst>
                                    <p:cond delay="1000"/>
                                  </p:stCondLst>
                                  <p:childTnLst>
                                    <p:set>
                                      <p:cBhvr>
                                        <p:cTn id="68" dur="1" fill="hold">
                                          <p:stCondLst>
                                            <p:cond delay="0"/>
                                          </p:stCondLst>
                                        </p:cTn>
                                        <p:tgtEl>
                                          <p:spTgt spid="151605"/>
                                        </p:tgtEl>
                                        <p:attrNameLst>
                                          <p:attrName>style.visibility</p:attrName>
                                        </p:attrNameLst>
                                      </p:cBhvr>
                                      <p:to>
                                        <p:strVal val="visible"/>
                                      </p:to>
                                    </p:set>
                                    <p:animEffect transition="in" filter="blinds(horizontal)">
                                      <p:cBhvr>
                                        <p:cTn id="69" dur="500"/>
                                        <p:tgtEl>
                                          <p:spTgt spid="151605"/>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12" presetClass="entr" presetSubtype="4" fill="hold" nodeType="clickEffect">
                                  <p:stCondLst>
                                    <p:cond delay="0"/>
                                  </p:stCondLst>
                                  <p:childTnLst>
                                    <p:set>
                                      <p:cBhvr>
                                        <p:cTn id="73" dur="1" fill="hold">
                                          <p:stCondLst>
                                            <p:cond delay="0"/>
                                          </p:stCondLst>
                                        </p:cTn>
                                        <p:tgtEl>
                                          <p:spTgt spid="151595"/>
                                        </p:tgtEl>
                                        <p:attrNameLst>
                                          <p:attrName>style.visibility</p:attrName>
                                        </p:attrNameLst>
                                      </p:cBhvr>
                                      <p:to>
                                        <p:strVal val="visible"/>
                                      </p:to>
                                    </p:set>
                                    <p:animEffect transition="in" filter="slide(fromBottom)">
                                      <p:cBhvr>
                                        <p:cTn id="74" dur="500"/>
                                        <p:tgtEl>
                                          <p:spTgt spid="151595"/>
                                        </p:tgtEl>
                                      </p:cBhvr>
                                    </p:animEffect>
                                  </p:childTnLst>
                                </p:cTn>
                              </p:par>
                            </p:childTnLst>
                          </p:cTn>
                        </p:par>
                        <p:par>
                          <p:cTn id="75" fill="hold" nodeType="afterGroup">
                            <p:stCondLst>
                              <p:cond delay="500"/>
                            </p:stCondLst>
                            <p:childTnLst>
                              <p:par>
                                <p:cTn id="76" presetID="12" presetClass="entr" presetSubtype="8" fill="hold" grpId="0" nodeType="afterEffect">
                                  <p:stCondLst>
                                    <p:cond delay="0"/>
                                  </p:stCondLst>
                                  <p:childTnLst>
                                    <p:set>
                                      <p:cBhvr>
                                        <p:cTn id="77" dur="1" fill="hold">
                                          <p:stCondLst>
                                            <p:cond delay="0"/>
                                          </p:stCondLst>
                                        </p:cTn>
                                        <p:tgtEl>
                                          <p:spTgt spid="151586"/>
                                        </p:tgtEl>
                                        <p:attrNameLst>
                                          <p:attrName>style.visibility</p:attrName>
                                        </p:attrNameLst>
                                      </p:cBhvr>
                                      <p:to>
                                        <p:strVal val="visible"/>
                                      </p:to>
                                    </p:set>
                                    <p:animEffect transition="in" filter="slide(fromLeft)">
                                      <p:cBhvr>
                                        <p:cTn id="78" dur="500"/>
                                        <p:tgtEl>
                                          <p:spTgt spid="151586"/>
                                        </p:tgtEl>
                                      </p:cBhvr>
                                    </p:animEffect>
                                  </p:childTnLst>
                                </p:cTn>
                              </p:par>
                            </p:childTnLst>
                          </p:cTn>
                        </p:par>
                        <p:par>
                          <p:cTn id="79" fill="hold" nodeType="afterGroup">
                            <p:stCondLst>
                              <p:cond delay="1000"/>
                            </p:stCondLst>
                            <p:childTnLst>
                              <p:par>
                                <p:cTn id="80" presetID="12" presetClass="entr" presetSubtype="4" fill="hold" nodeType="afterEffect">
                                  <p:stCondLst>
                                    <p:cond delay="1000"/>
                                  </p:stCondLst>
                                  <p:childTnLst>
                                    <p:set>
                                      <p:cBhvr>
                                        <p:cTn id="81" dur="1" fill="hold">
                                          <p:stCondLst>
                                            <p:cond delay="0"/>
                                          </p:stCondLst>
                                        </p:cTn>
                                        <p:tgtEl>
                                          <p:spTgt spid="151585"/>
                                        </p:tgtEl>
                                        <p:attrNameLst>
                                          <p:attrName>style.visibility</p:attrName>
                                        </p:attrNameLst>
                                      </p:cBhvr>
                                      <p:to>
                                        <p:strVal val="visible"/>
                                      </p:to>
                                    </p:set>
                                    <p:animEffect transition="in" filter="slide(fromBottom)">
                                      <p:cBhvr>
                                        <p:cTn id="82" dur="500"/>
                                        <p:tgtEl>
                                          <p:spTgt spid="151585"/>
                                        </p:tgtEl>
                                      </p:cBhvr>
                                    </p:animEffect>
                                  </p:childTnLst>
                                </p:cTn>
                              </p:par>
                            </p:childTnLst>
                          </p:cTn>
                        </p:par>
                        <p:par>
                          <p:cTn id="83" fill="hold" nodeType="afterGroup">
                            <p:stCondLst>
                              <p:cond delay="2500"/>
                            </p:stCondLst>
                            <p:childTnLst>
                              <p:par>
                                <p:cTn id="84" presetID="12" presetClass="entr" presetSubtype="2" fill="hold" grpId="0" nodeType="afterEffect">
                                  <p:stCondLst>
                                    <p:cond delay="0"/>
                                  </p:stCondLst>
                                  <p:childTnLst>
                                    <p:set>
                                      <p:cBhvr>
                                        <p:cTn id="85" dur="1" fill="hold">
                                          <p:stCondLst>
                                            <p:cond delay="0"/>
                                          </p:stCondLst>
                                        </p:cTn>
                                        <p:tgtEl>
                                          <p:spTgt spid="151592"/>
                                        </p:tgtEl>
                                        <p:attrNameLst>
                                          <p:attrName>style.visibility</p:attrName>
                                        </p:attrNameLst>
                                      </p:cBhvr>
                                      <p:to>
                                        <p:strVal val="visible"/>
                                      </p:to>
                                    </p:set>
                                    <p:animEffect transition="in" filter="slide(fromRight)">
                                      <p:cBhvr>
                                        <p:cTn id="86" dur="500"/>
                                        <p:tgtEl>
                                          <p:spTgt spid="151592"/>
                                        </p:tgtEl>
                                      </p:cBhvr>
                                    </p:animEffect>
                                  </p:childTnLst>
                                </p:cTn>
                              </p:par>
                            </p:childTnLst>
                          </p:cTn>
                        </p:par>
                        <p:par>
                          <p:cTn id="87" fill="hold" nodeType="afterGroup">
                            <p:stCondLst>
                              <p:cond delay="3000"/>
                            </p:stCondLst>
                            <p:childTnLst>
                              <p:par>
                                <p:cTn id="88" presetID="3" presetClass="entr" presetSubtype="10" fill="hold" nodeType="afterEffect">
                                  <p:stCondLst>
                                    <p:cond delay="1000"/>
                                  </p:stCondLst>
                                  <p:childTnLst>
                                    <p:set>
                                      <p:cBhvr>
                                        <p:cTn id="89" dur="1" fill="hold">
                                          <p:stCondLst>
                                            <p:cond delay="0"/>
                                          </p:stCondLst>
                                        </p:cTn>
                                        <p:tgtEl>
                                          <p:spTgt spid="151606"/>
                                        </p:tgtEl>
                                        <p:attrNameLst>
                                          <p:attrName>style.visibility</p:attrName>
                                        </p:attrNameLst>
                                      </p:cBhvr>
                                      <p:to>
                                        <p:strVal val="visible"/>
                                      </p:to>
                                    </p:set>
                                    <p:animEffect transition="in" filter="blinds(horizontal)">
                                      <p:cBhvr>
                                        <p:cTn id="90" dur="500"/>
                                        <p:tgtEl>
                                          <p:spTgt spid="1516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71" grpId="0" autoUpdateAnimBg="0"/>
      <p:bldP spid="151586" grpId="0" autoUpdateAnimBg="0"/>
      <p:bldP spid="151587" grpId="0" autoUpdateAnimBg="0"/>
      <p:bldP spid="151588" grpId="0" autoUpdateAnimBg="0"/>
      <p:bldP spid="151590" grpId="0" autoUpdateAnimBg="0"/>
      <p:bldP spid="151591" grpId="0" autoUpdateAnimBg="0"/>
      <p:bldP spid="151592" grpId="0" autoUpdateAnimBg="0"/>
      <p:bldP spid="151593"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r>
              <a:rPr lang="en-US"/>
              <a:t>8.</a:t>
            </a:r>
            <a:fld id="{37F79BD3-C1D9-439E-8A0B-FD7E8220C24C}" type="slidenum">
              <a:rPr lang="en-US" smtClean="0"/>
              <a:pPr>
                <a:defRPr/>
              </a:pPr>
              <a:t>11</a:t>
            </a:fld>
            <a:endParaRPr lang="en-US"/>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3278" y="353657"/>
            <a:ext cx="1752597" cy="101246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4"/>
          <p:cNvGraphicFramePr>
            <a:graphicFrameLocks noGrp="1"/>
          </p:cNvGraphicFramePr>
          <p:nvPr>
            <p:extLst>
              <p:ext uri="{D42A27DB-BD31-4B8C-83A1-F6EECF244321}">
                <p14:modId xmlns:p14="http://schemas.microsoft.com/office/powerpoint/2010/main" val="2476053494"/>
              </p:ext>
            </p:extLst>
          </p:nvPr>
        </p:nvGraphicFramePr>
        <p:xfrm>
          <a:off x="152400" y="381011"/>
          <a:ext cx="6705602" cy="6359758"/>
        </p:xfrm>
        <a:graphic>
          <a:graphicData uri="http://schemas.openxmlformats.org/drawingml/2006/table">
            <a:tbl>
              <a:tblPr>
                <a:tableStyleId>{5C22544A-7EE6-4342-B048-85BDC9FD1C3A}</a:tableStyleId>
              </a:tblPr>
              <a:tblGrid>
                <a:gridCol w="368595">
                  <a:extLst>
                    <a:ext uri="{9D8B030D-6E8A-4147-A177-3AD203B41FA5}">
                      <a16:colId xmlns:a16="http://schemas.microsoft.com/office/drawing/2014/main" val="219331992"/>
                    </a:ext>
                  </a:extLst>
                </a:gridCol>
                <a:gridCol w="623777">
                  <a:extLst>
                    <a:ext uri="{9D8B030D-6E8A-4147-A177-3AD203B41FA5}">
                      <a16:colId xmlns:a16="http://schemas.microsoft.com/office/drawing/2014/main" val="2402295394"/>
                    </a:ext>
                  </a:extLst>
                </a:gridCol>
                <a:gridCol w="623777">
                  <a:extLst>
                    <a:ext uri="{9D8B030D-6E8A-4147-A177-3AD203B41FA5}">
                      <a16:colId xmlns:a16="http://schemas.microsoft.com/office/drawing/2014/main" val="1272324609"/>
                    </a:ext>
                  </a:extLst>
                </a:gridCol>
                <a:gridCol w="623777">
                  <a:extLst>
                    <a:ext uri="{9D8B030D-6E8A-4147-A177-3AD203B41FA5}">
                      <a16:colId xmlns:a16="http://schemas.microsoft.com/office/drawing/2014/main" val="2707186583"/>
                    </a:ext>
                  </a:extLst>
                </a:gridCol>
                <a:gridCol w="623777">
                  <a:extLst>
                    <a:ext uri="{9D8B030D-6E8A-4147-A177-3AD203B41FA5}">
                      <a16:colId xmlns:a16="http://schemas.microsoft.com/office/drawing/2014/main" val="3546843737"/>
                    </a:ext>
                  </a:extLst>
                </a:gridCol>
                <a:gridCol w="623777">
                  <a:extLst>
                    <a:ext uri="{9D8B030D-6E8A-4147-A177-3AD203B41FA5}">
                      <a16:colId xmlns:a16="http://schemas.microsoft.com/office/drawing/2014/main" val="1469669242"/>
                    </a:ext>
                  </a:extLst>
                </a:gridCol>
                <a:gridCol w="623777">
                  <a:extLst>
                    <a:ext uri="{9D8B030D-6E8A-4147-A177-3AD203B41FA5}">
                      <a16:colId xmlns:a16="http://schemas.microsoft.com/office/drawing/2014/main" val="1918788723"/>
                    </a:ext>
                  </a:extLst>
                </a:gridCol>
                <a:gridCol w="623777">
                  <a:extLst>
                    <a:ext uri="{9D8B030D-6E8A-4147-A177-3AD203B41FA5}">
                      <a16:colId xmlns:a16="http://schemas.microsoft.com/office/drawing/2014/main" val="538890478"/>
                    </a:ext>
                  </a:extLst>
                </a:gridCol>
                <a:gridCol w="623777">
                  <a:extLst>
                    <a:ext uri="{9D8B030D-6E8A-4147-A177-3AD203B41FA5}">
                      <a16:colId xmlns:a16="http://schemas.microsoft.com/office/drawing/2014/main" val="3531338097"/>
                    </a:ext>
                  </a:extLst>
                </a:gridCol>
                <a:gridCol w="623777">
                  <a:extLst>
                    <a:ext uri="{9D8B030D-6E8A-4147-A177-3AD203B41FA5}">
                      <a16:colId xmlns:a16="http://schemas.microsoft.com/office/drawing/2014/main" val="1172934332"/>
                    </a:ext>
                  </a:extLst>
                </a:gridCol>
                <a:gridCol w="723014">
                  <a:extLst>
                    <a:ext uri="{9D8B030D-6E8A-4147-A177-3AD203B41FA5}">
                      <a16:colId xmlns:a16="http://schemas.microsoft.com/office/drawing/2014/main" val="2024886612"/>
                    </a:ext>
                  </a:extLst>
                </a:gridCol>
              </a:tblGrid>
              <a:tr h="206204">
                <a:tc>
                  <a:txBody>
                    <a:bodyPr/>
                    <a:lstStyle/>
                    <a:p>
                      <a:pPr algn="l" fontAlgn="t"/>
                      <a:r>
                        <a:rPr lang="en-US" sz="1000" b="1" u="none" strike="noStrike" dirty="0">
                          <a:solidFill>
                            <a:srgbClr val="0070C0"/>
                          </a:solidFill>
                          <a:effectLst/>
                        </a:rPr>
                        <a:t> </a:t>
                      </a:r>
                      <a:endParaRPr lang="en-US" sz="1000" b="1" i="0" u="none" strike="noStrike" dirty="0">
                        <a:solidFill>
                          <a:srgbClr val="0070C0"/>
                        </a:solidFill>
                        <a:effectLst/>
                        <a:latin typeface="Arial" panose="020B0604020202020204" pitchFamily="34" charset="0"/>
                      </a:endParaRPr>
                    </a:p>
                  </a:txBody>
                  <a:tcPr marL="9362" marR="9362" marT="9362" marB="0"/>
                </a:tc>
                <a:tc>
                  <a:txBody>
                    <a:bodyPr/>
                    <a:lstStyle/>
                    <a:p>
                      <a:pPr algn="ctr" fontAlgn="ctr"/>
                      <a:r>
                        <a:rPr lang="en-US" sz="900" b="1" u="none" strike="noStrike" dirty="0">
                          <a:solidFill>
                            <a:srgbClr val="0070C0"/>
                          </a:solidFill>
                          <a:effectLst/>
                        </a:rPr>
                        <a:t>0</a:t>
                      </a:r>
                      <a:endParaRPr lang="en-US" sz="900" b="1" i="0" u="none" strike="noStrike" dirty="0">
                        <a:solidFill>
                          <a:srgbClr val="0070C0"/>
                        </a:solidFill>
                        <a:effectLst/>
                        <a:latin typeface="Arial" panose="020B0604020202020204" pitchFamily="34" charset="0"/>
                      </a:endParaRPr>
                    </a:p>
                  </a:txBody>
                  <a:tcPr marL="9362" marR="112349" marT="9362" marB="0" anchor="ctr"/>
                </a:tc>
                <a:tc>
                  <a:txBody>
                    <a:bodyPr/>
                    <a:lstStyle/>
                    <a:p>
                      <a:pPr algn="ctr" fontAlgn="ctr"/>
                      <a:r>
                        <a:rPr lang="en-US" sz="900" b="1" u="none" strike="noStrike">
                          <a:solidFill>
                            <a:srgbClr val="0070C0"/>
                          </a:solidFill>
                          <a:effectLst/>
                        </a:rPr>
                        <a:t>0.01</a:t>
                      </a:r>
                      <a:endParaRPr lang="en-US" sz="900" b="1" i="0" u="none" strike="noStrike">
                        <a:solidFill>
                          <a:srgbClr val="0070C0"/>
                        </a:solidFill>
                        <a:effectLst/>
                        <a:latin typeface="Arial" panose="020B0604020202020204" pitchFamily="34" charset="0"/>
                      </a:endParaRPr>
                    </a:p>
                  </a:txBody>
                  <a:tcPr marL="9362" marR="9362" marT="9362" marB="0" anchor="ctr"/>
                </a:tc>
                <a:tc>
                  <a:txBody>
                    <a:bodyPr/>
                    <a:lstStyle/>
                    <a:p>
                      <a:pPr algn="ctr" fontAlgn="ctr"/>
                      <a:r>
                        <a:rPr lang="en-US" sz="900" b="1" u="none" strike="noStrike" dirty="0">
                          <a:solidFill>
                            <a:srgbClr val="0070C0"/>
                          </a:solidFill>
                          <a:effectLst/>
                        </a:rPr>
                        <a:t>0.02</a:t>
                      </a:r>
                      <a:endParaRPr lang="en-US" sz="900" b="1" i="0" u="none" strike="noStrike" dirty="0">
                        <a:solidFill>
                          <a:srgbClr val="0070C0"/>
                        </a:solidFill>
                        <a:effectLst/>
                        <a:latin typeface="Arial" panose="020B0604020202020204" pitchFamily="34" charset="0"/>
                      </a:endParaRPr>
                    </a:p>
                  </a:txBody>
                  <a:tcPr marL="9362" marR="9362" marT="9362" marB="0" anchor="ctr"/>
                </a:tc>
                <a:tc>
                  <a:txBody>
                    <a:bodyPr/>
                    <a:lstStyle/>
                    <a:p>
                      <a:pPr algn="ctr" fontAlgn="ctr"/>
                      <a:r>
                        <a:rPr lang="en-US" sz="900" b="1" u="none" strike="noStrike" dirty="0">
                          <a:solidFill>
                            <a:srgbClr val="0070C0"/>
                          </a:solidFill>
                          <a:effectLst/>
                        </a:rPr>
                        <a:t>0.03</a:t>
                      </a:r>
                      <a:endParaRPr lang="en-US" sz="900" b="1" i="0" u="none" strike="noStrike" dirty="0">
                        <a:solidFill>
                          <a:srgbClr val="0070C0"/>
                        </a:solidFill>
                        <a:effectLst/>
                        <a:latin typeface="Arial" panose="020B0604020202020204" pitchFamily="34" charset="0"/>
                      </a:endParaRPr>
                    </a:p>
                  </a:txBody>
                  <a:tcPr marL="9362" marR="9362" marT="9362" marB="0" anchor="ctr"/>
                </a:tc>
                <a:tc>
                  <a:txBody>
                    <a:bodyPr/>
                    <a:lstStyle/>
                    <a:p>
                      <a:pPr algn="ctr" fontAlgn="ctr"/>
                      <a:r>
                        <a:rPr lang="en-US" sz="900" b="1" u="none" strike="noStrike">
                          <a:solidFill>
                            <a:srgbClr val="0070C0"/>
                          </a:solidFill>
                          <a:effectLst/>
                        </a:rPr>
                        <a:t>0.04</a:t>
                      </a:r>
                      <a:endParaRPr lang="en-US" sz="900" b="1" i="0" u="none" strike="noStrike">
                        <a:solidFill>
                          <a:srgbClr val="0070C0"/>
                        </a:solidFill>
                        <a:effectLst/>
                        <a:latin typeface="Arial" panose="020B0604020202020204" pitchFamily="34" charset="0"/>
                      </a:endParaRPr>
                    </a:p>
                  </a:txBody>
                  <a:tcPr marL="9362" marR="9362" marT="9362" marB="0" anchor="ctr"/>
                </a:tc>
                <a:tc>
                  <a:txBody>
                    <a:bodyPr/>
                    <a:lstStyle/>
                    <a:p>
                      <a:pPr algn="ctr" fontAlgn="ctr"/>
                      <a:r>
                        <a:rPr lang="en-US" sz="900" b="1" u="none" strike="noStrike" dirty="0">
                          <a:solidFill>
                            <a:srgbClr val="0070C0"/>
                          </a:solidFill>
                          <a:effectLst/>
                        </a:rPr>
                        <a:t>0.05</a:t>
                      </a:r>
                      <a:endParaRPr lang="en-US" sz="900" b="1" i="0" u="none" strike="noStrike" dirty="0">
                        <a:solidFill>
                          <a:srgbClr val="0070C0"/>
                        </a:solidFill>
                        <a:effectLst/>
                        <a:latin typeface="Arial" panose="020B0604020202020204" pitchFamily="34" charset="0"/>
                      </a:endParaRPr>
                    </a:p>
                  </a:txBody>
                  <a:tcPr marL="9362" marR="9362" marT="9362" marB="0" anchor="ctr"/>
                </a:tc>
                <a:tc>
                  <a:txBody>
                    <a:bodyPr/>
                    <a:lstStyle/>
                    <a:p>
                      <a:pPr algn="ctr" fontAlgn="ctr"/>
                      <a:r>
                        <a:rPr lang="en-US" sz="900" b="1" u="none" strike="noStrike" dirty="0">
                          <a:solidFill>
                            <a:srgbClr val="0070C0"/>
                          </a:solidFill>
                          <a:effectLst/>
                        </a:rPr>
                        <a:t>0.06</a:t>
                      </a:r>
                      <a:endParaRPr lang="en-US" sz="900" b="1" i="0" u="none" strike="noStrike" dirty="0">
                        <a:solidFill>
                          <a:srgbClr val="0070C0"/>
                        </a:solidFill>
                        <a:effectLst/>
                        <a:latin typeface="Arial" panose="020B0604020202020204" pitchFamily="34" charset="0"/>
                      </a:endParaRPr>
                    </a:p>
                  </a:txBody>
                  <a:tcPr marL="9362" marR="9362" marT="9362" marB="0" anchor="ctr"/>
                </a:tc>
                <a:tc>
                  <a:txBody>
                    <a:bodyPr/>
                    <a:lstStyle/>
                    <a:p>
                      <a:pPr algn="ctr" fontAlgn="ctr"/>
                      <a:r>
                        <a:rPr lang="en-US" sz="900" b="1" u="none" strike="noStrike" dirty="0">
                          <a:solidFill>
                            <a:srgbClr val="0070C0"/>
                          </a:solidFill>
                          <a:effectLst/>
                        </a:rPr>
                        <a:t>0.07</a:t>
                      </a:r>
                      <a:endParaRPr lang="en-US" sz="900" b="1" i="0" u="none" strike="noStrike" dirty="0">
                        <a:solidFill>
                          <a:srgbClr val="0070C0"/>
                        </a:solidFill>
                        <a:effectLst/>
                        <a:latin typeface="Arial" panose="020B0604020202020204" pitchFamily="34" charset="0"/>
                      </a:endParaRPr>
                    </a:p>
                  </a:txBody>
                  <a:tcPr marL="9362" marR="9362" marT="9362" marB="0" anchor="ctr"/>
                </a:tc>
                <a:tc>
                  <a:txBody>
                    <a:bodyPr/>
                    <a:lstStyle/>
                    <a:p>
                      <a:pPr algn="ctr" fontAlgn="ctr"/>
                      <a:r>
                        <a:rPr lang="en-US" sz="900" b="1" u="none" strike="noStrike" dirty="0">
                          <a:solidFill>
                            <a:srgbClr val="0070C0"/>
                          </a:solidFill>
                          <a:effectLst/>
                        </a:rPr>
                        <a:t>0.08</a:t>
                      </a:r>
                      <a:endParaRPr lang="en-US" sz="900" b="1" i="0" u="none" strike="noStrike" dirty="0">
                        <a:solidFill>
                          <a:srgbClr val="0070C0"/>
                        </a:solidFill>
                        <a:effectLst/>
                        <a:latin typeface="Arial" panose="020B0604020202020204" pitchFamily="34" charset="0"/>
                      </a:endParaRPr>
                    </a:p>
                  </a:txBody>
                  <a:tcPr marL="9362" marR="9362" marT="9362" marB="0" anchor="ctr"/>
                </a:tc>
                <a:tc>
                  <a:txBody>
                    <a:bodyPr/>
                    <a:lstStyle/>
                    <a:p>
                      <a:pPr algn="ctr" fontAlgn="ctr"/>
                      <a:r>
                        <a:rPr lang="en-US" sz="900" b="1" u="none" strike="noStrike" dirty="0">
                          <a:solidFill>
                            <a:srgbClr val="0070C0"/>
                          </a:solidFill>
                          <a:effectLst/>
                        </a:rPr>
                        <a:t>0.09</a:t>
                      </a:r>
                      <a:endParaRPr lang="en-US" sz="900" b="1" i="0" u="none" strike="noStrike" dirty="0">
                        <a:solidFill>
                          <a:srgbClr val="0070C0"/>
                        </a:solidFill>
                        <a:effectLst/>
                        <a:latin typeface="Arial" panose="020B0604020202020204" pitchFamily="34" charset="0"/>
                      </a:endParaRPr>
                    </a:p>
                  </a:txBody>
                  <a:tcPr marL="9362" marR="9362" marT="9362" marB="0" anchor="ctr"/>
                </a:tc>
                <a:extLst>
                  <a:ext uri="{0D108BD9-81ED-4DB2-BD59-A6C34878D82A}">
                    <a16:rowId xmlns:a16="http://schemas.microsoft.com/office/drawing/2014/main" val="3717221009"/>
                  </a:ext>
                </a:extLst>
              </a:tr>
              <a:tr h="198245">
                <a:tc>
                  <a:txBody>
                    <a:bodyPr/>
                    <a:lstStyle/>
                    <a:p>
                      <a:pPr algn="ctr" fontAlgn="ctr"/>
                      <a:r>
                        <a:rPr lang="en-US" sz="900" b="1" u="none" strike="noStrike" dirty="0">
                          <a:solidFill>
                            <a:srgbClr val="0070C0"/>
                          </a:solidFill>
                          <a:effectLst/>
                        </a:rPr>
                        <a:t>0.0</a:t>
                      </a:r>
                      <a:endParaRPr lang="en-US" sz="900" b="1" i="0" u="none" strike="noStrike" dirty="0">
                        <a:solidFill>
                          <a:srgbClr val="0070C0"/>
                        </a:solidFill>
                        <a:effectLst/>
                        <a:latin typeface="Arial" panose="020B0604020202020204" pitchFamily="34" charset="0"/>
                      </a:endParaRPr>
                    </a:p>
                  </a:txBody>
                  <a:tcPr marL="9362" marR="9362" marT="9362" marB="0" anchor="ctr"/>
                </a:tc>
                <a:tc>
                  <a:txBody>
                    <a:bodyPr/>
                    <a:lstStyle/>
                    <a:p>
                      <a:pPr algn="ctr" fontAlgn="ctr"/>
                      <a:r>
                        <a:rPr lang="en-US" sz="900" u="none" strike="noStrike" dirty="0">
                          <a:effectLst/>
                        </a:rPr>
                        <a:t>0.0000</a:t>
                      </a:r>
                      <a:endParaRPr lang="en-US" sz="900" b="0" i="0" u="none" strike="noStrike" dirty="0">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0.0040</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0.0080</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0.0120</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0.0160</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dirty="0">
                          <a:effectLst/>
                        </a:rPr>
                        <a:t>0.0199</a:t>
                      </a:r>
                      <a:endParaRPr lang="en-US" sz="900" b="0" i="0" u="none" strike="noStrike" dirty="0">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dirty="0">
                          <a:effectLst/>
                        </a:rPr>
                        <a:t>0.0239</a:t>
                      </a:r>
                      <a:endParaRPr lang="en-US" sz="900" b="0" i="0" u="none" strike="noStrike" dirty="0">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dirty="0">
                          <a:effectLst/>
                        </a:rPr>
                        <a:t>0.0279</a:t>
                      </a:r>
                      <a:endParaRPr lang="en-US" sz="900" b="0" i="0" u="none" strike="noStrike" dirty="0">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dirty="0">
                          <a:effectLst/>
                        </a:rPr>
                        <a:t>0.0319</a:t>
                      </a:r>
                      <a:endParaRPr lang="en-US" sz="900" b="0" i="0" u="none" strike="noStrike" dirty="0">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0.0359</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extLst>
                  <a:ext uri="{0D108BD9-81ED-4DB2-BD59-A6C34878D82A}">
                    <a16:rowId xmlns:a16="http://schemas.microsoft.com/office/drawing/2014/main" val="3352274767"/>
                  </a:ext>
                </a:extLst>
              </a:tr>
              <a:tr h="198245">
                <a:tc>
                  <a:txBody>
                    <a:bodyPr/>
                    <a:lstStyle/>
                    <a:p>
                      <a:pPr algn="ctr" fontAlgn="ctr"/>
                      <a:r>
                        <a:rPr lang="en-US" sz="900" b="1" u="none" strike="noStrike" dirty="0">
                          <a:solidFill>
                            <a:srgbClr val="0070C0"/>
                          </a:solidFill>
                          <a:effectLst/>
                        </a:rPr>
                        <a:t>0.1</a:t>
                      </a:r>
                      <a:endParaRPr lang="en-US" sz="900" b="1" i="0" u="none" strike="noStrike" dirty="0">
                        <a:solidFill>
                          <a:srgbClr val="0070C0"/>
                        </a:solidFill>
                        <a:effectLst/>
                        <a:latin typeface="Arial" panose="020B0604020202020204" pitchFamily="34" charset="0"/>
                      </a:endParaRPr>
                    </a:p>
                  </a:txBody>
                  <a:tcPr marL="9362" marR="9362" marT="9362" marB="0" anchor="ctr"/>
                </a:tc>
                <a:tc>
                  <a:txBody>
                    <a:bodyPr/>
                    <a:lstStyle/>
                    <a:p>
                      <a:pPr algn="ctr" fontAlgn="ctr"/>
                      <a:r>
                        <a:rPr lang="en-US" sz="900" u="none" strike="noStrike" dirty="0">
                          <a:effectLst/>
                        </a:rPr>
                        <a:t>0.0398</a:t>
                      </a:r>
                      <a:endParaRPr lang="en-US" sz="900" b="0" i="0" u="none" strike="noStrike" dirty="0">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0.0438</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0.0478</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0.0517</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0.0557</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0.0596</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0.0636</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0.0675</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0.0714</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0.0753</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extLst>
                  <a:ext uri="{0D108BD9-81ED-4DB2-BD59-A6C34878D82A}">
                    <a16:rowId xmlns:a16="http://schemas.microsoft.com/office/drawing/2014/main" val="2647122098"/>
                  </a:ext>
                </a:extLst>
              </a:tr>
              <a:tr h="198245">
                <a:tc>
                  <a:txBody>
                    <a:bodyPr/>
                    <a:lstStyle/>
                    <a:p>
                      <a:pPr algn="ctr" fontAlgn="ctr"/>
                      <a:r>
                        <a:rPr lang="en-US" sz="900" b="1" u="none" strike="noStrike" dirty="0">
                          <a:solidFill>
                            <a:srgbClr val="0070C0"/>
                          </a:solidFill>
                          <a:effectLst/>
                        </a:rPr>
                        <a:t>0.2</a:t>
                      </a:r>
                      <a:endParaRPr lang="en-US" sz="900" b="1" i="0" u="none" strike="noStrike" dirty="0">
                        <a:solidFill>
                          <a:srgbClr val="0070C0"/>
                        </a:solidFill>
                        <a:effectLst/>
                        <a:latin typeface="Arial" panose="020B0604020202020204" pitchFamily="34" charset="0"/>
                      </a:endParaRPr>
                    </a:p>
                  </a:txBody>
                  <a:tcPr marL="9362" marR="9362" marT="9362" marB="0" anchor="ctr"/>
                </a:tc>
                <a:tc>
                  <a:txBody>
                    <a:bodyPr/>
                    <a:lstStyle/>
                    <a:p>
                      <a:pPr algn="ctr" fontAlgn="ctr"/>
                      <a:r>
                        <a:rPr lang="en-US" sz="900" u="none" strike="noStrike">
                          <a:effectLst/>
                        </a:rPr>
                        <a:t>0.0793</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0.0832</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dirty="0">
                          <a:effectLst/>
                        </a:rPr>
                        <a:t>0.0871</a:t>
                      </a:r>
                      <a:endParaRPr lang="en-US" sz="900" b="0" i="0" u="none" strike="noStrike" dirty="0">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0.0910</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0.0948</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0.0987</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0.1026</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0.1064</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0.1103</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0.1141</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extLst>
                  <a:ext uri="{0D108BD9-81ED-4DB2-BD59-A6C34878D82A}">
                    <a16:rowId xmlns:a16="http://schemas.microsoft.com/office/drawing/2014/main" val="2119782428"/>
                  </a:ext>
                </a:extLst>
              </a:tr>
              <a:tr h="198245">
                <a:tc>
                  <a:txBody>
                    <a:bodyPr/>
                    <a:lstStyle/>
                    <a:p>
                      <a:pPr algn="ctr" fontAlgn="ctr"/>
                      <a:r>
                        <a:rPr lang="en-US" sz="900" b="1" u="none" strike="noStrike" dirty="0">
                          <a:solidFill>
                            <a:srgbClr val="0070C0"/>
                          </a:solidFill>
                          <a:effectLst/>
                        </a:rPr>
                        <a:t>0.3</a:t>
                      </a:r>
                      <a:endParaRPr lang="en-US" sz="900" b="1" i="0" u="none" strike="noStrike" dirty="0">
                        <a:solidFill>
                          <a:srgbClr val="0070C0"/>
                        </a:solidFill>
                        <a:effectLst/>
                        <a:latin typeface="Arial" panose="020B0604020202020204" pitchFamily="34" charset="0"/>
                      </a:endParaRPr>
                    </a:p>
                  </a:txBody>
                  <a:tcPr marL="9362" marR="9362" marT="9362" marB="0" anchor="ctr"/>
                </a:tc>
                <a:tc>
                  <a:txBody>
                    <a:bodyPr/>
                    <a:lstStyle/>
                    <a:p>
                      <a:pPr algn="ctr" fontAlgn="ctr"/>
                      <a:r>
                        <a:rPr lang="en-US" sz="900" u="none" strike="noStrike">
                          <a:effectLst/>
                        </a:rPr>
                        <a:t>0.1179</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0.1217</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0.1255</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0.1293</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0.1331</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0.1368</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0.1406</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0.1443</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0.1480</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0.1517</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extLst>
                  <a:ext uri="{0D108BD9-81ED-4DB2-BD59-A6C34878D82A}">
                    <a16:rowId xmlns:a16="http://schemas.microsoft.com/office/drawing/2014/main" val="149532780"/>
                  </a:ext>
                </a:extLst>
              </a:tr>
              <a:tr h="198245">
                <a:tc>
                  <a:txBody>
                    <a:bodyPr/>
                    <a:lstStyle/>
                    <a:p>
                      <a:pPr algn="ctr" fontAlgn="ctr"/>
                      <a:r>
                        <a:rPr lang="en-US" sz="900" b="1" u="none" strike="noStrike">
                          <a:solidFill>
                            <a:srgbClr val="0070C0"/>
                          </a:solidFill>
                          <a:effectLst/>
                        </a:rPr>
                        <a:t>0.4</a:t>
                      </a:r>
                      <a:endParaRPr lang="en-US" sz="900" b="1" i="0" u="none" strike="noStrike">
                        <a:solidFill>
                          <a:srgbClr val="0070C0"/>
                        </a:solidFill>
                        <a:effectLst/>
                        <a:latin typeface="Arial" panose="020B0604020202020204" pitchFamily="34" charset="0"/>
                      </a:endParaRPr>
                    </a:p>
                  </a:txBody>
                  <a:tcPr marL="9362" marR="9362" marT="9362" marB="0" anchor="ctr"/>
                </a:tc>
                <a:tc>
                  <a:txBody>
                    <a:bodyPr/>
                    <a:lstStyle/>
                    <a:p>
                      <a:pPr algn="ctr" fontAlgn="ctr"/>
                      <a:r>
                        <a:rPr lang="en-US" sz="900" u="none" strike="noStrike" dirty="0">
                          <a:effectLst/>
                        </a:rPr>
                        <a:t>0.1554</a:t>
                      </a:r>
                      <a:endParaRPr lang="en-US" sz="900" b="0" i="0" u="none" strike="noStrike" dirty="0">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0.1591</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0.1628</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dirty="0">
                          <a:effectLst/>
                        </a:rPr>
                        <a:t>0.1664</a:t>
                      </a:r>
                      <a:endParaRPr lang="en-US" sz="900" b="0" i="0" u="none" strike="noStrike" dirty="0">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dirty="0">
                          <a:effectLst/>
                        </a:rPr>
                        <a:t>0.1700</a:t>
                      </a:r>
                      <a:endParaRPr lang="en-US" sz="900" b="0" i="0" u="none" strike="noStrike" dirty="0">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0.1736</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0.1772</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0.1808</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0.1844</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0.1879</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extLst>
                  <a:ext uri="{0D108BD9-81ED-4DB2-BD59-A6C34878D82A}">
                    <a16:rowId xmlns:a16="http://schemas.microsoft.com/office/drawing/2014/main" val="1595991742"/>
                  </a:ext>
                </a:extLst>
              </a:tr>
              <a:tr h="198245">
                <a:tc>
                  <a:txBody>
                    <a:bodyPr/>
                    <a:lstStyle/>
                    <a:p>
                      <a:pPr algn="ctr" fontAlgn="ctr"/>
                      <a:r>
                        <a:rPr lang="en-US" sz="900" b="1" u="none" strike="noStrike" dirty="0">
                          <a:solidFill>
                            <a:srgbClr val="0070C0"/>
                          </a:solidFill>
                          <a:effectLst/>
                        </a:rPr>
                        <a:t>0.5</a:t>
                      </a:r>
                      <a:endParaRPr lang="en-US" sz="900" b="1" i="0" u="none" strike="noStrike" dirty="0">
                        <a:solidFill>
                          <a:srgbClr val="0070C0"/>
                        </a:solidFill>
                        <a:effectLst/>
                        <a:latin typeface="Arial" panose="020B0604020202020204" pitchFamily="34" charset="0"/>
                      </a:endParaRPr>
                    </a:p>
                  </a:txBody>
                  <a:tcPr marL="9362" marR="9362" marT="9362" marB="0" anchor="ctr"/>
                </a:tc>
                <a:tc>
                  <a:txBody>
                    <a:bodyPr/>
                    <a:lstStyle/>
                    <a:p>
                      <a:pPr algn="ctr" fontAlgn="ctr"/>
                      <a:r>
                        <a:rPr lang="en-US" sz="900" u="none" strike="noStrike" dirty="0">
                          <a:effectLst/>
                        </a:rPr>
                        <a:t>0.1915</a:t>
                      </a:r>
                      <a:endParaRPr lang="en-US" sz="900" b="0" i="0" u="none" strike="noStrike" dirty="0">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0.1950</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0.1985</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0.2019</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dirty="0">
                          <a:effectLst/>
                        </a:rPr>
                        <a:t>0.2054</a:t>
                      </a:r>
                      <a:endParaRPr lang="en-US" sz="900" b="0" i="0" u="none" strike="noStrike" dirty="0">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0.2088</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0.2123</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0.2157</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0.2190</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0.2224</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extLst>
                  <a:ext uri="{0D108BD9-81ED-4DB2-BD59-A6C34878D82A}">
                    <a16:rowId xmlns:a16="http://schemas.microsoft.com/office/drawing/2014/main" val="3479923565"/>
                  </a:ext>
                </a:extLst>
              </a:tr>
              <a:tr h="198245">
                <a:tc>
                  <a:txBody>
                    <a:bodyPr/>
                    <a:lstStyle/>
                    <a:p>
                      <a:pPr algn="ctr" fontAlgn="ctr"/>
                      <a:r>
                        <a:rPr lang="en-US" sz="900" b="1" u="none" strike="noStrike" dirty="0">
                          <a:solidFill>
                            <a:srgbClr val="0070C0"/>
                          </a:solidFill>
                          <a:effectLst/>
                        </a:rPr>
                        <a:t>0.6</a:t>
                      </a:r>
                      <a:endParaRPr lang="en-US" sz="900" b="1" i="0" u="none" strike="noStrike" dirty="0">
                        <a:solidFill>
                          <a:srgbClr val="0070C0"/>
                        </a:solidFill>
                        <a:effectLst/>
                        <a:latin typeface="Arial" panose="020B0604020202020204" pitchFamily="34" charset="0"/>
                      </a:endParaRPr>
                    </a:p>
                  </a:txBody>
                  <a:tcPr marL="9362" marR="9362" marT="9362" marB="0" anchor="ctr"/>
                </a:tc>
                <a:tc>
                  <a:txBody>
                    <a:bodyPr/>
                    <a:lstStyle/>
                    <a:p>
                      <a:pPr algn="ctr" fontAlgn="ctr"/>
                      <a:r>
                        <a:rPr lang="en-US" sz="900" u="none" strike="noStrike">
                          <a:effectLst/>
                        </a:rPr>
                        <a:t>0.2257</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0.2291</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0.2324</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0.2357</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dirty="0">
                          <a:effectLst/>
                        </a:rPr>
                        <a:t>0.2389</a:t>
                      </a:r>
                      <a:endParaRPr lang="en-US" sz="900" b="0" i="0" u="none" strike="noStrike" dirty="0">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dirty="0">
                          <a:effectLst/>
                        </a:rPr>
                        <a:t>0.2422</a:t>
                      </a:r>
                      <a:endParaRPr lang="en-US" sz="900" b="0" i="0" u="none" strike="noStrike" dirty="0">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0.2454</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0.2486</a:t>
                      </a:r>
                      <a:endParaRPr lang="en-US" sz="900" b="1" i="1"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0.2517</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0.2549</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extLst>
                  <a:ext uri="{0D108BD9-81ED-4DB2-BD59-A6C34878D82A}">
                    <a16:rowId xmlns:a16="http://schemas.microsoft.com/office/drawing/2014/main" val="3159557315"/>
                  </a:ext>
                </a:extLst>
              </a:tr>
              <a:tr h="198245">
                <a:tc>
                  <a:txBody>
                    <a:bodyPr/>
                    <a:lstStyle/>
                    <a:p>
                      <a:pPr algn="ctr" fontAlgn="ctr"/>
                      <a:r>
                        <a:rPr lang="en-US" sz="900" b="1" u="none" strike="noStrike">
                          <a:solidFill>
                            <a:srgbClr val="0070C0"/>
                          </a:solidFill>
                          <a:effectLst/>
                        </a:rPr>
                        <a:t>0.7</a:t>
                      </a:r>
                      <a:endParaRPr lang="en-US" sz="900" b="1" i="0" u="none" strike="noStrike">
                        <a:solidFill>
                          <a:srgbClr val="0070C0"/>
                        </a:solidFill>
                        <a:effectLst/>
                        <a:latin typeface="Arial" panose="020B0604020202020204" pitchFamily="34" charset="0"/>
                      </a:endParaRPr>
                    </a:p>
                  </a:txBody>
                  <a:tcPr marL="9362" marR="9362" marT="9362" marB="0" anchor="ctr"/>
                </a:tc>
                <a:tc>
                  <a:txBody>
                    <a:bodyPr/>
                    <a:lstStyle/>
                    <a:p>
                      <a:pPr algn="ctr" fontAlgn="ctr"/>
                      <a:r>
                        <a:rPr lang="en-US" sz="900" u="none" strike="noStrike">
                          <a:effectLst/>
                        </a:rPr>
                        <a:t>0.2580</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0.2611</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0.2642</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0.2673</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0.2704</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dirty="0">
                          <a:effectLst/>
                        </a:rPr>
                        <a:t>0.2734</a:t>
                      </a:r>
                      <a:endParaRPr lang="en-US" sz="900" b="0" i="0" u="none" strike="noStrike" dirty="0">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0.2764</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0.2794</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0.2823</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0.2852</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extLst>
                  <a:ext uri="{0D108BD9-81ED-4DB2-BD59-A6C34878D82A}">
                    <a16:rowId xmlns:a16="http://schemas.microsoft.com/office/drawing/2014/main" val="3839701148"/>
                  </a:ext>
                </a:extLst>
              </a:tr>
              <a:tr h="198245">
                <a:tc>
                  <a:txBody>
                    <a:bodyPr/>
                    <a:lstStyle/>
                    <a:p>
                      <a:pPr algn="ctr" fontAlgn="ctr"/>
                      <a:r>
                        <a:rPr lang="en-US" sz="900" b="1" u="none" strike="noStrike" dirty="0">
                          <a:solidFill>
                            <a:srgbClr val="0070C0"/>
                          </a:solidFill>
                          <a:effectLst/>
                        </a:rPr>
                        <a:t>0.8</a:t>
                      </a:r>
                      <a:endParaRPr lang="en-US" sz="900" b="1" i="0" u="none" strike="noStrike" dirty="0">
                        <a:solidFill>
                          <a:srgbClr val="0070C0"/>
                        </a:solidFill>
                        <a:effectLst/>
                        <a:latin typeface="Arial" panose="020B0604020202020204" pitchFamily="34" charset="0"/>
                      </a:endParaRPr>
                    </a:p>
                  </a:txBody>
                  <a:tcPr marL="9362" marR="9362" marT="9362" marB="0" anchor="ctr"/>
                </a:tc>
                <a:tc>
                  <a:txBody>
                    <a:bodyPr/>
                    <a:lstStyle/>
                    <a:p>
                      <a:pPr algn="ctr" fontAlgn="ctr"/>
                      <a:r>
                        <a:rPr lang="en-US" sz="900" u="none" strike="noStrike">
                          <a:effectLst/>
                        </a:rPr>
                        <a:t>0.2881</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0.2910</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0.2939</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0.2967</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0.2995</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0.3023</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0.3051</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0.3078</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0.3106</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0.3133</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extLst>
                  <a:ext uri="{0D108BD9-81ED-4DB2-BD59-A6C34878D82A}">
                    <a16:rowId xmlns:a16="http://schemas.microsoft.com/office/drawing/2014/main" val="928889870"/>
                  </a:ext>
                </a:extLst>
              </a:tr>
              <a:tr h="198245">
                <a:tc>
                  <a:txBody>
                    <a:bodyPr/>
                    <a:lstStyle/>
                    <a:p>
                      <a:pPr algn="ctr" fontAlgn="ctr"/>
                      <a:r>
                        <a:rPr lang="en-US" sz="900" b="1" u="none" strike="noStrike" dirty="0">
                          <a:solidFill>
                            <a:srgbClr val="0070C0"/>
                          </a:solidFill>
                          <a:effectLst/>
                        </a:rPr>
                        <a:t>0.9</a:t>
                      </a:r>
                      <a:endParaRPr lang="en-US" sz="900" b="1" i="0" u="none" strike="noStrike" dirty="0">
                        <a:solidFill>
                          <a:srgbClr val="0070C0"/>
                        </a:solidFill>
                        <a:effectLst/>
                        <a:latin typeface="Arial" panose="020B0604020202020204" pitchFamily="34" charset="0"/>
                      </a:endParaRPr>
                    </a:p>
                  </a:txBody>
                  <a:tcPr marL="9362" marR="9362" marT="9362" marB="0" anchor="ctr"/>
                </a:tc>
                <a:tc>
                  <a:txBody>
                    <a:bodyPr/>
                    <a:lstStyle/>
                    <a:p>
                      <a:pPr algn="ctr" fontAlgn="ctr"/>
                      <a:r>
                        <a:rPr lang="en-US" sz="900" u="none" strike="noStrike">
                          <a:effectLst/>
                        </a:rPr>
                        <a:t>0.3159</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0.3186</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0.3212</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0.3238</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0.3264</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0.3289</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0.3315</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0.3340</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0.3365</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0.3389</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extLst>
                  <a:ext uri="{0D108BD9-81ED-4DB2-BD59-A6C34878D82A}">
                    <a16:rowId xmlns:a16="http://schemas.microsoft.com/office/drawing/2014/main" val="505231657"/>
                  </a:ext>
                </a:extLst>
              </a:tr>
              <a:tr h="198245">
                <a:tc>
                  <a:txBody>
                    <a:bodyPr/>
                    <a:lstStyle/>
                    <a:p>
                      <a:pPr algn="ctr" fontAlgn="ctr"/>
                      <a:r>
                        <a:rPr lang="en-US" sz="900" b="1" u="none" strike="noStrike" dirty="0">
                          <a:solidFill>
                            <a:srgbClr val="0070C0"/>
                          </a:solidFill>
                          <a:effectLst/>
                        </a:rPr>
                        <a:t>1.0</a:t>
                      </a:r>
                      <a:endParaRPr lang="en-US" sz="900" b="1" i="0" u="none" strike="noStrike" dirty="0">
                        <a:solidFill>
                          <a:srgbClr val="0070C0"/>
                        </a:solidFill>
                        <a:effectLst/>
                        <a:latin typeface="Arial" panose="020B0604020202020204" pitchFamily="34" charset="0"/>
                      </a:endParaRPr>
                    </a:p>
                  </a:txBody>
                  <a:tcPr marL="9362" marR="9362" marT="9362" marB="0" anchor="ctr"/>
                </a:tc>
                <a:tc>
                  <a:txBody>
                    <a:bodyPr/>
                    <a:lstStyle/>
                    <a:p>
                      <a:pPr algn="ctr" fontAlgn="ctr"/>
                      <a:r>
                        <a:rPr lang="en-US" sz="900" u="none" strike="noStrike">
                          <a:effectLst/>
                        </a:rPr>
                        <a:t>0.3413</a:t>
                      </a:r>
                      <a:endParaRPr lang="en-US" sz="900" b="1" i="1"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0.3438</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0.3461</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0.3485</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0.3508</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0.3531</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0.3554</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0.3577</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0.3599</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0.3621</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extLst>
                  <a:ext uri="{0D108BD9-81ED-4DB2-BD59-A6C34878D82A}">
                    <a16:rowId xmlns:a16="http://schemas.microsoft.com/office/drawing/2014/main" val="2827702119"/>
                  </a:ext>
                </a:extLst>
              </a:tr>
              <a:tr h="198245">
                <a:tc>
                  <a:txBody>
                    <a:bodyPr/>
                    <a:lstStyle/>
                    <a:p>
                      <a:pPr algn="ctr" fontAlgn="ctr"/>
                      <a:r>
                        <a:rPr lang="en-US" sz="900" b="1" u="none" strike="noStrike">
                          <a:solidFill>
                            <a:srgbClr val="0070C0"/>
                          </a:solidFill>
                          <a:effectLst/>
                        </a:rPr>
                        <a:t>1.1</a:t>
                      </a:r>
                      <a:endParaRPr lang="en-US" sz="900" b="1" i="0" u="none" strike="noStrike">
                        <a:solidFill>
                          <a:srgbClr val="0070C0"/>
                        </a:solidFill>
                        <a:effectLst/>
                        <a:latin typeface="Arial" panose="020B0604020202020204" pitchFamily="34" charset="0"/>
                      </a:endParaRPr>
                    </a:p>
                  </a:txBody>
                  <a:tcPr marL="9362" marR="9362" marT="9362" marB="0" anchor="ctr"/>
                </a:tc>
                <a:tc>
                  <a:txBody>
                    <a:bodyPr/>
                    <a:lstStyle/>
                    <a:p>
                      <a:pPr algn="ctr" fontAlgn="ctr"/>
                      <a:r>
                        <a:rPr lang="en-US" sz="900" u="none" strike="noStrike">
                          <a:effectLst/>
                        </a:rPr>
                        <a:t>0.3643</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0.3665</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0.3686</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0.3708</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0.3729</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0.3749</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dirty="0">
                          <a:effectLst/>
                        </a:rPr>
                        <a:t>0.3770</a:t>
                      </a:r>
                      <a:endParaRPr lang="en-US" sz="900" b="0" i="0" u="none" strike="noStrike" dirty="0">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dirty="0">
                          <a:effectLst/>
                        </a:rPr>
                        <a:t>0.3790</a:t>
                      </a:r>
                      <a:endParaRPr lang="en-US" sz="900" b="0" i="0" u="none" strike="noStrike" dirty="0">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0.3810</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0.3830</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extLst>
                  <a:ext uri="{0D108BD9-81ED-4DB2-BD59-A6C34878D82A}">
                    <a16:rowId xmlns:a16="http://schemas.microsoft.com/office/drawing/2014/main" val="1244084964"/>
                  </a:ext>
                </a:extLst>
              </a:tr>
              <a:tr h="198245">
                <a:tc>
                  <a:txBody>
                    <a:bodyPr/>
                    <a:lstStyle/>
                    <a:p>
                      <a:pPr algn="ctr" fontAlgn="ctr"/>
                      <a:r>
                        <a:rPr lang="en-US" sz="900" b="1" u="none" strike="noStrike" dirty="0">
                          <a:solidFill>
                            <a:srgbClr val="0070C0"/>
                          </a:solidFill>
                          <a:effectLst/>
                        </a:rPr>
                        <a:t>1.2</a:t>
                      </a:r>
                      <a:endParaRPr lang="en-US" sz="900" b="1" i="0" u="none" strike="noStrike" dirty="0">
                        <a:solidFill>
                          <a:srgbClr val="0070C0"/>
                        </a:solidFill>
                        <a:effectLst/>
                        <a:latin typeface="Arial" panose="020B0604020202020204" pitchFamily="34" charset="0"/>
                      </a:endParaRPr>
                    </a:p>
                  </a:txBody>
                  <a:tcPr marL="9362" marR="9362" marT="9362" marB="0" anchor="ctr"/>
                </a:tc>
                <a:tc>
                  <a:txBody>
                    <a:bodyPr/>
                    <a:lstStyle/>
                    <a:p>
                      <a:pPr algn="ctr" fontAlgn="ctr"/>
                      <a:r>
                        <a:rPr lang="en-US" sz="900" u="none" strike="noStrike">
                          <a:effectLst/>
                        </a:rPr>
                        <a:t>0.3849</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0.3869</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0.3888</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0.3907</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0.3925</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0.3944</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0.3962</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dirty="0">
                          <a:effectLst/>
                        </a:rPr>
                        <a:t>0.3980</a:t>
                      </a:r>
                      <a:endParaRPr lang="en-US" sz="900" b="0" i="0" u="none" strike="noStrike" dirty="0">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0.3997</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0.4015</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extLst>
                  <a:ext uri="{0D108BD9-81ED-4DB2-BD59-A6C34878D82A}">
                    <a16:rowId xmlns:a16="http://schemas.microsoft.com/office/drawing/2014/main" val="1142729586"/>
                  </a:ext>
                </a:extLst>
              </a:tr>
              <a:tr h="198245">
                <a:tc>
                  <a:txBody>
                    <a:bodyPr/>
                    <a:lstStyle/>
                    <a:p>
                      <a:pPr algn="ctr" fontAlgn="ctr"/>
                      <a:r>
                        <a:rPr lang="en-US" sz="900" b="1" u="none" strike="noStrike" dirty="0">
                          <a:solidFill>
                            <a:srgbClr val="0070C0"/>
                          </a:solidFill>
                          <a:effectLst/>
                        </a:rPr>
                        <a:t>1.3</a:t>
                      </a:r>
                      <a:endParaRPr lang="en-US" sz="900" b="1" i="0" u="none" strike="noStrike" dirty="0">
                        <a:solidFill>
                          <a:srgbClr val="0070C0"/>
                        </a:solidFill>
                        <a:effectLst/>
                        <a:latin typeface="Arial" panose="020B0604020202020204" pitchFamily="34" charset="0"/>
                      </a:endParaRPr>
                    </a:p>
                  </a:txBody>
                  <a:tcPr marL="9362" marR="9362" marT="9362" marB="0" anchor="ctr"/>
                </a:tc>
                <a:tc>
                  <a:txBody>
                    <a:bodyPr/>
                    <a:lstStyle/>
                    <a:p>
                      <a:pPr algn="ctr" fontAlgn="ctr"/>
                      <a:r>
                        <a:rPr lang="en-US" sz="900" u="none" strike="noStrike">
                          <a:effectLst/>
                        </a:rPr>
                        <a:t>0.4032</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0.4049</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0.4066</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0.4082</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0.4099</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0.4115</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0.4131</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dirty="0">
                          <a:effectLst/>
                        </a:rPr>
                        <a:t>0.4147</a:t>
                      </a:r>
                      <a:endParaRPr lang="en-US" sz="900" b="0" i="0" u="none" strike="noStrike" dirty="0">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0.4162</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0.4177</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extLst>
                  <a:ext uri="{0D108BD9-81ED-4DB2-BD59-A6C34878D82A}">
                    <a16:rowId xmlns:a16="http://schemas.microsoft.com/office/drawing/2014/main" val="2443424648"/>
                  </a:ext>
                </a:extLst>
              </a:tr>
              <a:tr h="198245">
                <a:tc>
                  <a:txBody>
                    <a:bodyPr/>
                    <a:lstStyle/>
                    <a:p>
                      <a:pPr algn="ctr" fontAlgn="ctr"/>
                      <a:r>
                        <a:rPr lang="en-US" sz="900" b="1" u="none" strike="noStrike" dirty="0">
                          <a:solidFill>
                            <a:srgbClr val="0070C0"/>
                          </a:solidFill>
                          <a:effectLst/>
                        </a:rPr>
                        <a:t>1.4</a:t>
                      </a:r>
                      <a:endParaRPr lang="en-US" sz="900" b="1" i="0" u="none" strike="noStrike" dirty="0">
                        <a:solidFill>
                          <a:srgbClr val="0070C0"/>
                        </a:solidFill>
                        <a:effectLst/>
                        <a:latin typeface="Arial" panose="020B0604020202020204" pitchFamily="34" charset="0"/>
                      </a:endParaRPr>
                    </a:p>
                  </a:txBody>
                  <a:tcPr marL="9362" marR="9362" marT="9362" marB="0" anchor="ctr"/>
                </a:tc>
                <a:tc>
                  <a:txBody>
                    <a:bodyPr/>
                    <a:lstStyle/>
                    <a:p>
                      <a:pPr algn="ctr" fontAlgn="ctr"/>
                      <a:r>
                        <a:rPr lang="en-US" sz="900" u="none" strike="noStrike">
                          <a:effectLst/>
                        </a:rPr>
                        <a:t>0.4192</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0.4207</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0.4222</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0.4236</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0.4251</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0.4265</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0.4279</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dirty="0">
                          <a:effectLst/>
                        </a:rPr>
                        <a:t>0.4292</a:t>
                      </a:r>
                      <a:endParaRPr lang="en-US" sz="900" b="0" i="0" u="none" strike="noStrike" dirty="0">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dirty="0">
                          <a:effectLst/>
                        </a:rPr>
                        <a:t>0.4306</a:t>
                      </a:r>
                      <a:endParaRPr lang="en-US" sz="900" b="0" i="0" u="none" strike="noStrike" dirty="0">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0.4319</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extLst>
                  <a:ext uri="{0D108BD9-81ED-4DB2-BD59-A6C34878D82A}">
                    <a16:rowId xmlns:a16="http://schemas.microsoft.com/office/drawing/2014/main" val="3841986651"/>
                  </a:ext>
                </a:extLst>
              </a:tr>
              <a:tr h="198245">
                <a:tc>
                  <a:txBody>
                    <a:bodyPr/>
                    <a:lstStyle/>
                    <a:p>
                      <a:pPr algn="ctr" fontAlgn="ctr"/>
                      <a:r>
                        <a:rPr lang="en-US" sz="900" b="1" u="none" strike="noStrike" dirty="0">
                          <a:solidFill>
                            <a:srgbClr val="0070C0"/>
                          </a:solidFill>
                          <a:effectLst/>
                        </a:rPr>
                        <a:t>1.5</a:t>
                      </a:r>
                      <a:endParaRPr lang="en-US" sz="900" b="1" i="0" u="none" strike="noStrike" dirty="0">
                        <a:solidFill>
                          <a:srgbClr val="0070C0"/>
                        </a:solidFill>
                        <a:effectLst/>
                        <a:latin typeface="Arial" panose="020B0604020202020204" pitchFamily="34" charset="0"/>
                      </a:endParaRPr>
                    </a:p>
                  </a:txBody>
                  <a:tcPr marL="9362" marR="9362" marT="9362" marB="0" anchor="ctr"/>
                </a:tc>
                <a:tc>
                  <a:txBody>
                    <a:bodyPr/>
                    <a:lstStyle/>
                    <a:p>
                      <a:pPr algn="ctr" fontAlgn="ctr"/>
                      <a:r>
                        <a:rPr lang="en-US" sz="900" u="none" strike="noStrike">
                          <a:effectLst/>
                        </a:rPr>
                        <a:t>0.4332</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0.4345</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0.4357</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0.4370</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0.4382</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0.4394</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0.4406</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0.4418</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dirty="0">
                          <a:effectLst/>
                        </a:rPr>
                        <a:t>0.4429</a:t>
                      </a:r>
                      <a:endParaRPr lang="en-US" sz="900" b="0" i="0" u="none" strike="noStrike" dirty="0">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0.4441</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extLst>
                  <a:ext uri="{0D108BD9-81ED-4DB2-BD59-A6C34878D82A}">
                    <a16:rowId xmlns:a16="http://schemas.microsoft.com/office/drawing/2014/main" val="2527878460"/>
                  </a:ext>
                </a:extLst>
              </a:tr>
              <a:tr h="198245">
                <a:tc>
                  <a:txBody>
                    <a:bodyPr/>
                    <a:lstStyle/>
                    <a:p>
                      <a:pPr algn="ctr" fontAlgn="ctr"/>
                      <a:r>
                        <a:rPr lang="en-US" sz="900" b="1" u="none" strike="noStrike">
                          <a:solidFill>
                            <a:srgbClr val="0070C0"/>
                          </a:solidFill>
                          <a:effectLst/>
                        </a:rPr>
                        <a:t>1.6</a:t>
                      </a:r>
                      <a:endParaRPr lang="en-US" sz="900" b="1" i="0" u="none" strike="noStrike">
                        <a:solidFill>
                          <a:srgbClr val="0070C0"/>
                        </a:solidFill>
                        <a:effectLst/>
                        <a:latin typeface="Arial" panose="020B0604020202020204" pitchFamily="34" charset="0"/>
                      </a:endParaRPr>
                    </a:p>
                  </a:txBody>
                  <a:tcPr marL="9362" marR="9362" marT="9362" marB="0" anchor="ctr"/>
                </a:tc>
                <a:tc>
                  <a:txBody>
                    <a:bodyPr/>
                    <a:lstStyle/>
                    <a:p>
                      <a:pPr algn="ctr" fontAlgn="ctr"/>
                      <a:r>
                        <a:rPr lang="en-US" sz="900" u="none" strike="noStrike">
                          <a:effectLst/>
                        </a:rPr>
                        <a:t>0.4452</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0.4463</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0.4474</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0.4484</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0.4495</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0.4505</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0.4515</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0.4525</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dirty="0">
                          <a:effectLst/>
                        </a:rPr>
                        <a:t>0.4535</a:t>
                      </a:r>
                      <a:endParaRPr lang="en-US" sz="900" b="0" i="0" u="none" strike="noStrike" dirty="0">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0.4545</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extLst>
                  <a:ext uri="{0D108BD9-81ED-4DB2-BD59-A6C34878D82A}">
                    <a16:rowId xmlns:a16="http://schemas.microsoft.com/office/drawing/2014/main" val="3421553711"/>
                  </a:ext>
                </a:extLst>
              </a:tr>
              <a:tr h="198245">
                <a:tc>
                  <a:txBody>
                    <a:bodyPr/>
                    <a:lstStyle/>
                    <a:p>
                      <a:pPr algn="ctr" fontAlgn="ctr"/>
                      <a:r>
                        <a:rPr lang="en-US" sz="900" b="1" u="none" strike="noStrike">
                          <a:solidFill>
                            <a:srgbClr val="0070C0"/>
                          </a:solidFill>
                          <a:effectLst/>
                        </a:rPr>
                        <a:t>1.7</a:t>
                      </a:r>
                      <a:endParaRPr lang="en-US" sz="900" b="1" i="0" u="none" strike="noStrike">
                        <a:solidFill>
                          <a:srgbClr val="0070C0"/>
                        </a:solidFill>
                        <a:effectLst/>
                        <a:latin typeface="Arial" panose="020B0604020202020204" pitchFamily="34" charset="0"/>
                      </a:endParaRPr>
                    </a:p>
                  </a:txBody>
                  <a:tcPr marL="9362" marR="9362" marT="9362" marB="0" anchor="ctr"/>
                </a:tc>
                <a:tc>
                  <a:txBody>
                    <a:bodyPr/>
                    <a:lstStyle/>
                    <a:p>
                      <a:pPr algn="ctr" fontAlgn="ctr"/>
                      <a:r>
                        <a:rPr lang="en-US" sz="900" u="none" strike="noStrike">
                          <a:effectLst/>
                        </a:rPr>
                        <a:t>0.4554</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0.4564</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0.4573</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0.4582</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0.4591</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0.4599</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0.4608</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0.4616</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dirty="0">
                          <a:effectLst/>
                        </a:rPr>
                        <a:t>0.4625</a:t>
                      </a:r>
                      <a:endParaRPr lang="en-US" sz="900" b="0" i="0" u="none" strike="noStrike" dirty="0">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0.4633</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extLst>
                  <a:ext uri="{0D108BD9-81ED-4DB2-BD59-A6C34878D82A}">
                    <a16:rowId xmlns:a16="http://schemas.microsoft.com/office/drawing/2014/main" val="639960450"/>
                  </a:ext>
                </a:extLst>
              </a:tr>
              <a:tr h="198245">
                <a:tc>
                  <a:txBody>
                    <a:bodyPr/>
                    <a:lstStyle/>
                    <a:p>
                      <a:pPr algn="ctr" fontAlgn="ctr"/>
                      <a:r>
                        <a:rPr lang="en-US" sz="900" b="1" u="none" strike="noStrike" dirty="0">
                          <a:solidFill>
                            <a:srgbClr val="0070C0"/>
                          </a:solidFill>
                          <a:effectLst/>
                        </a:rPr>
                        <a:t>1.8</a:t>
                      </a:r>
                      <a:endParaRPr lang="en-US" sz="900" b="1" i="0" u="none" strike="noStrike" dirty="0">
                        <a:solidFill>
                          <a:srgbClr val="0070C0"/>
                        </a:solidFill>
                        <a:effectLst/>
                        <a:latin typeface="Arial" panose="020B0604020202020204" pitchFamily="34" charset="0"/>
                      </a:endParaRPr>
                    </a:p>
                  </a:txBody>
                  <a:tcPr marL="9362" marR="9362" marT="9362" marB="0" anchor="ctr"/>
                </a:tc>
                <a:tc>
                  <a:txBody>
                    <a:bodyPr/>
                    <a:lstStyle/>
                    <a:p>
                      <a:pPr algn="ctr" fontAlgn="ctr"/>
                      <a:r>
                        <a:rPr lang="en-US" sz="900" u="none" strike="noStrike">
                          <a:effectLst/>
                        </a:rPr>
                        <a:t>0.4641</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0.4649</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0.4656</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0.4664</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0.4671</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0.4678</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0.4686</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0.4693</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dirty="0">
                          <a:effectLst/>
                        </a:rPr>
                        <a:t>0.4699</a:t>
                      </a:r>
                      <a:endParaRPr lang="en-US" sz="900" b="0" i="0" u="none" strike="noStrike" dirty="0">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0.4706</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extLst>
                  <a:ext uri="{0D108BD9-81ED-4DB2-BD59-A6C34878D82A}">
                    <a16:rowId xmlns:a16="http://schemas.microsoft.com/office/drawing/2014/main" val="3694990791"/>
                  </a:ext>
                </a:extLst>
              </a:tr>
              <a:tr h="198245">
                <a:tc>
                  <a:txBody>
                    <a:bodyPr/>
                    <a:lstStyle/>
                    <a:p>
                      <a:pPr algn="ctr" fontAlgn="ctr"/>
                      <a:r>
                        <a:rPr lang="en-US" sz="900" b="1" u="none" strike="noStrike" dirty="0">
                          <a:solidFill>
                            <a:srgbClr val="0070C0"/>
                          </a:solidFill>
                          <a:effectLst/>
                        </a:rPr>
                        <a:t>1.9</a:t>
                      </a:r>
                      <a:endParaRPr lang="en-US" sz="900" b="1" i="0" u="none" strike="noStrike" dirty="0">
                        <a:solidFill>
                          <a:srgbClr val="0070C0"/>
                        </a:solidFill>
                        <a:effectLst/>
                        <a:latin typeface="Arial" panose="020B0604020202020204" pitchFamily="34" charset="0"/>
                      </a:endParaRPr>
                    </a:p>
                  </a:txBody>
                  <a:tcPr marL="9362" marR="9362" marT="9362" marB="0" anchor="ctr"/>
                </a:tc>
                <a:tc>
                  <a:txBody>
                    <a:bodyPr/>
                    <a:lstStyle/>
                    <a:p>
                      <a:pPr algn="ctr" fontAlgn="ctr"/>
                      <a:r>
                        <a:rPr lang="en-US" sz="900" u="none" strike="noStrike">
                          <a:effectLst/>
                        </a:rPr>
                        <a:t>0.4713</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0.4719</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0.4726</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0.4732</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0.4738</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0.4744</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0.4750</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0.4756</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0.4761</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dirty="0">
                          <a:effectLst/>
                        </a:rPr>
                        <a:t>0.4767</a:t>
                      </a:r>
                      <a:endParaRPr lang="en-US" sz="900" b="0" i="0" u="none" strike="noStrike" dirty="0">
                        <a:effectLst/>
                        <a:latin typeface="Arial" panose="020B0604020202020204" pitchFamily="34" charset="0"/>
                      </a:endParaRPr>
                    </a:p>
                  </a:txBody>
                  <a:tcPr marL="9362" marR="9362" marT="9362" marB="0" anchor="ctr">
                    <a:solidFill>
                      <a:schemeClr val="bg2">
                        <a:lumMod val="20000"/>
                        <a:lumOff val="80000"/>
                      </a:schemeClr>
                    </a:solidFill>
                  </a:tcPr>
                </a:tc>
                <a:extLst>
                  <a:ext uri="{0D108BD9-81ED-4DB2-BD59-A6C34878D82A}">
                    <a16:rowId xmlns:a16="http://schemas.microsoft.com/office/drawing/2014/main" val="3228876230"/>
                  </a:ext>
                </a:extLst>
              </a:tr>
              <a:tr h="198245">
                <a:tc>
                  <a:txBody>
                    <a:bodyPr/>
                    <a:lstStyle/>
                    <a:p>
                      <a:pPr algn="ctr" fontAlgn="ctr"/>
                      <a:r>
                        <a:rPr lang="en-US" sz="900" b="1" u="none" strike="noStrike">
                          <a:solidFill>
                            <a:srgbClr val="0070C0"/>
                          </a:solidFill>
                          <a:effectLst/>
                        </a:rPr>
                        <a:t>2.0</a:t>
                      </a:r>
                      <a:endParaRPr lang="en-US" sz="900" b="1" i="0" u="none" strike="noStrike">
                        <a:solidFill>
                          <a:srgbClr val="0070C0"/>
                        </a:solidFill>
                        <a:effectLst/>
                        <a:latin typeface="Arial" panose="020B0604020202020204" pitchFamily="34" charset="0"/>
                      </a:endParaRPr>
                    </a:p>
                  </a:txBody>
                  <a:tcPr marL="9362" marR="9362" marT="9362" marB="0" anchor="ctr"/>
                </a:tc>
                <a:tc>
                  <a:txBody>
                    <a:bodyPr/>
                    <a:lstStyle/>
                    <a:p>
                      <a:pPr algn="ctr" fontAlgn="ctr"/>
                      <a:r>
                        <a:rPr lang="en-US" sz="900" u="none" strike="noStrike">
                          <a:effectLst/>
                        </a:rPr>
                        <a:t>0.4772</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0.4778</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0.4783</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0.4788</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0.4793</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0.4798</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0.4803</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0.4808</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0.4812</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dirty="0">
                          <a:effectLst/>
                        </a:rPr>
                        <a:t>0.4817</a:t>
                      </a:r>
                      <a:endParaRPr lang="en-US" sz="900" b="0" i="0" u="none" strike="noStrike" dirty="0">
                        <a:effectLst/>
                        <a:latin typeface="Arial" panose="020B0604020202020204" pitchFamily="34" charset="0"/>
                      </a:endParaRPr>
                    </a:p>
                  </a:txBody>
                  <a:tcPr marL="9362" marR="9362" marT="9362" marB="0" anchor="ctr">
                    <a:solidFill>
                      <a:schemeClr val="bg2">
                        <a:lumMod val="20000"/>
                        <a:lumOff val="80000"/>
                      </a:schemeClr>
                    </a:solidFill>
                  </a:tcPr>
                </a:tc>
                <a:extLst>
                  <a:ext uri="{0D108BD9-81ED-4DB2-BD59-A6C34878D82A}">
                    <a16:rowId xmlns:a16="http://schemas.microsoft.com/office/drawing/2014/main" val="2713644046"/>
                  </a:ext>
                </a:extLst>
              </a:tr>
              <a:tr h="198245">
                <a:tc>
                  <a:txBody>
                    <a:bodyPr/>
                    <a:lstStyle/>
                    <a:p>
                      <a:pPr algn="ctr" fontAlgn="ctr"/>
                      <a:r>
                        <a:rPr lang="en-US" sz="900" b="1" u="none" strike="noStrike">
                          <a:solidFill>
                            <a:srgbClr val="0070C0"/>
                          </a:solidFill>
                          <a:effectLst/>
                        </a:rPr>
                        <a:t>2.1</a:t>
                      </a:r>
                      <a:endParaRPr lang="en-US" sz="900" b="1" i="0" u="none" strike="noStrike">
                        <a:solidFill>
                          <a:srgbClr val="0070C0"/>
                        </a:solidFill>
                        <a:effectLst/>
                        <a:latin typeface="Arial" panose="020B0604020202020204" pitchFamily="34" charset="0"/>
                      </a:endParaRPr>
                    </a:p>
                  </a:txBody>
                  <a:tcPr marL="9362" marR="9362" marT="9362" marB="0" anchor="ctr"/>
                </a:tc>
                <a:tc>
                  <a:txBody>
                    <a:bodyPr/>
                    <a:lstStyle/>
                    <a:p>
                      <a:pPr algn="ctr" fontAlgn="ctr"/>
                      <a:r>
                        <a:rPr lang="en-US" sz="900" u="none" strike="noStrike">
                          <a:effectLst/>
                        </a:rPr>
                        <a:t>0.4821</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0.4826</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0.4830</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0.4834</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0.4838</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0.4842</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0.4846</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0.4850</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0.4854</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dirty="0">
                          <a:effectLst/>
                        </a:rPr>
                        <a:t>0.4857</a:t>
                      </a:r>
                      <a:endParaRPr lang="en-US" sz="900" b="0" i="0" u="none" strike="noStrike" dirty="0">
                        <a:effectLst/>
                        <a:latin typeface="Arial" panose="020B0604020202020204" pitchFamily="34" charset="0"/>
                      </a:endParaRPr>
                    </a:p>
                  </a:txBody>
                  <a:tcPr marL="9362" marR="9362" marT="9362" marB="0" anchor="ctr">
                    <a:solidFill>
                      <a:schemeClr val="bg2">
                        <a:lumMod val="20000"/>
                        <a:lumOff val="80000"/>
                      </a:schemeClr>
                    </a:solidFill>
                  </a:tcPr>
                </a:tc>
                <a:extLst>
                  <a:ext uri="{0D108BD9-81ED-4DB2-BD59-A6C34878D82A}">
                    <a16:rowId xmlns:a16="http://schemas.microsoft.com/office/drawing/2014/main" val="1209533304"/>
                  </a:ext>
                </a:extLst>
              </a:tr>
              <a:tr h="198245">
                <a:tc>
                  <a:txBody>
                    <a:bodyPr/>
                    <a:lstStyle/>
                    <a:p>
                      <a:pPr algn="ctr" fontAlgn="ctr"/>
                      <a:r>
                        <a:rPr lang="en-US" sz="900" b="1" u="none" strike="noStrike" dirty="0">
                          <a:solidFill>
                            <a:srgbClr val="0070C0"/>
                          </a:solidFill>
                          <a:effectLst/>
                        </a:rPr>
                        <a:t>2.2</a:t>
                      </a:r>
                      <a:endParaRPr lang="en-US" sz="900" b="1" i="0" u="none" strike="noStrike" dirty="0">
                        <a:solidFill>
                          <a:srgbClr val="0070C0"/>
                        </a:solidFill>
                        <a:effectLst/>
                        <a:latin typeface="Arial" panose="020B0604020202020204" pitchFamily="34" charset="0"/>
                      </a:endParaRPr>
                    </a:p>
                  </a:txBody>
                  <a:tcPr marL="9362" marR="9362" marT="9362" marB="0" anchor="ctr"/>
                </a:tc>
                <a:tc>
                  <a:txBody>
                    <a:bodyPr/>
                    <a:lstStyle/>
                    <a:p>
                      <a:pPr algn="ctr" fontAlgn="ctr"/>
                      <a:r>
                        <a:rPr lang="en-US" sz="900" u="none" strike="noStrike">
                          <a:effectLst/>
                        </a:rPr>
                        <a:t>0.4861</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0.4864</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0.4868</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0.4871</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0.4875</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0.4878</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0.4881</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0.4884</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0.4887</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dirty="0">
                          <a:effectLst/>
                        </a:rPr>
                        <a:t>0.4890</a:t>
                      </a:r>
                      <a:endParaRPr lang="en-US" sz="900" b="0" i="0" u="none" strike="noStrike" dirty="0">
                        <a:effectLst/>
                        <a:latin typeface="Arial" panose="020B0604020202020204" pitchFamily="34" charset="0"/>
                      </a:endParaRPr>
                    </a:p>
                  </a:txBody>
                  <a:tcPr marL="9362" marR="9362" marT="9362" marB="0" anchor="ctr">
                    <a:solidFill>
                      <a:schemeClr val="bg2">
                        <a:lumMod val="20000"/>
                        <a:lumOff val="80000"/>
                      </a:schemeClr>
                    </a:solidFill>
                  </a:tcPr>
                </a:tc>
                <a:extLst>
                  <a:ext uri="{0D108BD9-81ED-4DB2-BD59-A6C34878D82A}">
                    <a16:rowId xmlns:a16="http://schemas.microsoft.com/office/drawing/2014/main" val="2125467007"/>
                  </a:ext>
                </a:extLst>
              </a:tr>
              <a:tr h="198245">
                <a:tc>
                  <a:txBody>
                    <a:bodyPr/>
                    <a:lstStyle/>
                    <a:p>
                      <a:pPr algn="ctr" fontAlgn="ctr"/>
                      <a:r>
                        <a:rPr lang="en-US" sz="900" b="1" u="none" strike="noStrike" dirty="0">
                          <a:solidFill>
                            <a:srgbClr val="0070C0"/>
                          </a:solidFill>
                          <a:effectLst/>
                        </a:rPr>
                        <a:t>2.3</a:t>
                      </a:r>
                      <a:endParaRPr lang="en-US" sz="900" b="1" i="0" u="none" strike="noStrike" dirty="0">
                        <a:solidFill>
                          <a:srgbClr val="0070C0"/>
                        </a:solidFill>
                        <a:effectLst/>
                        <a:latin typeface="Arial" panose="020B0604020202020204" pitchFamily="34" charset="0"/>
                      </a:endParaRPr>
                    </a:p>
                  </a:txBody>
                  <a:tcPr marL="9362" marR="9362" marT="9362" marB="0" anchor="ctr"/>
                </a:tc>
                <a:tc>
                  <a:txBody>
                    <a:bodyPr/>
                    <a:lstStyle/>
                    <a:p>
                      <a:pPr algn="ctr" fontAlgn="ctr"/>
                      <a:r>
                        <a:rPr lang="en-US" sz="900" u="none" strike="noStrike">
                          <a:effectLst/>
                        </a:rPr>
                        <a:t>0.4893</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0.4896</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0.4898</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0.4901</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0.4904</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0.4906</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0.4909</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0.4911</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0.4913</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dirty="0">
                          <a:effectLst/>
                        </a:rPr>
                        <a:t>0.4916</a:t>
                      </a:r>
                      <a:endParaRPr lang="en-US" sz="900" b="0" i="0" u="none" strike="noStrike" dirty="0">
                        <a:effectLst/>
                        <a:latin typeface="Arial" panose="020B0604020202020204" pitchFamily="34" charset="0"/>
                      </a:endParaRPr>
                    </a:p>
                  </a:txBody>
                  <a:tcPr marL="9362" marR="9362" marT="9362" marB="0" anchor="ctr">
                    <a:solidFill>
                      <a:schemeClr val="bg2">
                        <a:lumMod val="20000"/>
                        <a:lumOff val="80000"/>
                      </a:schemeClr>
                    </a:solidFill>
                  </a:tcPr>
                </a:tc>
                <a:extLst>
                  <a:ext uri="{0D108BD9-81ED-4DB2-BD59-A6C34878D82A}">
                    <a16:rowId xmlns:a16="http://schemas.microsoft.com/office/drawing/2014/main" val="2795489681"/>
                  </a:ext>
                </a:extLst>
              </a:tr>
              <a:tr h="198245">
                <a:tc>
                  <a:txBody>
                    <a:bodyPr/>
                    <a:lstStyle/>
                    <a:p>
                      <a:pPr algn="ctr" fontAlgn="ctr"/>
                      <a:r>
                        <a:rPr lang="en-US" sz="900" b="1" u="none" strike="noStrike">
                          <a:solidFill>
                            <a:srgbClr val="0070C0"/>
                          </a:solidFill>
                          <a:effectLst/>
                        </a:rPr>
                        <a:t>2.4</a:t>
                      </a:r>
                      <a:endParaRPr lang="en-US" sz="900" b="1" i="0" u="none" strike="noStrike">
                        <a:solidFill>
                          <a:srgbClr val="0070C0"/>
                        </a:solidFill>
                        <a:effectLst/>
                        <a:latin typeface="Arial" panose="020B0604020202020204" pitchFamily="34" charset="0"/>
                      </a:endParaRPr>
                    </a:p>
                  </a:txBody>
                  <a:tcPr marL="9362" marR="9362" marT="9362" marB="0" anchor="ctr"/>
                </a:tc>
                <a:tc>
                  <a:txBody>
                    <a:bodyPr/>
                    <a:lstStyle/>
                    <a:p>
                      <a:pPr algn="ctr" fontAlgn="ctr"/>
                      <a:r>
                        <a:rPr lang="en-US" sz="900" u="none" strike="noStrike">
                          <a:effectLst/>
                        </a:rPr>
                        <a:t>0.4918</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0.4920</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0.4922</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0.4925</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0.4927</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0.4929</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0.4931</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0.4932</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0.4934</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dirty="0">
                          <a:effectLst/>
                        </a:rPr>
                        <a:t>0.4936</a:t>
                      </a:r>
                      <a:endParaRPr lang="en-US" sz="900" b="0" i="0" u="none" strike="noStrike" dirty="0">
                        <a:effectLst/>
                        <a:latin typeface="Arial" panose="020B0604020202020204" pitchFamily="34" charset="0"/>
                      </a:endParaRPr>
                    </a:p>
                  </a:txBody>
                  <a:tcPr marL="9362" marR="9362" marT="9362" marB="0" anchor="ctr">
                    <a:solidFill>
                      <a:schemeClr val="bg2">
                        <a:lumMod val="20000"/>
                        <a:lumOff val="80000"/>
                      </a:schemeClr>
                    </a:solidFill>
                  </a:tcPr>
                </a:tc>
                <a:extLst>
                  <a:ext uri="{0D108BD9-81ED-4DB2-BD59-A6C34878D82A}">
                    <a16:rowId xmlns:a16="http://schemas.microsoft.com/office/drawing/2014/main" val="3139108319"/>
                  </a:ext>
                </a:extLst>
              </a:tr>
              <a:tr h="198245">
                <a:tc>
                  <a:txBody>
                    <a:bodyPr/>
                    <a:lstStyle/>
                    <a:p>
                      <a:pPr algn="ctr" fontAlgn="ctr"/>
                      <a:r>
                        <a:rPr lang="en-US" sz="900" b="1" u="none" strike="noStrike">
                          <a:solidFill>
                            <a:srgbClr val="0070C0"/>
                          </a:solidFill>
                          <a:effectLst/>
                        </a:rPr>
                        <a:t>2.5</a:t>
                      </a:r>
                      <a:endParaRPr lang="en-US" sz="900" b="1" i="0" u="none" strike="noStrike">
                        <a:solidFill>
                          <a:srgbClr val="0070C0"/>
                        </a:solidFill>
                        <a:effectLst/>
                        <a:latin typeface="Arial" panose="020B0604020202020204" pitchFamily="34" charset="0"/>
                      </a:endParaRPr>
                    </a:p>
                  </a:txBody>
                  <a:tcPr marL="9362" marR="9362" marT="9362" marB="0" anchor="ctr"/>
                </a:tc>
                <a:tc>
                  <a:txBody>
                    <a:bodyPr/>
                    <a:lstStyle/>
                    <a:p>
                      <a:pPr algn="ctr" fontAlgn="ctr"/>
                      <a:r>
                        <a:rPr lang="en-US" sz="900" u="none" strike="noStrike">
                          <a:effectLst/>
                        </a:rPr>
                        <a:t>0.4938</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0.4940</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0.4941</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0.4943</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0.4945</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0.4946</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0.4948</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0.4949</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0.4951</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dirty="0">
                          <a:effectLst/>
                        </a:rPr>
                        <a:t>0.4952</a:t>
                      </a:r>
                      <a:endParaRPr lang="en-US" sz="900" b="0" i="0" u="none" strike="noStrike" dirty="0">
                        <a:effectLst/>
                        <a:latin typeface="Arial" panose="020B0604020202020204" pitchFamily="34" charset="0"/>
                      </a:endParaRPr>
                    </a:p>
                  </a:txBody>
                  <a:tcPr marL="9362" marR="9362" marT="9362" marB="0" anchor="ctr">
                    <a:solidFill>
                      <a:schemeClr val="bg2">
                        <a:lumMod val="20000"/>
                        <a:lumOff val="80000"/>
                      </a:schemeClr>
                    </a:solidFill>
                  </a:tcPr>
                </a:tc>
                <a:extLst>
                  <a:ext uri="{0D108BD9-81ED-4DB2-BD59-A6C34878D82A}">
                    <a16:rowId xmlns:a16="http://schemas.microsoft.com/office/drawing/2014/main" val="1228551683"/>
                  </a:ext>
                </a:extLst>
              </a:tr>
              <a:tr h="198245">
                <a:tc>
                  <a:txBody>
                    <a:bodyPr/>
                    <a:lstStyle/>
                    <a:p>
                      <a:pPr algn="ctr" fontAlgn="ctr"/>
                      <a:r>
                        <a:rPr lang="en-US" sz="900" b="1" u="none" strike="noStrike" dirty="0">
                          <a:solidFill>
                            <a:srgbClr val="0070C0"/>
                          </a:solidFill>
                          <a:effectLst/>
                        </a:rPr>
                        <a:t>2.6</a:t>
                      </a:r>
                      <a:endParaRPr lang="en-US" sz="900" b="1" i="0" u="none" strike="noStrike" dirty="0">
                        <a:solidFill>
                          <a:srgbClr val="0070C0"/>
                        </a:solidFill>
                        <a:effectLst/>
                        <a:latin typeface="Arial" panose="020B0604020202020204" pitchFamily="34" charset="0"/>
                      </a:endParaRPr>
                    </a:p>
                  </a:txBody>
                  <a:tcPr marL="9362" marR="9362" marT="9362" marB="0" anchor="ctr"/>
                </a:tc>
                <a:tc>
                  <a:txBody>
                    <a:bodyPr/>
                    <a:lstStyle/>
                    <a:p>
                      <a:pPr algn="ctr" fontAlgn="ctr"/>
                      <a:r>
                        <a:rPr lang="en-US" sz="900" u="none" strike="noStrike">
                          <a:effectLst/>
                        </a:rPr>
                        <a:t>0.4953</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0.4955</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0.4956</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0.4957</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0.4959</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0.4960</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0.4961</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0.4962</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0.4963</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dirty="0">
                          <a:effectLst/>
                        </a:rPr>
                        <a:t>0.4964</a:t>
                      </a:r>
                      <a:endParaRPr lang="en-US" sz="900" b="0" i="0" u="none" strike="noStrike" dirty="0">
                        <a:effectLst/>
                        <a:latin typeface="Arial" panose="020B0604020202020204" pitchFamily="34" charset="0"/>
                      </a:endParaRPr>
                    </a:p>
                  </a:txBody>
                  <a:tcPr marL="9362" marR="9362" marT="9362" marB="0" anchor="ctr">
                    <a:solidFill>
                      <a:schemeClr val="bg2">
                        <a:lumMod val="20000"/>
                        <a:lumOff val="80000"/>
                      </a:schemeClr>
                    </a:solidFill>
                  </a:tcPr>
                </a:tc>
                <a:extLst>
                  <a:ext uri="{0D108BD9-81ED-4DB2-BD59-A6C34878D82A}">
                    <a16:rowId xmlns:a16="http://schemas.microsoft.com/office/drawing/2014/main" val="449250669"/>
                  </a:ext>
                </a:extLst>
              </a:tr>
              <a:tr h="198245">
                <a:tc>
                  <a:txBody>
                    <a:bodyPr/>
                    <a:lstStyle/>
                    <a:p>
                      <a:pPr algn="ctr" fontAlgn="ctr"/>
                      <a:r>
                        <a:rPr lang="en-US" sz="900" b="1" u="none" strike="noStrike" dirty="0">
                          <a:solidFill>
                            <a:srgbClr val="0070C0"/>
                          </a:solidFill>
                          <a:effectLst/>
                        </a:rPr>
                        <a:t>2.7</a:t>
                      </a:r>
                      <a:endParaRPr lang="en-US" sz="900" b="1" i="0" u="none" strike="noStrike" dirty="0">
                        <a:solidFill>
                          <a:srgbClr val="0070C0"/>
                        </a:solidFill>
                        <a:effectLst/>
                        <a:latin typeface="Arial" panose="020B0604020202020204" pitchFamily="34" charset="0"/>
                      </a:endParaRPr>
                    </a:p>
                  </a:txBody>
                  <a:tcPr marL="9362" marR="9362" marT="9362" marB="0" anchor="ctr"/>
                </a:tc>
                <a:tc>
                  <a:txBody>
                    <a:bodyPr/>
                    <a:lstStyle/>
                    <a:p>
                      <a:pPr algn="ctr" fontAlgn="ctr"/>
                      <a:r>
                        <a:rPr lang="en-US" sz="900" u="none" strike="noStrike">
                          <a:effectLst/>
                        </a:rPr>
                        <a:t>0.4965</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0.4966</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0.4967</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0.4968</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0.4969</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0.4970</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0.4971</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0.4972</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0.4973</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dirty="0">
                          <a:effectLst/>
                        </a:rPr>
                        <a:t>0.4974</a:t>
                      </a:r>
                      <a:endParaRPr lang="en-US" sz="900" b="0" i="0" u="none" strike="noStrike" dirty="0">
                        <a:effectLst/>
                        <a:latin typeface="Arial" panose="020B0604020202020204" pitchFamily="34" charset="0"/>
                      </a:endParaRPr>
                    </a:p>
                  </a:txBody>
                  <a:tcPr marL="9362" marR="9362" marT="9362" marB="0" anchor="ctr">
                    <a:solidFill>
                      <a:schemeClr val="bg2">
                        <a:lumMod val="20000"/>
                        <a:lumOff val="80000"/>
                      </a:schemeClr>
                    </a:solidFill>
                  </a:tcPr>
                </a:tc>
                <a:extLst>
                  <a:ext uri="{0D108BD9-81ED-4DB2-BD59-A6C34878D82A}">
                    <a16:rowId xmlns:a16="http://schemas.microsoft.com/office/drawing/2014/main" val="4257437608"/>
                  </a:ext>
                </a:extLst>
              </a:tr>
              <a:tr h="198245">
                <a:tc>
                  <a:txBody>
                    <a:bodyPr/>
                    <a:lstStyle/>
                    <a:p>
                      <a:pPr algn="ctr" fontAlgn="ctr"/>
                      <a:r>
                        <a:rPr lang="en-US" sz="900" b="1" u="none" strike="noStrike">
                          <a:solidFill>
                            <a:srgbClr val="0070C0"/>
                          </a:solidFill>
                          <a:effectLst/>
                        </a:rPr>
                        <a:t>2.8</a:t>
                      </a:r>
                      <a:endParaRPr lang="en-US" sz="900" b="1" i="0" u="none" strike="noStrike">
                        <a:solidFill>
                          <a:srgbClr val="0070C0"/>
                        </a:solidFill>
                        <a:effectLst/>
                        <a:latin typeface="Arial" panose="020B0604020202020204" pitchFamily="34" charset="0"/>
                      </a:endParaRPr>
                    </a:p>
                  </a:txBody>
                  <a:tcPr marL="9362" marR="9362" marT="9362" marB="0" anchor="ctr"/>
                </a:tc>
                <a:tc>
                  <a:txBody>
                    <a:bodyPr/>
                    <a:lstStyle/>
                    <a:p>
                      <a:pPr algn="ctr" fontAlgn="ctr"/>
                      <a:r>
                        <a:rPr lang="en-US" sz="900" u="none" strike="noStrike">
                          <a:effectLst/>
                        </a:rPr>
                        <a:t>0.4974</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0.4975</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0.4976</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0.4977</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0.4977</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0.4978</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0.4979</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0.4979</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0.4980</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dirty="0">
                          <a:effectLst/>
                        </a:rPr>
                        <a:t>0.4981</a:t>
                      </a:r>
                      <a:endParaRPr lang="en-US" sz="900" b="0" i="0" u="none" strike="noStrike" dirty="0">
                        <a:effectLst/>
                        <a:latin typeface="Arial" panose="020B0604020202020204" pitchFamily="34" charset="0"/>
                      </a:endParaRPr>
                    </a:p>
                  </a:txBody>
                  <a:tcPr marL="9362" marR="9362" marT="9362" marB="0" anchor="ctr">
                    <a:solidFill>
                      <a:schemeClr val="bg2">
                        <a:lumMod val="20000"/>
                        <a:lumOff val="80000"/>
                      </a:schemeClr>
                    </a:solidFill>
                  </a:tcPr>
                </a:tc>
                <a:extLst>
                  <a:ext uri="{0D108BD9-81ED-4DB2-BD59-A6C34878D82A}">
                    <a16:rowId xmlns:a16="http://schemas.microsoft.com/office/drawing/2014/main" val="38082024"/>
                  </a:ext>
                </a:extLst>
              </a:tr>
              <a:tr h="198245">
                <a:tc>
                  <a:txBody>
                    <a:bodyPr/>
                    <a:lstStyle/>
                    <a:p>
                      <a:pPr algn="ctr" fontAlgn="ctr"/>
                      <a:r>
                        <a:rPr lang="en-US" sz="900" b="1" u="none" strike="noStrike" dirty="0">
                          <a:solidFill>
                            <a:srgbClr val="0070C0"/>
                          </a:solidFill>
                          <a:effectLst/>
                        </a:rPr>
                        <a:t>2.9</a:t>
                      </a:r>
                      <a:endParaRPr lang="en-US" sz="900" b="1" i="0" u="none" strike="noStrike" dirty="0">
                        <a:solidFill>
                          <a:srgbClr val="0070C0"/>
                        </a:solidFill>
                        <a:effectLst/>
                        <a:latin typeface="Arial" panose="020B0604020202020204" pitchFamily="34" charset="0"/>
                      </a:endParaRPr>
                    </a:p>
                  </a:txBody>
                  <a:tcPr marL="9362" marR="9362" marT="9362" marB="0" anchor="ctr"/>
                </a:tc>
                <a:tc>
                  <a:txBody>
                    <a:bodyPr/>
                    <a:lstStyle/>
                    <a:p>
                      <a:pPr algn="ctr" fontAlgn="ctr"/>
                      <a:r>
                        <a:rPr lang="en-US" sz="900" u="none" strike="noStrike">
                          <a:effectLst/>
                        </a:rPr>
                        <a:t>0.4981</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0.4982</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0.4982</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0.4983</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0.4984</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0.4984</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0.4985</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0.4985</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0.4986</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dirty="0">
                          <a:effectLst/>
                        </a:rPr>
                        <a:t>0.4986</a:t>
                      </a:r>
                      <a:endParaRPr lang="en-US" sz="900" b="0" i="0" u="none" strike="noStrike" dirty="0">
                        <a:effectLst/>
                        <a:latin typeface="Arial" panose="020B0604020202020204" pitchFamily="34" charset="0"/>
                      </a:endParaRPr>
                    </a:p>
                  </a:txBody>
                  <a:tcPr marL="9362" marR="9362" marT="9362" marB="0" anchor="ctr">
                    <a:solidFill>
                      <a:schemeClr val="bg2">
                        <a:lumMod val="20000"/>
                        <a:lumOff val="80000"/>
                      </a:schemeClr>
                    </a:solidFill>
                  </a:tcPr>
                </a:tc>
                <a:extLst>
                  <a:ext uri="{0D108BD9-81ED-4DB2-BD59-A6C34878D82A}">
                    <a16:rowId xmlns:a16="http://schemas.microsoft.com/office/drawing/2014/main" val="2410053928"/>
                  </a:ext>
                </a:extLst>
              </a:tr>
              <a:tr h="206204">
                <a:tc>
                  <a:txBody>
                    <a:bodyPr/>
                    <a:lstStyle/>
                    <a:p>
                      <a:pPr algn="ctr" fontAlgn="ctr"/>
                      <a:r>
                        <a:rPr lang="en-US" sz="900" b="1" u="none" strike="noStrike" dirty="0">
                          <a:solidFill>
                            <a:srgbClr val="0070C0"/>
                          </a:solidFill>
                          <a:effectLst/>
                        </a:rPr>
                        <a:t>3.0</a:t>
                      </a:r>
                      <a:endParaRPr lang="en-US" sz="900" b="1" i="0" u="none" strike="noStrike" dirty="0">
                        <a:solidFill>
                          <a:srgbClr val="0070C0"/>
                        </a:solidFill>
                        <a:effectLst/>
                        <a:latin typeface="Arial" panose="020B0604020202020204" pitchFamily="34" charset="0"/>
                      </a:endParaRPr>
                    </a:p>
                  </a:txBody>
                  <a:tcPr marL="9362" marR="9362" marT="9362" marB="0" anchor="ctr"/>
                </a:tc>
                <a:tc>
                  <a:txBody>
                    <a:bodyPr/>
                    <a:lstStyle/>
                    <a:p>
                      <a:pPr algn="ctr" fontAlgn="ctr"/>
                      <a:r>
                        <a:rPr lang="en-US" sz="900" u="none" strike="noStrike">
                          <a:effectLst/>
                        </a:rPr>
                        <a:t>0.4987</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0.4987</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0.4987</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0.4988</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0.4988</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0.4989</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0.4989</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0.4989</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a:effectLst/>
                        </a:rPr>
                        <a:t>0.4990</a:t>
                      </a:r>
                      <a:endParaRPr lang="en-US" sz="900" b="0" i="0" u="none" strike="noStrike">
                        <a:effectLst/>
                        <a:latin typeface="Arial" panose="020B0604020202020204" pitchFamily="34" charset="0"/>
                      </a:endParaRPr>
                    </a:p>
                  </a:txBody>
                  <a:tcPr marL="9362" marR="9362" marT="9362" marB="0" anchor="ctr">
                    <a:solidFill>
                      <a:schemeClr val="bg2">
                        <a:lumMod val="20000"/>
                        <a:lumOff val="80000"/>
                      </a:schemeClr>
                    </a:solidFill>
                  </a:tcPr>
                </a:tc>
                <a:tc>
                  <a:txBody>
                    <a:bodyPr/>
                    <a:lstStyle/>
                    <a:p>
                      <a:pPr algn="ctr" fontAlgn="ctr"/>
                      <a:r>
                        <a:rPr lang="en-US" sz="900" u="none" strike="noStrike" dirty="0">
                          <a:effectLst/>
                        </a:rPr>
                        <a:t>0.4990</a:t>
                      </a:r>
                      <a:endParaRPr lang="en-US" sz="900" b="0" i="0" u="none" strike="noStrike" dirty="0">
                        <a:effectLst/>
                        <a:latin typeface="Arial" panose="020B0604020202020204" pitchFamily="34" charset="0"/>
                      </a:endParaRPr>
                    </a:p>
                  </a:txBody>
                  <a:tcPr marL="9362" marR="9362" marT="9362" marB="0" anchor="ctr">
                    <a:solidFill>
                      <a:schemeClr val="bg2">
                        <a:lumMod val="20000"/>
                        <a:lumOff val="80000"/>
                      </a:schemeClr>
                    </a:solidFill>
                  </a:tcPr>
                </a:tc>
                <a:extLst>
                  <a:ext uri="{0D108BD9-81ED-4DB2-BD59-A6C34878D82A}">
                    <a16:rowId xmlns:a16="http://schemas.microsoft.com/office/drawing/2014/main" val="4045745519"/>
                  </a:ext>
                </a:extLst>
              </a:tr>
            </a:tbl>
          </a:graphicData>
        </a:graphic>
      </p:graphicFrame>
      <p:sp>
        <p:nvSpPr>
          <p:cNvPr id="3" name="TextBox 2"/>
          <p:cNvSpPr txBox="1"/>
          <p:nvPr/>
        </p:nvSpPr>
        <p:spPr>
          <a:xfrm flipH="1">
            <a:off x="6922477" y="1981200"/>
            <a:ext cx="2209800" cy="3477875"/>
          </a:xfrm>
          <a:prstGeom prst="rect">
            <a:avLst/>
          </a:prstGeom>
          <a:noFill/>
        </p:spPr>
        <p:txBody>
          <a:bodyPr wrap="square" rtlCol="0">
            <a:spAutoFit/>
          </a:bodyPr>
          <a:lstStyle/>
          <a:p>
            <a:r>
              <a:rPr lang="en-US" sz="2000" dirty="0">
                <a:solidFill>
                  <a:srgbClr val="FF0000"/>
                </a:solidFill>
              </a:rPr>
              <a:t>This is the only z-table that you’ll get during the test. So, use this table to solve quiz / practice problems.  It’s available on eLearning. Download and bring a copy to every class.  </a:t>
            </a:r>
          </a:p>
        </p:txBody>
      </p:sp>
    </p:spTree>
    <p:extLst>
      <p:ext uri="{BB962C8B-B14F-4D97-AF65-F5344CB8AC3E}">
        <p14:creationId xmlns:p14="http://schemas.microsoft.com/office/powerpoint/2010/main" val="3927798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48CAEAE-E5E6-42C7-9666-1F0CD74A2BE4}"/>
              </a:ext>
            </a:extLst>
          </p:cNvPr>
          <p:cNvSpPr>
            <a:spLocks noGrp="1"/>
          </p:cNvSpPr>
          <p:nvPr>
            <p:ph type="sldNum" sz="quarter" idx="12"/>
          </p:nvPr>
        </p:nvSpPr>
        <p:spPr/>
        <p:txBody>
          <a:bodyPr/>
          <a:lstStyle/>
          <a:p>
            <a:pPr>
              <a:defRPr/>
            </a:pPr>
            <a:r>
              <a:rPr lang="en-US"/>
              <a:t>8.</a:t>
            </a:r>
            <a:fld id="{37F79BD3-C1D9-439E-8A0B-FD7E8220C24C}" type="slidenum">
              <a:rPr lang="en-US" smtClean="0"/>
              <a:pPr>
                <a:defRPr/>
              </a:pPr>
              <a:t>12</a:t>
            </a:fld>
            <a:endParaRPr lang="en-US"/>
          </a:p>
        </p:txBody>
      </p:sp>
      <p:pic>
        <p:nvPicPr>
          <p:cNvPr id="3" name="Picture 2">
            <a:extLst>
              <a:ext uri="{FF2B5EF4-FFF2-40B4-BE49-F238E27FC236}">
                <a16:creationId xmlns:a16="http://schemas.microsoft.com/office/drawing/2014/main" id="{D5EFA264-FF71-4126-A03F-F9CB7BD8D0EF}"/>
              </a:ext>
            </a:extLst>
          </p:cNvPr>
          <p:cNvPicPr>
            <a:picLocks noChangeAspect="1"/>
          </p:cNvPicPr>
          <p:nvPr/>
        </p:nvPicPr>
        <p:blipFill>
          <a:blip r:embed="rId2"/>
          <a:stretch>
            <a:fillRect/>
          </a:stretch>
        </p:blipFill>
        <p:spPr>
          <a:xfrm>
            <a:off x="108408" y="152400"/>
            <a:ext cx="4495800" cy="2161703"/>
          </a:xfrm>
          <a:prstGeom prst="rect">
            <a:avLst/>
          </a:prstGeom>
        </p:spPr>
      </p:pic>
      <p:pic>
        <p:nvPicPr>
          <p:cNvPr id="4" name="Picture 3">
            <a:extLst>
              <a:ext uri="{FF2B5EF4-FFF2-40B4-BE49-F238E27FC236}">
                <a16:creationId xmlns:a16="http://schemas.microsoft.com/office/drawing/2014/main" id="{37108126-B224-485C-BF4E-F536F550CC12}"/>
              </a:ext>
            </a:extLst>
          </p:cNvPr>
          <p:cNvPicPr>
            <a:picLocks noChangeAspect="1"/>
          </p:cNvPicPr>
          <p:nvPr/>
        </p:nvPicPr>
        <p:blipFill>
          <a:blip r:embed="rId3"/>
          <a:stretch>
            <a:fillRect/>
          </a:stretch>
        </p:blipFill>
        <p:spPr>
          <a:xfrm>
            <a:off x="98197" y="2348148"/>
            <a:ext cx="4495799" cy="2161703"/>
          </a:xfrm>
          <a:prstGeom prst="rect">
            <a:avLst/>
          </a:prstGeom>
        </p:spPr>
      </p:pic>
      <p:pic>
        <p:nvPicPr>
          <p:cNvPr id="6" name="Picture 5">
            <a:extLst>
              <a:ext uri="{FF2B5EF4-FFF2-40B4-BE49-F238E27FC236}">
                <a16:creationId xmlns:a16="http://schemas.microsoft.com/office/drawing/2014/main" id="{32CE1F56-22FD-4159-A6F4-7ABF7987B62E}"/>
              </a:ext>
            </a:extLst>
          </p:cNvPr>
          <p:cNvPicPr>
            <a:picLocks noChangeAspect="1"/>
          </p:cNvPicPr>
          <p:nvPr/>
        </p:nvPicPr>
        <p:blipFill>
          <a:blip r:embed="rId4"/>
          <a:stretch>
            <a:fillRect/>
          </a:stretch>
        </p:blipFill>
        <p:spPr>
          <a:xfrm>
            <a:off x="108408" y="4577888"/>
            <a:ext cx="4513782" cy="2161703"/>
          </a:xfrm>
          <a:prstGeom prst="rect">
            <a:avLst/>
          </a:prstGeom>
        </p:spPr>
      </p:pic>
      <p:pic>
        <p:nvPicPr>
          <p:cNvPr id="7" name="Picture 6">
            <a:extLst>
              <a:ext uri="{FF2B5EF4-FFF2-40B4-BE49-F238E27FC236}">
                <a16:creationId xmlns:a16="http://schemas.microsoft.com/office/drawing/2014/main" id="{AF2A5DB3-8F8C-438B-8AA2-865D3730D72C}"/>
              </a:ext>
            </a:extLst>
          </p:cNvPr>
          <p:cNvPicPr>
            <a:picLocks noChangeAspect="1"/>
          </p:cNvPicPr>
          <p:nvPr/>
        </p:nvPicPr>
        <p:blipFill>
          <a:blip r:embed="rId5"/>
          <a:stretch>
            <a:fillRect/>
          </a:stretch>
        </p:blipFill>
        <p:spPr>
          <a:xfrm>
            <a:off x="4623913" y="347748"/>
            <a:ext cx="2163711" cy="1119313"/>
          </a:xfrm>
          <a:prstGeom prst="rect">
            <a:avLst/>
          </a:prstGeom>
        </p:spPr>
      </p:pic>
      <p:pic>
        <p:nvPicPr>
          <p:cNvPr id="8" name="Picture 7">
            <a:extLst>
              <a:ext uri="{FF2B5EF4-FFF2-40B4-BE49-F238E27FC236}">
                <a16:creationId xmlns:a16="http://schemas.microsoft.com/office/drawing/2014/main" id="{F83EBD96-5943-462F-B50C-FE338DCA4084}"/>
              </a:ext>
            </a:extLst>
          </p:cNvPr>
          <p:cNvPicPr>
            <a:picLocks noChangeAspect="1"/>
          </p:cNvPicPr>
          <p:nvPr/>
        </p:nvPicPr>
        <p:blipFill>
          <a:blip r:embed="rId6"/>
          <a:stretch>
            <a:fillRect/>
          </a:stretch>
        </p:blipFill>
        <p:spPr>
          <a:xfrm>
            <a:off x="4593996" y="2460615"/>
            <a:ext cx="2163711" cy="1123719"/>
          </a:xfrm>
          <a:prstGeom prst="rect">
            <a:avLst/>
          </a:prstGeom>
        </p:spPr>
      </p:pic>
      <p:pic>
        <p:nvPicPr>
          <p:cNvPr id="9" name="Picture 8">
            <a:extLst>
              <a:ext uri="{FF2B5EF4-FFF2-40B4-BE49-F238E27FC236}">
                <a16:creationId xmlns:a16="http://schemas.microsoft.com/office/drawing/2014/main" id="{398C937D-620A-454A-8B61-41529C93B33D}"/>
              </a:ext>
            </a:extLst>
          </p:cNvPr>
          <p:cNvPicPr>
            <a:picLocks noChangeAspect="1"/>
          </p:cNvPicPr>
          <p:nvPr/>
        </p:nvPicPr>
        <p:blipFill>
          <a:blip r:embed="rId7"/>
          <a:stretch>
            <a:fillRect/>
          </a:stretch>
        </p:blipFill>
        <p:spPr>
          <a:xfrm>
            <a:off x="4626118" y="4724400"/>
            <a:ext cx="2159303" cy="1123719"/>
          </a:xfrm>
          <a:prstGeom prst="rect">
            <a:avLst/>
          </a:prstGeom>
        </p:spPr>
      </p:pic>
      <p:sp>
        <p:nvSpPr>
          <p:cNvPr id="10" name="TextBox 9">
            <a:extLst>
              <a:ext uri="{FF2B5EF4-FFF2-40B4-BE49-F238E27FC236}">
                <a16:creationId xmlns:a16="http://schemas.microsoft.com/office/drawing/2014/main" id="{80A196C2-016B-4D8B-A33A-3E57F119D65A}"/>
              </a:ext>
            </a:extLst>
          </p:cNvPr>
          <p:cNvSpPr txBox="1"/>
          <p:nvPr/>
        </p:nvSpPr>
        <p:spPr>
          <a:xfrm>
            <a:off x="6973347" y="1143000"/>
            <a:ext cx="1981200" cy="830997"/>
          </a:xfrm>
          <a:prstGeom prst="rect">
            <a:avLst/>
          </a:prstGeom>
          <a:noFill/>
        </p:spPr>
        <p:txBody>
          <a:bodyPr wrap="square" rtlCol="0">
            <a:spAutoFit/>
          </a:bodyPr>
          <a:lstStyle/>
          <a:p>
            <a:r>
              <a:rPr lang="en-US" dirty="0"/>
              <a:t>Which table to use?</a:t>
            </a:r>
          </a:p>
        </p:txBody>
      </p:sp>
      <p:sp>
        <p:nvSpPr>
          <p:cNvPr id="11" name="Rectangle 10">
            <a:extLst>
              <a:ext uri="{FF2B5EF4-FFF2-40B4-BE49-F238E27FC236}">
                <a16:creationId xmlns:a16="http://schemas.microsoft.com/office/drawing/2014/main" id="{04860845-5641-4BDA-8580-54806CBE31B3}"/>
              </a:ext>
            </a:extLst>
          </p:cNvPr>
          <p:cNvSpPr/>
          <p:nvPr/>
        </p:nvSpPr>
        <p:spPr>
          <a:xfrm>
            <a:off x="6882092" y="2103060"/>
            <a:ext cx="2163711" cy="830997"/>
          </a:xfrm>
          <a:prstGeom prst="rect">
            <a:avLst/>
          </a:prstGeom>
        </p:spPr>
        <p:txBody>
          <a:bodyPr wrap="square">
            <a:spAutoFit/>
          </a:bodyPr>
          <a:lstStyle/>
          <a:p>
            <a:r>
              <a:rPr lang="en-US" dirty="0"/>
              <a:t>Does it really matter?  </a:t>
            </a:r>
          </a:p>
        </p:txBody>
      </p:sp>
    </p:spTree>
    <p:extLst>
      <p:ext uri="{BB962C8B-B14F-4D97-AF65-F5344CB8AC3E}">
        <p14:creationId xmlns:p14="http://schemas.microsoft.com/office/powerpoint/2010/main" val="16731730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a:t>Class Exercise: Normal Distribution</a:t>
            </a:r>
          </a:p>
        </p:txBody>
      </p:sp>
      <p:sp>
        <p:nvSpPr>
          <p:cNvPr id="11267" name="Rectangle 3"/>
          <p:cNvSpPr>
            <a:spLocks noGrp="1" noChangeArrowheads="1"/>
          </p:cNvSpPr>
          <p:nvPr>
            <p:ph idx="1"/>
          </p:nvPr>
        </p:nvSpPr>
        <p:spPr>
          <a:xfrm>
            <a:off x="241300" y="990600"/>
            <a:ext cx="8902700" cy="5486400"/>
          </a:xfrm>
        </p:spPr>
        <p:txBody>
          <a:bodyPr/>
          <a:lstStyle/>
          <a:p>
            <a:pPr eaLnBrk="1" hangingPunct="1"/>
            <a:r>
              <a:rPr lang="en-US" altLang="en-US" sz="2400" dirty="0">
                <a:solidFill>
                  <a:schemeClr val="tx1"/>
                </a:solidFill>
              </a:rPr>
              <a:t>The time it takes a driver to react to the brake lights on a decelerating vehicle is critical in helping to avoid rear-end collisions. </a:t>
            </a:r>
          </a:p>
          <a:p>
            <a:pPr eaLnBrk="1" hangingPunct="1"/>
            <a:r>
              <a:rPr lang="en-US" altLang="en-US" sz="2400" dirty="0">
                <a:solidFill>
                  <a:schemeClr val="tx1"/>
                </a:solidFill>
              </a:rPr>
              <a:t>The reaction time for an in-traffic response to a brake signal from standard brake lights can be  modeled with a normal distribution having mean value 1.25 sec and standard deviation 0.46 sec.</a:t>
            </a:r>
          </a:p>
          <a:p>
            <a:pPr eaLnBrk="1" hangingPunct="1"/>
            <a:r>
              <a:rPr lang="en-US" altLang="en-US" sz="2400" dirty="0">
                <a:solidFill>
                  <a:schemeClr val="tx1"/>
                </a:solidFill>
              </a:rPr>
              <a:t>What is the probability that reaction time is between 1.00 and 1.75 seconds? </a:t>
            </a:r>
          </a:p>
          <a:p>
            <a:pPr eaLnBrk="1" hangingPunct="1"/>
            <a:r>
              <a:rPr lang="en-US" altLang="en-US" sz="2400" dirty="0">
                <a:solidFill>
                  <a:schemeClr val="tx1"/>
                </a:solidFill>
              </a:rPr>
              <a:t>If we view 2 seconds as a critically long reaction time, what is the probability that actual reaction time will exceed this value?</a:t>
            </a:r>
          </a:p>
          <a:p>
            <a:pPr eaLnBrk="1" hangingPunct="1"/>
            <a:endParaRPr lang="en-US" altLang="en-US" sz="2400" dirty="0"/>
          </a:p>
        </p:txBody>
      </p:sp>
      <p:sp>
        <p:nvSpPr>
          <p:cNvPr id="1126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rgbClr val="000000"/>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SzPct val="50000"/>
              <a:buFont typeface="Wingdings" panose="05000000000000000000" pitchFamily="2" charset="2"/>
              <a:buChar char="Ø"/>
              <a:defRPr sz="1400" b="1">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FA0406C9-B9F7-4613-BEB4-E58A0CE8899F}" type="slidenum">
              <a:rPr lang="en-US" altLang="en-US" sz="800" smtClean="0">
                <a:solidFill>
                  <a:schemeClr val="bg1"/>
                </a:solidFill>
              </a:rPr>
              <a:pPr>
                <a:spcBef>
                  <a:spcPct val="0"/>
                </a:spcBef>
                <a:buFontTx/>
                <a:buNone/>
              </a:pPr>
              <a:t>13</a:t>
            </a:fld>
            <a:endParaRPr lang="en-US" altLang="en-US" sz="800">
              <a:solidFill>
                <a:schemeClr val="bg1"/>
              </a:solidFill>
            </a:endParaRPr>
          </a:p>
        </p:txBody>
      </p:sp>
    </p:spTree>
    <p:extLst>
      <p:ext uri="{BB962C8B-B14F-4D97-AF65-F5344CB8AC3E}">
        <p14:creationId xmlns:p14="http://schemas.microsoft.com/office/powerpoint/2010/main" val="16294831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r>
              <a:rPr lang="en-US"/>
              <a:t>8.</a:t>
            </a:r>
            <a:fld id="{D70C37FF-7289-4595-BD6A-456D513208DD}" type="slidenum">
              <a:rPr lang="en-US"/>
              <a:pPr>
                <a:defRPr/>
              </a:pPr>
              <a:t>14</a:t>
            </a:fld>
            <a:endParaRPr lang="en-US"/>
          </a:p>
        </p:txBody>
      </p:sp>
      <p:sp>
        <p:nvSpPr>
          <p:cNvPr id="23555" name="Rectangle 2"/>
          <p:cNvSpPr>
            <a:spLocks noGrp="1" noChangeArrowheads="1"/>
          </p:cNvSpPr>
          <p:nvPr>
            <p:ph type="title"/>
          </p:nvPr>
        </p:nvSpPr>
        <p:spPr/>
        <p:txBody>
          <a:bodyPr/>
          <a:lstStyle/>
          <a:p>
            <a:pPr eaLnBrk="1" hangingPunct="1"/>
            <a:r>
              <a:rPr lang="en-US" altLang="en-US" dirty="0"/>
              <a:t>Examples</a:t>
            </a:r>
          </a:p>
        </p:txBody>
      </p:sp>
      <p:sp>
        <p:nvSpPr>
          <p:cNvPr id="23556" name="Rectangle 3"/>
          <p:cNvSpPr>
            <a:spLocks noGrp="1" noChangeArrowheads="1"/>
          </p:cNvSpPr>
          <p:nvPr>
            <p:ph type="body" idx="1"/>
          </p:nvPr>
        </p:nvSpPr>
        <p:spPr>
          <a:xfrm>
            <a:off x="228600" y="876300"/>
            <a:ext cx="8991600" cy="4572000"/>
          </a:xfrm>
        </p:spPr>
        <p:txBody>
          <a:bodyPr/>
          <a:lstStyle/>
          <a:p>
            <a:pPr marL="0" indent="0" eaLnBrk="1" hangingPunct="1">
              <a:buFontTx/>
              <a:buNone/>
            </a:pPr>
            <a:r>
              <a:rPr lang="en-US" altLang="en-US" sz="2400" dirty="0"/>
              <a:t>1. Suppose that at another gas station the daily demand for regular gasoline is normally distributed with a mean of 1,000 gallons and a standard deviation of 100 gallons. </a:t>
            </a:r>
          </a:p>
          <a:p>
            <a:pPr marL="0" indent="0" eaLnBrk="1" hangingPunct="1">
              <a:buFontTx/>
              <a:buNone/>
            </a:pPr>
            <a:r>
              <a:rPr lang="en-US" altLang="en-US" sz="2400" dirty="0"/>
              <a:t>The station manager has just opened the station for business and notes that there is exactly 1,100 gallons of regular gasoline in storage. </a:t>
            </a:r>
          </a:p>
          <a:p>
            <a:pPr marL="0" indent="0" eaLnBrk="1" hangingPunct="1">
              <a:buFontTx/>
              <a:buNone/>
            </a:pPr>
            <a:r>
              <a:rPr lang="en-US" altLang="en-US" sz="2400" dirty="0"/>
              <a:t>The next delivery is scheduled later today at the close of business. The manager would like to know the probability that he will have enough regular gasoline to satisfy today’s demands. </a:t>
            </a:r>
          </a:p>
          <a:p>
            <a:pPr marL="0" indent="0" eaLnBrk="1" hangingPunct="1">
              <a:buFontTx/>
              <a:buNone/>
            </a:pPr>
            <a:endParaRPr lang="en-US" altLang="en-US" sz="2400" dirty="0"/>
          </a:p>
          <a:p>
            <a:pPr marL="0" indent="0" eaLnBrk="1" hangingPunct="1">
              <a:buFontTx/>
              <a:buNone/>
            </a:pPr>
            <a:endParaRPr lang="en-US" altLang="en-US" sz="2400" dirty="0"/>
          </a:p>
        </p:txBody>
      </p:sp>
      <p:sp>
        <p:nvSpPr>
          <p:cNvPr id="5" name="Rectangle 3"/>
          <p:cNvSpPr txBox="1">
            <a:spLocks noChangeArrowheads="1"/>
          </p:cNvSpPr>
          <p:nvPr/>
        </p:nvSpPr>
        <p:spPr bwMode="auto">
          <a:xfrm>
            <a:off x="218373" y="4343400"/>
            <a:ext cx="87503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450850" indent="6350" algn="l" rtl="0" eaLnBrk="0" fontAlgn="base" hangingPunct="0">
              <a:spcBef>
                <a:spcPct val="20000"/>
              </a:spcBef>
              <a:spcAft>
                <a:spcPct val="0"/>
              </a:spcAft>
              <a:buChar char="–"/>
              <a:defRPr sz="2400">
                <a:solidFill>
                  <a:schemeClr val="tx1"/>
                </a:solidFill>
                <a:latin typeface="+mn-lt"/>
              </a:defRPr>
            </a:lvl2pPr>
            <a:lvl3pPr marL="914400" algn="l" rtl="0" eaLnBrk="0" fontAlgn="base" hangingPunct="0">
              <a:spcBef>
                <a:spcPct val="20000"/>
              </a:spcBef>
              <a:spcAft>
                <a:spcPct val="0"/>
              </a:spcAft>
              <a:buChar char="•"/>
              <a:defRPr sz="2000">
                <a:solidFill>
                  <a:schemeClr val="tx1"/>
                </a:solidFill>
                <a:latin typeface="+mn-lt"/>
              </a:defRPr>
            </a:lvl3pPr>
            <a:lvl4pPr marL="1371600" algn="l" rtl="0" eaLnBrk="0" fontAlgn="base" hangingPunct="0">
              <a:spcBef>
                <a:spcPct val="20000"/>
              </a:spcBef>
              <a:spcAft>
                <a:spcPct val="0"/>
              </a:spcAft>
              <a:buChar char="–"/>
              <a:defRPr sz="2000">
                <a:solidFill>
                  <a:schemeClr val="tx1"/>
                </a:solidFill>
                <a:latin typeface="+mn-lt"/>
              </a:defRPr>
            </a:lvl4pPr>
            <a:lvl5pPr marL="1828800" algn="l" rtl="0" eaLnBrk="0" fontAlgn="base" hangingPunct="0">
              <a:spcBef>
                <a:spcPct val="20000"/>
              </a:spcBef>
              <a:spcAft>
                <a:spcPct val="0"/>
              </a:spcAft>
              <a:buChar char="»"/>
              <a:defRPr sz="2000">
                <a:solidFill>
                  <a:schemeClr val="tx1"/>
                </a:solidFill>
                <a:latin typeface="+mn-lt"/>
              </a:defRPr>
            </a:lvl5pPr>
            <a:lvl6pPr marL="2286000" algn="l" rtl="0" fontAlgn="base">
              <a:spcBef>
                <a:spcPct val="20000"/>
              </a:spcBef>
              <a:spcAft>
                <a:spcPct val="0"/>
              </a:spcAft>
              <a:defRPr>
                <a:solidFill>
                  <a:schemeClr val="tx1"/>
                </a:solidFill>
                <a:latin typeface="+mn-lt"/>
              </a:defRPr>
            </a:lvl6pPr>
            <a:lvl7pPr marL="2743200" algn="l" rtl="0" fontAlgn="base">
              <a:spcBef>
                <a:spcPct val="20000"/>
              </a:spcBef>
              <a:spcAft>
                <a:spcPct val="0"/>
              </a:spcAft>
              <a:defRPr>
                <a:solidFill>
                  <a:schemeClr val="tx1"/>
                </a:solidFill>
                <a:latin typeface="+mn-lt"/>
              </a:defRPr>
            </a:lvl7pPr>
            <a:lvl8pPr marL="3200400" algn="l" rtl="0" fontAlgn="base">
              <a:spcBef>
                <a:spcPct val="20000"/>
              </a:spcBef>
              <a:spcAft>
                <a:spcPct val="0"/>
              </a:spcAft>
              <a:defRPr>
                <a:solidFill>
                  <a:schemeClr val="tx1"/>
                </a:solidFill>
                <a:latin typeface="+mn-lt"/>
              </a:defRPr>
            </a:lvl8pPr>
            <a:lvl9pPr marL="3657600" algn="l" rtl="0" fontAlgn="base">
              <a:spcBef>
                <a:spcPct val="20000"/>
              </a:spcBef>
              <a:spcAft>
                <a:spcPct val="0"/>
              </a:spcAft>
              <a:defRPr>
                <a:solidFill>
                  <a:schemeClr val="tx1"/>
                </a:solidFill>
                <a:latin typeface="+mn-lt"/>
              </a:defRPr>
            </a:lvl9pPr>
          </a:lstStyle>
          <a:p>
            <a:pPr marL="0" indent="0" eaLnBrk="1" hangingPunct="1">
              <a:buFontTx/>
              <a:buNone/>
            </a:pPr>
            <a:r>
              <a:rPr lang="en-US" altLang="en-US" sz="2400" kern="0" dirty="0"/>
              <a:t>2. Consider an investment whose return is normally distributed with a mean of 10% and a standard deviation of 5%. </a:t>
            </a:r>
          </a:p>
          <a:p>
            <a:pPr marL="0" indent="0" eaLnBrk="1" hangingPunct="1">
              <a:buFontTx/>
              <a:buNone/>
            </a:pPr>
            <a:r>
              <a:rPr lang="en-US" altLang="en-US" sz="2400" kern="0" dirty="0"/>
              <a:t>a. Determine the probability of losing money.</a:t>
            </a:r>
          </a:p>
          <a:p>
            <a:pPr marL="0" indent="0" eaLnBrk="1" hangingPunct="1">
              <a:buFontTx/>
              <a:buNone/>
            </a:pPr>
            <a:r>
              <a:rPr lang="en-US" altLang="en-US" sz="2400" kern="0" dirty="0"/>
              <a:t>b. Find the probability of losing money when the standard deviation is equal to 10%.</a:t>
            </a: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Slide Number Placeholder 5"/>
          <p:cNvSpPr>
            <a:spLocks noGrp="1"/>
          </p:cNvSpPr>
          <p:nvPr>
            <p:ph type="sldNum" sz="quarter" idx="12"/>
          </p:nvPr>
        </p:nvSpPr>
        <p:spPr/>
        <p:txBody>
          <a:bodyPr/>
          <a:lstStyle/>
          <a:p>
            <a:pPr>
              <a:defRPr/>
            </a:pPr>
            <a:r>
              <a:rPr lang="en-US"/>
              <a:t>9.</a:t>
            </a:r>
            <a:fld id="{76E52A13-E2E3-4664-933F-1A9E6A8B11EE}" type="slidenum">
              <a:rPr lang="en-US"/>
              <a:pPr>
                <a:defRPr/>
              </a:pPr>
              <a:t>15</a:t>
            </a:fld>
            <a:endParaRPr lang="en-US"/>
          </a:p>
        </p:txBody>
      </p:sp>
      <p:sp>
        <p:nvSpPr>
          <p:cNvPr id="37891" name="Rectangle 2"/>
          <p:cNvSpPr>
            <a:spLocks noGrp="1" noChangeArrowheads="1"/>
          </p:cNvSpPr>
          <p:nvPr>
            <p:ph type="title"/>
          </p:nvPr>
        </p:nvSpPr>
        <p:spPr/>
        <p:txBody>
          <a:bodyPr/>
          <a:lstStyle/>
          <a:p>
            <a:pPr eaLnBrk="1" hangingPunct="1"/>
            <a:r>
              <a:rPr lang="en-US"/>
              <a:t>Normal Approximation to Binomial…</a:t>
            </a:r>
          </a:p>
        </p:txBody>
      </p:sp>
      <p:sp>
        <p:nvSpPr>
          <p:cNvPr id="37892" name="Rectangle 3"/>
          <p:cNvSpPr>
            <a:spLocks noGrp="1" noChangeArrowheads="1"/>
          </p:cNvSpPr>
          <p:nvPr>
            <p:ph type="body" idx="1"/>
          </p:nvPr>
        </p:nvSpPr>
        <p:spPr/>
        <p:txBody>
          <a:bodyPr/>
          <a:lstStyle/>
          <a:p>
            <a:pPr marL="0" indent="0" eaLnBrk="1" hangingPunct="1">
              <a:buFontTx/>
              <a:buNone/>
            </a:pPr>
            <a:r>
              <a:rPr lang="en-US" dirty="0"/>
              <a:t>Binomial distribution with n=20 and p=.5 with a normal approximation superimposed (    =10 and     =2.24)</a:t>
            </a:r>
          </a:p>
          <a:p>
            <a:pPr marL="0" indent="0" eaLnBrk="1" hangingPunct="1">
              <a:buFontTx/>
              <a:buNone/>
            </a:pPr>
            <a:endParaRPr lang="en-US" dirty="0"/>
          </a:p>
          <a:p>
            <a:pPr marL="0" indent="0" algn="r" eaLnBrk="1" hangingPunct="1">
              <a:buFontTx/>
              <a:buNone/>
            </a:pPr>
            <a:r>
              <a:rPr lang="en-US" sz="2400" dirty="0">
                <a:solidFill>
                  <a:srgbClr val="FF0000"/>
                </a:solidFill>
              </a:rPr>
              <a:t>where did these values come from?!</a:t>
            </a:r>
          </a:p>
        </p:txBody>
      </p:sp>
      <p:pic>
        <p:nvPicPr>
          <p:cNvPr id="3789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8675" y="1371600"/>
            <a:ext cx="39052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4"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400" y="1447800"/>
            <a:ext cx="369888"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5"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057400"/>
            <a:ext cx="4022725" cy="264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6" name="Text Box 7"/>
          <p:cNvSpPr txBox="1">
            <a:spLocks noChangeArrowheads="1"/>
          </p:cNvSpPr>
          <p:nvPr/>
        </p:nvSpPr>
        <p:spPr bwMode="auto">
          <a:xfrm>
            <a:off x="4684487" y="3198168"/>
            <a:ext cx="313258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Times" pitchFamily="18" charset="0"/>
              </a:defRPr>
            </a:lvl1pPr>
            <a:lvl2pPr marL="742950" indent="-285750">
              <a:defRPr sz="2400" b="1">
                <a:solidFill>
                  <a:schemeClr val="tx1"/>
                </a:solidFill>
                <a:latin typeface="Times" pitchFamily="18" charset="0"/>
              </a:defRPr>
            </a:lvl2pPr>
            <a:lvl3pPr marL="1143000" indent="-228600">
              <a:defRPr sz="2400" b="1">
                <a:solidFill>
                  <a:schemeClr val="tx1"/>
                </a:solidFill>
                <a:latin typeface="Times" pitchFamily="18" charset="0"/>
              </a:defRPr>
            </a:lvl3pPr>
            <a:lvl4pPr marL="1600200" indent="-228600">
              <a:defRPr sz="2400" b="1">
                <a:solidFill>
                  <a:schemeClr val="tx1"/>
                </a:solidFill>
                <a:latin typeface="Times" pitchFamily="18" charset="0"/>
              </a:defRPr>
            </a:lvl4pPr>
            <a:lvl5pPr marL="2057400" indent="-228600">
              <a:defRPr sz="2400" b="1">
                <a:solidFill>
                  <a:schemeClr val="tx1"/>
                </a:solidFill>
                <a:latin typeface="Times" pitchFamily="18" charset="0"/>
              </a:defRPr>
            </a:lvl5pPr>
            <a:lvl6pPr marL="2514600" indent="-228600" algn="ctr" eaLnBrk="0" fontAlgn="base" hangingPunct="0">
              <a:spcBef>
                <a:spcPct val="0"/>
              </a:spcBef>
              <a:spcAft>
                <a:spcPct val="0"/>
              </a:spcAft>
              <a:defRPr sz="2400" b="1">
                <a:solidFill>
                  <a:schemeClr val="tx1"/>
                </a:solidFill>
                <a:latin typeface="Times" pitchFamily="18" charset="0"/>
              </a:defRPr>
            </a:lvl6pPr>
            <a:lvl7pPr marL="2971800" indent="-228600" algn="ctr" eaLnBrk="0" fontAlgn="base" hangingPunct="0">
              <a:spcBef>
                <a:spcPct val="0"/>
              </a:spcBef>
              <a:spcAft>
                <a:spcPct val="0"/>
              </a:spcAft>
              <a:defRPr sz="2400" b="1">
                <a:solidFill>
                  <a:schemeClr val="tx1"/>
                </a:solidFill>
                <a:latin typeface="Times" pitchFamily="18" charset="0"/>
              </a:defRPr>
            </a:lvl7pPr>
            <a:lvl8pPr marL="3429000" indent="-228600" algn="ctr" eaLnBrk="0" fontAlgn="base" hangingPunct="0">
              <a:spcBef>
                <a:spcPct val="0"/>
              </a:spcBef>
              <a:spcAft>
                <a:spcPct val="0"/>
              </a:spcAft>
              <a:defRPr sz="2400" b="1">
                <a:solidFill>
                  <a:schemeClr val="tx1"/>
                </a:solidFill>
                <a:latin typeface="Times" pitchFamily="18" charset="0"/>
              </a:defRPr>
            </a:lvl8pPr>
            <a:lvl9pPr marL="3886200" indent="-228600" algn="ctr" eaLnBrk="0" fontAlgn="base" hangingPunct="0">
              <a:spcBef>
                <a:spcPct val="0"/>
              </a:spcBef>
              <a:spcAft>
                <a:spcPct val="0"/>
              </a:spcAft>
              <a:defRPr sz="2400" b="1">
                <a:solidFill>
                  <a:schemeClr val="tx1"/>
                </a:solidFill>
                <a:latin typeface="Times" pitchFamily="18" charset="0"/>
              </a:defRPr>
            </a:lvl9pPr>
          </a:lstStyle>
          <a:p>
            <a:r>
              <a:rPr lang="en-US" b="0" dirty="0"/>
              <a:t>From </a:t>
            </a:r>
            <a:r>
              <a:rPr lang="en-US" b="0" dirty="0" err="1"/>
              <a:t>Ch</a:t>
            </a:r>
            <a:r>
              <a:rPr lang="en-US" b="0" dirty="0"/>
              <a:t> 7 we saw that:</a:t>
            </a:r>
          </a:p>
        </p:txBody>
      </p:sp>
      <p:pic>
        <p:nvPicPr>
          <p:cNvPr id="37897"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57800" y="3708400"/>
            <a:ext cx="2425700" cy="170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8"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4249" y="6067425"/>
            <a:ext cx="25146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9" name="Rectangle 11"/>
          <p:cNvSpPr>
            <a:spLocks noChangeArrowheads="1"/>
          </p:cNvSpPr>
          <p:nvPr/>
        </p:nvSpPr>
        <p:spPr bwMode="auto">
          <a:xfrm>
            <a:off x="4495800" y="1371600"/>
            <a:ext cx="3124200" cy="533400"/>
          </a:xfrm>
          <a:prstGeom prst="rect">
            <a:avLst/>
          </a:prstGeom>
          <a:solidFill>
            <a:srgbClr val="FFFF00">
              <a:alpha val="3019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37900" name="Line 12"/>
          <p:cNvSpPr>
            <a:spLocks noChangeShapeType="1"/>
          </p:cNvSpPr>
          <p:nvPr/>
        </p:nvSpPr>
        <p:spPr bwMode="auto">
          <a:xfrm flipH="1" flipV="1">
            <a:off x="4953000" y="1752600"/>
            <a:ext cx="2057400" cy="609600"/>
          </a:xfrm>
          <a:prstGeom prst="line">
            <a:avLst/>
          </a:prstGeom>
          <a:noFill/>
          <a:ln w="9525">
            <a:solidFill>
              <a:srgbClr val="FF000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7901" name="Line 13"/>
          <p:cNvSpPr>
            <a:spLocks noChangeShapeType="1"/>
          </p:cNvSpPr>
          <p:nvPr/>
        </p:nvSpPr>
        <p:spPr bwMode="auto">
          <a:xfrm flipH="1" flipV="1">
            <a:off x="6477000" y="1828800"/>
            <a:ext cx="533400" cy="533400"/>
          </a:xfrm>
          <a:prstGeom prst="line">
            <a:avLst/>
          </a:prstGeom>
          <a:noFill/>
          <a:ln w="9525">
            <a:solidFill>
              <a:srgbClr val="FF000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7902" name="Line 14"/>
          <p:cNvSpPr>
            <a:spLocks noChangeShapeType="1"/>
          </p:cNvSpPr>
          <p:nvPr/>
        </p:nvSpPr>
        <p:spPr bwMode="auto">
          <a:xfrm>
            <a:off x="4648200" y="2971800"/>
            <a:ext cx="4267200" cy="0"/>
          </a:xfrm>
          <a:prstGeom prst="line">
            <a:avLst/>
          </a:prstGeom>
          <a:noFill/>
          <a:ln w="9525">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903" name="Text Box 15"/>
          <p:cNvSpPr txBox="1">
            <a:spLocks noChangeArrowheads="1"/>
          </p:cNvSpPr>
          <p:nvPr/>
        </p:nvSpPr>
        <p:spPr bwMode="auto">
          <a:xfrm>
            <a:off x="152400" y="5486400"/>
            <a:ext cx="1046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Times" pitchFamily="18" charset="0"/>
              </a:defRPr>
            </a:lvl1pPr>
            <a:lvl2pPr marL="742950" indent="-285750">
              <a:defRPr sz="2400" b="1">
                <a:solidFill>
                  <a:schemeClr val="tx1"/>
                </a:solidFill>
                <a:latin typeface="Times" pitchFamily="18" charset="0"/>
              </a:defRPr>
            </a:lvl2pPr>
            <a:lvl3pPr marL="1143000" indent="-228600">
              <a:defRPr sz="2400" b="1">
                <a:solidFill>
                  <a:schemeClr val="tx1"/>
                </a:solidFill>
                <a:latin typeface="Times" pitchFamily="18" charset="0"/>
              </a:defRPr>
            </a:lvl3pPr>
            <a:lvl4pPr marL="1600200" indent="-228600">
              <a:defRPr sz="2400" b="1">
                <a:solidFill>
                  <a:schemeClr val="tx1"/>
                </a:solidFill>
                <a:latin typeface="Times" pitchFamily="18" charset="0"/>
              </a:defRPr>
            </a:lvl4pPr>
            <a:lvl5pPr marL="2057400" indent="-228600">
              <a:defRPr sz="2400" b="1">
                <a:solidFill>
                  <a:schemeClr val="tx1"/>
                </a:solidFill>
                <a:latin typeface="Times" pitchFamily="18" charset="0"/>
              </a:defRPr>
            </a:lvl5pPr>
            <a:lvl6pPr marL="2514600" indent="-228600" algn="ctr" eaLnBrk="0" fontAlgn="base" hangingPunct="0">
              <a:spcBef>
                <a:spcPct val="0"/>
              </a:spcBef>
              <a:spcAft>
                <a:spcPct val="0"/>
              </a:spcAft>
              <a:defRPr sz="2400" b="1">
                <a:solidFill>
                  <a:schemeClr val="tx1"/>
                </a:solidFill>
                <a:latin typeface="Times" pitchFamily="18" charset="0"/>
              </a:defRPr>
            </a:lvl6pPr>
            <a:lvl7pPr marL="2971800" indent="-228600" algn="ctr" eaLnBrk="0" fontAlgn="base" hangingPunct="0">
              <a:spcBef>
                <a:spcPct val="0"/>
              </a:spcBef>
              <a:spcAft>
                <a:spcPct val="0"/>
              </a:spcAft>
              <a:defRPr sz="2400" b="1">
                <a:solidFill>
                  <a:schemeClr val="tx1"/>
                </a:solidFill>
                <a:latin typeface="Times" pitchFamily="18" charset="0"/>
              </a:defRPr>
            </a:lvl7pPr>
            <a:lvl8pPr marL="3429000" indent="-228600" algn="ctr" eaLnBrk="0" fontAlgn="base" hangingPunct="0">
              <a:spcBef>
                <a:spcPct val="0"/>
              </a:spcBef>
              <a:spcAft>
                <a:spcPct val="0"/>
              </a:spcAft>
              <a:defRPr sz="2400" b="1">
                <a:solidFill>
                  <a:schemeClr val="tx1"/>
                </a:solidFill>
                <a:latin typeface="Times" pitchFamily="18" charset="0"/>
              </a:defRPr>
            </a:lvl8pPr>
            <a:lvl9pPr marL="3886200" indent="-228600" algn="ctr" eaLnBrk="0" fontAlgn="base" hangingPunct="0">
              <a:spcBef>
                <a:spcPct val="0"/>
              </a:spcBef>
              <a:spcAft>
                <a:spcPct val="0"/>
              </a:spcAft>
              <a:defRPr sz="2400" b="1">
                <a:solidFill>
                  <a:schemeClr val="tx1"/>
                </a:solidFill>
                <a:latin typeface="Times" pitchFamily="18" charset="0"/>
              </a:defRPr>
            </a:lvl9pPr>
          </a:lstStyle>
          <a:p>
            <a:r>
              <a:rPr lang="en-US" b="0"/>
              <a:t>Hence:</a:t>
            </a:r>
          </a:p>
        </p:txBody>
      </p:sp>
      <p:sp>
        <p:nvSpPr>
          <p:cNvPr id="37904" name="Text Box 16"/>
          <p:cNvSpPr txBox="1">
            <a:spLocks noChangeArrowheads="1"/>
          </p:cNvSpPr>
          <p:nvPr/>
        </p:nvSpPr>
        <p:spPr bwMode="auto">
          <a:xfrm>
            <a:off x="2971049" y="5950165"/>
            <a:ext cx="623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Times" pitchFamily="18" charset="0"/>
              </a:defRPr>
            </a:lvl1pPr>
            <a:lvl2pPr marL="742950" indent="-285750">
              <a:defRPr sz="2400" b="1">
                <a:solidFill>
                  <a:schemeClr val="tx1"/>
                </a:solidFill>
                <a:latin typeface="Times" pitchFamily="18" charset="0"/>
              </a:defRPr>
            </a:lvl2pPr>
            <a:lvl3pPr marL="1143000" indent="-228600">
              <a:defRPr sz="2400" b="1">
                <a:solidFill>
                  <a:schemeClr val="tx1"/>
                </a:solidFill>
                <a:latin typeface="Times" pitchFamily="18" charset="0"/>
              </a:defRPr>
            </a:lvl3pPr>
            <a:lvl4pPr marL="1600200" indent="-228600">
              <a:defRPr sz="2400" b="1">
                <a:solidFill>
                  <a:schemeClr val="tx1"/>
                </a:solidFill>
                <a:latin typeface="Times" pitchFamily="18" charset="0"/>
              </a:defRPr>
            </a:lvl4pPr>
            <a:lvl5pPr marL="2057400" indent="-228600">
              <a:defRPr sz="2400" b="1">
                <a:solidFill>
                  <a:schemeClr val="tx1"/>
                </a:solidFill>
                <a:latin typeface="Times" pitchFamily="18" charset="0"/>
              </a:defRPr>
            </a:lvl5pPr>
            <a:lvl6pPr marL="2514600" indent="-228600" algn="ctr" eaLnBrk="0" fontAlgn="base" hangingPunct="0">
              <a:spcBef>
                <a:spcPct val="0"/>
              </a:spcBef>
              <a:spcAft>
                <a:spcPct val="0"/>
              </a:spcAft>
              <a:defRPr sz="2400" b="1">
                <a:solidFill>
                  <a:schemeClr val="tx1"/>
                </a:solidFill>
                <a:latin typeface="Times" pitchFamily="18" charset="0"/>
              </a:defRPr>
            </a:lvl6pPr>
            <a:lvl7pPr marL="2971800" indent="-228600" algn="ctr" eaLnBrk="0" fontAlgn="base" hangingPunct="0">
              <a:spcBef>
                <a:spcPct val="0"/>
              </a:spcBef>
              <a:spcAft>
                <a:spcPct val="0"/>
              </a:spcAft>
              <a:defRPr sz="2400" b="1">
                <a:solidFill>
                  <a:schemeClr val="tx1"/>
                </a:solidFill>
                <a:latin typeface="Times" pitchFamily="18" charset="0"/>
              </a:defRPr>
            </a:lvl7pPr>
            <a:lvl8pPr marL="3429000" indent="-228600" algn="ctr" eaLnBrk="0" fontAlgn="base" hangingPunct="0">
              <a:spcBef>
                <a:spcPct val="0"/>
              </a:spcBef>
              <a:spcAft>
                <a:spcPct val="0"/>
              </a:spcAft>
              <a:defRPr sz="2400" b="1">
                <a:solidFill>
                  <a:schemeClr val="tx1"/>
                </a:solidFill>
                <a:latin typeface="Times" pitchFamily="18" charset="0"/>
              </a:defRPr>
            </a:lvl8pPr>
            <a:lvl9pPr marL="3886200" indent="-228600" algn="ctr" eaLnBrk="0" fontAlgn="base" hangingPunct="0">
              <a:spcBef>
                <a:spcPct val="0"/>
              </a:spcBef>
              <a:spcAft>
                <a:spcPct val="0"/>
              </a:spcAft>
              <a:defRPr sz="2400" b="1">
                <a:solidFill>
                  <a:schemeClr val="tx1"/>
                </a:solidFill>
                <a:latin typeface="Times" pitchFamily="18" charset="0"/>
              </a:defRPr>
            </a:lvl9pPr>
          </a:lstStyle>
          <a:p>
            <a:r>
              <a:rPr lang="en-US" b="0" dirty="0"/>
              <a:t>and</a:t>
            </a:r>
          </a:p>
        </p:txBody>
      </p:sp>
      <p:pic>
        <p:nvPicPr>
          <p:cNvPr id="37905" name="Picture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10610" y="5945832"/>
            <a:ext cx="4752975" cy="54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39956274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r>
              <a:rPr lang="en-US"/>
              <a:t>9.</a:t>
            </a:r>
            <a:fld id="{6DFC827C-6CEB-490E-B17B-70BFECFF02DE}" type="slidenum">
              <a:rPr lang="en-US"/>
              <a:pPr>
                <a:defRPr/>
              </a:pPr>
              <a:t>16</a:t>
            </a:fld>
            <a:endParaRPr lang="en-US"/>
          </a:p>
        </p:txBody>
      </p:sp>
      <p:sp>
        <p:nvSpPr>
          <p:cNvPr id="38915" name="Rectangle 2"/>
          <p:cNvSpPr>
            <a:spLocks noGrp="1" noChangeArrowheads="1"/>
          </p:cNvSpPr>
          <p:nvPr>
            <p:ph type="title"/>
          </p:nvPr>
        </p:nvSpPr>
        <p:spPr/>
        <p:txBody>
          <a:bodyPr/>
          <a:lstStyle/>
          <a:p>
            <a:pPr eaLnBrk="1" hangingPunct="1"/>
            <a:r>
              <a:rPr lang="en-US"/>
              <a:t>Normal Approximation to Binomial…</a:t>
            </a:r>
          </a:p>
        </p:txBody>
      </p:sp>
      <p:sp>
        <p:nvSpPr>
          <p:cNvPr id="38916" name="Rectangle 3"/>
          <p:cNvSpPr>
            <a:spLocks noGrp="1" noChangeArrowheads="1"/>
          </p:cNvSpPr>
          <p:nvPr>
            <p:ph type="body" idx="1"/>
          </p:nvPr>
        </p:nvSpPr>
        <p:spPr/>
        <p:txBody>
          <a:bodyPr/>
          <a:lstStyle/>
          <a:p>
            <a:pPr marL="0" indent="0" eaLnBrk="1" hangingPunct="1">
              <a:buFontTx/>
              <a:buNone/>
            </a:pPr>
            <a:r>
              <a:rPr lang="en-US"/>
              <a:t>Normal approximation to the binomial works best when the number of experiments, n,  (sample size) is large, and the probability of success, p, is close to 0.5</a:t>
            </a:r>
          </a:p>
          <a:p>
            <a:pPr marL="0" indent="0" eaLnBrk="1" hangingPunct="1">
              <a:buFontTx/>
              <a:buNone/>
            </a:pPr>
            <a:endParaRPr lang="en-US"/>
          </a:p>
          <a:p>
            <a:pPr marL="0" indent="0" eaLnBrk="1" hangingPunct="1">
              <a:buFontTx/>
              <a:buNone/>
            </a:pPr>
            <a:r>
              <a:rPr lang="en-US"/>
              <a:t>For the approximation to provide good results two conditions should be met:</a:t>
            </a:r>
            <a:br>
              <a:rPr lang="en-US"/>
            </a:br>
            <a:r>
              <a:rPr lang="en-US"/>
              <a:t>1) np ≥ 5</a:t>
            </a:r>
          </a:p>
          <a:p>
            <a:pPr marL="0" indent="0" eaLnBrk="1" hangingPunct="1">
              <a:buFontTx/>
              <a:buNone/>
            </a:pPr>
            <a:r>
              <a:rPr lang="en-US"/>
              <a:t>2) n(1–p) ≥ 5</a:t>
            </a:r>
          </a:p>
          <a:p>
            <a:pPr marL="0" indent="0" eaLnBrk="1" hangingPunct="1">
              <a:buFontTx/>
              <a:buNone/>
            </a:pPr>
            <a:endParaRPr lang="en-US"/>
          </a:p>
        </p:txBody>
      </p:sp>
    </p:spTree>
    <p:custDataLst>
      <p:tags r:id="rId1"/>
    </p:custDataLst>
    <p:extLst>
      <p:ext uri="{BB962C8B-B14F-4D97-AF65-F5344CB8AC3E}">
        <p14:creationId xmlns:p14="http://schemas.microsoft.com/office/powerpoint/2010/main" val="10896465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r>
              <a:rPr lang="en-US"/>
              <a:t>9.</a:t>
            </a:r>
            <a:fld id="{FB19B7DB-E867-4AB0-8087-609DE889B77E}" type="slidenum">
              <a:rPr lang="en-US"/>
              <a:pPr>
                <a:defRPr/>
              </a:pPr>
              <a:t>17</a:t>
            </a:fld>
            <a:endParaRPr lang="en-US"/>
          </a:p>
        </p:txBody>
      </p:sp>
      <p:sp>
        <p:nvSpPr>
          <p:cNvPr id="39939" name="Rectangle 2"/>
          <p:cNvSpPr>
            <a:spLocks noGrp="1" noChangeArrowheads="1"/>
          </p:cNvSpPr>
          <p:nvPr>
            <p:ph type="title"/>
          </p:nvPr>
        </p:nvSpPr>
        <p:spPr/>
        <p:txBody>
          <a:bodyPr/>
          <a:lstStyle/>
          <a:p>
            <a:pPr eaLnBrk="1" hangingPunct="1"/>
            <a:r>
              <a:rPr lang="en-US"/>
              <a:t>Normal Approximation to Binomial…</a:t>
            </a:r>
          </a:p>
        </p:txBody>
      </p:sp>
      <p:sp>
        <p:nvSpPr>
          <p:cNvPr id="39940" name="Rectangle 3"/>
          <p:cNvSpPr>
            <a:spLocks noGrp="1" noChangeArrowheads="1"/>
          </p:cNvSpPr>
          <p:nvPr>
            <p:ph type="body" idx="1"/>
          </p:nvPr>
        </p:nvSpPr>
        <p:spPr>
          <a:xfrm>
            <a:off x="4343400" y="914400"/>
            <a:ext cx="4800600" cy="5486400"/>
          </a:xfrm>
        </p:spPr>
        <p:txBody>
          <a:bodyPr/>
          <a:lstStyle/>
          <a:p>
            <a:pPr marL="0" indent="0" eaLnBrk="1" hangingPunct="1">
              <a:buFontTx/>
              <a:buNone/>
            </a:pPr>
            <a:r>
              <a:rPr lang="en-US"/>
              <a:t>To calculate P(X=10) using the normal distribution, we can find the area under the normal curve between 9.5 &amp; 10.5 </a:t>
            </a:r>
          </a:p>
        </p:txBody>
      </p:sp>
      <p:pic>
        <p:nvPicPr>
          <p:cNvPr id="3994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066800"/>
            <a:ext cx="4022725" cy="264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2" name="Rectangle 5"/>
          <p:cNvSpPr>
            <a:spLocks noChangeArrowheads="1"/>
          </p:cNvSpPr>
          <p:nvPr/>
        </p:nvSpPr>
        <p:spPr bwMode="auto">
          <a:xfrm>
            <a:off x="2247900" y="1371600"/>
            <a:ext cx="165100" cy="2057400"/>
          </a:xfrm>
          <a:prstGeom prst="rect">
            <a:avLst/>
          </a:prstGeom>
          <a:solidFill>
            <a:srgbClr val="FFFF00"/>
          </a:solidFill>
          <a:ln w="9525">
            <a:solidFill>
              <a:schemeClr val="tx1"/>
            </a:solidFill>
            <a:miter lim="800000"/>
            <a:headEnd/>
            <a:tailEnd/>
          </a:ln>
        </p:spPr>
        <p:txBody>
          <a:bodyPr wrap="none" anchor="ctr"/>
          <a:lstStyle/>
          <a:p>
            <a:endParaRPr lang="en-US"/>
          </a:p>
        </p:txBody>
      </p:sp>
      <p:sp>
        <p:nvSpPr>
          <p:cNvPr id="39943" name="Rectangle 6"/>
          <p:cNvSpPr>
            <a:spLocks noChangeArrowheads="1"/>
          </p:cNvSpPr>
          <p:nvPr/>
        </p:nvSpPr>
        <p:spPr bwMode="auto">
          <a:xfrm>
            <a:off x="4370462" y="2753192"/>
            <a:ext cx="45005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sz="2800" b="0" dirty="0"/>
              <a:t>P(X = 10) ≈ P(9.5 &lt; Y &lt; 10.5)</a:t>
            </a:r>
          </a:p>
        </p:txBody>
      </p:sp>
      <p:sp>
        <p:nvSpPr>
          <p:cNvPr id="2" name="TextBox 1">
            <a:extLst>
              <a:ext uri="{FF2B5EF4-FFF2-40B4-BE49-F238E27FC236}">
                <a16:creationId xmlns:a16="http://schemas.microsoft.com/office/drawing/2014/main" id="{2400B4E7-1BC5-419E-8EFC-1E9D9C2B0DC5}"/>
              </a:ext>
            </a:extLst>
          </p:cNvPr>
          <p:cNvSpPr txBox="1"/>
          <p:nvPr/>
        </p:nvSpPr>
        <p:spPr>
          <a:xfrm>
            <a:off x="304800" y="4162250"/>
            <a:ext cx="7403950" cy="830997"/>
          </a:xfrm>
          <a:prstGeom prst="rect">
            <a:avLst/>
          </a:prstGeom>
          <a:noFill/>
        </p:spPr>
        <p:txBody>
          <a:bodyPr wrap="none" rtlCol="0">
            <a:spAutoFit/>
          </a:bodyPr>
          <a:lstStyle/>
          <a:p>
            <a:pPr algn="l"/>
            <a:r>
              <a:rPr lang="en-US" dirty="0"/>
              <a:t>To find the probability of X &gt; 10, we will find P(X &gt; 10.5)</a:t>
            </a:r>
          </a:p>
          <a:p>
            <a:pPr algn="l"/>
            <a:r>
              <a:rPr lang="en-US" dirty="0"/>
              <a:t>To find the probability of X &lt; 8, we will find P(X &lt; 7.5)</a:t>
            </a:r>
          </a:p>
        </p:txBody>
      </p:sp>
    </p:spTree>
    <p:custDataLst>
      <p:tags r:id="rId1"/>
    </p:custDataLst>
    <p:extLst>
      <p:ext uri="{BB962C8B-B14F-4D97-AF65-F5344CB8AC3E}">
        <p14:creationId xmlns:p14="http://schemas.microsoft.com/office/powerpoint/2010/main" val="36547306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r>
              <a:rPr lang="en-US"/>
              <a:t>9.</a:t>
            </a:r>
            <a:fld id="{0B3E4924-3C0D-4801-AF1F-DE2E994BC0FD}" type="slidenum">
              <a:rPr lang="en-US"/>
              <a:pPr>
                <a:defRPr/>
              </a:pPr>
              <a:t>18</a:t>
            </a:fld>
            <a:endParaRPr lang="en-US"/>
          </a:p>
        </p:txBody>
      </p:sp>
      <p:sp>
        <p:nvSpPr>
          <p:cNvPr id="40963" name="Rectangle 2"/>
          <p:cNvSpPr>
            <a:spLocks noGrp="1" noChangeArrowheads="1"/>
          </p:cNvSpPr>
          <p:nvPr>
            <p:ph type="title"/>
          </p:nvPr>
        </p:nvSpPr>
        <p:spPr/>
        <p:txBody>
          <a:bodyPr/>
          <a:lstStyle/>
          <a:p>
            <a:pPr eaLnBrk="1" hangingPunct="1"/>
            <a:r>
              <a:rPr lang="en-US"/>
              <a:t>Normal Approximation to Binomial…</a:t>
            </a:r>
          </a:p>
        </p:txBody>
      </p:sp>
      <p:pic>
        <p:nvPicPr>
          <p:cNvPr id="409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066800"/>
            <a:ext cx="4022725" cy="264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5" name="Rectangle 5"/>
          <p:cNvSpPr>
            <a:spLocks noChangeArrowheads="1"/>
          </p:cNvSpPr>
          <p:nvPr/>
        </p:nvSpPr>
        <p:spPr bwMode="auto">
          <a:xfrm>
            <a:off x="2247900" y="1371600"/>
            <a:ext cx="165100" cy="2057400"/>
          </a:xfrm>
          <a:prstGeom prst="rect">
            <a:avLst/>
          </a:prstGeom>
          <a:solidFill>
            <a:srgbClr val="FFFF00"/>
          </a:solidFill>
          <a:ln w="9525">
            <a:solidFill>
              <a:schemeClr val="tx1"/>
            </a:solidFill>
            <a:miter lim="800000"/>
            <a:headEnd/>
            <a:tailEnd/>
          </a:ln>
        </p:spPr>
        <p:txBody>
          <a:bodyPr wrap="none" anchor="ctr"/>
          <a:lstStyle/>
          <a:p>
            <a:endParaRPr lang="en-US"/>
          </a:p>
        </p:txBody>
      </p:sp>
      <p:sp>
        <p:nvSpPr>
          <p:cNvPr id="40966" name="Rectangle 6"/>
          <p:cNvSpPr>
            <a:spLocks noChangeArrowheads="1"/>
          </p:cNvSpPr>
          <p:nvPr/>
        </p:nvSpPr>
        <p:spPr bwMode="auto">
          <a:xfrm>
            <a:off x="2425700" y="4267200"/>
            <a:ext cx="45005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sz="2800" b="0"/>
              <a:t>P(X = 10) ≈ P(9.5 &lt; Y &lt; 10.5)</a:t>
            </a:r>
          </a:p>
        </p:txBody>
      </p:sp>
      <p:sp>
        <p:nvSpPr>
          <p:cNvPr id="40967" name="Rectangle 7"/>
          <p:cNvSpPr>
            <a:spLocks noChangeArrowheads="1"/>
          </p:cNvSpPr>
          <p:nvPr/>
        </p:nvSpPr>
        <p:spPr bwMode="auto">
          <a:xfrm>
            <a:off x="990600" y="5257800"/>
            <a:ext cx="6858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b="0"/>
              <a:t>where </a:t>
            </a:r>
            <a:r>
              <a:rPr lang="en-US" i="1">
                <a:solidFill>
                  <a:srgbClr val="FF0000"/>
                </a:solidFill>
              </a:rPr>
              <a:t>Y is a normal random variable</a:t>
            </a:r>
            <a:r>
              <a:rPr lang="en-US" b="0"/>
              <a:t> approximating</a:t>
            </a:r>
          </a:p>
          <a:p>
            <a:r>
              <a:rPr lang="en-US" b="0"/>
              <a:t>the </a:t>
            </a:r>
            <a:r>
              <a:rPr lang="en-US" i="1">
                <a:solidFill>
                  <a:srgbClr val="0000FF"/>
                </a:solidFill>
              </a:rPr>
              <a:t>binomial random variable X</a:t>
            </a:r>
            <a:endParaRPr lang="en-US" b="0"/>
          </a:p>
        </p:txBody>
      </p:sp>
      <p:sp>
        <p:nvSpPr>
          <p:cNvPr id="40968" name="Rectangle 9"/>
          <p:cNvSpPr>
            <a:spLocks noGrp="1" noChangeArrowheads="1"/>
          </p:cNvSpPr>
          <p:nvPr>
            <p:ph type="body" idx="1"/>
          </p:nvPr>
        </p:nvSpPr>
        <p:spPr>
          <a:xfrm>
            <a:off x="4191000" y="914400"/>
            <a:ext cx="4953000" cy="5486400"/>
          </a:xfrm>
          <a:noFill/>
        </p:spPr>
        <p:txBody>
          <a:bodyPr/>
          <a:lstStyle/>
          <a:p>
            <a:pPr marL="0" indent="0" eaLnBrk="1" hangingPunct="1">
              <a:buFontTx/>
              <a:buNone/>
            </a:pPr>
            <a:r>
              <a:rPr lang="en-US"/>
              <a:t>In fact:</a:t>
            </a:r>
          </a:p>
          <a:p>
            <a:pPr marL="0" indent="0" eaLnBrk="1" hangingPunct="1">
              <a:buFontTx/>
              <a:buNone/>
            </a:pPr>
            <a:r>
              <a:rPr lang="en-US"/>
              <a:t>P(X = 10) = .176</a:t>
            </a:r>
          </a:p>
          <a:p>
            <a:pPr marL="0" indent="0" eaLnBrk="1" hangingPunct="1">
              <a:buFontTx/>
              <a:buNone/>
            </a:pPr>
            <a:r>
              <a:rPr lang="en-US"/>
              <a:t>while</a:t>
            </a:r>
          </a:p>
          <a:p>
            <a:pPr marL="0" indent="0" eaLnBrk="1" hangingPunct="1">
              <a:buFontTx/>
              <a:buNone/>
            </a:pPr>
            <a:r>
              <a:rPr lang="en-US"/>
              <a:t>P(9.5 &lt; Y &lt; 10.5) = .1742</a:t>
            </a:r>
          </a:p>
          <a:p>
            <a:pPr marL="0" indent="0" eaLnBrk="1" hangingPunct="1">
              <a:buFontTx/>
              <a:buNone/>
            </a:pPr>
            <a:r>
              <a:rPr lang="en-US" b="1" i="1"/>
              <a:t>the approximation is quite good.</a:t>
            </a:r>
            <a:endParaRPr lang="en-US"/>
          </a:p>
        </p:txBody>
      </p:sp>
    </p:spTree>
    <p:custDataLst>
      <p:tags r:id="rId1"/>
    </p:custDataLst>
    <p:extLst>
      <p:ext uri="{BB962C8B-B14F-4D97-AF65-F5344CB8AC3E}">
        <p14:creationId xmlns:p14="http://schemas.microsoft.com/office/powerpoint/2010/main" val="26351623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r>
              <a:rPr lang="en-US" dirty="0"/>
              <a:t>8.</a:t>
            </a:r>
            <a:fld id="{033BE169-7FD7-444C-89C7-0543E5313730}" type="slidenum">
              <a:rPr lang="en-US"/>
              <a:pPr>
                <a:defRPr/>
              </a:pPr>
              <a:t>19</a:t>
            </a:fld>
            <a:endParaRPr lang="en-US" dirty="0"/>
          </a:p>
        </p:txBody>
      </p:sp>
      <p:sp>
        <p:nvSpPr>
          <p:cNvPr id="31747" name="Rectangle 2"/>
          <p:cNvSpPr>
            <a:spLocks noGrp="1" noChangeArrowheads="1"/>
          </p:cNvSpPr>
          <p:nvPr>
            <p:ph type="title"/>
          </p:nvPr>
        </p:nvSpPr>
        <p:spPr/>
        <p:txBody>
          <a:bodyPr/>
          <a:lstStyle/>
          <a:p>
            <a:pPr eaLnBrk="1" hangingPunct="1"/>
            <a:r>
              <a:rPr lang="en-US" altLang="en-US" b="1" i="1" dirty="0"/>
              <a:t>t</a:t>
            </a:r>
            <a:r>
              <a:rPr lang="en-US" altLang="en-US" dirty="0"/>
              <a:t>  Distribution…</a:t>
            </a:r>
          </a:p>
        </p:txBody>
      </p:sp>
      <p:sp>
        <p:nvSpPr>
          <p:cNvPr id="31748" name="Rectangle 3"/>
          <p:cNvSpPr>
            <a:spLocks noGrp="1" noChangeArrowheads="1"/>
          </p:cNvSpPr>
          <p:nvPr>
            <p:ph type="body" idx="1"/>
          </p:nvPr>
        </p:nvSpPr>
        <p:spPr>
          <a:xfrm>
            <a:off x="241300" y="914400"/>
            <a:ext cx="7988300" cy="1446379"/>
          </a:xfrm>
        </p:spPr>
        <p:txBody>
          <a:bodyPr/>
          <a:lstStyle/>
          <a:p>
            <a:pPr marL="0" indent="0" eaLnBrk="1" hangingPunct="1">
              <a:buFontTx/>
              <a:buNone/>
            </a:pPr>
            <a:r>
              <a:rPr lang="en-US" altLang="en-US" sz="2000" dirty="0"/>
              <a:t>In much the same way that µ and </a:t>
            </a:r>
            <a:r>
              <a:rPr lang="el-GR" altLang="en-US" sz="2000" dirty="0"/>
              <a:t>σ</a:t>
            </a:r>
            <a:r>
              <a:rPr lang="en-US" altLang="en-US" sz="2000" dirty="0"/>
              <a:t>  define the normal distribution,  </a:t>
            </a:r>
            <a:r>
              <a:rPr lang="el-GR" altLang="en-US" sz="2000" dirty="0"/>
              <a:t>ν</a:t>
            </a:r>
            <a:r>
              <a:rPr lang="en-US" altLang="en-US" sz="2000" dirty="0"/>
              <a:t> (= n -1), the degrees of freedom, defines the Student </a:t>
            </a:r>
            <a:r>
              <a:rPr lang="en-US" altLang="en-US" sz="2000" b="1" i="1" dirty="0"/>
              <a:t>t</a:t>
            </a:r>
            <a:r>
              <a:rPr lang="en-US" altLang="en-US" sz="2000" dirty="0"/>
              <a:t> Distribution:</a:t>
            </a:r>
          </a:p>
          <a:p>
            <a:pPr marL="0" indent="0" eaLnBrk="1" hangingPunct="1">
              <a:buFontTx/>
              <a:buNone/>
            </a:pPr>
            <a:r>
              <a:rPr lang="en-US" altLang="en-US" sz="2000" dirty="0"/>
              <a:t>As the number of degrees of freedom increases, the </a:t>
            </a:r>
            <a:r>
              <a:rPr lang="en-US" altLang="en-US" sz="2000" b="1" i="1" dirty="0"/>
              <a:t>t</a:t>
            </a:r>
            <a:r>
              <a:rPr lang="en-US" altLang="en-US" sz="2000" dirty="0"/>
              <a:t> distribution approaches the standard normal distribution.</a:t>
            </a:r>
          </a:p>
        </p:txBody>
      </p:sp>
      <p:sp>
        <p:nvSpPr>
          <p:cNvPr id="2" name="TextBox 1">
            <a:extLst>
              <a:ext uri="{FF2B5EF4-FFF2-40B4-BE49-F238E27FC236}">
                <a16:creationId xmlns:a16="http://schemas.microsoft.com/office/drawing/2014/main" id="{43B19A38-C048-45D0-B963-F925300E3B56}"/>
              </a:ext>
            </a:extLst>
          </p:cNvPr>
          <p:cNvSpPr txBox="1"/>
          <p:nvPr/>
        </p:nvSpPr>
        <p:spPr>
          <a:xfrm>
            <a:off x="-152400" y="2362200"/>
            <a:ext cx="3352800" cy="400110"/>
          </a:xfrm>
          <a:prstGeom prst="rect">
            <a:avLst/>
          </a:prstGeom>
          <a:noFill/>
        </p:spPr>
        <p:txBody>
          <a:bodyPr wrap="square" rtlCol="0">
            <a:spAutoFit/>
          </a:bodyPr>
          <a:lstStyle/>
          <a:p>
            <a:r>
              <a:rPr lang="en-US" sz="2000" dirty="0"/>
              <a:t>Using Excel’s function</a:t>
            </a:r>
          </a:p>
        </p:txBody>
      </p:sp>
      <p:sp>
        <p:nvSpPr>
          <p:cNvPr id="3" name="Rectangle 2">
            <a:extLst>
              <a:ext uri="{FF2B5EF4-FFF2-40B4-BE49-F238E27FC236}">
                <a16:creationId xmlns:a16="http://schemas.microsoft.com/office/drawing/2014/main" id="{4B38E074-57C4-4835-A1AF-AF1A88DBC426}"/>
              </a:ext>
            </a:extLst>
          </p:cNvPr>
          <p:cNvSpPr/>
          <p:nvPr/>
        </p:nvSpPr>
        <p:spPr>
          <a:xfrm>
            <a:off x="266925" y="2763731"/>
            <a:ext cx="7382470" cy="646331"/>
          </a:xfrm>
          <a:prstGeom prst="rect">
            <a:avLst/>
          </a:prstGeom>
        </p:spPr>
        <p:txBody>
          <a:bodyPr wrap="none">
            <a:spAutoFit/>
          </a:bodyPr>
          <a:lstStyle/>
          <a:p>
            <a:pPr algn="l"/>
            <a:r>
              <a:rPr lang="en-US" sz="1800" dirty="0"/>
              <a:t>For T-score = 1.2 and sample size n = 30, then the area from negative infinity  </a:t>
            </a:r>
          </a:p>
          <a:p>
            <a:pPr algn="l"/>
            <a:r>
              <a:rPr lang="en-US" sz="1800" dirty="0"/>
              <a:t>= T.DIST(1.2, 29, 1) = .88007  </a:t>
            </a:r>
          </a:p>
        </p:txBody>
      </p:sp>
      <p:sp>
        <p:nvSpPr>
          <p:cNvPr id="5" name="Rectangle 4">
            <a:extLst>
              <a:ext uri="{FF2B5EF4-FFF2-40B4-BE49-F238E27FC236}">
                <a16:creationId xmlns:a16="http://schemas.microsoft.com/office/drawing/2014/main" id="{8D9BBCC7-3B26-4CA7-927C-566532FBC491}"/>
              </a:ext>
            </a:extLst>
          </p:cNvPr>
          <p:cNvSpPr/>
          <p:nvPr/>
        </p:nvSpPr>
        <p:spPr>
          <a:xfrm>
            <a:off x="271780" y="3687547"/>
            <a:ext cx="8487054" cy="1200329"/>
          </a:xfrm>
          <a:prstGeom prst="rect">
            <a:avLst/>
          </a:prstGeom>
        </p:spPr>
        <p:txBody>
          <a:bodyPr wrap="square">
            <a:spAutoFit/>
          </a:bodyPr>
          <a:lstStyle/>
          <a:p>
            <a:pPr algn="l"/>
            <a:r>
              <a:rPr lang="en-US" sz="1800" dirty="0"/>
              <a:t>T.INV(0.95, 29) = 1.69912 which is the t-score if the sample size n = 30 and the area from negative infinity is .95.  Note that this is same as saying the right tail is .05.  </a:t>
            </a:r>
          </a:p>
          <a:p>
            <a:pPr algn="l"/>
            <a:endParaRPr lang="en-US" sz="1800" dirty="0"/>
          </a:p>
          <a:p>
            <a:pPr algn="l"/>
            <a:r>
              <a:rPr lang="en-US" sz="1800" dirty="0"/>
              <a:t>To find the t-score for the left tail area = .05, we will use T.INV(0.05, 29) = -1.69912</a:t>
            </a:r>
          </a:p>
        </p:txBody>
      </p:sp>
      <p:sp>
        <p:nvSpPr>
          <p:cNvPr id="7" name="TextBox 6">
            <a:extLst>
              <a:ext uri="{FF2B5EF4-FFF2-40B4-BE49-F238E27FC236}">
                <a16:creationId xmlns:a16="http://schemas.microsoft.com/office/drawing/2014/main" id="{7DCDDFA2-76AC-4D89-86EA-EF1D9581B91B}"/>
              </a:ext>
            </a:extLst>
          </p:cNvPr>
          <p:cNvSpPr txBox="1"/>
          <p:nvPr/>
        </p:nvSpPr>
        <p:spPr>
          <a:xfrm>
            <a:off x="266925" y="5165361"/>
            <a:ext cx="8169566" cy="707886"/>
          </a:xfrm>
          <a:prstGeom prst="rect">
            <a:avLst/>
          </a:prstGeom>
          <a:noFill/>
        </p:spPr>
        <p:txBody>
          <a:bodyPr wrap="square" rtlCol="0">
            <a:spAutoFit/>
          </a:bodyPr>
          <a:lstStyle/>
          <a:p>
            <a:pPr algn="l"/>
            <a:r>
              <a:rPr lang="en-US" sz="2000" dirty="0"/>
              <a:t>Excel has other t-distribution function which deal with 2-tails, </a:t>
            </a:r>
            <a:r>
              <a:rPr lang="en-US" sz="2000" b="1" i="1" dirty="0"/>
              <a:t>but you can (should)  do without them.</a:t>
            </a: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r>
              <a:rPr lang="en-US"/>
              <a:t>8.</a:t>
            </a:r>
            <a:fld id="{9B882B5B-641F-4206-AEB1-61FE0A7930C2}" type="slidenum">
              <a:rPr lang="en-US"/>
              <a:pPr>
                <a:defRPr/>
              </a:pPr>
              <a:t>2</a:t>
            </a:fld>
            <a:endParaRPr lang="en-US"/>
          </a:p>
        </p:txBody>
      </p:sp>
      <p:sp>
        <p:nvSpPr>
          <p:cNvPr id="15363" name="Rectangle 2"/>
          <p:cNvSpPr>
            <a:spLocks noGrp="1" noChangeArrowheads="1"/>
          </p:cNvSpPr>
          <p:nvPr>
            <p:ph type="title"/>
          </p:nvPr>
        </p:nvSpPr>
        <p:spPr/>
        <p:txBody>
          <a:bodyPr/>
          <a:lstStyle/>
          <a:p>
            <a:pPr eaLnBrk="1" hangingPunct="1"/>
            <a:r>
              <a:rPr lang="en-US" altLang="en-US"/>
              <a:t>Continuous Random Variable…</a:t>
            </a:r>
          </a:p>
        </p:txBody>
      </p:sp>
      <p:sp>
        <p:nvSpPr>
          <p:cNvPr id="15364" name="Rectangle 3"/>
          <p:cNvSpPr>
            <a:spLocks noGrp="1" noChangeArrowheads="1"/>
          </p:cNvSpPr>
          <p:nvPr>
            <p:ph type="body" idx="1"/>
          </p:nvPr>
        </p:nvSpPr>
        <p:spPr/>
        <p:txBody>
          <a:bodyPr/>
          <a:lstStyle/>
          <a:p>
            <a:pPr marL="0" indent="0" eaLnBrk="1" hangingPunct="1">
              <a:buFontTx/>
              <a:buNone/>
            </a:pPr>
            <a:r>
              <a:rPr lang="en-US" altLang="en-US"/>
              <a:t>Unlike a discrete random variable, a </a:t>
            </a:r>
            <a:r>
              <a:rPr lang="en-US" altLang="en-US" b="1" i="1"/>
              <a:t>continuous random variable</a:t>
            </a:r>
            <a:r>
              <a:rPr lang="en-US" altLang="en-US"/>
              <a:t> is one that can assume an </a:t>
            </a:r>
            <a:r>
              <a:rPr lang="en-US" altLang="en-US" b="1">
                <a:solidFill>
                  <a:srgbClr val="FF0000"/>
                </a:solidFill>
              </a:rPr>
              <a:t>uncountable</a:t>
            </a:r>
            <a:r>
              <a:rPr lang="en-US" altLang="en-US"/>
              <a:t> number of values.</a:t>
            </a:r>
          </a:p>
          <a:p>
            <a:pPr marL="0" indent="0" eaLnBrk="1" hangingPunct="1">
              <a:buFontTx/>
              <a:buNone/>
            </a:pPr>
            <a:r>
              <a:rPr lang="en-US" altLang="en-US">
                <a:sym typeface="Wingdings" pitchFamily="2" charset="2"/>
              </a:rPr>
              <a:t> </a:t>
            </a:r>
            <a:r>
              <a:rPr lang="en-US" altLang="en-US"/>
              <a:t>We cannot list the possible values because there is an infinite number of them. How many possible weights are there between 7 and 8 pounds?</a:t>
            </a:r>
          </a:p>
          <a:p>
            <a:pPr marL="0" indent="0" eaLnBrk="1" hangingPunct="1">
              <a:buFontTx/>
              <a:buNone/>
            </a:pPr>
            <a:r>
              <a:rPr lang="en-US" altLang="en-US">
                <a:sym typeface="Wingdings" pitchFamily="2" charset="2"/>
              </a:rPr>
              <a:t> </a:t>
            </a:r>
            <a:r>
              <a:rPr lang="en-US" altLang="en-US"/>
              <a:t>Because there is an infinite number of values, the probability of each individual value is virtually 0.  What is the probability of a human being 5.813244291389 feet tall? </a:t>
            </a: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r>
              <a:rPr lang="en-US"/>
              <a:t>8.</a:t>
            </a:r>
            <a:fld id="{208E0EB6-2DBC-4055-A51A-F235CC880B8A}" type="slidenum">
              <a:rPr lang="en-US" smtClean="0"/>
              <a:pPr>
                <a:defRPr/>
              </a:pPr>
              <a:t>20</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2475950617"/>
              </p:ext>
            </p:extLst>
          </p:nvPr>
        </p:nvGraphicFramePr>
        <p:xfrm>
          <a:off x="76200" y="76200"/>
          <a:ext cx="6096000" cy="6675872"/>
        </p:xfrm>
        <a:graphic>
          <a:graphicData uri="http://schemas.openxmlformats.org/presentationml/2006/ole">
            <mc:AlternateContent xmlns:mc="http://schemas.openxmlformats.org/markup-compatibility/2006">
              <mc:Choice xmlns:v="urn:schemas-microsoft-com:vml" Requires="v">
                <p:oleObj spid="_x0000_s1056" name="Acrobat Document" r:id="rId3" imgW="5829085" imgH="7543800" progId="AcroExch.Document.DC">
                  <p:embed/>
                </p:oleObj>
              </mc:Choice>
              <mc:Fallback>
                <p:oleObj name="Acrobat Document" r:id="rId3" imgW="5829085" imgH="7543800" progId="AcroExch.Document.DC">
                  <p:embed/>
                  <p:pic>
                    <p:nvPicPr>
                      <p:cNvPr id="0" name=""/>
                      <p:cNvPicPr/>
                      <p:nvPr/>
                    </p:nvPicPr>
                    <p:blipFill>
                      <a:blip r:embed="rId4"/>
                      <a:stretch>
                        <a:fillRect/>
                      </a:stretch>
                    </p:blipFill>
                    <p:spPr>
                      <a:xfrm>
                        <a:off x="76200" y="76200"/>
                        <a:ext cx="6096000" cy="6675872"/>
                      </a:xfrm>
                      <a:prstGeom prst="rect">
                        <a:avLst/>
                      </a:prstGeom>
                    </p:spPr>
                  </p:pic>
                </p:oleObj>
              </mc:Fallback>
            </mc:AlternateContent>
          </a:graphicData>
        </a:graphic>
      </p:graphicFrame>
      <p:sp>
        <p:nvSpPr>
          <p:cNvPr id="6" name="TextBox 5"/>
          <p:cNvSpPr txBox="1"/>
          <p:nvPr/>
        </p:nvSpPr>
        <p:spPr>
          <a:xfrm>
            <a:off x="6629400" y="914400"/>
            <a:ext cx="2362200" cy="4801314"/>
          </a:xfrm>
          <a:prstGeom prst="rect">
            <a:avLst/>
          </a:prstGeom>
          <a:noFill/>
        </p:spPr>
        <p:txBody>
          <a:bodyPr wrap="square" rtlCol="0">
            <a:spAutoFit/>
          </a:bodyPr>
          <a:lstStyle/>
          <a:p>
            <a:pPr algn="l"/>
            <a:r>
              <a:rPr lang="en-US" sz="1800" dirty="0"/>
              <a:t>Suppose </a:t>
            </a:r>
          </a:p>
          <a:p>
            <a:pPr algn="l"/>
            <a:r>
              <a:rPr lang="en-US" sz="1800" dirty="0"/>
              <a:t>Mean = 240</a:t>
            </a:r>
          </a:p>
          <a:p>
            <a:pPr algn="l"/>
            <a:r>
              <a:rPr lang="en-US" sz="1800" dirty="0" err="1"/>
              <a:t>Std</a:t>
            </a:r>
            <a:r>
              <a:rPr lang="en-US" sz="1800" dirty="0"/>
              <a:t> Dev = 40</a:t>
            </a:r>
          </a:p>
          <a:p>
            <a:pPr algn="l"/>
            <a:r>
              <a:rPr lang="en-US" sz="1800" dirty="0"/>
              <a:t>Sample size n = 25</a:t>
            </a:r>
          </a:p>
          <a:p>
            <a:pPr algn="l"/>
            <a:endParaRPr lang="en-US" sz="1800" dirty="0"/>
          </a:p>
          <a:p>
            <a:pPr algn="l"/>
            <a:r>
              <a:rPr lang="en-US" sz="1800" dirty="0"/>
              <a:t>What will be the cut-off number for the top 10%?</a:t>
            </a:r>
          </a:p>
          <a:p>
            <a:pPr algn="l"/>
            <a:endParaRPr lang="en-US" sz="1800" dirty="0"/>
          </a:p>
          <a:p>
            <a:pPr algn="l"/>
            <a:r>
              <a:rPr lang="en-US" sz="1800" dirty="0"/>
              <a:t>We have Degrees of freedom = n – 1 = 24 </a:t>
            </a:r>
          </a:p>
          <a:p>
            <a:pPr algn="l"/>
            <a:endParaRPr lang="en-US" sz="1800" dirty="0"/>
          </a:p>
          <a:p>
            <a:pPr algn="l"/>
            <a:r>
              <a:rPr lang="en-US" sz="1800" dirty="0"/>
              <a:t>So, t-score = 1.318</a:t>
            </a:r>
          </a:p>
          <a:p>
            <a:pPr algn="l"/>
            <a:endParaRPr lang="en-US" sz="1800" dirty="0"/>
          </a:p>
          <a:p>
            <a:pPr algn="l"/>
            <a:r>
              <a:rPr lang="en-US" sz="1800" dirty="0"/>
              <a:t>Cut-off  for top 10% =</a:t>
            </a:r>
          </a:p>
          <a:p>
            <a:pPr algn="l"/>
            <a:r>
              <a:rPr lang="en-US" sz="1800" dirty="0"/>
              <a:t>240 + t × 40 = 292.72</a:t>
            </a:r>
          </a:p>
          <a:p>
            <a:pPr algn="l"/>
            <a:endParaRPr lang="en-US" sz="1800" dirty="0"/>
          </a:p>
        </p:txBody>
      </p:sp>
    </p:spTree>
    <p:extLst>
      <p:ext uri="{BB962C8B-B14F-4D97-AF65-F5344CB8AC3E}">
        <p14:creationId xmlns:p14="http://schemas.microsoft.com/office/powerpoint/2010/main" val="38526572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r>
              <a:rPr lang="en-US"/>
              <a:t>8.</a:t>
            </a:r>
            <a:fld id="{75511D98-1E3D-4A8C-8DD8-03491AACC41A}" type="slidenum">
              <a:rPr lang="en-US"/>
              <a:pPr>
                <a:defRPr/>
              </a:pPr>
              <a:t>21</a:t>
            </a:fld>
            <a:endParaRPr lang="en-US"/>
          </a:p>
        </p:txBody>
      </p:sp>
      <p:sp>
        <p:nvSpPr>
          <p:cNvPr id="26627" name="Rectangle 2"/>
          <p:cNvSpPr>
            <a:spLocks noGrp="1" noChangeArrowheads="1"/>
          </p:cNvSpPr>
          <p:nvPr>
            <p:ph type="title"/>
          </p:nvPr>
        </p:nvSpPr>
        <p:spPr/>
        <p:txBody>
          <a:bodyPr/>
          <a:lstStyle/>
          <a:p>
            <a:pPr eaLnBrk="1" hangingPunct="1"/>
            <a:r>
              <a:rPr lang="en-US" altLang="en-US"/>
              <a:t>Exponential Distribution…</a:t>
            </a:r>
          </a:p>
        </p:txBody>
      </p:sp>
      <p:sp>
        <p:nvSpPr>
          <p:cNvPr id="26628" name="Rectangle 3"/>
          <p:cNvSpPr>
            <a:spLocks noGrp="1" noChangeArrowheads="1"/>
          </p:cNvSpPr>
          <p:nvPr>
            <p:ph type="body" idx="1"/>
          </p:nvPr>
        </p:nvSpPr>
        <p:spPr>
          <a:xfrm>
            <a:off x="241300" y="914400"/>
            <a:ext cx="7988300" cy="3048000"/>
          </a:xfrm>
        </p:spPr>
        <p:txBody>
          <a:bodyPr/>
          <a:lstStyle/>
          <a:p>
            <a:pPr marL="0" indent="0" eaLnBrk="1" hangingPunct="1">
              <a:buFontTx/>
              <a:buNone/>
            </a:pPr>
            <a:r>
              <a:rPr lang="en-US" altLang="en-US" sz="2400" dirty="0"/>
              <a:t>Another important continuous distribution is the </a:t>
            </a:r>
            <a:r>
              <a:rPr lang="en-US" altLang="en-US" sz="2400" b="1" i="1" dirty="0"/>
              <a:t>exponential distribution. </a:t>
            </a:r>
          </a:p>
          <a:p>
            <a:pPr marL="0" indent="0" eaLnBrk="1" hangingPunct="1">
              <a:buFontTx/>
              <a:buNone/>
            </a:pPr>
            <a:endParaRPr lang="en-US" altLang="en-US" sz="3200" dirty="0"/>
          </a:p>
          <a:p>
            <a:pPr marL="0" indent="0" eaLnBrk="1" hangingPunct="1">
              <a:buFontTx/>
              <a:buNone/>
            </a:pPr>
            <a:r>
              <a:rPr lang="en-US" altLang="en-US" sz="2400" dirty="0"/>
              <a:t>The exponential distribution is often used for time related phenomena such as the length of time between phone calls or between parts arriving at an assembly station.  It is also used in determining the failure rate of a product.  </a:t>
            </a:r>
          </a:p>
          <a:p>
            <a:pPr marL="0" indent="0" eaLnBrk="1" hangingPunct="1">
              <a:buFontTx/>
              <a:buNone/>
            </a:pPr>
            <a:endParaRPr lang="en-US" altLang="en-US" sz="2400" dirty="0"/>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r>
              <a:rPr lang="en-US"/>
              <a:t>8.</a:t>
            </a:r>
            <a:fld id="{F6B23424-4D78-4490-9C99-82417501A2F2}" type="slidenum">
              <a:rPr lang="en-US"/>
              <a:pPr>
                <a:defRPr/>
              </a:pPr>
              <a:t>22</a:t>
            </a:fld>
            <a:endParaRPr lang="en-US"/>
          </a:p>
        </p:txBody>
      </p:sp>
      <p:sp>
        <p:nvSpPr>
          <p:cNvPr id="27651" name="Rectangle 2"/>
          <p:cNvSpPr>
            <a:spLocks noGrp="1" noChangeArrowheads="1"/>
          </p:cNvSpPr>
          <p:nvPr>
            <p:ph type="title"/>
          </p:nvPr>
        </p:nvSpPr>
        <p:spPr/>
        <p:txBody>
          <a:bodyPr/>
          <a:lstStyle/>
          <a:p>
            <a:pPr eaLnBrk="1" hangingPunct="1"/>
            <a:r>
              <a:rPr lang="en-US" altLang="en-US"/>
              <a:t>Exponential Distribution…</a:t>
            </a:r>
          </a:p>
        </p:txBody>
      </p:sp>
      <p:sp>
        <p:nvSpPr>
          <p:cNvPr id="27652" name="Rectangle 3"/>
          <p:cNvSpPr>
            <a:spLocks noGrp="1" noChangeArrowheads="1"/>
          </p:cNvSpPr>
          <p:nvPr>
            <p:ph type="body" idx="1"/>
          </p:nvPr>
        </p:nvSpPr>
        <p:spPr/>
        <p:txBody>
          <a:bodyPr/>
          <a:lstStyle/>
          <a:p>
            <a:pPr marL="0" indent="0" eaLnBrk="1" hangingPunct="1">
              <a:buFontTx/>
              <a:buNone/>
            </a:pPr>
            <a:r>
              <a:rPr lang="en-US" altLang="en-US" dirty="0"/>
              <a:t>The exponential distribution depends upon the value of   </a:t>
            </a:r>
            <a:r>
              <a:rPr lang="el-GR" altLang="en-US" dirty="0"/>
              <a:t>λ</a:t>
            </a:r>
            <a:r>
              <a:rPr lang="en-US" altLang="en-US" dirty="0"/>
              <a:t> </a:t>
            </a:r>
          </a:p>
          <a:p>
            <a:pPr marL="0" indent="0" eaLnBrk="1" hangingPunct="1">
              <a:buFontTx/>
              <a:buNone/>
            </a:pPr>
            <a:r>
              <a:rPr lang="en-US" altLang="en-US" dirty="0"/>
              <a:t>Smaller values of  </a:t>
            </a:r>
            <a:r>
              <a:rPr lang="el-GR" altLang="en-US" dirty="0"/>
              <a:t>λ</a:t>
            </a:r>
            <a:r>
              <a:rPr lang="en-US" altLang="en-US" dirty="0"/>
              <a:t>  “flatten” the curve:</a:t>
            </a:r>
          </a:p>
          <a:p>
            <a:pPr marL="0" indent="0" eaLnBrk="1" hangingPunct="1">
              <a:buFontTx/>
              <a:buNone/>
            </a:pPr>
            <a:r>
              <a:rPr lang="en-US" altLang="en-US" dirty="0"/>
              <a:t>(E.g. exponential distributions for  </a:t>
            </a:r>
            <a:r>
              <a:rPr lang="el-GR" altLang="en-US" dirty="0"/>
              <a:t>λ</a:t>
            </a:r>
            <a:r>
              <a:rPr lang="en-US" altLang="en-US" dirty="0"/>
              <a:t> = </a:t>
            </a:r>
            <a:r>
              <a:rPr lang="en-US" altLang="en-US" b="1" dirty="0">
                <a:solidFill>
                  <a:srgbClr val="0000FF"/>
                </a:solidFill>
              </a:rPr>
              <a:t>.5</a:t>
            </a:r>
            <a:r>
              <a:rPr lang="en-US" altLang="en-US" dirty="0"/>
              <a:t>, </a:t>
            </a:r>
            <a:r>
              <a:rPr lang="en-US" altLang="en-US" b="1" dirty="0">
                <a:solidFill>
                  <a:srgbClr val="008000"/>
                </a:solidFill>
              </a:rPr>
              <a:t>1</a:t>
            </a:r>
            <a:r>
              <a:rPr lang="en-US" altLang="en-US" dirty="0"/>
              <a:t>, </a:t>
            </a:r>
            <a:r>
              <a:rPr lang="en-US" altLang="en-US" b="1" dirty="0">
                <a:solidFill>
                  <a:srgbClr val="FF0000"/>
                </a:solidFill>
              </a:rPr>
              <a:t>2</a:t>
            </a:r>
            <a:r>
              <a:rPr lang="en-US" altLang="en-US" dirty="0"/>
              <a:t>)</a:t>
            </a:r>
          </a:p>
        </p:txBody>
      </p:sp>
      <p:pic>
        <p:nvPicPr>
          <p:cNvPr id="27654"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2762523"/>
            <a:ext cx="4792663" cy="3577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2" name="TextBox 1"/>
              <p:cNvSpPr txBox="1"/>
              <p:nvPr/>
            </p:nvSpPr>
            <p:spPr>
              <a:xfrm>
                <a:off x="228600" y="3733800"/>
                <a:ext cx="2438400" cy="613886"/>
              </a:xfrm>
              <a:prstGeom prst="rect">
                <a:avLst/>
              </a:prstGeom>
              <a:noFill/>
            </p:spPr>
            <p:txBody>
              <a:bodyPr wrap="square" rtlCol="0">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m:rPr>
                            <m:sty m:val="p"/>
                          </m:rPr>
                          <a:rPr lang="el-GR" b="0" i="1" smtClean="0">
                            <a:latin typeface="Cambria Math" panose="02040503050406030204" pitchFamily="18" charset="0"/>
                            <a:ea typeface="Cambria Math" panose="02040503050406030204" pitchFamily="18" charset="0"/>
                          </a:rPr>
                          <m:t>λ</m:t>
                        </m:r>
                      </m:den>
                    </m:f>
                  </m:oMath>
                </a14:m>
                <a:r>
                  <a:rPr lang="en-US" dirty="0"/>
                  <a:t> </a:t>
                </a:r>
              </a:p>
            </p:txBody>
          </p:sp>
        </mc:Choice>
        <mc:Fallback xmlns="">
          <p:sp>
            <p:nvSpPr>
              <p:cNvPr id="2" name="TextBox 1"/>
              <p:cNvSpPr txBox="1">
                <a:spLocks noRot="1" noChangeAspect="1" noMove="1" noResize="1" noEditPoints="1" noAdjustHandles="1" noChangeArrowheads="1" noChangeShapeType="1" noTextEdit="1"/>
              </p:cNvSpPr>
              <p:nvPr/>
            </p:nvSpPr>
            <p:spPr>
              <a:xfrm>
                <a:off x="228600" y="3733800"/>
                <a:ext cx="2438400" cy="613886"/>
              </a:xfrm>
              <a:prstGeom prst="rect">
                <a:avLst/>
              </a:prstGeom>
              <a:blipFill>
                <a:blip r:embed="rId4"/>
                <a:stretch>
                  <a:fillRect/>
                </a:stretch>
              </a:blipFill>
            </p:spPr>
            <p:txBody>
              <a:bodyPr/>
              <a:lstStyle/>
              <a:p>
                <a:r>
                  <a:rPr lang="en-US">
                    <a:noFill/>
                  </a:rPr>
                  <a:t> </a:t>
                </a:r>
              </a:p>
            </p:txBody>
          </p:sp>
        </mc:Fallback>
      </mc:AlternateContent>
      <p:sp>
        <p:nvSpPr>
          <p:cNvPr id="3" name="TextBox 2"/>
          <p:cNvSpPr txBox="1"/>
          <p:nvPr/>
        </p:nvSpPr>
        <p:spPr>
          <a:xfrm>
            <a:off x="15631" y="3195935"/>
            <a:ext cx="3878263" cy="461665"/>
          </a:xfrm>
          <a:prstGeom prst="rect">
            <a:avLst/>
          </a:prstGeom>
          <a:noFill/>
        </p:spPr>
        <p:txBody>
          <a:bodyPr wrap="square" rtlCol="0">
            <a:spAutoFit/>
          </a:bodyPr>
          <a:lstStyle/>
          <a:p>
            <a:r>
              <a:rPr lang="en-US" dirty="0"/>
              <a:t>For Exponential Distribution </a:t>
            </a:r>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p>
            <a:pPr>
              <a:defRPr/>
            </a:pPr>
            <a:r>
              <a:rPr lang="en-US"/>
              <a:t>8.</a:t>
            </a:r>
            <a:fld id="{FE431CCD-217B-431D-9C43-58F30AD4CD0A}" type="slidenum">
              <a:rPr lang="en-US"/>
              <a:pPr>
                <a:defRPr/>
              </a:pPr>
              <a:t>23</a:t>
            </a:fld>
            <a:endParaRPr lang="en-US"/>
          </a:p>
        </p:txBody>
      </p:sp>
      <p:sp>
        <p:nvSpPr>
          <p:cNvPr id="28675" name="Rectangle 2"/>
          <p:cNvSpPr>
            <a:spLocks noGrp="1" noChangeArrowheads="1"/>
          </p:cNvSpPr>
          <p:nvPr>
            <p:ph type="title"/>
          </p:nvPr>
        </p:nvSpPr>
        <p:spPr/>
        <p:txBody>
          <a:bodyPr/>
          <a:lstStyle/>
          <a:p>
            <a:pPr eaLnBrk="1" hangingPunct="1"/>
            <a:r>
              <a:rPr lang="en-US" altLang="en-US" dirty="0"/>
              <a:t>Example</a:t>
            </a:r>
          </a:p>
        </p:txBody>
      </p:sp>
      <p:sp>
        <p:nvSpPr>
          <p:cNvPr id="28676" name="Rectangle 3"/>
          <p:cNvSpPr>
            <a:spLocks noGrp="1" noChangeArrowheads="1"/>
          </p:cNvSpPr>
          <p:nvPr>
            <p:ph type="body" idx="1"/>
          </p:nvPr>
        </p:nvSpPr>
        <p:spPr>
          <a:xfrm>
            <a:off x="241300" y="914400"/>
            <a:ext cx="8521700" cy="1600200"/>
          </a:xfrm>
        </p:spPr>
        <p:txBody>
          <a:bodyPr/>
          <a:lstStyle/>
          <a:p>
            <a:pPr marL="0" indent="0" eaLnBrk="1" hangingPunct="1">
              <a:buNone/>
            </a:pPr>
            <a:r>
              <a:rPr lang="en-US" altLang="en-US" sz="1800" dirty="0"/>
              <a:t>The lifetime of an alkaline battery (measured in hours) is exponentially distributed with a mean of 20 hours. Find the probability a battery will last between 10 &amp; 15 hours.</a:t>
            </a:r>
          </a:p>
          <a:p>
            <a:pPr marL="0" indent="0" eaLnBrk="1" hangingPunct="1">
              <a:buNone/>
            </a:pPr>
            <a:endParaRPr lang="en-US" altLang="en-US" sz="1800" dirty="0"/>
          </a:p>
          <a:p>
            <a:pPr marL="0" indent="0" eaLnBrk="1" hangingPunct="1">
              <a:buNone/>
            </a:pPr>
            <a:r>
              <a:rPr lang="en-US" altLang="en-US" sz="1800" dirty="0"/>
              <a:t>Here we have </a:t>
            </a:r>
            <a:r>
              <a:rPr lang="el-GR" altLang="en-US" sz="1800" dirty="0"/>
              <a:t>λ</a:t>
            </a:r>
            <a:r>
              <a:rPr lang="en-US" altLang="en-US" sz="1800" dirty="0"/>
              <a:t>  = 1/20 = .05.  We will use  Excel’s  EXPON.DIST function.  Excel functions computes areas from negative infinity. </a:t>
            </a:r>
          </a:p>
        </p:txBody>
      </p:sp>
      <p:pic>
        <p:nvPicPr>
          <p:cNvPr id="286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44" y="3282097"/>
            <a:ext cx="5292725" cy="356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8" name="Text Box 6"/>
          <p:cNvSpPr txBox="1">
            <a:spLocks noChangeArrowheads="1"/>
          </p:cNvSpPr>
          <p:nvPr/>
        </p:nvSpPr>
        <p:spPr bwMode="auto">
          <a:xfrm>
            <a:off x="1905000" y="3657600"/>
            <a:ext cx="2111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a:solidFill>
                  <a:schemeClr val="tx1"/>
                </a:solidFill>
                <a:latin typeface="Times" pitchFamily="18" charset="0"/>
              </a:defRPr>
            </a:lvl1pPr>
            <a:lvl2pPr marL="742950" indent="-285750">
              <a:defRPr sz="2400">
                <a:solidFill>
                  <a:schemeClr val="tx1"/>
                </a:solidFill>
                <a:latin typeface="Times" pitchFamily="18" charset="0"/>
              </a:defRPr>
            </a:lvl2pPr>
            <a:lvl3pPr marL="1143000" indent="-228600">
              <a:defRPr sz="2400">
                <a:solidFill>
                  <a:schemeClr val="tx1"/>
                </a:solidFill>
                <a:latin typeface="Times" pitchFamily="18" charset="0"/>
              </a:defRPr>
            </a:lvl3pPr>
            <a:lvl4pPr marL="1600200" indent="-228600">
              <a:defRPr sz="2400">
                <a:solidFill>
                  <a:schemeClr val="tx1"/>
                </a:solidFill>
                <a:latin typeface="Times" pitchFamily="18" charset="0"/>
              </a:defRPr>
            </a:lvl4pPr>
            <a:lvl5pPr marL="2057400" indent="-228600">
              <a:defRPr sz="2400">
                <a:solidFill>
                  <a:schemeClr val="tx1"/>
                </a:solidFill>
                <a:latin typeface="Times" pitchFamily="18" charset="0"/>
              </a:defRPr>
            </a:lvl5pPr>
            <a:lvl6pPr marL="2514600" indent="-228600" algn="ctr" eaLnBrk="0" fontAlgn="base" hangingPunct="0">
              <a:spcBef>
                <a:spcPct val="0"/>
              </a:spcBef>
              <a:spcAft>
                <a:spcPct val="0"/>
              </a:spcAft>
              <a:defRPr sz="2400">
                <a:solidFill>
                  <a:schemeClr val="tx1"/>
                </a:solidFill>
                <a:latin typeface="Times" pitchFamily="18" charset="0"/>
              </a:defRPr>
            </a:lvl6pPr>
            <a:lvl7pPr marL="2971800" indent="-228600" algn="ctr" eaLnBrk="0" fontAlgn="base" hangingPunct="0">
              <a:spcBef>
                <a:spcPct val="0"/>
              </a:spcBef>
              <a:spcAft>
                <a:spcPct val="0"/>
              </a:spcAft>
              <a:defRPr sz="2400">
                <a:solidFill>
                  <a:schemeClr val="tx1"/>
                </a:solidFill>
                <a:latin typeface="Times" pitchFamily="18" charset="0"/>
              </a:defRPr>
            </a:lvl7pPr>
            <a:lvl8pPr marL="3429000" indent="-228600" algn="ctr" eaLnBrk="0" fontAlgn="base" hangingPunct="0">
              <a:spcBef>
                <a:spcPct val="0"/>
              </a:spcBef>
              <a:spcAft>
                <a:spcPct val="0"/>
              </a:spcAft>
              <a:defRPr sz="2400">
                <a:solidFill>
                  <a:schemeClr val="tx1"/>
                </a:solidFill>
                <a:latin typeface="Times" pitchFamily="18" charset="0"/>
              </a:defRPr>
            </a:lvl8pPr>
            <a:lvl9pPr marL="3886200" indent="-228600" algn="ctr" eaLnBrk="0" fontAlgn="base" hangingPunct="0">
              <a:spcBef>
                <a:spcPct val="0"/>
              </a:spcBef>
              <a:spcAft>
                <a:spcPct val="0"/>
              </a:spcAft>
              <a:defRPr sz="2400">
                <a:solidFill>
                  <a:schemeClr val="tx1"/>
                </a:solidFill>
                <a:latin typeface="Times" pitchFamily="18" charset="0"/>
              </a:defRPr>
            </a:lvl9pPr>
          </a:lstStyle>
          <a:p>
            <a:pPr>
              <a:spcBef>
                <a:spcPct val="50000"/>
              </a:spcBef>
            </a:pPr>
            <a:r>
              <a:rPr lang="en-US" altLang="en-US" b="1"/>
              <a:t>P(10&lt;X&lt;15)</a:t>
            </a:r>
            <a:endParaRPr lang="en-US" altLang="en-US"/>
          </a:p>
        </p:txBody>
      </p:sp>
      <p:sp>
        <p:nvSpPr>
          <p:cNvPr id="28679" name="Line 7"/>
          <p:cNvSpPr>
            <a:spLocks noChangeShapeType="1"/>
          </p:cNvSpPr>
          <p:nvPr/>
        </p:nvSpPr>
        <p:spPr bwMode="auto">
          <a:xfrm flipH="1">
            <a:off x="1066800" y="4038600"/>
            <a:ext cx="1905000" cy="121920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 name="Rectangle 2">
            <a:extLst>
              <a:ext uri="{FF2B5EF4-FFF2-40B4-BE49-F238E27FC236}">
                <a16:creationId xmlns:a16="http://schemas.microsoft.com/office/drawing/2014/main" id="{0C617203-FB78-4A40-ABE1-BDACC1F04771}"/>
              </a:ext>
            </a:extLst>
          </p:cNvPr>
          <p:cNvSpPr/>
          <p:nvPr/>
        </p:nvSpPr>
        <p:spPr>
          <a:xfrm>
            <a:off x="57958" y="2622322"/>
            <a:ext cx="8713949" cy="400110"/>
          </a:xfrm>
          <a:prstGeom prst="rect">
            <a:avLst/>
          </a:prstGeom>
        </p:spPr>
        <p:txBody>
          <a:bodyPr wrap="square">
            <a:spAutoFit/>
          </a:bodyPr>
          <a:lstStyle/>
          <a:p>
            <a:r>
              <a:rPr lang="en-US" sz="2000" dirty="0"/>
              <a:t>EXPON.DIST(15, 0.05, 1) - EXPON.DIST(10, 0.05, 1) = .52763 - .39346 = .13416</a:t>
            </a:r>
          </a:p>
        </p:txBody>
      </p:sp>
      <p:sp>
        <p:nvSpPr>
          <p:cNvPr id="5" name="TextBox 4">
            <a:extLst>
              <a:ext uri="{FF2B5EF4-FFF2-40B4-BE49-F238E27FC236}">
                <a16:creationId xmlns:a16="http://schemas.microsoft.com/office/drawing/2014/main" id="{53A9E1E7-0E58-4D87-A96B-DF76D10B9E99}"/>
              </a:ext>
            </a:extLst>
          </p:cNvPr>
          <p:cNvSpPr txBox="1"/>
          <p:nvPr/>
        </p:nvSpPr>
        <p:spPr>
          <a:xfrm>
            <a:off x="5410200" y="3505200"/>
            <a:ext cx="3581400" cy="646331"/>
          </a:xfrm>
          <a:prstGeom prst="rect">
            <a:avLst/>
          </a:prstGeom>
          <a:noFill/>
        </p:spPr>
        <p:txBody>
          <a:bodyPr wrap="square" rtlCol="0">
            <a:spAutoFit/>
          </a:bodyPr>
          <a:lstStyle/>
          <a:p>
            <a:pPr algn="l"/>
            <a:r>
              <a:rPr lang="en-US" sz="1800" dirty="0">
                <a:latin typeface="+mn-lt"/>
              </a:rPr>
              <a:t>What’s the probability a battery will last more than 16 hours?</a:t>
            </a:r>
          </a:p>
        </p:txBody>
      </p:sp>
      <p:sp>
        <p:nvSpPr>
          <p:cNvPr id="6" name="TextBox 5">
            <a:extLst>
              <a:ext uri="{FF2B5EF4-FFF2-40B4-BE49-F238E27FC236}">
                <a16:creationId xmlns:a16="http://schemas.microsoft.com/office/drawing/2014/main" id="{D25CE34F-F545-4FC0-9026-F804D197CE75}"/>
              </a:ext>
            </a:extLst>
          </p:cNvPr>
          <p:cNvSpPr txBox="1"/>
          <p:nvPr/>
        </p:nvSpPr>
        <p:spPr>
          <a:xfrm>
            <a:off x="5410200" y="4151531"/>
            <a:ext cx="3352800" cy="369332"/>
          </a:xfrm>
          <a:prstGeom prst="rect">
            <a:avLst/>
          </a:prstGeom>
          <a:noFill/>
        </p:spPr>
        <p:txBody>
          <a:bodyPr wrap="square" rtlCol="0">
            <a:spAutoFit/>
          </a:bodyPr>
          <a:lstStyle/>
          <a:p>
            <a:r>
              <a:rPr lang="en-US" sz="1800" dirty="0"/>
              <a:t>1- </a:t>
            </a:r>
            <a:r>
              <a:rPr lang="en-US" sz="1800" dirty="0" err="1"/>
              <a:t>Expon.Dist</a:t>
            </a:r>
            <a:r>
              <a:rPr lang="en-US" sz="1800" dirty="0"/>
              <a:t>(16, .05, 1) = .44932 </a:t>
            </a:r>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altLang="en-US"/>
              <a:t>Exponential Distribution and waiting lines</a:t>
            </a:r>
          </a:p>
        </p:txBody>
      </p:sp>
      <p:sp>
        <p:nvSpPr>
          <p:cNvPr id="3" name="Content Placeholder 2"/>
          <p:cNvSpPr>
            <a:spLocks noGrp="1"/>
          </p:cNvSpPr>
          <p:nvPr>
            <p:ph idx="1"/>
          </p:nvPr>
        </p:nvSpPr>
        <p:spPr>
          <a:xfrm>
            <a:off x="241300" y="914400"/>
            <a:ext cx="8597900" cy="5105400"/>
          </a:xfrm>
        </p:spPr>
        <p:txBody>
          <a:bodyPr/>
          <a:lstStyle/>
          <a:p>
            <a:pPr>
              <a:defRPr/>
            </a:pPr>
            <a:r>
              <a:rPr lang="en-US" sz="2400" dirty="0"/>
              <a:t>The service time at a checkout counter is exponentially distributed with a service rate of 6 / hour.  A customer arrives.  Find the following properties:</a:t>
            </a:r>
          </a:p>
          <a:p>
            <a:pPr marL="0" indent="0">
              <a:buFontTx/>
              <a:buNone/>
              <a:defRPr/>
            </a:pPr>
            <a:r>
              <a:rPr lang="en-US" sz="2400" dirty="0"/>
              <a:t>	1. The service time is less than 5 minutes?</a:t>
            </a:r>
          </a:p>
          <a:p>
            <a:pPr marL="0" indent="0">
              <a:buFontTx/>
              <a:buNone/>
              <a:defRPr/>
            </a:pPr>
            <a:r>
              <a:rPr lang="en-US" sz="2400" dirty="0"/>
              <a:t>	2. More than 10 minutes?</a:t>
            </a:r>
          </a:p>
          <a:p>
            <a:pPr marL="0" indent="0">
              <a:buFontTx/>
              <a:buNone/>
              <a:defRPr/>
            </a:pPr>
            <a:r>
              <a:rPr lang="en-US" sz="2400" dirty="0"/>
              <a:t>	3. Between 5 and 8 minutes?</a:t>
            </a:r>
          </a:p>
          <a:p>
            <a:pPr>
              <a:defRPr/>
            </a:pPr>
            <a:r>
              <a:rPr lang="en-US" sz="2400" dirty="0"/>
              <a:t>Service time = 10 minutes (6 / hour); so λ = 1/10 = .1</a:t>
            </a:r>
          </a:p>
          <a:p>
            <a:pPr>
              <a:defRPr/>
            </a:pPr>
            <a:r>
              <a:rPr lang="en-US" sz="2400" dirty="0"/>
              <a:t>Answers</a:t>
            </a:r>
          </a:p>
          <a:p>
            <a:pPr marL="0" indent="0">
              <a:buFontTx/>
              <a:buNone/>
              <a:defRPr/>
            </a:pPr>
            <a:r>
              <a:rPr lang="en-US" sz="2400" dirty="0"/>
              <a:t>	</a:t>
            </a:r>
            <a:r>
              <a:rPr lang="en-US" sz="2000" dirty="0"/>
              <a:t>1. EXPONDIST(5,.1,1) = .3935 </a:t>
            </a:r>
            <a:r>
              <a:rPr lang="en-US" sz="2000" dirty="0">
                <a:solidFill>
                  <a:srgbClr val="C00000"/>
                </a:solidFill>
              </a:rPr>
              <a:t>(from the table: 1 - .6065)</a:t>
            </a:r>
          </a:p>
          <a:p>
            <a:pPr marL="0" indent="0">
              <a:buNone/>
              <a:defRPr/>
            </a:pPr>
            <a:r>
              <a:rPr lang="en-US" sz="2000" dirty="0"/>
              <a:t>	2. 1 - EXPONDIST(10,.1,1) = .3679 </a:t>
            </a:r>
            <a:r>
              <a:rPr lang="en-US" sz="2000" dirty="0">
                <a:solidFill>
                  <a:srgbClr val="C00000"/>
                </a:solidFill>
              </a:rPr>
              <a:t>(from the table: .3679)</a:t>
            </a:r>
          </a:p>
          <a:p>
            <a:pPr marL="0" indent="0">
              <a:buFontTx/>
              <a:buNone/>
              <a:defRPr/>
            </a:pPr>
            <a:r>
              <a:rPr lang="en-US" sz="2000" dirty="0"/>
              <a:t>	3. EXPONDIST(8,.1,1)  - EXPONDIST(5,.1,1) = .5507 - .3935</a:t>
            </a:r>
          </a:p>
          <a:p>
            <a:pPr marL="0" indent="0">
              <a:buNone/>
              <a:defRPr/>
            </a:pPr>
            <a:r>
              <a:rPr lang="en-US" sz="2000" dirty="0">
                <a:solidFill>
                  <a:srgbClr val="C00000"/>
                </a:solidFill>
              </a:rPr>
              <a:t>				(from the table: .6065 - .4493)</a:t>
            </a:r>
          </a:p>
          <a:p>
            <a:pPr marL="0" indent="0">
              <a:buFontTx/>
              <a:buNone/>
              <a:defRPr/>
            </a:pPr>
            <a:r>
              <a:rPr lang="en-US" sz="2000" dirty="0">
                <a:solidFill>
                  <a:srgbClr val="008000"/>
                </a:solidFill>
              </a:rPr>
              <a:t>Note:  Excel’s function provides probability of (X ≤ k).  Our table provides probability of (X ≥ k).  </a:t>
            </a:r>
          </a:p>
        </p:txBody>
      </p:sp>
      <p:sp>
        <p:nvSpPr>
          <p:cNvPr id="4" name="Slide Number Placeholder 3"/>
          <p:cNvSpPr>
            <a:spLocks noGrp="1"/>
          </p:cNvSpPr>
          <p:nvPr>
            <p:ph type="sldNum" sz="quarter" idx="12"/>
          </p:nvPr>
        </p:nvSpPr>
        <p:spPr/>
        <p:txBody>
          <a:bodyPr/>
          <a:lstStyle/>
          <a:p>
            <a:pPr>
              <a:defRPr/>
            </a:pPr>
            <a:r>
              <a:rPr lang="en-US"/>
              <a:t>8.</a:t>
            </a:r>
            <a:fld id="{8F46172A-520E-44AD-84EC-756D27D3BC4B}" type="slidenum">
              <a:rPr lang="en-US" smtClean="0"/>
              <a:pPr>
                <a:defRPr/>
              </a:pPr>
              <a:t>24</a:t>
            </a:fld>
            <a:endParaRPr lang="en-US"/>
          </a:p>
        </p:txBody>
      </p:sp>
      <p:sp>
        <p:nvSpPr>
          <p:cNvPr id="2" name="5-Point Star 1">
            <a:hlinkClick r:id="rId2" action="ppaction://hlinkfile"/>
          </p:cNvPr>
          <p:cNvSpPr/>
          <p:nvPr/>
        </p:nvSpPr>
        <p:spPr bwMode="auto">
          <a:xfrm>
            <a:off x="7010400" y="2362200"/>
            <a:ext cx="1219200" cy="1066800"/>
          </a:xfrm>
          <a:prstGeom prst="star5">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Tree>
    <p:extLst>
      <p:ext uri="{BB962C8B-B14F-4D97-AF65-F5344CB8AC3E}">
        <p14:creationId xmlns:p14="http://schemas.microsoft.com/office/powerpoint/2010/main" val="17011873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r>
              <a:rPr lang="en-US"/>
              <a:t>8.</a:t>
            </a:r>
            <a:fld id="{4E132D93-BF6B-4B33-AB33-5E6914914537}" type="slidenum">
              <a:rPr lang="en-US"/>
              <a:pPr>
                <a:defRPr/>
              </a:pPr>
              <a:t>25</a:t>
            </a:fld>
            <a:endParaRPr lang="en-US"/>
          </a:p>
        </p:txBody>
      </p:sp>
      <p:sp>
        <p:nvSpPr>
          <p:cNvPr id="30723" name="Rectangle 2"/>
          <p:cNvSpPr>
            <a:spLocks noGrp="1" noChangeArrowheads="1"/>
          </p:cNvSpPr>
          <p:nvPr>
            <p:ph type="title"/>
          </p:nvPr>
        </p:nvSpPr>
        <p:spPr/>
        <p:txBody>
          <a:bodyPr/>
          <a:lstStyle/>
          <a:p>
            <a:pPr eaLnBrk="1" hangingPunct="1"/>
            <a:r>
              <a:rPr lang="en-US" altLang="en-US"/>
              <a:t>Other Continuous Distributions…</a:t>
            </a:r>
          </a:p>
        </p:txBody>
      </p:sp>
      <p:sp>
        <p:nvSpPr>
          <p:cNvPr id="30724" name="Rectangle 3"/>
          <p:cNvSpPr>
            <a:spLocks noGrp="1" noChangeArrowheads="1"/>
          </p:cNvSpPr>
          <p:nvPr>
            <p:ph type="body" idx="1"/>
          </p:nvPr>
        </p:nvSpPr>
        <p:spPr/>
        <p:txBody>
          <a:bodyPr/>
          <a:lstStyle/>
          <a:p>
            <a:pPr marL="0" indent="0" eaLnBrk="1" hangingPunct="1">
              <a:buFontTx/>
              <a:buNone/>
            </a:pPr>
            <a:r>
              <a:rPr lang="en-US" altLang="en-US" dirty="0"/>
              <a:t>There are dozens of continuous distributions used in statistics.  For us, the other two important distributions (to be discussed later) are the</a:t>
            </a:r>
          </a:p>
          <a:p>
            <a:pPr marL="0" indent="0" eaLnBrk="1" hangingPunct="1">
              <a:buFontTx/>
              <a:buNone/>
            </a:pPr>
            <a:endParaRPr lang="en-US" altLang="en-US" dirty="0"/>
          </a:p>
          <a:p>
            <a:pPr marL="0" indent="0" eaLnBrk="1" hangingPunct="1">
              <a:buFontTx/>
              <a:buNone/>
            </a:pPr>
            <a:r>
              <a:rPr lang="en-US" altLang="en-US" dirty="0"/>
              <a:t>Chi-Squared Distribution  </a:t>
            </a:r>
          </a:p>
          <a:p>
            <a:pPr marL="0" indent="0" eaLnBrk="1" hangingPunct="1">
              <a:buFontTx/>
              <a:buNone/>
            </a:pPr>
            <a:r>
              <a:rPr lang="en-US" altLang="en-US" b="1" i="1" dirty="0"/>
              <a:t>F</a:t>
            </a:r>
            <a:r>
              <a:rPr lang="en-US" altLang="en-US" dirty="0"/>
              <a:t> Distribution</a:t>
            </a:r>
            <a:endParaRPr lang="en-US" altLang="en-US" dirty="0">
              <a:solidFill>
                <a:srgbClr val="FF0000"/>
              </a:solidFill>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Slide Number Placeholder 5"/>
          <p:cNvSpPr>
            <a:spLocks noGrp="1"/>
          </p:cNvSpPr>
          <p:nvPr>
            <p:ph type="sldNum" sz="quarter" idx="12"/>
          </p:nvPr>
        </p:nvSpPr>
        <p:spPr/>
        <p:txBody>
          <a:bodyPr/>
          <a:lstStyle/>
          <a:p>
            <a:pPr>
              <a:defRPr/>
            </a:pPr>
            <a:r>
              <a:rPr lang="en-US"/>
              <a:t>8.</a:t>
            </a:r>
            <a:fld id="{DE0A1A7E-12C5-40F2-9F42-A4EF9B5BCEB8}" type="slidenum">
              <a:rPr lang="en-US"/>
              <a:pPr>
                <a:defRPr/>
              </a:pPr>
              <a:t>3</a:t>
            </a:fld>
            <a:endParaRPr lang="en-US"/>
          </a:p>
        </p:txBody>
      </p:sp>
      <p:sp>
        <p:nvSpPr>
          <p:cNvPr id="16387" name="Rectangle 2"/>
          <p:cNvSpPr>
            <a:spLocks noGrp="1" noChangeArrowheads="1"/>
          </p:cNvSpPr>
          <p:nvPr>
            <p:ph type="title"/>
          </p:nvPr>
        </p:nvSpPr>
        <p:spPr/>
        <p:txBody>
          <a:bodyPr/>
          <a:lstStyle/>
          <a:p>
            <a:pPr eaLnBrk="1" hangingPunct="1"/>
            <a:r>
              <a:rPr lang="en-US" altLang="en-US"/>
              <a:t>Probability Density Function…</a:t>
            </a:r>
          </a:p>
        </p:txBody>
      </p:sp>
      <p:sp>
        <p:nvSpPr>
          <p:cNvPr id="16388" name="Rectangle 3"/>
          <p:cNvSpPr>
            <a:spLocks noGrp="1" noChangeArrowheads="1"/>
          </p:cNvSpPr>
          <p:nvPr>
            <p:ph type="body" idx="1"/>
          </p:nvPr>
        </p:nvSpPr>
        <p:spPr/>
        <p:txBody>
          <a:bodyPr/>
          <a:lstStyle/>
          <a:p>
            <a:pPr marL="533400" indent="-533400" eaLnBrk="1" hangingPunct="1">
              <a:buFontTx/>
              <a:buNone/>
            </a:pPr>
            <a:r>
              <a:rPr lang="en-US" altLang="en-US"/>
              <a:t>A function f(x) is called a </a:t>
            </a:r>
            <a:r>
              <a:rPr lang="en-US" altLang="en-US" b="1" i="1"/>
              <a:t>probability density function</a:t>
            </a:r>
            <a:r>
              <a:rPr lang="en-US" altLang="en-US"/>
              <a:t> (over the range </a:t>
            </a:r>
            <a:r>
              <a:rPr lang="en-US" altLang="en-US" b="1"/>
              <a:t>a ≤ x ≤ b</a:t>
            </a:r>
            <a:r>
              <a:rPr lang="en-US" altLang="en-US"/>
              <a:t> if it meets the following requirements:</a:t>
            </a:r>
          </a:p>
          <a:p>
            <a:pPr marL="533400" indent="-533400" eaLnBrk="1" hangingPunct="1">
              <a:buFontTx/>
              <a:buNone/>
            </a:pPr>
            <a:endParaRPr lang="en-US" altLang="en-US"/>
          </a:p>
          <a:p>
            <a:pPr marL="533400" indent="-533400" eaLnBrk="1" hangingPunct="1">
              <a:buFont typeface="Times" pitchFamily="18" charset="0"/>
              <a:buAutoNum type="arabicParenR"/>
            </a:pPr>
            <a:r>
              <a:rPr lang="en-US" altLang="en-US"/>
              <a:t>f(x) ≥ 0 for all </a:t>
            </a:r>
            <a:r>
              <a:rPr lang="en-US" altLang="en-US" b="1"/>
              <a:t>x</a:t>
            </a:r>
            <a:r>
              <a:rPr lang="en-US" altLang="en-US"/>
              <a:t> between </a:t>
            </a:r>
            <a:r>
              <a:rPr lang="en-US" altLang="en-US" b="1"/>
              <a:t>a</a:t>
            </a:r>
            <a:r>
              <a:rPr lang="en-US" altLang="en-US"/>
              <a:t> and </a:t>
            </a:r>
            <a:r>
              <a:rPr lang="en-US" altLang="en-US" b="1"/>
              <a:t>b</a:t>
            </a:r>
            <a:r>
              <a:rPr lang="en-US" altLang="en-US"/>
              <a:t>, and</a:t>
            </a:r>
          </a:p>
          <a:p>
            <a:pPr marL="533400" indent="-533400" eaLnBrk="1" hangingPunct="1">
              <a:buFont typeface="Times" pitchFamily="18" charset="0"/>
              <a:buAutoNum type="arabicParenR"/>
            </a:pPr>
            <a:endParaRPr lang="en-US" altLang="en-US"/>
          </a:p>
          <a:p>
            <a:pPr marL="533400" indent="-533400" eaLnBrk="1" hangingPunct="1">
              <a:buFont typeface="Times" pitchFamily="18" charset="0"/>
              <a:buAutoNum type="arabicParenR"/>
            </a:pPr>
            <a:endParaRPr lang="en-US" altLang="en-US"/>
          </a:p>
          <a:p>
            <a:pPr marL="533400" indent="-533400" eaLnBrk="1" hangingPunct="1">
              <a:buFont typeface="Times" pitchFamily="18" charset="0"/>
              <a:buAutoNum type="arabicParenR"/>
            </a:pPr>
            <a:endParaRPr lang="en-US" altLang="en-US"/>
          </a:p>
          <a:p>
            <a:pPr marL="533400" indent="-533400" eaLnBrk="1" hangingPunct="1">
              <a:buFont typeface="Times" pitchFamily="18" charset="0"/>
              <a:buAutoNum type="arabicParenR"/>
            </a:pPr>
            <a:endParaRPr lang="en-US" altLang="en-US"/>
          </a:p>
          <a:p>
            <a:pPr marL="533400" indent="-533400" eaLnBrk="1" hangingPunct="1">
              <a:buFont typeface="Times" pitchFamily="18" charset="0"/>
              <a:buAutoNum type="arabicParenR"/>
            </a:pPr>
            <a:r>
              <a:rPr lang="en-US" altLang="en-US"/>
              <a:t>The total area under the curve between </a:t>
            </a:r>
            <a:r>
              <a:rPr lang="en-US" altLang="en-US" b="1"/>
              <a:t>a</a:t>
            </a:r>
            <a:r>
              <a:rPr lang="en-US" altLang="en-US"/>
              <a:t> and </a:t>
            </a:r>
            <a:r>
              <a:rPr lang="en-US" altLang="en-US" b="1"/>
              <a:t>b</a:t>
            </a:r>
            <a:r>
              <a:rPr lang="en-US" altLang="en-US"/>
              <a:t> is 1.0</a:t>
            </a:r>
          </a:p>
        </p:txBody>
      </p:sp>
      <p:sp>
        <p:nvSpPr>
          <p:cNvPr id="16389" name="Line 4"/>
          <p:cNvSpPr>
            <a:spLocks noChangeShapeType="1"/>
          </p:cNvSpPr>
          <p:nvPr/>
        </p:nvSpPr>
        <p:spPr bwMode="auto">
          <a:xfrm>
            <a:off x="1905000" y="3581400"/>
            <a:ext cx="0" cy="1371600"/>
          </a:xfrm>
          <a:prstGeom prst="line">
            <a:avLst/>
          </a:prstGeom>
          <a:noFill/>
          <a:ln w="9525">
            <a:solidFill>
              <a:schemeClr val="tx1"/>
            </a:solidFill>
            <a:round/>
            <a:headEnd type="arrow"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6390" name="Line 5"/>
          <p:cNvSpPr>
            <a:spLocks noChangeShapeType="1"/>
          </p:cNvSpPr>
          <p:nvPr/>
        </p:nvSpPr>
        <p:spPr bwMode="auto">
          <a:xfrm>
            <a:off x="1905000" y="4953000"/>
            <a:ext cx="5029200"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391" name="Text Box 6"/>
          <p:cNvSpPr txBox="1">
            <a:spLocks noChangeArrowheads="1"/>
          </p:cNvSpPr>
          <p:nvPr/>
        </p:nvSpPr>
        <p:spPr bwMode="auto">
          <a:xfrm>
            <a:off x="1339850" y="3581400"/>
            <a:ext cx="64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itchFamily="18" charset="0"/>
              </a:defRPr>
            </a:lvl1pPr>
            <a:lvl2pPr marL="742950" indent="-285750">
              <a:defRPr sz="2400">
                <a:solidFill>
                  <a:schemeClr val="tx1"/>
                </a:solidFill>
                <a:latin typeface="Times" pitchFamily="18" charset="0"/>
              </a:defRPr>
            </a:lvl2pPr>
            <a:lvl3pPr marL="1143000" indent="-228600">
              <a:defRPr sz="2400">
                <a:solidFill>
                  <a:schemeClr val="tx1"/>
                </a:solidFill>
                <a:latin typeface="Times" pitchFamily="18" charset="0"/>
              </a:defRPr>
            </a:lvl3pPr>
            <a:lvl4pPr marL="1600200" indent="-228600">
              <a:defRPr sz="2400">
                <a:solidFill>
                  <a:schemeClr val="tx1"/>
                </a:solidFill>
                <a:latin typeface="Times" pitchFamily="18" charset="0"/>
              </a:defRPr>
            </a:lvl4pPr>
            <a:lvl5pPr marL="2057400" indent="-228600">
              <a:defRPr sz="2400">
                <a:solidFill>
                  <a:schemeClr val="tx1"/>
                </a:solidFill>
                <a:latin typeface="Times" pitchFamily="18" charset="0"/>
              </a:defRPr>
            </a:lvl5pPr>
            <a:lvl6pPr marL="2514600" indent="-228600" algn="ctr" eaLnBrk="0" fontAlgn="base" hangingPunct="0">
              <a:spcBef>
                <a:spcPct val="0"/>
              </a:spcBef>
              <a:spcAft>
                <a:spcPct val="0"/>
              </a:spcAft>
              <a:defRPr sz="2400">
                <a:solidFill>
                  <a:schemeClr val="tx1"/>
                </a:solidFill>
                <a:latin typeface="Times" pitchFamily="18" charset="0"/>
              </a:defRPr>
            </a:lvl6pPr>
            <a:lvl7pPr marL="2971800" indent="-228600" algn="ctr" eaLnBrk="0" fontAlgn="base" hangingPunct="0">
              <a:spcBef>
                <a:spcPct val="0"/>
              </a:spcBef>
              <a:spcAft>
                <a:spcPct val="0"/>
              </a:spcAft>
              <a:defRPr sz="2400">
                <a:solidFill>
                  <a:schemeClr val="tx1"/>
                </a:solidFill>
                <a:latin typeface="Times" pitchFamily="18" charset="0"/>
              </a:defRPr>
            </a:lvl7pPr>
            <a:lvl8pPr marL="3429000" indent="-228600" algn="ctr" eaLnBrk="0" fontAlgn="base" hangingPunct="0">
              <a:spcBef>
                <a:spcPct val="0"/>
              </a:spcBef>
              <a:spcAft>
                <a:spcPct val="0"/>
              </a:spcAft>
              <a:defRPr sz="2400">
                <a:solidFill>
                  <a:schemeClr val="tx1"/>
                </a:solidFill>
                <a:latin typeface="Times" pitchFamily="18" charset="0"/>
              </a:defRPr>
            </a:lvl8pPr>
            <a:lvl9pPr marL="3886200" indent="-228600" algn="ctr" eaLnBrk="0" fontAlgn="base" hangingPunct="0">
              <a:spcBef>
                <a:spcPct val="0"/>
              </a:spcBef>
              <a:spcAft>
                <a:spcPct val="0"/>
              </a:spcAft>
              <a:defRPr sz="2400">
                <a:solidFill>
                  <a:schemeClr val="tx1"/>
                </a:solidFill>
                <a:latin typeface="Times" pitchFamily="18" charset="0"/>
              </a:defRPr>
            </a:lvl9pPr>
          </a:lstStyle>
          <a:p>
            <a:r>
              <a:rPr lang="en-US" altLang="en-US"/>
              <a:t>f(x)</a:t>
            </a:r>
          </a:p>
        </p:txBody>
      </p:sp>
      <p:sp>
        <p:nvSpPr>
          <p:cNvPr id="16392" name="Text Box 7"/>
          <p:cNvSpPr txBox="1">
            <a:spLocks noChangeArrowheads="1"/>
          </p:cNvSpPr>
          <p:nvPr/>
        </p:nvSpPr>
        <p:spPr bwMode="auto">
          <a:xfrm>
            <a:off x="6629400" y="4876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itchFamily="18" charset="0"/>
              </a:defRPr>
            </a:lvl1pPr>
            <a:lvl2pPr marL="742950" indent="-285750">
              <a:defRPr sz="2400">
                <a:solidFill>
                  <a:schemeClr val="tx1"/>
                </a:solidFill>
                <a:latin typeface="Times" pitchFamily="18" charset="0"/>
              </a:defRPr>
            </a:lvl2pPr>
            <a:lvl3pPr marL="1143000" indent="-228600">
              <a:defRPr sz="2400">
                <a:solidFill>
                  <a:schemeClr val="tx1"/>
                </a:solidFill>
                <a:latin typeface="Times" pitchFamily="18" charset="0"/>
              </a:defRPr>
            </a:lvl3pPr>
            <a:lvl4pPr marL="1600200" indent="-228600">
              <a:defRPr sz="2400">
                <a:solidFill>
                  <a:schemeClr val="tx1"/>
                </a:solidFill>
                <a:latin typeface="Times" pitchFamily="18" charset="0"/>
              </a:defRPr>
            </a:lvl4pPr>
            <a:lvl5pPr marL="2057400" indent="-228600">
              <a:defRPr sz="2400">
                <a:solidFill>
                  <a:schemeClr val="tx1"/>
                </a:solidFill>
                <a:latin typeface="Times" pitchFamily="18" charset="0"/>
              </a:defRPr>
            </a:lvl5pPr>
            <a:lvl6pPr marL="2514600" indent="-228600" algn="ctr" eaLnBrk="0" fontAlgn="base" hangingPunct="0">
              <a:spcBef>
                <a:spcPct val="0"/>
              </a:spcBef>
              <a:spcAft>
                <a:spcPct val="0"/>
              </a:spcAft>
              <a:defRPr sz="2400">
                <a:solidFill>
                  <a:schemeClr val="tx1"/>
                </a:solidFill>
                <a:latin typeface="Times" pitchFamily="18" charset="0"/>
              </a:defRPr>
            </a:lvl6pPr>
            <a:lvl7pPr marL="2971800" indent="-228600" algn="ctr" eaLnBrk="0" fontAlgn="base" hangingPunct="0">
              <a:spcBef>
                <a:spcPct val="0"/>
              </a:spcBef>
              <a:spcAft>
                <a:spcPct val="0"/>
              </a:spcAft>
              <a:defRPr sz="2400">
                <a:solidFill>
                  <a:schemeClr val="tx1"/>
                </a:solidFill>
                <a:latin typeface="Times" pitchFamily="18" charset="0"/>
              </a:defRPr>
            </a:lvl7pPr>
            <a:lvl8pPr marL="3429000" indent="-228600" algn="ctr" eaLnBrk="0" fontAlgn="base" hangingPunct="0">
              <a:spcBef>
                <a:spcPct val="0"/>
              </a:spcBef>
              <a:spcAft>
                <a:spcPct val="0"/>
              </a:spcAft>
              <a:defRPr sz="2400">
                <a:solidFill>
                  <a:schemeClr val="tx1"/>
                </a:solidFill>
                <a:latin typeface="Times" pitchFamily="18" charset="0"/>
              </a:defRPr>
            </a:lvl8pPr>
            <a:lvl9pPr marL="3886200" indent="-228600" algn="ctr" eaLnBrk="0" fontAlgn="base" hangingPunct="0">
              <a:spcBef>
                <a:spcPct val="0"/>
              </a:spcBef>
              <a:spcAft>
                <a:spcPct val="0"/>
              </a:spcAft>
              <a:defRPr sz="2400">
                <a:solidFill>
                  <a:schemeClr val="tx1"/>
                </a:solidFill>
                <a:latin typeface="Times" pitchFamily="18" charset="0"/>
              </a:defRPr>
            </a:lvl9pPr>
          </a:lstStyle>
          <a:p>
            <a:r>
              <a:rPr lang="en-US" altLang="en-US"/>
              <a:t>x</a:t>
            </a:r>
          </a:p>
        </p:txBody>
      </p:sp>
      <p:sp>
        <p:nvSpPr>
          <p:cNvPr id="16393" name="Freeform 8"/>
          <p:cNvSpPr>
            <a:spLocks/>
          </p:cNvSpPr>
          <p:nvPr/>
        </p:nvSpPr>
        <p:spPr bwMode="auto">
          <a:xfrm>
            <a:off x="2590800" y="3784600"/>
            <a:ext cx="3200400" cy="711200"/>
          </a:xfrm>
          <a:custGeom>
            <a:avLst/>
            <a:gdLst>
              <a:gd name="T0" fmla="*/ 0 w 2016"/>
              <a:gd name="T1" fmla="*/ 2147483647 h 448"/>
              <a:gd name="T2" fmla="*/ 2147483647 w 2016"/>
              <a:gd name="T3" fmla="*/ 2147483647 h 448"/>
              <a:gd name="T4" fmla="*/ 2147483647 w 2016"/>
              <a:gd name="T5" fmla="*/ 2147483647 h 448"/>
              <a:gd name="T6" fmla="*/ 2147483647 w 2016"/>
              <a:gd name="T7" fmla="*/ 2147483647 h 448"/>
              <a:gd name="T8" fmla="*/ 2147483647 w 2016"/>
              <a:gd name="T9" fmla="*/ 2147483647 h 448"/>
              <a:gd name="T10" fmla="*/ 0 60000 65536"/>
              <a:gd name="T11" fmla="*/ 0 60000 65536"/>
              <a:gd name="T12" fmla="*/ 0 60000 65536"/>
              <a:gd name="T13" fmla="*/ 0 60000 65536"/>
              <a:gd name="T14" fmla="*/ 0 60000 65536"/>
              <a:gd name="T15" fmla="*/ 0 w 2016"/>
              <a:gd name="T16" fmla="*/ 0 h 448"/>
              <a:gd name="T17" fmla="*/ 2016 w 2016"/>
              <a:gd name="T18" fmla="*/ 448 h 448"/>
            </a:gdLst>
            <a:ahLst/>
            <a:cxnLst>
              <a:cxn ang="T10">
                <a:pos x="T0" y="T1"/>
              </a:cxn>
              <a:cxn ang="T11">
                <a:pos x="T2" y="T3"/>
              </a:cxn>
              <a:cxn ang="T12">
                <a:pos x="T4" y="T5"/>
              </a:cxn>
              <a:cxn ang="T13">
                <a:pos x="T6" y="T7"/>
              </a:cxn>
              <a:cxn ang="T14">
                <a:pos x="T8" y="T9"/>
              </a:cxn>
            </a:cxnLst>
            <a:rect l="T15" t="T16" r="T17" b="T18"/>
            <a:pathLst>
              <a:path w="2016" h="448">
                <a:moveTo>
                  <a:pt x="0" y="208"/>
                </a:moveTo>
                <a:cubicBezTo>
                  <a:pt x="144" y="104"/>
                  <a:pt x="288" y="0"/>
                  <a:pt x="432" y="16"/>
                </a:cubicBezTo>
                <a:cubicBezTo>
                  <a:pt x="576" y="32"/>
                  <a:pt x="680" y="288"/>
                  <a:pt x="864" y="304"/>
                </a:cubicBezTo>
                <a:cubicBezTo>
                  <a:pt x="1048" y="320"/>
                  <a:pt x="1344" y="88"/>
                  <a:pt x="1536" y="112"/>
                </a:cubicBezTo>
                <a:cubicBezTo>
                  <a:pt x="1728" y="136"/>
                  <a:pt x="1936" y="392"/>
                  <a:pt x="2016" y="448"/>
                </a:cubicBezTo>
              </a:path>
            </a:pathLst>
          </a:custGeom>
          <a:solidFill>
            <a:srgbClr val="BFBFBF"/>
          </a:solidFill>
          <a:ln w="9525">
            <a:solidFill>
              <a:schemeClr val="tx1"/>
            </a:solidFill>
            <a:round/>
            <a:headEnd/>
            <a:tailEnd/>
          </a:ln>
        </p:spPr>
        <p:txBody>
          <a:bodyPr wrap="none" anchor="ctr"/>
          <a:lstStyle/>
          <a:p>
            <a:endParaRPr lang="en-US"/>
          </a:p>
        </p:txBody>
      </p:sp>
      <p:sp>
        <p:nvSpPr>
          <p:cNvPr id="16394" name="Text Box 10"/>
          <p:cNvSpPr txBox="1">
            <a:spLocks noChangeArrowheads="1"/>
          </p:cNvSpPr>
          <p:nvPr/>
        </p:nvSpPr>
        <p:spPr bwMode="auto">
          <a:xfrm>
            <a:off x="5638800" y="4876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itchFamily="18" charset="0"/>
              </a:defRPr>
            </a:lvl1pPr>
            <a:lvl2pPr marL="742950" indent="-285750">
              <a:defRPr sz="2400">
                <a:solidFill>
                  <a:schemeClr val="tx1"/>
                </a:solidFill>
                <a:latin typeface="Times" pitchFamily="18" charset="0"/>
              </a:defRPr>
            </a:lvl2pPr>
            <a:lvl3pPr marL="1143000" indent="-228600">
              <a:defRPr sz="2400">
                <a:solidFill>
                  <a:schemeClr val="tx1"/>
                </a:solidFill>
                <a:latin typeface="Times" pitchFamily="18" charset="0"/>
              </a:defRPr>
            </a:lvl3pPr>
            <a:lvl4pPr marL="1600200" indent="-228600">
              <a:defRPr sz="2400">
                <a:solidFill>
                  <a:schemeClr val="tx1"/>
                </a:solidFill>
                <a:latin typeface="Times" pitchFamily="18" charset="0"/>
              </a:defRPr>
            </a:lvl4pPr>
            <a:lvl5pPr marL="2057400" indent="-228600">
              <a:defRPr sz="2400">
                <a:solidFill>
                  <a:schemeClr val="tx1"/>
                </a:solidFill>
                <a:latin typeface="Times" pitchFamily="18" charset="0"/>
              </a:defRPr>
            </a:lvl5pPr>
            <a:lvl6pPr marL="2514600" indent="-228600" algn="ctr" eaLnBrk="0" fontAlgn="base" hangingPunct="0">
              <a:spcBef>
                <a:spcPct val="0"/>
              </a:spcBef>
              <a:spcAft>
                <a:spcPct val="0"/>
              </a:spcAft>
              <a:defRPr sz="2400">
                <a:solidFill>
                  <a:schemeClr val="tx1"/>
                </a:solidFill>
                <a:latin typeface="Times" pitchFamily="18" charset="0"/>
              </a:defRPr>
            </a:lvl6pPr>
            <a:lvl7pPr marL="2971800" indent="-228600" algn="ctr" eaLnBrk="0" fontAlgn="base" hangingPunct="0">
              <a:spcBef>
                <a:spcPct val="0"/>
              </a:spcBef>
              <a:spcAft>
                <a:spcPct val="0"/>
              </a:spcAft>
              <a:defRPr sz="2400">
                <a:solidFill>
                  <a:schemeClr val="tx1"/>
                </a:solidFill>
                <a:latin typeface="Times" pitchFamily="18" charset="0"/>
              </a:defRPr>
            </a:lvl7pPr>
            <a:lvl8pPr marL="3429000" indent="-228600" algn="ctr" eaLnBrk="0" fontAlgn="base" hangingPunct="0">
              <a:spcBef>
                <a:spcPct val="0"/>
              </a:spcBef>
              <a:spcAft>
                <a:spcPct val="0"/>
              </a:spcAft>
              <a:defRPr sz="2400">
                <a:solidFill>
                  <a:schemeClr val="tx1"/>
                </a:solidFill>
                <a:latin typeface="Times" pitchFamily="18" charset="0"/>
              </a:defRPr>
            </a:lvl8pPr>
            <a:lvl9pPr marL="3886200" indent="-228600" algn="ctr" eaLnBrk="0" fontAlgn="base" hangingPunct="0">
              <a:spcBef>
                <a:spcPct val="0"/>
              </a:spcBef>
              <a:spcAft>
                <a:spcPct val="0"/>
              </a:spcAft>
              <a:defRPr sz="2400">
                <a:solidFill>
                  <a:schemeClr val="tx1"/>
                </a:solidFill>
                <a:latin typeface="Times" pitchFamily="18" charset="0"/>
              </a:defRPr>
            </a:lvl9pPr>
          </a:lstStyle>
          <a:p>
            <a:r>
              <a:rPr lang="en-US" altLang="en-US"/>
              <a:t>b</a:t>
            </a:r>
          </a:p>
        </p:txBody>
      </p:sp>
      <p:sp>
        <p:nvSpPr>
          <p:cNvPr id="16395" name="Text Box 11"/>
          <p:cNvSpPr txBox="1">
            <a:spLocks noChangeArrowheads="1"/>
          </p:cNvSpPr>
          <p:nvPr/>
        </p:nvSpPr>
        <p:spPr bwMode="auto">
          <a:xfrm>
            <a:off x="2438400" y="4876800"/>
            <a:ext cx="319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itchFamily="18" charset="0"/>
              </a:defRPr>
            </a:lvl1pPr>
            <a:lvl2pPr marL="742950" indent="-285750">
              <a:defRPr sz="2400">
                <a:solidFill>
                  <a:schemeClr val="tx1"/>
                </a:solidFill>
                <a:latin typeface="Times" pitchFamily="18" charset="0"/>
              </a:defRPr>
            </a:lvl2pPr>
            <a:lvl3pPr marL="1143000" indent="-228600">
              <a:defRPr sz="2400">
                <a:solidFill>
                  <a:schemeClr val="tx1"/>
                </a:solidFill>
                <a:latin typeface="Times" pitchFamily="18" charset="0"/>
              </a:defRPr>
            </a:lvl3pPr>
            <a:lvl4pPr marL="1600200" indent="-228600">
              <a:defRPr sz="2400">
                <a:solidFill>
                  <a:schemeClr val="tx1"/>
                </a:solidFill>
                <a:latin typeface="Times" pitchFamily="18" charset="0"/>
              </a:defRPr>
            </a:lvl4pPr>
            <a:lvl5pPr marL="2057400" indent="-228600">
              <a:defRPr sz="2400">
                <a:solidFill>
                  <a:schemeClr val="tx1"/>
                </a:solidFill>
                <a:latin typeface="Times" pitchFamily="18" charset="0"/>
              </a:defRPr>
            </a:lvl5pPr>
            <a:lvl6pPr marL="2514600" indent="-228600" algn="ctr" eaLnBrk="0" fontAlgn="base" hangingPunct="0">
              <a:spcBef>
                <a:spcPct val="0"/>
              </a:spcBef>
              <a:spcAft>
                <a:spcPct val="0"/>
              </a:spcAft>
              <a:defRPr sz="2400">
                <a:solidFill>
                  <a:schemeClr val="tx1"/>
                </a:solidFill>
                <a:latin typeface="Times" pitchFamily="18" charset="0"/>
              </a:defRPr>
            </a:lvl6pPr>
            <a:lvl7pPr marL="2971800" indent="-228600" algn="ctr" eaLnBrk="0" fontAlgn="base" hangingPunct="0">
              <a:spcBef>
                <a:spcPct val="0"/>
              </a:spcBef>
              <a:spcAft>
                <a:spcPct val="0"/>
              </a:spcAft>
              <a:defRPr sz="2400">
                <a:solidFill>
                  <a:schemeClr val="tx1"/>
                </a:solidFill>
                <a:latin typeface="Times" pitchFamily="18" charset="0"/>
              </a:defRPr>
            </a:lvl7pPr>
            <a:lvl8pPr marL="3429000" indent="-228600" algn="ctr" eaLnBrk="0" fontAlgn="base" hangingPunct="0">
              <a:spcBef>
                <a:spcPct val="0"/>
              </a:spcBef>
              <a:spcAft>
                <a:spcPct val="0"/>
              </a:spcAft>
              <a:defRPr sz="2400">
                <a:solidFill>
                  <a:schemeClr val="tx1"/>
                </a:solidFill>
                <a:latin typeface="Times" pitchFamily="18" charset="0"/>
              </a:defRPr>
            </a:lvl8pPr>
            <a:lvl9pPr marL="3886200" indent="-228600" algn="ctr" eaLnBrk="0" fontAlgn="base" hangingPunct="0">
              <a:spcBef>
                <a:spcPct val="0"/>
              </a:spcBef>
              <a:spcAft>
                <a:spcPct val="0"/>
              </a:spcAft>
              <a:defRPr sz="2400">
                <a:solidFill>
                  <a:schemeClr val="tx1"/>
                </a:solidFill>
                <a:latin typeface="Times" pitchFamily="18" charset="0"/>
              </a:defRPr>
            </a:lvl9pPr>
          </a:lstStyle>
          <a:p>
            <a:r>
              <a:rPr lang="en-US" altLang="en-US"/>
              <a:t>a</a:t>
            </a:r>
          </a:p>
        </p:txBody>
      </p:sp>
      <p:sp>
        <p:nvSpPr>
          <p:cNvPr id="16396" name="Freeform 13"/>
          <p:cNvSpPr>
            <a:spLocks/>
          </p:cNvSpPr>
          <p:nvPr/>
        </p:nvSpPr>
        <p:spPr bwMode="auto">
          <a:xfrm>
            <a:off x="2590800" y="4114800"/>
            <a:ext cx="3200400" cy="838200"/>
          </a:xfrm>
          <a:custGeom>
            <a:avLst/>
            <a:gdLst>
              <a:gd name="T0" fmla="*/ 0 w 2016"/>
              <a:gd name="T1" fmla="*/ 2147483647 h 528"/>
              <a:gd name="T2" fmla="*/ 0 w 2016"/>
              <a:gd name="T3" fmla="*/ 0 h 528"/>
              <a:gd name="T4" fmla="*/ 2147483647 w 2016"/>
              <a:gd name="T5" fmla="*/ 2147483647 h 528"/>
              <a:gd name="T6" fmla="*/ 2147483647 w 2016"/>
              <a:gd name="T7" fmla="*/ 2147483647 h 528"/>
              <a:gd name="T8" fmla="*/ 0 w 2016"/>
              <a:gd name="T9" fmla="*/ 2147483647 h 528"/>
              <a:gd name="T10" fmla="*/ 0 60000 65536"/>
              <a:gd name="T11" fmla="*/ 0 60000 65536"/>
              <a:gd name="T12" fmla="*/ 0 60000 65536"/>
              <a:gd name="T13" fmla="*/ 0 60000 65536"/>
              <a:gd name="T14" fmla="*/ 0 60000 65536"/>
              <a:gd name="T15" fmla="*/ 0 w 2016"/>
              <a:gd name="T16" fmla="*/ 0 h 528"/>
              <a:gd name="T17" fmla="*/ 2016 w 2016"/>
              <a:gd name="T18" fmla="*/ 528 h 528"/>
            </a:gdLst>
            <a:ahLst/>
            <a:cxnLst>
              <a:cxn ang="T10">
                <a:pos x="T0" y="T1"/>
              </a:cxn>
              <a:cxn ang="T11">
                <a:pos x="T2" y="T3"/>
              </a:cxn>
              <a:cxn ang="T12">
                <a:pos x="T4" y="T5"/>
              </a:cxn>
              <a:cxn ang="T13">
                <a:pos x="T6" y="T7"/>
              </a:cxn>
              <a:cxn ang="T14">
                <a:pos x="T8" y="T9"/>
              </a:cxn>
            </a:cxnLst>
            <a:rect l="T15" t="T16" r="T17" b="T18"/>
            <a:pathLst>
              <a:path w="2016" h="528">
                <a:moveTo>
                  <a:pt x="0" y="528"/>
                </a:moveTo>
                <a:lnTo>
                  <a:pt x="0" y="0"/>
                </a:lnTo>
                <a:lnTo>
                  <a:pt x="2016" y="240"/>
                </a:lnTo>
                <a:lnTo>
                  <a:pt x="2016" y="528"/>
                </a:lnTo>
                <a:lnTo>
                  <a:pt x="0" y="528"/>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6397" name="Line 9"/>
          <p:cNvSpPr>
            <a:spLocks noChangeShapeType="1"/>
          </p:cNvSpPr>
          <p:nvPr/>
        </p:nvSpPr>
        <p:spPr bwMode="auto">
          <a:xfrm>
            <a:off x="2590800" y="4114800"/>
            <a:ext cx="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398" name="Line 12"/>
          <p:cNvSpPr>
            <a:spLocks noChangeShapeType="1"/>
          </p:cNvSpPr>
          <p:nvPr/>
        </p:nvSpPr>
        <p:spPr bwMode="auto">
          <a:xfrm>
            <a:off x="5791200" y="44958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399" name="Text Box 14"/>
          <p:cNvSpPr txBox="1">
            <a:spLocks noChangeArrowheads="1"/>
          </p:cNvSpPr>
          <p:nvPr/>
        </p:nvSpPr>
        <p:spPr bwMode="auto">
          <a:xfrm>
            <a:off x="3657600" y="4419600"/>
            <a:ext cx="101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itchFamily="18" charset="0"/>
              </a:defRPr>
            </a:lvl1pPr>
            <a:lvl2pPr marL="742950" indent="-285750">
              <a:defRPr sz="2400">
                <a:solidFill>
                  <a:schemeClr val="tx1"/>
                </a:solidFill>
                <a:latin typeface="Times" pitchFamily="18" charset="0"/>
              </a:defRPr>
            </a:lvl2pPr>
            <a:lvl3pPr marL="1143000" indent="-228600">
              <a:defRPr sz="2400">
                <a:solidFill>
                  <a:schemeClr val="tx1"/>
                </a:solidFill>
                <a:latin typeface="Times" pitchFamily="18" charset="0"/>
              </a:defRPr>
            </a:lvl3pPr>
            <a:lvl4pPr marL="1600200" indent="-228600">
              <a:defRPr sz="2400">
                <a:solidFill>
                  <a:schemeClr val="tx1"/>
                </a:solidFill>
                <a:latin typeface="Times" pitchFamily="18" charset="0"/>
              </a:defRPr>
            </a:lvl4pPr>
            <a:lvl5pPr marL="2057400" indent="-228600">
              <a:defRPr sz="2400">
                <a:solidFill>
                  <a:schemeClr val="tx1"/>
                </a:solidFill>
                <a:latin typeface="Times" pitchFamily="18" charset="0"/>
              </a:defRPr>
            </a:lvl5pPr>
            <a:lvl6pPr marL="2514600" indent="-228600" algn="ctr" eaLnBrk="0" fontAlgn="base" hangingPunct="0">
              <a:spcBef>
                <a:spcPct val="0"/>
              </a:spcBef>
              <a:spcAft>
                <a:spcPct val="0"/>
              </a:spcAft>
              <a:defRPr sz="2400">
                <a:solidFill>
                  <a:schemeClr val="tx1"/>
                </a:solidFill>
                <a:latin typeface="Times" pitchFamily="18" charset="0"/>
              </a:defRPr>
            </a:lvl6pPr>
            <a:lvl7pPr marL="2971800" indent="-228600" algn="ctr" eaLnBrk="0" fontAlgn="base" hangingPunct="0">
              <a:spcBef>
                <a:spcPct val="0"/>
              </a:spcBef>
              <a:spcAft>
                <a:spcPct val="0"/>
              </a:spcAft>
              <a:defRPr sz="2400">
                <a:solidFill>
                  <a:schemeClr val="tx1"/>
                </a:solidFill>
                <a:latin typeface="Times" pitchFamily="18" charset="0"/>
              </a:defRPr>
            </a:lvl7pPr>
            <a:lvl8pPr marL="3429000" indent="-228600" algn="ctr" eaLnBrk="0" fontAlgn="base" hangingPunct="0">
              <a:spcBef>
                <a:spcPct val="0"/>
              </a:spcBef>
              <a:spcAft>
                <a:spcPct val="0"/>
              </a:spcAft>
              <a:defRPr sz="2400">
                <a:solidFill>
                  <a:schemeClr val="tx1"/>
                </a:solidFill>
                <a:latin typeface="Times" pitchFamily="18" charset="0"/>
              </a:defRPr>
            </a:lvl8pPr>
            <a:lvl9pPr marL="3886200" indent="-228600" algn="ctr" eaLnBrk="0" fontAlgn="base" hangingPunct="0">
              <a:spcBef>
                <a:spcPct val="0"/>
              </a:spcBef>
              <a:spcAft>
                <a:spcPct val="0"/>
              </a:spcAft>
              <a:defRPr sz="2400">
                <a:solidFill>
                  <a:schemeClr val="tx1"/>
                </a:solidFill>
                <a:latin typeface="Times" pitchFamily="18" charset="0"/>
              </a:defRPr>
            </a:lvl9pPr>
          </a:lstStyle>
          <a:p>
            <a:r>
              <a:rPr lang="en-US" altLang="en-US"/>
              <a:t>area=1</a:t>
            </a: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en-US"/>
              <a:t>Continuous distribution</a:t>
            </a:r>
          </a:p>
        </p:txBody>
      </p:sp>
      <p:sp>
        <p:nvSpPr>
          <p:cNvPr id="3" name="Content Placeholder 2"/>
          <p:cNvSpPr>
            <a:spLocks noGrp="1"/>
          </p:cNvSpPr>
          <p:nvPr>
            <p:ph idx="1"/>
          </p:nvPr>
        </p:nvSpPr>
        <p:spPr/>
        <p:txBody>
          <a:bodyPr/>
          <a:lstStyle/>
          <a:p>
            <a:r>
              <a:rPr lang="en-US" altLang="en-US" dirty="0"/>
              <a:t>Our focus will be on</a:t>
            </a:r>
          </a:p>
          <a:p>
            <a:pPr lvl="1"/>
            <a:r>
              <a:rPr lang="en-US" altLang="en-US" dirty="0"/>
              <a:t>Uniform distribution  </a:t>
            </a:r>
          </a:p>
          <a:p>
            <a:pPr lvl="1"/>
            <a:r>
              <a:rPr lang="en-US" altLang="en-US" dirty="0"/>
              <a:t>Normal distribution </a:t>
            </a:r>
          </a:p>
          <a:p>
            <a:pPr lvl="1"/>
            <a:r>
              <a:rPr lang="en-US" altLang="en-US" dirty="0"/>
              <a:t>Exponential distribution</a:t>
            </a:r>
          </a:p>
          <a:p>
            <a:pPr lvl="1"/>
            <a:r>
              <a:rPr lang="en-US" altLang="en-US" dirty="0"/>
              <a:t>t distribution</a:t>
            </a:r>
          </a:p>
          <a:p>
            <a:pPr lvl="1"/>
            <a:endParaRPr lang="en-US" altLang="en-US" dirty="0"/>
          </a:p>
        </p:txBody>
      </p:sp>
      <p:sp>
        <p:nvSpPr>
          <p:cNvPr id="4" name="Slide Number Placeholder 3"/>
          <p:cNvSpPr>
            <a:spLocks noGrp="1"/>
          </p:cNvSpPr>
          <p:nvPr>
            <p:ph type="sldNum" sz="quarter" idx="12"/>
          </p:nvPr>
        </p:nvSpPr>
        <p:spPr/>
        <p:txBody>
          <a:bodyPr/>
          <a:lstStyle/>
          <a:p>
            <a:pPr>
              <a:defRPr/>
            </a:pPr>
            <a:r>
              <a:rPr lang="en-US"/>
              <a:t>8.</a:t>
            </a:r>
            <a:fld id="{B42854E0-4DEB-4C6F-A724-ADB3ED493509}" type="slidenum">
              <a:rPr lang="en-US" smtClean="0"/>
              <a:pPr>
                <a:defRPr/>
              </a:pPr>
              <a:t>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Slide Number Placeholder 5"/>
          <p:cNvSpPr>
            <a:spLocks noGrp="1"/>
          </p:cNvSpPr>
          <p:nvPr>
            <p:ph type="sldNum" sz="quarter" idx="12"/>
          </p:nvPr>
        </p:nvSpPr>
        <p:spPr/>
        <p:txBody>
          <a:bodyPr/>
          <a:lstStyle/>
          <a:p>
            <a:pPr>
              <a:defRPr/>
            </a:pPr>
            <a:r>
              <a:rPr lang="en-US"/>
              <a:t>8.</a:t>
            </a:r>
            <a:fld id="{67A1E412-B70C-4CDA-9439-66C9BA6D3B9D}" type="slidenum">
              <a:rPr lang="en-US"/>
              <a:pPr>
                <a:defRPr/>
              </a:pPr>
              <a:t>5</a:t>
            </a:fld>
            <a:endParaRPr lang="en-US"/>
          </a:p>
        </p:txBody>
      </p:sp>
      <p:sp>
        <p:nvSpPr>
          <p:cNvPr id="18435" name="Rectangle 16"/>
          <p:cNvSpPr>
            <a:spLocks noChangeArrowheads="1"/>
          </p:cNvSpPr>
          <p:nvPr/>
        </p:nvSpPr>
        <p:spPr bwMode="auto">
          <a:xfrm>
            <a:off x="2590800" y="4495800"/>
            <a:ext cx="3200400" cy="914400"/>
          </a:xfrm>
          <a:prstGeom prst="rect">
            <a:avLst/>
          </a:prstGeom>
          <a:solidFill>
            <a:srgbClr val="BFBFBF"/>
          </a:solidFill>
          <a:ln w="9525">
            <a:solidFill>
              <a:schemeClr val="tx1"/>
            </a:solidFill>
            <a:miter lim="800000"/>
            <a:headEnd/>
            <a:tailEnd/>
          </a:ln>
        </p:spPr>
        <p:txBody>
          <a:bodyPr wrap="none" anchor="ctr"/>
          <a:lstStyle>
            <a:lvl1pPr>
              <a:defRPr sz="2400">
                <a:solidFill>
                  <a:schemeClr val="tx1"/>
                </a:solidFill>
                <a:latin typeface="Times" pitchFamily="18" charset="0"/>
              </a:defRPr>
            </a:lvl1pPr>
            <a:lvl2pPr marL="742950" indent="-285750">
              <a:defRPr sz="2400">
                <a:solidFill>
                  <a:schemeClr val="tx1"/>
                </a:solidFill>
                <a:latin typeface="Times" pitchFamily="18" charset="0"/>
              </a:defRPr>
            </a:lvl2pPr>
            <a:lvl3pPr marL="1143000" indent="-228600">
              <a:defRPr sz="2400">
                <a:solidFill>
                  <a:schemeClr val="tx1"/>
                </a:solidFill>
                <a:latin typeface="Times" pitchFamily="18" charset="0"/>
              </a:defRPr>
            </a:lvl3pPr>
            <a:lvl4pPr marL="1600200" indent="-228600">
              <a:defRPr sz="2400">
                <a:solidFill>
                  <a:schemeClr val="tx1"/>
                </a:solidFill>
                <a:latin typeface="Times" pitchFamily="18" charset="0"/>
              </a:defRPr>
            </a:lvl4pPr>
            <a:lvl5pPr marL="2057400" indent="-228600">
              <a:defRPr sz="2400">
                <a:solidFill>
                  <a:schemeClr val="tx1"/>
                </a:solidFill>
                <a:latin typeface="Times" pitchFamily="18" charset="0"/>
              </a:defRPr>
            </a:lvl5pPr>
            <a:lvl6pPr marL="2514600" indent="-228600" algn="ctr" eaLnBrk="0" fontAlgn="base" hangingPunct="0">
              <a:spcBef>
                <a:spcPct val="0"/>
              </a:spcBef>
              <a:spcAft>
                <a:spcPct val="0"/>
              </a:spcAft>
              <a:defRPr sz="2400">
                <a:solidFill>
                  <a:schemeClr val="tx1"/>
                </a:solidFill>
                <a:latin typeface="Times" pitchFamily="18" charset="0"/>
              </a:defRPr>
            </a:lvl6pPr>
            <a:lvl7pPr marL="2971800" indent="-228600" algn="ctr" eaLnBrk="0" fontAlgn="base" hangingPunct="0">
              <a:spcBef>
                <a:spcPct val="0"/>
              </a:spcBef>
              <a:spcAft>
                <a:spcPct val="0"/>
              </a:spcAft>
              <a:defRPr sz="2400">
                <a:solidFill>
                  <a:schemeClr val="tx1"/>
                </a:solidFill>
                <a:latin typeface="Times" pitchFamily="18" charset="0"/>
              </a:defRPr>
            </a:lvl7pPr>
            <a:lvl8pPr marL="3429000" indent="-228600" algn="ctr" eaLnBrk="0" fontAlgn="base" hangingPunct="0">
              <a:spcBef>
                <a:spcPct val="0"/>
              </a:spcBef>
              <a:spcAft>
                <a:spcPct val="0"/>
              </a:spcAft>
              <a:defRPr sz="2400">
                <a:solidFill>
                  <a:schemeClr val="tx1"/>
                </a:solidFill>
                <a:latin typeface="Times" pitchFamily="18" charset="0"/>
              </a:defRPr>
            </a:lvl8pPr>
            <a:lvl9pPr marL="3886200" indent="-228600" algn="ctr" eaLnBrk="0" fontAlgn="base" hangingPunct="0">
              <a:spcBef>
                <a:spcPct val="0"/>
              </a:spcBef>
              <a:spcAft>
                <a:spcPct val="0"/>
              </a:spcAft>
              <a:defRPr sz="2400">
                <a:solidFill>
                  <a:schemeClr val="tx1"/>
                </a:solidFill>
                <a:latin typeface="Times" pitchFamily="18" charset="0"/>
              </a:defRPr>
            </a:lvl9pPr>
          </a:lstStyle>
          <a:p>
            <a:endParaRPr lang="en-US" altLang="en-US"/>
          </a:p>
        </p:txBody>
      </p:sp>
      <p:sp>
        <p:nvSpPr>
          <p:cNvPr id="18436" name="Rectangle 2"/>
          <p:cNvSpPr>
            <a:spLocks noGrp="1" noChangeArrowheads="1"/>
          </p:cNvSpPr>
          <p:nvPr>
            <p:ph type="title"/>
          </p:nvPr>
        </p:nvSpPr>
        <p:spPr/>
        <p:txBody>
          <a:bodyPr/>
          <a:lstStyle/>
          <a:p>
            <a:pPr eaLnBrk="1" hangingPunct="1"/>
            <a:r>
              <a:rPr lang="en-US" altLang="en-US"/>
              <a:t>Uniform Distribution…</a:t>
            </a:r>
          </a:p>
        </p:txBody>
      </p:sp>
      <p:sp>
        <p:nvSpPr>
          <p:cNvPr id="18437" name="Rectangle 3"/>
          <p:cNvSpPr>
            <a:spLocks noGrp="1" noChangeArrowheads="1"/>
          </p:cNvSpPr>
          <p:nvPr>
            <p:ph type="body" idx="1"/>
          </p:nvPr>
        </p:nvSpPr>
        <p:spPr/>
        <p:txBody>
          <a:bodyPr/>
          <a:lstStyle/>
          <a:p>
            <a:pPr marL="0" indent="0" eaLnBrk="1" hangingPunct="1">
              <a:buFontTx/>
              <a:buNone/>
            </a:pPr>
            <a:r>
              <a:rPr lang="en-US" altLang="en-US"/>
              <a:t>Consider the </a:t>
            </a:r>
            <a:r>
              <a:rPr lang="en-US" altLang="en-US" b="1" i="1"/>
              <a:t>uniform probability distribution</a:t>
            </a:r>
            <a:r>
              <a:rPr lang="en-US" altLang="en-US"/>
              <a:t> (sometimes called the </a:t>
            </a:r>
            <a:r>
              <a:rPr lang="en-US" altLang="en-US" i="1"/>
              <a:t>rectangular probability distribution</a:t>
            </a:r>
            <a:r>
              <a:rPr lang="en-US" altLang="en-US"/>
              <a:t>).</a:t>
            </a:r>
          </a:p>
          <a:p>
            <a:pPr marL="0" indent="0" eaLnBrk="1" hangingPunct="1">
              <a:buFontTx/>
              <a:buNone/>
            </a:pPr>
            <a:r>
              <a:rPr lang="en-US" altLang="en-US"/>
              <a:t>It is described by the function:</a:t>
            </a:r>
          </a:p>
        </p:txBody>
      </p:sp>
      <p:pic>
        <p:nvPicPr>
          <p:cNvPr id="1843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2514600"/>
            <a:ext cx="4241800" cy="889000"/>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pic>
      <p:sp>
        <p:nvSpPr>
          <p:cNvPr id="18439" name="Line 5"/>
          <p:cNvSpPr>
            <a:spLocks noChangeShapeType="1"/>
          </p:cNvSpPr>
          <p:nvPr/>
        </p:nvSpPr>
        <p:spPr bwMode="auto">
          <a:xfrm>
            <a:off x="1905000" y="3581400"/>
            <a:ext cx="0" cy="1828800"/>
          </a:xfrm>
          <a:prstGeom prst="line">
            <a:avLst/>
          </a:prstGeom>
          <a:noFill/>
          <a:ln w="9525">
            <a:solidFill>
              <a:schemeClr val="tx1"/>
            </a:solidFill>
            <a:round/>
            <a:headEnd type="arrow"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40" name="Line 6"/>
          <p:cNvSpPr>
            <a:spLocks noChangeShapeType="1"/>
          </p:cNvSpPr>
          <p:nvPr/>
        </p:nvSpPr>
        <p:spPr bwMode="auto">
          <a:xfrm>
            <a:off x="1905000" y="5410200"/>
            <a:ext cx="5029200"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441" name="Text Box 7"/>
          <p:cNvSpPr txBox="1">
            <a:spLocks noChangeArrowheads="1"/>
          </p:cNvSpPr>
          <p:nvPr/>
        </p:nvSpPr>
        <p:spPr bwMode="auto">
          <a:xfrm>
            <a:off x="1295400" y="3657600"/>
            <a:ext cx="64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itchFamily="18" charset="0"/>
              </a:defRPr>
            </a:lvl1pPr>
            <a:lvl2pPr marL="742950" indent="-285750">
              <a:defRPr sz="2400">
                <a:solidFill>
                  <a:schemeClr val="tx1"/>
                </a:solidFill>
                <a:latin typeface="Times" pitchFamily="18" charset="0"/>
              </a:defRPr>
            </a:lvl2pPr>
            <a:lvl3pPr marL="1143000" indent="-228600">
              <a:defRPr sz="2400">
                <a:solidFill>
                  <a:schemeClr val="tx1"/>
                </a:solidFill>
                <a:latin typeface="Times" pitchFamily="18" charset="0"/>
              </a:defRPr>
            </a:lvl3pPr>
            <a:lvl4pPr marL="1600200" indent="-228600">
              <a:defRPr sz="2400">
                <a:solidFill>
                  <a:schemeClr val="tx1"/>
                </a:solidFill>
                <a:latin typeface="Times" pitchFamily="18" charset="0"/>
              </a:defRPr>
            </a:lvl4pPr>
            <a:lvl5pPr marL="2057400" indent="-228600">
              <a:defRPr sz="2400">
                <a:solidFill>
                  <a:schemeClr val="tx1"/>
                </a:solidFill>
                <a:latin typeface="Times" pitchFamily="18" charset="0"/>
              </a:defRPr>
            </a:lvl5pPr>
            <a:lvl6pPr marL="2514600" indent="-228600" algn="ctr" eaLnBrk="0" fontAlgn="base" hangingPunct="0">
              <a:spcBef>
                <a:spcPct val="0"/>
              </a:spcBef>
              <a:spcAft>
                <a:spcPct val="0"/>
              </a:spcAft>
              <a:defRPr sz="2400">
                <a:solidFill>
                  <a:schemeClr val="tx1"/>
                </a:solidFill>
                <a:latin typeface="Times" pitchFamily="18" charset="0"/>
              </a:defRPr>
            </a:lvl6pPr>
            <a:lvl7pPr marL="2971800" indent="-228600" algn="ctr" eaLnBrk="0" fontAlgn="base" hangingPunct="0">
              <a:spcBef>
                <a:spcPct val="0"/>
              </a:spcBef>
              <a:spcAft>
                <a:spcPct val="0"/>
              </a:spcAft>
              <a:defRPr sz="2400">
                <a:solidFill>
                  <a:schemeClr val="tx1"/>
                </a:solidFill>
                <a:latin typeface="Times" pitchFamily="18" charset="0"/>
              </a:defRPr>
            </a:lvl7pPr>
            <a:lvl8pPr marL="3429000" indent="-228600" algn="ctr" eaLnBrk="0" fontAlgn="base" hangingPunct="0">
              <a:spcBef>
                <a:spcPct val="0"/>
              </a:spcBef>
              <a:spcAft>
                <a:spcPct val="0"/>
              </a:spcAft>
              <a:defRPr sz="2400">
                <a:solidFill>
                  <a:schemeClr val="tx1"/>
                </a:solidFill>
                <a:latin typeface="Times" pitchFamily="18" charset="0"/>
              </a:defRPr>
            </a:lvl8pPr>
            <a:lvl9pPr marL="3886200" indent="-228600" algn="ctr" eaLnBrk="0" fontAlgn="base" hangingPunct="0">
              <a:spcBef>
                <a:spcPct val="0"/>
              </a:spcBef>
              <a:spcAft>
                <a:spcPct val="0"/>
              </a:spcAft>
              <a:defRPr sz="2400">
                <a:solidFill>
                  <a:schemeClr val="tx1"/>
                </a:solidFill>
                <a:latin typeface="Times" pitchFamily="18" charset="0"/>
              </a:defRPr>
            </a:lvl9pPr>
          </a:lstStyle>
          <a:p>
            <a:r>
              <a:rPr lang="en-US" altLang="en-US"/>
              <a:t>f(x)</a:t>
            </a:r>
          </a:p>
        </p:txBody>
      </p:sp>
      <p:sp>
        <p:nvSpPr>
          <p:cNvPr id="18442" name="Text Box 8"/>
          <p:cNvSpPr txBox="1">
            <a:spLocks noChangeArrowheads="1"/>
          </p:cNvSpPr>
          <p:nvPr/>
        </p:nvSpPr>
        <p:spPr bwMode="auto">
          <a:xfrm>
            <a:off x="6629400" y="53340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itchFamily="18" charset="0"/>
              </a:defRPr>
            </a:lvl1pPr>
            <a:lvl2pPr marL="742950" indent="-285750">
              <a:defRPr sz="2400">
                <a:solidFill>
                  <a:schemeClr val="tx1"/>
                </a:solidFill>
                <a:latin typeface="Times" pitchFamily="18" charset="0"/>
              </a:defRPr>
            </a:lvl2pPr>
            <a:lvl3pPr marL="1143000" indent="-228600">
              <a:defRPr sz="2400">
                <a:solidFill>
                  <a:schemeClr val="tx1"/>
                </a:solidFill>
                <a:latin typeface="Times" pitchFamily="18" charset="0"/>
              </a:defRPr>
            </a:lvl3pPr>
            <a:lvl4pPr marL="1600200" indent="-228600">
              <a:defRPr sz="2400">
                <a:solidFill>
                  <a:schemeClr val="tx1"/>
                </a:solidFill>
                <a:latin typeface="Times" pitchFamily="18" charset="0"/>
              </a:defRPr>
            </a:lvl4pPr>
            <a:lvl5pPr marL="2057400" indent="-228600">
              <a:defRPr sz="2400">
                <a:solidFill>
                  <a:schemeClr val="tx1"/>
                </a:solidFill>
                <a:latin typeface="Times" pitchFamily="18" charset="0"/>
              </a:defRPr>
            </a:lvl5pPr>
            <a:lvl6pPr marL="2514600" indent="-228600" algn="ctr" eaLnBrk="0" fontAlgn="base" hangingPunct="0">
              <a:spcBef>
                <a:spcPct val="0"/>
              </a:spcBef>
              <a:spcAft>
                <a:spcPct val="0"/>
              </a:spcAft>
              <a:defRPr sz="2400">
                <a:solidFill>
                  <a:schemeClr val="tx1"/>
                </a:solidFill>
                <a:latin typeface="Times" pitchFamily="18" charset="0"/>
              </a:defRPr>
            </a:lvl6pPr>
            <a:lvl7pPr marL="2971800" indent="-228600" algn="ctr" eaLnBrk="0" fontAlgn="base" hangingPunct="0">
              <a:spcBef>
                <a:spcPct val="0"/>
              </a:spcBef>
              <a:spcAft>
                <a:spcPct val="0"/>
              </a:spcAft>
              <a:defRPr sz="2400">
                <a:solidFill>
                  <a:schemeClr val="tx1"/>
                </a:solidFill>
                <a:latin typeface="Times" pitchFamily="18" charset="0"/>
              </a:defRPr>
            </a:lvl7pPr>
            <a:lvl8pPr marL="3429000" indent="-228600" algn="ctr" eaLnBrk="0" fontAlgn="base" hangingPunct="0">
              <a:spcBef>
                <a:spcPct val="0"/>
              </a:spcBef>
              <a:spcAft>
                <a:spcPct val="0"/>
              </a:spcAft>
              <a:defRPr sz="2400">
                <a:solidFill>
                  <a:schemeClr val="tx1"/>
                </a:solidFill>
                <a:latin typeface="Times" pitchFamily="18" charset="0"/>
              </a:defRPr>
            </a:lvl8pPr>
            <a:lvl9pPr marL="3886200" indent="-228600" algn="ctr" eaLnBrk="0" fontAlgn="base" hangingPunct="0">
              <a:spcBef>
                <a:spcPct val="0"/>
              </a:spcBef>
              <a:spcAft>
                <a:spcPct val="0"/>
              </a:spcAft>
              <a:defRPr sz="2400">
                <a:solidFill>
                  <a:schemeClr val="tx1"/>
                </a:solidFill>
                <a:latin typeface="Times" pitchFamily="18" charset="0"/>
              </a:defRPr>
            </a:lvl9pPr>
          </a:lstStyle>
          <a:p>
            <a:r>
              <a:rPr lang="en-US" altLang="en-US"/>
              <a:t>x</a:t>
            </a:r>
          </a:p>
        </p:txBody>
      </p:sp>
      <p:sp>
        <p:nvSpPr>
          <p:cNvPr id="18443" name="Text Box 10"/>
          <p:cNvSpPr txBox="1">
            <a:spLocks noChangeArrowheads="1"/>
          </p:cNvSpPr>
          <p:nvPr/>
        </p:nvSpPr>
        <p:spPr bwMode="auto">
          <a:xfrm>
            <a:off x="5638800" y="53340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itchFamily="18" charset="0"/>
              </a:defRPr>
            </a:lvl1pPr>
            <a:lvl2pPr marL="742950" indent="-285750">
              <a:defRPr sz="2400">
                <a:solidFill>
                  <a:schemeClr val="tx1"/>
                </a:solidFill>
                <a:latin typeface="Times" pitchFamily="18" charset="0"/>
              </a:defRPr>
            </a:lvl2pPr>
            <a:lvl3pPr marL="1143000" indent="-228600">
              <a:defRPr sz="2400">
                <a:solidFill>
                  <a:schemeClr val="tx1"/>
                </a:solidFill>
                <a:latin typeface="Times" pitchFamily="18" charset="0"/>
              </a:defRPr>
            </a:lvl3pPr>
            <a:lvl4pPr marL="1600200" indent="-228600">
              <a:defRPr sz="2400">
                <a:solidFill>
                  <a:schemeClr val="tx1"/>
                </a:solidFill>
                <a:latin typeface="Times" pitchFamily="18" charset="0"/>
              </a:defRPr>
            </a:lvl4pPr>
            <a:lvl5pPr marL="2057400" indent="-228600">
              <a:defRPr sz="2400">
                <a:solidFill>
                  <a:schemeClr val="tx1"/>
                </a:solidFill>
                <a:latin typeface="Times" pitchFamily="18" charset="0"/>
              </a:defRPr>
            </a:lvl5pPr>
            <a:lvl6pPr marL="2514600" indent="-228600" algn="ctr" eaLnBrk="0" fontAlgn="base" hangingPunct="0">
              <a:spcBef>
                <a:spcPct val="0"/>
              </a:spcBef>
              <a:spcAft>
                <a:spcPct val="0"/>
              </a:spcAft>
              <a:defRPr sz="2400">
                <a:solidFill>
                  <a:schemeClr val="tx1"/>
                </a:solidFill>
                <a:latin typeface="Times" pitchFamily="18" charset="0"/>
              </a:defRPr>
            </a:lvl6pPr>
            <a:lvl7pPr marL="2971800" indent="-228600" algn="ctr" eaLnBrk="0" fontAlgn="base" hangingPunct="0">
              <a:spcBef>
                <a:spcPct val="0"/>
              </a:spcBef>
              <a:spcAft>
                <a:spcPct val="0"/>
              </a:spcAft>
              <a:defRPr sz="2400">
                <a:solidFill>
                  <a:schemeClr val="tx1"/>
                </a:solidFill>
                <a:latin typeface="Times" pitchFamily="18" charset="0"/>
              </a:defRPr>
            </a:lvl7pPr>
            <a:lvl8pPr marL="3429000" indent="-228600" algn="ctr" eaLnBrk="0" fontAlgn="base" hangingPunct="0">
              <a:spcBef>
                <a:spcPct val="0"/>
              </a:spcBef>
              <a:spcAft>
                <a:spcPct val="0"/>
              </a:spcAft>
              <a:defRPr sz="2400">
                <a:solidFill>
                  <a:schemeClr val="tx1"/>
                </a:solidFill>
                <a:latin typeface="Times" pitchFamily="18" charset="0"/>
              </a:defRPr>
            </a:lvl8pPr>
            <a:lvl9pPr marL="3886200" indent="-228600" algn="ctr" eaLnBrk="0" fontAlgn="base" hangingPunct="0">
              <a:spcBef>
                <a:spcPct val="0"/>
              </a:spcBef>
              <a:spcAft>
                <a:spcPct val="0"/>
              </a:spcAft>
              <a:defRPr sz="2400">
                <a:solidFill>
                  <a:schemeClr val="tx1"/>
                </a:solidFill>
                <a:latin typeface="Times" pitchFamily="18" charset="0"/>
              </a:defRPr>
            </a:lvl9pPr>
          </a:lstStyle>
          <a:p>
            <a:r>
              <a:rPr lang="en-US" altLang="en-US"/>
              <a:t>b</a:t>
            </a:r>
          </a:p>
        </p:txBody>
      </p:sp>
      <p:sp>
        <p:nvSpPr>
          <p:cNvPr id="18444" name="Text Box 11"/>
          <p:cNvSpPr txBox="1">
            <a:spLocks noChangeArrowheads="1"/>
          </p:cNvSpPr>
          <p:nvPr/>
        </p:nvSpPr>
        <p:spPr bwMode="auto">
          <a:xfrm>
            <a:off x="2438400" y="5334000"/>
            <a:ext cx="319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itchFamily="18" charset="0"/>
              </a:defRPr>
            </a:lvl1pPr>
            <a:lvl2pPr marL="742950" indent="-285750">
              <a:defRPr sz="2400">
                <a:solidFill>
                  <a:schemeClr val="tx1"/>
                </a:solidFill>
                <a:latin typeface="Times" pitchFamily="18" charset="0"/>
              </a:defRPr>
            </a:lvl2pPr>
            <a:lvl3pPr marL="1143000" indent="-228600">
              <a:defRPr sz="2400">
                <a:solidFill>
                  <a:schemeClr val="tx1"/>
                </a:solidFill>
                <a:latin typeface="Times" pitchFamily="18" charset="0"/>
              </a:defRPr>
            </a:lvl3pPr>
            <a:lvl4pPr marL="1600200" indent="-228600">
              <a:defRPr sz="2400">
                <a:solidFill>
                  <a:schemeClr val="tx1"/>
                </a:solidFill>
                <a:latin typeface="Times" pitchFamily="18" charset="0"/>
              </a:defRPr>
            </a:lvl4pPr>
            <a:lvl5pPr marL="2057400" indent="-228600">
              <a:defRPr sz="2400">
                <a:solidFill>
                  <a:schemeClr val="tx1"/>
                </a:solidFill>
                <a:latin typeface="Times" pitchFamily="18" charset="0"/>
              </a:defRPr>
            </a:lvl5pPr>
            <a:lvl6pPr marL="2514600" indent="-228600" algn="ctr" eaLnBrk="0" fontAlgn="base" hangingPunct="0">
              <a:spcBef>
                <a:spcPct val="0"/>
              </a:spcBef>
              <a:spcAft>
                <a:spcPct val="0"/>
              </a:spcAft>
              <a:defRPr sz="2400">
                <a:solidFill>
                  <a:schemeClr val="tx1"/>
                </a:solidFill>
                <a:latin typeface="Times" pitchFamily="18" charset="0"/>
              </a:defRPr>
            </a:lvl6pPr>
            <a:lvl7pPr marL="2971800" indent="-228600" algn="ctr" eaLnBrk="0" fontAlgn="base" hangingPunct="0">
              <a:spcBef>
                <a:spcPct val="0"/>
              </a:spcBef>
              <a:spcAft>
                <a:spcPct val="0"/>
              </a:spcAft>
              <a:defRPr sz="2400">
                <a:solidFill>
                  <a:schemeClr val="tx1"/>
                </a:solidFill>
                <a:latin typeface="Times" pitchFamily="18" charset="0"/>
              </a:defRPr>
            </a:lvl7pPr>
            <a:lvl8pPr marL="3429000" indent="-228600" algn="ctr" eaLnBrk="0" fontAlgn="base" hangingPunct="0">
              <a:spcBef>
                <a:spcPct val="0"/>
              </a:spcBef>
              <a:spcAft>
                <a:spcPct val="0"/>
              </a:spcAft>
              <a:defRPr sz="2400">
                <a:solidFill>
                  <a:schemeClr val="tx1"/>
                </a:solidFill>
                <a:latin typeface="Times" pitchFamily="18" charset="0"/>
              </a:defRPr>
            </a:lvl8pPr>
            <a:lvl9pPr marL="3886200" indent="-228600" algn="ctr" eaLnBrk="0" fontAlgn="base" hangingPunct="0">
              <a:spcBef>
                <a:spcPct val="0"/>
              </a:spcBef>
              <a:spcAft>
                <a:spcPct val="0"/>
              </a:spcAft>
              <a:defRPr sz="2400">
                <a:solidFill>
                  <a:schemeClr val="tx1"/>
                </a:solidFill>
                <a:latin typeface="Times" pitchFamily="18" charset="0"/>
              </a:defRPr>
            </a:lvl9pPr>
          </a:lstStyle>
          <a:p>
            <a:r>
              <a:rPr lang="en-US" altLang="en-US"/>
              <a:t>a</a:t>
            </a:r>
          </a:p>
        </p:txBody>
      </p:sp>
      <p:sp>
        <p:nvSpPr>
          <p:cNvPr id="18445" name="Text Box 15"/>
          <p:cNvSpPr txBox="1">
            <a:spLocks noChangeArrowheads="1"/>
          </p:cNvSpPr>
          <p:nvPr/>
        </p:nvSpPr>
        <p:spPr bwMode="auto">
          <a:xfrm>
            <a:off x="3427413" y="5943600"/>
            <a:ext cx="52847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itchFamily="18" charset="0"/>
              </a:defRPr>
            </a:lvl1pPr>
            <a:lvl2pPr marL="742950" indent="-285750">
              <a:defRPr sz="2400">
                <a:solidFill>
                  <a:schemeClr val="tx1"/>
                </a:solidFill>
                <a:latin typeface="Times" pitchFamily="18" charset="0"/>
              </a:defRPr>
            </a:lvl2pPr>
            <a:lvl3pPr marL="1143000" indent="-228600">
              <a:defRPr sz="2400">
                <a:solidFill>
                  <a:schemeClr val="tx1"/>
                </a:solidFill>
                <a:latin typeface="Times" pitchFamily="18" charset="0"/>
              </a:defRPr>
            </a:lvl3pPr>
            <a:lvl4pPr marL="1600200" indent="-228600">
              <a:defRPr sz="2400">
                <a:solidFill>
                  <a:schemeClr val="tx1"/>
                </a:solidFill>
                <a:latin typeface="Times" pitchFamily="18" charset="0"/>
              </a:defRPr>
            </a:lvl4pPr>
            <a:lvl5pPr marL="2057400" indent="-228600">
              <a:defRPr sz="2400">
                <a:solidFill>
                  <a:schemeClr val="tx1"/>
                </a:solidFill>
                <a:latin typeface="Times" pitchFamily="18" charset="0"/>
              </a:defRPr>
            </a:lvl5pPr>
            <a:lvl6pPr marL="2514600" indent="-228600" algn="ctr" eaLnBrk="0" fontAlgn="base" hangingPunct="0">
              <a:spcBef>
                <a:spcPct val="0"/>
              </a:spcBef>
              <a:spcAft>
                <a:spcPct val="0"/>
              </a:spcAft>
              <a:defRPr sz="2400">
                <a:solidFill>
                  <a:schemeClr val="tx1"/>
                </a:solidFill>
                <a:latin typeface="Times" pitchFamily="18" charset="0"/>
              </a:defRPr>
            </a:lvl6pPr>
            <a:lvl7pPr marL="2971800" indent="-228600" algn="ctr" eaLnBrk="0" fontAlgn="base" hangingPunct="0">
              <a:spcBef>
                <a:spcPct val="0"/>
              </a:spcBef>
              <a:spcAft>
                <a:spcPct val="0"/>
              </a:spcAft>
              <a:defRPr sz="2400">
                <a:solidFill>
                  <a:schemeClr val="tx1"/>
                </a:solidFill>
                <a:latin typeface="Times" pitchFamily="18" charset="0"/>
              </a:defRPr>
            </a:lvl7pPr>
            <a:lvl8pPr marL="3429000" indent="-228600" algn="ctr" eaLnBrk="0" fontAlgn="base" hangingPunct="0">
              <a:spcBef>
                <a:spcPct val="0"/>
              </a:spcBef>
              <a:spcAft>
                <a:spcPct val="0"/>
              </a:spcAft>
              <a:defRPr sz="2400">
                <a:solidFill>
                  <a:schemeClr val="tx1"/>
                </a:solidFill>
                <a:latin typeface="Times" pitchFamily="18" charset="0"/>
              </a:defRPr>
            </a:lvl8pPr>
            <a:lvl9pPr marL="3886200" indent="-228600" algn="ctr" eaLnBrk="0" fontAlgn="base" hangingPunct="0">
              <a:spcBef>
                <a:spcPct val="0"/>
              </a:spcBef>
              <a:spcAft>
                <a:spcPct val="0"/>
              </a:spcAft>
              <a:defRPr sz="2400">
                <a:solidFill>
                  <a:schemeClr val="tx1"/>
                </a:solidFill>
                <a:latin typeface="Times" pitchFamily="18" charset="0"/>
              </a:defRPr>
            </a:lvl9pPr>
          </a:lstStyle>
          <a:p>
            <a:r>
              <a:rPr lang="en-US" altLang="en-US"/>
              <a:t>area = width </a:t>
            </a:r>
            <a:r>
              <a:rPr lang="en-US" altLang="en-US">
                <a:latin typeface="Tahoma" pitchFamily="34" charset="0"/>
              </a:rPr>
              <a:t>x</a:t>
            </a:r>
            <a:r>
              <a:rPr lang="en-US" altLang="en-US"/>
              <a:t> height = (b – a) </a:t>
            </a:r>
            <a:r>
              <a:rPr lang="en-US" altLang="en-US">
                <a:latin typeface="Tahoma" pitchFamily="34" charset="0"/>
              </a:rPr>
              <a:t>x</a:t>
            </a:r>
            <a:r>
              <a:rPr lang="en-US" altLang="en-US"/>
              <a:t>          = 1</a:t>
            </a:r>
          </a:p>
        </p:txBody>
      </p:sp>
      <p:sp>
        <p:nvSpPr>
          <p:cNvPr id="18446" name="Line 17"/>
          <p:cNvSpPr>
            <a:spLocks noChangeShapeType="1"/>
          </p:cNvSpPr>
          <p:nvPr/>
        </p:nvSpPr>
        <p:spPr bwMode="auto">
          <a:xfrm flipH="1">
            <a:off x="1905000" y="4495800"/>
            <a:ext cx="6858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47" name="AutoShape 18"/>
          <p:cNvSpPr>
            <a:spLocks/>
          </p:cNvSpPr>
          <p:nvPr/>
        </p:nvSpPr>
        <p:spPr bwMode="auto">
          <a:xfrm>
            <a:off x="1600200" y="4495800"/>
            <a:ext cx="228600" cy="914400"/>
          </a:xfrm>
          <a:prstGeom prst="leftBrace">
            <a:avLst>
              <a:gd name="adj1" fmla="val 3333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itchFamily="18" charset="0"/>
              </a:defRPr>
            </a:lvl1pPr>
            <a:lvl2pPr marL="742950" indent="-285750">
              <a:defRPr sz="2400">
                <a:solidFill>
                  <a:schemeClr val="tx1"/>
                </a:solidFill>
                <a:latin typeface="Times" pitchFamily="18" charset="0"/>
              </a:defRPr>
            </a:lvl2pPr>
            <a:lvl3pPr marL="1143000" indent="-228600">
              <a:defRPr sz="2400">
                <a:solidFill>
                  <a:schemeClr val="tx1"/>
                </a:solidFill>
                <a:latin typeface="Times" pitchFamily="18" charset="0"/>
              </a:defRPr>
            </a:lvl3pPr>
            <a:lvl4pPr marL="1600200" indent="-228600">
              <a:defRPr sz="2400">
                <a:solidFill>
                  <a:schemeClr val="tx1"/>
                </a:solidFill>
                <a:latin typeface="Times" pitchFamily="18" charset="0"/>
              </a:defRPr>
            </a:lvl4pPr>
            <a:lvl5pPr marL="2057400" indent="-228600">
              <a:defRPr sz="2400">
                <a:solidFill>
                  <a:schemeClr val="tx1"/>
                </a:solidFill>
                <a:latin typeface="Times" pitchFamily="18" charset="0"/>
              </a:defRPr>
            </a:lvl5pPr>
            <a:lvl6pPr marL="2514600" indent="-228600" algn="ctr" eaLnBrk="0" fontAlgn="base" hangingPunct="0">
              <a:spcBef>
                <a:spcPct val="0"/>
              </a:spcBef>
              <a:spcAft>
                <a:spcPct val="0"/>
              </a:spcAft>
              <a:defRPr sz="2400">
                <a:solidFill>
                  <a:schemeClr val="tx1"/>
                </a:solidFill>
                <a:latin typeface="Times" pitchFamily="18" charset="0"/>
              </a:defRPr>
            </a:lvl6pPr>
            <a:lvl7pPr marL="2971800" indent="-228600" algn="ctr" eaLnBrk="0" fontAlgn="base" hangingPunct="0">
              <a:spcBef>
                <a:spcPct val="0"/>
              </a:spcBef>
              <a:spcAft>
                <a:spcPct val="0"/>
              </a:spcAft>
              <a:defRPr sz="2400">
                <a:solidFill>
                  <a:schemeClr val="tx1"/>
                </a:solidFill>
                <a:latin typeface="Times" pitchFamily="18" charset="0"/>
              </a:defRPr>
            </a:lvl7pPr>
            <a:lvl8pPr marL="3429000" indent="-228600" algn="ctr" eaLnBrk="0" fontAlgn="base" hangingPunct="0">
              <a:spcBef>
                <a:spcPct val="0"/>
              </a:spcBef>
              <a:spcAft>
                <a:spcPct val="0"/>
              </a:spcAft>
              <a:defRPr sz="2400">
                <a:solidFill>
                  <a:schemeClr val="tx1"/>
                </a:solidFill>
                <a:latin typeface="Times" pitchFamily="18" charset="0"/>
              </a:defRPr>
            </a:lvl8pPr>
            <a:lvl9pPr marL="3886200" indent="-228600" algn="ctr" eaLnBrk="0" fontAlgn="base" hangingPunct="0">
              <a:spcBef>
                <a:spcPct val="0"/>
              </a:spcBef>
              <a:spcAft>
                <a:spcPct val="0"/>
              </a:spcAft>
              <a:defRPr sz="2400">
                <a:solidFill>
                  <a:schemeClr val="tx1"/>
                </a:solidFill>
                <a:latin typeface="Times" pitchFamily="18" charset="0"/>
              </a:defRPr>
            </a:lvl9pPr>
          </a:lstStyle>
          <a:p>
            <a:endParaRPr lang="en-US" altLang="en-US"/>
          </a:p>
        </p:txBody>
      </p:sp>
      <p:pic>
        <p:nvPicPr>
          <p:cNvPr id="18448" name="Picture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4648200"/>
            <a:ext cx="639763"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9"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7600" y="5867400"/>
            <a:ext cx="639763"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50" name="Freeform 21"/>
          <p:cNvSpPr>
            <a:spLocks/>
          </p:cNvSpPr>
          <p:nvPr/>
        </p:nvSpPr>
        <p:spPr bwMode="auto">
          <a:xfrm>
            <a:off x="3733800" y="5105400"/>
            <a:ext cx="431800" cy="914400"/>
          </a:xfrm>
          <a:custGeom>
            <a:avLst/>
            <a:gdLst>
              <a:gd name="T0" fmla="*/ 0 w 272"/>
              <a:gd name="T1" fmla="*/ 2147483647 h 576"/>
              <a:gd name="T2" fmla="*/ 2147483647 w 272"/>
              <a:gd name="T3" fmla="*/ 2147483647 h 576"/>
              <a:gd name="T4" fmla="*/ 2147483647 w 272"/>
              <a:gd name="T5" fmla="*/ 2147483647 h 576"/>
              <a:gd name="T6" fmla="*/ 2147483647 w 272"/>
              <a:gd name="T7" fmla="*/ 0 h 576"/>
              <a:gd name="T8" fmla="*/ 0 60000 65536"/>
              <a:gd name="T9" fmla="*/ 0 60000 65536"/>
              <a:gd name="T10" fmla="*/ 0 60000 65536"/>
              <a:gd name="T11" fmla="*/ 0 60000 65536"/>
              <a:gd name="T12" fmla="*/ 0 w 272"/>
              <a:gd name="T13" fmla="*/ 0 h 576"/>
              <a:gd name="T14" fmla="*/ 272 w 272"/>
              <a:gd name="T15" fmla="*/ 576 h 576"/>
            </a:gdLst>
            <a:ahLst/>
            <a:cxnLst>
              <a:cxn ang="T8">
                <a:pos x="T0" y="T1"/>
              </a:cxn>
              <a:cxn ang="T9">
                <a:pos x="T2" y="T3"/>
              </a:cxn>
              <a:cxn ang="T10">
                <a:pos x="T4" y="T5"/>
              </a:cxn>
              <a:cxn ang="T11">
                <a:pos x="T6" y="T7"/>
              </a:cxn>
            </a:cxnLst>
            <a:rect l="T12" t="T13" r="T14" b="T15"/>
            <a:pathLst>
              <a:path w="272" h="576">
                <a:moveTo>
                  <a:pt x="0" y="576"/>
                </a:moveTo>
                <a:cubicBezTo>
                  <a:pt x="4" y="488"/>
                  <a:pt x="8" y="400"/>
                  <a:pt x="48" y="384"/>
                </a:cubicBezTo>
                <a:cubicBezTo>
                  <a:pt x="88" y="368"/>
                  <a:pt x="208" y="544"/>
                  <a:pt x="240" y="480"/>
                </a:cubicBezTo>
                <a:cubicBezTo>
                  <a:pt x="272" y="416"/>
                  <a:pt x="256" y="208"/>
                  <a:pt x="240" y="0"/>
                </a:cubicBezTo>
              </a:path>
            </a:pathLst>
          </a:custGeom>
          <a:noFill/>
          <a:ln w="9525">
            <a:solidFill>
              <a:schemeClr val="tx1"/>
            </a:solidFill>
            <a:round/>
            <a:headEnd/>
            <a:tailEnd type="oval" w="lg"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Slide Number Placeholder 5"/>
          <p:cNvSpPr>
            <a:spLocks noGrp="1"/>
          </p:cNvSpPr>
          <p:nvPr>
            <p:ph type="sldNum" sz="quarter" idx="12"/>
          </p:nvPr>
        </p:nvSpPr>
        <p:spPr/>
        <p:txBody>
          <a:bodyPr/>
          <a:lstStyle/>
          <a:p>
            <a:pPr>
              <a:defRPr/>
            </a:pPr>
            <a:r>
              <a:rPr lang="en-US"/>
              <a:t>8.</a:t>
            </a:r>
            <a:fld id="{AEB1CE87-4B58-4F40-B35D-08B82F148A4D}" type="slidenum">
              <a:rPr lang="en-US"/>
              <a:pPr>
                <a:defRPr/>
              </a:pPr>
              <a:t>6</a:t>
            </a:fld>
            <a:endParaRPr lang="en-US"/>
          </a:p>
        </p:txBody>
      </p:sp>
      <p:sp>
        <p:nvSpPr>
          <p:cNvPr id="19459" name="Rectangle 2"/>
          <p:cNvSpPr>
            <a:spLocks noGrp="1" noChangeArrowheads="1"/>
          </p:cNvSpPr>
          <p:nvPr>
            <p:ph type="title"/>
          </p:nvPr>
        </p:nvSpPr>
        <p:spPr/>
        <p:txBody>
          <a:bodyPr/>
          <a:lstStyle/>
          <a:p>
            <a:pPr eaLnBrk="1" hangingPunct="1"/>
            <a:r>
              <a:rPr lang="en-US" altLang="en-US"/>
              <a:t>Example …</a:t>
            </a:r>
          </a:p>
        </p:txBody>
      </p:sp>
      <p:sp>
        <p:nvSpPr>
          <p:cNvPr id="19460" name="Rectangle 3"/>
          <p:cNvSpPr>
            <a:spLocks noGrp="1" noChangeArrowheads="1"/>
          </p:cNvSpPr>
          <p:nvPr>
            <p:ph type="body" idx="1"/>
          </p:nvPr>
        </p:nvSpPr>
        <p:spPr/>
        <p:txBody>
          <a:bodyPr/>
          <a:lstStyle/>
          <a:p>
            <a:pPr marL="0" indent="0" eaLnBrk="1" hangingPunct="1">
              <a:buFontTx/>
              <a:buNone/>
            </a:pPr>
            <a:r>
              <a:rPr lang="en-US" altLang="en-US"/>
              <a:t>The amount of gasoline sold daily at a service station is uniformly distributed with a minimum of 2,000 gallons and a maximum of 5,000 gallons.</a:t>
            </a:r>
          </a:p>
          <a:p>
            <a:pPr marL="0" indent="0" eaLnBrk="1" hangingPunct="1">
              <a:buFontTx/>
              <a:buNone/>
            </a:pPr>
            <a:endParaRPr lang="en-US" altLang="en-US"/>
          </a:p>
          <a:p>
            <a:pPr marL="0" indent="0" eaLnBrk="1" hangingPunct="1">
              <a:buFontTx/>
              <a:buNone/>
            </a:pPr>
            <a:endParaRPr lang="en-US" altLang="en-US"/>
          </a:p>
          <a:p>
            <a:pPr marL="0" indent="0" eaLnBrk="1" hangingPunct="1">
              <a:buFontTx/>
              <a:buNone/>
            </a:pPr>
            <a:endParaRPr lang="en-US" altLang="en-US"/>
          </a:p>
          <a:p>
            <a:pPr marL="0" indent="0" eaLnBrk="1" hangingPunct="1">
              <a:buFontTx/>
              <a:buNone/>
            </a:pPr>
            <a:endParaRPr lang="en-US" altLang="en-US"/>
          </a:p>
          <a:p>
            <a:pPr marL="0" indent="0" eaLnBrk="1" hangingPunct="1">
              <a:buFontTx/>
              <a:buNone/>
            </a:pPr>
            <a:endParaRPr lang="en-US" altLang="en-US"/>
          </a:p>
          <a:p>
            <a:pPr marL="0" indent="0" eaLnBrk="1" hangingPunct="1">
              <a:buFontTx/>
              <a:buNone/>
            </a:pPr>
            <a:r>
              <a:rPr lang="en-US" altLang="en-US" b="1" i="1">
                <a:solidFill>
                  <a:srgbClr val="0000FF"/>
                </a:solidFill>
              </a:rPr>
              <a:t>Find the probability that daily sales will fall between 2,500 and 3,000 gallons.</a:t>
            </a:r>
          </a:p>
          <a:p>
            <a:pPr marL="0" indent="0" eaLnBrk="1" hangingPunct="1">
              <a:buFontTx/>
              <a:buNone/>
            </a:pPr>
            <a:r>
              <a:rPr lang="en-US" altLang="en-US"/>
              <a:t>Algebraically: what is </a:t>
            </a:r>
            <a:r>
              <a:rPr lang="en-US" altLang="en-US" b="1"/>
              <a:t>P(2,500 ≤ X ≤ 3,000)</a:t>
            </a:r>
            <a:r>
              <a:rPr lang="en-US" altLang="en-US"/>
              <a:t> ?</a:t>
            </a:r>
          </a:p>
        </p:txBody>
      </p:sp>
      <p:sp>
        <p:nvSpPr>
          <p:cNvPr id="19461" name="Rectangle 4"/>
          <p:cNvSpPr>
            <a:spLocks noChangeArrowheads="1"/>
          </p:cNvSpPr>
          <p:nvPr/>
        </p:nvSpPr>
        <p:spPr bwMode="auto">
          <a:xfrm>
            <a:off x="3962400" y="3276600"/>
            <a:ext cx="2286000" cy="914400"/>
          </a:xfrm>
          <a:prstGeom prst="rect">
            <a:avLst/>
          </a:prstGeom>
          <a:solidFill>
            <a:srgbClr val="BFBFBF"/>
          </a:solidFill>
          <a:ln w="9525">
            <a:solidFill>
              <a:schemeClr val="tx1"/>
            </a:solidFill>
            <a:miter lim="800000"/>
            <a:headEnd/>
            <a:tailEnd/>
          </a:ln>
        </p:spPr>
        <p:txBody>
          <a:bodyPr wrap="none" anchor="ctr"/>
          <a:lstStyle>
            <a:lvl1pPr>
              <a:defRPr sz="2400">
                <a:solidFill>
                  <a:schemeClr val="tx1"/>
                </a:solidFill>
                <a:latin typeface="Times" pitchFamily="18" charset="0"/>
              </a:defRPr>
            </a:lvl1pPr>
            <a:lvl2pPr marL="742950" indent="-285750">
              <a:defRPr sz="2400">
                <a:solidFill>
                  <a:schemeClr val="tx1"/>
                </a:solidFill>
                <a:latin typeface="Times" pitchFamily="18" charset="0"/>
              </a:defRPr>
            </a:lvl2pPr>
            <a:lvl3pPr marL="1143000" indent="-228600">
              <a:defRPr sz="2400">
                <a:solidFill>
                  <a:schemeClr val="tx1"/>
                </a:solidFill>
                <a:latin typeface="Times" pitchFamily="18" charset="0"/>
              </a:defRPr>
            </a:lvl3pPr>
            <a:lvl4pPr marL="1600200" indent="-228600">
              <a:defRPr sz="2400">
                <a:solidFill>
                  <a:schemeClr val="tx1"/>
                </a:solidFill>
                <a:latin typeface="Times" pitchFamily="18" charset="0"/>
              </a:defRPr>
            </a:lvl4pPr>
            <a:lvl5pPr marL="2057400" indent="-228600">
              <a:defRPr sz="2400">
                <a:solidFill>
                  <a:schemeClr val="tx1"/>
                </a:solidFill>
                <a:latin typeface="Times" pitchFamily="18" charset="0"/>
              </a:defRPr>
            </a:lvl5pPr>
            <a:lvl6pPr marL="2514600" indent="-228600" algn="ctr" eaLnBrk="0" fontAlgn="base" hangingPunct="0">
              <a:spcBef>
                <a:spcPct val="0"/>
              </a:spcBef>
              <a:spcAft>
                <a:spcPct val="0"/>
              </a:spcAft>
              <a:defRPr sz="2400">
                <a:solidFill>
                  <a:schemeClr val="tx1"/>
                </a:solidFill>
                <a:latin typeface="Times" pitchFamily="18" charset="0"/>
              </a:defRPr>
            </a:lvl6pPr>
            <a:lvl7pPr marL="2971800" indent="-228600" algn="ctr" eaLnBrk="0" fontAlgn="base" hangingPunct="0">
              <a:spcBef>
                <a:spcPct val="0"/>
              </a:spcBef>
              <a:spcAft>
                <a:spcPct val="0"/>
              </a:spcAft>
              <a:defRPr sz="2400">
                <a:solidFill>
                  <a:schemeClr val="tx1"/>
                </a:solidFill>
                <a:latin typeface="Times" pitchFamily="18" charset="0"/>
              </a:defRPr>
            </a:lvl7pPr>
            <a:lvl8pPr marL="3429000" indent="-228600" algn="ctr" eaLnBrk="0" fontAlgn="base" hangingPunct="0">
              <a:spcBef>
                <a:spcPct val="0"/>
              </a:spcBef>
              <a:spcAft>
                <a:spcPct val="0"/>
              </a:spcAft>
              <a:defRPr sz="2400">
                <a:solidFill>
                  <a:schemeClr val="tx1"/>
                </a:solidFill>
                <a:latin typeface="Times" pitchFamily="18" charset="0"/>
              </a:defRPr>
            </a:lvl8pPr>
            <a:lvl9pPr marL="3886200" indent="-228600" algn="ctr" eaLnBrk="0" fontAlgn="base" hangingPunct="0">
              <a:spcBef>
                <a:spcPct val="0"/>
              </a:spcBef>
              <a:spcAft>
                <a:spcPct val="0"/>
              </a:spcAft>
              <a:defRPr sz="2400">
                <a:solidFill>
                  <a:schemeClr val="tx1"/>
                </a:solidFill>
                <a:latin typeface="Times" pitchFamily="18" charset="0"/>
              </a:defRPr>
            </a:lvl9pPr>
          </a:lstStyle>
          <a:p>
            <a:endParaRPr lang="en-US" altLang="en-US"/>
          </a:p>
        </p:txBody>
      </p:sp>
      <p:sp>
        <p:nvSpPr>
          <p:cNvPr id="19462" name="Line 5"/>
          <p:cNvSpPr>
            <a:spLocks noChangeShapeType="1"/>
          </p:cNvSpPr>
          <p:nvPr/>
        </p:nvSpPr>
        <p:spPr bwMode="auto">
          <a:xfrm>
            <a:off x="2438400" y="2362200"/>
            <a:ext cx="0" cy="1828800"/>
          </a:xfrm>
          <a:prstGeom prst="line">
            <a:avLst/>
          </a:prstGeom>
          <a:noFill/>
          <a:ln w="9525">
            <a:solidFill>
              <a:schemeClr val="tx1"/>
            </a:solidFill>
            <a:round/>
            <a:headEnd type="arrow"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63" name="Line 6"/>
          <p:cNvSpPr>
            <a:spLocks noChangeShapeType="1"/>
          </p:cNvSpPr>
          <p:nvPr/>
        </p:nvSpPr>
        <p:spPr bwMode="auto">
          <a:xfrm>
            <a:off x="2438400" y="4191000"/>
            <a:ext cx="5029200"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464" name="Text Box 7"/>
          <p:cNvSpPr txBox="1">
            <a:spLocks noChangeArrowheads="1"/>
          </p:cNvSpPr>
          <p:nvPr/>
        </p:nvSpPr>
        <p:spPr bwMode="auto">
          <a:xfrm>
            <a:off x="1828800" y="2438400"/>
            <a:ext cx="64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itchFamily="18" charset="0"/>
              </a:defRPr>
            </a:lvl1pPr>
            <a:lvl2pPr marL="742950" indent="-285750">
              <a:defRPr sz="2400">
                <a:solidFill>
                  <a:schemeClr val="tx1"/>
                </a:solidFill>
                <a:latin typeface="Times" pitchFamily="18" charset="0"/>
              </a:defRPr>
            </a:lvl2pPr>
            <a:lvl3pPr marL="1143000" indent="-228600">
              <a:defRPr sz="2400">
                <a:solidFill>
                  <a:schemeClr val="tx1"/>
                </a:solidFill>
                <a:latin typeface="Times" pitchFamily="18" charset="0"/>
              </a:defRPr>
            </a:lvl3pPr>
            <a:lvl4pPr marL="1600200" indent="-228600">
              <a:defRPr sz="2400">
                <a:solidFill>
                  <a:schemeClr val="tx1"/>
                </a:solidFill>
                <a:latin typeface="Times" pitchFamily="18" charset="0"/>
              </a:defRPr>
            </a:lvl4pPr>
            <a:lvl5pPr marL="2057400" indent="-228600">
              <a:defRPr sz="2400">
                <a:solidFill>
                  <a:schemeClr val="tx1"/>
                </a:solidFill>
                <a:latin typeface="Times" pitchFamily="18" charset="0"/>
              </a:defRPr>
            </a:lvl5pPr>
            <a:lvl6pPr marL="2514600" indent="-228600" algn="ctr" eaLnBrk="0" fontAlgn="base" hangingPunct="0">
              <a:spcBef>
                <a:spcPct val="0"/>
              </a:spcBef>
              <a:spcAft>
                <a:spcPct val="0"/>
              </a:spcAft>
              <a:defRPr sz="2400">
                <a:solidFill>
                  <a:schemeClr val="tx1"/>
                </a:solidFill>
                <a:latin typeface="Times" pitchFamily="18" charset="0"/>
              </a:defRPr>
            </a:lvl6pPr>
            <a:lvl7pPr marL="2971800" indent="-228600" algn="ctr" eaLnBrk="0" fontAlgn="base" hangingPunct="0">
              <a:spcBef>
                <a:spcPct val="0"/>
              </a:spcBef>
              <a:spcAft>
                <a:spcPct val="0"/>
              </a:spcAft>
              <a:defRPr sz="2400">
                <a:solidFill>
                  <a:schemeClr val="tx1"/>
                </a:solidFill>
                <a:latin typeface="Times" pitchFamily="18" charset="0"/>
              </a:defRPr>
            </a:lvl7pPr>
            <a:lvl8pPr marL="3429000" indent="-228600" algn="ctr" eaLnBrk="0" fontAlgn="base" hangingPunct="0">
              <a:spcBef>
                <a:spcPct val="0"/>
              </a:spcBef>
              <a:spcAft>
                <a:spcPct val="0"/>
              </a:spcAft>
              <a:defRPr sz="2400">
                <a:solidFill>
                  <a:schemeClr val="tx1"/>
                </a:solidFill>
                <a:latin typeface="Times" pitchFamily="18" charset="0"/>
              </a:defRPr>
            </a:lvl8pPr>
            <a:lvl9pPr marL="3886200" indent="-228600" algn="ctr" eaLnBrk="0" fontAlgn="base" hangingPunct="0">
              <a:spcBef>
                <a:spcPct val="0"/>
              </a:spcBef>
              <a:spcAft>
                <a:spcPct val="0"/>
              </a:spcAft>
              <a:defRPr sz="2400">
                <a:solidFill>
                  <a:schemeClr val="tx1"/>
                </a:solidFill>
                <a:latin typeface="Times" pitchFamily="18" charset="0"/>
              </a:defRPr>
            </a:lvl9pPr>
          </a:lstStyle>
          <a:p>
            <a:r>
              <a:rPr lang="en-US" altLang="en-US"/>
              <a:t>f(x)</a:t>
            </a:r>
          </a:p>
        </p:txBody>
      </p:sp>
      <p:sp>
        <p:nvSpPr>
          <p:cNvPr id="19465" name="Text Box 8"/>
          <p:cNvSpPr txBox="1">
            <a:spLocks noChangeArrowheads="1"/>
          </p:cNvSpPr>
          <p:nvPr/>
        </p:nvSpPr>
        <p:spPr bwMode="auto">
          <a:xfrm>
            <a:off x="7162800" y="4114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itchFamily="18" charset="0"/>
              </a:defRPr>
            </a:lvl1pPr>
            <a:lvl2pPr marL="742950" indent="-285750">
              <a:defRPr sz="2400">
                <a:solidFill>
                  <a:schemeClr val="tx1"/>
                </a:solidFill>
                <a:latin typeface="Times" pitchFamily="18" charset="0"/>
              </a:defRPr>
            </a:lvl2pPr>
            <a:lvl3pPr marL="1143000" indent="-228600">
              <a:defRPr sz="2400">
                <a:solidFill>
                  <a:schemeClr val="tx1"/>
                </a:solidFill>
                <a:latin typeface="Times" pitchFamily="18" charset="0"/>
              </a:defRPr>
            </a:lvl3pPr>
            <a:lvl4pPr marL="1600200" indent="-228600">
              <a:defRPr sz="2400">
                <a:solidFill>
                  <a:schemeClr val="tx1"/>
                </a:solidFill>
                <a:latin typeface="Times" pitchFamily="18" charset="0"/>
              </a:defRPr>
            </a:lvl4pPr>
            <a:lvl5pPr marL="2057400" indent="-228600">
              <a:defRPr sz="2400">
                <a:solidFill>
                  <a:schemeClr val="tx1"/>
                </a:solidFill>
                <a:latin typeface="Times" pitchFamily="18" charset="0"/>
              </a:defRPr>
            </a:lvl5pPr>
            <a:lvl6pPr marL="2514600" indent="-228600" algn="ctr" eaLnBrk="0" fontAlgn="base" hangingPunct="0">
              <a:spcBef>
                <a:spcPct val="0"/>
              </a:spcBef>
              <a:spcAft>
                <a:spcPct val="0"/>
              </a:spcAft>
              <a:defRPr sz="2400">
                <a:solidFill>
                  <a:schemeClr val="tx1"/>
                </a:solidFill>
                <a:latin typeface="Times" pitchFamily="18" charset="0"/>
              </a:defRPr>
            </a:lvl6pPr>
            <a:lvl7pPr marL="2971800" indent="-228600" algn="ctr" eaLnBrk="0" fontAlgn="base" hangingPunct="0">
              <a:spcBef>
                <a:spcPct val="0"/>
              </a:spcBef>
              <a:spcAft>
                <a:spcPct val="0"/>
              </a:spcAft>
              <a:defRPr sz="2400">
                <a:solidFill>
                  <a:schemeClr val="tx1"/>
                </a:solidFill>
                <a:latin typeface="Times" pitchFamily="18" charset="0"/>
              </a:defRPr>
            </a:lvl7pPr>
            <a:lvl8pPr marL="3429000" indent="-228600" algn="ctr" eaLnBrk="0" fontAlgn="base" hangingPunct="0">
              <a:spcBef>
                <a:spcPct val="0"/>
              </a:spcBef>
              <a:spcAft>
                <a:spcPct val="0"/>
              </a:spcAft>
              <a:defRPr sz="2400">
                <a:solidFill>
                  <a:schemeClr val="tx1"/>
                </a:solidFill>
                <a:latin typeface="Times" pitchFamily="18" charset="0"/>
              </a:defRPr>
            </a:lvl8pPr>
            <a:lvl9pPr marL="3886200" indent="-228600" algn="ctr" eaLnBrk="0" fontAlgn="base" hangingPunct="0">
              <a:spcBef>
                <a:spcPct val="0"/>
              </a:spcBef>
              <a:spcAft>
                <a:spcPct val="0"/>
              </a:spcAft>
              <a:defRPr sz="2400">
                <a:solidFill>
                  <a:schemeClr val="tx1"/>
                </a:solidFill>
                <a:latin typeface="Times" pitchFamily="18" charset="0"/>
              </a:defRPr>
            </a:lvl9pPr>
          </a:lstStyle>
          <a:p>
            <a:r>
              <a:rPr lang="en-US" altLang="en-US"/>
              <a:t>x</a:t>
            </a:r>
          </a:p>
        </p:txBody>
      </p:sp>
      <p:sp>
        <p:nvSpPr>
          <p:cNvPr id="19466" name="Text Box 9"/>
          <p:cNvSpPr txBox="1">
            <a:spLocks noChangeArrowheads="1"/>
          </p:cNvSpPr>
          <p:nvPr/>
        </p:nvSpPr>
        <p:spPr bwMode="auto">
          <a:xfrm>
            <a:off x="5791200" y="4114800"/>
            <a:ext cx="869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itchFamily="18" charset="0"/>
              </a:defRPr>
            </a:lvl1pPr>
            <a:lvl2pPr marL="742950" indent="-285750">
              <a:defRPr sz="2400">
                <a:solidFill>
                  <a:schemeClr val="tx1"/>
                </a:solidFill>
                <a:latin typeface="Times" pitchFamily="18" charset="0"/>
              </a:defRPr>
            </a:lvl2pPr>
            <a:lvl3pPr marL="1143000" indent="-228600">
              <a:defRPr sz="2400">
                <a:solidFill>
                  <a:schemeClr val="tx1"/>
                </a:solidFill>
                <a:latin typeface="Times" pitchFamily="18" charset="0"/>
              </a:defRPr>
            </a:lvl3pPr>
            <a:lvl4pPr marL="1600200" indent="-228600">
              <a:defRPr sz="2400">
                <a:solidFill>
                  <a:schemeClr val="tx1"/>
                </a:solidFill>
                <a:latin typeface="Times" pitchFamily="18" charset="0"/>
              </a:defRPr>
            </a:lvl4pPr>
            <a:lvl5pPr marL="2057400" indent="-228600">
              <a:defRPr sz="2400">
                <a:solidFill>
                  <a:schemeClr val="tx1"/>
                </a:solidFill>
                <a:latin typeface="Times" pitchFamily="18" charset="0"/>
              </a:defRPr>
            </a:lvl5pPr>
            <a:lvl6pPr marL="2514600" indent="-228600" algn="ctr" eaLnBrk="0" fontAlgn="base" hangingPunct="0">
              <a:spcBef>
                <a:spcPct val="0"/>
              </a:spcBef>
              <a:spcAft>
                <a:spcPct val="0"/>
              </a:spcAft>
              <a:defRPr sz="2400">
                <a:solidFill>
                  <a:schemeClr val="tx1"/>
                </a:solidFill>
                <a:latin typeface="Times" pitchFamily="18" charset="0"/>
              </a:defRPr>
            </a:lvl6pPr>
            <a:lvl7pPr marL="2971800" indent="-228600" algn="ctr" eaLnBrk="0" fontAlgn="base" hangingPunct="0">
              <a:spcBef>
                <a:spcPct val="0"/>
              </a:spcBef>
              <a:spcAft>
                <a:spcPct val="0"/>
              </a:spcAft>
              <a:defRPr sz="2400">
                <a:solidFill>
                  <a:schemeClr val="tx1"/>
                </a:solidFill>
                <a:latin typeface="Times" pitchFamily="18" charset="0"/>
              </a:defRPr>
            </a:lvl7pPr>
            <a:lvl8pPr marL="3429000" indent="-228600" algn="ctr" eaLnBrk="0" fontAlgn="base" hangingPunct="0">
              <a:spcBef>
                <a:spcPct val="0"/>
              </a:spcBef>
              <a:spcAft>
                <a:spcPct val="0"/>
              </a:spcAft>
              <a:defRPr sz="2400">
                <a:solidFill>
                  <a:schemeClr val="tx1"/>
                </a:solidFill>
                <a:latin typeface="Times" pitchFamily="18" charset="0"/>
              </a:defRPr>
            </a:lvl8pPr>
            <a:lvl9pPr marL="3886200" indent="-228600" algn="ctr" eaLnBrk="0" fontAlgn="base" hangingPunct="0">
              <a:spcBef>
                <a:spcPct val="0"/>
              </a:spcBef>
              <a:spcAft>
                <a:spcPct val="0"/>
              </a:spcAft>
              <a:defRPr sz="2400">
                <a:solidFill>
                  <a:schemeClr val="tx1"/>
                </a:solidFill>
                <a:latin typeface="Times" pitchFamily="18" charset="0"/>
              </a:defRPr>
            </a:lvl9pPr>
          </a:lstStyle>
          <a:p>
            <a:r>
              <a:rPr lang="en-US" altLang="en-US"/>
              <a:t>5,000</a:t>
            </a:r>
          </a:p>
        </p:txBody>
      </p:sp>
      <p:sp>
        <p:nvSpPr>
          <p:cNvPr id="19467" name="Text Box 10"/>
          <p:cNvSpPr txBox="1">
            <a:spLocks noChangeArrowheads="1"/>
          </p:cNvSpPr>
          <p:nvPr/>
        </p:nvSpPr>
        <p:spPr bwMode="auto">
          <a:xfrm>
            <a:off x="3505200" y="4114800"/>
            <a:ext cx="869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itchFamily="18" charset="0"/>
              </a:defRPr>
            </a:lvl1pPr>
            <a:lvl2pPr marL="742950" indent="-285750">
              <a:defRPr sz="2400">
                <a:solidFill>
                  <a:schemeClr val="tx1"/>
                </a:solidFill>
                <a:latin typeface="Times" pitchFamily="18" charset="0"/>
              </a:defRPr>
            </a:lvl2pPr>
            <a:lvl3pPr marL="1143000" indent="-228600">
              <a:defRPr sz="2400">
                <a:solidFill>
                  <a:schemeClr val="tx1"/>
                </a:solidFill>
                <a:latin typeface="Times" pitchFamily="18" charset="0"/>
              </a:defRPr>
            </a:lvl3pPr>
            <a:lvl4pPr marL="1600200" indent="-228600">
              <a:defRPr sz="2400">
                <a:solidFill>
                  <a:schemeClr val="tx1"/>
                </a:solidFill>
                <a:latin typeface="Times" pitchFamily="18" charset="0"/>
              </a:defRPr>
            </a:lvl4pPr>
            <a:lvl5pPr marL="2057400" indent="-228600">
              <a:defRPr sz="2400">
                <a:solidFill>
                  <a:schemeClr val="tx1"/>
                </a:solidFill>
                <a:latin typeface="Times" pitchFamily="18" charset="0"/>
              </a:defRPr>
            </a:lvl5pPr>
            <a:lvl6pPr marL="2514600" indent="-228600" algn="ctr" eaLnBrk="0" fontAlgn="base" hangingPunct="0">
              <a:spcBef>
                <a:spcPct val="0"/>
              </a:spcBef>
              <a:spcAft>
                <a:spcPct val="0"/>
              </a:spcAft>
              <a:defRPr sz="2400">
                <a:solidFill>
                  <a:schemeClr val="tx1"/>
                </a:solidFill>
                <a:latin typeface="Times" pitchFamily="18" charset="0"/>
              </a:defRPr>
            </a:lvl6pPr>
            <a:lvl7pPr marL="2971800" indent="-228600" algn="ctr" eaLnBrk="0" fontAlgn="base" hangingPunct="0">
              <a:spcBef>
                <a:spcPct val="0"/>
              </a:spcBef>
              <a:spcAft>
                <a:spcPct val="0"/>
              </a:spcAft>
              <a:defRPr sz="2400">
                <a:solidFill>
                  <a:schemeClr val="tx1"/>
                </a:solidFill>
                <a:latin typeface="Times" pitchFamily="18" charset="0"/>
              </a:defRPr>
            </a:lvl7pPr>
            <a:lvl8pPr marL="3429000" indent="-228600" algn="ctr" eaLnBrk="0" fontAlgn="base" hangingPunct="0">
              <a:spcBef>
                <a:spcPct val="0"/>
              </a:spcBef>
              <a:spcAft>
                <a:spcPct val="0"/>
              </a:spcAft>
              <a:defRPr sz="2400">
                <a:solidFill>
                  <a:schemeClr val="tx1"/>
                </a:solidFill>
                <a:latin typeface="Times" pitchFamily="18" charset="0"/>
              </a:defRPr>
            </a:lvl8pPr>
            <a:lvl9pPr marL="3886200" indent="-228600" algn="ctr" eaLnBrk="0" fontAlgn="base" hangingPunct="0">
              <a:spcBef>
                <a:spcPct val="0"/>
              </a:spcBef>
              <a:spcAft>
                <a:spcPct val="0"/>
              </a:spcAft>
              <a:defRPr sz="2400">
                <a:solidFill>
                  <a:schemeClr val="tx1"/>
                </a:solidFill>
                <a:latin typeface="Times" pitchFamily="18" charset="0"/>
              </a:defRPr>
            </a:lvl9pPr>
          </a:lstStyle>
          <a:p>
            <a:r>
              <a:rPr lang="en-US" altLang="en-US"/>
              <a:t>2,000</a:t>
            </a:r>
          </a:p>
        </p:txBody>
      </p:sp>
      <p:sp>
        <p:nvSpPr>
          <p:cNvPr id="19468" name="Line 11"/>
          <p:cNvSpPr>
            <a:spLocks noChangeShapeType="1"/>
          </p:cNvSpPr>
          <p:nvPr/>
        </p:nvSpPr>
        <p:spPr bwMode="auto">
          <a:xfrm flipH="1">
            <a:off x="2438400" y="3276600"/>
            <a:ext cx="15240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69" name="AutoShape 12"/>
          <p:cNvSpPr>
            <a:spLocks/>
          </p:cNvSpPr>
          <p:nvPr/>
        </p:nvSpPr>
        <p:spPr bwMode="auto">
          <a:xfrm>
            <a:off x="2133600" y="3276600"/>
            <a:ext cx="228600" cy="914400"/>
          </a:xfrm>
          <a:prstGeom prst="leftBrace">
            <a:avLst>
              <a:gd name="adj1" fmla="val 3333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itchFamily="18" charset="0"/>
              </a:defRPr>
            </a:lvl1pPr>
            <a:lvl2pPr marL="742950" indent="-285750">
              <a:defRPr sz="2400">
                <a:solidFill>
                  <a:schemeClr val="tx1"/>
                </a:solidFill>
                <a:latin typeface="Times" pitchFamily="18" charset="0"/>
              </a:defRPr>
            </a:lvl2pPr>
            <a:lvl3pPr marL="1143000" indent="-228600">
              <a:defRPr sz="2400">
                <a:solidFill>
                  <a:schemeClr val="tx1"/>
                </a:solidFill>
                <a:latin typeface="Times" pitchFamily="18" charset="0"/>
              </a:defRPr>
            </a:lvl3pPr>
            <a:lvl4pPr marL="1600200" indent="-228600">
              <a:defRPr sz="2400">
                <a:solidFill>
                  <a:schemeClr val="tx1"/>
                </a:solidFill>
                <a:latin typeface="Times" pitchFamily="18" charset="0"/>
              </a:defRPr>
            </a:lvl4pPr>
            <a:lvl5pPr marL="2057400" indent="-228600">
              <a:defRPr sz="2400">
                <a:solidFill>
                  <a:schemeClr val="tx1"/>
                </a:solidFill>
                <a:latin typeface="Times" pitchFamily="18" charset="0"/>
              </a:defRPr>
            </a:lvl5pPr>
            <a:lvl6pPr marL="2514600" indent="-228600" algn="ctr" eaLnBrk="0" fontAlgn="base" hangingPunct="0">
              <a:spcBef>
                <a:spcPct val="0"/>
              </a:spcBef>
              <a:spcAft>
                <a:spcPct val="0"/>
              </a:spcAft>
              <a:defRPr sz="2400">
                <a:solidFill>
                  <a:schemeClr val="tx1"/>
                </a:solidFill>
                <a:latin typeface="Times" pitchFamily="18" charset="0"/>
              </a:defRPr>
            </a:lvl6pPr>
            <a:lvl7pPr marL="2971800" indent="-228600" algn="ctr" eaLnBrk="0" fontAlgn="base" hangingPunct="0">
              <a:spcBef>
                <a:spcPct val="0"/>
              </a:spcBef>
              <a:spcAft>
                <a:spcPct val="0"/>
              </a:spcAft>
              <a:defRPr sz="2400">
                <a:solidFill>
                  <a:schemeClr val="tx1"/>
                </a:solidFill>
                <a:latin typeface="Times" pitchFamily="18" charset="0"/>
              </a:defRPr>
            </a:lvl7pPr>
            <a:lvl8pPr marL="3429000" indent="-228600" algn="ctr" eaLnBrk="0" fontAlgn="base" hangingPunct="0">
              <a:spcBef>
                <a:spcPct val="0"/>
              </a:spcBef>
              <a:spcAft>
                <a:spcPct val="0"/>
              </a:spcAft>
              <a:defRPr sz="2400">
                <a:solidFill>
                  <a:schemeClr val="tx1"/>
                </a:solidFill>
                <a:latin typeface="Times" pitchFamily="18" charset="0"/>
              </a:defRPr>
            </a:lvl8pPr>
            <a:lvl9pPr marL="3886200" indent="-228600" algn="ctr" eaLnBrk="0" fontAlgn="base" hangingPunct="0">
              <a:spcBef>
                <a:spcPct val="0"/>
              </a:spcBef>
              <a:spcAft>
                <a:spcPct val="0"/>
              </a:spcAft>
              <a:defRPr sz="2400">
                <a:solidFill>
                  <a:schemeClr val="tx1"/>
                </a:solidFill>
                <a:latin typeface="Times" pitchFamily="18" charset="0"/>
              </a:defRPr>
            </a:lvl9pPr>
          </a:lstStyle>
          <a:p>
            <a:endParaRPr lang="en-US" altLang="en-US"/>
          </a:p>
        </p:txBody>
      </p:sp>
      <p:pic>
        <p:nvPicPr>
          <p:cNvPr id="19470"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238" y="3429000"/>
            <a:ext cx="1554162" cy="63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71" name="Rectangle 24"/>
          <p:cNvSpPr>
            <a:spLocks noChangeArrowheads="1"/>
          </p:cNvSpPr>
          <p:nvPr/>
        </p:nvSpPr>
        <p:spPr bwMode="auto">
          <a:xfrm>
            <a:off x="4343400" y="3276600"/>
            <a:ext cx="381000" cy="914400"/>
          </a:xfrm>
          <a:prstGeom prst="rect">
            <a:avLst/>
          </a:prstGeom>
          <a:solidFill>
            <a:srgbClr val="99CCFF"/>
          </a:solidFill>
          <a:ln w="9525">
            <a:solidFill>
              <a:schemeClr val="tx1"/>
            </a:solidFill>
            <a:miter lim="800000"/>
            <a:headEnd/>
            <a:tailEnd/>
          </a:ln>
        </p:spPr>
        <p:txBody>
          <a:bodyPr wrap="none" anchor="ctr"/>
          <a:lstStyle>
            <a:lvl1pPr>
              <a:defRPr sz="2400">
                <a:solidFill>
                  <a:schemeClr val="tx1"/>
                </a:solidFill>
                <a:latin typeface="Times" pitchFamily="18" charset="0"/>
              </a:defRPr>
            </a:lvl1pPr>
            <a:lvl2pPr marL="742950" indent="-285750">
              <a:defRPr sz="2400">
                <a:solidFill>
                  <a:schemeClr val="tx1"/>
                </a:solidFill>
                <a:latin typeface="Times" pitchFamily="18" charset="0"/>
              </a:defRPr>
            </a:lvl2pPr>
            <a:lvl3pPr marL="1143000" indent="-228600">
              <a:defRPr sz="2400">
                <a:solidFill>
                  <a:schemeClr val="tx1"/>
                </a:solidFill>
                <a:latin typeface="Times" pitchFamily="18" charset="0"/>
              </a:defRPr>
            </a:lvl3pPr>
            <a:lvl4pPr marL="1600200" indent="-228600">
              <a:defRPr sz="2400">
                <a:solidFill>
                  <a:schemeClr val="tx1"/>
                </a:solidFill>
                <a:latin typeface="Times" pitchFamily="18" charset="0"/>
              </a:defRPr>
            </a:lvl4pPr>
            <a:lvl5pPr marL="2057400" indent="-228600">
              <a:defRPr sz="2400">
                <a:solidFill>
                  <a:schemeClr val="tx1"/>
                </a:solidFill>
                <a:latin typeface="Times" pitchFamily="18" charset="0"/>
              </a:defRPr>
            </a:lvl5pPr>
            <a:lvl6pPr marL="2514600" indent="-228600" algn="ctr" eaLnBrk="0" fontAlgn="base" hangingPunct="0">
              <a:spcBef>
                <a:spcPct val="0"/>
              </a:spcBef>
              <a:spcAft>
                <a:spcPct val="0"/>
              </a:spcAft>
              <a:defRPr sz="2400">
                <a:solidFill>
                  <a:schemeClr val="tx1"/>
                </a:solidFill>
                <a:latin typeface="Times" pitchFamily="18" charset="0"/>
              </a:defRPr>
            </a:lvl6pPr>
            <a:lvl7pPr marL="2971800" indent="-228600" algn="ctr" eaLnBrk="0" fontAlgn="base" hangingPunct="0">
              <a:spcBef>
                <a:spcPct val="0"/>
              </a:spcBef>
              <a:spcAft>
                <a:spcPct val="0"/>
              </a:spcAft>
              <a:defRPr sz="2400">
                <a:solidFill>
                  <a:schemeClr val="tx1"/>
                </a:solidFill>
                <a:latin typeface="Times" pitchFamily="18" charset="0"/>
              </a:defRPr>
            </a:lvl7pPr>
            <a:lvl8pPr marL="3429000" indent="-228600" algn="ctr" eaLnBrk="0" fontAlgn="base" hangingPunct="0">
              <a:spcBef>
                <a:spcPct val="0"/>
              </a:spcBef>
              <a:spcAft>
                <a:spcPct val="0"/>
              </a:spcAft>
              <a:defRPr sz="2400">
                <a:solidFill>
                  <a:schemeClr val="tx1"/>
                </a:solidFill>
                <a:latin typeface="Times" pitchFamily="18" charset="0"/>
              </a:defRPr>
            </a:lvl8pPr>
            <a:lvl9pPr marL="3886200" indent="-228600" algn="ctr" eaLnBrk="0" fontAlgn="base" hangingPunct="0">
              <a:spcBef>
                <a:spcPct val="0"/>
              </a:spcBef>
              <a:spcAft>
                <a:spcPct val="0"/>
              </a:spcAft>
              <a:defRPr sz="2400">
                <a:solidFill>
                  <a:schemeClr val="tx1"/>
                </a:solidFill>
                <a:latin typeface="Times" pitchFamily="18" charset="0"/>
              </a:defRPr>
            </a:lvl9pPr>
          </a:lstStyle>
          <a:p>
            <a:endParaRPr lang="en-US" altLang="en-US"/>
          </a:p>
        </p:txBody>
      </p:sp>
      <p:sp>
        <p:nvSpPr>
          <p:cNvPr id="19472" name="Line 29"/>
          <p:cNvSpPr>
            <a:spLocks noChangeShapeType="1"/>
          </p:cNvSpPr>
          <p:nvPr/>
        </p:nvSpPr>
        <p:spPr bwMode="auto">
          <a:xfrm>
            <a:off x="4343400" y="4191000"/>
            <a:ext cx="76200" cy="1600200"/>
          </a:xfrm>
          <a:prstGeom prst="line">
            <a:avLst/>
          </a:prstGeom>
          <a:noFill/>
          <a:ln w="9525">
            <a:solidFill>
              <a:schemeClr val="tx1"/>
            </a:solidFill>
            <a:round/>
            <a:headEnd type="arrow"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73" name="Line 30"/>
          <p:cNvSpPr>
            <a:spLocks noChangeShapeType="1"/>
          </p:cNvSpPr>
          <p:nvPr/>
        </p:nvSpPr>
        <p:spPr bwMode="auto">
          <a:xfrm>
            <a:off x="4724400" y="4191000"/>
            <a:ext cx="1295400" cy="1600200"/>
          </a:xfrm>
          <a:prstGeom prst="line">
            <a:avLst/>
          </a:prstGeom>
          <a:noFill/>
          <a:ln w="9525">
            <a:solidFill>
              <a:schemeClr val="tx1"/>
            </a:solidFill>
            <a:round/>
            <a:headEnd type="arrow" w="med" len="med"/>
            <a:tailEnd/>
          </a:ln>
          <a:extLst>
            <a:ext uri="{909E8E84-426E-40DD-AFC4-6F175D3DCCD1}">
              <a14:hiddenFill xmlns:a14="http://schemas.microsoft.com/office/drawing/2010/main">
                <a:noFill/>
              </a14:hiddenFill>
            </a:ext>
          </a:extLst>
        </p:spPr>
        <p:txBody>
          <a:bodyPr wrap="none" anchor="ctr"/>
          <a:lstStyle/>
          <a:p>
            <a:endParaRPr lang="en-US"/>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r>
              <a:rPr lang="en-US"/>
              <a:t>8.</a:t>
            </a:r>
            <a:fld id="{E4F0DCA6-8058-4E5A-AC74-6EB310EFD099}" type="slidenum">
              <a:rPr lang="en-US"/>
              <a:pPr>
                <a:defRPr/>
              </a:pPr>
              <a:t>7</a:t>
            </a:fld>
            <a:endParaRPr lang="en-US"/>
          </a:p>
        </p:txBody>
      </p:sp>
      <p:sp>
        <p:nvSpPr>
          <p:cNvPr id="20483" name="Rectangle 2"/>
          <p:cNvSpPr>
            <a:spLocks noGrp="1" noChangeArrowheads="1"/>
          </p:cNvSpPr>
          <p:nvPr>
            <p:ph type="title"/>
          </p:nvPr>
        </p:nvSpPr>
        <p:spPr/>
        <p:txBody>
          <a:bodyPr/>
          <a:lstStyle/>
          <a:p>
            <a:pPr eaLnBrk="1" hangingPunct="1"/>
            <a:r>
              <a:rPr lang="en-US" altLang="en-US"/>
              <a:t>Normal Distribution…</a:t>
            </a:r>
          </a:p>
        </p:txBody>
      </p:sp>
      <p:sp>
        <p:nvSpPr>
          <p:cNvPr id="20484" name="Rectangle 3"/>
          <p:cNvSpPr>
            <a:spLocks noGrp="1" noChangeArrowheads="1"/>
          </p:cNvSpPr>
          <p:nvPr>
            <p:ph type="body" idx="1"/>
          </p:nvPr>
        </p:nvSpPr>
        <p:spPr/>
        <p:txBody>
          <a:bodyPr/>
          <a:lstStyle/>
          <a:p>
            <a:pPr marL="0" indent="0" eaLnBrk="1" hangingPunct="1">
              <a:buFontTx/>
              <a:buNone/>
            </a:pPr>
            <a:r>
              <a:rPr lang="en-US" altLang="en-US" dirty="0"/>
              <a:t>The normal distribution is described by two parameters:</a:t>
            </a:r>
          </a:p>
          <a:p>
            <a:pPr marL="0" indent="0" eaLnBrk="1" hangingPunct="1">
              <a:buFontTx/>
              <a:buNone/>
            </a:pPr>
            <a:r>
              <a:rPr lang="en-US" altLang="en-US" dirty="0"/>
              <a:t>its mean </a:t>
            </a:r>
            <a:r>
              <a:rPr lang="el-GR" altLang="en-US" dirty="0">
                <a:latin typeface="Times" panose="02020603050405020304" pitchFamily="18" charset="0"/>
                <a:cs typeface="Times" panose="02020603050405020304" pitchFamily="18" charset="0"/>
              </a:rPr>
              <a:t>μ</a:t>
            </a:r>
            <a:r>
              <a:rPr lang="en-US" altLang="en-US" dirty="0"/>
              <a:t> and its standard deviation </a:t>
            </a:r>
            <a:r>
              <a:rPr lang="el-GR" altLang="en-US" dirty="0"/>
              <a:t>σ</a:t>
            </a:r>
            <a:r>
              <a:rPr lang="en-US" altLang="en-US" dirty="0"/>
              <a:t>. </a:t>
            </a:r>
            <a:r>
              <a:rPr lang="en-US" altLang="en-US" dirty="0">
                <a:solidFill>
                  <a:srgbClr val="FF0000"/>
                </a:solidFill>
              </a:rPr>
              <a:t>Increasing the mean </a:t>
            </a:r>
            <a:r>
              <a:rPr lang="en-US" altLang="en-US" i="1" u="sng" dirty="0">
                <a:solidFill>
                  <a:srgbClr val="FF0000"/>
                </a:solidFill>
              </a:rPr>
              <a:t>shifts</a:t>
            </a:r>
            <a:r>
              <a:rPr lang="en-US" altLang="en-US" dirty="0">
                <a:solidFill>
                  <a:srgbClr val="FF0000"/>
                </a:solidFill>
              </a:rPr>
              <a:t> the curve to the right…</a:t>
            </a:r>
            <a:endParaRPr lang="en-US" altLang="en-US" dirty="0"/>
          </a:p>
        </p:txBody>
      </p:sp>
      <p:pic>
        <p:nvPicPr>
          <p:cNvPr id="2048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2590800"/>
            <a:ext cx="5410200" cy="405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r>
              <a:rPr lang="en-US"/>
              <a:t>8.</a:t>
            </a:r>
            <a:fld id="{36246BC9-35CC-453C-B5C0-4F18836D26EC}" type="slidenum">
              <a:rPr lang="en-US"/>
              <a:pPr>
                <a:defRPr/>
              </a:pPr>
              <a:t>8</a:t>
            </a:fld>
            <a:endParaRPr lang="en-US"/>
          </a:p>
        </p:txBody>
      </p:sp>
      <p:sp>
        <p:nvSpPr>
          <p:cNvPr id="21507" name="Rectangle 2"/>
          <p:cNvSpPr>
            <a:spLocks noGrp="1" noChangeArrowheads="1"/>
          </p:cNvSpPr>
          <p:nvPr>
            <p:ph type="title"/>
          </p:nvPr>
        </p:nvSpPr>
        <p:spPr/>
        <p:txBody>
          <a:bodyPr/>
          <a:lstStyle/>
          <a:p>
            <a:pPr eaLnBrk="1" hangingPunct="1"/>
            <a:r>
              <a:rPr lang="en-US" altLang="en-US"/>
              <a:t>Normal Distribution…</a:t>
            </a:r>
          </a:p>
        </p:txBody>
      </p:sp>
      <p:sp>
        <p:nvSpPr>
          <p:cNvPr id="21508" name="Rectangle 3"/>
          <p:cNvSpPr>
            <a:spLocks noGrp="1" noChangeArrowheads="1"/>
          </p:cNvSpPr>
          <p:nvPr>
            <p:ph type="body" idx="1"/>
          </p:nvPr>
        </p:nvSpPr>
        <p:spPr/>
        <p:txBody>
          <a:bodyPr/>
          <a:lstStyle/>
          <a:p>
            <a:pPr marL="0" indent="0" eaLnBrk="1" hangingPunct="1">
              <a:buFontTx/>
              <a:buNone/>
            </a:pPr>
            <a:r>
              <a:rPr lang="en-US" altLang="en-US" dirty="0"/>
              <a:t>The normal distribution is described by two parameters:</a:t>
            </a:r>
          </a:p>
          <a:p>
            <a:pPr marL="0" indent="0" eaLnBrk="1" hangingPunct="1">
              <a:buFontTx/>
              <a:buNone/>
            </a:pPr>
            <a:r>
              <a:rPr lang="en-US" altLang="en-US" dirty="0"/>
              <a:t>its mean </a:t>
            </a:r>
            <a:r>
              <a:rPr lang="el-GR" altLang="en-US" dirty="0">
                <a:latin typeface="Times" panose="02020603050405020304" pitchFamily="18" charset="0"/>
                <a:cs typeface="Times" panose="02020603050405020304" pitchFamily="18" charset="0"/>
              </a:rPr>
              <a:t>μ</a:t>
            </a:r>
            <a:r>
              <a:rPr lang="en-US" altLang="en-US" dirty="0"/>
              <a:t> and its standard deviation </a:t>
            </a:r>
            <a:r>
              <a:rPr lang="el-GR" altLang="en-US" dirty="0"/>
              <a:t>σ</a:t>
            </a:r>
            <a:r>
              <a:rPr lang="en-US" altLang="en-US" dirty="0"/>
              <a:t>. </a:t>
            </a:r>
            <a:r>
              <a:rPr lang="en-US" altLang="en-US" dirty="0">
                <a:solidFill>
                  <a:srgbClr val="0000FF"/>
                </a:solidFill>
              </a:rPr>
              <a:t>Increasing the standard deviation “</a:t>
            </a:r>
            <a:r>
              <a:rPr lang="en-US" altLang="en-US" i="1" u="sng" dirty="0">
                <a:solidFill>
                  <a:srgbClr val="0000FF"/>
                </a:solidFill>
              </a:rPr>
              <a:t>flattens</a:t>
            </a:r>
            <a:r>
              <a:rPr lang="en-US" altLang="en-US" dirty="0">
                <a:solidFill>
                  <a:srgbClr val="0000FF"/>
                </a:solidFill>
              </a:rPr>
              <a:t>” the curve…</a:t>
            </a:r>
          </a:p>
        </p:txBody>
      </p:sp>
      <p:pic>
        <p:nvPicPr>
          <p:cNvPr id="2151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75" y="2436813"/>
            <a:ext cx="5457825" cy="411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rgbClr val="000000"/>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SzPct val="50000"/>
              <a:buFont typeface="Wingdings" panose="05000000000000000000" pitchFamily="2" charset="2"/>
              <a:buChar char="Ø"/>
              <a:defRPr sz="1400" b="1">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84788338-7FC4-4668-8AF1-44401BECB17B}" type="slidenum">
              <a:rPr lang="en-US" altLang="en-US" sz="800" smtClean="0">
                <a:solidFill>
                  <a:schemeClr val="bg1"/>
                </a:solidFill>
              </a:rPr>
              <a:pPr>
                <a:spcBef>
                  <a:spcPct val="0"/>
                </a:spcBef>
                <a:buFontTx/>
                <a:buNone/>
              </a:pPr>
              <a:t>9</a:t>
            </a:fld>
            <a:endParaRPr lang="en-US" altLang="en-US" sz="800">
              <a:solidFill>
                <a:schemeClr val="bg1"/>
              </a:solidFill>
            </a:endParaRPr>
          </a:p>
        </p:txBody>
      </p:sp>
      <p:sp>
        <p:nvSpPr>
          <p:cNvPr id="10243" name="Text Box 3"/>
          <p:cNvSpPr txBox="1">
            <a:spLocks noChangeArrowheads="1"/>
          </p:cNvSpPr>
          <p:nvPr/>
        </p:nvSpPr>
        <p:spPr bwMode="auto">
          <a:xfrm>
            <a:off x="1042988" y="139700"/>
            <a:ext cx="798036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rgbClr val="000000"/>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SzPct val="50000"/>
              <a:buFont typeface="Wingdings" panose="05000000000000000000" pitchFamily="2" charset="2"/>
              <a:buChar char="Ø"/>
              <a:defRPr sz="1400" b="1">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a:solidFill>
                  <a:schemeClr val="tx1"/>
                </a:solidFill>
                <a:latin typeface="Verdana" panose="020B0604030504040204" pitchFamily="34" charset="0"/>
              </a:rPr>
              <a:t>Properties of the Normal Model - effects of </a:t>
            </a:r>
            <a:r>
              <a:rPr lang="en-US" altLang="en-US" sz="2400">
                <a:solidFill>
                  <a:schemeClr val="tx1"/>
                </a:solidFill>
                <a:latin typeface="Verdana" panose="020B0604030504040204" pitchFamily="34" charset="0"/>
                <a:sym typeface="Symbol" panose="05050102010706020507" pitchFamily="18" charset="2"/>
              </a:rPr>
              <a:t> and </a:t>
            </a:r>
            <a:endParaRPr lang="en-US" altLang="en-US" sz="2400">
              <a:solidFill>
                <a:schemeClr val="tx1"/>
              </a:solidFill>
              <a:latin typeface="Verdana" panose="020B0604030504040204" pitchFamily="34" charset="0"/>
            </a:endParaRPr>
          </a:p>
          <a:p>
            <a:pPr>
              <a:spcBef>
                <a:spcPct val="0"/>
              </a:spcBef>
            </a:pPr>
            <a:endParaRPr lang="en-US" altLang="en-US" sz="2400">
              <a:solidFill>
                <a:schemeClr val="tx1"/>
              </a:solidFill>
              <a:latin typeface="Verdana" panose="020B0604030504040204" pitchFamily="34" charset="0"/>
            </a:endParaRPr>
          </a:p>
        </p:txBody>
      </p:sp>
      <p:sp>
        <p:nvSpPr>
          <p:cNvPr id="10244" name="Freeform 4"/>
          <p:cNvSpPr>
            <a:spLocks/>
          </p:cNvSpPr>
          <p:nvPr/>
        </p:nvSpPr>
        <p:spPr bwMode="black">
          <a:xfrm>
            <a:off x="3349625" y="3187700"/>
            <a:ext cx="955675" cy="944563"/>
          </a:xfrm>
          <a:custGeom>
            <a:avLst/>
            <a:gdLst>
              <a:gd name="T0" fmla="*/ 0 w 602"/>
              <a:gd name="T1" fmla="*/ 1499494556 h 595"/>
              <a:gd name="T2" fmla="*/ 186491563 w 602"/>
              <a:gd name="T3" fmla="*/ 1348285101 h 595"/>
              <a:gd name="T4" fmla="*/ 294859075 w 602"/>
              <a:gd name="T5" fmla="*/ 1106349973 h 595"/>
              <a:gd name="T6" fmla="*/ 410786263 w 602"/>
              <a:gd name="T7" fmla="*/ 677923184 h 595"/>
              <a:gd name="T8" fmla="*/ 519152188 w 602"/>
              <a:gd name="T9" fmla="*/ 236894813 h 595"/>
              <a:gd name="T10" fmla="*/ 640119688 w 602"/>
              <a:gd name="T11" fmla="*/ 55443467 h 595"/>
              <a:gd name="T12" fmla="*/ 803930638 w 602"/>
              <a:gd name="T13" fmla="*/ 0 h 595"/>
              <a:gd name="T14" fmla="*/ 899696575 w 602"/>
              <a:gd name="T15" fmla="*/ 47883788 h 595"/>
              <a:gd name="T16" fmla="*/ 1045865638 w 602"/>
              <a:gd name="T17" fmla="*/ 236894813 h 595"/>
              <a:gd name="T18" fmla="*/ 1149191250 w 602"/>
              <a:gd name="T19" fmla="*/ 665321602 h 595"/>
              <a:gd name="T20" fmla="*/ 1257558763 w 602"/>
              <a:gd name="T21" fmla="*/ 1101309658 h 595"/>
              <a:gd name="T22" fmla="*/ 1378526263 w 602"/>
              <a:gd name="T23" fmla="*/ 1355844780 h 595"/>
              <a:gd name="T24" fmla="*/ 1517134063 w 602"/>
              <a:gd name="T25" fmla="*/ 1476812344 h 59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02"/>
              <a:gd name="T40" fmla="*/ 0 h 595"/>
              <a:gd name="T41" fmla="*/ 602 w 602"/>
              <a:gd name="T42" fmla="*/ 595 h 59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02" h="595">
                <a:moveTo>
                  <a:pt x="0" y="595"/>
                </a:moveTo>
                <a:cubicBezTo>
                  <a:pt x="12" y="585"/>
                  <a:pt x="54" y="561"/>
                  <a:pt x="74" y="535"/>
                </a:cubicBezTo>
                <a:cubicBezTo>
                  <a:pt x="94" y="509"/>
                  <a:pt x="102" y="483"/>
                  <a:pt x="117" y="439"/>
                </a:cubicBezTo>
                <a:cubicBezTo>
                  <a:pt x="132" y="395"/>
                  <a:pt x="148" y="326"/>
                  <a:pt x="163" y="269"/>
                </a:cubicBezTo>
                <a:cubicBezTo>
                  <a:pt x="178" y="212"/>
                  <a:pt x="191" y="135"/>
                  <a:pt x="206" y="94"/>
                </a:cubicBezTo>
                <a:cubicBezTo>
                  <a:pt x="221" y="53"/>
                  <a:pt x="235" y="38"/>
                  <a:pt x="254" y="22"/>
                </a:cubicBezTo>
                <a:cubicBezTo>
                  <a:pt x="273" y="6"/>
                  <a:pt x="302" y="0"/>
                  <a:pt x="319" y="0"/>
                </a:cubicBezTo>
                <a:cubicBezTo>
                  <a:pt x="336" y="0"/>
                  <a:pt x="341" y="3"/>
                  <a:pt x="357" y="19"/>
                </a:cubicBezTo>
                <a:cubicBezTo>
                  <a:pt x="373" y="35"/>
                  <a:pt x="399" y="53"/>
                  <a:pt x="415" y="94"/>
                </a:cubicBezTo>
                <a:cubicBezTo>
                  <a:pt x="431" y="135"/>
                  <a:pt x="442" y="207"/>
                  <a:pt x="456" y="264"/>
                </a:cubicBezTo>
                <a:cubicBezTo>
                  <a:pt x="470" y="321"/>
                  <a:pt x="484" y="391"/>
                  <a:pt x="499" y="437"/>
                </a:cubicBezTo>
                <a:cubicBezTo>
                  <a:pt x="514" y="483"/>
                  <a:pt x="530" y="513"/>
                  <a:pt x="547" y="538"/>
                </a:cubicBezTo>
                <a:cubicBezTo>
                  <a:pt x="564" y="563"/>
                  <a:pt x="591" y="576"/>
                  <a:pt x="602" y="586"/>
                </a:cubicBezTo>
              </a:path>
            </a:pathLst>
          </a:custGeom>
          <a:noFill/>
          <a:ln w="127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45" name="Freeform 5"/>
          <p:cNvSpPr>
            <a:spLocks/>
          </p:cNvSpPr>
          <p:nvPr/>
        </p:nvSpPr>
        <p:spPr bwMode="black">
          <a:xfrm>
            <a:off x="4419600" y="3187700"/>
            <a:ext cx="955675" cy="944563"/>
          </a:xfrm>
          <a:custGeom>
            <a:avLst/>
            <a:gdLst>
              <a:gd name="T0" fmla="*/ 0 w 602"/>
              <a:gd name="T1" fmla="*/ 1499494556 h 595"/>
              <a:gd name="T2" fmla="*/ 186491563 w 602"/>
              <a:gd name="T3" fmla="*/ 1348285101 h 595"/>
              <a:gd name="T4" fmla="*/ 294859075 w 602"/>
              <a:gd name="T5" fmla="*/ 1106349973 h 595"/>
              <a:gd name="T6" fmla="*/ 410786263 w 602"/>
              <a:gd name="T7" fmla="*/ 677923184 h 595"/>
              <a:gd name="T8" fmla="*/ 519152188 w 602"/>
              <a:gd name="T9" fmla="*/ 236894813 h 595"/>
              <a:gd name="T10" fmla="*/ 640119688 w 602"/>
              <a:gd name="T11" fmla="*/ 55443467 h 595"/>
              <a:gd name="T12" fmla="*/ 803930638 w 602"/>
              <a:gd name="T13" fmla="*/ 0 h 595"/>
              <a:gd name="T14" fmla="*/ 899696575 w 602"/>
              <a:gd name="T15" fmla="*/ 47883788 h 595"/>
              <a:gd name="T16" fmla="*/ 1045865638 w 602"/>
              <a:gd name="T17" fmla="*/ 236894813 h 595"/>
              <a:gd name="T18" fmla="*/ 1149191250 w 602"/>
              <a:gd name="T19" fmla="*/ 665321602 h 595"/>
              <a:gd name="T20" fmla="*/ 1257558763 w 602"/>
              <a:gd name="T21" fmla="*/ 1101309658 h 595"/>
              <a:gd name="T22" fmla="*/ 1378526263 w 602"/>
              <a:gd name="T23" fmla="*/ 1355844780 h 595"/>
              <a:gd name="T24" fmla="*/ 1517134063 w 602"/>
              <a:gd name="T25" fmla="*/ 1476812344 h 59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02"/>
              <a:gd name="T40" fmla="*/ 0 h 595"/>
              <a:gd name="T41" fmla="*/ 602 w 602"/>
              <a:gd name="T42" fmla="*/ 595 h 59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02" h="595">
                <a:moveTo>
                  <a:pt x="0" y="595"/>
                </a:moveTo>
                <a:cubicBezTo>
                  <a:pt x="12" y="585"/>
                  <a:pt x="54" y="561"/>
                  <a:pt x="74" y="535"/>
                </a:cubicBezTo>
                <a:cubicBezTo>
                  <a:pt x="94" y="509"/>
                  <a:pt x="102" y="483"/>
                  <a:pt x="117" y="439"/>
                </a:cubicBezTo>
                <a:cubicBezTo>
                  <a:pt x="132" y="395"/>
                  <a:pt x="148" y="326"/>
                  <a:pt x="163" y="269"/>
                </a:cubicBezTo>
                <a:cubicBezTo>
                  <a:pt x="178" y="212"/>
                  <a:pt x="191" y="135"/>
                  <a:pt x="206" y="94"/>
                </a:cubicBezTo>
                <a:cubicBezTo>
                  <a:pt x="221" y="53"/>
                  <a:pt x="235" y="38"/>
                  <a:pt x="254" y="22"/>
                </a:cubicBezTo>
                <a:cubicBezTo>
                  <a:pt x="273" y="6"/>
                  <a:pt x="302" y="0"/>
                  <a:pt x="319" y="0"/>
                </a:cubicBezTo>
                <a:cubicBezTo>
                  <a:pt x="336" y="0"/>
                  <a:pt x="341" y="3"/>
                  <a:pt x="357" y="19"/>
                </a:cubicBezTo>
                <a:cubicBezTo>
                  <a:pt x="373" y="35"/>
                  <a:pt x="399" y="53"/>
                  <a:pt x="415" y="94"/>
                </a:cubicBezTo>
                <a:cubicBezTo>
                  <a:pt x="431" y="135"/>
                  <a:pt x="442" y="207"/>
                  <a:pt x="456" y="264"/>
                </a:cubicBezTo>
                <a:cubicBezTo>
                  <a:pt x="470" y="321"/>
                  <a:pt x="484" y="391"/>
                  <a:pt x="499" y="437"/>
                </a:cubicBezTo>
                <a:cubicBezTo>
                  <a:pt x="514" y="483"/>
                  <a:pt x="530" y="513"/>
                  <a:pt x="547" y="538"/>
                </a:cubicBezTo>
                <a:cubicBezTo>
                  <a:pt x="564" y="563"/>
                  <a:pt x="591" y="576"/>
                  <a:pt x="602" y="586"/>
                </a:cubicBezTo>
              </a:path>
            </a:pathLst>
          </a:custGeom>
          <a:noFill/>
          <a:ln w="127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46" name="Freeform 6"/>
          <p:cNvSpPr>
            <a:spLocks/>
          </p:cNvSpPr>
          <p:nvPr/>
        </p:nvSpPr>
        <p:spPr bwMode="black">
          <a:xfrm>
            <a:off x="5487988" y="3187700"/>
            <a:ext cx="955675" cy="944563"/>
          </a:xfrm>
          <a:custGeom>
            <a:avLst/>
            <a:gdLst>
              <a:gd name="T0" fmla="*/ 0 w 602"/>
              <a:gd name="T1" fmla="*/ 1499494556 h 595"/>
              <a:gd name="T2" fmla="*/ 186491563 w 602"/>
              <a:gd name="T3" fmla="*/ 1348285101 h 595"/>
              <a:gd name="T4" fmla="*/ 294859075 w 602"/>
              <a:gd name="T5" fmla="*/ 1106349973 h 595"/>
              <a:gd name="T6" fmla="*/ 410786263 w 602"/>
              <a:gd name="T7" fmla="*/ 677923184 h 595"/>
              <a:gd name="T8" fmla="*/ 519152188 w 602"/>
              <a:gd name="T9" fmla="*/ 236894813 h 595"/>
              <a:gd name="T10" fmla="*/ 640119688 w 602"/>
              <a:gd name="T11" fmla="*/ 55443467 h 595"/>
              <a:gd name="T12" fmla="*/ 803930638 w 602"/>
              <a:gd name="T13" fmla="*/ 0 h 595"/>
              <a:gd name="T14" fmla="*/ 899696575 w 602"/>
              <a:gd name="T15" fmla="*/ 47883788 h 595"/>
              <a:gd name="T16" fmla="*/ 1045865638 w 602"/>
              <a:gd name="T17" fmla="*/ 236894813 h 595"/>
              <a:gd name="T18" fmla="*/ 1149191250 w 602"/>
              <a:gd name="T19" fmla="*/ 665321602 h 595"/>
              <a:gd name="T20" fmla="*/ 1257558763 w 602"/>
              <a:gd name="T21" fmla="*/ 1101309658 h 595"/>
              <a:gd name="T22" fmla="*/ 1378526263 w 602"/>
              <a:gd name="T23" fmla="*/ 1355844780 h 595"/>
              <a:gd name="T24" fmla="*/ 1517134063 w 602"/>
              <a:gd name="T25" fmla="*/ 1476812344 h 59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02"/>
              <a:gd name="T40" fmla="*/ 0 h 595"/>
              <a:gd name="T41" fmla="*/ 602 w 602"/>
              <a:gd name="T42" fmla="*/ 595 h 59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02" h="595">
                <a:moveTo>
                  <a:pt x="0" y="595"/>
                </a:moveTo>
                <a:cubicBezTo>
                  <a:pt x="12" y="585"/>
                  <a:pt x="54" y="561"/>
                  <a:pt x="74" y="535"/>
                </a:cubicBezTo>
                <a:cubicBezTo>
                  <a:pt x="94" y="509"/>
                  <a:pt x="102" y="483"/>
                  <a:pt x="117" y="439"/>
                </a:cubicBezTo>
                <a:cubicBezTo>
                  <a:pt x="132" y="395"/>
                  <a:pt x="148" y="326"/>
                  <a:pt x="163" y="269"/>
                </a:cubicBezTo>
                <a:cubicBezTo>
                  <a:pt x="178" y="212"/>
                  <a:pt x="191" y="135"/>
                  <a:pt x="206" y="94"/>
                </a:cubicBezTo>
                <a:cubicBezTo>
                  <a:pt x="221" y="53"/>
                  <a:pt x="235" y="38"/>
                  <a:pt x="254" y="22"/>
                </a:cubicBezTo>
                <a:cubicBezTo>
                  <a:pt x="273" y="6"/>
                  <a:pt x="302" y="0"/>
                  <a:pt x="319" y="0"/>
                </a:cubicBezTo>
                <a:cubicBezTo>
                  <a:pt x="336" y="0"/>
                  <a:pt x="341" y="3"/>
                  <a:pt x="357" y="19"/>
                </a:cubicBezTo>
                <a:cubicBezTo>
                  <a:pt x="373" y="35"/>
                  <a:pt x="399" y="53"/>
                  <a:pt x="415" y="94"/>
                </a:cubicBezTo>
                <a:cubicBezTo>
                  <a:pt x="431" y="135"/>
                  <a:pt x="442" y="207"/>
                  <a:pt x="456" y="264"/>
                </a:cubicBezTo>
                <a:cubicBezTo>
                  <a:pt x="470" y="321"/>
                  <a:pt x="484" y="391"/>
                  <a:pt x="499" y="437"/>
                </a:cubicBezTo>
                <a:cubicBezTo>
                  <a:pt x="514" y="483"/>
                  <a:pt x="530" y="513"/>
                  <a:pt x="547" y="538"/>
                </a:cubicBezTo>
                <a:cubicBezTo>
                  <a:pt x="564" y="563"/>
                  <a:pt x="591" y="576"/>
                  <a:pt x="602" y="586"/>
                </a:cubicBezTo>
              </a:path>
            </a:pathLst>
          </a:custGeom>
          <a:noFill/>
          <a:ln w="127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47" name="Line 7"/>
          <p:cNvSpPr>
            <a:spLocks noChangeShapeType="1"/>
          </p:cNvSpPr>
          <p:nvPr/>
        </p:nvSpPr>
        <p:spPr bwMode="black">
          <a:xfrm>
            <a:off x="3851275" y="3054350"/>
            <a:ext cx="0" cy="1109663"/>
          </a:xfrm>
          <a:prstGeom prst="line">
            <a:avLst/>
          </a:prstGeom>
          <a:noFill/>
          <a:ln w="9525">
            <a:solidFill>
              <a:schemeClr val="tx1"/>
            </a:solidFill>
            <a:prstDash val="lgDash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48" name="Line 8"/>
          <p:cNvSpPr>
            <a:spLocks noChangeShapeType="1"/>
          </p:cNvSpPr>
          <p:nvPr/>
        </p:nvSpPr>
        <p:spPr bwMode="black">
          <a:xfrm>
            <a:off x="3221038" y="4171950"/>
            <a:ext cx="34813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49" name="Line 9"/>
          <p:cNvSpPr>
            <a:spLocks noChangeShapeType="1"/>
          </p:cNvSpPr>
          <p:nvPr/>
        </p:nvSpPr>
        <p:spPr bwMode="black">
          <a:xfrm>
            <a:off x="5992813" y="3032125"/>
            <a:ext cx="0" cy="1120775"/>
          </a:xfrm>
          <a:prstGeom prst="line">
            <a:avLst/>
          </a:prstGeom>
          <a:noFill/>
          <a:ln w="9525">
            <a:solidFill>
              <a:schemeClr val="tx1"/>
            </a:solidFill>
            <a:prstDash val="lgDash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50" name="Line 10"/>
          <p:cNvSpPr>
            <a:spLocks noChangeShapeType="1"/>
          </p:cNvSpPr>
          <p:nvPr/>
        </p:nvSpPr>
        <p:spPr bwMode="black">
          <a:xfrm flipV="1">
            <a:off x="4908550" y="3060700"/>
            <a:ext cx="0" cy="1111250"/>
          </a:xfrm>
          <a:prstGeom prst="line">
            <a:avLst/>
          </a:prstGeom>
          <a:noFill/>
          <a:ln w="9525">
            <a:solidFill>
              <a:schemeClr val="tx1"/>
            </a:solidFill>
            <a:prstDash val="lgDash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51" name="Text Box 11"/>
          <p:cNvSpPr txBox="1">
            <a:spLocks noChangeArrowheads="1"/>
          </p:cNvSpPr>
          <p:nvPr/>
        </p:nvSpPr>
        <p:spPr bwMode="black">
          <a:xfrm>
            <a:off x="896938" y="3182938"/>
            <a:ext cx="1917700" cy="100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rgbClr val="000000"/>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SzPct val="50000"/>
              <a:buFont typeface="Wingdings" panose="05000000000000000000" pitchFamily="2" charset="2"/>
              <a:buChar char="Ø"/>
              <a:defRPr sz="1400" b="1">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a:spcBef>
                <a:spcPct val="50000"/>
              </a:spcBef>
              <a:buFontTx/>
              <a:buNone/>
            </a:pPr>
            <a:r>
              <a:rPr lang="en-US" altLang="en-US" sz="1200">
                <a:solidFill>
                  <a:schemeClr val="tx1"/>
                </a:solidFill>
                <a:latin typeface="Verdana" panose="020B0604030504040204" pitchFamily="34" charset="0"/>
              </a:rPr>
              <a:t>Normal probability distributions with different means but the same standard deviation</a:t>
            </a:r>
            <a:endParaRPr lang="en-US" altLang="en-US" sz="2800">
              <a:solidFill>
                <a:schemeClr val="tx1"/>
              </a:solidFill>
              <a:latin typeface="Verdana" panose="020B0604030504040204" pitchFamily="34" charset="0"/>
            </a:endParaRPr>
          </a:p>
        </p:txBody>
      </p:sp>
      <p:sp>
        <p:nvSpPr>
          <p:cNvPr id="10252" name="Text Box 12"/>
          <p:cNvSpPr txBox="1">
            <a:spLocks noChangeArrowheads="1"/>
          </p:cNvSpPr>
          <p:nvPr/>
        </p:nvSpPr>
        <p:spPr bwMode="black">
          <a:xfrm>
            <a:off x="896938" y="4646613"/>
            <a:ext cx="19177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rgbClr val="000000"/>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SzPct val="50000"/>
              <a:buFont typeface="Wingdings" panose="05000000000000000000" pitchFamily="2" charset="2"/>
              <a:buChar char="Ø"/>
              <a:defRPr sz="1400" b="1">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a:spcBef>
                <a:spcPct val="50000"/>
              </a:spcBef>
              <a:buFontTx/>
              <a:buNone/>
            </a:pPr>
            <a:r>
              <a:rPr lang="en-US" altLang="en-US" sz="1200">
                <a:solidFill>
                  <a:schemeClr val="tx1"/>
                </a:solidFill>
                <a:latin typeface="Verdana" panose="020B0604030504040204" pitchFamily="34" charset="0"/>
              </a:rPr>
              <a:t>Three normal probability distributions, each with a different mean and a different standard deviation</a:t>
            </a:r>
            <a:endParaRPr lang="en-US" altLang="en-US" sz="2800">
              <a:solidFill>
                <a:schemeClr val="tx1"/>
              </a:solidFill>
              <a:latin typeface="Verdana" panose="020B0604030504040204" pitchFamily="34" charset="0"/>
            </a:endParaRPr>
          </a:p>
        </p:txBody>
      </p:sp>
      <p:sp>
        <p:nvSpPr>
          <p:cNvPr id="10253" name="Text Box 13"/>
          <p:cNvSpPr txBox="1">
            <a:spLocks noChangeArrowheads="1"/>
          </p:cNvSpPr>
          <p:nvPr/>
        </p:nvSpPr>
        <p:spPr bwMode="black">
          <a:xfrm>
            <a:off x="896938" y="1573213"/>
            <a:ext cx="1917700" cy="100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rgbClr val="000000"/>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SzPct val="50000"/>
              <a:buFont typeface="Wingdings" panose="05000000000000000000" pitchFamily="2" charset="2"/>
              <a:buChar char="Ø"/>
              <a:defRPr sz="1400" b="1">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a:spcBef>
                <a:spcPct val="50000"/>
              </a:spcBef>
              <a:buFontTx/>
              <a:buNone/>
            </a:pPr>
            <a:r>
              <a:rPr lang="en-US" altLang="en-US" sz="1200" dirty="0">
                <a:solidFill>
                  <a:schemeClr val="tx1"/>
                </a:solidFill>
                <a:latin typeface="Verdana" panose="020B0604030504040204" pitchFamily="34" charset="0"/>
              </a:rPr>
              <a:t>Normal probability distributions with identical means but the different standard deviation</a:t>
            </a:r>
            <a:endParaRPr lang="en-US" altLang="en-US" sz="2800" dirty="0">
              <a:solidFill>
                <a:schemeClr val="tx1"/>
              </a:solidFill>
              <a:latin typeface="Verdana" panose="020B0604030504040204" pitchFamily="34" charset="0"/>
            </a:endParaRPr>
          </a:p>
        </p:txBody>
      </p:sp>
      <p:sp>
        <p:nvSpPr>
          <p:cNvPr id="10254" name="Line 14"/>
          <p:cNvSpPr>
            <a:spLocks noChangeShapeType="1"/>
          </p:cNvSpPr>
          <p:nvPr/>
        </p:nvSpPr>
        <p:spPr bwMode="black">
          <a:xfrm>
            <a:off x="3241675" y="2590800"/>
            <a:ext cx="340995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255" name="Line 15"/>
          <p:cNvSpPr>
            <a:spLocks noChangeShapeType="1"/>
          </p:cNvSpPr>
          <p:nvPr/>
        </p:nvSpPr>
        <p:spPr bwMode="black">
          <a:xfrm>
            <a:off x="3248025" y="2617788"/>
            <a:ext cx="34099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56" name="Line 16"/>
          <p:cNvSpPr>
            <a:spLocks noChangeShapeType="1"/>
          </p:cNvSpPr>
          <p:nvPr/>
        </p:nvSpPr>
        <p:spPr bwMode="black">
          <a:xfrm flipV="1">
            <a:off x="4956175" y="1149350"/>
            <a:ext cx="0" cy="1463675"/>
          </a:xfrm>
          <a:prstGeom prst="line">
            <a:avLst/>
          </a:prstGeom>
          <a:noFill/>
          <a:ln w="9525">
            <a:solidFill>
              <a:schemeClr val="tx1"/>
            </a:solidFill>
            <a:prstDash val="lgDashDot"/>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0257" name="Group 17"/>
          <p:cNvGrpSpPr>
            <a:grpSpLocks/>
          </p:cNvGrpSpPr>
          <p:nvPr/>
        </p:nvGrpSpPr>
        <p:grpSpPr bwMode="auto">
          <a:xfrm rot="-3941">
            <a:off x="3522663" y="1260475"/>
            <a:ext cx="2841625" cy="1338263"/>
            <a:chOff x="2220" y="825"/>
            <a:chExt cx="1790" cy="843"/>
          </a:xfrm>
        </p:grpSpPr>
        <p:sp>
          <p:nvSpPr>
            <p:cNvPr id="10291" name="Freeform 18"/>
            <p:cNvSpPr>
              <a:spLocks/>
            </p:cNvSpPr>
            <p:nvPr/>
          </p:nvSpPr>
          <p:spPr bwMode="black">
            <a:xfrm>
              <a:off x="2220" y="1332"/>
              <a:ext cx="1790" cy="336"/>
            </a:xfrm>
            <a:custGeom>
              <a:avLst/>
              <a:gdLst>
                <a:gd name="T0" fmla="*/ 0 w 1790"/>
                <a:gd name="T1" fmla="*/ 307 h 336"/>
                <a:gd name="T2" fmla="*/ 456 w 1790"/>
                <a:gd name="T3" fmla="*/ 242 h 336"/>
                <a:gd name="T4" fmla="*/ 722 w 1790"/>
                <a:gd name="T5" fmla="*/ 125 h 336"/>
                <a:gd name="T6" fmla="*/ 847 w 1790"/>
                <a:gd name="T7" fmla="*/ 17 h 336"/>
                <a:gd name="T8" fmla="*/ 960 w 1790"/>
                <a:gd name="T9" fmla="*/ 24 h 336"/>
                <a:gd name="T10" fmla="*/ 1049 w 1790"/>
                <a:gd name="T11" fmla="*/ 110 h 336"/>
                <a:gd name="T12" fmla="*/ 1222 w 1790"/>
                <a:gd name="T13" fmla="*/ 221 h 336"/>
                <a:gd name="T14" fmla="*/ 1493 w 1790"/>
                <a:gd name="T15" fmla="*/ 288 h 336"/>
                <a:gd name="T16" fmla="*/ 1790 w 1790"/>
                <a:gd name="T17" fmla="*/ 336 h 33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90"/>
                <a:gd name="T28" fmla="*/ 0 h 336"/>
                <a:gd name="T29" fmla="*/ 1790 w 1790"/>
                <a:gd name="T30" fmla="*/ 336 h 3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90" h="336">
                  <a:moveTo>
                    <a:pt x="0" y="307"/>
                  </a:moveTo>
                  <a:cubicBezTo>
                    <a:pt x="168" y="289"/>
                    <a:pt x="336" y="272"/>
                    <a:pt x="456" y="242"/>
                  </a:cubicBezTo>
                  <a:cubicBezTo>
                    <a:pt x="576" y="212"/>
                    <a:pt x="657" y="163"/>
                    <a:pt x="722" y="125"/>
                  </a:cubicBezTo>
                  <a:cubicBezTo>
                    <a:pt x="787" y="87"/>
                    <a:pt x="807" y="34"/>
                    <a:pt x="847" y="17"/>
                  </a:cubicBezTo>
                  <a:cubicBezTo>
                    <a:pt x="887" y="0"/>
                    <a:pt x="926" y="9"/>
                    <a:pt x="960" y="24"/>
                  </a:cubicBezTo>
                  <a:cubicBezTo>
                    <a:pt x="994" y="39"/>
                    <a:pt x="1005" y="77"/>
                    <a:pt x="1049" y="110"/>
                  </a:cubicBezTo>
                  <a:cubicBezTo>
                    <a:pt x="1093" y="143"/>
                    <a:pt x="1148" y="191"/>
                    <a:pt x="1222" y="221"/>
                  </a:cubicBezTo>
                  <a:cubicBezTo>
                    <a:pt x="1296" y="251"/>
                    <a:pt x="1398" y="269"/>
                    <a:pt x="1493" y="288"/>
                  </a:cubicBezTo>
                  <a:cubicBezTo>
                    <a:pt x="1588" y="307"/>
                    <a:pt x="1689" y="321"/>
                    <a:pt x="1790" y="336"/>
                  </a:cubicBezTo>
                </a:path>
              </a:pathLst>
            </a:custGeom>
            <a:noFill/>
            <a:ln w="127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92" name="Freeform 19"/>
            <p:cNvSpPr>
              <a:spLocks/>
            </p:cNvSpPr>
            <p:nvPr/>
          </p:nvSpPr>
          <p:spPr bwMode="black">
            <a:xfrm>
              <a:off x="2515" y="1068"/>
              <a:ext cx="1179" cy="598"/>
            </a:xfrm>
            <a:custGeom>
              <a:avLst/>
              <a:gdLst>
                <a:gd name="T0" fmla="*/ 0 w 1179"/>
                <a:gd name="T1" fmla="*/ 578 h 598"/>
                <a:gd name="T2" fmla="*/ 187 w 1179"/>
                <a:gd name="T3" fmla="*/ 502 h 598"/>
                <a:gd name="T4" fmla="*/ 334 w 1179"/>
                <a:gd name="T5" fmla="*/ 305 h 598"/>
                <a:gd name="T6" fmla="*/ 435 w 1179"/>
                <a:gd name="T7" fmla="*/ 115 h 598"/>
                <a:gd name="T8" fmla="*/ 543 w 1179"/>
                <a:gd name="T9" fmla="*/ 14 h 598"/>
                <a:gd name="T10" fmla="*/ 701 w 1179"/>
                <a:gd name="T11" fmla="*/ 46 h 598"/>
                <a:gd name="T12" fmla="*/ 850 w 1179"/>
                <a:gd name="T13" fmla="*/ 290 h 598"/>
                <a:gd name="T14" fmla="*/ 994 w 1179"/>
                <a:gd name="T15" fmla="*/ 502 h 598"/>
                <a:gd name="T16" fmla="*/ 1179 w 1179"/>
                <a:gd name="T17" fmla="*/ 598 h 59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79"/>
                <a:gd name="T28" fmla="*/ 0 h 598"/>
                <a:gd name="T29" fmla="*/ 1179 w 1179"/>
                <a:gd name="T30" fmla="*/ 598 h 59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79" h="598">
                  <a:moveTo>
                    <a:pt x="0" y="578"/>
                  </a:moveTo>
                  <a:cubicBezTo>
                    <a:pt x="65" y="562"/>
                    <a:pt x="131" y="547"/>
                    <a:pt x="187" y="502"/>
                  </a:cubicBezTo>
                  <a:cubicBezTo>
                    <a:pt x="243" y="457"/>
                    <a:pt x="293" y="369"/>
                    <a:pt x="334" y="305"/>
                  </a:cubicBezTo>
                  <a:cubicBezTo>
                    <a:pt x="375" y="241"/>
                    <a:pt x="400" y="164"/>
                    <a:pt x="435" y="115"/>
                  </a:cubicBezTo>
                  <a:cubicBezTo>
                    <a:pt x="470" y="66"/>
                    <a:pt x="499" y="25"/>
                    <a:pt x="543" y="14"/>
                  </a:cubicBezTo>
                  <a:cubicBezTo>
                    <a:pt x="587" y="3"/>
                    <a:pt x="650" y="0"/>
                    <a:pt x="701" y="46"/>
                  </a:cubicBezTo>
                  <a:cubicBezTo>
                    <a:pt x="752" y="92"/>
                    <a:pt x="801" y="214"/>
                    <a:pt x="850" y="290"/>
                  </a:cubicBezTo>
                  <a:cubicBezTo>
                    <a:pt x="899" y="366"/>
                    <a:pt x="939" y="451"/>
                    <a:pt x="994" y="502"/>
                  </a:cubicBezTo>
                  <a:cubicBezTo>
                    <a:pt x="1049" y="553"/>
                    <a:pt x="1114" y="575"/>
                    <a:pt x="1179" y="598"/>
                  </a:cubicBezTo>
                </a:path>
              </a:pathLst>
            </a:custGeom>
            <a:noFill/>
            <a:ln w="127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93" name="Freeform 20"/>
            <p:cNvSpPr>
              <a:spLocks/>
            </p:cNvSpPr>
            <p:nvPr/>
          </p:nvSpPr>
          <p:spPr bwMode="black">
            <a:xfrm>
              <a:off x="2777" y="825"/>
              <a:ext cx="665" cy="831"/>
            </a:xfrm>
            <a:custGeom>
              <a:avLst/>
              <a:gdLst>
                <a:gd name="T0" fmla="*/ 0 w 665"/>
                <a:gd name="T1" fmla="*/ 817 h 831"/>
                <a:gd name="T2" fmla="*/ 84 w 665"/>
                <a:gd name="T3" fmla="*/ 783 h 831"/>
                <a:gd name="T4" fmla="*/ 165 w 665"/>
                <a:gd name="T5" fmla="*/ 668 h 831"/>
                <a:gd name="T6" fmla="*/ 213 w 665"/>
                <a:gd name="T7" fmla="*/ 488 h 831"/>
                <a:gd name="T8" fmla="*/ 259 w 665"/>
                <a:gd name="T9" fmla="*/ 121 h 831"/>
                <a:gd name="T10" fmla="*/ 343 w 665"/>
                <a:gd name="T11" fmla="*/ 1 h 831"/>
                <a:gd name="T12" fmla="*/ 420 w 665"/>
                <a:gd name="T13" fmla="*/ 116 h 831"/>
                <a:gd name="T14" fmla="*/ 461 w 665"/>
                <a:gd name="T15" fmla="*/ 485 h 831"/>
                <a:gd name="T16" fmla="*/ 516 w 665"/>
                <a:gd name="T17" fmla="*/ 689 h 831"/>
                <a:gd name="T18" fmla="*/ 595 w 665"/>
                <a:gd name="T19" fmla="*/ 800 h 831"/>
                <a:gd name="T20" fmla="*/ 665 w 665"/>
                <a:gd name="T21" fmla="*/ 831 h 8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65"/>
                <a:gd name="T34" fmla="*/ 0 h 831"/>
                <a:gd name="T35" fmla="*/ 665 w 665"/>
                <a:gd name="T36" fmla="*/ 831 h 8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65" h="831">
                  <a:moveTo>
                    <a:pt x="0" y="817"/>
                  </a:moveTo>
                  <a:cubicBezTo>
                    <a:pt x="14" y="811"/>
                    <a:pt x="57" y="808"/>
                    <a:pt x="84" y="783"/>
                  </a:cubicBezTo>
                  <a:cubicBezTo>
                    <a:pt x="111" y="758"/>
                    <a:pt x="143" y="717"/>
                    <a:pt x="165" y="668"/>
                  </a:cubicBezTo>
                  <a:cubicBezTo>
                    <a:pt x="187" y="619"/>
                    <a:pt x="197" y="579"/>
                    <a:pt x="213" y="488"/>
                  </a:cubicBezTo>
                  <a:cubicBezTo>
                    <a:pt x="229" y="397"/>
                    <a:pt x="237" y="202"/>
                    <a:pt x="259" y="121"/>
                  </a:cubicBezTo>
                  <a:cubicBezTo>
                    <a:pt x="281" y="40"/>
                    <a:pt x="316" y="2"/>
                    <a:pt x="343" y="1"/>
                  </a:cubicBezTo>
                  <a:cubicBezTo>
                    <a:pt x="370" y="0"/>
                    <a:pt x="400" y="35"/>
                    <a:pt x="420" y="116"/>
                  </a:cubicBezTo>
                  <a:cubicBezTo>
                    <a:pt x="440" y="197"/>
                    <a:pt x="445" y="390"/>
                    <a:pt x="461" y="485"/>
                  </a:cubicBezTo>
                  <a:cubicBezTo>
                    <a:pt x="477" y="580"/>
                    <a:pt x="494" y="637"/>
                    <a:pt x="516" y="689"/>
                  </a:cubicBezTo>
                  <a:cubicBezTo>
                    <a:pt x="538" y="741"/>
                    <a:pt x="570" y="776"/>
                    <a:pt x="595" y="800"/>
                  </a:cubicBezTo>
                  <a:cubicBezTo>
                    <a:pt x="620" y="824"/>
                    <a:pt x="651" y="825"/>
                    <a:pt x="665" y="831"/>
                  </a:cubicBezTo>
                </a:path>
              </a:pathLst>
            </a:custGeom>
            <a:noFill/>
            <a:ln w="127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10258" name="Text Box 21"/>
          <p:cNvSpPr txBox="1">
            <a:spLocks noChangeArrowheads="1"/>
          </p:cNvSpPr>
          <p:nvPr/>
        </p:nvSpPr>
        <p:spPr bwMode="black">
          <a:xfrm>
            <a:off x="4667250" y="2574925"/>
            <a:ext cx="6096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rgbClr val="000000"/>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SzPct val="50000"/>
              <a:buFont typeface="Wingdings" panose="05000000000000000000" pitchFamily="2" charset="2"/>
              <a:buChar char="Ø"/>
              <a:defRPr sz="1400" b="1">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800">
                <a:solidFill>
                  <a:schemeClr val="tx1"/>
                </a:solidFill>
                <a:latin typeface="Symbol" panose="05050102010706020507" pitchFamily="18" charset="2"/>
              </a:rPr>
              <a:t>m</a:t>
            </a:r>
            <a:r>
              <a:rPr lang="en-US" altLang="en-US" sz="800">
                <a:solidFill>
                  <a:schemeClr val="tx1"/>
                </a:solidFill>
                <a:latin typeface="Verdana" panose="020B0604030504040204" pitchFamily="34" charset="0"/>
              </a:rPr>
              <a:t>  = 50</a:t>
            </a:r>
            <a:endParaRPr lang="en-US" altLang="en-US" sz="2400">
              <a:solidFill>
                <a:schemeClr val="tx1"/>
              </a:solidFill>
              <a:latin typeface="Verdana" panose="020B0604030504040204" pitchFamily="34" charset="0"/>
            </a:endParaRPr>
          </a:p>
        </p:txBody>
      </p:sp>
      <p:sp>
        <p:nvSpPr>
          <p:cNvPr id="10259" name="Text Box 22"/>
          <p:cNvSpPr txBox="1">
            <a:spLocks noChangeArrowheads="1"/>
          </p:cNvSpPr>
          <p:nvPr/>
        </p:nvSpPr>
        <p:spPr bwMode="black">
          <a:xfrm>
            <a:off x="5819775" y="2336800"/>
            <a:ext cx="6096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rgbClr val="000000"/>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SzPct val="50000"/>
              <a:buFont typeface="Wingdings" panose="05000000000000000000" pitchFamily="2" charset="2"/>
              <a:buChar char="Ø"/>
              <a:defRPr sz="1400" b="1">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800">
                <a:solidFill>
                  <a:schemeClr val="tx1"/>
                </a:solidFill>
                <a:latin typeface="Symbol" panose="05050102010706020507" pitchFamily="18" charset="2"/>
              </a:rPr>
              <a:t>s</a:t>
            </a:r>
            <a:r>
              <a:rPr lang="en-US" altLang="en-US" sz="800">
                <a:solidFill>
                  <a:schemeClr val="tx1"/>
                </a:solidFill>
                <a:latin typeface="Verdana" panose="020B0604030504040204" pitchFamily="34" charset="0"/>
              </a:rPr>
              <a:t>  = 10</a:t>
            </a:r>
            <a:endParaRPr lang="en-US" altLang="en-US" sz="2400">
              <a:solidFill>
                <a:schemeClr val="tx1"/>
              </a:solidFill>
              <a:latin typeface="Verdana" panose="020B0604030504040204" pitchFamily="34" charset="0"/>
            </a:endParaRPr>
          </a:p>
        </p:txBody>
      </p:sp>
      <p:sp>
        <p:nvSpPr>
          <p:cNvPr id="10260" name="Text Box 23"/>
          <p:cNvSpPr txBox="1">
            <a:spLocks noChangeArrowheads="1"/>
          </p:cNvSpPr>
          <p:nvPr/>
        </p:nvSpPr>
        <p:spPr bwMode="black">
          <a:xfrm>
            <a:off x="5214938" y="1827213"/>
            <a:ext cx="6096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rgbClr val="000000"/>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SzPct val="50000"/>
              <a:buFont typeface="Wingdings" panose="05000000000000000000" pitchFamily="2" charset="2"/>
              <a:buChar char="Ø"/>
              <a:defRPr sz="1400" b="1">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800">
                <a:solidFill>
                  <a:schemeClr val="tx1"/>
                </a:solidFill>
                <a:latin typeface="Symbol" panose="05050102010706020507" pitchFamily="18" charset="2"/>
              </a:rPr>
              <a:t>s</a:t>
            </a:r>
            <a:r>
              <a:rPr lang="en-US" altLang="en-US" sz="800">
                <a:solidFill>
                  <a:schemeClr val="tx1"/>
                </a:solidFill>
                <a:latin typeface="Verdana" panose="020B0604030504040204" pitchFamily="34" charset="0"/>
              </a:rPr>
              <a:t>  = 5</a:t>
            </a:r>
            <a:endParaRPr lang="en-US" altLang="en-US" sz="2400">
              <a:solidFill>
                <a:schemeClr val="tx1"/>
              </a:solidFill>
              <a:latin typeface="Verdana" panose="020B0604030504040204" pitchFamily="34" charset="0"/>
            </a:endParaRPr>
          </a:p>
        </p:txBody>
      </p:sp>
      <p:sp>
        <p:nvSpPr>
          <p:cNvPr id="10261" name="Text Box 24"/>
          <p:cNvSpPr txBox="1">
            <a:spLocks noChangeArrowheads="1"/>
          </p:cNvSpPr>
          <p:nvPr/>
        </p:nvSpPr>
        <p:spPr bwMode="black">
          <a:xfrm>
            <a:off x="4948238" y="1117600"/>
            <a:ext cx="6096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rgbClr val="000000"/>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SzPct val="50000"/>
              <a:buFont typeface="Wingdings" panose="05000000000000000000" pitchFamily="2" charset="2"/>
              <a:buChar char="Ø"/>
              <a:defRPr sz="1400" b="1">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800">
                <a:solidFill>
                  <a:schemeClr val="tx1"/>
                </a:solidFill>
                <a:latin typeface="Symbol" panose="05050102010706020507" pitchFamily="18" charset="2"/>
              </a:rPr>
              <a:t>s</a:t>
            </a:r>
            <a:r>
              <a:rPr lang="en-US" altLang="en-US" sz="800">
                <a:solidFill>
                  <a:schemeClr val="tx1"/>
                </a:solidFill>
                <a:latin typeface="Verdana" panose="020B0604030504040204" pitchFamily="34" charset="0"/>
              </a:rPr>
              <a:t>  = 1</a:t>
            </a:r>
            <a:endParaRPr lang="en-US" altLang="en-US" sz="2400">
              <a:solidFill>
                <a:schemeClr val="tx1"/>
              </a:solidFill>
              <a:latin typeface="Verdana" panose="020B0604030504040204" pitchFamily="34" charset="0"/>
            </a:endParaRPr>
          </a:p>
        </p:txBody>
      </p:sp>
      <p:sp>
        <p:nvSpPr>
          <p:cNvPr id="10262" name="Text Box 25"/>
          <p:cNvSpPr txBox="1">
            <a:spLocks noChangeArrowheads="1"/>
          </p:cNvSpPr>
          <p:nvPr/>
        </p:nvSpPr>
        <p:spPr bwMode="black">
          <a:xfrm>
            <a:off x="4572000" y="941388"/>
            <a:ext cx="609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rgbClr val="000000"/>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SzPct val="50000"/>
              <a:buFont typeface="Wingdings" panose="05000000000000000000" pitchFamily="2" charset="2"/>
              <a:buChar char="Ø"/>
              <a:defRPr sz="1400" b="1">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200" i="1">
                <a:solidFill>
                  <a:schemeClr val="tx1"/>
                </a:solidFill>
                <a:latin typeface="Verdana" panose="020B0604030504040204" pitchFamily="34" charset="0"/>
              </a:rPr>
              <a:t>f</a:t>
            </a:r>
            <a:r>
              <a:rPr lang="en-US" altLang="en-US" sz="1200">
                <a:solidFill>
                  <a:schemeClr val="tx1"/>
                </a:solidFill>
                <a:latin typeface="Verdana" panose="020B0604030504040204" pitchFamily="34" charset="0"/>
              </a:rPr>
              <a:t>(t)</a:t>
            </a:r>
            <a:endParaRPr lang="en-US" altLang="en-US" sz="2400">
              <a:solidFill>
                <a:schemeClr val="tx1"/>
              </a:solidFill>
              <a:latin typeface="Verdana" panose="020B0604030504040204" pitchFamily="34" charset="0"/>
            </a:endParaRPr>
          </a:p>
        </p:txBody>
      </p:sp>
      <p:sp>
        <p:nvSpPr>
          <p:cNvPr id="10263" name="Text Box 26"/>
          <p:cNvSpPr txBox="1">
            <a:spLocks noChangeArrowheads="1"/>
          </p:cNvSpPr>
          <p:nvPr/>
        </p:nvSpPr>
        <p:spPr bwMode="black">
          <a:xfrm>
            <a:off x="3481388" y="2908300"/>
            <a:ext cx="609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rgbClr val="000000"/>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SzPct val="50000"/>
              <a:buFont typeface="Wingdings" panose="05000000000000000000" pitchFamily="2" charset="2"/>
              <a:buChar char="Ø"/>
              <a:defRPr sz="1400" b="1">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200" i="1">
                <a:solidFill>
                  <a:schemeClr val="tx1"/>
                </a:solidFill>
                <a:latin typeface="Verdana" panose="020B0604030504040204" pitchFamily="34" charset="0"/>
              </a:rPr>
              <a:t>f</a:t>
            </a:r>
            <a:r>
              <a:rPr lang="en-US" altLang="en-US" sz="1200">
                <a:solidFill>
                  <a:schemeClr val="tx1"/>
                </a:solidFill>
                <a:latin typeface="Verdana" panose="020B0604030504040204" pitchFamily="34" charset="0"/>
              </a:rPr>
              <a:t>(t)</a:t>
            </a:r>
            <a:endParaRPr lang="en-US" altLang="en-US" sz="2400">
              <a:solidFill>
                <a:schemeClr val="tx1"/>
              </a:solidFill>
              <a:latin typeface="Verdana" panose="020B0604030504040204" pitchFamily="34" charset="0"/>
            </a:endParaRPr>
          </a:p>
        </p:txBody>
      </p:sp>
      <p:sp>
        <p:nvSpPr>
          <p:cNvPr id="10264" name="Text Box 27"/>
          <p:cNvSpPr txBox="1">
            <a:spLocks noChangeArrowheads="1"/>
          </p:cNvSpPr>
          <p:nvPr/>
        </p:nvSpPr>
        <p:spPr bwMode="black">
          <a:xfrm>
            <a:off x="4491038" y="2908300"/>
            <a:ext cx="609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rgbClr val="000000"/>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SzPct val="50000"/>
              <a:buFont typeface="Wingdings" panose="05000000000000000000" pitchFamily="2" charset="2"/>
              <a:buChar char="Ø"/>
              <a:defRPr sz="1400" b="1">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200" i="1">
                <a:solidFill>
                  <a:schemeClr val="tx1"/>
                </a:solidFill>
                <a:latin typeface="Verdana" panose="020B0604030504040204" pitchFamily="34" charset="0"/>
              </a:rPr>
              <a:t>f</a:t>
            </a:r>
            <a:r>
              <a:rPr lang="en-US" altLang="en-US" sz="1200">
                <a:solidFill>
                  <a:schemeClr val="tx1"/>
                </a:solidFill>
                <a:latin typeface="Verdana" panose="020B0604030504040204" pitchFamily="34" charset="0"/>
              </a:rPr>
              <a:t>(t)</a:t>
            </a:r>
            <a:endParaRPr lang="en-US" altLang="en-US" sz="2400">
              <a:solidFill>
                <a:schemeClr val="tx1"/>
              </a:solidFill>
              <a:latin typeface="Verdana" panose="020B0604030504040204" pitchFamily="34" charset="0"/>
            </a:endParaRPr>
          </a:p>
        </p:txBody>
      </p:sp>
      <p:sp>
        <p:nvSpPr>
          <p:cNvPr id="10265" name="Text Box 28"/>
          <p:cNvSpPr txBox="1">
            <a:spLocks noChangeArrowheads="1"/>
          </p:cNvSpPr>
          <p:nvPr/>
        </p:nvSpPr>
        <p:spPr bwMode="black">
          <a:xfrm>
            <a:off x="5567363" y="2941638"/>
            <a:ext cx="609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rgbClr val="000000"/>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SzPct val="50000"/>
              <a:buFont typeface="Wingdings" panose="05000000000000000000" pitchFamily="2" charset="2"/>
              <a:buChar char="Ø"/>
              <a:defRPr sz="1400" b="1">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200" i="1">
                <a:solidFill>
                  <a:schemeClr val="tx1"/>
                </a:solidFill>
                <a:latin typeface="Verdana" panose="020B0604030504040204" pitchFamily="34" charset="0"/>
              </a:rPr>
              <a:t>f</a:t>
            </a:r>
            <a:r>
              <a:rPr lang="en-US" altLang="en-US" sz="1200">
                <a:solidFill>
                  <a:schemeClr val="tx1"/>
                </a:solidFill>
                <a:latin typeface="Verdana" panose="020B0604030504040204" pitchFamily="34" charset="0"/>
              </a:rPr>
              <a:t>(t)</a:t>
            </a:r>
            <a:endParaRPr lang="en-US" altLang="en-US" sz="2400">
              <a:solidFill>
                <a:schemeClr val="tx1"/>
              </a:solidFill>
              <a:latin typeface="Verdana" panose="020B0604030504040204" pitchFamily="34" charset="0"/>
            </a:endParaRPr>
          </a:p>
        </p:txBody>
      </p:sp>
      <p:sp>
        <p:nvSpPr>
          <p:cNvPr id="10266" name="Text Box 29"/>
          <p:cNvSpPr txBox="1">
            <a:spLocks noChangeArrowheads="1"/>
          </p:cNvSpPr>
          <p:nvPr/>
        </p:nvSpPr>
        <p:spPr bwMode="black">
          <a:xfrm>
            <a:off x="3895725" y="4322763"/>
            <a:ext cx="609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rgbClr val="000000"/>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SzPct val="50000"/>
              <a:buFont typeface="Wingdings" panose="05000000000000000000" pitchFamily="2" charset="2"/>
              <a:buChar char="Ø"/>
              <a:defRPr sz="1400" b="1">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200" i="1">
                <a:solidFill>
                  <a:schemeClr val="tx1"/>
                </a:solidFill>
                <a:latin typeface="Verdana" panose="020B0604030504040204" pitchFamily="34" charset="0"/>
              </a:rPr>
              <a:t>f</a:t>
            </a:r>
            <a:r>
              <a:rPr lang="en-US" altLang="en-US" sz="1200">
                <a:solidFill>
                  <a:schemeClr val="tx1"/>
                </a:solidFill>
                <a:latin typeface="Verdana" panose="020B0604030504040204" pitchFamily="34" charset="0"/>
              </a:rPr>
              <a:t>(t)</a:t>
            </a:r>
            <a:endParaRPr lang="en-US" altLang="en-US" sz="2400">
              <a:solidFill>
                <a:schemeClr val="tx1"/>
              </a:solidFill>
              <a:latin typeface="Verdana" panose="020B0604030504040204" pitchFamily="34" charset="0"/>
            </a:endParaRPr>
          </a:p>
        </p:txBody>
      </p:sp>
      <p:sp>
        <p:nvSpPr>
          <p:cNvPr id="10267" name="Text Box 30"/>
          <p:cNvSpPr txBox="1">
            <a:spLocks noChangeArrowheads="1"/>
          </p:cNvSpPr>
          <p:nvPr/>
        </p:nvSpPr>
        <p:spPr bwMode="black">
          <a:xfrm>
            <a:off x="4491038" y="4627563"/>
            <a:ext cx="609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rgbClr val="000000"/>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SzPct val="50000"/>
              <a:buFont typeface="Wingdings" panose="05000000000000000000" pitchFamily="2" charset="2"/>
              <a:buChar char="Ø"/>
              <a:defRPr sz="1400" b="1">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200" i="1">
                <a:solidFill>
                  <a:schemeClr val="tx1"/>
                </a:solidFill>
                <a:latin typeface="Verdana" panose="020B0604030504040204" pitchFamily="34" charset="0"/>
              </a:rPr>
              <a:t>f</a:t>
            </a:r>
            <a:r>
              <a:rPr lang="en-US" altLang="en-US" sz="1200">
                <a:solidFill>
                  <a:schemeClr val="tx1"/>
                </a:solidFill>
                <a:latin typeface="Verdana" panose="020B0604030504040204" pitchFamily="34" charset="0"/>
              </a:rPr>
              <a:t>(t)</a:t>
            </a:r>
            <a:endParaRPr lang="en-US" altLang="en-US" sz="2400">
              <a:solidFill>
                <a:schemeClr val="tx1"/>
              </a:solidFill>
              <a:latin typeface="Verdana" panose="020B0604030504040204" pitchFamily="34" charset="0"/>
            </a:endParaRPr>
          </a:p>
        </p:txBody>
      </p:sp>
      <p:sp>
        <p:nvSpPr>
          <p:cNvPr id="10268" name="Text Box 31"/>
          <p:cNvSpPr txBox="1">
            <a:spLocks noChangeArrowheads="1"/>
          </p:cNvSpPr>
          <p:nvPr/>
        </p:nvSpPr>
        <p:spPr bwMode="black">
          <a:xfrm>
            <a:off x="5953125" y="4879975"/>
            <a:ext cx="609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rgbClr val="000000"/>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SzPct val="50000"/>
              <a:buFont typeface="Wingdings" panose="05000000000000000000" pitchFamily="2" charset="2"/>
              <a:buChar char="Ø"/>
              <a:defRPr sz="1400" b="1">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200" i="1">
                <a:solidFill>
                  <a:schemeClr val="tx1"/>
                </a:solidFill>
                <a:latin typeface="Verdana" panose="020B0604030504040204" pitchFamily="34" charset="0"/>
              </a:rPr>
              <a:t>f</a:t>
            </a:r>
            <a:r>
              <a:rPr lang="en-US" altLang="en-US" sz="1200">
                <a:solidFill>
                  <a:schemeClr val="tx1"/>
                </a:solidFill>
                <a:latin typeface="Verdana" panose="020B0604030504040204" pitchFamily="34" charset="0"/>
              </a:rPr>
              <a:t>(t)</a:t>
            </a:r>
            <a:endParaRPr lang="en-US" altLang="en-US" sz="2400">
              <a:solidFill>
                <a:schemeClr val="tx1"/>
              </a:solidFill>
              <a:latin typeface="Verdana" panose="020B0604030504040204" pitchFamily="34" charset="0"/>
            </a:endParaRPr>
          </a:p>
        </p:txBody>
      </p:sp>
      <p:sp>
        <p:nvSpPr>
          <p:cNvPr id="10269" name="Line 32"/>
          <p:cNvSpPr>
            <a:spLocks noChangeShapeType="1"/>
          </p:cNvSpPr>
          <p:nvPr/>
        </p:nvSpPr>
        <p:spPr bwMode="black">
          <a:xfrm>
            <a:off x="3206750" y="5908675"/>
            <a:ext cx="35591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70" name="Line 33"/>
          <p:cNvSpPr>
            <a:spLocks noChangeShapeType="1"/>
          </p:cNvSpPr>
          <p:nvPr/>
        </p:nvSpPr>
        <p:spPr bwMode="black">
          <a:xfrm flipV="1">
            <a:off x="3829050" y="4451350"/>
            <a:ext cx="0" cy="1457325"/>
          </a:xfrm>
          <a:prstGeom prst="line">
            <a:avLst/>
          </a:prstGeom>
          <a:noFill/>
          <a:ln w="9525">
            <a:solidFill>
              <a:schemeClr val="tx1"/>
            </a:solidFill>
            <a:prstDash val="lgDash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71" name="Line 34"/>
          <p:cNvSpPr>
            <a:spLocks noChangeShapeType="1"/>
          </p:cNvSpPr>
          <p:nvPr/>
        </p:nvSpPr>
        <p:spPr bwMode="black">
          <a:xfrm flipV="1">
            <a:off x="4908550" y="4451350"/>
            <a:ext cx="0" cy="1457325"/>
          </a:xfrm>
          <a:prstGeom prst="line">
            <a:avLst/>
          </a:prstGeom>
          <a:noFill/>
          <a:ln w="9525">
            <a:solidFill>
              <a:schemeClr val="tx1"/>
            </a:solidFill>
            <a:prstDash val="lgDash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72" name="Line 35"/>
          <p:cNvSpPr>
            <a:spLocks noChangeShapeType="1"/>
          </p:cNvSpPr>
          <p:nvPr/>
        </p:nvSpPr>
        <p:spPr bwMode="black">
          <a:xfrm flipV="1">
            <a:off x="5992813" y="4451350"/>
            <a:ext cx="0" cy="1457325"/>
          </a:xfrm>
          <a:prstGeom prst="line">
            <a:avLst/>
          </a:prstGeom>
          <a:noFill/>
          <a:ln w="9525">
            <a:solidFill>
              <a:schemeClr val="tx1"/>
            </a:solidFill>
            <a:prstDash val="lgDash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73" name="Freeform 36"/>
          <p:cNvSpPr>
            <a:spLocks/>
          </p:cNvSpPr>
          <p:nvPr/>
        </p:nvSpPr>
        <p:spPr bwMode="black">
          <a:xfrm>
            <a:off x="3338513" y="4521200"/>
            <a:ext cx="933450" cy="1339850"/>
          </a:xfrm>
          <a:custGeom>
            <a:avLst/>
            <a:gdLst>
              <a:gd name="T0" fmla="*/ 0 w 588"/>
              <a:gd name="T1" fmla="*/ 2074089388 h 844"/>
              <a:gd name="T2" fmla="*/ 257055938 w 588"/>
              <a:gd name="T3" fmla="*/ 1847275325 h 844"/>
              <a:gd name="T4" fmla="*/ 393144375 w 588"/>
              <a:gd name="T5" fmla="*/ 1491932500 h 844"/>
              <a:gd name="T6" fmla="*/ 536794075 w 588"/>
              <a:gd name="T7" fmla="*/ 433466875 h 844"/>
              <a:gd name="T8" fmla="*/ 771167813 w 588"/>
              <a:gd name="T9" fmla="*/ 2520950 h 844"/>
              <a:gd name="T10" fmla="*/ 982860938 w 588"/>
              <a:gd name="T11" fmla="*/ 456149075 h 844"/>
              <a:gd name="T12" fmla="*/ 1096268763 w 588"/>
              <a:gd name="T13" fmla="*/ 1499493763 h 844"/>
              <a:gd name="T14" fmla="*/ 1247478138 w 588"/>
              <a:gd name="T15" fmla="*/ 1900197813 h 844"/>
              <a:gd name="T16" fmla="*/ 1481851875 w 588"/>
              <a:gd name="T17" fmla="*/ 2127011875 h 8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88"/>
              <a:gd name="T28" fmla="*/ 0 h 844"/>
              <a:gd name="T29" fmla="*/ 588 w 588"/>
              <a:gd name="T30" fmla="*/ 844 h 84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88" h="844">
                <a:moveTo>
                  <a:pt x="0" y="823"/>
                </a:moveTo>
                <a:cubicBezTo>
                  <a:pt x="17" y="808"/>
                  <a:pt x="76" y="771"/>
                  <a:pt x="102" y="733"/>
                </a:cubicBezTo>
                <a:cubicBezTo>
                  <a:pt x="128" y="695"/>
                  <a:pt x="138" y="685"/>
                  <a:pt x="156" y="592"/>
                </a:cubicBezTo>
                <a:cubicBezTo>
                  <a:pt x="174" y="499"/>
                  <a:pt x="188" y="270"/>
                  <a:pt x="213" y="172"/>
                </a:cubicBezTo>
                <a:cubicBezTo>
                  <a:pt x="238" y="74"/>
                  <a:pt x="277" y="0"/>
                  <a:pt x="306" y="1"/>
                </a:cubicBezTo>
                <a:cubicBezTo>
                  <a:pt x="335" y="2"/>
                  <a:pt x="369" y="82"/>
                  <a:pt x="390" y="181"/>
                </a:cubicBezTo>
                <a:cubicBezTo>
                  <a:pt x="411" y="280"/>
                  <a:pt x="418" y="500"/>
                  <a:pt x="435" y="595"/>
                </a:cubicBezTo>
                <a:cubicBezTo>
                  <a:pt x="452" y="690"/>
                  <a:pt x="470" y="713"/>
                  <a:pt x="495" y="754"/>
                </a:cubicBezTo>
                <a:cubicBezTo>
                  <a:pt x="520" y="795"/>
                  <a:pt x="569" y="825"/>
                  <a:pt x="588" y="844"/>
                </a:cubicBezTo>
              </a:path>
            </a:pathLst>
          </a:custGeom>
          <a:noFill/>
          <a:ln w="127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74" name="Freeform 37"/>
          <p:cNvSpPr>
            <a:spLocks/>
          </p:cNvSpPr>
          <p:nvPr/>
        </p:nvSpPr>
        <p:spPr bwMode="black">
          <a:xfrm>
            <a:off x="4424363" y="4845050"/>
            <a:ext cx="966787" cy="1030288"/>
          </a:xfrm>
          <a:custGeom>
            <a:avLst/>
            <a:gdLst>
              <a:gd name="T0" fmla="*/ 0 w 609"/>
              <a:gd name="T1" fmla="*/ 1612900783 h 649"/>
              <a:gd name="T2" fmla="*/ 189010827 w 609"/>
              <a:gd name="T3" fmla="*/ 1370965665 h 649"/>
              <a:gd name="T4" fmla="*/ 302418594 w 609"/>
              <a:gd name="T5" fmla="*/ 992942044 h 649"/>
              <a:gd name="T6" fmla="*/ 498990679 w 609"/>
              <a:gd name="T7" fmla="*/ 252015747 h 649"/>
              <a:gd name="T8" fmla="*/ 756046484 w 609"/>
              <a:gd name="T9" fmla="*/ 2520951 h 649"/>
              <a:gd name="T10" fmla="*/ 982860429 w 609"/>
              <a:gd name="T11" fmla="*/ 259577013 h 649"/>
              <a:gd name="T12" fmla="*/ 1186992186 w 609"/>
              <a:gd name="T13" fmla="*/ 1045866145 h 649"/>
              <a:gd name="T14" fmla="*/ 1323080553 w 609"/>
              <a:gd name="T15" fmla="*/ 1423889766 h 649"/>
              <a:gd name="T16" fmla="*/ 1534773569 w 609"/>
              <a:gd name="T17" fmla="*/ 1635582994 h 64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09"/>
              <a:gd name="T28" fmla="*/ 0 h 649"/>
              <a:gd name="T29" fmla="*/ 609 w 609"/>
              <a:gd name="T30" fmla="*/ 649 h 64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09" h="649">
                <a:moveTo>
                  <a:pt x="0" y="640"/>
                </a:moveTo>
                <a:cubicBezTo>
                  <a:pt x="12" y="624"/>
                  <a:pt x="55" y="585"/>
                  <a:pt x="75" y="544"/>
                </a:cubicBezTo>
                <a:cubicBezTo>
                  <a:pt x="95" y="503"/>
                  <a:pt x="100" y="468"/>
                  <a:pt x="120" y="394"/>
                </a:cubicBezTo>
                <a:cubicBezTo>
                  <a:pt x="140" y="320"/>
                  <a:pt x="168" y="165"/>
                  <a:pt x="198" y="100"/>
                </a:cubicBezTo>
                <a:cubicBezTo>
                  <a:pt x="228" y="35"/>
                  <a:pt x="268" y="0"/>
                  <a:pt x="300" y="1"/>
                </a:cubicBezTo>
                <a:cubicBezTo>
                  <a:pt x="332" y="2"/>
                  <a:pt x="362" y="34"/>
                  <a:pt x="390" y="103"/>
                </a:cubicBezTo>
                <a:cubicBezTo>
                  <a:pt x="418" y="172"/>
                  <a:pt x="449" y="338"/>
                  <a:pt x="471" y="415"/>
                </a:cubicBezTo>
                <a:cubicBezTo>
                  <a:pt x="493" y="492"/>
                  <a:pt x="502" y="526"/>
                  <a:pt x="525" y="565"/>
                </a:cubicBezTo>
                <a:cubicBezTo>
                  <a:pt x="548" y="604"/>
                  <a:pt x="592" y="632"/>
                  <a:pt x="609" y="649"/>
                </a:cubicBezTo>
              </a:path>
            </a:pathLst>
          </a:custGeom>
          <a:noFill/>
          <a:ln w="127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75" name="Freeform 38"/>
          <p:cNvSpPr>
            <a:spLocks/>
          </p:cNvSpPr>
          <p:nvPr/>
        </p:nvSpPr>
        <p:spPr bwMode="black">
          <a:xfrm>
            <a:off x="5229225" y="5272088"/>
            <a:ext cx="1519238" cy="603250"/>
          </a:xfrm>
          <a:custGeom>
            <a:avLst/>
            <a:gdLst>
              <a:gd name="T0" fmla="*/ 0 w 957"/>
              <a:gd name="T1" fmla="*/ 934978763 h 380"/>
              <a:gd name="T2" fmla="*/ 279738230 w 957"/>
              <a:gd name="T3" fmla="*/ 851812813 h 380"/>
              <a:gd name="T4" fmla="*/ 529232987 w 957"/>
              <a:gd name="T5" fmla="*/ 700603438 h 380"/>
              <a:gd name="T6" fmla="*/ 831651836 w 957"/>
              <a:gd name="T7" fmla="*/ 352821875 h 380"/>
              <a:gd name="T8" fmla="*/ 1035785353 w 957"/>
              <a:gd name="T9" fmla="*/ 73085325 h 380"/>
              <a:gd name="T10" fmla="*/ 1262599491 w 957"/>
              <a:gd name="T11" fmla="*/ 5040313 h 380"/>
              <a:gd name="T12" fmla="*/ 1459171743 w 957"/>
              <a:gd name="T13" fmla="*/ 103327200 h 380"/>
              <a:gd name="T14" fmla="*/ 1678424615 w 957"/>
              <a:gd name="T15" fmla="*/ 413305625 h 380"/>
              <a:gd name="T16" fmla="*/ 1973283787 w 957"/>
              <a:gd name="T17" fmla="*/ 723285638 h 380"/>
              <a:gd name="T18" fmla="*/ 2147483646 w 957"/>
              <a:gd name="T19" fmla="*/ 874495013 h 380"/>
              <a:gd name="T20" fmla="*/ 2147483646 w 957"/>
              <a:gd name="T21" fmla="*/ 957659375 h 3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57"/>
              <a:gd name="T34" fmla="*/ 0 h 380"/>
              <a:gd name="T35" fmla="*/ 957 w 957"/>
              <a:gd name="T36" fmla="*/ 380 h 38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57" h="380">
                <a:moveTo>
                  <a:pt x="0" y="371"/>
                </a:moveTo>
                <a:cubicBezTo>
                  <a:pt x="18" y="366"/>
                  <a:pt x="76" y="354"/>
                  <a:pt x="111" y="338"/>
                </a:cubicBezTo>
                <a:cubicBezTo>
                  <a:pt x="146" y="322"/>
                  <a:pt x="174" y="311"/>
                  <a:pt x="210" y="278"/>
                </a:cubicBezTo>
                <a:cubicBezTo>
                  <a:pt x="246" y="245"/>
                  <a:pt x="297" y="181"/>
                  <a:pt x="330" y="140"/>
                </a:cubicBezTo>
                <a:cubicBezTo>
                  <a:pt x="363" y="99"/>
                  <a:pt x="383" y="52"/>
                  <a:pt x="411" y="29"/>
                </a:cubicBezTo>
                <a:cubicBezTo>
                  <a:pt x="439" y="6"/>
                  <a:pt x="473" y="0"/>
                  <a:pt x="501" y="2"/>
                </a:cubicBezTo>
                <a:cubicBezTo>
                  <a:pt x="529" y="4"/>
                  <a:pt x="552" y="14"/>
                  <a:pt x="579" y="41"/>
                </a:cubicBezTo>
                <a:cubicBezTo>
                  <a:pt x="606" y="68"/>
                  <a:pt x="632" y="123"/>
                  <a:pt x="666" y="164"/>
                </a:cubicBezTo>
                <a:cubicBezTo>
                  <a:pt x="700" y="205"/>
                  <a:pt x="750" y="257"/>
                  <a:pt x="783" y="287"/>
                </a:cubicBezTo>
                <a:cubicBezTo>
                  <a:pt x="816" y="317"/>
                  <a:pt x="838" y="332"/>
                  <a:pt x="867" y="347"/>
                </a:cubicBezTo>
                <a:cubicBezTo>
                  <a:pt x="896" y="362"/>
                  <a:pt x="938" y="373"/>
                  <a:pt x="957" y="380"/>
                </a:cubicBezTo>
              </a:path>
            </a:pathLst>
          </a:custGeom>
          <a:noFill/>
          <a:ln w="127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76" name="Text Box 39"/>
          <p:cNvSpPr txBox="1">
            <a:spLocks noChangeArrowheads="1"/>
          </p:cNvSpPr>
          <p:nvPr/>
        </p:nvSpPr>
        <p:spPr bwMode="black">
          <a:xfrm>
            <a:off x="5067300" y="3313113"/>
            <a:ext cx="6096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rgbClr val="000000"/>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SzPct val="50000"/>
              <a:buFont typeface="Wingdings" panose="05000000000000000000" pitchFamily="2" charset="2"/>
              <a:buChar char="Ø"/>
              <a:defRPr sz="1400" b="1">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800">
                <a:solidFill>
                  <a:schemeClr val="tx1"/>
                </a:solidFill>
                <a:latin typeface="Symbol" panose="05050102010706020507" pitchFamily="18" charset="2"/>
              </a:rPr>
              <a:t>s</a:t>
            </a:r>
            <a:r>
              <a:rPr lang="en-US" altLang="en-US" sz="800">
                <a:solidFill>
                  <a:schemeClr val="tx1"/>
                </a:solidFill>
                <a:latin typeface="Verdana" panose="020B0604030504040204" pitchFamily="34" charset="0"/>
              </a:rPr>
              <a:t>  = 5</a:t>
            </a:r>
            <a:endParaRPr lang="en-US" altLang="en-US" sz="2400">
              <a:solidFill>
                <a:schemeClr val="tx1"/>
              </a:solidFill>
              <a:latin typeface="Verdana" panose="020B0604030504040204" pitchFamily="34" charset="0"/>
            </a:endParaRPr>
          </a:p>
        </p:txBody>
      </p:sp>
      <p:sp>
        <p:nvSpPr>
          <p:cNvPr id="10277" name="Text Box 40"/>
          <p:cNvSpPr txBox="1">
            <a:spLocks noChangeArrowheads="1"/>
          </p:cNvSpPr>
          <p:nvPr/>
        </p:nvSpPr>
        <p:spPr bwMode="black">
          <a:xfrm>
            <a:off x="6143625" y="3313113"/>
            <a:ext cx="6096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rgbClr val="000000"/>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SzPct val="50000"/>
              <a:buFont typeface="Wingdings" panose="05000000000000000000" pitchFamily="2" charset="2"/>
              <a:buChar char="Ø"/>
              <a:defRPr sz="1400" b="1">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800">
                <a:solidFill>
                  <a:schemeClr val="tx1"/>
                </a:solidFill>
                <a:latin typeface="Symbol" panose="05050102010706020507" pitchFamily="18" charset="2"/>
              </a:rPr>
              <a:t>s</a:t>
            </a:r>
            <a:r>
              <a:rPr lang="en-US" altLang="en-US" sz="800">
                <a:solidFill>
                  <a:schemeClr val="tx1"/>
                </a:solidFill>
                <a:latin typeface="Verdana" panose="020B0604030504040204" pitchFamily="34" charset="0"/>
              </a:rPr>
              <a:t>  = 5</a:t>
            </a:r>
            <a:endParaRPr lang="en-US" altLang="en-US" sz="2400">
              <a:solidFill>
                <a:schemeClr val="tx1"/>
              </a:solidFill>
              <a:latin typeface="Verdana" panose="020B0604030504040204" pitchFamily="34" charset="0"/>
            </a:endParaRPr>
          </a:p>
        </p:txBody>
      </p:sp>
      <p:sp>
        <p:nvSpPr>
          <p:cNvPr id="10278" name="Text Box 41"/>
          <p:cNvSpPr txBox="1">
            <a:spLocks noChangeArrowheads="1"/>
          </p:cNvSpPr>
          <p:nvPr/>
        </p:nvSpPr>
        <p:spPr bwMode="black">
          <a:xfrm>
            <a:off x="3986213" y="3313113"/>
            <a:ext cx="6096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rgbClr val="000000"/>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SzPct val="50000"/>
              <a:buFont typeface="Wingdings" panose="05000000000000000000" pitchFamily="2" charset="2"/>
              <a:buChar char="Ø"/>
              <a:defRPr sz="1400" b="1">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800">
                <a:solidFill>
                  <a:schemeClr val="tx1"/>
                </a:solidFill>
                <a:latin typeface="Symbol" panose="05050102010706020507" pitchFamily="18" charset="2"/>
              </a:rPr>
              <a:t>s</a:t>
            </a:r>
            <a:r>
              <a:rPr lang="en-US" altLang="en-US" sz="800">
                <a:solidFill>
                  <a:schemeClr val="tx1"/>
                </a:solidFill>
                <a:latin typeface="Verdana" panose="020B0604030504040204" pitchFamily="34" charset="0"/>
              </a:rPr>
              <a:t>  = 5</a:t>
            </a:r>
            <a:endParaRPr lang="en-US" altLang="en-US" sz="2400">
              <a:solidFill>
                <a:schemeClr val="tx1"/>
              </a:solidFill>
              <a:latin typeface="Verdana" panose="020B0604030504040204" pitchFamily="34" charset="0"/>
            </a:endParaRPr>
          </a:p>
        </p:txBody>
      </p:sp>
      <p:sp>
        <p:nvSpPr>
          <p:cNvPr id="10279" name="Text Box 42"/>
          <p:cNvSpPr txBox="1">
            <a:spLocks noChangeArrowheads="1"/>
          </p:cNvSpPr>
          <p:nvPr/>
        </p:nvSpPr>
        <p:spPr bwMode="black">
          <a:xfrm>
            <a:off x="4010025" y="5046663"/>
            <a:ext cx="6096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rgbClr val="000000"/>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SzPct val="50000"/>
              <a:buFont typeface="Wingdings" panose="05000000000000000000" pitchFamily="2" charset="2"/>
              <a:buChar char="Ø"/>
              <a:defRPr sz="1400" b="1">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800">
                <a:solidFill>
                  <a:schemeClr val="tx1"/>
                </a:solidFill>
                <a:latin typeface="Symbol" panose="05050102010706020507" pitchFamily="18" charset="2"/>
              </a:rPr>
              <a:t>s</a:t>
            </a:r>
            <a:r>
              <a:rPr lang="en-US" altLang="en-US" sz="800">
                <a:solidFill>
                  <a:schemeClr val="tx1"/>
                </a:solidFill>
                <a:latin typeface="Verdana" panose="020B0604030504040204" pitchFamily="34" charset="0"/>
              </a:rPr>
              <a:t>  = 1</a:t>
            </a:r>
            <a:endParaRPr lang="en-US" altLang="en-US" sz="2400">
              <a:solidFill>
                <a:schemeClr val="tx1"/>
              </a:solidFill>
              <a:latin typeface="Verdana" panose="020B0604030504040204" pitchFamily="34" charset="0"/>
            </a:endParaRPr>
          </a:p>
        </p:txBody>
      </p:sp>
      <p:sp>
        <p:nvSpPr>
          <p:cNvPr id="10280" name="Text Box 43"/>
          <p:cNvSpPr txBox="1">
            <a:spLocks noChangeArrowheads="1"/>
          </p:cNvSpPr>
          <p:nvPr/>
        </p:nvSpPr>
        <p:spPr bwMode="black">
          <a:xfrm>
            <a:off x="5129213" y="5203825"/>
            <a:ext cx="6096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rgbClr val="000000"/>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SzPct val="50000"/>
              <a:buFont typeface="Wingdings" panose="05000000000000000000" pitchFamily="2" charset="2"/>
              <a:buChar char="Ø"/>
              <a:defRPr sz="1400" b="1">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800">
                <a:solidFill>
                  <a:schemeClr val="tx1"/>
                </a:solidFill>
                <a:latin typeface="Symbol" panose="05050102010706020507" pitchFamily="18" charset="2"/>
              </a:rPr>
              <a:t>s</a:t>
            </a:r>
            <a:r>
              <a:rPr lang="en-US" altLang="en-US" sz="800">
                <a:solidFill>
                  <a:schemeClr val="tx1"/>
                </a:solidFill>
                <a:latin typeface="Verdana" panose="020B0604030504040204" pitchFamily="34" charset="0"/>
              </a:rPr>
              <a:t>  = 3</a:t>
            </a:r>
            <a:endParaRPr lang="en-US" altLang="en-US" sz="2400">
              <a:solidFill>
                <a:schemeClr val="tx1"/>
              </a:solidFill>
              <a:latin typeface="Verdana" panose="020B0604030504040204" pitchFamily="34" charset="0"/>
            </a:endParaRPr>
          </a:p>
        </p:txBody>
      </p:sp>
      <p:sp>
        <p:nvSpPr>
          <p:cNvPr id="10281" name="Text Box 44"/>
          <p:cNvSpPr txBox="1">
            <a:spLocks noChangeArrowheads="1"/>
          </p:cNvSpPr>
          <p:nvPr/>
        </p:nvSpPr>
        <p:spPr bwMode="black">
          <a:xfrm>
            <a:off x="6215063" y="5408613"/>
            <a:ext cx="6096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rgbClr val="000000"/>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SzPct val="50000"/>
              <a:buFont typeface="Wingdings" panose="05000000000000000000" pitchFamily="2" charset="2"/>
              <a:buChar char="Ø"/>
              <a:defRPr sz="1400" b="1">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800">
                <a:solidFill>
                  <a:schemeClr val="tx1"/>
                </a:solidFill>
                <a:latin typeface="Symbol" panose="05050102010706020507" pitchFamily="18" charset="2"/>
              </a:rPr>
              <a:t>s</a:t>
            </a:r>
            <a:r>
              <a:rPr lang="en-US" altLang="en-US" sz="800">
                <a:solidFill>
                  <a:schemeClr val="tx1"/>
                </a:solidFill>
                <a:latin typeface="Verdana" panose="020B0604030504040204" pitchFamily="34" charset="0"/>
              </a:rPr>
              <a:t>  = 10</a:t>
            </a:r>
            <a:endParaRPr lang="en-US" altLang="en-US" sz="2400">
              <a:solidFill>
                <a:schemeClr val="tx1"/>
              </a:solidFill>
              <a:latin typeface="Verdana" panose="020B0604030504040204" pitchFamily="34" charset="0"/>
            </a:endParaRPr>
          </a:p>
        </p:txBody>
      </p:sp>
      <p:sp>
        <p:nvSpPr>
          <p:cNvPr id="10282" name="Text Box 45"/>
          <p:cNvSpPr txBox="1">
            <a:spLocks noChangeArrowheads="1"/>
          </p:cNvSpPr>
          <p:nvPr/>
        </p:nvSpPr>
        <p:spPr bwMode="black">
          <a:xfrm>
            <a:off x="3522663" y="4151313"/>
            <a:ext cx="6096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rgbClr val="000000"/>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SzPct val="50000"/>
              <a:buFont typeface="Wingdings" panose="05000000000000000000" pitchFamily="2" charset="2"/>
              <a:buChar char="Ø"/>
              <a:defRPr sz="1400" b="1">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800">
                <a:solidFill>
                  <a:schemeClr val="tx1"/>
                </a:solidFill>
                <a:latin typeface="Symbol" panose="05050102010706020507" pitchFamily="18" charset="2"/>
              </a:rPr>
              <a:t>m</a:t>
            </a:r>
            <a:r>
              <a:rPr lang="en-US" altLang="en-US" sz="800">
                <a:solidFill>
                  <a:schemeClr val="tx1"/>
                </a:solidFill>
                <a:latin typeface="Verdana" panose="020B0604030504040204" pitchFamily="34" charset="0"/>
              </a:rPr>
              <a:t>  = 15</a:t>
            </a:r>
            <a:endParaRPr lang="en-US" altLang="en-US" sz="2400">
              <a:solidFill>
                <a:schemeClr val="tx1"/>
              </a:solidFill>
              <a:latin typeface="Verdana" panose="020B0604030504040204" pitchFamily="34" charset="0"/>
            </a:endParaRPr>
          </a:p>
        </p:txBody>
      </p:sp>
      <p:sp>
        <p:nvSpPr>
          <p:cNvPr id="10283" name="Text Box 46"/>
          <p:cNvSpPr txBox="1">
            <a:spLocks noChangeArrowheads="1"/>
          </p:cNvSpPr>
          <p:nvPr/>
        </p:nvSpPr>
        <p:spPr bwMode="black">
          <a:xfrm>
            <a:off x="4592638" y="4146550"/>
            <a:ext cx="6096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rgbClr val="000000"/>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SzPct val="50000"/>
              <a:buFont typeface="Wingdings" panose="05000000000000000000" pitchFamily="2" charset="2"/>
              <a:buChar char="Ø"/>
              <a:defRPr sz="1400" b="1">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800">
                <a:solidFill>
                  <a:schemeClr val="tx1"/>
                </a:solidFill>
                <a:latin typeface="Symbol" panose="05050102010706020507" pitchFamily="18" charset="2"/>
              </a:rPr>
              <a:t>m</a:t>
            </a:r>
            <a:r>
              <a:rPr lang="en-US" altLang="en-US" sz="800">
                <a:solidFill>
                  <a:schemeClr val="tx1"/>
                </a:solidFill>
                <a:latin typeface="Verdana" panose="020B0604030504040204" pitchFamily="34" charset="0"/>
              </a:rPr>
              <a:t>  = 25</a:t>
            </a:r>
            <a:endParaRPr lang="en-US" altLang="en-US" sz="2400">
              <a:solidFill>
                <a:schemeClr val="tx1"/>
              </a:solidFill>
              <a:latin typeface="Verdana" panose="020B0604030504040204" pitchFamily="34" charset="0"/>
            </a:endParaRPr>
          </a:p>
        </p:txBody>
      </p:sp>
      <p:sp>
        <p:nvSpPr>
          <p:cNvPr id="10284" name="Text Box 47"/>
          <p:cNvSpPr txBox="1">
            <a:spLocks noChangeArrowheads="1"/>
          </p:cNvSpPr>
          <p:nvPr/>
        </p:nvSpPr>
        <p:spPr bwMode="black">
          <a:xfrm>
            <a:off x="5661025" y="4156075"/>
            <a:ext cx="6096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rgbClr val="000000"/>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SzPct val="50000"/>
              <a:buFont typeface="Wingdings" panose="05000000000000000000" pitchFamily="2" charset="2"/>
              <a:buChar char="Ø"/>
              <a:defRPr sz="1400" b="1">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800">
                <a:solidFill>
                  <a:schemeClr val="tx1"/>
                </a:solidFill>
                <a:latin typeface="Symbol" panose="05050102010706020507" pitchFamily="18" charset="2"/>
              </a:rPr>
              <a:t>m</a:t>
            </a:r>
            <a:r>
              <a:rPr lang="en-US" altLang="en-US" sz="800">
                <a:solidFill>
                  <a:schemeClr val="tx1"/>
                </a:solidFill>
                <a:latin typeface="Verdana" panose="020B0604030504040204" pitchFamily="34" charset="0"/>
              </a:rPr>
              <a:t>  = 40</a:t>
            </a:r>
            <a:endParaRPr lang="en-US" altLang="en-US" sz="2400">
              <a:solidFill>
                <a:schemeClr val="tx1"/>
              </a:solidFill>
              <a:latin typeface="Verdana" panose="020B0604030504040204" pitchFamily="34" charset="0"/>
            </a:endParaRPr>
          </a:p>
        </p:txBody>
      </p:sp>
      <p:sp>
        <p:nvSpPr>
          <p:cNvPr id="10285" name="Text Box 48"/>
          <p:cNvSpPr txBox="1">
            <a:spLocks noChangeArrowheads="1"/>
          </p:cNvSpPr>
          <p:nvPr/>
        </p:nvSpPr>
        <p:spPr bwMode="black">
          <a:xfrm>
            <a:off x="3500438" y="5884863"/>
            <a:ext cx="6096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rgbClr val="000000"/>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SzPct val="50000"/>
              <a:buFont typeface="Wingdings" panose="05000000000000000000" pitchFamily="2" charset="2"/>
              <a:buChar char="Ø"/>
              <a:defRPr sz="1400" b="1">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800">
                <a:solidFill>
                  <a:schemeClr val="tx1"/>
                </a:solidFill>
                <a:latin typeface="Symbol" panose="05050102010706020507" pitchFamily="18" charset="2"/>
              </a:rPr>
              <a:t>m</a:t>
            </a:r>
            <a:r>
              <a:rPr lang="en-US" altLang="en-US" sz="800">
                <a:solidFill>
                  <a:schemeClr val="tx1"/>
                </a:solidFill>
                <a:latin typeface="Verdana" panose="020B0604030504040204" pitchFamily="34" charset="0"/>
              </a:rPr>
              <a:t>  = 5</a:t>
            </a:r>
            <a:endParaRPr lang="en-US" altLang="en-US" sz="2400">
              <a:solidFill>
                <a:schemeClr val="tx1"/>
              </a:solidFill>
              <a:latin typeface="Verdana" panose="020B0604030504040204" pitchFamily="34" charset="0"/>
            </a:endParaRPr>
          </a:p>
        </p:txBody>
      </p:sp>
      <p:sp>
        <p:nvSpPr>
          <p:cNvPr id="10286" name="Text Box 49"/>
          <p:cNvSpPr txBox="1">
            <a:spLocks noChangeArrowheads="1"/>
          </p:cNvSpPr>
          <p:nvPr/>
        </p:nvSpPr>
        <p:spPr bwMode="black">
          <a:xfrm>
            <a:off x="4603750" y="5884863"/>
            <a:ext cx="6096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rgbClr val="000000"/>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SzPct val="50000"/>
              <a:buFont typeface="Wingdings" panose="05000000000000000000" pitchFamily="2" charset="2"/>
              <a:buChar char="Ø"/>
              <a:defRPr sz="1400" b="1">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800">
                <a:solidFill>
                  <a:schemeClr val="tx1"/>
                </a:solidFill>
                <a:latin typeface="Symbol" panose="05050102010706020507" pitchFamily="18" charset="2"/>
              </a:rPr>
              <a:t>m</a:t>
            </a:r>
            <a:r>
              <a:rPr lang="en-US" altLang="en-US" sz="800">
                <a:solidFill>
                  <a:schemeClr val="tx1"/>
                </a:solidFill>
                <a:latin typeface="Verdana" panose="020B0604030504040204" pitchFamily="34" charset="0"/>
              </a:rPr>
              <a:t>  = 10</a:t>
            </a:r>
            <a:endParaRPr lang="en-US" altLang="en-US" sz="2400">
              <a:solidFill>
                <a:schemeClr val="tx1"/>
              </a:solidFill>
              <a:latin typeface="Verdana" panose="020B0604030504040204" pitchFamily="34" charset="0"/>
            </a:endParaRPr>
          </a:p>
        </p:txBody>
      </p:sp>
      <p:sp>
        <p:nvSpPr>
          <p:cNvPr id="10287" name="Text Box 50"/>
          <p:cNvSpPr txBox="1">
            <a:spLocks noChangeArrowheads="1"/>
          </p:cNvSpPr>
          <p:nvPr/>
        </p:nvSpPr>
        <p:spPr bwMode="black">
          <a:xfrm>
            <a:off x="5683250" y="5884863"/>
            <a:ext cx="6096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rgbClr val="000000"/>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SzPct val="50000"/>
              <a:buFont typeface="Wingdings" panose="05000000000000000000" pitchFamily="2" charset="2"/>
              <a:buChar char="Ø"/>
              <a:defRPr sz="1400" b="1">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800">
                <a:solidFill>
                  <a:schemeClr val="tx1"/>
                </a:solidFill>
                <a:latin typeface="Symbol" panose="05050102010706020507" pitchFamily="18" charset="2"/>
              </a:rPr>
              <a:t>m</a:t>
            </a:r>
            <a:r>
              <a:rPr lang="en-US" altLang="en-US" sz="800">
                <a:solidFill>
                  <a:schemeClr val="tx1"/>
                </a:solidFill>
                <a:latin typeface="Verdana" panose="020B0604030504040204" pitchFamily="34" charset="0"/>
              </a:rPr>
              <a:t>  = 20</a:t>
            </a:r>
            <a:endParaRPr lang="en-US" altLang="en-US" sz="2400">
              <a:solidFill>
                <a:schemeClr val="tx1"/>
              </a:solidFill>
              <a:latin typeface="Verdana" panose="020B0604030504040204" pitchFamily="34" charset="0"/>
            </a:endParaRPr>
          </a:p>
        </p:txBody>
      </p:sp>
      <p:sp>
        <p:nvSpPr>
          <p:cNvPr id="10288" name="Text Box 51"/>
          <p:cNvSpPr txBox="1">
            <a:spLocks noChangeArrowheads="1"/>
          </p:cNvSpPr>
          <p:nvPr/>
        </p:nvSpPr>
        <p:spPr bwMode="black">
          <a:xfrm>
            <a:off x="6696075" y="5832475"/>
            <a:ext cx="609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rgbClr val="000000"/>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SzPct val="50000"/>
              <a:buFont typeface="Wingdings" panose="05000000000000000000" pitchFamily="2" charset="2"/>
              <a:buChar char="Ø"/>
              <a:defRPr sz="1400" b="1">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600" i="1">
                <a:solidFill>
                  <a:schemeClr val="tx1"/>
                </a:solidFill>
                <a:latin typeface="Verdana" panose="020B0604030504040204" pitchFamily="34" charset="0"/>
              </a:rPr>
              <a:t>t</a:t>
            </a:r>
            <a:endParaRPr lang="en-US" altLang="en-US" sz="2400">
              <a:solidFill>
                <a:schemeClr val="tx1"/>
              </a:solidFill>
              <a:latin typeface="Verdana" panose="020B0604030504040204" pitchFamily="34" charset="0"/>
            </a:endParaRPr>
          </a:p>
        </p:txBody>
      </p:sp>
      <p:sp>
        <p:nvSpPr>
          <p:cNvPr id="10289" name="Text Box 52"/>
          <p:cNvSpPr txBox="1">
            <a:spLocks noChangeArrowheads="1"/>
          </p:cNvSpPr>
          <p:nvPr/>
        </p:nvSpPr>
        <p:spPr bwMode="black">
          <a:xfrm>
            <a:off x="6662738" y="4070350"/>
            <a:ext cx="609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rgbClr val="000000"/>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SzPct val="50000"/>
              <a:buFont typeface="Wingdings" panose="05000000000000000000" pitchFamily="2" charset="2"/>
              <a:buChar char="Ø"/>
              <a:defRPr sz="1400" b="1">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600" i="1">
                <a:solidFill>
                  <a:schemeClr val="tx1"/>
                </a:solidFill>
                <a:latin typeface="Verdana" panose="020B0604030504040204" pitchFamily="34" charset="0"/>
              </a:rPr>
              <a:t>t</a:t>
            </a:r>
            <a:endParaRPr lang="en-US" altLang="en-US" sz="2400">
              <a:solidFill>
                <a:schemeClr val="tx1"/>
              </a:solidFill>
              <a:latin typeface="Verdana" panose="020B0604030504040204" pitchFamily="34" charset="0"/>
            </a:endParaRPr>
          </a:p>
        </p:txBody>
      </p:sp>
      <p:sp>
        <p:nvSpPr>
          <p:cNvPr id="10290" name="Text Box 53"/>
          <p:cNvSpPr txBox="1">
            <a:spLocks noChangeArrowheads="1"/>
          </p:cNvSpPr>
          <p:nvPr/>
        </p:nvSpPr>
        <p:spPr bwMode="black">
          <a:xfrm>
            <a:off x="6505575" y="2565400"/>
            <a:ext cx="609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rgbClr val="000000"/>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SzPct val="50000"/>
              <a:buFont typeface="Wingdings" panose="05000000000000000000" pitchFamily="2" charset="2"/>
              <a:buChar char="Ø"/>
              <a:defRPr sz="1400" b="1">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600" i="1">
                <a:solidFill>
                  <a:schemeClr val="tx1"/>
                </a:solidFill>
                <a:latin typeface="Verdana" panose="020B0604030504040204" pitchFamily="34" charset="0"/>
              </a:rPr>
              <a:t>t</a:t>
            </a:r>
            <a:endParaRPr lang="en-US" altLang="en-US" sz="2400">
              <a:solidFill>
                <a:schemeClr val="tx1"/>
              </a:solidFill>
              <a:latin typeface="Verdana" panose="020B0604030504040204" pitchFamily="34" charset="0"/>
            </a:endParaRPr>
          </a:p>
        </p:txBody>
      </p:sp>
    </p:spTree>
    <p:extLst>
      <p:ext uri="{BB962C8B-B14F-4D97-AF65-F5344CB8AC3E}">
        <p14:creationId xmlns:p14="http://schemas.microsoft.com/office/powerpoint/2010/main" val="43973705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PVERSION" val="2006"/>
</p:tagLst>
</file>

<file path=ppt/tags/tag10.xml><?xml version="1.0" encoding="utf-8"?>
<p:tagLst xmlns:a="http://schemas.openxmlformats.org/drawingml/2006/main" xmlns:r="http://schemas.openxmlformats.org/officeDocument/2006/relationships" xmlns:p="http://schemas.openxmlformats.org/presentationml/2006/main">
  <p:tag name="NOPREFERENCE" val="False"/>
</p:tagLst>
</file>

<file path=ppt/tags/tag11.xml><?xml version="1.0" encoding="utf-8"?>
<p:tagLst xmlns:a="http://schemas.openxmlformats.org/drawingml/2006/main" xmlns:r="http://schemas.openxmlformats.org/officeDocument/2006/relationships" xmlns:p="http://schemas.openxmlformats.org/presentationml/2006/main">
  <p:tag name="NOPREFERENCE" val="False"/>
</p:tagLst>
</file>

<file path=ppt/tags/tag12.xml><?xml version="1.0" encoding="utf-8"?>
<p:tagLst xmlns:a="http://schemas.openxmlformats.org/drawingml/2006/main" xmlns:r="http://schemas.openxmlformats.org/officeDocument/2006/relationships" xmlns:p="http://schemas.openxmlformats.org/presentationml/2006/main">
  <p:tag name="NOPREFERENCE" val="False"/>
</p:tagLst>
</file>

<file path=ppt/tags/tag13.xml><?xml version="1.0" encoding="utf-8"?>
<p:tagLst xmlns:a="http://schemas.openxmlformats.org/drawingml/2006/main" xmlns:r="http://schemas.openxmlformats.org/officeDocument/2006/relationships" xmlns:p="http://schemas.openxmlformats.org/presentationml/2006/main">
  <p:tag name="NOPREFERENCE" val="False"/>
</p:tagLst>
</file>

<file path=ppt/tags/tag14.xml><?xml version="1.0" encoding="utf-8"?>
<p:tagLst xmlns:a="http://schemas.openxmlformats.org/drawingml/2006/main" xmlns:r="http://schemas.openxmlformats.org/officeDocument/2006/relationships" xmlns:p="http://schemas.openxmlformats.org/presentationml/2006/main">
  <p:tag name="NOPREFERENCE" val="False"/>
</p:tagLst>
</file>

<file path=ppt/tags/tag15.xml><?xml version="1.0" encoding="utf-8"?>
<p:tagLst xmlns:a="http://schemas.openxmlformats.org/drawingml/2006/main" xmlns:r="http://schemas.openxmlformats.org/officeDocument/2006/relationships" xmlns:p="http://schemas.openxmlformats.org/presentationml/2006/main">
  <p:tag name="NOPREFERENCE" val="False"/>
</p:tagLst>
</file>

<file path=ppt/tags/tag16.xml><?xml version="1.0" encoding="utf-8"?>
<p:tagLst xmlns:a="http://schemas.openxmlformats.org/drawingml/2006/main" xmlns:r="http://schemas.openxmlformats.org/officeDocument/2006/relationships" xmlns:p="http://schemas.openxmlformats.org/presentationml/2006/main">
  <p:tag name="NOPREFERENCE" val="False"/>
</p:tagLst>
</file>

<file path=ppt/tags/tag17.xml><?xml version="1.0" encoding="utf-8"?>
<p:tagLst xmlns:a="http://schemas.openxmlformats.org/drawingml/2006/main" xmlns:r="http://schemas.openxmlformats.org/officeDocument/2006/relationships" xmlns:p="http://schemas.openxmlformats.org/presentationml/2006/main">
  <p:tag name="NOPREFERENCE" val="False"/>
</p:tagLst>
</file>

<file path=ppt/tags/tag18.xml><?xml version="1.0" encoding="utf-8"?>
<p:tagLst xmlns:a="http://schemas.openxmlformats.org/drawingml/2006/main" xmlns:r="http://schemas.openxmlformats.org/officeDocument/2006/relationships" xmlns:p="http://schemas.openxmlformats.org/presentationml/2006/main">
  <p:tag name="NOPREFERENCE" val="False"/>
</p:tagLst>
</file>

<file path=ppt/tags/tag2.xml><?xml version="1.0" encoding="utf-8"?>
<p:tagLst xmlns:a="http://schemas.openxmlformats.org/drawingml/2006/main" xmlns:r="http://schemas.openxmlformats.org/officeDocument/2006/relationships" xmlns:p="http://schemas.openxmlformats.org/presentationml/2006/main">
  <p:tag name="NOPREFERENCE" val="False"/>
</p:tagLst>
</file>

<file path=ppt/tags/tag3.xml><?xml version="1.0" encoding="utf-8"?>
<p:tagLst xmlns:a="http://schemas.openxmlformats.org/drawingml/2006/main" xmlns:r="http://schemas.openxmlformats.org/officeDocument/2006/relationships" xmlns:p="http://schemas.openxmlformats.org/presentationml/2006/main">
  <p:tag name="NOPREFERENCE" val="False"/>
</p:tagLst>
</file>

<file path=ppt/tags/tag4.xml><?xml version="1.0" encoding="utf-8"?>
<p:tagLst xmlns:a="http://schemas.openxmlformats.org/drawingml/2006/main" xmlns:r="http://schemas.openxmlformats.org/officeDocument/2006/relationships" xmlns:p="http://schemas.openxmlformats.org/presentationml/2006/main">
  <p:tag name="NOPREFERENCE" val="False"/>
</p:tagLst>
</file>

<file path=ppt/tags/tag5.xml><?xml version="1.0" encoding="utf-8"?>
<p:tagLst xmlns:a="http://schemas.openxmlformats.org/drawingml/2006/main" xmlns:r="http://schemas.openxmlformats.org/officeDocument/2006/relationships" xmlns:p="http://schemas.openxmlformats.org/presentationml/2006/main">
  <p:tag name="NOPREFERENCE" val="False"/>
</p:tagLst>
</file>

<file path=ppt/tags/tag6.xml><?xml version="1.0" encoding="utf-8"?>
<p:tagLst xmlns:a="http://schemas.openxmlformats.org/drawingml/2006/main" xmlns:r="http://schemas.openxmlformats.org/officeDocument/2006/relationships" xmlns:p="http://schemas.openxmlformats.org/presentationml/2006/main">
  <p:tag name="NOPREFERENCE" val="False"/>
</p:tagLst>
</file>

<file path=ppt/tags/tag7.xml><?xml version="1.0" encoding="utf-8"?>
<p:tagLst xmlns:a="http://schemas.openxmlformats.org/drawingml/2006/main" xmlns:r="http://schemas.openxmlformats.org/officeDocument/2006/relationships" xmlns:p="http://schemas.openxmlformats.org/presentationml/2006/main">
  <p:tag name="NOPREFERENCE" val="False"/>
</p:tagLst>
</file>

<file path=ppt/tags/tag8.xml><?xml version="1.0" encoding="utf-8"?>
<p:tagLst xmlns:a="http://schemas.openxmlformats.org/drawingml/2006/main" xmlns:r="http://schemas.openxmlformats.org/officeDocument/2006/relationships" xmlns:p="http://schemas.openxmlformats.org/presentationml/2006/main">
  <p:tag name="NOPREFERENCE" val="False"/>
</p:tagLst>
</file>

<file path=ppt/tags/tag9.xml><?xml version="1.0" encoding="utf-8"?>
<p:tagLst xmlns:a="http://schemas.openxmlformats.org/drawingml/2006/main" xmlns:r="http://schemas.openxmlformats.org/officeDocument/2006/relationships" xmlns:p="http://schemas.openxmlformats.org/presentationml/2006/main">
  <p:tag name="NOPREFERENCE" val="False"/>
</p:tagLst>
</file>

<file path=ppt/theme/theme1.xml><?xml version="1.0" encoding="utf-8"?>
<a:theme xmlns:a="http://schemas.openxmlformats.org/drawingml/2006/main" name="Blank Presentatio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D8"/>
      </a:hlink>
      <a:folHlink>
        <a:srgbClr val="0000D8"/>
      </a:folHlink>
    </a:clrScheme>
    <a:fontScheme name="Blank Presentation">
      <a:majorFont>
        <a:latin typeface="Tahoma"/>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99CCFF"/>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rgbClr val="99CCFF"/>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D8"/>
    </a:hlink>
    <a:folHlink>
      <a:srgbClr val="0000D8"/>
    </a:folHlink>
  </a:clrScheme>
</a:themeOverride>
</file>

<file path=docProps/app.xml><?xml version="1.0" encoding="utf-8"?>
<Properties xmlns="http://schemas.openxmlformats.org/officeDocument/2006/extended-properties" xmlns:vt="http://schemas.openxmlformats.org/officeDocument/2006/docPropsVTypes">
  <Template>Gallery</Template>
  <TotalTime>3809</TotalTime>
  <Words>1985</Words>
  <Application>Microsoft Office PowerPoint</Application>
  <PresentationFormat>On-screen Show (4:3)</PresentationFormat>
  <Paragraphs>576</Paragraphs>
  <Slides>25</Slides>
  <Notes>2</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6" baseType="lpstr">
      <vt:lpstr>Arial</vt:lpstr>
      <vt:lpstr>Book Antiqua</vt:lpstr>
      <vt:lpstr>Cambria Math</vt:lpstr>
      <vt:lpstr>MS Reference Serif</vt:lpstr>
      <vt:lpstr>Symbol</vt:lpstr>
      <vt:lpstr>Tahoma</vt:lpstr>
      <vt:lpstr>Times</vt:lpstr>
      <vt:lpstr>Verdana</vt:lpstr>
      <vt:lpstr>Wingdings</vt:lpstr>
      <vt:lpstr>Blank Presentation</vt:lpstr>
      <vt:lpstr>Acrobat Document</vt:lpstr>
      <vt:lpstr>Chapter 8</vt:lpstr>
      <vt:lpstr>Continuous Random Variable…</vt:lpstr>
      <vt:lpstr>Probability Density Function…</vt:lpstr>
      <vt:lpstr>Continuous distribution</vt:lpstr>
      <vt:lpstr>Uniform Distribution…</vt:lpstr>
      <vt:lpstr>Example …</vt:lpstr>
      <vt:lpstr>Normal Distribution…</vt:lpstr>
      <vt:lpstr>Normal Distribution…</vt:lpstr>
      <vt:lpstr>PowerPoint Presentation</vt:lpstr>
      <vt:lpstr>PowerPoint Presentation</vt:lpstr>
      <vt:lpstr>PowerPoint Presentation</vt:lpstr>
      <vt:lpstr>PowerPoint Presentation</vt:lpstr>
      <vt:lpstr>Class Exercise: Normal Distribution</vt:lpstr>
      <vt:lpstr>Examples</vt:lpstr>
      <vt:lpstr>Normal Approximation to Binomial…</vt:lpstr>
      <vt:lpstr>Normal Approximation to Binomial…</vt:lpstr>
      <vt:lpstr>Normal Approximation to Binomial…</vt:lpstr>
      <vt:lpstr>Normal Approximation to Binomial…</vt:lpstr>
      <vt:lpstr>t  Distribution…</vt:lpstr>
      <vt:lpstr>PowerPoint Presentation</vt:lpstr>
      <vt:lpstr>Exponential Distribution…</vt:lpstr>
      <vt:lpstr>Exponential Distribution…</vt:lpstr>
      <vt:lpstr>Example</vt:lpstr>
      <vt:lpstr>Exponential Distribution and waiting lines</vt:lpstr>
      <vt:lpstr>Other Continuous Distributions…</vt:lpstr>
    </vt:vector>
  </TitlesOfParts>
  <Company>Copyright © 2006 Brooks/Cole, a division of Thomson Learning,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8 - Continuous Probability Distributions</dc:title>
  <dc:subject>Keller's Statistics for Management &amp; Economics, 7th Ed.</dc:subject>
  <dc:creator>Trent Tucker, Wilfrid Laurier Univeristy</dc:creator>
  <cp:lastModifiedBy>Sethi, Avanti</cp:lastModifiedBy>
  <cp:revision>167</cp:revision>
  <cp:lastPrinted>2004-06-22T18:52:57Z</cp:lastPrinted>
  <dcterms:created xsi:type="dcterms:W3CDTF">2004-06-22T18:17:40Z</dcterms:created>
  <dcterms:modified xsi:type="dcterms:W3CDTF">2018-08-03T16:41:53Z</dcterms:modified>
</cp:coreProperties>
</file>