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256" r:id="rId2"/>
    <p:sldId id="257" r:id="rId3"/>
    <p:sldId id="263" r:id="rId4"/>
    <p:sldId id="264" r:id="rId5"/>
    <p:sldId id="265" r:id="rId6"/>
    <p:sldId id="309" r:id="rId7"/>
    <p:sldId id="311" r:id="rId8"/>
    <p:sldId id="310" r:id="rId9"/>
    <p:sldId id="287" r:id="rId10"/>
    <p:sldId id="288" r:id="rId11"/>
    <p:sldId id="266" r:id="rId12"/>
    <p:sldId id="267" r:id="rId13"/>
    <p:sldId id="268" r:id="rId14"/>
    <p:sldId id="269" r:id="rId15"/>
    <p:sldId id="270" r:id="rId16"/>
    <p:sldId id="271" r:id="rId17"/>
    <p:sldId id="307" r:id="rId18"/>
    <p:sldId id="289" r:id="rId19"/>
    <p:sldId id="298" r:id="rId20"/>
    <p:sldId id="290" r:id="rId21"/>
    <p:sldId id="272" r:id="rId22"/>
    <p:sldId id="316" r:id="rId23"/>
    <p:sldId id="279" r:id="rId24"/>
    <p:sldId id="299" r:id="rId25"/>
    <p:sldId id="300" r:id="rId26"/>
    <p:sldId id="301" r:id="rId27"/>
    <p:sldId id="312" r:id="rId28"/>
    <p:sldId id="313" r:id="rId29"/>
    <p:sldId id="314" r:id="rId30"/>
    <p:sldId id="280" r:id="rId31"/>
    <p:sldId id="283" r:id="rId32"/>
    <p:sldId id="284" r:id="rId33"/>
    <p:sldId id="285" r:id="rId34"/>
    <p:sldId id="286" r:id="rId35"/>
    <p:sldId id="317" r:id="rId36"/>
  </p:sldIdLst>
  <p:sldSz cx="9144000" cy="6858000" type="screen4x3"/>
  <p:notesSz cx="6858000" cy="9144000"/>
  <p:custDataLst>
    <p:tags r:id="rId39"/>
  </p:custDataLst>
  <p:defaultTextStyle>
    <a:defPPr>
      <a:defRPr lang="en-US"/>
    </a:defPPr>
    <a:lvl1pPr algn="ctr" rtl="0" eaLnBrk="0" fontAlgn="base" hangingPunct="0">
      <a:spcBef>
        <a:spcPct val="0"/>
      </a:spcBef>
      <a:spcAft>
        <a:spcPct val="0"/>
      </a:spcAft>
      <a:defRPr sz="2400" b="1" kern="1200">
        <a:solidFill>
          <a:schemeClr val="tx1"/>
        </a:solidFill>
        <a:latin typeface="Times" pitchFamily="18" charset="0"/>
        <a:ea typeface="+mn-ea"/>
        <a:cs typeface="+mn-cs"/>
      </a:defRPr>
    </a:lvl1pPr>
    <a:lvl2pPr marL="457200" algn="ctr" rtl="0" eaLnBrk="0" fontAlgn="base" hangingPunct="0">
      <a:spcBef>
        <a:spcPct val="0"/>
      </a:spcBef>
      <a:spcAft>
        <a:spcPct val="0"/>
      </a:spcAft>
      <a:defRPr sz="2400" b="1" kern="1200">
        <a:solidFill>
          <a:schemeClr val="tx1"/>
        </a:solidFill>
        <a:latin typeface="Times" pitchFamily="18" charset="0"/>
        <a:ea typeface="+mn-ea"/>
        <a:cs typeface="+mn-cs"/>
      </a:defRPr>
    </a:lvl2pPr>
    <a:lvl3pPr marL="914400" algn="ctr" rtl="0" eaLnBrk="0" fontAlgn="base" hangingPunct="0">
      <a:spcBef>
        <a:spcPct val="0"/>
      </a:spcBef>
      <a:spcAft>
        <a:spcPct val="0"/>
      </a:spcAft>
      <a:defRPr sz="2400" b="1" kern="1200">
        <a:solidFill>
          <a:schemeClr val="tx1"/>
        </a:solidFill>
        <a:latin typeface="Times" pitchFamily="18" charset="0"/>
        <a:ea typeface="+mn-ea"/>
        <a:cs typeface="+mn-cs"/>
      </a:defRPr>
    </a:lvl3pPr>
    <a:lvl4pPr marL="1371600" algn="ctr" rtl="0" eaLnBrk="0" fontAlgn="base" hangingPunct="0">
      <a:spcBef>
        <a:spcPct val="0"/>
      </a:spcBef>
      <a:spcAft>
        <a:spcPct val="0"/>
      </a:spcAft>
      <a:defRPr sz="2400" b="1" kern="1200">
        <a:solidFill>
          <a:schemeClr val="tx1"/>
        </a:solidFill>
        <a:latin typeface="Times" pitchFamily="18" charset="0"/>
        <a:ea typeface="+mn-ea"/>
        <a:cs typeface="+mn-cs"/>
      </a:defRPr>
    </a:lvl4pPr>
    <a:lvl5pPr marL="1828800" algn="ctr" rtl="0" eaLnBrk="0" fontAlgn="base" hangingPunct="0">
      <a:spcBef>
        <a:spcPct val="0"/>
      </a:spcBef>
      <a:spcAft>
        <a:spcPct val="0"/>
      </a:spcAft>
      <a:defRPr sz="2400" b="1" kern="1200">
        <a:solidFill>
          <a:schemeClr val="tx1"/>
        </a:solidFill>
        <a:latin typeface="Times" pitchFamily="18" charset="0"/>
        <a:ea typeface="+mn-ea"/>
        <a:cs typeface="+mn-cs"/>
      </a:defRPr>
    </a:lvl5pPr>
    <a:lvl6pPr marL="2286000" algn="l" defTabSz="914400" rtl="0" eaLnBrk="1" latinLnBrk="0" hangingPunct="1">
      <a:defRPr sz="2400" b="1" kern="1200">
        <a:solidFill>
          <a:schemeClr val="tx1"/>
        </a:solidFill>
        <a:latin typeface="Times" pitchFamily="18" charset="0"/>
        <a:ea typeface="+mn-ea"/>
        <a:cs typeface="+mn-cs"/>
      </a:defRPr>
    </a:lvl6pPr>
    <a:lvl7pPr marL="2743200" algn="l" defTabSz="914400" rtl="0" eaLnBrk="1" latinLnBrk="0" hangingPunct="1">
      <a:defRPr sz="2400" b="1" kern="1200">
        <a:solidFill>
          <a:schemeClr val="tx1"/>
        </a:solidFill>
        <a:latin typeface="Times" pitchFamily="18" charset="0"/>
        <a:ea typeface="+mn-ea"/>
        <a:cs typeface="+mn-cs"/>
      </a:defRPr>
    </a:lvl7pPr>
    <a:lvl8pPr marL="3200400" algn="l" defTabSz="914400" rtl="0" eaLnBrk="1" latinLnBrk="0" hangingPunct="1">
      <a:defRPr sz="2400" b="1" kern="1200">
        <a:solidFill>
          <a:schemeClr val="tx1"/>
        </a:solidFill>
        <a:latin typeface="Times" pitchFamily="18" charset="0"/>
        <a:ea typeface="+mn-ea"/>
        <a:cs typeface="+mn-cs"/>
      </a:defRPr>
    </a:lvl8pPr>
    <a:lvl9pPr marL="3657600" algn="l" defTabSz="914400" rtl="0" eaLnBrk="1" latinLnBrk="0" hangingPunct="1">
      <a:defRPr sz="2400" b="1"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C686"/>
    <a:srgbClr val="FF0000"/>
    <a:srgbClr val="008000"/>
    <a:srgbClr val="FFFFFF"/>
    <a:srgbClr val="CCCCCC"/>
    <a:srgbClr val="FFFF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620"/>
    <p:restoredTop sz="94660"/>
  </p:normalViewPr>
  <p:slideViewPr>
    <p:cSldViewPr>
      <p:cViewPr varScale="1">
        <p:scale>
          <a:sx n="164" d="100"/>
          <a:sy n="164" d="100"/>
        </p:scale>
        <p:origin x="750"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60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Times" pitchFamily="18" charset="0"/>
              </a:defRPr>
            </a:lvl1pPr>
          </a:lstStyle>
          <a:p>
            <a:pPr>
              <a:defRPr/>
            </a:pPr>
            <a:r>
              <a:rPr lang="en-US"/>
              <a:t>Keller: Stats for Mgmt &amp; Econ, 7th Ed</a:t>
            </a:r>
          </a:p>
        </p:txBody>
      </p:sp>
      <p:sp>
        <p:nvSpPr>
          <p:cNvPr id="61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pitchFamily="18" charset="0"/>
              </a:defRPr>
            </a:lvl1pPr>
          </a:lstStyle>
          <a:p>
            <a:pPr>
              <a:defRPr/>
            </a:pPr>
            <a:fld id="{7A03FD2A-F9F1-4CA3-AC7A-9BAE5A245081}" type="datetime4">
              <a:rPr lang="en-US"/>
              <a:pPr>
                <a:defRPr/>
              </a:pPr>
              <a:t>August 3, 2018</a:t>
            </a:fld>
            <a:endParaRPr lang="en-US"/>
          </a:p>
        </p:txBody>
      </p:sp>
      <p:sp>
        <p:nvSpPr>
          <p:cNvPr id="61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Times" pitchFamily="18" charset="0"/>
              </a:defRPr>
            </a:lvl1pPr>
          </a:lstStyle>
          <a:p>
            <a:pPr>
              <a:defRPr/>
            </a:pPr>
            <a:r>
              <a:rPr lang="en-US"/>
              <a:t>Copyright © 2006 Brooks/Cole, a division of Thomson Learning, Inc.</a:t>
            </a:r>
          </a:p>
        </p:txBody>
      </p:sp>
      <p:sp>
        <p:nvSpPr>
          <p:cNvPr id="61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pitchFamily="18" charset="0"/>
              </a:defRPr>
            </a:lvl1pPr>
          </a:lstStyle>
          <a:p>
            <a:pPr>
              <a:defRPr/>
            </a:pPr>
            <a:fld id="{A699B481-532A-4DD3-8E9C-07326468CAC4}" type="slidenum">
              <a:rPr lang="en-US"/>
              <a:pPr>
                <a:defRPr/>
              </a:pPr>
              <a:t>‹#›</a:t>
            </a:fld>
            <a:endParaRPr lang="en-US"/>
          </a:p>
        </p:txBody>
      </p:sp>
    </p:spTree>
    <p:extLst>
      <p:ext uri="{BB962C8B-B14F-4D97-AF65-F5344CB8AC3E}">
        <p14:creationId xmlns:p14="http://schemas.microsoft.com/office/powerpoint/2010/main" val="3247121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Times" pitchFamily="18" charset="0"/>
              </a:defRPr>
            </a:lvl1pPr>
          </a:lstStyle>
          <a:p>
            <a:pPr>
              <a:defRPr/>
            </a:pPr>
            <a:r>
              <a:rPr lang="en-US"/>
              <a:t>Keller: Stats for Mgmt &amp; Econ, 7th Ed</a:t>
            </a:r>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pitchFamily="18" charset="0"/>
              </a:defRPr>
            </a:lvl1pPr>
          </a:lstStyle>
          <a:p>
            <a:pPr>
              <a:defRPr/>
            </a:pPr>
            <a:fld id="{FC6A3AE0-C6C9-4629-86D6-DC52BA2273AF}" type="datetime4">
              <a:rPr lang="en-US"/>
              <a:pPr>
                <a:defRPr/>
              </a:pPr>
              <a:t>August 3, 2018</a:t>
            </a:fld>
            <a:endParaRPr lang="en-US"/>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Times" pitchFamily="18" charset="0"/>
              </a:defRPr>
            </a:lvl1pPr>
          </a:lstStyle>
          <a:p>
            <a:pPr>
              <a:defRPr/>
            </a:pPr>
            <a:r>
              <a:rPr lang="en-US"/>
              <a:t>Copyright © 2006 Brooks/Cole, a division of Thomson Learning, Inc.</a:t>
            </a: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pitchFamily="18" charset="0"/>
              </a:defRPr>
            </a:lvl1pPr>
          </a:lstStyle>
          <a:p>
            <a:pPr>
              <a:defRPr/>
            </a:pPr>
            <a:fld id="{5D7E46E0-81BC-4E22-B08C-8F5A69F57C0D}" type="slidenum">
              <a:rPr lang="en-US"/>
              <a:pPr>
                <a:defRPr/>
              </a:pPr>
              <a:t>‹#›</a:t>
            </a:fld>
            <a:endParaRPr lang="en-US"/>
          </a:p>
        </p:txBody>
      </p:sp>
    </p:spTree>
    <p:extLst>
      <p:ext uri="{BB962C8B-B14F-4D97-AF65-F5344CB8AC3E}">
        <p14:creationId xmlns:p14="http://schemas.microsoft.com/office/powerpoint/2010/main" val="3640164015"/>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18" charset="0"/>
              </a:defRPr>
            </a:lvl1pPr>
            <a:lvl2pPr marL="742950" indent="-285750">
              <a:defRPr sz="2400" b="1">
                <a:solidFill>
                  <a:schemeClr val="tx1"/>
                </a:solidFill>
                <a:latin typeface="Times" pitchFamily="18" charset="0"/>
              </a:defRPr>
            </a:lvl2pPr>
            <a:lvl3pPr marL="1143000" indent="-228600">
              <a:defRPr sz="2400" b="1">
                <a:solidFill>
                  <a:schemeClr val="tx1"/>
                </a:solidFill>
                <a:latin typeface="Times" pitchFamily="18" charset="0"/>
              </a:defRPr>
            </a:lvl3pPr>
            <a:lvl4pPr marL="1600200" indent="-228600">
              <a:defRPr sz="2400" b="1">
                <a:solidFill>
                  <a:schemeClr val="tx1"/>
                </a:solidFill>
                <a:latin typeface="Times" pitchFamily="18" charset="0"/>
              </a:defRPr>
            </a:lvl4pPr>
            <a:lvl5pPr marL="2057400" indent="-228600">
              <a:defRPr sz="2400" b="1">
                <a:solidFill>
                  <a:schemeClr val="tx1"/>
                </a:solidFill>
                <a:latin typeface="Times" pitchFamily="18" charset="0"/>
              </a:defRPr>
            </a:lvl5pPr>
            <a:lvl6pPr marL="2514600" indent="-228600" algn="ctr" eaLnBrk="0" fontAlgn="base" hangingPunct="0">
              <a:spcBef>
                <a:spcPct val="0"/>
              </a:spcBef>
              <a:spcAft>
                <a:spcPct val="0"/>
              </a:spcAft>
              <a:defRPr sz="2400" b="1">
                <a:solidFill>
                  <a:schemeClr val="tx1"/>
                </a:solidFill>
                <a:latin typeface="Times" pitchFamily="18" charset="0"/>
              </a:defRPr>
            </a:lvl6pPr>
            <a:lvl7pPr marL="2971800" indent="-228600" algn="ctr" eaLnBrk="0" fontAlgn="base" hangingPunct="0">
              <a:spcBef>
                <a:spcPct val="0"/>
              </a:spcBef>
              <a:spcAft>
                <a:spcPct val="0"/>
              </a:spcAft>
              <a:defRPr sz="2400" b="1">
                <a:solidFill>
                  <a:schemeClr val="tx1"/>
                </a:solidFill>
                <a:latin typeface="Times" pitchFamily="18" charset="0"/>
              </a:defRPr>
            </a:lvl7pPr>
            <a:lvl8pPr marL="3429000" indent="-228600" algn="ctr" eaLnBrk="0" fontAlgn="base" hangingPunct="0">
              <a:spcBef>
                <a:spcPct val="0"/>
              </a:spcBef>
              <a:spcAft>
                <a:spcPct val="0"/>
              </a:spcAft>
              <a:defRPr sz="2400" b="1">
                <a:solidFill>
                  <a:schemeClr val="tx1"/>
                </a:solidFill>
                <a:latin typeface="Times" pitchFamily="18" charset="0"/>
              </a:defRPr>
            </a:lvl8pPr>
            <a:lvl9pPr marL="3886200" indent="-228600" algn="ctr" eaLnBrk="0" fontAlgn="base" hangingPunct="0">
              <a:spcBef>
                <a:spcPct val="0"/>
              </a:spcBef>
              <a:spcAft>
                <a:spcPct val="0"/>
              </a:spcAft>
              <a:defRPr sz="2400" b="1">
                <a:solidFill>
                  <a:schemeClr val="tx1"/>
                </a:solidFill>
                <a:latin typeface="Times" pitchFamily="18" charset="0"/>
              </a:defRPr>
            </a:lvl9pPr>
          </a:lstStyle>
          <a:p>
            <a:r>
              <a:rPr lang="en-US" sz="1200" b="0"/>
              <a:t>Keller: Stats for Mgmt &amp; Econ, 7th Ed</a:t>
            </a:r>
          </a:p>
        </p:txBody>
      </p:sp>
      <p:sp>
        <p:nvSpPr>
          <p:cNvPr id="552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18" charset="0"/>
              </a:defRPr>
            </a:lvl1pPr>
            <a:lvl2pPr marL="742950" indent="-285750">
              <a:defRPr sz="2400" b="1">
                <a:solidFill>
                  <a:schemeClr val="tx1"/>
                </a:solidFill>
                <a:latin typeface="Times" pitchFamily="18" charset="0"/>
              </a:defRPr>
            </a:lvl2pPr>
            <a:lvl3pPr marL="1143000" indent="-228600">
              <a:defRPr sz="2400" b="1">
                <a:solidFill>
                  <a:schemeClr val="tx1"/>
                </a:solidFill>
                <a:latin typeface="Times" pitchFamily="18" charset="0"/>
              </a:defRPr>
            </a:lvl3pPr>
            <a:lvl4pPr marL="1600200" indent="-228600">
              <a:defRPr sz="2400" b="1">
                <a:solidFill>
                  <a:schemeClr val="tx1"/>
                </a:solidFill>
                <a:latin typeface="Times" pitchFamily="18" charset="0"/>
              </a:defRPr>
            </a:lvl4pPr>
            <a:lvl5pPr marL="2057400" indent="-228600">
              <a:defRPr sz="2400" b="1">
                <a:solidFill>
                  <a:schemeClr val="tx1"/>
                </a:solidFill>
                <a:latin typeface="Times" pitchFamily="18" charset="0"/>
              </a:defRPr>
            </a:lvl5pPr>
            <a:lvl6pPr marL="2514600" indent="-228600" algn="ctr" eaLnBrk="0" fontAlgn="base" hangingPunct="0">
              <a:spcBef>
                <a:spcPct val="0"/>
              </a:spcBef>
              <a:spcAft>
                <a:spcPct val="0"/>
              </a:spcAft>
              <a:defRPr sz="2400" b="1">
                <a:solidFill>
                  <a:schemeClr val="tx1"/>
                </a:solidFill>
                <a:latin typeface="Times" pitchFamily="18" charset="0"/>
              </a:defRPr>
            </a:lvl6pPr>
            <a:lvl7pPr marL="2971800" indent="-228600" algn="ctr" eaLnBrk="0" fontAlgn="base" hangingPunct="0">
              <a:spcBef>
                <a:spcPct val="0"/>
              </a:spcBef>
              <a:spcAft>
                <a:spcPct val="0"/>
              </a:spcAft>
              <a:defRPr sz="2400" b="1">
                <a:solidFill>
                  <a:schemeClr val="tx1"/>
                </a:solidFill>
                <a:latin typeface="Times" pitchFamily="18" charset="0"/>
              </a:defRPr>
            </a:lvl7pPr>
            <a:lvl8pPr marL="3429000" indent="-228600" algn="ctr" eaLnBrk="0" fontAlgn="base" hangingPunct="0">
              <a:spcBef>
                <a:spcPct val="0"/>
              </a:spcBef>
              <a:spcAft>
                <a:spcPct val="0"/>
              </a:spcAft>
              <a:defRPr sz="2400" b="1">
                <a:solidFill>
                  <a:schemeClr val="tx1"/>
                </a:solidFill>
                <a:latin typeface="Times" pitchFamily="18" charset="0"/>
              </a:defRPr>
            </a:lvl8pPr>
            <a:lvl9pPr marL="3886200" indent="-228600" algn="ctr" eaLnBrk="0" fontAlgn="base" hangingPunct="0">
              <a:spcBef>
                <a:spcPct val="0"/>
              </a:spcBef>
              <a:spcAft>
                <a:spcPct val="0"/>
              </a:spcAft>
              <a:defRPr sz="2400" b="1">
                <a:solidFill>
                  <a:schemeClr val="tx1"/>
                </a:solidFill>
                <a:latin typeface="Times" pitchFamily="18" charset="0"/>
              </a:defRPr>
            </a:lvl9pPr>
          </a:lstStyle>
          <a:p>
            <a:fld id="{B50BA9A4-E013-4514-A319-DB72ED512F78}" type="datetime4">
              <a:rPr lang="en-US" sz="1200" b="0" smtClean="0"/>
              <a:pPr/>
              <a:t>August 3, 2018</a:t>
            </a:fld>
            <a:endParaRPr lang="en-US" sz="1200" b="0"/>
          </a:p>
        </p:txBody>
      </p:sp>
      <p:sp>
        <p:nvSpPr>
          <p:cNvPr id="553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18" charset="0"/>
              </a:defRPr>
            </a:lvl1pPr>
            <a:lvl2pPr marL="742950" indent="-285750">
              <a:defRPr sz="2400" b="1">
                <a:solidFill>
                  <a:schemeClr val="tx1"/>
                </a:solidFill>
                <a:latin typeface="Times" pitchFamily="18" charset="0"/>
              </a:defRPr>
            </a:lvl2pPr>
            <a:lvl3pPr marL="1143000" indent="-228600">
              <a:defRPr sz="2400" b="1">
                <a:solidFill>
                  <a:schemeClr val="tx1"/>
                </a:solidFill>
                <a:latin typeface="Times" pitchFamily="18" charset="0"/>
              </a:defRPr>
            </a:lvl3pPr>
            <a:lvl4pPr marL="1600200" indent="-228600">
              <a:defRPr sz="2400" b="1">
                <a:solidFill>
                  <a:schemeClr val="tx1"/>
                </a:solidFill>
                <a:latin typeface="Times" pitchFamily="18" charset="0"/>
              </a:defRPr>
            </a:lvl4pPr>
            <a:lvl5pPr marL="2057400" indent="-228600">
              <a:defRPr sz="2400" b="1">
                <a:solidFill>
                  <a:schemeClr val="tx1"/>
                </a:solidFill>
                <a:latin typeface="Times" pitchFamily="18" charset="0"/>
              </a:defRPr>
            </a:lvl5pPr>
            <a:lvl6pPr marL="2514600" indent="-228600" algn="ctr" eaLnBrk="0" fontAlgn="base" hangingPunct="0">
              <a:spcBef>
                <a:spcPct val="0"/>
              </a:spcBef>
              <a:spcAft>
                <a:spcPct val="0"/>
              </a:spcAft>
              <a:defRPr sz="2400" b="1">
                <a:solidFill>
                  <a:schemeClr val="tx1"/>
                </a:solidFill>
                <a:latin typeface="Times" pitchFamily="18" charset="0"/>
              </a:defRPr>
            </a:lvl6pPr>
            <a:lvl7pPr marL="2971800" indent="-228600" algn="ctr" eaLnBrk="0" fontAlgn="base" hangingPunct="0">
              <a:spcBef>
                <a:spcPct val="0"/>
              </a:spcBef>
              <a:spcAft>
                <a:spcPct val="0"/>
              </a:spcAft>
              <a:defRPr sz="2400" b="1">
                <a:solidFill>
                  <a:schemeClr val="tx1"/>
                </a:solidFill>
                <a:latin typeface="Times" pitchFamily="18" charset="0"/>
              </a:defRPr>
            </a:lvl7pPr>
            <a:lvl8pPr marL="3429000" indent="-228600" algn="ctr" eaLnBrk="0" fontAlgn="base" hangingPunct="0">
              <a:spcBef>
                <a:spcPct val="0"/>
              </a:spcBef>
              <a:spcAft>
                <a:spcPct val="0"/>
              </a:spcAft>
              <a:defRPr sz="2400" b="1">
                <a:solidFill>
                  <a:schemeClr val="tx1"/>
                </a:solidFill>
                <a:latin typeface="Times" pitchFamily="18" charset="0"/>
              </a:defRPr>
            </a:lvl8pPr>
            <a:lvl9pPr marL="3886200" indent="-228600" algn="ctr" eaLnBrk="0" fontAlgn="base" hangingPunct="0">
              <a:spcBef>
                <a:spcPct val="0"/>
              </a:spcBef>
              <a:spcAft>
                <a:spcPct val="0"/>
              </a:spcAft>
              <a:defRPr sz="2400" b="1">
                <a:solidFill>
                  <a:schemeClr val="tx1"/>
                </a:solidFill>
                <a:latin typeface="Times" pitchFamily="18" charset="0"/>
              </a:defRPr>
            </a:lvl9pPr>
          </a:lstStyle>
          <a:p>
            <a:r>
              <a:rPr lang="en-US" sz="1200" b="0"/>
              <a:t>Copyright © 2006 Brooks/Cole, a division of Thomson Learning, Inc.</a:t>
            </a:r>
          </a:p>
        </p:txBody>
      </p:sp>
      <p:sp>
        <p:nvSpPr>
          <p:cNvPr id="553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18" charset="0"/>
              </a:defRPr>
            </a:lvl1pPr>
            <a:lvl2pPr marL="742950" indent="-285750">
              <a:defRPr sz="2400" b="1">
                <a:solidFill>
                  <a:schemeClr val="tx1"/>
                </a:solidFill>
                <a:latin typeface="Times" pitchFamily="18" charset="0"/>
              </a:defRPr>
            </a:lvl2pPr>
            <a:lvl3pPr marL="1143000" indent="-228600">
              <a:defRPr sz="2400" b="1">
                <a:solidFill>
                  <a:schemeClr val="tx1"/>
                </a:solidFill>
                <a:latin typeface="Times" pitchFamily="18" charset="0"/>
              </a:defRPr>
            </a:lvl3pPr>
            <a:lvl4pPr marL="1600200" indent="-228600">
              <a:defRPr sz="2400" b="1">
                <a:solidFill>
                  <a:schemeClr val="tx1"/>
                </a:solidFill>
                <a:latin typeface="Times" pitchFamily="18" charset="0"/>
              </a:defRPr>
            </a:lvl4pPr>
            <a:lvl5pPr marL="2057400" indent="-228600">
              <a:defRPr sz="2400" b="1">
                <a:solidFill>
                  <a:schemeClr val="tx1"/>
                </a:solidFill>
                <a:latin typeface="Times" pitchFamily="18" charset="0"/>
              </a:defRPr>
            </a:lvl5pPr>
            <a:lvl6pPr marL="2514600" indent="-228600" algn="ctr" eaLnBrk="0" fontAlgn="base" hangingPunct="0">
              <a:spcBef>
                <a:spcPct val="0"/>
              </a:spcBef>
              <a:spcAft>
                <a:spcPct val="0"/>
              </a:spcAft>
              <a:defRPr sz="2400" b="1">
                <a:solidFill>
                  <a:schemeClr val="tx1"/>
                </a:solidFill>
                <a:latin typeface="Times" pitchFamily="18" charset="0"/>
              </a:defRPr>
            </a:lvl6pPr>
            <a:lvl7pPr marL="2971800" indent="-228600" algn="ctr" eaLnBrk="0" fontAlgn="base" hangingPunct="0">
              <a:spcBef>
                <a:spcPct val="0"/>
              </a:spcBef>
              <a:spcAft>
                <a:spcPct val="0"/>
              </a:spcAft>
              <a:defRPr sz="2400" b="1">
                <a:solidFill>
                  <a:schemeClr val="tx1"/>
                </a:solidFill>
                <a:latin typeface="Times" pitchFamily="18" charset="0"/>
              </a:defRPr>
            </a:lvl7pPr>
            <a:lvl8pPr marL="3429000" indent="-228600" algn="ctr" eaLnBrk="0" fontAlgn="base" hangingPunct="0">
              <a:spcBef>
                <a:spcPct val="0"/>
              </a:spcBef>
              <a:spcAft>
                <a:spcPct val="0"/>
              </a:spcAft>
              <a:defRPr sz="2400" b="1">
                <a:solidFill>
                  <a:schemeClr val="tx1"/>
                </a:solidFill>
                <a:latin typeface="Times" pitchFamily="18" charset="0"/>
              </a:defRPr>
            </a:lvl8pPr>
            <a:lvl9pPr marL="3886200" indent="-228600" algn="ctr" eaLnBrk="0" fontAlgn="base" hangingPunct="0">
              <a:spcBef>
                <a:spcPct val="0"/>
              </a:spcBef>
              <a:spcAft>
                <a:spcPct val="0"/>
              </a:spcAft>
              <a:defRPr sz="2400" b="1">
                <a:solidFill>
                  <a:schemeClr val="tx1"/>
                </a:solidFill>
                <a:latin typeface="Times" pitchFamily="18" charset="0"/>
              </a:defRPr>
            </a:lvl9pPr>
          </a:lstStyle>
          <a:p>
            <a:fld id="{6CCCA78C-A69F-4DD3-AA04-E22E5CEAFA92}" type="slidenum">
              <a:rPr lang="en-US" sz="1200" b="0" smtClean="0"/>
              <a:pPr/>
              <a:t>1</a:t>
            </a:fld>
            <a:endParaRPr lang="en-US" sz="1200" b="0"/>
          </a:p>
        </p:txBody>
      </p:sp>
      <p:sp>
        <p:nvSpPr>
          <p:cNvPr id="55302" name="Rectangle 2"/>
          <p:cNvSpPr>
            <a:spLocks noGrp="1" noRot="1" noChangeAspect="1" noChangeArrowheads="1" noTextEdit="1"/>
          </p:cNvSpPr>
          <p:nvPr>
            <p:ph type="sldImg"/>
          </p:nvPr>
        </p:nvSpPr>
        <p:spPr>
          <a:ln/>
        </p:spPr>
      </p:sp>
      <p:sp>
        <p:nvSpPr>
          <p:cNvPr id="553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44588" y="685800"/>
            <a:ext cx="4570412" cy="3429000"/>
          </a:xfrm>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3" tIns="45710" rIns="91423" bIns="45710"/>
          <a:lstStyle/>
          <a:p>
            <a:pPr>
              <a:spcBef>
                <a:spcPct val="0"/>
              </a:spcBef>
            </a:pPr>
            <a:endParaRPr lang="en-US"/>
          </a:p>
        </p:txBody>
      </p:sp>
      <p:sp>
        <p:nvSpPr>
          <p:cNvPr id="56324" name="Slide Number Placeholder 3"/>
          <p:cNvSpPr txBox="1">
            <a:spLocks noGrp="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3" tIns="45710" rIns="91423" bIns="45710" anchor="b"/>
          <a:lstStyle>
            <a:lvl1pPr defTabSz="915988">
              <a:defRPr sz="2400" b="1">
                <a:solidFill>
                  <a:schemeClr val="tx1"/>
                </a:solidFill>
                <a:latin typeface="Times" pitchFamily="18" charset="0"/>
              </a:defRPr>
            </a:lvl1pPr>
            <a:lvl2pPr marL="742950" indent="-285750" defTabSz="915988">
              <a:defRPr sz="2400" b="1">
                <a:solidFill>
                  <a:schemeClr val="tx1"/>
                </a:solidFill>
                <a:latin typeface="Times" pitchFamily="18" charset="0"/>
              </a:defRPr>
            </a:lvl2pPr>
            <a:lvl3pPr marL="1143000" indent="-228600" defTabSz="915988">
              <a:defRPr sz="2400" b="1">
                <a:solidFill>
                  <a:schemeClr val="tx1"/>
                </a:solidFill>
                <a:latin typeface="Times" pitchFamily="18" charset="0"/>
              </a:defRPr>
            </a:lvl3pPr>
            <a:lvl4pPr marL="1600200" indent="-228600" defTabSz="915988">
              <a:defRPr sz="2400" b="1">
                <a:solidFill>
                  <a:schemeClr val="tx1"/>
                </a:solidFill>
                <a:latin typeface="Times" pitchFamily="18" charset="0"/>
              </a:defRPr>
            </a:lvl4pPr>
            <a:lvl5pPr marL="2057400" indent="-228600" defTabSz="915988">
              <a:defRPr sz="2400" b="1">
                <a:solidFill>
                  <a:schemeClr val="tx1"/>
                </a:solidFill>
                <a:latin typeface="Times" pitchFamily="18" charset="0"/>
              </a:defRPr>
            </a:lvl5pPr>
            <a:lvl6pPr marL="2514600" indent="-228600" algn="ctr" defTabSz="915988" eaLnBrk="0" fontAlgn="base" hangingPunct="0">
              <a:spcBef>
                <a:spcPct val="0"/>
              </a:spcBef>
              <a:spcAft>
                <a:spcPct val="0"/>
              </a:spcAft>
              <a:defRPr sz="2400" b="1">
                <a:solidFill>
                  <a:schemeClr val="tx1"/>
                </a:solidFill>
                <a:latin typeface="Times" pitchFamily="18" charset="0"/>
              </a:defRPr>
            </a:lvl6pPr>
            <a:lvl7pPr marL="2971800" indent="-228600" algn="ctr" defTabSz="915988" eaLnBrk="0" fontAlgn="base" hangingPunct="0">
              <a:spcBef>
                <a:spcPct val="0"/>
              </a:spcBef>
              <a:spcAft>
                <a:spcPct val="0"/>
              </a:spcAft>
              <a:defRPr sz="2400" b="1">
                <a:solidFill>
                  <a:schemeClr val="tx1"/>
                </a:solidFill>
                <a:latin typeface="Times" pitchFamily="18" charset="0"/>
              </a:defRPr>
            </a:lvl7pPr>
            <a:lvl8pPr marL="3429000" indent="-228600" algn="ctr" defTabSz="915988" eaLnBrk="0" fontAlgn="base" hangingPunct="0">
              <a:spcBef>
                <a:spcPct val="0"/>
              </a:spcBef>
              <a:spcAft>
                <a:spcPct val="0"/>
              </a:spcAft>
              <a:defRPr sz="2400" b="1">
                <a:solidFill>
                  <a:schemeClr val="tx1"/>
                </a:solidFill>
                <a:latin typeface="Times" pitchFamily="18" charset="0"/>
              </a:defRPr>
            </a:lvl8pPr>
            <a:lvl9pPr marL="3886200" indent="-228600" algn="ctr" defTabSz="915988" eaLnBrk="0" fontAlgn="base" hangingPunct="0">
              <a:spcBef>
                <a:spcPct val="0"/>
              </a:spcBef>
              <a:spcAft>
                <a:spcPct val="0"/>
              </a:spcAft>
              <a:defRPr sz="2400" b="1">
                <a:solidFill>
                  <a:schemeClr val="tx1"/>
                </a:solidFill>
                <a:latin typeface="Times" pitchFamily="18" charset="0"/>
              </a:defRPr>
            </a:lvl9pPr>
          </a:lstStyle>
          <a:p>
            <a:pPr algn="r" eaLnBrk="1" hangingPunct="1"/>
            <a:fld id="{8B6D87F6-ADB6-4EAE-8E00-0D8F43C3A1D2}" type="slidenum">
              <a:rPr lang="en-US" sz="1200" b="0">
                <a:solidFill>
                  <a:srgbClr val="000000"/>
                </a:solidFill>
                <a:latin typeface="Calibri" pitchFamily="34" charset="0"/>
              </a:rPr>
              <a:pPr algn="r" eaLnBrk="1" hangingPunct="1"/>
              <a:t>6</a:t>
            </a:fld>
            <a:endParaRPr lang="en-US" sz="1200" b="0">
              <a:solidFill>
                <a:srgbClr val="000000"/>
              </a:solidFill>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1144588" y="685800"/>
            <a:ext cx="4570412" cy="3429000"/>
          </a:xfrm>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3" tIns="45710" rIns="91423" bIns="45710"/>
          <a:lstStyle/>
          <a:p>
            <a:pPr>
              <a:spcBef>
                <a:spcPct val="0"/>
              </a:spcBef>
            </a:pPr>
            <a:endParaRPr lang="en-US"/>
          </a:p>
        </p:txBody>
      </p:sp>
      <p:sp>
        <p:nvSpPr>
          <p:cNvPr id="57348" name="Slide Number Placeholder 3"/>
          <p:cNvSpPr txBox="1">
            <a:spLocks noGrp="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3" tIns="45710" rIns="91423" bIns="45710" anchor="b"/>
          <a:lstStyle>
            <a:lvl1pPr defTabSz="915988">
              <a:defRPr sz="2400" b="1">
                <a:solidFill>
                  <a:schemeClr val="tx1"/>
                </a:solidFill>
                <a:latin typeface="Times" pitchFamily="18" charset="0"/>
              </a:defRPr>
            </a:lvl1pPr>
            <a:lvl2pPr marL="742950" indent="-285750" defTabSz="915988">
              <a:defRPr sz="2400" b="1">
                <a:solidFill>
                  <a:schemeClr val="tx1"/>
                </a:solidFill>
                <a:latin typeface="Times" pitchFamily="18" charset="0"/>
              </a:defRPr>
            </a:lvl2pPr>
            <a:lvl3pPr marL="1143000" indent="-228600" defTabSz="915988">
              <a:defRPr sz="2400" b="1">
                <a:solidFill>
                  <a:schemeClr val="tx1"/>
                </a:solidFill>
                <a:latin typeface="Times" pitchFamily="18" charset="0"/>
              </a:defRPr>
            </a:lvl3pPr>
            <a:lvl4pPr marL="1600200" indent="-228600" defTabSz="915988">
              <a:defRPr sz="2400" b="1">
                <a:solidFill>
                  <a:schemeClr val="tx1"/>
                </a:solidFill>
                <a:latin typeface="Times" pitchFamily="18" charset="0"/>
              </a:defRPr>
            </a:lvl4pPr>
            <a:lvl5pPr marL="2057400" indent="-228600" defTabSz="915988">
              <a:defRPr sz="2400" b="1">
                <a:solidFill>
                  <a:schemeClr val="tx1"/>
                </a:solidFill>
                <a:latin typeface="Times" pitchFamily="18" charset="0"/>
              </a:defRPr>
            </a:lvl5pPr>
            <a:lvl6pPr marL="2514600" indent="-228600" algn="ctr" defTabSz="915988" eaLnBrk="0" fontAlgn="base" hangingPunct="0">
              <a:spcBef>
                <a:spcPct val="0"/>
              </a:spcBef>
              <a:spcAft>
                <a:spcPct val="0"/>
              </a:spcAft>
              <a:defRPr sz="2400" b="1">
                <a:solidFill>
                  <a:schemeClr val="tx1"/>
                </a:solidFill>
                <a:latin typeface="Times" pitchFamily="18" charset="0"/>
              </a:defRPr>
            </a:lvl6pPr>
            <a:lvl7pPr marL="2971800" indent="-228600" algn="ctr" defTabSz="915988" eaLnBrk="0" fontAlgn="base" hangingPunct="0">
              <a:spcBef>
                <a:spcPct val="0"/>
              </a:spcBef>
              <a:spcAft>
                <a:spcPct val="0"/>
              </a:spcAft>
              <a:defRPr sz="2400" b="1">
                <a:solidFill>
                  <a:schemeClr val="tx1"/>
                </a:solidFill>
                <a:latin typeface="Times" pitchFamily="18" charset="0"/>
              </a:defRPr>
            </a:lvl7pPr>
            <a:lvl8pPr marL="3429000" indent="-228600" algn="ctr" defTabSz="915988" eaLnBrk="0" fontAlgn="base" hangingPunct="0">
              <a:spcBef>
                <a:spcPct val="0"/>
              </a:spcBef>
              <a:spcAft>
                <a:spcPct val="0"/>
              </a:spcAft>
              <a:defRPr sz="2400" b="1">
                <a:solidFill>
                  <a:schemeClr val="tx1"/>
                </a:solidFill>
                <a:latin typeface="Times" pitchFamily="18" charset="0"/>
              </a:defRPr>
            </a:lvl8pPr>
            <a:lvl9pPr marL="3886200" indent="-228600" algn="ctr" defTabSz="915988" eaLnBrk="0" fontAlgn="base" hangingPunct="0">
              <a:spcBef>
                <a:spcPct val="0"/>
              </a:spcBef>
              <a:spcAft>
                <a:spcPct val="0"/>
              </a:spcAft>
              <a:defRPr sz="2400" b="1">
                <a:solidFill>
                  <a:schemeClr val="tx1"/>
                </a:solidFill>
                <a:latin typeface="Times" pitchFamily="18" charset="0"/>
              </a:defRPr>
            </a:lvl9pPr>
          </a:lstStyle>
          <a:p>
            <a:pPr algn="r" eaLnBrk="1" hangingPunct="1"/>
            <a:fld id="{B3288F30-F782-4B3E-9C2A-761CEF4A05EB}" type="slidenum">
              <a:rPr lang="en-US" sz="1200" b="0">
                <a:solidFill>
                  <a:srgbClr val="000000"/>
                </a:solidFill>
                <a:latin typeface="Calibri" pitchFamily="34" charset="0"/>
              </a:rPr>
              <a:pPr algn="r" eaLnBrk="1" hangingPunct="1"/>
              <a:t>7</a:t>
            </a:fld>
            <a:endParaRPr lang="en-US" sz="1200" b="0">
              <a:solidFill>
                <a:srgbClr val="000000"/>
              </a:solidFill>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5188">
              <a:defRPr sz="2400" b="1">
                <a:solidFill>
                  <a:schemeClr val="tx1"/>
                </a:solidFill>
                <a:latin typeface="Times" pitchFamily="18" charset="0"/>
              </a:defRPr>
            </a:lvl1pPr>
            <a:lvl2pPr marL="742950" indent="-285750" defTabSz="865188">
              <a:defRPr sz="2400" b="1">
                <a:solidFill>
                  <a:schemeClr val="tx1"/>
                </a:solidFill>
                <a:latin typeface="Times" pitchFamily="18" charset="0"/>
              </a:defRPr>
            </a:lvl2pPr>
            <a:lvl3pPr marL="1143000" indent="-228600" defTabSz="865188">
              <a:defRPr sz="2400" b="1">
                <a:solidFill>
                  <a:schemeClr val="tx1"/>
                </a:solidFill>
                <a:latin typeface="Times" pitchFamily="18" charset="0"/>
              </a:defRPr>
            </a:lvl3pPr>
            <a:lvl4pPr marL="1600200" indent="-228600" defTabSz="865188">
              <a:defRPr sz="2400" b="1">
                <a:solidFill>
                  <a:schemeClr val="tx1"/>
                </a:solidFill>
                <a:latin typeface="Times" pitchFamily="18" charset="0"/>
              </a:defRPr>
            </a:lvl4pPr>
            <a:lvl5pPr marL="2057400" indent="-228600" defTabSz="865188">
              <a:defRPr sz="2400" b="1">
                <a:solidFill>
                  <a:schemeClr val="tx1"/>
                </a:solidFill>
                <a:latin typeface="Times" pitchFamily="18" charset="0"/>
              </a:defRPr>
            </a:lvl5pPr>
            <a:lvl6pPr marL="2514600" indent="-228600" algn="ctr" defTabSz="865188" eaLnBrk="0" fontAlgn="base" hangingPunct="0">
              <a:spcBef>
                <a:spcPct val="0"/>
              </a:spcBef>
              <a:spcAft>
                <a:spcPct val="0"/>
              </a:spcAft>
              <a:defRPr sz="2400" b="1">
                <a:solidFill>
                  <a:schemeClr val="tx1"/>
                </a:solidFill>
                <a:latin typeface="Times" pitchFamily="18" charset="0"/>
              </a:defRPr>
            </a:lvl6pPr>
            <a:lvl7pPr marL="2971800" indent="-228600" algn="ctr" defTabSz="865188" eaLnBrk="0" fontAlgn="base" hangingPunct="0">
              <a:spcBef>
                <a:spcPct val="0"/>
              </a:spcBef>
              <a:spcAft>
                <a:spcPct val="0"/>
              </a:spcAft>
              <a:defRPr sz="2400" b="1">
                <a:solidFill>
                  <a:schemeClr val="tx1"/>
                </a:solidFill>
                <a:latin typeface="Times" pitchFamily="18" charset="0"/>
              </a:defRPr>
            </a:lvl7pPr>
            <a:lvl8pPr marL="3429000" indent="-228600" algn="ctr" defTabSz="865188" eaLnBrk="0" fontAlgn="base" hangingPunct="0">
              <a:spcBef>
                <a:spcPct val="0"/>
              </a:spcBef>
              <a:spcAft>
                <a:spcPct val="0"/>
              </a:spcAft>
              <a:defRPr sz="2400" b="1">
                <a:solidFill>
                  <a:schemeClr val="tx1"/>
                </a:solidFill>
                <a:latin typeface="Times" pitchFamily="18" charset="0"/>
              </a:defRPr>
            </a:lvl8pPr>
            <a:lvl9pPr marL="3886200" indent="-228600" algn="ctr" defTabSz="865188" eaLnBrk="0" fontAlgn="base" hangingPunct="0">
              <a:spcBef>
                <a:spcPct val="0"/>
              </a:spcBef>
              <a:spcAft>
                <a:spcPct val="0"/>
              </a:spcAft>
              <a:defRPr sz="2400" b="1">
                <a:solidFill>
                  <a:schemeClr val="tx1"/>
                </a:solidFill>
                <a:latin typeface="Times" pitchFamily="18" charset="0"/>
              </a:defRPr>
            </a:lvl9pPr>
          </a:lstStyle>
          <a:p>
            <a:pPr eaLnBrk="1" hangingPunct="1"/>
            <a:fld id="{38F18F6B-7C03-4C1A-B60A-E1C2131F64EE}" type="slidenum">
              <a:rPr lang="en-US" sz="1200" b="0" smtClean="0">
                <a:solidFill>
                  <a:srgbClr val="000000"/>
                </a:solidFill>
                <a:latin typeface="Calibri" pitchFamily="34" charset="0"/>
              </a:rPr>
              <a:pPr eaLnBrk="1" hangingPunct="1"/>
              <a:t>8</a:t>
            </a:fld>
            <a:endParaRPr lang="en-US" sz="1200" b="0">
              <a:solidFill>
                <a:srgbClr val="000000"/>
              </a:solidFill>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5188">
              <a:defRPr sz="2400" b="1">
                <a:solidFill>
                  <a:schemeClr val="tx1"/>
                </a:solidFill>
                <a:latin typeface="Times" pitchFamily="18" charset="0"/>
              </a:defRPr>
            </a:lvl1pPr>
            <a:lvl2pPr marL="742950" indent="-285750" defTabSz="865188">
              <a:defRPr sz="2400" b="1">
                <a:solidFill>
                  <a:schemeClr val="tx1"/>
                </a:solidFill>
                <a:latin typeface="Times" pitchFamily="18" charset="0"/>
              </a:defRPr>
            </a:lvl2pPr>
            <a:lvl3pPr marL="1143000" indent="-228600" defTabSz="865188">
              <a:defRPr sz="2400" b="1">
                <a:solidFill>
                  <a:schemeClr val="tx1"/>
                </a:solidFill>
                <a:latin typeface="Times" pitchFamily="18" charset="0"/>
              </a:defRPr>
            </a:lvl3pPr>
            <a:lvl4pPr marL="1600200" indent="-228600" defTabSz="865188">
              <a:defRPr sz="2400" b="1">
                <a:solidFill>
                  <a:schemeClr val="tx1"/>
                </a:solidFill>
                <a:latin typeface="Times" pitchFamily="18" charset="0"/>
              </a:defRPr>
            </a:lvl4pPr>
            <a:lvl5pPr marL="2057400" indent="-228600" defTabSz="865188">
              <a:defRPr sz="2400" b="1">
                <a:solidFill>
                  <a:schemeClr val="tx1"/>
                </a:solidFill>
                <a:latin typeface="Times" pitchFamily="18" charset="0"/>
              </a:defRPr>
            </a:lvl5pPr>
            <a:lvl6pPr marL="2514600" indent="-228600" algn="ctr" defTabSz="865188" eaLnBrk="0" fontAlgn="base" hangingPunct="0">
              <a:spcBef>
                <a:spcPct val="0"/>
              </a:spcBef>
              <a:spcAft>
                <a:spcPct val="0"/>
              </a:spcAft>
              <a:defRPr sz="2400" b="1">
                <a:solidFill>
                  <a:schemeClr val="tx1"/>
                </a:solidFill>
                <a:latin typeface="Times" pitchFamily="18" charset="0"/>
              </a:defRPr>
            </a:lvl6pPr>
            <a:lvl7pPr marL="2971800" indent="-228600" algn="ctr" defTabSz="865188" eaLnBrk="0" fontAlgn="base" hangingPunct="0">
              <a:spcBef>
                <a:spcPct val="0"/>
              </a:spcBef>
              <a:spcAft>
                <a:spcPct val="0"/>
              </a:spcAft>
              <a:defRPr sz="2400" b="1">
                <a:solidFill>
                  <a:schemeClr val="tx1"/>
                </a:solidFill>
                <a:latin typeface="Times" pitchFamily="18" charset="0"/>
              </a:defRPr>
            </a:lvl7pPr>
            <a:lvl8pPr marL="3429000" indent="-228600" algn="ctr" defTabSz="865188" eaLnBrk="0" fontAlgn="base" hangingPunct="0">
              <a:spcBef>
                <a:spcPct val="0"/>
              </a:spcBef>
              <a:spcAft>
                <a:spcPct val="0"/>
              </a:spcAft>
              <a:defRPr sz="2400" b="1">
                <a:solidFill>
                  <a:schemeClr val="tx1"/>
                </a:solidFill>
                <a:latin typeface="Times" pitchFamily="18" charset="0"/>
              </a:defRPr>
            </a:lvl8pPr>
            <a:lvl9pPr marL="3886200" indent="-228600" algn="ctr" defTabSz="865188" eaLnBrk="0" fontAlgn="base" hangingPunct="0">
              <a:spcBef>
                <a:spcPct val="0"/>
              </a:spcBef>
              <a:spcAft>
                <a:spcPct val="0"/>
              </a:spcAft>
              <a:defRPr sz="2400" b="1">
                <a:solidFill>
                  <a:schemeClr val="tx1"/>
                </a:solidFill>
                <a:latin typeface="Times" pitchFamily="18" charset="0"/>
              </a:defRPr>
            </a:lvl9pPr>
          </a:lstStyle>
          <a:p>
            <a:pPr eaLnBrk="1" hangingPunct="1"/>
            <a:fld id="{A232BF17-BB73-42D0-9B74-D0FF0CDA085B}" type="slidenum">
              <a:rPr lang="en-US" sz="1200" b="0" smtClean="0">
                <a:solidFill>
                  <a:srgbClr val="000000"/>
                </a:solidFill>
                <a:latin typeface="Calibri" pitchFamily="34" charset="0"/>
              </a:rPr>
              <a:pPr eaLnBrk="1" hangingPunct="1"/>
              <a:t>27</a:t>
            </a:fld>
            <a:endParaRPr lang="en-US" sz="1200" b="0">
              <a:solidFill>
                <a:srgbClr val="000000"/>
              </a:solidFill>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5188">
              <a:defRPr sz="2400" b="1">
                <a:solidFill>
                  <a:schemeClr val="tx1"/>
                </a:solidFill>
                <a:latin typeface="Times" pitchFamily="18" charset="0"/>
              </a:defRPr>
            </a:lvl1pPr>
            <a:lvl2pPr marL="742950" indent="-285750" defTabSz="865188">
              <a:defRPr sz="2400" b="1">
                <a:solidFill>
                  <a:schemeClr val="tx1"/>
                </a:solidFill>
                <a:latin typeface="Times" pitchFamily="18" charset="0"/>
              </a:defRPr>
            </a:lvl2pPr>
            <a:lvl3pPr marL="1143000" indent="-228600" defTabSz="865188">
              <a:defRPr sz="2400" b="1">
                <a:solidFill>
                  <a:schemeClr val="tx1"/>
                </a:solidFill>
                <a:latin typeface="Times" pitchFamily="18" charset="0"/>
              </a:defRPr>
            </a:lvl3pPr>
            <a:lvl4pPr marL="1600200" indent="-228600" defTabSz="865188">
              <a:defRPr sz="2400" b="1">
                <a:solidFill>
                  <a:schemeClr val="tx1"/>
                </a:solidFill>
                <a:latin typeface="Times" pitchFamily="18" charset="0"/>
              </a:defRPr>
            </a:lvl4pPr>
            <a:lvl5pPr marL="2057400" indent="-228600" defTabSz="865188">
              <a:defRPr sz="2400" b="1">
                <a:solidFill>
                  <a:schemeClr val="tx1"/>
                </a:solidFill>
                <a:latin typeface="Times" pitchFamily="18" charset="0"/>
              </a:defRPr>
            </a:lvl5pPr>
            <a:lvl6pPr marL="2514600" indent="-228600" algn="ctr" defTabSz="865188" eaLnBrk="0" fontAlgn="base" hangingPunct="0">
              <a:spcBef>
                <a:spcPct val="0"/>
              </a:spcBef>
              <a:spcAft>
                <a:spcPct val="0"/>
              </a:spcAft>
              <a:defRPr sz="2400" b="1">
                <a:solidFill>
                  <a:schemeClr val="tx1"/>
                </a:solidFill>
                <a:latin typeface="Times" pitchFamily="18" charset="0"/>
              </a:defRPr>
            </a:lvl6pPr>
            <a:lvl7pPr marL="2971800" indent="-228600" algn="ctr" defTabSz="865188" eaLnBrk="0" fontAlgn="base" hangingPunct="0">
              <a:spcBef>
                <a:spcPct val="0"/>
              </a:spcBef>
              <a:spcAft>
                <a:spcPct val="0"/>
              </a:spcAft>
              <a:defRPr sz="2400" b="1">
                <a:solidFill>
                  <a:schemeClr val="tx1"/>
                </a:solidFill>
                <a:latin typeface="Times" pitchFamily="18" charset="0"/>
              </a:defRPr>
            </a:lvl7pPr>
            <a:lvl8pPr marL="3429000" indent="-228600" algn="ctr" defTabSz="865188" eaLnBrk="0" fontAlgn="base" hangingPunct="0">
              <a:spcBef>
                <a:spcPct val="0"/>
              </a:spcBef>
              <a:spcAft>
                <a:spcPct val="0"/>
              </a:spcAft>
              <a:defRPr sz="2400" b="1">
                <a:solidFill>
                  <a:schemeClr val="tx1"/>
                </a:solidFill>
                <a:latin typeface="Times" pitchFamily="18" charset="0"/>
              </a:defRPr>
            </a:lvl8pPr>
            <a:lvl9pPr marL="3886200" indent="-228600" algn="ctr" defTabSz="865188" eaLnBrk="0" fontAlgn="base" hangingPunct="0">
              <a:spcBef>
                <a:spcPct val="0"/>
              </a:spcBef>
              <a:spcAft>
                <a:spcPct val="0"/>
              </a:spcAft>
              <a:defRPr sz="2400" b="1">
                <a:solidFill>
                  <a:schemeClr val="tx1"/>
                </a:solidFill>
                <a:latin typeface="Times" pitchFamily="18" charset="0"/>
              </a:defRPr>
            </a:lvl9pPr>
          </a:lstStyle>
          <a:p>
            <a:pPr eaLnBrk="1" hangingPunct="1"/>
            <a:fld id="{CB23B245-6A43-4286-8487-5EC057F6D4E8}" type="slidenum">
              <a:rPr lang="en-US" sz="1200" b="0" smtClean="0">
                <a:solidFill>
                  <a:srgbClr val="000000"/>
                </a:solidFill>
                <a:latin typeface="Calibri" pitchFamily="34" charset="0"/>
              </a:rPr>
              <a:pPr eaLnBrk="1" hangingPunct="1"/>
              <a:t>28</a:t>
            </a:fld>
            <a:endParaRPr lang="en-US" sz="1200" b="0">
              <a:solidFill>
                <a:srgbClr val="000000"/>
              </a:solidFill>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5188">
              <a:defRPr sz="2400" b="1">
                <a:solidFill>
                  <a:schemeClr val="tx1"/>
                </a:solidFill>
                <a:latin typeface="Times" pitchFamily="18" charset="0"/>
              </a:defRPr>
            </a:lvl1pPr>
            <a:lvl2pPr marL="742950" indent="-285750" defTabSz="865188">
              <a:defRPr sz="2400" b="1">
                <a:solidFill>
                  <a:schemeClr val="tx1"/>
                </a:solidFill>
                <a:latin typeface="Times" pitchFamily="18" charset="0"/>
              </a:defRPr>
            </a:lvl2pPr>
            <a:lvl3pPr marL="1143000" indent="-228600" defTabSz="865188">
              <a:defRPr sz="2400" b="1">
                <a:solidFill>
                  <a:schemeClr val="tx1"/>
                </a:solidFill>
                <a:latin typeface="Times" pitchFamily="18" charset="0"/>
              </a:defRPr>
            </a:lvl3pPr>
            <a:lvl4pPr marL="1600200" indent="-228600" defTabSz="865188">
              <a:defRPr sz="2400" b="1">
                <a:solidFill>
                  <a:schemeClr val="tx1"/>
                </a:solidFill>
                <a:latin typeface="Times" pitchFamily="18" charset="0"/>
              </a:defRPr>
            </a:lvl4pPr>
            <a:lvl5pPr marL="2057400" indent="-228600" defTabSz="865188">
              <a:defRPr sz="2400" b="1">
                <a:solidFill>
                  <a:schemeClr val="tx1"/>
                </a:solidFill>
                <a:latin typeface="Times" pitchFamily="18" charset="0"/>
              </a:defRPr>
            </a:lvl5pPr>
            <a:lvl6pPr marL="2514600" indent="-228600" algn="ctr" defTabSz="865188" eaLnBrk="0" fontAlgn="base" hangingPunct="0">
              <a:spcBef>
                <a:spcPct val="0"/>
              </a:spcBef>
              <a:spcAft>
                <a:spcPct val="0"/>
              </a:spcAft>
              <a:defRPr sz="2400" b="1">
                <a:solidFill>
                  <a:schemeClr val="tx1"/>
                </a:solidFill>
                <a:latin typeface="Times" pitchFamily="18" charset="0"/>
              </a:defRPr>
            </a:lvl6pPr>
            <a:lvl7pPr marL="2971800" indent="-228600" algn="ctr" defTabSz="865188" eaLnBrk="0" fontAlgn="base" hangingPunct="0">
              <a:spcBef>
                <a:spcPct val="0"/>
              </a:spcBef>
              <a:spcAft>
                <a:spcPct val="0"/>
              </a:spcAft>
              <a:defRPr sz="2400" b="1">
                <a:solidFill>
                  <a:schemeClr val="tx1"/>
                </a:solidFill>
                <a:latin typeface="Times" pitchFamily="18" charset="0"/>
              </a:defRPr>
            </a:lvl7pPr>
            <a:lvl8pPr marL="3429000" indent="-228600" algn="ctr" defTabSz="865188" eaLnBrk="0" fontAlgn="base" hangingPunct="0">
              <a:spcBef>
                <a:spcPct val="0"/>
              </a:spcBef>
              <a:spcAft>
                <a:spcPct val="0"/>
              </a:spcAft>
              <a:defRPr sz="2400" b="1">
                <a:solidFill>
                  <a:schemeClr val="tx1"/>
                </a:solidFill>
                <a:latin typeface="Times" pitchFamily="18" charset="0"/>
              </a:defRPr>
            </a:lvl8pPr>
            <a:lvl9pPr marL="3886200" indent="-228600" algn="ctr" defTabSz="865188" eaLnBrk="0" fontAlgn="base" hangingPunct="0">
              <a:spcBef>
                <a:spcPct val="0"/>
              </a:spcBef>
              <a:spcAft>
                <a:spcPct val="0"/>
              </a:spcAft>
              <a:defRPr sz="2400" b="1">
                <a:solidFill>
                  <a:schemeClr val="tx1"/>
                </a:solidFill>
                <a:latin typeface="Times" pitchFamily="18" charset="0"/>
              </a:defRPr>
            </a:lvl9pPr>
          </a:lstStyle>
          <a:p>
            <a:pPr eaLnBrk="1" hangingPunct="1"/>
            <a:fld id="{FB9E6BD8-5B0E-44EA-9C3D-3352A7BD1D0A}" type="slidenum">
              <a:rPr lang="en-US" sz="1200" b="0" smtClean="0">
                <a:solidFill>
                  <a:srgbClr val="000000"/>
                </a:solidFill>
                <a:latin typeface="Calibri" pitchFamily="34" charset="0"/>
              </a:rPr>
              <a:pPr eaLnBrk="1" hangingPunct="1"/>
              <a:t>29</a:t>
            </a:fld>
            <a:endParaRPr lang="en-US" sz="1200" b="0">
              <a:solidFill>
                <a:srgbClr val="000000"/>
              </a:solidFill>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fld id="{BE793F3C-1175-4395-893B-B0FC14EF3152}"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565102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6497638"/>
            <a:ext cx="838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en-US" sz="1000" b="0"/>
              <a:t>© 2012 Cengage Learning. All Rights Reserved. May not be scanned, copied or duplicated, or posted to a publicly accessible website, in whole or in part.</a:t>
            </a:r>
          </a:p>
          <a:p>
            <a:pPr algn="l"/>
            <a:endParaRPr lang="en-US" sz="1000" b="0">
              <a:latin typeface="Tahoma" pitchFamily="34" charset="0"/>
            </a:endParaRPr>
          </a:p>
        </p:txBody>
      </p:sp>
      <p:sp>
        <p:nvSpPr>
          <p:cNvPr id="5" name="Line 8"/>
          <p:cNvSpPr>
            <a:spLocks noChangeShapeType="1"/>
          </p:cNvSpPr>
          <p:nvPr/>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0" name="Rectangle 2"/>
          <p:cNvSpPr>
            <a:spLocks noGrp="1" noChangeArrowheads="1"/>
          </p:cNvSpPr>
          <p:nvPr>
            <p:ph type="ctrTitle"/>
          </p:nvPr>
        </p:nvSpPr>
        <p:spPr>
          <a:xfrm>
            <a:off x="685800" y="2286000"/>
            <a:ext cx="7772400" cy="1143000"/>
          </a:xfrm>
        </p:spPr>
        <p:txBody>
          <a:bodyPr/>
          <a:lstStyle>
            <a:lvl1pPr algn="ct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algn="ctr">
              <a:defRPr>
                <a:latin typeface="Tahoma" pitchFamily="34" charset="0"/>
              </a:defRPr>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r>
              <a:rPr lang="en-US"/>
              <a:t>9.</a:t>
            </a:r>
            <a:fld id="{9ADF53F9-72C2-4A6E-8A24-3FEACED10BD5}" type="slidenum">
              <a:rPr lang="en-US"/>
              <a:pPr>
                <a:defRPr/>
              </a:pPr>
              <a:t>‹#›</a:t>
            </a:fld>
            <a:endParaRPr lang="en-US"/>
          </a:p>
        </p:txBody>
      </p:sp>
    </p:spTree>
    <p:extLst>
      <p:ext uri="{BB962C8B-B14F-4D97-AF65-F5344CB8AC3E}">
        <p14:creationId xmlns:p14="http://schemas.microsoft.com/office/powerpoint/2010/main" val="376566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r>
              <a:rPr lang="en-US"/>
              <a:t>9.</a:t>
            </a:r>
            <a:fld id="{168F7072-17E3-404A-B640-D0A659175F45}" type="slidenum">
              <a:rPr lang="en-US"/>
              <a:pPr>
                <a:defRPr/>
              </a:pPr>
              <a:t>‹#›</a:t>
            </a:fld>
            <a:endParaRPr lang="en-US"/>
          </a:p>
        </p:txBody>
      </p:sp>
    </p:spTree>
    <p:extLst>
      <p:ext uri="{BB962C8B-B14F-4D97-AF65-F5344CB8AC3E}">
        <p14:creationId xmlns:p14="http://schemas.microsoft.com/office/powerpoint/2010/main" val="267879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52400"/>
            <a:ext cx="22288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5341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r>
              <a:rPr lang="en-US"/>
              <a:t>9.</a:t>
            </a:r>
            <a:fld id="{AC67D65E-C083-4D11-AE48-87EA5074FAEC}" type="slidenum">
              <a:rPr lang="en-US"/>
              <a:pPr>
                <a:defRPr/>
              </a:pPr>
              <a:t>‹#›</a:t>
            </a:fld>
            <a:endParaRPr lang="en-US"/>
          </a:p>
        </p:txBody>
      </p:sp>
    </p:spTree>
    <p:extLst>
      <p:ext uri="{BB962C8B-B14F-4D97-AF65-F5344CB8AC3E}">
        <p14:creationId xmlns:p14="http://schemas.microsoft.com/office/powerpoint/2010/main" val="3892424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24130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r>
              <a:rPr lang="en-US"/>
              <a:t>9.</a:t>
            </a:r>
            <a:fld id="{2FCA4BB1-76BE-4B7C-9493-35F1D171BAE3}" type="slidenum">
              <a:rPr lang="en-US"/>
              <a:pPr>
                <a:defRPr/>
              </a:pPr>
              <a:t>‹#›</a:t>
            </a:fld>
            <a:endParaRPr lang="en-US"/>
          </a:p>
        </p:txBody>
      </p:sp>
    </p:spTree>
    <p:extLst>
      <p:ext uri="{BB962C8B-B14F-4D97-AF65-F5344CB8AC3E}">
        <p14:creationId xmlns:p14="http://schemas.microsoft.com/office/powerpoint/2010/main" val="68426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24130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8850" y="914400"/>
            <a:ext cx="43751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8850" y="3733800"/>
            <a:ext cx="43751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r>
              <a:rPr lang="en-US"/>
              <a:t>9.</a:t>
            </a:r>
            <a:fld id="{7B868334-5A8B-45FE-9D44-4CB5BB578181}" type="slidenum">
              <a:rPr lang="en-US"/>
              <a:pPr>
                <a:defRPr/>
              </a:pPr>
              <a:t>‹#›</a:t>
            </a:fld>
            <a:endParaRPr lang="en-US"/>
          </a:p>
        </p:txBody>
      </p:sp>
    </p:spTree>
    <p:extLst>
      <p:ext uri="{BB962C8B-B14F-4D97-AF65-F5344CB8AC3E}">
        <p14:creationId xmlns:p14="http://schemas.microsoft.com/office/powerpoint/2010/main" val="106020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r>
              <a:rPr lang="en-US"/>
              <a:t>9.</a:t>
            </a:r>
            <a:fld id="{FB933609-8E5A-41D0-882C-5F8EAC2576C6}" type="slidenum">
              <a:rPr lang="en-US"/>
              <a:pPr>
                <a:defRPr/>
              </a:pPr>
              <a:t>‹#›</a:t>
            </a:fld>
            <a:endParaRPr lang="en-US"/>
          </a:p>
        </p:txBody>
      </p:sp>
    </p:spTree>
    <p:extLst>
      <p:ext uri="{BB962C8B-B14F-4D97-AF65-F5344CB8AC3E}">
        <p14:creationId xmlns:p14="http://schemas.microsoft.com/office/powerpoint/2010/main" val="296361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r>
              <a:rPr lang="en-US"/>
              <a:t>9.</a:t>
            </a:r>
            <a:fld id="{1E14665D-847F-4E37-A6B2-341BFF8AF5F0}" type="slidenum">
              <a:rPr lang="en-US"/>
              <a:pPr>
                <a:defRPr/>
              </a:pPr>
              <a:t>‹#›</a:t>
            </a:fld>
            <a:endParaRPr lang="en-US"/>
          </a:p>
        </p:txBody>
      </p:sp>
    </p:spTree>
    <p:extLst>
      <p:ext uri="{BB962C8B-B14F-4D97-AF65-F5344CB8AC3E}">
        <p14:creationId xmlns:p14="http://schemas.microsoft.com/office/powerpoint/2010/main" val="213292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130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r>
              <a:rPr lang="en-US"/>
              <a:t>9.</a:t>
            </a:r>
            <a:fld id="{6D72CF23-F03E-4046-8A5A-D7221D57D400}" type="slidenum">
              <a:rPr lang="en-US"/>
              <a:pPr>
                <a:defRPr/>
              </a:pPr>
              <a:t>‹#›</a:t>
            </a:fld>
            <a:endParaRPr lang="en-US"/>
          </a:p>
        </p:txBody>
      </p:sp>
    </p:spTree>
    <p:extLst>
      <p:ext uri="{BB962C8B-B14F-4D97-AF65-F5344CB8AC3E}">
        <p14:creationId xmlns:p14="http://schemas.microsoft.com/office/powerpoint/2010/main" val="104285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r>
              <a:rPr lang="en-US"/>
              <a:t>9.</a:t>
            </a:r>
            <a:fld id="{79E1450A-EEE1-43CD-8A59-846C57E5F0FD}" type="slidenum">
              <a:rPr lang="en-US"/>
              <a:pPr>
                <a:defRPr/>
              </a:pPr>
              <a:t>‹#›</a:t>
            </a:fld>
            <a:endParaRPr lang="en-US"/>
          </a:p>
        </p:txBody>
      </p:sp>
    </p:spTree>
    <p:extLst>
      <p:ext uri="{BB962C8B-B14F-4D97-AF65-F5344CB8AC3E}">
        <p14:creationId xmlns:p14="http://schemas.microsoft.com/office/powerpoint/2010/main" val="1235967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r>
              <a:rPr lang="en-US"/>
              <a:t>9.</a:t>
            </a:r>
            <a:fld id="{A8D48452-7FC2-47EF-A789-4A7919233EC4}" type="slidenum">
              <a:rPr lang="en-US"/>
              <a:pPr>
                <a:defRPr/>
              </a:pPr>
              <a:t>‹#›</a:t>
            </a:fld>
            <a:endParaRPr lang="en-US"/>
          </a:p>
        </p:txBody>
      </p:sp>
    </p:spTree>
    <p:extLst>
      <p:ext uri="{BB962C8B-B14F-4D97-AF65-F5344CB8AC3E}">
        <p14:creationId xmlns:p14="http://schemas.microsoft.com/office/powerpoint/2010/main" val="238003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r>
              <a:rPr lang="en-US"/>
              <a:t>9.</a:t>
            </a:r>
            <a:fld id="{ED3CCAA9-D565-43C2-A798-ACB976ACB08F}" type="slidenum">
              <a:rPr lang="en-US"/>
              <a:pPr>
                <a:defRPr/>
              </a:pPr>
              <a:t>‹#›</a:t>
            </a:fld>
            <a:endParaRPr lang="en-US"/>
          </a:p>
        </p:txBody>
      </p:sp>
    </p:spTree>
    <p:extLst>
      <p:ext uri="{BB962C8B-B14F-4D97-AF65-F5344CB8AC3E}">
        <p14:creationId xmlns:p14="http://schemas.microsoft.com/office/powerpoint/2010/main" val="96332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r>
              <a:rPr lang="en-US"/>
              <a:t>9.</a:t>
            </a:r>
            <a:fld id="{F0145C37-B222-470A-A372-256DD2196D74}" type="slidenum">
              <a:rPr lang="en-US"/>
              <a:pPr>
                <a:defRPr/>
              </a:pPr>
              <a:t>‹#›</a:t>
            </a:fld>
            <a:endParaRPr lang="en-US"/>
          </a:p>
        </p:txBody>
      </p:sp>
    </p:spTree>
    <p:extLst>
      <p:ext uri="{BB962C8B-B14F-4D97-AF65-F5344CB8AC3E}">
        <p14:creationId xmlns:p14="http://schemas.microsoft.com/office/powerpoint/2010/main" val="295690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r>
              <a:rPr lang="en-US"/>
              <a:t>9.</a:t>
            </a:r>
            <a:fld id="{A3928BBF-95C8-43DA-98BD-B6C67B3C0548}" type="slidenum">
              <a:rPr lang="en-US"/>
              <a:pPr>
                <a:defRPr/>
              </a:pPr>
              <a:t>‹#›</a:t>
            </a:fld>
            <a:endParaRPr lang="en-US"/>
          </a:p>
        </p:txBody>
      </p:sp>
    </p:spTree>
    <p:extLst>
      <p:ext uri="{BB962C8B-B14F-4D97-AF65-F5344CB8AC3E}">
        <p14:creationId xmlns:p14="http://schemas.microsoft.com/office/powerpoint/2010/main" val="257264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524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41300" y="914400"/>
            <a:ext cx="8902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latin typeface="Times"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Times"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mj-lt"/>
              </a:defRPr>
            </a:lvl1pPr>
          </a:lstStyle>
          <a:p>
            <a:pPr>
              <a:defRPr/>
            </a:pPr>
            <a:r>
              <a:rPr lang="en-US"/>
              <a:t>9.</a:t>
            </a:r>
            <a:fld id="{8E81BEFF-AA91-482D-95FD-8F67859CE7EA}" type="slidenum">
              <a:rPr lang="en-US"/>
              <a:pPr>
                <a:defRPr/>
              </a:pPr>
              <a:t>‹#›</a:t>
            </a:fld>
            <a:endParaRPr lang="en-US"/>
          </a:p>
        </p:txBody>
      </p:sp>
      <p:sp>
        <p:nvSpPr>
          <p:cNvPr id="1031" name="Rectangle 7"/>
          <p:cNvSpPr>
            <a:spLocks noChangeArrowheads="1"/>
          </p:cNvSpPr>
          <p:nvPr/>
        </p:nvSpPr>
        <p:spPr bwMode="auto">
          <a:xfrm>
            <a:off x="0" y="6497638"/>
            <a:ext cx="807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en-US" sz="1000" b="0"/>
              <a:t>© 2012 Cengage Learning. All Rights Reserved. May not be scanned, copied or duplicated, or posted to a publicly accessible website, in whole or in part.</a:t>
            </a:r>
          </a:p>
          <a:p>
            <a:pPr algn="l"/>
            <a:endParaRPr lang="en-US" sz="1000" b="0">
              <a:latin typeface="Tahoma" pitchFamily="34" charset="0"/>
            </a:endParaRPr>
          </a:p>
        </p:txBody>
      </p:sp>
      <p:sp>
        <p:nvSpPr>
          <p:cNvPr id="1032" name="Line 8"/>
          <p:cNvSpPr>
            <a:spLocks noChangeShapeType="1"/>
          </p:cNvSpPr>
          <p:nvPr/>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10"/>
          <p:cNvSpPr>
            <a:spLocks noChangeShapeType="1"/>
          </p:cNvSpPr>
          <p:nvPr/>
        </p:nvSpPr>
        <p:spPr bwMode="auto">
          <a:xfrm>
            <a:off x="228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 id="2147484188" r:id="rId12"/>
    <p:sldLayoutId id="2147484189" r:id="rId13"/>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slideLayout" Target="../slideLayouts/slideLayout13.xml"/><Relationship Id="rId7" Type="http://schemas.openxmlformats.org/officeDocument/2006/relationships/image" Target="../media/image20.wmf"/><Relationship Id="rId12" Type="http://schemas.openxmlformats.org/officeDocument/2006/relationships/oleObject" Target="../embeddings/oleObject16.bin"/><Relationship Id="rId2" Type="http://schemas.openxmlformats.org/officeDocument/2006/relationships/tags" Target="../tags/tag17.xml"/><Relationship Id="rId1" Type="http://schemas.openxmlformats.org/officeDocument/2006/relationships/vmlDrawing" Target="../drawings/vmlDrawing5.vml"/><Relationship Id="rId6" Type="http://schemas.openxmlformats.org/officeDocument/2006/relationships/oleObject" Target="../embeddings/oleObject13.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21.wm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8.xml"/><Relationship Id="rId1" Type="http://schemas.openxmlformats.org/officeDocument/2006/relationships/vmlDrawing" Target="../drawings/vmlDrawing6.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image" Target="../media/image250.png"/><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slideLayout" Target="../slideLayouts/slideLayout13.xml"/><Relationship Id="rId7" Type="http://schemas.openxmlformats.org/officeDocument/2006/relationships/image" Target="../media/image32.wmf"/><Relationship Id="rId2" Type="http://schemas.openxmlformats.org/officeDocument/2006/relationships/tags" Target="../tags/tag23.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image" Target="../media/image31.wmf"/><Relationship Id="rId4" Type="http://schemas.openxmlformats.org/officeDocument/2006/relationships/oleObject" Target="../embeddings/oleObject18.bin"/><Relationship Id="rId9" Type="http://schemas.openxmlformats.org/officeDocument/2006/relationships/image" Target="../media/image33.wmf"/></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4.xml"/><Relationship Id="rId1" Type="http://schemas.openxmlformats.org/officeDocument/2006/relationships/vmlDrawing" Target="../drawings/vmlDrawing8.vml"/><Relationship Id="rId5" Type="http://schemas.openxmlformats.org/officeDocument/2006/relationships/image" Target="../media/image34.wmf"/><Relationship Id="rId4" Type="http://schemas.openxmlformats.org/officeDocument/2006/relationships/oleObject" Target="../embeddings/oleObject21.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9.vml"/><Relationship Id="rId1" Type="http://schemas.openxmlformats.org/officeDocument/2006/relationships/themeOverride" Target="../theme/themeOverride4.xml"/><Relationship Id="rId6" Type="http://schemas.openxmlformats.org/officeDocument/2006/relationships/image" Target="../media/image35.wmf"/><Relationship Id="rId5" Type="http://schemas.openxmlformats.org/officeDocument/2006/relationships/oleObject" Target="../embeddings/oleObject22.bin"/><Relationship Id="rId4" Type="http://schemas.openxmlformats.org/officeDocument/2006/relationships/notesSlide" Target="../notesSlides/notesSlide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10.vml"/><Relationship Id="rId1" Type="http://schemas.openxmlformats.org/officeDocument/2006/relationships/themeOverride" Target="../theme/themeOverride5.xml"/><Relationship Id="rId6" Type="http://schemas.openxmlformats.org/officeDocument/2006/relationships/image" Target="../media/image36.wmf"/><Relationship Id="rId5" Type="http://schemas.openxmlformats.org/officeDocument/2006/relationships/oleObject" Target="../embeddings/oleObject23.bin"/><Relationship Id="rId4" Type="http://schemas.openxmlformats.org/officeDocument/2006/relationships/notesSlide" Target="../notesSlides/notesSlide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11.vml"/><Relationship Id="rId1" Type="http://schemas.openxmlformats.org/officeDocument/2006/relationships/themeOverride" Target="../theme/themeOverride6.xml"/><Relationship Id="rId6" Type="http://schemas.openxmlformats.org/officeDocument/2006/relationships/image" Target="../media/image37.wmf"/><Relationship Id="rId5" Type="http://schemas.openxmlformats.org/officeDocument/2006/relationships/oleObject" Target="../embeddings/oleObject24.bin"/><Relationship Id="rId4"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6.png"/><Relationship Id="rId5" Type="http://schemas.openxmlformats.org/officeDocument/2006/relationships/image" Target="../media/image45.emf"/><Relationship Id="rId4" Type="http://schemas.openxmlformats.org/officeDocument/2006/relationships/package" Target="../embeddings/Microsoft_Excel_Worksheet.xlsx"/></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slideLayout" Target="../slideLayouts/slideLayout7.xml"/><Relationship Id="rId7" Type="http://schemas.openxmlformats.org/officeDocument/2006/relationships/oleObject" Target="../embeddings/oleObject2.bin"/><Relationship Id="rId2" Type="http://schemas.openxmlformats.org/officeDocument/2006/relationships/vmlDrawing" Target="../drawings/vmlDrawing1.vml"/><Relationship Id="rId1" Type="http://schemas.openxmlformats.org/officeDocument/2006/relationships/themeOverride" Target="../theme/themeOverride2.x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7.bin"/><Relationship Id="rId3" Type="http://schemas.openxmlformats.org/officeDocument/2006/relationships/slideLayout" Target="../slideLayouts/slideLayout2.xml"/><Relationship Id="rId7" Type="http://schemas.openxmlformats.org/officeDocument/2006/relationships/oleObject" Target="../embeddings/oleObject4.bin"/><Relationship Id="rId12" Type="http://schemas.openxmlformats.org/officeDocument/2006/relationships/image" Target="../media/image8.wmf"/><Relationship Id="rId2" Type="http://schemas.openxmlformats.org/officeDocument/2006/relationships/vmlDrawing" Target="../drawings/vmlDrawing2.vml"/><Relationship Id="rId16" Type="http://schemas.openxmlformats.org/officeDocument/2006/relationships/image" Target="../media/image10.wmf"/><Relationship Id="rId1" Type="http://schemas.openxmlformats.org/officeDocument/2006/relationships/themeOverride" Target="../theme/themeOverride3.xml"/><Relationship Id="rId6" Type="http://schemas.openxmlformats.org/officeDocument/2006/relationships/image" Target="../media/image5.w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7.wmf"/><Relationship Id="rId4" Type="http://schemas.openxmlformats.org/officeDocument/2006/relationships/notesSlide" Target="../notesSlides/notesSlide4.xml"/><Relationship Id="rId9" Type="http://schemas.openxmlformats.org/officeDocument/2006/relationships/oleObject" Target="../embeddings/oleObject5.bin"/><Relationship Id="rId1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wmf"/><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image" Target="../media/image11.w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r>
              <a:rPr lang="en-US"/>
              <a:t>9.</a:t>
            </a:r>
            <a:fld id="{D907CB52-43F2-439F-BE24-726E03D7FE82}" type="slidenum">
              <a:rPr lang="en-US"/>
              <a:pPr>
                <a:defRPr/>
              </a:pPr>
              <a:t>1</a:t>
            </a:fld>
            <a:endParaRPr lang="en-US"/>
          </a:p>
        </p:txBody>
      </p:sp>
      <p:sp>
        <p:nvSpPr>
          <p:cNvPr id="15363" name="Rectangle 2"/>
          <p:cNvSpPr>
            <a:spLocks noGrp="1" noChangeArrowheads="1"/>
          </p:cNvSpPr>
          <p:nvPr>
            <p:ph type="ctrTitle"/>
          </p:nvPr>
        </p:nvSpPr>
        <p:spPr/>
        <p:txBody>
          <a:bodyPr/>
          <a:lstStyle/>
          <a:p>
            <a:pPr eaLnBrk="1" hangingPunct="1"/>
            <a:r>
              <a:rPr lang="en-US" b="1"/>
              <a:t>Chapter 9</a:t>
            </a:r>
          </a:p>
        </p:txBody>
      </p:sp>
      <p:sp>
        <p:nvSpPr>
          <p:cNvPr id="15364" name="Rectangle 3"/>
          <p:cNvSpPr>
            <a:spLocks noGrp="1" noChangeArrowheads="1"/>
          </p:cNvSpPr>
          <p:nvPr>
            <p:ph type="subTitle" idx="1"/>
          </p:nvPr>
        </p:nvSpPr>
        <p:spPr/>
        <p:txBody>
          <a:bodyPr/>
          <a:lstStyle/>
          <a:p>
            <a:pPr marL="0" indent="0" eaLnBrk="1" hangingPunct="1">
              <a:buFontTx/>
              <a:buNone/>
            </a:pPr>
            <a:r>
              <a:rPr lang="en-US" b="1"/>
              <a:t>Sampling Distributions</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9.</a:t>
            </a:r>
            <a:fld id="{A8582C07-6A4F-4D9F-90E0-F1BE3E4A8E76}" type="slidenum">
              <a:rPr lang="en-US"/>
              <a:pPr>
                <a:defRPr/>
              </a:pPr>
              <a:t>10</a:t>
            </a:fld>
            <a:endParaRPr lang="en-US"/>
          </a:p>
        </p:txBody>
      </p:sp>
      <p:sp>
        <p:nvSpPr>
          <p:cNvPr id="24579" name="Rectangle 2"/>
          <p:cNvSpPr>
            <a:spLocks noGrp="1" noChangeArrowheads="1"/>
          </p:cNvSpPr>
          <p:nvPr>
            <p:ph type="title"/>
          </p:nvPr>
        </p:nvSpPr>
        <p:spPr/>
        <p:txBody>
          <a:bodyPr/>
          <a:lstStyle/>
          <a:p>
            <a:pPr eaLnBrk="1" hangingPunct="1"/>
            <a:r>
              <a:rPr lang="en-US"/>
              <a:t>Sampling Distribution of the Sample Mean</a:t>
            </a:r>
          </a:p>
        </p:txBody>
      </p:sp>
      <p:sp>
        <p:nvSpPr>
          <p:cNvPr id="24580" name="Rectangle 3"/>
          <p:cNvSpPr>
            <a:spLocks noGrp="1" noChangeArrowheads="1"/>
          </p:cNvSpPr>
          <p:nvPr>
            <p:ph type="body" idx="1"/>
          </p:nvPr>
        </p:nvSpPr>
        <p:spPr/>
        <p:txBody>
          <a:bodyPr/>
          <a:lstStyle/>
          <a:p>
            <a:pPr marL="0" indent="0" eaLnBrk="1" hangingPunct="1">
              <a:buFontTx/>
              <a:buNone/>
            </a:pPr>
            <a:r>
              <a:rPr lang="en-US" sz="2700"/>
              <a:t>If the population size is large relative to the sample size the finite population correction factor is close to 1 and can be ignored. </a:t>
            </a:r>
          </a:p>
          <a:p>
            <a:pPr marL="0" indent="0" eaLnBrk="1" hangingPunct="1">
              <a:buFontTx/>
              <a:buNone/>
            </a:pPr>
            <a:endParaRPr lang="en-US" sz="2700"/>
          </a:p>
          <a:p>
            <a:pPr marL="0" indent="0" eaLnBrk="1" hangingPunct="1">
              <a:buFontTx/>
              <a:buNone/>
            </a:pPr>
            <a:r>
              <a:rPr lang="en-US" sz="2700"/>
              <a:t>We will treat any population that is at least 20 times larger than the sample size as large. </a:t>
            </a:r>
          </a:p>
          <a:p>
            <a:pPr marL="0" indent="0" eaLnBrk="1" hangingPunct="1">
              <a:buFontTx/>
              <a:buNone/>
            </a:pPr>
            <a:endParaRPr lang="en-US" sz="2700"/>
          </a:p>
          <a:p>
            <a:pPr marL="0" indent="0" eaLnBrk="1" hangingPunct="1">
              <a:buFontTx/>
              <a:buNone/>
            </a:pPr>
            <a:r>
              <a:rPr lang="en-US" sz="2700"/>
              <a:t>In practice most applications involve populations that qualify as large. </a:t>
            </a:r>
          </a:p>
          <a:p>
            <a:pPr marL="0" indent="0" eaLnBrk="1" hangingPunct="1">
              <a:buFontTx/>
              <a:buNone/>
            </a:pPr>
            <a:endParaRPr lang="en-US" sz="2700"/>
          </a:p>
          <a:p>
            <a:pPr marL="0" indent="0" eaLnBrk="1" hangingPunct="1">
              <a:buFontTx/>
              <a:buNone/>
            </a:pPr>
            <a:r>
              <a:rPr lang="en-US" sz="2700"/>
              <a:t>As a consequence the finite population correction factor is usually omitted. </a:t>
            </a:r>
          </a:p>
        </p:txBody>
      </p:sp>
      <p:sp>
        <p:nvSpPr>
          <p:cNvPr id="2458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458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9.</a:t>
            </a:r>
            <a:fld id="{59AB0EEB-8A84-4745-81CA-E2D13E283BBA}" type="slidenum">
              <a:rPr lang="en-US"/>
              <a:pPr>
                <a:defRPr/>
              </a:pPr>
              <a:t>11</a:t>
            </a:fld>
            <a:endParaRPr lang="en-US"/>
          </a:p>
        </p:txBody>
      </p:sp>
      <p:sp>
        <p:nvSpPr>
          <p:cNvPr id="25603" name="Rectangle 2"/>
          <p:cNvSpPr>
            <a:spLocks noGrp="1" noChangeArrowheads="1"/>
          </p:cNvSpPr>
          <p:nvPr>
            <p:ph type="title"/>
          </p:nvPr>
        </p:nvSpPr>
        <p:spPr/>
        <p:txBody>
          <a:bodyPr/>
          <a:lstStyle/>
          <a:p>
            <a:pPr eaLnBrk="1" hangingPunct="1"/>
            <a:r>
              <a:rPr lang="en-US"/>
              <a:t>Example 9.1(a)…</a:t>
            </a:r>
          </a:p>
        </p:txBody>
      </p:sp>
      <p:sp>
        <p:nvSpPr>
          <p:cNvPr id="25604" name="Rectangle 3"/>
          <p:cNvSpPr>
            <a:spLocks noGrp="1" noChangeArrowheads="1"/>
          </p:cNvSpPr>
          <p:nvPr>
            <p:ph type="body" idx="1"/>
          </p:nvPr>
        </p:nvSpPr>
        <p:spPr/>
        <p:txBody>
          <a:bodyPr/>
          <a:lstStyle/>
          <a:p>
            <a:pPr marL="0" indent="0" eaLnBrk="1" hangingPunct="1">
              <a:buFontTx/>
              <a:buNone/>
            </a:pPr>
            <a:r>
              <a:rPr lang="en-US"/>
              <a:t>The foreman of a bottling plant has observed that the amount of soda in each “32-ounce” bottle is actually a normally distributed random variable, with a mean of 32.2 ounces and a standard deviation of .3 ounce.</a:t>
            </a:r>
          </a:p>
          <a:p>
            <a:pPr marL="0" indent="0" eaLnBrk="1" hangingPunct="1">
              <a:buFontTx/>
              <a:buNone/>
            </a:pPr>
            <a:endParaRPr lang="en-US"/>
          </a:p>
          <a:p>
            <a:pPr marL="0" indent="0" eaLnBrk="1" hangingPunct="1">
              <a:buFontTx/>
              <a:buNone/>
            </a:pPr>
            <a:r>
              <a:rPr lang="en-US"/>
              <a:t>If a customer buys one bottle, what is the probability that the bottle will contain  more than 32 ounces?</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r>
              <a:rPr lang="en-US"/>
              <a:t>9.</a:t>
            </a:r>
            <a:fld id="{A4CACAFD-55AE-456F-BBDF-93F58BC9C46E}" type="slidenum">
              <a:rPr lang="en-US"/>
              <a:pPr>
                <a:defRPr/>
              </a:pPr>
              <a:t>12</a:t>
            </a:fld>
            <a:endParaRPr lang="en-US"/>
          </a:p>
        </p:txBody>
      </p:sp>
      <p:sp>
        <p:nvSpPr>
          <p:cNvPr id="26627" name="Rectangle 2"/>
          <p:cNvSpPr>
            <a:spLocks noGrp="1" noChangeArrowheads="1"/>
          </p:cNvSpPr>
          <p:nvPr>
            <p:ph type="title"/>
          </p:nvPr>
        </p:nvSpPr>
        <p:spPr/>
        <p:txBody>
          <a:bodyPr/>
          <a:lstStyle/>
          <a:p>
            <a:pPr eaLnBrk="1" hangingPunct="1"/>
            <a:r>
              <a:rPr lang="en-US"/>
              <a:t>Example 9.1(a)…</a:t>
            </a:r>
          </a:p>
        </p:txBody>
      </p:sp>
      <p:sp>
        <p:nvSpPr>
          <p:cNvPr id="26628" name="Rectangle 3"/>
          <p:cNvSpPr>
            <a:spLocks noGrp="1" noChangeArrowheads="1"/>
          </p:cNvSpPr>
          <p:nvPr>
            <p:ph type="body" idx="1"/>
          </p:nvPr>
        </p:nvSpPr>
        <p:spPr>
          <a:xfrm>
            <a:off x="152400" y="914400"/>
            <a:ext cx="8902700" cy="5486400"/>
          </a:xfrm>
        </p:spPr>
        <p:txBody>
          <a:bodyPr/>
          <a:lstStyle/>
          <a:p>
            <a:pPr marL="0" indent="0" eaLnBrk="1" hangingPunct="1">
              <a:buFontTx/>
              <a:buNone/>
            </a:pPr>
            <a:r>
              <a:rPr lang="en-US"/>
              <a:t>We want to find P(X &gt; 32), where X is normally distributed and µ = 32.2 and </a:t>
            </a:r>
            <a:r>
              <a:rPr lang="el-GR"/>
              <a:t>σ</a:t>
            </a:r>
            <a:r>
              <a:rPr lang="en-US"/>
              <a:t> =.3</a:t>
            </a:r>
          </a:p>
          <a:p>
            <a:pPr marL="0" indent="0" eaLnBrk="1" hangingPunct="1">
              <a:buFontTx/>
              <a:buNone/>
            </a:pPr>
            <a:endParaRPr lang="en-US"/>
          </a:p>
          <a:p>
            <a:pPr marL="0" indent="0" eaLnBrk="1" hangingPunct="1">
              <a:buFontTx/>
              <a:buNone/>
            </a:pPr>
            <a:endParaRPr lang="en-US"/>
          </a:p>
          <a:p>
            <a:pPr marL="0" indent="0" eaLnBrk="1" hangingPunct="1">
              <a:buFontTx/>
              <a:buNone/>
            </a:pPr>
            <a:endParaRPr lang="en-US"/>
          </a:p>
          <a:p>
            <a:pPr marL="0" indent="0" eaLnBrk="1" hangingPunct="1">
              <a:buFontTx/>
              <a:buNone/>
            </a:pPr>
            <a:endParaRPr lang="en-US"/>
          </a:p>
          <a:p>
            <a:pPr marL="0" indent="0" algn="ctr" eaLnBrk="1" hangingPunct="1">
              <a:buFontTx/>
              <a:buNone/>
            </a:pPr>
            <a:r>
              <a:rPr lang="en-US" b="1" i="1"/>
              <a:t>“there is about a 75% chance that a single bottle of soda contains more than 32oz.”</a:t>
            </a:r>
          </a:p>
          <a:p>
            <a:pPr marL="0" indent="0" algn="ctr" eaLnBrk="1" hangingPunct="1">
              <a:buFontTx/>
              <a:buNone/>
            </a:pPr>
            <a:endParaRPr lang="en-US"/>
          </a:p>
          <a:p>
            <a:pPr marL="0" indent="0" eaLnBrk="1" hangingPunct="1">
              <a:buFontTx/>
              <a:buNone/>
            </a:pPr>
            <a:endParaRPr lang="en-US"/>
          </a:p>
          <a:p>
            <a:pPr marL="0" indent="0" eaLnBrk="1" hangingPunct="1">
              <a:buFontTx/>
              <a:buNone/>
            </a:pPr>
            <a:endParaRPr lang="en-US"/>
          </a:p>
        </p:txBody>
      </p:sp>
      <p:graphicFrame>
        <p:nvGraphicFramePr>
          <p:cNvPr id="26629" name="Object 6"/>
          <p:cNvGraphicFramePr>
            <a:graphicFrameLocks noChangeAspect="1"/>
          </p:cNvGraphicFramePr>
          <p:nvPr/>
        </p:nvGraphicFramePr>
        <p:xfrm>
          <a:off x="76200" y="1981200"/>
          <a:ext cx="8883650" cy="990600"/>
        </p:xfrm>
        <a:graphic>
          <a:graphicData uri="http://schemas.openxmlformats.org/presentationml/2006/ole">
            <mc:AlternateContent xmlns:mc="http://schemas.openxmlformats.org/markup-compatibility/2006">
              <mc:Choice xmlns:v="urn:schemas-microsoft-com:vml" Requires="v">
                <p:oleObj spid="_x0000_s26646" name="Equation" r:id="rId4" imgW="3530600" imgH="393700" progId="Equation.3">
                  <p:embed/>
                </p:oleObj>
              </mc:Choice>
              <mc:Fallback>
                <p:oleObj name="Equation" r:id="rId4" imgW="3530600" imgH="3937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981200"/>
                        <a:ext cx="888365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9.</a:t>
            </a:r>
            <a:fld id="{CE9FDB5F-75D1-4ED0-91E1-5D5DE003B5FC}" type="slidenum">
              <a:rPr lang="en-US"/>
              <a:pPr>
                <a:defRPr/>
              </a:pPr>
              <a:t>13</a:t>
            </a:fld>
            <a:endParaRPr lang="en-US"/>
          </a:p>
        </p:txBody>
      </p:sp>
      <p:sp>
        <p:nvSpPr>
          <p:cNvPr id="27651" name="Rectangle 2"/>
          <p:cNvSpPr>
            <a:spLocks noGrp="1" noChangeArrowheads="1"/>
          </p:cNvSpPr>
          <p:nvPr>
            <p:ph type="title"/>
          </p:nvPr>
        </p:nvSpPr>
        <p:spPr/>
        <p:txBody>
          <a:bodyPr/>
          <a:lstStyle/>
          <a:p>
            <a:pPr eaLnBrk="1" hangingPunct="1"/>
            <a:r>
              <a:rPr lang="en-US"/>
              <a:t>Example 9.1(b)…</a:t>
            </a:r>
          </a:p>
        </p:txBody>
      </p:sp>
      <p:sp>
        <p:nvSpPr>
          <p:cNvPr id="27652" name="Rectangle 3"/>
          <p:cNvSpPr>
            <a:spLocks noGrp="1" noChangeArrowheads="1"/>
          </p:cNvSpPr>
          <p:nvPr>
            <p:ph type="body" idx="1"/>
          </p:nvPr>
        </p:nvSpPr>
        <p:spPr/>
        <p:txBody>
          <a:bodyPr/>
          <a:lstStyle/>
          <a:p>
            <a:pPr marL="0" indent="0" eaLnBrk="1" hangingPunct="1">
              <a:buFontTx/>
              <a:buNone/>
            </a:pPr>
            <a:r>
              <a:rPr lang="en-US" dirty="0"/>
              <a:t>The foreman of a bottling plant has observed that the amount of soda in each “32-ounce” bottle is actually a normally distributed random variable, with a mean of 32.2 ounces and a standard deviation of .3 ounce.</a:t>
            </a:r>
          </a:p>
          <a:p>
            <a:pPr marL="0" indent="0" eaLnBrk="1" hangingPunct="1">
              <a:buFontTx/>
              <a:buNone/>
            </a:pPr>
            <a:endParaRPr lang="en-US" dirty="0"/>
          </a:p>
          <a:p>
            <a:pPr marL="0" indent="0" eaLnBrk="1" hangingPunct="1">
              <a:buFontTx/>
              <a:buNone/>
            </a:pPr>
            <a:r>
              <a:rPr lang="en-US" dirty="0"/>
              <a:t>If a customer buys a carton of </a:t>
            </a:r>
            <a:r>
              <a:rPr lang="en-US" b="1" dirty="0"/>
              <a:t>four</a:t>
            </a:r>
            <a:r>
              <a:rPr lang="en-US" dirty="0"/>
              <a:t> bottles, what is the probability that the </a:t>
            </a:r>
            <a:r>
              <a:rPr lang="en-US" b="1" i="1" dirty="0">
                <a:solidFill>
                  <a:srgbClr val="FF0000"/>
                </a:solidFill>
              </a:rPr>
              <a:t>mean amount of the four bottles</a:t>
            </a:r>
            <a:r>
              <a:rPr lang="en-US" dirty="0"/>
              <a:t> will be greater than 32 ounces?</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pPr>
              <a:defRPr/>
            </a:pPr>
            <a:r>
              <a:rPr lang="en-US"/>
              <a:t>9.</a:t>
            </a:r>
            <a:fld id="{C4F88ECB-6F69-4E9A-BA91-985A7350335A}" type="slidenum">
              <a:rPr lang="en-US"/>
              <a:pPr>
                <a:defRPr/>
              </a:pPr>
              <a:t>14</a:t>
            </a:fld>
            <a:endParaRPr lang="en-US"/>
          </a:p>
        </p:txBody>
      </p:sp>
      <p:sp>
        <p:nvSpPr>
          <p:cNvPr id="28675" name="Rectangle 4"/>
          <p:cNvSpPr>
            <a:spLocks noGrp="1" noChangeArrowheads="1"/>
          </p:cNvSpPr>
          <p:nvPr>
            <p:ph type="title"/>
          </p:nvPr>
        </p:nvSpPr>
        <p:spPr/>
        <p:txBody>
          <a:bodyPr/>
          <a:lstStyle/>
          <a:p>
            <a:pPr eaLnBrk="1" hangingPunct="1"/>
            <a:r>
              <a:rPr lang="en-US"/>
              <a:t>Example 9.1(b)…</a:t>
            </a:r>
          </a:p>
        </p:txBody>
      </p:sp>
      <p:sp>
        <p:nvSpPr>
          <p:cNvPr id="28676" name="Rectangle 5"/>
          <p:cNvSpPr>
            <a:spLocks noGrp="1" noChangeArrowheads="1"/>
          </p:cNvSpPr>
          <p:nvPr>
            <p:ph type="body" idx="1"/>
          </p:nvPr>
        </p:nvSpPr>
        <p:spPr>
          <a:xfrm>
            <a:off x="228600" y="914400"/>
            <a:ext cx="8902700" cy="5486400"/>
          </a:xfrm>
        </p:spPr>
        <p:txBody>
          <a:bodyPr/>
          <a:lstStyle/>
          <a:p>
            <a:pPr marL="457200" indent="-457200" eaLnBrk="1" hangingPunct="1">
              <a:buFontTx/>
              <a:buNone/>
            </a:pPr>
            <a:r>
              <a:rPr lang="en-US" dirty="0"/>
              <a:t>We want to find P(X &gt; 32), where X is normally distributed </a:t>
            </a:r>
          </a:p>
          <a:p>
            <a:pPr marL="457200" indent="-457200" eaLnBrk="1" hangingPunct="1">
              <a:buFontTx/>
              <a:buNone/>
            </a:pPr>
            <a:r>
              <a:rPr lang="en-US" dirty="0"/>
              <a:t>With µ = 32.2 and </a:t>
            </a:r>
            <a:r>
              <a:rPr lang="el-GR" dirty="0"/>
              <a:t>σ</a:t>
            </a:r>
            <a:r>
              <a:rPr lang="en-US" dirty="0"/>
              <a:t> =.3</a:t>
            </a:r>
          </a:p>
          <a:p>
            <a:pPr marL="457200" indent="-457200" eaLnBrk="1" hangingPunct="1">
              <a:buFontTx/>
              <a:buNone/>
            </a:pPr>
            <a:endParaRPr lang="en-US" dirty="0"/>
          </a:p>
          <a:p>
            <a:pPr marL="457200" indent="-457200" eaLnBrk="1" hangingPunct="1">
              <a:buFontTx/>
              <a:buNone/>
            </a:pPr>
            <a:r>
              <a:rPr lang="en-US" dirty="0"/>
              <a:t>Things we know:</a:t>
            </a:r>
          </a:p>
          <a:p>
            <a:pPr marL="457200" indent="-457200" eaLnBrk="1" hangingPunct="1">
              <a:buFont typeface="Times" pitchFamily="18" charset="0"/>
              <a:buAutoNum type="arabicParenR"/>
            </a:pPr>
            <a:r>
              <a:rPr lang="en-US" dirty="0"/>
              <a:t>X is normally distributed, therefore so will X.</a:t>
            </a:r>
          </a:p>
          <a:p>
            <a:pPr marL="457200" indent="-457200" eaLnBrk="1" hangingPunct="1">
              <a:buFont typeface="Times" pitchFamily="18" charset="0"/>
              <a:buAutoNum type="arabicParenR"/>
            </a:pPr>
            <a:endParaRPr lang="en-US" dirty="0"/>
          </a:p>
          <a:p>
            <a:pPr marL="457200" indent="-457200" eaLnBrk="1" hangingPunct="1">
              <a:buFont typeface="Times" pitchFamily="18" charset="0"/>
              <a:buAutoNum type="arabicParenR"/>
            </a:pPr>
            <a:r>
              <a:rPr lang="en-US" dirty="0"/>
              <a:t>                = 32.2 oz.</a:t>
            </a:r>
          </a:p>
          <a:p>
            <a:pPr marL="457200" indent="-457200" eaLnBrk="1" hangingPunct="1">
              <a:buFont typeface="Times" pitchFamily="18" charset="0"/>
              <a:buAutoNum type="arabicParenR"/>
            </a:pPr>
            <a:endParaRPr lang="en-US" dirty="0"/>
          </a:p>
          <a:p>
            <a:pPr marL="457200" indent="-457200" eaLnBrk="1" hangingPunct="1">
              <a:buFont typeface="Times" pitchFamily="18" charset="0"/>
              <a:buAutoNum type="arabicParenR"/>
            </a:pPr>
            <a:r>
              <a:rPr lang="en-US" dirty="0"/>
              <a:t>                               </a:t>
            </a:r>
          </a:p>
        </p:txBody>
      </p:sp>
      <p:sp>
        <p:nvSpPr>
          <p:cNvPr id="28677" name="Line 7"/>
          <p:cNvSpPr>
            <a:spLocks noChangeShapeType="1"/>
          </p:cNvSpPr>
          <p:nvPr/>
        </p:nvSpPr>
        <p:spPr bwMode="auto">
          <a:xfrm>
            <a:off x="3009900" y="9779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78" name="Line 9"/>
          <p:cNvSpPr>
            <a:spLocks noChangeShapeType="1"/>
          </p:cNvSpPr>
          <p:nvPr/>
        </p:nvSpPr>
        <p:spPr bwMode="auto">
          <a:xfrm>
            <a:off x="6934200" y="30226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2867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038600"/>
            <a:ext cx="1295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953000"/>
            <a:ext cx="3886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r>
              <a:rPr lang="en-US"/>
              <a:t>9.</a:t>
            </a:r>
            <a:fld id="{270E0900-FB3D-46A1-994C-5A8762C3C21F}" type="slidenum">
              <a:rPr lang="en-US"/>
              <a:pPr>
                <a:defRPr/>
              </a:pPr>
              <a:t>15</a:t>
            </a:fld>
            <a:endParaRPr lang="en-US"/>
          </a:p>
        </p:txBody>
      </p:sp>
      <p:sp>
        <p:nvSpPr>
          <p:cNvPr id="29699" name="Rectangle 4"/>
          <p:cNvSpPr>
            <a:spLocks noGrp="1" noChangeArrowheads="1"/>
          </p:cNvSpPr>
          <p:nvPr>
            <p:ph type="title"/>
          </p:nvPr>
        </p:nvSpPr>
        <p:spPr/>
        <p:txBody>
          <a:bodyPr/>
          <a:lstStyle/>
          <a:p>
            <a:pPr eaLnBrk="1" hangingPunct="1"/>
            <a:r>
              <a:rPr lang="en-US"/>
              <a:t>Example 9.1(b)…</a:t>
            </a:r>
          </a:p>
        </p:txBody>
      </p:sp>
      <p:sp>
        <p:nvSpPr>
          <p:cNvPr id="29700" name="Rectangle 11"/>
          <p:cNvSpPr>
            <a:spLocks noGrp="1" noChangeArrowheads="1"/>
          </p:cNvSpPr>
          <p:nvPr>
            <p:ph type="body" idx="1"/>
          </p:nvPr>
        </p:nvSpPr>
        <p:spPr/>
        <p:txBody>
          <a:bodyPr/>
          <a:lstStyle/>
          <a:p>
            <a:pPr marL="0" indent="0" eaLnBrk="1" hangingPunct="1">
              <a:buFontTx/>
              <a:buNone/>
            </a:pPr>
            <a:r>
              <a:rPr lang="en-US"/>
              <a:t>If a customer buys a carton of </a:t>
            </a:r>
            <a:r>
              <a:rPr lang="en-US" b="1"/>
              <a:t>four</a:t>
            </a:r>
            <a:r>
              <a:rPr lang="en-US"/>
              <a:t> bottles, what is the probability that the </a:t>
            </a:r>
            <a:r>
              <a:rPr lang="en-US" b="1" i="1">
                <a:solidFill>
                  <a:srgbClr val="FF0000"/>
                </a:solidFill>
              </a:rPr>
              <a:t>mean amount of the four bottles</a:t>
            </a:r>
            <a:r>
              <a:rPr lang="en-US"/>
              <a:t> will be greater than 32 ounces?</a:t>
            </a:r>
          </a:p>
          <a:p>
            <a:pPr marL="0" indent="0" eaLnBrk="1" hangingPunct="1">
              <a:buFontTx/>
              <a:buNone/>
            </a:pPr>
            <a:endParaRPr lang="en-US"/>
          </a:p>
          <a:p>
            <a:pPr marL="0" indent="0" eaLnBrk="1" hangingPunct="1">
              <a:buFontTx/>
              <a:buNone/>
            </a:pPr>
            <a:endParaRPr lang="en-US"/>
          </a:p>
          <a:p>
            <a:pPr marL="0" indent="0" eaLnBrk="1" hangingPunct="1">
              <a:buFontTx/>
              <a:buNone/>
            </a:pPr>
            <a:endParaRPr lang="en-US"/>
          </a:p>
          <a:p>
            <a:pPr marL="0" indent="0" eaLnBrk="1" hangingPunct="1">
              <a:buFontTx/>
              <a:buNone/>
            </a:pPr>
            <a:endParaRPr lang="en-US"/>
          </a:p>
          <a:p>
            <a:pPr marL="0" indent="0" algn="ctr" eaLnBrk="1" hangingPunct="1">
              <a:buFontTx/>
              <a:buNone/>
            </a:pPr>
            <a:r>
              <a:rPr lang="en-US" b="1" i="1"/>
              <a:t>“There is about a 91% chance the mean of the four bottles will exceed 32oz.”</a:t>
            </a:r>
            <a:endParaRPr lang="en-US"/>
          </a:p>
          <a:p>
            <a:pPr marL="0" indent="0" eaLnBrk="1" hangingPunct="1">
              <a:buFontTx/>
              <a:buNone/>
            </a:pPr>
            <a:endParaRPr lang="en-US"/>
          </a:p>
          <a:p>
            <a:pPr marL="0" indent="0" eaLnBrk="1" hangingPunct="1">
              <a:buFontTx/>
              <a:buNone/>
            </a:pPr>
            <a:endParaRPr lang="en-US"/>
          </a:p>
        </p:txBody>
      </p:sp>
      <p:pic>
        <p:nvPicPr>
          <p:cNvPr id="29701"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14600"/>
            <a:ext cx="78232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r>
              <a:rPr lang="en-US"/>
              <a:t>9.</a:t>
            </a:r>
            <a:fld id="{2FE0A8B9-8849-477E-8417-C1C8B75D11E7}" type="slidenum">
              <a:rPr lang="en-US"/>
              <a:pPr>
                <a:defRPr/>
              </a:pPr>
              <a:t>16</a:t>
            </a:fld>
            <a:endParaRPr lang="en-US"/>
          </a:p>
        </p:txBody>
      </p:sp>
      <p:sp>
        <p:nvSpPr>
          <p:cNvPr id="30723" name="Rectangle 2"/>
          <p:cNvSpPr>
            <a:spLocks noGrp="1" noChangeArrowheads="1"/>
          </p:cNvSpPr>
          <p:nvPr>
            <p:ph type="title"/>
          </p:nvPr>
        </p:nvSpPr>
        <p:spPr/>
        <p:txBody>
          <a:bodyPr/>
          <a:lstStyle/>
          <a:p>
            <a:pPr eaLnBrk="1" hangingPunct="1"/>
            <a:r>
              <a:rPr lang="en-US"/>
              <a:t>Graphically Speaking…</a:t>
            </a:r>
          </a:p>
        </p:txBody>
      </p:sp>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838200"/>
            <a:ext cx="4699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114800"/>
            <a:ext cx="4699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114800"/>
            <a:ext cx="4699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Rectangle 7"/>
          <p:cNvSpPr>
            <a:spLocks noChangeArrowheads="1"/>
          </p:cNvSpPr>
          <p:nvPr/>
        </p:nvSpPr>
        <p:spPr bwMode="auto">
          <a:xfrm>
            <a:off x="228600" y="3352800"/>
            <a:ext cx="4419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1800" b="0">
                <a:latin typeface="Tahoma" pitchFamily="34" charset="0"/>
              </a:rPr>
              <a:t>what is the probability that one bottle will contain more than 32 ounces?</a:t>
            </a:r>
          </a:p>
        </p:txBody>
      </p:sp>
      <p:sp>
        <p:nvSpPr>
          <p:cNvPr id="30728" name="Rectangle 9"/>
          <p:cNvSpPr>
            <a:spLocks noChangeArrowheads="1"/>
          </p:cNvSpPr>
          <p:nvPr/>
        </p:nvSpPr>
        <p:spPr bwMode="auto">
          <a:xfrm>
            <a:off x="4724400" y="3352800"/>
            <a:ext cx="4419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1800" b="0">
                <a:latin typeface="Tahoma" pitchFamily="34" charset="0"/>
              </a:rPr>
              <a:t>what is the probability that the mean of four bottles will exceed 32 oz?</a:t>
            </a:r>
          </a:p>
        </p:txBody>
      </p:sp>
      <p:sp>
        <p:nvSpPr>
          <p:cNvPr id="30729" name="Rectangle 10"/>
          <p:cNvSpPr>
            <a:spLocks noChangeArrowheads="1"/>
          </p:cNvSpPr>
          <p:nvPr/>
        </p:nvSpPr>
        <p:spPr bwMode="auto">
          <a:xfrm>
            <a:off x="6934200" y="787400"/>
            <a:ext cx="144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1800" b="0">
                <a:latin typeface="Tahoma" pitchFamily="34" charset="0"/>
              </a:rPr>
              <a:t>mean=32.2</a:t>
            </a:r>
          </a:p>
        </p:txBody>
      </p:sp>
      <p:sp>
        <p:nvSpPr>
          <p:cNvPr id="30730" name="Line 11"/>
          <p:cNvSpPr>
            <a:spLocks noChangeShapeType="1"/>
          </p:cNvSpPr>
          <p:nvPr/>
        </p:nvSpPr>
        <p:spPr bwMode="auto">
          <a:xfrm flipH="1" flipV="1">
            <a:off x="4495800" y="990600"/>
            <a:ext cx="25146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Slide Number Placeholder 7"/>
          <p:cNvSpPr>
            <a:spLocks noGrp="1"/>
          </p:cNvSpPr>
          <p:nvPr>
            <p:ph type="sldNum" sz="quarter" idx="12"/>
          </p:nvPr>
        </p:nvSpPr>
        <p:spPr/>
        <p:txBody>
          <a:bodyPr/>
          <a:lstStyle/>
          <a:p>
            <a:pPr>
              <a:defRPr/>
            </a:pPr>
            <a:r>
              <a:rPr lang="en-US"/>
              <a:t>9.</a:t>
            </a:r>
            <a:fld id="{FDFC977F-D43C-4DCC-9090-444C75574389}" type="slidenum">
              <a:rPr lang="en-US"/>
              <a:pPr>
                <a:defRPr/>
              </a:pPr>
              <a:t>17</a:t>
            </a:fld>
            <a:endParaRPr lang="en-US"/>
          </a:p>
        </p:txBody>
      </p:sp>
      <p:sp>
        <p:nvSpPr>
          <p:cNvPr id="31747" name="Rectangle 2"/>
          <p:cNvSpPr>
            <a:spLocks noGrp="1" noChangeArrowheads="1"/>
          </p:cNvSpPr>
          <p:nvPr>
            <p:ph type="title"/>
          </p:nvPr>
        </p:nvSpPr>
        <p:spPr/>
        <p:txBody>
          <a:bodyPr/>
          <a:lstStyle/>
          <a:p>
            <a:pPr eaLnBrk="1" hangingPunct="1"/>
            <a:r>
              <a:rPr lang="en-US" dirty="0"/>
              <a:t>Chapter-Opening Example</a:t>
            </a:r>
          </a:p>
        </p:txBody>
      </p:sp>
      <p:sp>
        <p:nvSpPr>
          <p:cNvPr id="31748" name="Rectangle 3"/>
          <p:cNvSpPr>
            <a:spLocks noGrp="1" noChangeArrowheads="1"/>
          </p:cNvSpPr>
          <p:nvPr>
            <p:ph type="body" sz="half" idx="1"/>
          </p:nvPr>
        </p:nvSpPr>
        <p:spPr>
          <a:xfrm>
            <a:off x="241300" y="914400"/>
            <a:ext cx="8064500" cy="5486400"/>
          </a:xfrm>
        </p:spPr>
        <p:txBody>
          <a:bodyPr/>
          <a:lstStyle/>
          <a:p>
            <a:pPr marL="0" indent="0" eaLnBrk="1" hangingPunct="1">
              <a:buFontTx/>
              <a:buNone/>
            </a:pPr>
            <a:r>
              <a:rPr lang="en-US" b="1" dirty="0"/>
              <a:t>Salaries of a Business School’s Graduates</a:t>
            </a:r>
            <a:endParaRPr lang="en-US" dirty="0"/>
          </a:p>
          <a:p>
            <a:pPr marL="0" indent="0" eaLnBrk="1" hangingPunct="1">
              <a:buFontTx/>
              <a:buNone/>
            </a:pPr>
            <a:r>
              <a:rPr lang="en-US" dirty="0"/>
              <a:t>In the advertisements for a large university, the dean of the School of Business claims that the average salary of the school’s graduates one year after graduation is $800 per week with a standard deviation of $100. </a:t>
            </a:r>
          </a:p>
          <a:p>
            <a:pPr marL="0" indent="0" eaLnBrk="1" hangingPunct="1">
              <a:buFontTx/>
              <a:buNone/>
            </a:pPr>
            <a:endParaRPr lang="en-US" dirty="0"/>
          </a:p>
          <a:p>
            <a:pPr marL="0" indent="0" eaLnBrk="1" hangingPunct="1">
              <a:buFontTx/>
              <a:buNone/>
            </a:pPr>
            <a:r>
              <a:rPr lang="en-US" dirty="0"/>
              <a:t>A second-year student in the business school who has just completed his statistics course would like to check whether the claim about the mean is correct. </a:t>
            </a:r>
          </a:p>
        </p:txBody>
      </p:sp>
      <p:sp>
        <p:nvSpPr>
          <p:cNvPr id="3174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Slide Number Placeholder 7"/>
          <p:cNvSpPr>
            <a:spLocks noGrp="1"/>
          </p:cNvSpPr>
          <p:nvPr>
            <p:ph type="sldNum" sz="quarter" idx="12"/>
          </p:nvPr>
        </p:nvSpPr>
        <p:spPr/>
        <p:txBody>
          <a:bodyPr/>
          <a:lstStyle/>
          <a:p>
            <a:pPr>
              <a:defRPr/>
            </a:pPr>
            <a:r>
              <a:rPr lang="en-US"/>
              <a:t>9.</a:t>
            </a:r>
            <a:fld id="{BAC94782-56D6-42F8-946E-2A7D693F8F93}" type="slidenum">
              <a:rPr lang="en-US"/>
              <a:pPr>
                <a:defRPr/>
              </a:pPr>
              <a:t>18</a:t>
            </a:fld>
            <a:endParaRPr lang="en-US"/>
          </a:p>
        </p:txBody>
      </p:sp>
      <p:sp>
        <p:nvSpPr>
          <p:cNvPr id="32771" name="Rectangle 2"/>
          <p:cNvSpPr>
            <a:spLocks noGrp="1" noChangeArrowheads="1"/>
          </p:cNvSpPr>
          <p:nvPr>
            <p:ph type="title"/>
          </p:nvPr>
        </p:nvSpPr>
        <p:spPr/>
        <p:txBody>
          <a:bodyPr/>
          <a:lstStyle/>
          <a:p>
            <a:pPr eaLnBrk="1" hangingPunct="1"/>
            <a:r>
              <a:rPr lang="en-US"/>
              <a:t>Chapter-Opening Example</a:t>
            </a:r>
          </a:p>
        </p:txBody>
      </p:sp>
      <p:sp>
        <p:nvSpPr>
          <p:cNvPr id="32772" name="Rectangle 3"/>
          <p:cNvSpPr>
            <a:spLocks noGrp="1" noChangeArrowheads="1"/>
          </p:cNvSpPr>
          <p:nvPr>
            <p:ph type="body" sz="half" idx="1"/>
          </p:nvPr>
        </p:nvSpPr>
        <p:spPr>
          <a:xfrm>
            <a:off x="241300" y="914400"/>
            <a:ext cx="8064500" cy="5486400"/>
          </a:xfrm>
        </p:spPr>
        <p:txBody>
          <a:bodyPr/>
          <a:lstStyle/>
          <a:p>
            <a:pPr marL="0" indent="0" eaLnBrk="1" hangingPunct="1">
              <a:buFontTx/>
              <a:buNone/>
            </a:pPr>
            <a:r>
              <a:rPr lang="en-US" sz="2500" b="1"/>
              <a:t>Salaries of a Business School’s Graduates</a:t>
            </a:r>
            <a:endParaRPr lang="en-US" sz="2500"/>
          </a:p>
          <a:p>
            <a:pPr marL="0" indent="0" eaLnBrk="1" hangingPunct="1">
              <a:buFontTx/>
              <a:buNone/>
            </a:pPr>
            <a:r>
              <a:rPr lang="en-US" sz="2500"/>
              <a:t>He does a survey of 25 people who graduated one year ago and determines their weekly salary. </a:t>
            </a:r>
          </a:p>
          <a:p>
            <a:pPr marL="0" indent="0" eaLnBrk="1" hangingPunct="1">
              <a:buFontTx/>
              <a:buNone/>
            </a:pPr>
            <a:endParaRPr lang="en-US" sz="2500"/>
          </a:p>
          <a:p>
            <a:pPr marL="0" indent="0" eaLnBrk="1" hangingPunct="1">
              <a:buFontTx/>
              <a:buNone/>
            </a:pPr>
            <a:r>
              <a:rPr lang="en-US" sz="2500"/>
              <a:t>He discovers the sample mean to be $750. </a:t>
            </a:r>
          </a:p>
          <a:p>
            <a:pPr marL="0" indent="0" eaLnBrk="1" hangingPunct="1">
              <a:buFontTx/>
              <a:buNone/>
            </a:pPr>
            <a:endParaRPr lang="en-US" sz="2500"/>
          </a:p>
          <a:p>
            <a:pPr marL="0" indent="0" eaLnBrk="1" hangingPunct="1">
              <a:buFontTx/>
              <a:buNone/>
            </a:pPr>
            <a:r>
              <a:rPr lang="en-US" sz="2500"/>
              <a:t>To interpret his finding he needs to calculate the probability that a sample of 25 graduates would have a mean of $750 or less when the population mean is $800 and the standard deviation is $100. </a:t>
            </a:r>
          </a:p>
          <a:p>
            <a:pPr marL="0" indent="0" eaLnBrk="1" hangingPunct="1">
              <a:buFontTx/>
              <a:buNone/>
            </a:pPr>
            <a:endParaRPr lang="en-US" sz="2500"/>
          </a:p>
          <a:p>
            <a:pPr marL="0" indent="0" eaLnBrk="1" hangingPunct="1">
              <a:buFontTx/>
              <a:buNone/>
            </a:pPr>
            <a:r>
              <a:rPr lang="en-US" sz="2500"/>
              <a:t>After calculating the probability, he needs to draw some conclusions. </a:t>
            </a:r>
          </a:p>
        </p:txBody>
      </p:sp>
      <p:sp>
        <p:nvSpPr>
          <p:cNvPr id="3277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0" name="Slide Number Placeholder 7"/>
          <p:cNvSpPr>
            <a:spLocks noGrp="1"/>
          </p:cNvSpPr>
          <p:nvPr>
            <p:ph type="sldNum" sz="quarter" idx="12"/>
          </p:nvPr>
        </p:nvSpPr>
        <p:spPr/>
        <p:txBody>
          <a:bodyPr/>
          <a:lstStyle/>
          <a:p>
            <a:pPr>
              <a:defRPr/>
            </a:pPr>
            <a:r>
              <a:rPr lang="en-US"/>
              <a:t>9.</a:t>
            </a:r>
            <a:fld id="{B763F5B3-54AF-4D8A-B610-8C4579A03A08}" type="slidenum">
              <a:rPr lang="en-US"/>
              <a:pPr>
                <a:defRPr/>
              </a:pPr>
              <a:t>19</a:t>
            </a:fld>
            <a:endParaRPr lang="en-US"/>
          </a:p>
        </p:txBody>
      </p:sp>
      <p:sp>
        <p:nvSpPr>
          <p:cNvPr id="33795" name="Rectangle 2"/>
          <p:cNvSpPr>
            <a:spLocks noGrp="1" noChangeArrowheads="1"/>
          </p:cNvSpPr>
          <p:nvPr>
            <p:ph type="title"/>
          </p:nvPr>
        </p:nvSpPr>
        <p:spPr/>
        <p:txBody>
          <a:bodyPr/>
          <a:lstStyle/>
          <a:p>
            <a:pPr eaLnBrk="1" hangingPunct="1"/>
            <a:r>
              <a:rPr lang="en-US"/>
              <a:t>Chapter-Opening Example</a:t>
            </a:r>
          </a:p>
        </p:txBody>
      </p:sp>
      <p:sp>
        <p:nvSpPr>
          <p:cNvPr id="33796" name="Rectangle 3"/>
          <p:cNvSpPr>
            <a:spLocks noGrp="1" noChangeArrowheads="1"/>
          </p:cNvSpPr>
          <p:nvPr>
            <p:ph type="body" sz="half" idx="1"/>
          </p:nvPr>
        </p:nvSpPr>
        <p:spPr>
          <a:xfrm>
            <a:off x="241300" y="914400"/>
            <a:ext cx="8064500" cy="5486400"/>
          </a:xfrm>
        </p:spPr>
        <p:txBody>
          <a:bodyPr/>
          <a:lstStyle/>
          <a:p>
            <a:pPr marL="0" indent="0" eaLnBrk="1" hangingPunct="1">
              <a:buFontTx/>
              <a:buNone/>
            </a:pPr>
            <a:r>
              <a:rPr lang="en-US" sz="2400"/>
              <a:t>We want to find the probability that the sample mean is less than $750. Thus, we seek</a:t>
            </a:r>
          </a:p>
          <a:p>
            <a:pPr marL="0" indent="0" eaLnBrk="1" hangingPunct="1">
              <a:buFontTx/>
              <a:buNone/>
            </a:pPr>
            <a:endParaRPr lang="en-US" sz="2400"/>
          </a:p>
          <a:p>
            <a:pPr marL="0" indent="0" eaLnBrk="1" hangingPunct="1">
              <a:buFontTx/>
              <a:buNone/>
            </a:pPr>
            <a:endParaRPr lang="en-US" sz="2400"/>
          </a:p>
          <a:p>
            <a:pPr marL="0" indent="0" eaLnBrk="1" hangingPunct="1">
              <a:buFontTx/>
              <a:buNone/>
            </a:pPr>
            <a:r>
              <a:rPr lang="en-US" sz="2400"/>
              <a:t>The distribution of X, the weekly income, is likely to be positively skewed, but not sufficiently so to make the distribution of        nonnormal. As a result, we may assume that         is normal with mean                         </a:t>
            </a:r>
          </a:p>
          <a:p>
            <a:pPr marL="0" indent="0" eaLnBrk="1" hangingPunct="1">
              <a:buFontTx/>
              <a:buNone/>
            </a:pPr>
            <a:endParaRPr lang="en-US" sz="2400"/>
          </a:p>
          <a:p>
            <a:pPr marL="0" indent="0" eaLnBrk="1" hangingPunct="1">
              <a:buFontTx/>
              <a:buNone/>
            </a:pPr>
            <a:endParaRPr lang="en-US" sz="2400"/>
          </a:p>
          <a:p>
            <a:pPr marL="0" indent="0" eaLnBrk="1" hangingPunct="1">
              <a:buFontTx/>
              <a:buNone/>
            </a:pPr>
            <a:r>
              <a:rPr lang="en-US" sz="2400"/>
              <a:t>and standard deviation</a:t>
            </a:r>
          </a:p>
        </p:txBody>
      </p:sp>
      <p:graphicFrame>
        <p:nvGraphicFramePr>
          <p:cNvPr id="33797" name="Object 4"/>
          <p:cNvGraphicFramePr>
            <a:graphicFrameLocks noGrp="1" noChangeAspect="1"/>
          </p:cNvGraphicFramePr>
          <p:nvPr>
            <p:ph sz="quarter" idx="2"/>
          </p:nvPr>
        </p:nvGraphicFramePr>
        <p:xfrm>
          <a:off x="762000" y="2001838"/>
          <a:ext cx="1600200" cy="512762"/>
        </p:xfrm>
        <a:graphic>
          <a:graphicData uri="http://schemas.openxmlformats.org/presentationml/2006/ole">
            <mc:AlternateContent xmlns:mc="http://schemas.openxmlformats.org/markup-compatibility/2006">
              <mc:Choice xmlns:v="urn:schemas-microsoft-com:vml" Requires="v">
                <p:oleObj spid="_x0000_s33883" name="Equation" r:id="rId4" imgW="634725" imgH="203112" progId="Equation.3">
                  <p:embed/>
                </p:oleObj>
              </mc:Choice>
              <mc:Fallback>
                <p:oleObj name="Equation" r:id="rId4" imgW="634725" imgH="20311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001838"/>
                        <a:ext cx="1600200"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3799" name="Object 6"/>
          <p:cNvGraphicFramePr>
            <a:graphicFrameLocks noGrp="1" noChangeAspect="1"/>
          </p:cNvGraphicFramePr>
          <p:nvPr>
            <p:ph sz="quarter" idx="3"/>
          </p:nvPr>
        </p:nvGraphicFramePr>
        <p:xfrm>
          <a:off x="2209800" y="3381375"/>
          <a:ext cx="352425" cy="381000"/>
        </p:xfrm>
        <a:graphic>
          <a:graphicData uri="http://schemas.openxmlformats.org/presentationml/2006/ole">
            <mc:AlternateContent xmlns:mc="http://schemas.openxmlformats.org/markup-compatibility/2006">
              <mc:Choice xmlns:v="urn:schemas-microsoft-com:vml" Requires="v">
                <p:oleObj spid="_x0000_s33884" name="Equation" r:id="rId6" imgW="152268" imgH="164957" progId="Equation.3">
                  <p:embed/>
                </p:oleObj>
              </mc:Choice>
              <mc:Fallback>
                <p:oleObj name="Equation" r:id="rId6" imgW="152268" imgH="164957"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381375"/>
                        <a:ext cx="3524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0" name="Object 7"/>
          <p:cNvGraphicFramePr>
            <a:graphicFrameLocks noChangeAspect="1"/>
          </p:cNvGraphicFramePr>
          <p:nvPr/>
        </p:nvGraphicFramePr>
        <p:xfrm>
          <a:off x="990600" y="4233863"/>
          <a:ext cx="1676400" cy="490537"/>
        </p:xfrm>
        <a:graphic>
          <a:graphicData uri="http://schemas.openxmlformats.org/presentationml/2006/ole">
            <mc:AlternateContent xmlns:mc="http://schemas.openxmlformats.org/markup-compatibility/2006">
              <mc:Choice xmlns:v="urn:schemas-microsoft-com:vml" Requires="v">
                <p:oleObj spid="_x0000_s33885" name="Equation" r:id="rId8" imgW="736280" imgH="215806" progId="Equation.3">
                  <p:embed/>
                </p:oleObj>
              </mc:Choice>
              <mc:Fallback>
                <p:oleObj name="Equation" r:id="rId8" imgW="736280" imgH="215806"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4233863"/>
                        <a:ext cx="1676400"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1" name="Object 8"/>
          <p:cNvGraphicFramePr>
            <a:graphicFrameLocks noChangeAspect="1"/>
          </p:cNvGraphicFramePr>
          <p:nvPr/>
        </p:nvGraphicFramePr>
        <p:xfrm>
          <a:off x="987425" y="5670550"/>
          <a:ext cx="3584575" cy="577850"/>
        </p:xfrm>
        <a:graphic>
          <a:graphicData uri="http://schemas.openxmlformats.org/presentationml/2006/ole">
            <mc:AlternateContent xmlns:mc="http://schemas.openxmlformats.org/markup-compatibility/2006">
              <mc:Choice xmlns:v="urn:schemas-microsoft-com:vml" Requires="v">
                <p:oleObj spid="_x0000_s33886" name="Equation" r:id="rId10" imgW="1574800" imgH="254000" progId="Equation.3">
                  <p:embed/>
                </p:oleObj>
              </mc:Choice>
              <mc:Fallback>
                <p:oleObj name="Equation" r:id="rId10" imgW="1574800" imgH="2540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7425" y="5670550"/>
                        <a:ext cx="358457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2" name="Object 9"/>
          <p:cNvGraphicFramePr>
            <a:graphicFrameLocks noChangeAspect="1"/>
          </p:cNvGraphicFramePr>
          <p:nvPr/>
        </p:nvGraphicFramePr>
        <p:xfrm>
          <a:off x="8158163" y="3371850"/>
          <a:ext cx="360362" cy="390525"/>
        </p:xfrm>
        <a:graphic>
          <a:graphicData uri="http://schemas.openxmlformats.org/presentationml/2006/ole">
            <mc:AlternateContent xmlns:mc="http://schemas.openxmlformats.org/markup-compatibility/2006">
              <mc:Choice xmlns:v="urn:schemas-microsoft-com:vml" Requires="v">
                <p:oleObj spid="_x0000_s33887" name="Equation" r:id="rId12" imgW="152268" imgH="164957" progId="Equation.3">
                  <p:embed/>
                </p:oleObj>
              </mc:Choice>
              <mc:Fallback>
                <p:oleObj name="Equation" r:id="rId12" imgW="152268" imgH="164957"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58163" y="3371850"/>
                        <a:ext cx="360362"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a:t>9.</a:t>
            </a:r>
            <a:fld id="{769480CC-E2B8-447F-9E3B-2E108F1B43D0}" type="slidenum">
              <a:rPr lang="en-US"/>
              <a:pPr>
                <a:defRPr/>
              </a:pPr>
              <a:t>2</a:t>
            </a:fld>
            <a:endParaRPr lang="en-US"/>
          </a:p>
        </p:txBody>
      </p:sp>
      <p:sp>
        <p:nvSpPr>
          <p:cNvPr id="16387" name="Rectangle 2"/>
          <p:cNvSpPr>
            <a:spLocks noGrp="1" noChangeArrowheads="1"/>
          </p:cNvSpPr>
          <p:nvPr>
            <p:ph type="title"/>
          </p:nvPr>
        </p:nvSpPr>
        <p:spPr/>
        <p:txBody>
          <a:bodyPr/>
          <a:lstStyle/>
          <a:p>
            <a:pPr eaLnBrk="1" hangingPunct="1"/>
            <a:r>
              <a:rPr lang="en-US"/>
              <a:t>Sampling Distributions…</a:t>
            </a:r>
          </a:p>
        </p:txBody>
      </p:sp>
      <p:sp>
        <p:nvSpPr>
          <p:cNvPr id="16388" name="Rectangle 3"/>
          <p:cNvSpPr>
            <a:spLocks noGrp="1" noChangeArrowheads="1"/>
          </p:cNvSpPr>
          <p:nvPr>
            <p:ph type="body" idx="1"/>
          </p:nvPr>
        </p:nvSpPr>
        <p:spPr/>
        <p:txBody>
          <a:bodyPr/>
          <a:lstStyle/>
          <a:p>
            <a:pPr marL="0" indent="0" eaLnBrk="1" hangingPunct="1">
              <a:buFontTx/>
              <a:buNone/>
            </a:pPr>
            <a:r>
              <a:rPr lang="en-US"/>
              <a:t>A sampling distribution is created by, as the name suggests, </a:t>
            </a:r>
            <a:r>
              <a:rPr lang="en-US" b="1" i="1"/>
              <a:t>sampling</a:t>
            </a:r>
            <a:r>
              <a:rPr lang="en-US"/>
              <a:t>.  Here we work with the distribution of the sample statistic – like sample mean, proportion, etc.  </a:t>
            </a:r>
          </a:p>
          <a:p>
            <a:pPr marL="0" indent="0" eaLnBrk="1" hangingPunct="1">
              <a:buFontTx/>
              <a:buNone/>
            </a:pPr>
            <a:endParaRPr lang="en-US"/>
          </a:p>
          <a:p>
            <a:pPr marL="0" indent="0" eaLnBrk="1" hangingPunct="1">
              <a:buFontTx/>
              <a:buNone/>
            </a:pPr>
            <a:r>
              <a:rPr lang="en-US"/>
              <a:t>Note:  it is extremely critical that you understand what sampling distribution really means, and how it differs from the ‘regular’ distribution.  </a:t>
            </a:r>
          </a:p>
          <a:p>
            <a:pPr marL="0" indent="0" eaLnBrk="1" hangingPunct="1">
              <a:buFontTx/>
              <a:buNone/>
            </a:pPr>
            <a:endParaRPr lang="en-US"/>
          </a:p>
          <a:p>
            <a:pPr marL="0" indent="0" eaLnBrk="1" hangingPunct="1">
              <a:buFontTx/>
              <a:buNone/>
            </a:pP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fade">
                                      <p:cBhvr>
                                        <p:cTn id="7" dur="500"/>
                                        <p:tgtEl>
                                          <p:spTgt spid="163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388">
                                            <p:txEl>
                                              <p:pRg st="2" end="2"/>
                                            </p:txEl>
                                          </p:spTgt>
                                        </p:tgtEl>
                                        <p:attrNameLst>
                                          <p:attrName>style.visibility</p:attrName>
                                        </p:attrNameLst>
                                      </p:cBhvr>
                                      <p:to>
                                        <p:strVal val="visible"/>
                                      </p:to>
                                    </p:set>
                                    <p:animEffect transition="in" filter="fade">
                                      <p:cBhvr>
                                        <p:cTn id="12" dur="500"/>
                                        <p:tgtEl>
                                          <p:spTgt spid="163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r>
              <a:rPr lang="en-US"/>
              <a:t>9.</a:t>
            </a:r>
            <a:fld id="{2BACA888-086A-47B3-859A-C581F86DD6F1}" type="slidenum">
              <a:rPr lang="en-US"/>
              <a:pPr>
                <a:defRPr/>
              </a:pPr>
              <a:t>20</a:t>
            </a:fld>
            <a:endParaRPr lang="en-US"/>
          </a:p>
        </p:txBody>
      </p:sp>
      <p:sp>
        <p:nvSpPr>
          <p:cNvPr id="34819" name="Rectangle 2"/>
          <p:cNvSpPr>
            <a:spLocks noGrp="1" noChangeArrowheads="1"/>
          </p:cNvSpPr>
          <p:nvPr>
            <p:ph type="title"/>
          </p:nvPr>
        </p:nvSpPr>
        <p:spPr/>
        <p:txBody>
          <a:bodyPr/>
          <a:lstStyle/>
          <a:p>
            <a:pPr eaLnBrk="1" hangingPunct="1"/>
            <a:r>
              <a:rPr lang="en-US"/>
              <a:t>Chapter-Opening Example</a:t>
            </a:r>
          </a:p>
        </p:txBody>
      </p:sp>
      <p:sp>
        <p:nvSpPr>
          <p:cNvPr id="34820" name="Rectangle 3"/>
          <p:cNvSpPr>
            <a:spLocks noGrp="1" noChangeArrowheads="1"/>
          </p:cNvSpPr>
          <p:nvPr>
            <p:ph type="body" sz="half" idx="1"/>
          </p:nvPr>
        </p:nvSpPr>
        <p:spPr>
          <a:xfrm>
            <a:off x="241300" y="914400"/>
            <a:ext cx="8521700" cy="5486400"/>
          </a:xfrm>
        </p:spPr>
        <p:txBody>
          <a:bodyPr/>
          <a:lstStyle/>
          <a:p>
            <a:pPr marL="0" indent="0" eaLnBrk="1" hangingPunct="1">
              <a:lnSpc>
                <a:spcPct val="90000"/>
              </a:lnSpc>
              <a:buFontTx/>
              <a:buNone/>
            </a:pPr>
            <a:r>
              <a:rPr lang="en-US" sz="2400"/>
              <a:t>Thus,</a:t>
            </a:r>
          </a:p>
          <a:p>
            <a:pPr marL="0" indent="0" eaLnBrk="1" hangingPunct="1">
              <a:lnSpc>
                <a:spcPct val="90000"/>
              </a:lnSpc>
              <a:buFontTx/>
              <a:buNone/>
            </a:pPr>
            <a:endParaRPr lang="en-US" sz="2400"/>
          </a:p>
          <a:p>
            <a:pPr marL="0" indent="0" eaLnBrk="1" hangingPunct="1">
              <a:lnSpc>
                <a:spcPct val="90000"/>
              </a:lnSpc>
              <a:buFontTx/>
              <a:buNone/>
            </a:pPr>
            <a:endParaRPr lang="en-US" sz="2400"/>
          </a:p>
          <a:p>
            <a:pPr marL="0" indent="0" eaLnBrk="1" hangingPunct="1">
              <a:lnSpc>
                <a:spcPct val="90000"/>
              </a:lnSpc>
              <a:buFontTx/>
              <a:buNone/>
            </a:pPr>
            <a:endParaRPr lang="en-US" sz="2400"/>
          </a:p>
          <a:p>
            <a:pPr marL="0" indent="0" eaLnBrk="1" hangingPunct="1">
              <a:lnSpc>
                <a:spcPct val="90000"/>
              </a:lnSpc>
              <a:buFontTx/>
              <a:buNone/>
            </a:pPr>
            <a:endParaRPr lang="en-US" sz="2400"/>
          </a:p>
          <a:p>
            <a:pPr marL="0" indent="0" eaLnBrk="1" hangingPunct="1">
              <a:lnSpc>
                <a:spcPct val="90000"/>
              </a:lnSpc>
              <a:buFontTx/>
              <a:buNone/>
            </a:pPr>
            <a:endParaRPr lang="en-US" sz="2400"/>
          </a:p>
          <a:p>
            <a:pPr marL="0" indent="0" eaLnBrk="1" hangingPunct="1">
              <a:lnSpc>
                <a:spcPct val="90000"/>
              </a:lnSpc>
              <a:buFontTx/>
              <a:buNone/>
            </a:pPr>
            <a:endParaRPr lang="en-US" sz="2400"/>
          </a:p>
          <a:p>
            <a:pPr marL="0" indent="0" eaLnBrk="1" hangingPunct="1">
              <a:lnSpc>
                <a:spcPct val="90000"/>
              </a:lnSpc>
              <a:buFontTx/>
              <a:buNone/>
            </a:pPr>
            <a:endParaRPr lang="en-US" sz="2400"/>
          </a:p>
          <a:p>
            <a:pPr marL="0" indent="0" eaLnBrk="1" hangingPunct="1">
              <a:lnSpc>
                <a:spcPct val="90000"/>
              </a:lnSpc>
              <a:buFontTx/>
              <a:buNone/>
            </a:pPr>
            <a:endParaRPr lang="en-US" sz="2400"/>
          </a:p>
          <a:p>
            <a:pPr marL="0" indent="0" eaLnBrk="1" hangingPunct="1">
              <a:lnSpc>
                <a:spcPct val="90000"/>
              </a:lnSpc>
              <a:buFontTx/>
              <a:buNone/>
            </a:pPr>
            <a:r>
              <a:rPr lang="en-US" sz="2400"/>
              <a:t>The probability of observing a sample mean as low as $750 when the population mean is $800 is extremely small. Because this event is quite unlikely, we would have to conclude that the dean's claim is not justified. </a:t>
            </a:r>
          </a:p>
        </p:txBody>
      </p:sp>
      <p:graphicFrame>
        <p:nvGraphicFramePr>
          <p:cNvPr id="34821" name="Object 5"/>
          <p:cNvGraphicFramePr>
            <a:graphicFrameLocks noGrp="1" noChangeAspect="1"/>
          </p:cNvGraphicFramePr>
          <p:nvPr>
            <p:ph sz="half" idx="2"/>
          </p:nvPr>
        </p:nvGraphicFramePr>
        <p:xfrm>
          <a:off x="457200" y="1503363"/>
          <a:ext cx="3536950" cy="2916237"/>
        </p:xfrm>
        <a:graphic>
          <a:graphicData uri="http://schemas.openxmlformats.org/presentationml/2006/ole">
            <mc:AlternateContent xmlns:mc="http://schemas.openxmlformats.org/markup-compatibility/2006">
              <mc:Choice xmlns:v="urn:schemas-microsoft-com:vml" Requires="v">
                <p:oleObj spid="_x0000_s34838" name="Equation" r:id="rId4" imgW="1447800" imgH="1193800" progId="Equation.3">
                  <p:embed/>
                </p:oleObj>
              </mc:Choice>
              <mc:Fallback>
                <p:oleObj name="Equation" r:id="rId4" imgW="1447800" imgH="1193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503363"/>
                        <a:ext cx="3536950" cy="291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9.</a:t>
            </a:r>
            <a:fld id="{5F3C4406-A3AB-4DBD-B247-FAB99C0544BF}" type="slidenum">
              <a:rPr lang="en-US"/>
              <a:pPr>
                <a:defRPr/>
              </a:pPr>
              <a:t>21</a:t>
            </a:fld>
            <a:endParaRPr lang="en-US"/>
          </a:p>
        </p:txBody>
      </p:sp>
      <p:sp>
        <p:nvSpPr>
          <p:cNvPr id="35843" name="Rectangle 2"/>
          <p:cNvSpPr>
            <a:spLocks noGrp="1" noChangeArrowheads="1"/>
          </p:cNvSpPr>
          <p:nvPr>
            <p:ph type="title"/>
          </p:nvPr>
        </p:nvSpPr>
        <p:spPr/>
        <p:txBody>
          <a:bodyPr/>
          <a:lstStyle/>
          <a:p>
            <a:pPr eaLnBrk="1" hangingPunct="1"/>
            <a:r>
              <a:rPr lang="en-US"/>
              <a:t>Sampling Distribution of a Proportion…</a:t>
            </a:r>
          </a:p>
        </p:txBody>
      </p:sp>
      <p:sp>
        <p:nvSpPr>
          <p:cNvPr id="35844" name="Rectangle 3"/>
          <p:cNvSpPr>
            <a:spLocks noGrp="1" noChangeArrowheads="1"/>
          </p:cNvSpPr>
          <p:nvPr>
            <p:ph type="body" idx="1"/>
          </p:nvPr>
        </p:nvSpPr>
        <p:spPr/>
        <p:txBody>
          <a:bodyPr/>
          <a:lstStyle/>
          <a:p>
            <a:pPr marL="0" indent="0" eaLnBrk="1" hangingPunct="1">
              <a:buFontTx/>
              <a:buNone/>
            </a:pPr>
            <a:r>
              <a:rPr lang="en-US" dirty="0"/>
              <a:t>The estimator of a population proportion of successes is the </a:t>
            </a:r>
            <a:r>
              <a:rPr lang="en-US" b="1" i="1" dirty="0"/>
              <a:t>sample proportion</a:t>
            </a:r>
            <a:r>
              <a:rPr lang="en-US" dirty="0"/>
              <a:t>. That is, we count the number of successes in a sample and compute:</a:t>
            </a:r>
          </a:p>
          <a:p>
            <a:pPr marL="0" indent="0" eaLnBrk="1" hangingPunct="1">
              <a:buFontTx/>
              <a:buNone/>
            </a:pPr>
            <a:endParaRPr lang="en-US" dirty="0"/>
          </a:p>
          <a:p>
            <a:pPr marL="0" indent="0" eaLnBrk="1" hangingPunct="1">
              <a:buFontTx/>
              <a:buNone/>
            </a:pPr>
            <a:endParaRPr lang="en-US" dirty="0"/>
          </a:p>
          <a:p>
            <a:pPr marL="0" indent="0" eaLnBrk="1" hangingPunct="1">
              <a:buFontTx/>
              <a:buNone/>
            </a:pPr>
            <a:endParaRPr lang="en-US" dirty="0"/>
          </a:p>
          <a:p>
            <a:pPr marL="0" indent="0" eaLnBrk="1" hangingPunct="1">
              <a:buFontTx/>
              <a:buNone/>
            </a:pPr>
            <a:r>
              <a:rPr lang="en-US" dirty="0"/>
              <a:t>(read this as “p-hat”).</a:t>
            </a:r>
          </a:p>
          <a:p>
            <a:pPr marL="0" indent="0" eaLnBrk="1" hangingPunct="1">
              <a:buFontTx/>
              <a:buNone/>
            </a:pPr>
            <a:endParaRPr lang="en-US" dirty="0"/>
          </a:p>
          <a:p>
            <a:pPr marL="0" indent="0" eaLnBrk="1" hangingPunct="1">
              <a:buFontTx/>
              <a:buNone/>
            </a:pPr>
            <a:r>
              <a:rPr lang="en-US" dirty="0"/>
              <a:t>X is the number of successes, n is the sample size.</a:t>
            </a:r>
          </a:p>
        </p:txBody>
      </p:sp>
      <p:pic>
        <p:nvPicPr>
          <p:cNvPr id="358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2200"/>
            <a:ext cx="1092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Line 5"/>
          <p:cNvSpPr>
            <a:spLocks noChangeShapeType="1"/>
          </p:cNvSpPr>
          <p:nvPr/>
        </p:nvSpPr>
        <p:spPr bwMode="auto">
          <a:xfrm flipV="1">
            <a:off x="1371600" y="3048000"/>
            <a:ext cx="228600" cy="9144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9.</a:t>
            </a:r>
            <a:fld id="{5F3C4406-A3AB-4DBD-B247-FAB99C0544BF}" type="slidenum">
              <a:rPr lang="en-US"/>
              <a:pPr>
                <a:defRPr/>
              </a:pPr>
              <a:t>22</a:t>
            </a:fld>
            <a:endParaRPr lang="en-US"/>
          </a:p>
        </p:txBody>
      </p:sp>
      <p:sp>
        <p:nvSpPr>
          <p:cNvPr id="35843" name="Rectangle 2"/>
          <p:cNvSpPr>
            <a:spLocks noGrp="1" noChangeArrowheads="1"/>
          </p:cNvSpPr>
          <p:nvPr>
            <p:ph type="title"/>
          </p:nvPr>
        </p:nvSpPr>
        <p:spPr/>
        <p:txBody>
          <a:bodyPr/>
          <a:lstStyle/>
          <a:p>
            <a:pPr eaLnBrk="1" hangingPunct="1"/>
            <a:r>
              <a:rPr lang="en-US"/>
              <a:t>Sampling Distribution of a Proportion…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41300" y="906294"/>
                <a:ext cx="8902700" cy="1989306"/>
              </a:xfrm>
            </p:spPr>
            <p:txBody>
              <a:bodyPr/>
              <a:lstStyle/>
              <a:p>
                <a:r>
                  <a:rPr lang="en-US" dirty="0"/>
                  <a:t>Binomial Distribution gives the distribution of the total number of successes </a:t>
                </a:r>
                <a14:m>
                  <m:oMath xmlns:m="http://schemas.openxmlformats.org/officeDocument/2006/math">
                    <m:r>
                      <a:rPr lang="en-US" b="0" i="1" smtClean="0">
                        <a:solidFill>
                          <a:schemeClr val="tx1"/>
                        </a:solidFill>
                        <a:latin typeface="Cambria Math" panose="02040503050406030204" pitchFamily="18" charset="0"/>
                      </a:rPr>
                      <m:t>𝑥</m:t>
                    </m:r>
                  </m:oMath>
                </a14:m>
                <a:r>
                  <a:rPr lang="en-US" dirty="0"/>
                  <a:t>.  </a:t>
                </a:r>
              </a:p>
              <a:p>
                <a:r>
                  <a:rPr lang="en-US" dirty="0"/>
                  <a:t>The sampling proportion gives the mean number of success </a:t>
                </a:r>
                <a14:m>
                  <m:oMath xmlns:m="http://schemas.openxmlformats.org/officeDocument/2006/math">
                    <m:f>
                      <m:fPr>
                        <m:ctrlPr>
                          <a:rPr lang="en-US" i="1" smtClean="0">
                            <a:solidFill>
                              <a:srgbClr val="0000FF"/>
                            </a:solidFill>
                            <a:latin typeface="Cambria Math" panose="02040503050406030204" pitchFamily="18" charset="0"/>
                          </a:rPr>
                        </m:ctrlPr>
                      </m:fPr>
                      <m:num>
                        <m:r>
                          <a:rPr lang="en-US" b="0" i="1" smtClean="0">
                            <a:solidFill>
                              <a:schemeClr val="tx1"/>
                            </a:solidFill>
                            <a:latin typeface="Cambria Math" panose="02040503050406030204" pitchFamily="18" charset="0"/>
                          </a:rPr>
                          <m:t>𝑥</m:t>
                        </m:r>
                      </m:num>
                      <m:den>
                        <m:r>
                          <a:rPr lang="en-US" b="0" i="1" smtClean="0">
                            <a:solidFill>
                              <a:srgbClr val="0000FF"/>
                            </a:solidFill>
                            <a:latin typeface="Cambria Math" panose="02040503050406030204" pitchFamily="18" charset="0"/>
                          </a:rPr>
                          <m:t>𝑛</m:t>
                        </m:r>
                      </m:den>
                    </m:f>
                  </m:oMath>
                </a14:m>
                <a:r>
                  <a:rPr lang="en-US" dirty="0"/>
                  <a:t>.</a:t>
                </a:r>
              </a:p>
              <a:p>
                <a:pPr lvl="1" indent="0">
                  <a:buNone/>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41300" y="906294"/>
                <a:ext cx="8902700" cy="1989306"/>
              </a:xfrm>
              <a:blipFill>
                <a:blip r:embed="rId3"/>
                <a:stretch>
                  <a:fillRect l="-1233" t="-3374" b="-5828"/>
                </a:stretch>
              </a:blipFill>
            </p:spPr>
            <p:txBody>
              <a:bodyPr/>
              <a:lstStyle/>
              <a:p>
                <a:r>
                  <a:rPr lang="en-US">
                    <a:noFill/>
                  </a:rPr>
                  <a:t> </a:t>
                </a:r>
              </a:p>
            </p:txBody>
          </p:sp>
        </mc:Fallback>
      </mc:AlternateContent>
      <p:cxnSp>
        <p:nvCxnSpPr>
          <p:cNvPr id="4" name="Straight Connector 3"/>
          <p:cNvCxnSpPr/>
          <p:nvPr/>
        </p:nvCxnSpPr>
        <p:spPr bwMode="auto">
          <a:xfrm>
            <a:off x="4343400" y="2895600"/>
            <a:ext cx="0" cy="365760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533400" y="3124862"/>
                <a:ext cx="3581400" cy="461665"/>
              </a:xfrm>
              <a:prstGeom prst="rect">
                <a:avLst/>
              </a:prstGeom>
              <a:noFill/>
            </p:spPr>
            <p:txBody>
              <a:bodyPr wrap="square" rtlCol="0">
                <a:spAutoFit/>
              </a:bodyPr>
              <a:lstStyle/>
              <a:p>
                <a:r>
                  <a:rPr lang="en-US" dirty="0"/>
                  <a:t>Binomial Distribution </a:t>
                </a:r>
                <a14:m>
                  <m:oMath xmlns:m="http://schemas.openxmlformats.org/officeDocument/2006/math">
                    <m:r>
                      <a:rPr lang="en-US" b="0" i="1">
                        <a:latin typeface="Cambria Math" panose="02040503050406030204" pitchFamily="18" charset="0"/>
                      </a:rPr>
                      <m:t>𝑥</m:t>
                    </m:r>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33400" y="3124862"/>
                <a:ext cx="3581400" cy="461665"/>
              </a:xfrm>
              <a:prstGeom prst="rect">
                <a:avLst/>
              </a:prstGeom>
              <a:blipFill>
                <a:blip r:embed="rId4"/>
                <a:stretch>
                  <a:fillRect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974756" y="3124863"/>
                <a:ext cx="3940644" cy="583173"/>
              </a:xfrm>
              <a:prstGeom prst="rect">
                <a:avLst/>
              </a:prstGeom>
              <a:noFill/>
            </p:spPr>
            <p:txBody>
              <a:bodyPr wrap="square" rtlCol="0">
                <a:spAutoFit/>
              </a:bodyPr>
              <a:lstStyle/>
              <a:p>
                <a:r>
                  <a:rPr lang="en-US" dirty="0"/>
                  <a:t>Sampling Proportion </a:t>
                </a:r>
                <a14:m>
                  <m:oMath xmlns:m="http://schemas.openxmlformats.org/officeDocument/2006/math">
                    <m:f>
                      <m:fPr>
                        <m:ctrlPr>
                          <a:rPr lang="en-US" i="1" smtClean="0">
                            <a:latin typeface="Cambria Math" panose="02040503050406030204" pitchFamily="18" charset="0"/>
                          </a:rPr>
                        </m:ctrlPr>
                      </m:fPr>
                      <m:num>
                        <m:r>
                          <a:rPr lang="en-US" b="1" i="1" smtClean="0">
                            <a:latin typeface="Cambria Math" panose="02040503050406030204" pitchFamily="18" charset="0"/>
                          </a:rPr>
                          <m:t>𝒙</m:t>
                        </m:r>
                      </m:num>
                      <m:den>
                        <m:r>
                          <a:rPr lang="en-US" b="1" i="1" smtClean="0">
                            <a:latin typeface="Cambria Math" panose="02040503050406030204" pitchFamily="18" charset="0"/>
                          </a:rPr>
                          <m:t>𝒏</m:t>
                        </m:r>
                      </m:den>
                    </m:f>
                  </m:oMath>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974756" y="3124863"/>
                <a:ext cx="3940644" cy="583173"/>
              </a:xfrm>
              <a:prstGeom prst="rect">
                <a:avLst/>
              </a:prstGeom>
              <a:blipFill>
                <a:blip r:embed="rId5"/>
                <a:stretch>
                  <a:fillRect t="-1053"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58577" y="4114800"/>
                <a:ext cx="3026245" cy="1278235"/>
              </a:xfrm>
              <a:prstGeom prst="rect">
                <a:avLst/>
              </a:prstGeom>
              <a:noFill/>
            </p:spPr>
            <p:txBody>
              <a:bodyPr wrap="square" rtlCol="0">
                <a:spAutoFit/>
              </a:bodyPr>
              <a:lstStyle/>
              <a:p>
                <a:r>
                  <a:rPr lang="el-GR" dirty="0"/>
                  <a:t>μ</a:t>
                </a:r>
                <a:r>
                  <a:rPr lang="en-US" dirty="0"/>
                  <a:t> = </a:t>
                </a:r>
                <a14:m>
                  <m:oMath xmlns:m="http://schemas.openxmlformats.org/officeDocument/2006/math">
                    <m:r>
                      <a:rPr lang="en-US" b="1" i="1" smtClean="0">
                        <a:latin typeface="Cambria Math" panose="02040503050406030204" pitchFamily="18" charset="0"/>
                      </a:rPr>
                      <m:t>𝒏𝒑</m:t>
                    </m:r>
                  </m:oMath>
                </a14:m>
                <a:endParaRPr lang="en-US" dirty="0"/>
              </a:p>
              <a:p>
                <a:endParaRPr lang="en-US" dirty="0"/>
              </a:p>
              <a:p>
                <a:r>
                  <a:rPr lang="el-GR" dirty="0"/>
                  <a:t>σ</a:t>
                </a:r>
                <a:r>
                  <a:rPr lang="en-US" dirty="0"/>
                  <a:t> = </a:t>
                </a:r>
                <a14:m>
                  <m:oMath xmlns:m="http://schemas.openxmlformats.org/officeDocument/2006/math">
                    <m:rad>
                      <m:radPr>
                        <m:degHide m:val="on"/>
                        <m:ctrlPr>
                          <a:rPr lang="en-US" i="1" smtClean="0">
                            <a:latin typeface="Cambria Math" panose="02040503050406030204" pitchFamily="18" charset="0"/>
                          </a:rPr>
                        </m:ctrlPr>
                      </m:radPr>
                      <m:deg/>
                      <m:e>
                        <m:r>
                          <a:rPr lang="en-US" b="1" i="1" smtClean="0">
                            <a:latin typeface="Cambria Math" panose="02040503050406030204" pitchFamily="18" charset="0"/>
                          </a:rPr>
                          <m:t>𝒏𝒑</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𝒑</m:t>
                        </m:r>
                        <m:r>
                          <a:rPr lang="en-US" b="1" i="1" smtClean="0">
                            <a:latin typeface="Cambria Math" panose="02040503050406030204" pitchFamily="18" charset="0"/>
                          </a:rPr>
                          <m:t>)</m:t>
                        </m:r>
                      </m:e>
                    </m:rad>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58577" y="4114800"/>
                <a:ext cx="3026245" cy="1278235"/>
              </a:xfrm>
              <a:prstGeom prst="rect">
                <a:avLst/>
              </a:prstGeom>
              <a:blipFill>
                <a:blip r:embed="rId6"/>
                <a:stretch>
                  <a:fillRect t="-3810" b="-80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495800" y="4085282"/>
                <a:ext cx="3949701" cy="1705788"/>
              </a:xfrm>
              <a:prstGeom prst="rect">
                <a:avLst/>
              </a:prstGeom>
              <a:noFill/>
            </p:spPr>
            <p:txBody>
              <a:bodyPr wrap="square" rtlCol="0">
                <a:spAutoFit/>
              </a:bodyPr>
              <a:lstStyle/>
              <a:p>
                <a:r>
                  <a:rPr lang="el-GR" dirty="0"/>
                  <a:t>μ</a:t>
                </a:r>
                <a:r>
                  <a:rPr lang="en-US" dirty="0"/>
                  <a:t> = </a:t>
                </a:r>
                <a14:m>
                  <m:oMath xmlns:m="http://schemas.openxmlformats.org/officeDocument/2006/math">
                    <m:f>
                      <m:fPr>
                        <m:ctrlPr>
                          <a:rPr lang="en-US" i="1" smtClean="0">
                            <a:latin typeface="Cambria Math" panose="02040503050406030204" pitchFamily="18" charset="0"/>
                          </a:rPr>
                        </m:ctrlPr>
                      </m:fPr>
                      <m:num>
                        <m:r>
                          <a:rPr lang="en-US" b="1" i="1" smtClean="0">
                            <a:latin typeface="Cambria Math" panose="02040503050406030204" pitchFamily="18" charset="0"/>
                          </a:rPr>
                          <m:t>𝒏𝒑</m:t>
                        </m:r>
                      </m:num>
                      <m:den>
                        <m:r>
                          <a:rPr lang="en-US" b="1" i="1" smtClean="0">
                            <a:solidFill>
                              <a:srgbClr val="0000FF"/>
                            </a:solidFill>
                            <a:latin typeface="Cambria Math" panose="02040503050406030204" pitchFamily="18" charset="0"/>
                          </a:rPr>
                          <m:t>𝒏</m:t>
                        </m:r>
                      </m:den>
                    </m:f>
                    <m:r>
                      <a:rPr lang="en-US" b="1" i="1" smtClean="0">
                        <a:latin typeface="Cambria Math" panose="02040503050406030204" pitchFamily="18" charset="0"/>
                      </a:rPr>
                      <m:t>=</m:t>
                    </m:r>
                    <m:r>
                      <a:rPr lang="en-US" b="1" i="1" smtClean="0">
                        <a:latin typeface="Cambria Math" panose="02040503050406030204" pitchFamily="18" charset="0"/>
                      </a:rPr>
                      <m:t>𝒏</m:t>
                    </m:r>
                  </m:oMath>
                </a14:m>
                <a:endParaRPr lang="en-US" dirty="0"/>
              </a:p>
              <a:p>
                <a:endParaRPr lang="en-US" dirty="0"/>
              </a:p>
              <a:p>
                <a:r>
                  <a:rPr lang="el-GR" dirty="0"/>
                  <a:t>σ</a:t>
                </a:r>
                <a:r>
                  <a:rPr lang="en-US" dirty="0"/>
                  <a:t> =</a:t>
                </a:r>
                <a14:m>
                  <m:oMath xmlns:m="http://schemas.openxmlformats.org/officeDocument/2006/math">
                    <m:f>
                      <m:fPr>
                        <m:ctrlPr>
                          <a:rPr lang="en-US" i="1" smtClean="0">
                            <a:latin typeface="Cambria Math" panose="02040503050406030204" pitchFamily="18" charset="0"/>
                          </a:rPr>
                        </m:ctrlPr>
                      </m:fPr>
                      <m:num>
                        <m:rad>
                          <m:radPr>
                            <m:degHide m:val="on"/>
                            <m:ctrlPr>
                              <a:rPr lang="en-US" i="1">
                                <a:latin typeface="Cambria Math" panose="02040503050406030204" pitchFamily="18" charset="0"/>
                              </a:rPr>
                            </m:ctrlPr>
                          </m:radPr>
                          <m:deg/>
                          <m:e>
                            <m:r>
                              <a:rPr lang="en-US" b="1" i="1" smtClean="0">
                                <a:latin typeface="Cambria Math" panose="02040503050406030204" pitchFamily="18" charset="0"/>
                              </a:rPr>
                              <m:t>𝒏</m:t>
                            </m:r>
                            <m:r>
                              <a:rPr lang="en-US" i="1">
                                <a:latin typeface="Cambria Math" panose="02040503050406030204" pitchFamily="18" charset="0"/>
                              </a:rPr>
                              <m:t>𝒑</m:t>
                            </m:r>
                            <m:r>
                              <a:rPr lang="en-US" i="1">
                                <a:latin typeface="Cambria Math" panose="02040503050406030204" pitchFamily="18" charset="0"/>
                              </a:rPr>
                              <m:t>(</m:t>
                            </m:r>
                            <m:r>
                              <a:rPr lang="en-US" i="1">
                                <a:latin typeface="Cambria Math" panose="02040503050406030204" pitchFamily="18" charset="0"/>
                              </a:rPr>
                              <m:t>𝟏</m:t>
                            </m:r>
                            <m:r>
                              <a:rPr lang="en-US" i="1">
                                <a:latin typeface="Cambria Math" panose="02040503050406030204" pitchFamily="18" charset="0"/>
                              </a:rPr>
                              <m:t>−</m:t>
                            </m:r>
                            <m:r>
                              <a:rPr lang="en-US" i="1">
                                <a:latin typeface="Cambria Math" panose="02040503050406030204" pitchFamily="18" charset="0"/>
                              </a:rPr>
                              <m:t>𝒑</m:t>
                            </m:r>
                            <m:r>
                              <a:rPr lang="en-US" i="1">
                                <a:latin typeface="Cambria Math" panose="02040503050406030204" pitchFamily="18" charset="0"/>
                              </a:rPr>
                              <m:t>)</m:t>
                            </m:r>
                          </m:e>
                        </m:rad>
                      </m:num>
                      <m:den>
                        <m:r>
                          <a:rPr lang="en-US" b="1" i="1" smtClean="0">
                            <a:solidFill>
                              <a:srgbClr val="0000FF"/>
                            </a:solidFill>
                            <a:latin typeface="Cambria Math" panose="02040503050406030204" pitchFamily="18" charset="0"/>
                          </a:rPr>
                          <m:t>𝒏</m:t>
                        </m:r>
                      </m:den>
                    </m:f>
                    <m:r>
                      <a:rPr lang="en-US" b="1" i="1" smtClean="0">
                        <a:latin typeface="Cambria Math" panose="02040503050406030204" pitchFamily="18" charset="0"/>
                      </a:rPr>
                      <m:t>= </m:t>
                    </m:r>
                    <m:rad>
                      <m:radPr>
                        <m:degHide m:val="on"/>
                        <m:ctrlPr>
                          <a:rPr lang="en-US" b="1" i="1" smtClean="0">
                            <a:latin typeface="Cambria Math" panose="02040503050406030204" pitchFamily="18" charset="0"/>
                          </a:rPr>
                        </m:ctrlPr>
                      </m:radPr>
                      <m:deg/>
                      <m:e>
                        <m:f>
                          <m:fPr>
                            <m:ctrlPr>
                              <a:rPr lang="en-US" b="1" i="1" smtClean="0">
                                <a:latin typeface="Cambria Math" panose="02040503050406030204" pitchFamily="18" charset="0"/>
                              </a:rPr>
                            </m:ctrlPr>
                          </m:fPr>
                          <m:num>
                            <m:r>
                              <a:rPr lang="en-US" b="1" i="1" smtClean="0">
                                <a:latin typeface="Cambria Math" panose="02040503050406030204" pitchFamily="18" charset="0"/>
                              </a:rPr>
                              <m:t>𝒑</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𝒑</m:t>
                            </m:r>
                            <m:r>
                              <a:rPr lang="en-US" b="1" i="1" smtClean="0">
                                <a:latin typeface="Cambria Math" panose="02040503050406030204" pitchFamily="18" charset="0"/>
                              </a:rPr>
                              <m:t>)</m:t>
                            </m:r>
                          </m:num>
                          <m:den>
                            <m:r>
                              <a:rPr lang="en-US" b="1" i="1" smtClean="0">
                                <a:latin typeface="Cambria Math" panose="02040503050406030204" pitchFamily="18" charset="0"/>
                              </a:rPr>
                              <m:t>𝒏</m:t>
                            </m:r>
                          </m:den>
                        </m:f>
                      </m:e>
                    </m:rad>
                  </m:oMath>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495800" y="4085282"/>
                <a:ext cx="3949701" cy="1705788"/>
              </a:xfrm>
              <a:prstGeom prst="rect">
                <a:avLst/>
              </a:prstGeom>
              <a:blipFill>
                <a:blip r:embed="rId7"/>
                <a:stretch>
                  <a:fillRect t="-357"/>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30390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7"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r>
              <a:rPr lang="en-US"/>
              <a:t>9.</a:t>
            </a:r>
            <a:fld id="{9CE10E49-09DB-48F6-8EFE-868E534BCE7D}" type="slidenum">
              <a:rPr lang="en-US"/>
              <a:pPr>
                <a:defRPr/>
              </a:pPr>
              <a:t>23</a:t>
            </a:fld>
            <a:endParaRPr lang="en-US"/>
          </a:p>
        </p:txBody>
      </p:sp>
      <p:sp>
        <p:nvSpPr>
          <p:cNvPr id="41987" name="Rectangle 2"/>
          <p:cNvSpPr>
            <a:spLocks noGrp="1" noChangeArrowheads="1"/>
          </p:cNvSpPr>
          <p:nvPr>
            <p:ph type="title"/>
          </p:nvPr>
        </p:nvSpPr>
        <p:spPr/>
        <p:txBody>
          <a:bodyPr/>
          <a:lstStyle/>
          <a:p>
            <a:pPr eaLnBrk="1" hangingPunct="1"/>
            <a:r>
              <a:rPr lang="en-US" sz="3200"/>
              <a:t>Sampling Distribution of a Sample Proportion…</a:t>
            </a:r>
            <a:endParaRPr lang="en-US"/>
          </a:p>
        </p:txBody>
      </p:sp>
      <p:sp>
        <p:nvSpPr>
          <p:cNvPr id="41988" name="Rectangle 3"/>
          <p:cNvSpPr>
            <a:spLocks noGrp="1" noChangeArrowheads="1"/>
          </p:cNvSpPr>
          <p:nvPr>
            <p:ph type="body" idx="1"/>
          </p:nvPr>
        </p:nvSpPr>
        <p:spPr/>
        <p:txBody>
          <a:bodyPr/>
          <a:lstStyle/>
          <a:p>
            <a:pPr marL="0" indent="0" eaLnBrk="1" hangingPunct="1">
              <a:buFontTx/>
              <a:buNone/>
            </a:pPr>
            <a:r>
              <a:rPr lang="en-US"/>
              <a:t>Using the laws of expected value and variance, we can determine the mean, variance, and standard deviation of     .</a:t>
            </a:r>
          </a:p>
          <a:p>
            <a:pPr marL="0" indent="0" eaLnBrk="1" hangingPunct="1">
              <a:buFontTx/>
              <a:buNone/>
            </a:pPr>
            <a:r>
              <a:rPr lang="en-US"/>
              <a:t>(The standard deviation of     is called the </a:t>
            </a:r>
            <a:r>
              <a:rPr lang="en-US" b="1" i="1"/>
              <a:t>standard error of the proportion</a:t>
            </a:r>
            <a:r>
              <a:rPr lang="en-US"/>
              <a:t>.)</a:t>
            </a:r>
          </a:p>
          <a:p>
            <a:pPr marL="0" indent="0" eaLnBrk="1" hangingPunct="1">
              <a:buFontTx/>
              <a:buNone/>
            </a:pPr>
            <a:endParaRPr lang="en-US"/>
          </a:p>
          <a:p>
            <a:pPr marL="0" indent="0" eaLnBrk="1" hangingPunct="1">
              <a:buFontTx/>
              <a:buNone/>
            </a:pPr>
            <a:endParaRPr lang="en-US"/>
          </a:p>
          <a:p>
            <a:pPr marL="0" indent="0" eaLnBrk="1" hangingPunct="1">
              <a:buFontTx/>
              <a:buNone/>
            </a:pPr>
            <a:endParaRPr lang="en-US"/>
          </a:p>
          <a:p>
            <a:pPr marL="0" indent="0" eaLnBrk="1" hangingPunct="1">
              <a:buFontTx/>
              <a:buNone/>
            </a:pPr>
            <a:endParaRPr lang="en-US"/>
          </a:p>
        </p:txBody>
      </p:sp>
      <p:pic>
        <p:nvPicPr>
          <p:cNvPr id="4198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1295400"/>
            <a:ext cx="330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816100"/>
            <a:ext cx="330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590800"/>
            <a:ext cx="29591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r>
              <a:rPr lang="en-US"/>
              <a:t>9.</a:t>
            </a:r>
            <a:fld id="{77B6B538-62A2-45DF-B025-B0EBCC4F3406}" type="slidenum">
              <a:rPr lang="en-US"/>
              <a:pPr>
                <a:defRPr/>
              </a:pPr>
              <a:t>24</a:t>
            </a:fld>
            <a:endParaRPr lang="en-US"/>
          </a:p>
        </p:txBody>
      </p:sp>
      <p:sp>
        <p:nvSpPr>
          <p:cNvPr id="43011" name="Rectangle 2"/>
          <p:cNvSpPr>
            <a:spLocks noGrp="1" noChangeArrowheads="1"/>
          </p:cNvSpPr>
          <p:nvPr>
            <p:ph type="title"/>
          </p:nvPr>
        </p:nvSpPr>
        <p:spPr/>
        <p:txBody>
          <a:bodyPr/>
          <a:lstStyle/>
          <a:p>
            <a:pPr eaLnBrk="1" hangingPunct="1"/>
            <a:r>
              <a:rPr lang="en-US" sz="3200"/>
              <a:t>Example 9.2</a:t>
            </a:r>
            <a:endParaRPr lang="en-US"/>
          </a:p>
        </p:txBody>
      </p:sp>
      <p:sp>
        <p:nvSpPr>
          <p:cNvPr id="43012" name="Rectangle 3"/>
          <p:cNvSpPr>
            <a:spLocks noGrp="1" noChangeArrowheads="1"/>
          </p:cNvSpPr>
          <p:nvPr>
            <p:ph type="body" idx="1"/>
          </p:nvPr>
        </p:nvSpPr>
        <p:spPr/>
        <p:txBody>
          <a:bodyPr/>
          <a:lstStyle/>
          <a:p>
            <a:pPr marL="0" indent="0" eaLnBrk="1" hangingPunct="1">
              <a:buFontTx/>
              <a:buNone/>
            </a:pPr>
            <a:r>
              <a:rPr lang="en-US"/>
              <a:t>In the last election a state representative received 52% of the votes cast. </a:t>
            </a:r>
          </a:p>
          <a:p>
            <a:pPr marL="0" indent="0" eaLnBrk="1" hangingPunct="1">
              <a:buFontTx/>
              <a:buNone/>
            </a:pPr>
            <a:endParaRPr lang="en-US"/>
          </a:p>
          <a:p>
            <a:pPr marL="0" indent="0" eaLnBrk="1" hangingPunct="1">
              <a:buFontTx/>
              <a:buNone/>
            </a:pPr>
            <a:r>
              <a:rPr lang="en-US"/>
              <a:t>One year after the election the representative organized a survey that asked a random sample of 300 people whether they would vote for him in the next election. </a:t>
            </a:r>
          </a:p>
          <a:p>
            <a:pPr marL="0" indent="0" eaLnBrk="1" hangingPunct="1">
              <a:buFontTx/>
              <a:buNone/>
            </a:pPr>
            <a:endParaRPr lang="en-US"/>
          </a:p>
          <a:p>
            <a:pPr marL="0" indent="0" eaLnBrk="1" hangingPunct="1">
              <a:buFontTx/>
              <a:buNone/>
            </a:pPr>
            <a:r>
              <a:rPr lang="en-US"/>
              <a:t>If we assume that his popularity has not changed what is the probability that more than half of the sample would vote for him?</a:t>
            </a:r>
          </a:p>
        </p:txBody>
      </p:sp>
      <p:pic>
        <p:nvPicPr>
          <p:cNvPr id="430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1295400"/>
            <a:ext cx="330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7"/>
          <p:cNvSpPr>
            <a:spLocks noGrp="1"/>
          </p:cNvSpPr>
          <p:nvPr>
            <p:ph type="sldNum" sz="quarter" idx="12"/>
          </p:nvPr>
        </p:nvSpPr>
        <p:spPr/>
        <p:txBody>
          <a:bodyPr/>
          <a:lstStyle/>
          <a:p>
            <a:pPr>
              <a:defRPr/>
            </a:pPr>
            <a:r>
              <a:rPr lang="en-US"/>
              <a:t>9.</a:t>
            </a:r>
            <a:fld id="{BB48230D-6306-4FE1-BD67-412CEAF9611A}" type="slidenum">
              <a:rPr lang="en-US"/>
              <a:pPr>
                <a:defRPr/>
              </a:pPr>
              <a:t>25</a:t>
            </a:fld>
            <a:endParaRPr lang="en-US"/>
          </a:p>
        </p:txBody>
      </p:sp>
      <p:sp>
        <p:nvSpPr>
          <p:cNvPr id="44035" name="Rectangle 2"/>
          <p:cNvSpPr>
            <a:spLocks noGrp="1" noChangeArrowheads="1"/>
          </p:cNvSpPr>
          <p:nvPr>
            <p:ph type="title"/>
          </p:nvPr>
        </p:nvSpPr>
        <p:spPr/>
        <p:txBody>
          <a:bodyPr/>
          <a:lstStyle/>
          <a:p>
            <a:pPr eaLnBrk="1" hangingPunct="1"/>
            <a:r>
              <a:rPr lang="en-US" sz="3200"/>
              <a:t>Example 9.2</a:t>
            </a:r>
            <a:endParaRPr lang="en-US"/>
          </a:p>
        </p:txBody>
      </p:sp>
      <p:sp>
        <p:nvSpPr>
          <p:cNvPr id="44036" name="Rectangle 3"/>
          <p:cNvSpPr>
            <a:spLocks noGrp="1" noChangeArrowheads="1"/>
          </p:cNvSpPr>
          <p:nvPr>
            <p:ph type="body" sz="half" idx="1"/>
          </p:nvPr>
        </p:nvSpPr>
        <p:spPr>
          <a:xfrm>
            <a:off x="241300" y="914400"/>
            <a:ext cx="8445500" cy="5486400"/>
          </a:xfrm>
        </p:spPr>
        <p:txBody>
          <a:bodyPr/>
          <a:lstStyle/>
          <a:p>
            <a:pPr marL="0" indent="0" eaLnBrk="1" hangingPunct="1">
              <a:buFontTx/>
              <a:buNone/>
            </a:pPr>
            <a:r>
              <a:rPr lang="en-US" sz="2400"/>
              <a:t>The number of respondents who would vote for the representative is a binomial random variable with n = 300 and p = .52. </a:t>
            </a:r>
          </a:p>
          <a:p>
            <a:pPr marL="0" indent="0" eaLnBrk="1" hangingPunct="1">
              <a:buFontTx/>
              <a:buNone/>
            </a:pPr>
            <a:endParaRPr lang="en-US" sz="2400"/>
          </a:p>
          <a:p>
            <a:pPr marL="0" indent="0" eaLnBrk="1" hangingPunct="1">
              <a:buFontTx/>
              <a:buNone/>
            </a:pPr>
            <a:r>
              <a:rPr lang="en-US" sz="2400"/>
              <a:t>We want to determine the probability that the sample proportion is greater than 50%. That is, we want to find  </a:t>
            </a:r>
          </a:p>
          <a:p>
            <a:pPr marL="0" indent="0" eaLnBrk="1" hangingPunct="1">
              <a:buFontTx/>
              <a:buNone/>
            </a:pPr>
            <a:endParaRPr lang="en-US" sz="2400"/>
          </a:p>
          <a:p>
            <a:pPr marL="0" indent="0" eaLnBrk="1" hangingPunct="1">
              <a:buFontTx/>
              <a:buNone/>
            </a:pPr>
            <a:endParaRPr lang="en-US" sz="2400"/>
          </a:p>
          <a:p>
            <a:pPr marL="0" indent="0" eaLnBrk="1" hangingPunct="1">
              <a:buFontTx/>
              <a:buNone/>
            </a:pPr>
            <a:r>
              <a:rPr lang="en-US" sz="2400"/>
              <a:t>We now know that the sample proportion       is approximately normally distributed with mean p = .52 and standard deviation</a:t>
            </a:r>
          </a:p>
          <a:p>
            <a:pPr marL="0" indent="0" eaLnBrk="1" hangingPunct="1">
              <a:buFontTx/>
              <a:buNone/>
            </a:pPr>
            <a:endParaRPr lang="en-US" sz="2400"/>
          </a:p>
          <a:p>
            <a:pPr marL="0" indent="0" eaLnBrk="1" hangingPunct="1">
              <a:buFontTx/>
              <a:buNone/>
            </a:pPr>
            <a:endParaRPr lang="en-US" sz="2400"/>
          </a:p>
        </p:txBody>
      </p:sp>
      <p:graphicFrame>
        <p:nvGraphicFramePr>
          <p:cNvPr id="44037" name="Object 5"/>
          <p:cNvGraphicFramePr>
            <a:graphicFrameLocks noGrp="1" noChangeAspect="1"/>
          </p:cNvGraphicFramePr>
          <p:nvPr>
            <p:ph sz="quarter" idx="2"/>
          </p:nvPr>
        </p:nvGraphicFramePr>
        <p:xfrm>
          <a:off x="1066800" y="3081338"/>
          <a:ext cx="1524000" cy="576262"/>
        </p:xfrm>
        <a:graphic>
          <a:graphicData uri="http://schemas.openxmlformats.org/presentationml/2006/ole">
            <mc:AlternateContent xmlns:mc="http://schemas.openxmlformats.org/markup-compatibility/2006">
              <mc:Choice xmlns:v="urn:schemas-microsoft-com:vml" Requires="v">
                <p:oleObj spid="_x0000_s44088" name="Equation" r:id="rId4" imgW="571252" imgH="215806" progId="Equation.3">
                  <p:embed/>
                </p:oleObj>
              </mc:Choice>
              <mc:Fallback>
                <p:oleObj name="Equation" r:id="rId4" imgW="571252" imgH="215806"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081338"/>
                        <a:ext cx="15240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8" name="Object 7"/>
          <p:cNvGraphicFramePr>
            <a:graphicFrameLocks noGrp="1" noChangeAspect="1"/>
          </p:cNvGraphicFramePr>
          <p:nvPr>
            <p:ph sz="quarter" idx="3"/>
          </p:nvPr>
        </p:nvGraphicFramePr>
        <p:xfrm>
          <a:off x="5486400" y="3857625"/>
          <a:ext cx="282575" cy="395288"/>
        </p:xfrm>
        <a:graphic>
          <a:graphicData uri="http://schemas.openxmlformats.org/presentationml/2006/ole">
            <mc:AlternateContent xmlns:mc="http://schemas.openxmlformats.org/markup-compatibility/2006">
              <mc:Choice xmlns:v="urn:schemas-microsoft-com:vml" Requires="v">
                <p:oleObj spid="_x0000_s44089" name="Equation" r:id="rId6" imgW="126725" imgH="177415" progId="Equation.3">
                  <p:embed/>
                </p:oleObj>
              </mc:Choice>
              <mc:Fallback>
                <p:oleObj name="Equation" r:id="rId6" imgW="126725" imgH="177415"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3857625"/>
                        <a:ext cx="28257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9" name="Object 9"/>
          <p:cNvGraphicFramePr>
            <a:graphicFrameLocks noChangeAspect="1"/>
          </p:cNvGraphicFramePr>
          <p:nvPr/>
        </p:nvGraphicFramePr>
        <p:xfrm>
          <a:off x="838200" y="5181600"/>
          <a:ext cx="5181600" cy="568325"/>
        </p:xfrm>
        <a:graphic>
          <a:graphicData uri="http://schemas.openxmlformats.org/presentationml/2006/ole">
            <mc:AlternateContent xmlns:mc="http://schemas.openxmlformats.org/markup-compatibility/2006">
              <mc:Choice xmlns:v="urn:schemas-microsoft-com:vml" Requires="v">
                <p:oleObj spid="_x0000_s44090" name="Equation" r:id="rId8" imgW="2197100" imgH="241300" progId="Equation.3">
                  <p:embed/>
                </p:oleObj>
              </mc:Choice>
              <mc:Fallback>
                <p:oleObj name="Equation" r:id="rId8" imgW="2197100" imgH="2413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5181600"/>
                        <a:ext cx="5181600"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r>
              <a:rPr lang="en-US"/>
              <a:t>9.</a:t>
            </a:r>
            <a:fld id="{B879C06B-BBB9-459F-B563-852F62F9719F}" type="slidenum">
              <a:rPr lang="en-US"/>
              <a:pPr>
                <a:defRPr/>
              </a:pPr>
              <a:t>26</a:t>
            </a:fld>
            <a:endParaRPr lang="en-US"/>
          </a:p>
        </p:txBody>
      </p:sp>
      <p:sp>
        <p:nvSpPr>
          <p:cNvPr id="45059" name="Rectangle 2"/>
          <p:cNvSpPr>
            <a:spLocks noGrp="1" noChangeArrowheads="1"/>
          </p:cNvSpPr>
          <p:nvPr>
            <p:ph type="title"/>
          </p:nvPr>
        </p:nvSpPr>
        <p:spPr/>
        <p:txBody>
          <a:bodyPr/>
          <a:lstStyle/>
          <a:p>
            <a:pPr eaLnBrk="1" hangingPunct="1"/>
            <a:r>
              <a:rPr lang="en-US" sz="3200"/>
              <a:t>Example 9.2</a:t>
            </a:r>
            <a:endParaRPr lang="en-US"/>
          </a:p>
        </p:txBody>
      </p:sp>
      <p:sp>
        <p:nvSpPr>
          <p:cNvPr id="45060" name="Rectangle 3"/>
          <p:cNvSpPr>
            <a:spLocks noGrp="1" noChangeArrowheads="1"/>
          </p:cNvSpPr>
          <p:nvPr>
            <p:ph type="body" sz="half" idx="1"/>
          </p:nvPr>
        </p:nvSpPr>
        <p:spPr>
          <a:xfrm>
            <a:off x="241300" y="914400"/>
            <a:ext cx="8597900" cy="5486400"/>
          </a:xfrm>
        </p:spPr>
        <p:txBody>
          <a:bodyPr/>
          <a:lstStyle/>
          <a:p>
            <a:pPr marL="0" indent="0" eaLnBrk="1" hangingPunct="1">
              <a:lnSpc>
                <a:spcPct val="90000"/>
              </a:lnSpc>
              <a:buFontTx/>
              <a:buNone/>
            </a:pPr>
            <a:r>
              <a:rPr lang="en-US"/>
              <a:t>Thus, we calculate</a:t>
            </a:r>
          </a:p>
          <a:p>
            <a:pPr marL="0" indent="0" eaLnBrk="1" hangingPunct="1">
              <a:lnSpc>
                <a:spcPct val="90000"/>
              </a:lnSpc>
              <a:buFontTx/>
              <a:buNone/>
            </a:pPr>
            <a:endParaRPr lang="en-US"/>
          </a:p>
          <a:p>
            <a:pPr marL="0" indent="0" eaLnBrk="1" hangingPunct="1">
              <a:lnSpc>
                <a:spcPct val="90000"/>
              </a:lnSpc>
              <a:buFontTx/>
              <a:buNone/>
            </a:pPr>
            <a:endParaRPr lang="en-US"/>
          </a:p>
          <a:p>
            <a:pPr marL="0" indent="0" eaLnBrk="1" hangingPunct="1">
              <a:lnSpc>
                <a:spcPct val="90000"/>
              </a:lnSpc>
              <a:buFontTx/>
              <a:buNone/>
            </a:pPr>
            <a:endParaRPr lang="en-US"/>
          </a:p>
          <a:p>
            <a:pPr marL="0" indent="0" eaLnBrk="1" hangingPunct="1">
              <a:lnSpc>
                <a:spcPct val="90000"/>
              </a:lnSpc>
              <a:buFontTx/>
              <a:buNone/>
            </a:pPr>
            <a:endParaRPr lang="en-US"/>
          </a:p>
          <a:p>
            <a:pPr marL="0" indent="0" eaLnBrk="1" hangingPunct="1">
              <a:lnSpc>
                <a:spcPct val="90000"/>
              </a:lnSpc>
              <a:buFontTx/>
              <a:buNone/>
            </a:pPr>
            <a:endParaRPr lang="en-US"/>
          </a:p>
          <a:p>
            <a:pPr marL="0" indent="0" eaLnBrk="1" hangingPunct="1">
              <a:lnSpc>
                <a:spcPct val="90000"/>
              </a:lnSpc>
              <a:buFontTx/>
              <a:buNone/>
            </a:pPr>
            <a:endParaRPr lang="en-US"/>
          </a:p>
          <a:p>
            <a:pPr marL="0" indent="0" eaLnBrk="1" hangingPunct="1">
              <a:lnSpc>
                <a:spcPct val="90000"/>
              </a:lnSpc>
              <a:buFontTx/>
              <a:buNone/>
            </a:pPr>
            <a:endParaRPr lang="en-US"/>
          </a:p>
          <a:p>
            <a:pPr marL="0" indent="0" eaLnBrk="1" hangingPunct="1">
              <a:lnSpc>
                <a:spcPct val="90000"/>
              </a:lnSpc>
              <a:buFontTx/>
              <a:buNone/>
            </a:pPr>
            <a:endParaRPr lang="en-US"/>
          </a:p>
          <a:p>
            <a:pPr marL="0" indent="0" eaLnBrk="1" hangingPunct="1">
              <a:lnSpc>
                <a:spcPct val="90000"/>
              </a:lnSpc>
              <a:buFontTx/>
              <a:buNone/>
            </a:pPr>
            <a:r>
              <a:rPr lang="en-US"/>
              <a:t>If we assume that the level of support remains at 52%, the probability that more than half the sample of 300 people would vote for the representative is 75.49%.</a:t>
            </a:r>
          </a:p>
          <a:p>
            <a:pPr marL="0" indent="0" eaLnBrk="1" hangingPunct="1">
              <a:lnSpc>
                <a:spcPct val="90000"/>
              </a:lnSpc>
              <a:buFontTx/>
              <a:buNone/>
            </a:pPr>
            <a:endParaRPr lang="en-US" sz="2400"/>
          </a:p>
        </p:txBody>
      </p:sp>
      <p:graphicFrame>
        <p:nvGraphicFramePr>
          <p:cNvPr id="45061" name="Object 5"/>
          <p:cNvGraphicFramePr>
            <a:graphicFrameLocks noGrp="1" noChangeAspect="1"/>
          </p:cNvGraphicFramePr>
          <p:nvPr>
            <p:ph sz="half" idx="2"/>
          </p:nvPr>
        </p:nvGraphicFramePr>
        <p:xfrm>
          <a:off x="381000" y="1646238"/>
          <a:ext cx="4267200" cy="2855912"/>
        </p:xfrm>
        <a:graphic>
          <a:graphicData uri="http://schemas.openxmlformats.org/presentationml/2006/ole">
            <mc:AlternateContent xmlns:mc="http://schemas.openxmlformats.org/markup-compatibility/2006">
              <mc:Choice xmlns:v="urn:schemas-microsoft-com:vml" Requires="v">
                <p:oleObj spid="_x0000_s45078" name="Equation" r:id="rId4" imgW="1574800" imgH="1054100" progId="Equation.3">
                  <p:embed/>
                </p:oleObj>
              </mc:Choice>
              <mc:Fallback>
                <p:oleObj name="Equation" r:id="rId4" imgW="1574800" imgH="1054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646238"/>
                        <a:ext cx="4267200" cy="285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7250" cy="1020762"/>
          </a:xfrm>
        </p:spPr>
        <p:txBody>
          <a:bodyPr/>
          <a:lstStyle/>
          <a:p>
            <a:pPr eaLnBrk="1" fontAlgn="auto" hangingPunct="1">
              <a:spcAft>
                <a:spcPts val="0"/>
              </a:spcAft>
              <a:defRPr/>
            </a:pPr>
            <a:r>
              <a:rPr lang="en-US" dirty="0">
                <a:solidFill>
                  <a:schemeClr val="tx2">
                    <a:satMod val="130000"/>
                  </a:schemeClr>
                </a:solidFill>
                <a:latin typeface="Verdana" pitchFamily="34" charset="0"/>
                <a:ea typeface="Verdana" pitchFamily="34" charset="0"/>
                <a:cs typeface="Verdana" pitchFamily="34" charset="0"/>
              </a:rPr>
              <a:t>Example - Color blindness in men</a:t>
            </a:r>
          </a:p>
        </p:txBody>
      </p:sp>
      <p:sp>
        <p:nvSpPr>
          <p:cNvPr id="46083" name="Content Placeholder 2"/>
          <p:cNvSpPr>
            <a:spLocks noGrp="1"/>
          </p:cNvSpPr>
          <p:nvPr>
            <p:ph idx="1"/>
          </p:nvPr>
        </p:nvSpPr>
        <p:spPr/>
        <p:txBody>
          <a:bodyPr/>
          <a:lstStyle/>
          <a:p>
            <a:pPr eaLnBrk="1" hangingPunct="1">
              <a:buFont typeface="Wingdings 2" pitchFamily="18" charset="2"/>
              <a:buNone/>
            </a:pPr>
            <a:endParaRPr lang="en-US" sz="2400">
              <a:latin typeface="Verdana" pitchFamily="34" charset="0"/>
            </a:endParaRPr>
          </a:p>
          <a:p>
            <a:pPr eaLnBrk="1" hangingPunct="1">
              <a:buFont typeface="Wingdings 2" pitchFamily="18" charset="2"/>
              <a:buNone/>
            </a:pPr>
            <a:r>
              <a:rPr lang="en-US" sz="2400">
                <a:latin typeface="Verdana" pitchFamily="34" charset="0"/>
              </a:rPr>
              <a:t>The National Institutes of Health reported that </a:t>
            </a:r>
          </a:p>
          <a:p>
            <a:pPr eaLnBrk="1" hangingPunct="1">
              <a:buFont typeface="Wingdings 2" pitchFamily="18" charset="2"/>
              <a:buNone/>
            </a:pPr>
            <a:r>
              <a:rPr lang="en-US" sz="2400">
                <a:latin typeface="Verdana" pitchFamily="34" charset="0"/>
              </a:rPr>
              <a:t>color blindness linked to the X chromosome</a:t>
            </a:r>
          </a:p>
          <a:p>
            <a:pPr eaLnBrk="1" hangingPunct="1">
              <a:buFont typeface="Wingdings 2" pitchFamily="18" charset="2"/>
              <a:buNone/>
            </a:pPr>
            <a:r>
              <a:rPr lang="en-US" sz="2400">
                <a:latin typeface="Verdana" pitchFamily="34" charset="0"/>
              </a:rPr>
              <a:t>afflicts 8% of men. Suppose we take a random </a:t>
            </a:r>
          </a:p>
          <a:p>
            <a:pPr eaLnBrk="1" hangingPunct="1">
              <a:buFont typeface="Wingdings 2" pitchFamily="18" charset="2"/>
              <a:buNone/>
            </a:pPr>
            <a:r>
              <a:rPr lang="en-US" sz="2400">
                <a:latin typeface="Verdana" pitchFamily="34" charset="0"/>
              </a:rPr>
              <a:t>sample of 100 men and let p denote the </a:t>
            </a:r>
          </a:p>
          <a:p>
            <a:pPr eaLnBrk="1" hangingPunct="1">
              <a:buFont typeface="Wingdings 2" pitchFamily="18" charset="2"/>
              <a:buNone/>
            </a:pPr>
            <a:r>
              <a:rPr lang="en-US" sz="2400">
                <a:latin typeface="Verdana" pitchFamily="34" charset="0"/>
              </a:rPr>
              <a:t>proportion of men in the population who have </a:t>
            </a:r>
          </a:p>
          <a:p>
            <a:pPr eaLnBrk="1" hangingPunct="1">
              <a:buFont typeface="Wingdings 2" pitchFamily="18" charset="2"/>
              <a:buNone/>
            </a:pPr>
            <a:r>
              <a:rPr lang="en-US" sz="2400">
                <a:latin typeface="Verdana" pitchFamily="34" charset="0"/>
              </a:rPr>
              <a:t>color blindness linked to the X chromosome.</a:t>
            </a:r>
          </a:p>
        </p:txBody>
      </p:sp>
      <p:graphicFrame>
        <p:nvGraphicFramePr>
          <p:cNvPr id="46084" name="Object 2"/>
          <p:cNvGraphicFramePr>
            <a:graphicFrameLocks noChangeAspect="1"/>
          </p:cNvGraphicFramePr>
          <p:nvPr/>
        </p:nvGraphicFramePr>
        <p:xfrm>
          <a:off x="1574800" y="5057775"/>
          <a:ext cx="2379663" cy="552450"/>
        </p:xfrm>
        <a:graphic>
          <a:graphicData uri="http://schemas.openxmlformats.org/presentationml/2006/ole">
            <mc:AlternateContent xmlns:mc="http://schemas.openxmlformats.org/markup-compatibility/2006">
              <mc:Choice xmlns:v="urn:schemas-microsoft-com:vml" Requires="v">
                <p:oleObj spid="_x0000_s46101" name="Equation" r:id="rId5" imgW="1040948" imgH="241195" progId="">
                  <p:embed/>
                </p:oleObj>
              </mc:Choice>
              <mc:Fallback>
                <p:oleObj name="Equation" r:id="rId5" imgW="1040948" imgH="241195" progId="">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4800" y="5057775"/>
                        <a:ext cx="237966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130000"/>
                  </a:schemeClr>
                </a:solidFill>
                <a:latin typeface="Verdana" pitchFamily="34" charset="0"/>
                <a:ea typeface="Verdana" pitchFamily="34" charset="0"/>
                <a:cs typeface="Verdana" pitchFamily="34" charset="0"/>
              </a:rPr>
              <a:t>Example continued</a:t>
            </a:r>
            <a:endParaRPr lang="en-US" dirty="0">
              <a:solidFill>
                <a:schemeClr val="tx2">
                  <a:satMod val="130000"/>
                </a:schemeClr>
              </a:solidFill>
            </a:endParaRPr>
          </a:p>
        </p:txBody>
      </p:sp>
      <p:sp>
        <p:nvSpPr>
          <p:cNvPr id="47107" name="Content Placeholder 2"/>
          <p:cNvSpPr>
            <a:spLocks noGrp="1"/>
          </p:cNvSpPr>
          <p:nvPr>
            <p:ph idx="1"/>
          </p:nvPr>
        </p:nvSpPr>
        <p:spPr/>
        <p:txBody>
          <a:bodyPr/>
          <a:lstStyle/>
          <a:p>
            <a:pPr eaLnBrk="1" hangingPunct="1">
              <a:buFont typeface="Wingdings 2" pitchFamily="18" charset="2"/>
              <a:buNone/>
            </a:pPr>
            <a:r>
              <a:rPr lang="en-US" sz="2400">
                <a:latin typeface="Verdana" pitchFamily="34" charset="0"/>
              </a:rPr>
              <a:t>Solution</a:t>
            </a:r>
          </a:p>
          <a:p>
            <a:pPr eaLnBrk="1" hangingPunct="1"/>
            <a:endParaRPr lang="en-US" sz="2400">
              <a:latin typeface="Verdana" pitchFamily="34" charset="0"/>
            </a:endParaRPr>
          </a:p>
          <a:p>
            <a:pPr eaLnBrk="1" hangingPunct="1"/>
            <a:r>
              <a:rPr lang="en-US" sz="2400">
                <a:latin typeface="Verdana" pitchFamily="34" charset="0"/>
              </a:rPr>
              <a:t>This is a binomial experiment with p = 0.08 and n = 100</a:t>
            </a:r>
          </a:p>
          <a:p>
            <a:pPr eaLnBrk="1" hangingPunct="1"/>
            <a:endParaRPr lang="en-US" sz="2400">
              <a:latin typeface="Verdana" pitchFamily="34" charset="0"/>
            </a:endParaRPr>
          </a:p>
          <a:p>
            <a:pPr eaLnBrk="1" hangingPunct="1"/>
            <a:r>
              <a:rPr lang="en-US" sz="2400">
                <a:latin typeface="Verdana" pitchFamily="34" charset="0"/>
              </a:rPr>
              <a:t>Fact 6 tells us that          </a:t>
            </a:r>
          </a:p>
          <a:p>
            <a:pPr eaLnBrk="1" hangingPunct="1"/>
            <a:endParaRPr lang="en-US" sz="2400">
              <a:latin typeface="Verdana" pitchFamily="34" charset="0"/>
            </a:endParaRPr>
          </a:p>
          <a:p>
            <a:pPr eaLnBrk="1" hangingPunct="1"/>
            <a:r>
              <a:rPr lang="en-US" sz="2400">
                <a:latin typeface="Verdana" pitchFamily="34" charset="0"/>
              </a:rPr>
              <a:t>The sampling distribution of the sample proportion p has a mean of p = 0.08</a:t>
            </a:r>
          </a:p>
          <a:p>
            <a:pPr eaLnBrk="1" hangingPunct="1"/>
            <a:endParaRPr lang="en-US" sz="2400">
              <a:latin typeface="Verdana" pitchFamily="34" charset="0"/>
            </a:endParaRPr>
          </a:p>
        </p:txBody>
      </p:sp>
      <p:graphicFrame>
        <p:nvGraphicFramePr>
          <p:cNvPr id="47108" name="Object 2"/>
          <p:cNvGraphicFramePr>
            <a:graphicFrameLocks noChangeAspect="1"/>
          </p:cNvGraphicFramePr>
          <p:nvPr/>
        </p:nvGraphicFramePr>
        <p:xfrm>
          <a:off x="4800600" y="3609975"/>
          <a:ext cx="1074738" cy="552450"/>
        </p:xfrm>
        <a:graphic>
          <a:graphicData uri="http://schemas.openxmlformats.org/presentationml/2006/ole">
            <mc:AlternateContent xmlns:mc="http://schemas.openxmlformats.org/markup-compatibility/2006">
              <mc:Choice xmlns:v="urn:schemas-microsoft-com:vml" Requires="v">
                <p:oleObj spid="_x0000_s47126" name="Equation" r:id="rId5" imgW="469696" imgH="241195" progId="">
                  <p:embed/>
                </p:oleObj>
              </mc:Choice>
              <mc:Fallback>
                <p:oleObj name="Equation" r:id="rId5" imgW="469696" imgH="241195" progId="">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3609975"/>
                        <a:ext cx="10747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9" name="TextBox 7"/>
          <p:cNvSpPr txBox="1">
            <a:spLocks noChangeArrowheads="1"/>
          </p:cNvSpPr>
          <p:nvPr/>
        </p:nvSpPr>
        <p:spPr bwMode="auto">
          <a:xfrm>
            <a:off x="3505200" y="4800600"/>
            <a:ext cx="30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pitchFamily="18" charset="0"/>
              </a:defRPr>
            </a:lvl1pPr>
            <a:lvl2pPr marL="742950" indent="-285750">
              <a:defRPr sz="2400" b="1">
                <a:solidFill>
                  <a:schemeClr val="tx1"/>
                </a:solidFill>
                <a:latin typeface="Times" pitchFamily="18" charset="0"/>
              </a:defRPr>
            </a:lvl2pPr>
            <a:lvl3pPr marL="1143000" indent="-228600">
              <a:defRPr sz="2400" b="1">
                <a:solidFill>
                  <a:schemeClr val="tx1"/>
                </a:solidFill>
                <a:latin typeface="Times" pitchFamily="18" charset="0"/>
              </a:defRPr>
            </a:lvl3pPr>
            <a:lvl4pPr marL="1600200" indent="-228600">
              <a:defRPr sz="2400" b="1">
                <a:solidFill>
                  <a:schemeClr val="tx1"/>
                </a:solidFill>
                <a:latin typeface="Times" pitchFamily="18" charset="0"/>
              </a:defRPr>
            </a:lvl4pPr>
            <a:lvl5pPr marL="2057400" indent="-228600">
              <a:defRPr sz="2400" b="1">
                <a:solidFill>
                  <a:schemeClr val="tx1"/>
                </a:solidFill>
                <a:latin typeface="Times" pitchFamily="18" charset="0"/>
              </a:defRPr>
            </a:lvl5pPr>
            <a:lvl6pPr marL="2514600" indent="-228600" algn="ctr" eaLnBrk="0" fontAlgn="base" hangingPunct="0">
              <a:spcBef>
                <a:spcPct val="0"/>
              </a:spcBef>
              <a:spcAft>
                <a:spcPct val="0"/>
              </a:spcAft>
              <a:defRPr sz="2400" b="1">
                <a:solidFill>
                  <a:schemeClr val="tx1"/>
                </a:solidFill>
                <a:latin typeface="Times" pitchFamily="18" charset="0"/>
              </a:defRPr>
            </a:lvl6pPr>
            <a:lvl7pPr marL="2971800" indent="-228600" algn="ctr" eaLnBrk="0" fontAlgn="base" hangingPunct="0">
              <a:spcBef>
                <a:spcPct val="0"/>
              </a:spcBef>
              <a:spcAft>
                <a:spcPct val="0"/>
              </a:spcAft>
              <a:defRPr sz="2400" b="1">
                <a:solidFill>
                  <a:schemeClr val="tx1"/>
                </a:solidFill>
                <a:latin typeface="Times" pitchFamily="18" charset="0"/>
              </a:defRPr>
            </a:lvl7pPr>
            <a:lvl8pPr marL="3429000" indent="-228600" algn="ctr" eaLnBrk="0" fontAlgn="base" hangingPunct="0">
              <a:spcBef>
                <a:spcPct val="0"/>
              </a:spcBef>
              <a:spcAft>
                <a:spcPct val="0"/>
              </a:spcAft>
              <a:defRPr sz="2400" b="1">
                <a:solidFill>
                  <a:schemeClr val="tx1"/>
                </a:solidFill>
                <a:latin typeface="Times" pitchFamily="18" charset="0"/>
              </a:defRPr>
            </a:lvl8pPr>
            <a:lvl9pPr marL="3886200" indent="-228600" algn="ctr" eaLnBrk="0" fontAlgn="base" hangingPunct="0">
              <a:spcBef>
                <a:spcPct val="0"/>
              </a:spcBef>
              <a:spcAft>
                <a:spcPct val="0"/>
              </a:spcAft>
              <a:defRPr sz="2400" b="1">
                <a:solidFill>
                  <a:schemeClr val="tx1"/>
                </a:solidFill>
                <a:latin typeface="Times" pitchFamily="18" charset="0"/>
              </a:defRPr>
            </a:lvl9pPr>
          </a:lstStyle>
          <a:p>
            <a:pPr algn="l" eaLnBrk="1" hangingPunct="1"/>
            <a:r>
              <a:rPr lang="en-US" b="0">
                <a:solidFill>
                  <a:srgbClr val="000000"/>
                </a:solidFill>
                <a:latin typeface="Verdana" pitchFamily="34" charset="0"/>
              </a:rPr>
              <a:t>ˆ</a:t>
            </a:r>
            <a:endParaRPr lang="en-US" b="0">
              <a:solidFill>
                <a:srgbClr val="000000"/>
              </a:solidFill>
              <a:latin typeface="Gill Sans MT"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944562"/>
          </a:xfrm>
        </p:spPr>
        <p:txBody>
          <a:bodyPr/>
          <a:lstStyle/>
          <a:p>
            <a:pPr eaLnBrk="1" fontAlgn="auto" hangingPunct="1">
              <a:spcAft>
                <a:spcPts val="0"/>
              </a:spcAft>
              <a:defRPr/>
            </a:pPr>
            <a:r>
              <a:rPr lang="en-US" dirty="0">
                <a:solidFill>
                  <a:schemeClr val="tx2">
                    <a:satMod val="130000"/>
                  </a:schemeClr>
                </a:solidFill>
                <a:latin typeface="Verdana" pitchFamily="34" charset="0"/>
                <a:ea typeface="Verdana" pitchFamily="34" charset="0"/>
                <a:cs typeface="Verdana" pitchFamily="34" charset="0"/>
              </a:rPr>
              <a:t>Example continued</a:t>
            </a:r>
            <a:endParaRPr lang="en-US" dirty="0">
              <a:solidFill>
                <a:schemeClr val="tx2">
                  <a:satMod val="130000"/>
                </a:schemeClr>
              </a:solidFill>
            </a:endParaRPr>
          </a:p>
        </p:txBody>
      </p:sp>
      <p:sp>
        <p:nvSpPr>
          <p:cNvPr id="48131" name="Content Placeholder 2"/>
          <p:cNvSpPr>
            <a:spLocks noGrp="1"/>
          </p:cNvSpPr>
          <p:nvPr>
            <p:ph idx="1"/>
          </p:nvPr>
        </p:nvSpPr>
        <p:spPr>
          <a:xfrm>
            <a:off x="1435100" y="1295400"/>
            <a:ext cx="7499350" cy="4953000"/>
          </a:xfrm>
        </p:spPr>
        <p:txBody>
          <a:bodyPr/>
          <a:lstStyle/>
          <a:p>
            <a:pPr eaLnBrk="1" hangingPunct="1">
              <a:buFont typeface="Wingdings 2" pitchFamily="18" charset="2"/>
              <a:buNone/>
            </a:pPr>
            <a:r>
              <a:rPr lang="en-US" sz="2400">
                <a:latin typeface="Verdana" pitchFamily="34" charset="0"/>
              </a:rPr>
              <a:t>Solution</a:t>
            </a:r>
          </a:p>
          <a:p>
            <a:pPr eaLnBrk="1" hangingPunct="1">
              <a:buFont typeface="Wingdings 2" pitchFamily="18" charset="2"/>
              <a:buNone/>
            </a:pPr>
            <a:endParaRPr lang="en-US" sz="2400">
              <a:latin typeface="Verdana" pitchFamily="34" charset="0"/>
            </a:endParaRPr>
          </a:p>
          <a:p>
            <a:pPr eaLnBrk="1" hangingPunct="1"/>
            <a:r>
              <a:rPr lang="en-US" sz="2400">
                <a:latin typeface="Verdana" pitchFamily="34" charset="0"/>
              </a:rPr>
              <a:t>Fact 7 states </a:t>
            </a:r>
          </a:p>
          <a:p>
            <a:pPr eaLnBrk="1" hangingPunct="1"/>
            <a:endParaRPr lang="en-US" sz="2400">
              <a:latin typeface="Verdana" pitchFamily="34" charset="0"/>
            </a:endParaRPr>
          </a:p>
          <a:p>
            <a:pPr eaLnBrk="1" hangingPunct="1"/>
            <a:endParaRPr lang="en-US" sz="2400">
              <a:latin typeface="Verdana" pitchFamily="34" charset="0"/>
            </a:endParaRPr>
          </a:p>
          <a:p>
            <a:pPr eaLnBrk="1" hangingPunct="1"/>
            <a:endParaRPr lang="en-US" sz="2400">
              <a:latin typeface="Verdana" pitchFamily="34" charset="0"/>
            </a:endParaRPr>
          </a:p>
          <a:p>
            <a:pPr eaLnBrk="1" hangingPunct="1"/>
            <a:endParaRPr lang="en-US" sz="2400">
              <a:latin typeface="Verdana" pitchFamily="34" charset="0"/>
            </a:endParaRPr>
          </a:p>
          <a:p>
            <a:pPr eaLnBrk="1" hangingPunct="1"/>
            <a:endParaRPr lang="en-US" sz="2400">
              <a:latin typeface="Verdana" pitchFamily="34" charset="0"/>
            </a:endParaRPr>
          </a:p>
        </p:txBody>
      </p:sp>
      <p:graphicFrame>
        <p:nvGraphicFramePr>
          <p:cNvPr id="48132" name="Object 2"/>
          <p:cNvGraphicFramePr>
            <a:graphicFrameLocks noChangeAspect="1"/>
          </p:cNvGraphicFramePr>
          <p:nvPr/>
        </p:nvGraphicFramePr>
        <p:xfrm>
          <a:off x="2743200" y="2895600"/>
          <a:ext cx="3429000" cy="3490913"/>
        </p:xfrm>
        <a:graphic>
          <a:graphicData uri="http://schemas.openxmlformats.org/presentationml/2006/ole">
            <mc:AlternateContent xmlns:mc="http://schemas.openxmlformats.org/markup-compatibility/2006">
              <mc:Choice xmlns:v="urn:schemas-microsoft-com:vml" Requires="v">
                <p:oleObj spid="_x0000_s48149" name="Equation" r:id="rId5" imgW="1397000" imgH="1422400" progId="">
                  <p:embed/>
                </p:oleObj>
              </mc:Choice>
              <mc:Fallback>
                <p:oleObj name="Equation" r:id="rId5" imgW="1397000" imgH="1422400" progId="">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2895600"/>
                        <a:ext cx="3429000"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r>
              <a:rPr lang="en-US"/>
              <a:t>9.</a:t>
            </a:r>
            <a:fld id="{C048ED50-5238-4385-8CD2-C76DE299FDF1}" type="slidenum">
              <a:rPr lang="en-US"/>
              <a:pPr>
                <a:defRPr/>
              </a:pPr>
              <a:t>3</a:t>
            </a:fld>
            <a:endParaRPr lang="en-US"/>
          </a:p>
        </p:txBody>
      </p:sp>
      <p:sp>
        <p:nvSpPr>
          <p:cNvPr id="17411" name="Rectangle 2"/>
          <p:cNvSpPr>
            <a:spLocks noGrp="1" noChangeArrowheads="1"/>
          </p:cNvSpPr>
          <p:nvPr>
            <p:ph type="title"/>
          </p:nvPr>
        </p:nvSpPr>
        <p:spPr/>
        <p:txBody>
          <a:bodyPr/>
          <a:lstStyle/>
          <a:p>
            <a:pPr eaLnBrk="1" hangingPunct="1"/>
            <a:r>
              <a:rPr lang="en-US"/>
              <a:t>Central Limit Theorem…</a:t>
            </a:r>
          </a:p>
        </p:txBody>
      </p:sp>
      <p:sp>
        <p:nvSpPr>
          <p:cNvPr id="24580" name="Rectangle 3"/>
          <p:cNvSpPr>
            <a:spLocks noGrp="1" noChangeArrowheads="1"/>
          </p:cNvSpPr>
          <p:nvPr>
            <p:ph type="body" idx="1"/>
          </p:nvPr>
        </p:nvSpPr>
        <p:spPr/>
        <p:txBody>
          <a:bodyPr/>
          <a:lstStyle/>
          <a:p>
            <a:pPr marL="0" indent="0" eaLnBrk="1" hangingPunct="1">
              <a:buFontTx/>
              <a:buNone/>
            </a:pPr>
            <a:r>
              <a:rPr lang="en-US"/>
              <a:t>The sampling distribution of the mean of a random sample drawn from any population is </a:t>
            </a:r>
            <a:r>
              <a:rPr lang="en-US" b="1" i="1"/>
              <a:t>approximately normal</a:t>
            </a:r>
            <a:r>
              <a:rPr lang="en-US"/>
              <a:t> for a </a:t>
            </a:r>
            <a:r>
              <a:rPr lang="en-US" b="1" i="1">
                <a:solidFill>
                  <a:srgbClr val="0000FF"/>
                </a:solidFill>
              </a:rPr>
              <a:t>sufficiently large sample size</a:t>
            </a:r>
            <a:r>
              <a:rPr lang="en-US"/>
              <a:t>.</a:t>
            </a:r>
          </a:p>
          <a:p>
            <a:pPr marL="0" indent="0" eaLnBrk="1" hangingPunct="1">
              <a:buFontTx/>
              <a:buNone/>
            </a:pPr>
            <a:endParaRPr lang="en-US"/>
          </a:p>
          <a:p>
            <a:pPr marL="0" indent="0" eaLnBrk="1" hangingPunct="1">
              <a:buFontTx/>
              <a:buNone/>
            </a:pPr>
            <a:r>
              <a:rPr lang="en-US"/>
              <a:t>The larger the sample size, the more closely the sampling distribution of X will resemble a normal distribution.</a:t>
            </a:r>
          </a:p>
        </p:txBody>
      </p:sp>
      <p:sp>
        <p:nvSpPr>
          <p:cNvPr id="17413" name="Line 4"/>
          <p:cNvSpPr>
            <a:spLocks noChangeShapeType="1"/>
          </p:cNvSpPr>
          <p:nvPr/>
        </p:nvSpPr>
        <p:spPr bwMode="auto">
          <a:xfrm>
            <a:off x="2438400" y="32766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fade">
                                      <p:cBhvr>
                                        <p:cTn id="7" dur="500"/>
                                        <p:tgtEl>
                                          <p:spTgt spid="245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4580">
                                            <p:txEl>
                                              <p:pRg st="2" end="2"/>
                                            </p:txEl>
                                          </p:spTgt>
                                        </p:tgtEl>
                                        <p:attrNameLst>
                                          <p:attrName>style.visibility</p:attrName>
                                        </p:attrNameLst>
                                      </p:cBhvr>
                                      <p:to>
                                        <p:strVal val="visible"/>
                                      </p:to>
                                    </p:set>
                                    <p:animEffect transition="in" filter="fade">
                                      <p:cBhvr>
                                        <p:cTn id="12" dur="500"/>
                                        <p:tgtEl>
                                          <p:spTgt spid="245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r>
              <a:rPr lang="en-US"/>
              <a:t>9.</a:t>
            </a:r>
            <a:fld id="{7C001C52-1674-4D37-A83B-574CF1BEA81D}" type="slidenum">
              <a:rPr lang="en-US"/>
              <a:pPr>
                <a:defRPr/>
              </a:pPr>
              <a:t>30</a:t>
            </a:fld>
            <a:endParaRPr lang="en-US"/>
          </a:p>
        </p:txBody>
      </p:sp>
      <p:sp>
        <p:nvSpPr>
          <p:cNvPr id="49155" name="Rectangle 2"/>
          <p:cNvSpPr>
            <a:spLocks noGrp="1" noChangeArrowheads="1"/>
          </p:cNvSpPr>
          <p:nvPr>
            <p:ph type="title"/>
          </p:nvPr>
        </p:nvSpPr>
        <p:spPr/>
        <p:txBody>
          <a:bodyPr/>
          <a:lstStyle/>
          <a:p>
            <a:pPr eaLnBrk="1" hangingPunct="1"/>
            <a:r>
              <a:rPr lang="en-US"/>
              <a:t>Sampling Distribution: </a:t>
            </a:r>
            <a:r>
              <a:rPr lang="en-US" sz="2800"/>
              <a:t>Difference of two means</a:t>
            </a:r>
            <a:endParaRPr lang="en-US"/>
          </a:p>
        </p:txBody>
      </p:sp>
      <p:sp>
        <p:nvSpPr>
          <p:cNvPr id="49156" name="Rectangle 3"/>
          <p:cNvSpPr>
            <a:spLocks noGrp="1" noChangeArrowheads="1"/>
          </p:cNvSpPr>
          <p:nvPr>
            <p:ph type="body" idx="1"/>
          </p:nvPr>
        </p:nvSpPr>
        <p:spPr/>
        <p:txBody>
          <a:bodyPr/>
          <a:lstStyle/>
          <a:p>
            <a:pPr marL="0" indent="0" eaLnBrk="1" hangingPunct="1">
              <a:lnSpc>
                <a:spcPct val="90000"/>
              </a:lnSpc>
              <a:buFontTx/>
              <a:buNone/>
            </a:pPr>
            <a:r>
              <a:rPr lang="en-US"/>
              <a:t>The final sampling distribution introduced is that of the </a:t>
            </a:r>
            <a:r>
              <a:rPr lang="en-US" b="1" i="1">
                <a:solidFill>
                  <a:srgbClr val="0000FF"/>
                </a:solidFill>
              </a:rPr>
              <a:t>difference</a:t>
            </a:r>
            <a:r>
              <a:rPr lang="en-US" b="1" i="1"/>
              <a:t> between two sample means</a:t>
            </a:r>
            <a:r>
              <a:rPr lang="en-US"/>
              <a:t>. This requires:</a:t>
            </a:r>
          </a:p>
          <a:p>
            <a:pPr marL="0" indent="0" eaLnBrk="1" hangingPunct="1">
              <a:lnSpc>
                <a:spcPct val="90000"/>
              </a:lnSpc>
              <a:buFont typeface="Wingdings" pitchFamily="2" charset="2"/>
              <a:buChar char="è"/>
            </a:pPr>
            <a:endParaRPr lang="en-US" b="1" i="1"/>
          </a:p>
          <a:p>
            <a:pPr marL="0" indent="0" eaLnBrk="1" hangingPunct="1">
              <a:lnSpc>
                <a:spcPct val="90000"/>
              </a:lnSpc>
              <a:buFont typeface="Wingdings" pitchFamily="2" charset="2"/>
              <a:buChar char="è"/>
            </a:pPr>
            <a:r>
              <a:rPr lang="en-US" b="1" i="1"/>
              <a:t> independent</a:t>
            </a:r>
            <a:r>
              <a:rPr lang="en-US"/>
              <a:t> random samples be drawn from each of </a:t>
            </a:r>
            <a:r>
              <a:rPr lang="en-US" b="1"/>
              <a:t>two</a:t>
            </a:r>
            <a:r>
              <a:rPr lang="en-US"/>
              <a:t> </a:t>
            </a:r>
            <a:r>
              <a:rPr lang="en-US" b="1" i="1"/>
              <a:t>normal</a:t>
            </a:r>
            <a:r>
              <a:rPr lang="en-US"/>
              <a:t> populations</a:t>
            </a:r>
          </a:p>
          <a:p>
            <a:pPr marL="0" indent="0" eaLnBrk="1" hangingPunct="1">
              <a:lnSpc>
                <a:spcPct val="90000"/>
              </a:lnSpc>
              <a:buFont typeface="Wingdings" pitchFamily="2" charset="2"/>
              <a:buNone/>
            </a:pPr>
            <a:endParaRPr lang="en-US"/>
          </a:p>
          <a:p>
            <a:pPr marL="0" indent="0" eaLnBrk="1" hangingPunct="1">
              <a:lnSpc>
                <a:spcPct val="90000"/>
              </a:lnSpc>
              <a:buFont typeface="Wingdings" pitchFamily="2" charset="2"/>
              <a:buNone/>
            </a:pPr>
            <a:r>
              <a:rPr lang="en-US"/>
              <a:t>If this condition is met, then the sampling distribution of the </a:t>
            </a:r>
            <a:r>
              <a:rPr lang="en-US" b="1" i="1"/>
              <a:t>difference</a:t>
            </a:r>
            <a:r>
              <a:rPr lang="en-US"/>
              <a:t> between the two sample means, i.e.</a:t>
            </a:r>
          </a:p>
          <a:p>
            <a:pPr marL="0" indent="0" eaLnBrk="1" hangingPunct="1">
              <a:lnSpc>
                <a:spcPct val="90000"/>
              </a:lnSpc>
              <a:buFont typeface="Wingdings" pitchFamily="2" charset="2"/>
              <a:buNone/>
            </a:pPr>
            <a:r>
              <a:rPr lang="en-US"/>
              <a:t>will be normally distributed.</a:t>
            </a:r>
          </a:p>
          <a:p>
            <a:pPr marL="0" indent="0" eaLnBrk="1" hangingPunct="1">
              <a:lnSpc>
                <a:spcPct val="90000"/>
              </a:lnSpc>
              <a:buFont typeface="Wingdings" pitchFamily="2" charset="2"/>
              <a:buNone/>
            </a:pPr>
            <a:r>
              <a:rPr lang="en-US"/>
              <a:t>(note: if the two populations are </a:t>
            </a:r>
            <a:r>
              <a:rPr lang="en-US" b="1"/>
              <a:t>not</a:t>
            </a:r>
            <a:r>
              <a:rPr lang="en-US"/>
              <a:t> both normally distributed, but the sample sizes are “large” (&gt;30), the distribution of             is </a:t>
            </a:r>
            <a:r>
              <a:rPr lang="en-US" i="1"/>
              <a:t>approximately</a:t>
            </a:r>
            <a:r>
              <a:rPr lang="en-US"/>
              <a:t> normal)</a:t>
            </a:r>
          </a:p>
        </p:txBody>
      </p:sp>
      <p:pic>
        <p:nvPicPr>
          <p:cNvPr id="491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962400"/>
            <a:ext cx="9683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625" y="5657850"/>
            <a:ext cx="9683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9" name="Line 6"/>
          <p:cNvSpPr>
            <a:spLocks noChangeShapeType="1"/>
          </p:cNvSpPr>
          <p:nvPr/>
        </p:nvSpPr>
        <p:spPr bwMode="auto">
          <a:xfrm>
            <a:off x="304800" y="4876800"/>
            <a:ext cx="8458200" cy="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r>
              <a:rPr lang="en-US"/>
              <a:t>9.</a:t>
            </a:r>
            <a:fld id="{0A966145-0AAB-45CB-B428-5CB5F398D793}" type="slidenum">
              <a:rPr lang="en-US"/>
              <a:pPr>
                <a:defRPr/>
              </a:pPr>
              <a:t>31</a:t>
            </a:fld>
            <a:endParaRPr lang="en-US"/>
          </a:p>
        </p:txBody>
      </p:sp>
      <p:sp>
        <p:nvSpPr>
          <p:cNvPr id="50179" name="Rectangle 2"/>
          <p:cNvSpPr>
            <a:spLocks noGrp="1" noChangeArrowheads="1"/>
          </p:cNvSpPr>
          <p:nvPr>
            <p:ph type="title"/>
          </p:nvPr>
        </p:nvSpPr>
        <p:spPr/>
        <p:txBody>
          <a:bodyPr/>
          <a:lstStyle/>
          <a:p>
            <a:pPr eaLnBrk="1" hangingPunct="1"/>
            <a:r>
              <a:rPr lang="en-US"/>
              <a:t>Sampling Distribution: </a:t>
            </a:r>
            <a:r>
              <a:rPr lang="en-US" sz="2800"/>
              <a:t>Difference of two means</a:t>
            </a:r>
          </a:p>
        </p:txBody>
      </p:sp>
      <p:sp>
        <p:nvSpPr>
          <p:cNvPr id="50180" name="Rectangle 3"/>
          <p:cNvSpPr>
            <a:spLocks noGrp="1" noChangeArrowheads="1"/>
          </p:cNvSpPr>
          <p:nvPr>
            <p:ph type="body" idx="1"/>
          </p:nvPr>
        </p:nvSpPr>
        <p:spPr/>
        <p:txBody>
          <a:bodyPr/>
          <a:lstStyle/>
          <a:p>
            <a:pPr marL="0" indent="0" eaLnBrk="1" hangingPunct="1">
              <a:buFontTx/>
              <a:buNone/>
            </a:pPr>
            <a:r>
              <a:rPr lang="en-US"/>
              <a:t>The </a:t>
            </a:r>
            <a:r>
              <a:rPr lang="en-US" b="1" i="1"/>
              <a:t>expected value</a:t>
            </a:r>
            <a:r>
              <a:rPr lang="en-US"/>
              <a:t> and </a:t>
            </a:r>
            <a:r>
              <a:rPr lang="en-US" b="1" i="1"/>
              <a:t>variance</a:t>
            </a:r>
            <a:r>
              <a:rPr lang="en-US"/>
              <a:t> of the sampling distribution of             are given by:</a:t>
            </a:r>
          </a:p>
          <a:p>
            <a:pPr marL="0" indent="0" eaLnBrk="1" hangingPunct="1">
              <a:buFontTx/>
              <a:buNone/>
            </a:pPr>
            <a:endParaRPr lang="en-US"/>
          </a:p>
          <a:p>
            <a:pPr marL="0" indent="0" eaLnBrk="1" hangingPunct="1">
              <a:buFontTx/>
              <a:buNone/>
            </a:pPr>
            <a:endParaRPr lang="en-US"/>
          </a:p>
          <a:p>
            <a:pPr marL="0" indent="0" eaLnBrk="1" hangingPunct="1">
              <a:buFontTx/>
              <a:buNone/>
            </a:pPr>
            <a:r>
              <a:rPr lang="en-US"/>
              <a:t>mean:</a:t>
            </a:r>
          </a:p>
          <a:p>
            <a:pPr marL="0" indent="0" eaLnBrk="1" hangingPunct="1">
              <a:buFontTx/>
              <a:buNone/>
            </a:pPr>
            <a:endParaRPr lang="en-US"/>
          </a:p>
          <a:p>
            <a:pPr marL="0" indent="0" eaLnBrk="1" hangingPunct="1">
              <a:buFontTx/>
              <a:buNone/>
            </a:pPr>
            <a:endParaRPr lang="en-US"/>
          </a:p>
          <a:p>
            <a:pPr marL="0" indent="0" eaLnBrk="1" hangingPunct="1">
              <a:buFontTx/>
              <a:buNone/>
            </a:pPr>
            <a:r>
              <a:rPr lang="en-US"/>
              <a:t>standard deviation:</a:t>
            </a:r>
          </a:p>
          <a:p>
            <a:pPr marL="0" indent="0" eaLnBrk="1" hangingPunct="1">
              <a:buFontTx/>
              <a:buNone/>
            </a:pPr>
            <a:endParaRPr lang="en-US"/>
          </a:p>
          <a:p>
            <a:pPr marL="0" indent="0" eaLnBrk="1" hangingPunct="1">
              <a:buFontTx/>
              <a:buNone/>
            </a:pPr>
            <a:r>
              <a:rPr lang="en-US"/>
              <a:t>(also called the standard error if the difference between two means)</a:t>
            </a:r>
          </a:p>
        </p:txBody>
      </p:sp>
      <p:pic>
        <p:nvPicPr>
          <p:cNvPr id="5018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625" y="1371600"/>
            <a:ext cx="9683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844800"/>
            <a:ext cx="2552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4114800"/>
            <a:ext cx="24003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r>
              <a:rPr lang="en-US"/>
              <a:t>9.</a:t>
            </a:r>
            <a:fld id="{532D6572-8D91-4293-B6FE-265286C37DAD}" type="slidenum">
              <a:rPr lang="en-US"/>
              <a:pPr>
                <a:defRPr/>
              </a:pPr>
              <a:t>32</a:t>
            </a:fld>
            <a:endParaRPr lang="en-US"/>
          </a:p>
        </p:txBody>
      </p:sp>
      <p:sp>
        <p:nvSpPr>
          <p:cNvPr id="51203" name="Rectangle 2"/>
          <p:cNvSpPr>
            <a:spLocks noGrp="1" noChangeArrowheads="1"/>
          </p:cNvSpPr>
          <p:nvPr>
            <p:ph type="title"/>
          </p:nvPr>
        </p:nvSpPr>
        <p:spPr/>
        <p:txBody>
          <a:bodyPr/>
          <a:lstStyle/>
          <a:p>
            <a:pPr eaLnBrk="1" hangingPunct="1"/>
            <a:r>
              <a:rPr lang="en-US"/>
              <a:t>Example 9.3…</a:t>
            </a:r>
            <a:endParaRPr lang="en-US" sz="2800"/>
          </a:p>
        </p:txBody>
      </p:sp>
      <p:sp>
        <p:nvSpPr>
          <p:cNvPr id="51204" name="Rectangle 3"/>
          <p:cNvSpPr>
            <a:spLocks noGrp="1" noChangeArrowheads="1"/>
          </p:cNvSpPr>
          <p:nvPr>
            <p:ph type="body" idx="1"/>
          </p:nvPr>
        </p:nvSpPr>
        <p:spPr/>
        <p:txBody>
          <a:bodyPr/>
          <a:lstStyle/>
          <a:p>
            <a:pPr marL="0" indent="0" eaLnBrk="1" hangingPunct="1">
              <a:buFontTx/>
              <a:buNone/>
            </a:pPr>
            <a:r>
              <a:rPr lang="en-US"/>
              <a:t>Since the distribution of             is </a:t>
            </a:r>
            <a:r>
              <a:rPr lang="en-US" b="1" i="1"/>
              <a:t>normal</a:t>
            </a:r>
            <a:r>
              <a:rPr lang="en-US"/>
              <a:t> and has a</a:t>
            </a:r>
          </a:p>
          <a:p>
            <a:pPr marL="0" indent="0" eaLnBrk="1" hangingPunct="1">
              <a:buFontTx/>
              <a:buNone/>
            </a:pPr>
            <a:endParaRPr lang="en-US"/>
          </a:p>
          <a:p>
            <a:pPr marL="0" indent="0" eaLnBrk="1" hangingPunct="1">
              <a:buFontTx/>
              <a:buNone/>
            </a:pPr>
            <a:r>
              <a:rPr lang="en-US"/>
              <a:t>mean of                               </a:t>
            </a:r>
          </a:p>
          <a:p>
            <a:pPr marL="0" indent="0" eaLnBrk="1" hangingPunct="1">
              <a:buFontTx/>
              <a:buNone/>
            </a:pPr>
            <a:endParaRPr lang="en-US"/>
          </a:p>
          <a:p>
            <a:pPr marL="0" indent="0" eaLnBrk="1" hangingPunct="1">
              <a:buFontTx/>
              <a:buNone/>
            </a:pPr>
            <a:r>
              <a:rPr lang="en-US"/>
              <a:t>and a standard deviation of</a:t>
            </a:r>
          </a:p>
          <a:p>
            <a:pPr marL="0" indent="0" eaLnBrk="1" hangingPunct="1">
              <a:buFontTx/>
              <a:buNone/>
            </a:pPr>
            <a:endParaRPr lang="en-US"/>
          </a:p>
          <a:p>
            <a:pPr marL="0" indent="0" eaLnBrk="1" hangingPunct="1">
              <a:buFontTx/>
              <a:buNone/>
            </a:pPr>
            <a:endParaRPr lang="en-US"/>
          </a:p>
          <a:p>
            <a:pPr marL="0" indent="0" eaLnBrk="1" hangingPunct="1">
              <a:buFontTx/>
              <a:buNone/>
            </a:pPr>
            <a:r>
              <a:rPr lang="en-US"/>
              <a:t>We can compute Z (standard normal random variable) in this way:</a:t>
            </a:r>
          </a:p>
        </p:txBody>
      </p:sp>
      <p:pic>
        <p:nvPicPr>
          <p:cNvPr id="512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914400"/>
            <a:ext cx="9683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905000"/>
            <a:ext cx="2552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743200"/>
            <a:ext cx="24003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5029200"/>
            <a:ext cx="3098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pPr>
              <a:defRPr/>
            </a:pPr>
            <a:r>
              <a:rPr lang="en-US"/>
              <a:t>9.</a:t>
            </a:r>
            <a:fld id="{86F08764-607A-4832-8ECF-6877FFBAF53E}" type="slidenum">
              <a:rPr lang="en-US"/>
              <a:pPr>
                <a:defRPr/>
              </a:pPr>
              <a:t>33</a:t>
            </a:fld>
            <a:endParaRPr lang="en-US"/>
          </a:p>
        </p:txBody>
      </p:sp>
      <p:sp>
        <p:nvSpPr>
          <p:cNvPr id="52227" name="Rectangle 2"/>
          <p:cNvSpPr>
            <a:spLocks noGrp="1" noChangeArrowheads="1"/>
          </p:cNvSpPr>
          <p:nvPr>
            <p:ph type="title"/>
          </p:nvPr>
        </p:nvSpPr>
        <p:spPr/>
        <p:txBody>
          <a:bodyPr/>
          <a:lstStyle/>
          <a:p>
            <a:pPr eaLnBrk="1" hangingPunct="1"/>
            <a:r>
              <a:rPr lang="en-US"/>
              <a:t>Example 9.3…</a:t>
            </a:r>
          </a:p>
        </p:txBody>
      </p:sp>
      <p:sp>
        <p:nvSpPr>
          <p:cNvPr id="52228" name="Rectangle 3"/>
          <p:cNvSpPr>
            <a:spLocks noGrp="1" noChangeArrowheads="1"/>
          </p:cNvSpPr>
          <p:nvPr>
            <p:ph type="body" idx="1"/>
          </p:nvPr>
        </p:nvSpPr>
        <p:spPr/>
        <p:txBody>
          <a:bodyPr/>
          <a:lstStyle/>
          <a:p>
            <a:pPr marL="0" indent="0" eaLnBrk="1" hangingPunct="1">
              <a:buFontTx/>
              <a:buNone/>
            </a:pPr>
            <a:r>
              <a:rPr lang="en-US"/>
              <a:t>Starting salaries for MBA grads at two universities are normally distributed with the following means and standard deviations. Samples from each school are taken…</a:t>
            </a:r>
          </a:p>
          <a:p>
            <a:pPr marL="0" indent="0" eaLnBrk="1" hangingPunct="1">
              <a:buFontTx/>
              <a:buNone/>
            </a:pPr>
            <a:endParaRPr lang="en-US"/>
          </a:p>
          <a:p>
            <a:pPr marL="0" indent="0" eaLnBrk="1" hangingPunct="1">
              <a:buFontTx/>
              <a:buNone/>
            </a:pPr>
            <a:endParaRPr lang="en-US"/>
          </a:p>
        </p:txBody>
      </p:sp>
      <p:graphicFrame>
        <p:nvGraphicFramePr>
          <p:cNvPr id="36899" name="Group 35"/>
          <p:cNvGraphicFramePr>
            <a:graphicFrameLocks noGrp="1"/>
          </p:cNvGraphicFramePr>
          <p:nvPr/>
        </p:nvGraphicFramePr>
        <p:xfrm>
          <a:off x="1066800" y="2362200"/>
          <a:ext cx="6858000" cy="2260600"/>
        </p:xfrm>
        <a:graphic>
          <a:graphicData uri="http://schemas.openxmlformats.org/drawingml/2006/table">
            <a:tbl>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pitchFamily="18" charset="0"/>
                        </a:rPr>
                        <a:t>University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pitchFamily="18" charset="0"/>
                        </a:rPr>
                        <a:t>University 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pitchFamily="18" charset="0"/>
                        </a:rPr>
                        <a:t>Mean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pitchFamily="18" charset="0"/>
                        </a:rPr>
                        <a:t>62,000 $/yr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pitchFamily="18" charset="0"/>
                        </a:rPr>
                        <a:t>60,000 $/yr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pitchFamily="18" charset="0"/>
                        </a:rPr>
                        <a:t>Std. Dev.</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pitchFamily="18" charset="0"/>
                        </a:rPr>
                        <a:t>14,500 $/yr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pitchFamily="18" charset="0"/>
                        </a:rPr>
                        <a:t>18,300 $/yr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pitchFamily="18" charset="0"/>
                        </a:rPr>
                        <a:t>sample size      </a:t>
                      </a:r>
                      <a:r>
                        <a:rPr kumimoji="0" lang="en-US" sz="2800" b="1" i="0" u="none" strike="noStrike" cap="none" normalizeH="0" baseline="0">
                          <a:ln>
                            <a:noFill/>
                          </a:ln>
                          <a:solidFill>
                            <a:schemeClr val="tx1"/>
                          </a:solidFill>
                          <a:effectLst/>
                          <a:latin typeface="Times" pitchFamily="18" charset="0"/>
                        </a:rPr>
                        <a:t>n</a:t>
                      </a:r>
                      <a:endParaRPr kumimoji="0" lang="en-US" sz="2400" b="0" i="0" u="none" strike="noStrike" cap="none" normalizeH="0" baseline="0">
                        <a:ln>
                          <a:noFill/>
                        </a:ln>
                        <a:solidFill>
                          <a:schemeClr val="tx1"/>
                        </a:solidFill>
                        <a:effectLst/>
                        <a:latin typeface="Times"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pitchFamily="18"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pitchFamily="18" charset="0"/>
                        </a:rPr>
                        <a:t>60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52251"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971800"/>
            <a:ext cx="3905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2"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581400"/>
            <a:ext cx="3698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53" name="Rectangle 38"/>
          <p:cNvSpPr>
            <a:spLocks noChangeArrowheads="1"/>
          </p:cNvSpPr>
          <p:nvPr/>
        </p:nvSpPr>
        <p:spPr bwMode="auto">
          <a:xfrm>
            <a:off x="0" y="5181600"/>
            <a:ext cx="914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b="0"/>
              <a:t>What is the probability that the sample mean starting salary of</a:t>
            </a:r>
          </a:p>
          <a:p>
            <a:r>
              <a:rPr lang="en-US" b="0"/>
              <a:t>University #1 graduates will exceed that of the #2 grads?</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a:defRPr/>
            </a:pPr>
            <a:r>
              <a:rPr lang="en-US"/>
              <a:t>9.</a:t>
            </a:r>
            <a:fld id="{65773C1E-2A75-4159-B252-4E65780D9773}" type="slidenum">
              <a:rPr lang="en-US"/>
              <a:pPr>
                <a:defRPr/>
              </a:pPr>
              <a:t>34</a:t>
            </a:fld>
            <a:endParaRPr lang="en-US"/>
          </a:p>
        </p:txBody>
      </p:sp>
      <p:sp>
        <p:nvSpPr>
          <p:cNvPr id="53251" name="Rectangle 2"/>
          <p:cNvSpPr>
            <a:spLocks noGrp="1" noChangeArrowheads="1"/>
          </p:cNvSpPr>
          <p:nvPr>
            <p:ph type="title"/>
          </p:nvPr>
        </p:nvSpPr>
        <p:spPr/>
        <p:txBody>
          <a:bodyPr/>
          <a:lstStyle/>
          <a:p>
            <a:pPr eaLnBrk="1" hangingPunct="1"/>
            <a:r>
              <a:rPr lang="en-US"/>
              <a:t>Example 9.3…</a:t>
            </a:r>
          </a:p>
        </p:txBody>
      </p:sp>
      <p:sp>
        <p:nvSpPr>
          <p:cNvPr id="53252" name="Rectangle 3"/>
          <p:cNvSpPr>
            <a:spLocks noGrp="1" noChangeArrowheads="1"/>
          </p:cNvSpPr>
          <p:nvPr>
            <p:ph type="body" idx="1"/>
          </p:nvPr>
        </p:nvSpPr>
        <p:spPr/>
        <p:txBody>
          <a:bodyPr/>
          <a:lstStyle/>
          <a:p>
            <a:pPr marL="0" indent="0" eaLnBrk="1" hangingPunct="1">
              <a:buFontTx/>
              <a:buNone/>
            </a:pPr>
            <a:r>
              <a:rPr lang="en-US"/>
              <a:t>“What is the probability that the </a:t>
            </a:r>
            <a:r>
              <a:rPr lang="en-US" b="1" i="1"/>
              <a:t>sample mean</a:t>
            </a:r>
            <a:r>
              <a:rPr lang="en-US"/>
              <a:t> starting salary of University #1 graduates will </a:t>
            </a:r>
            <a:r>
              <a:rPr lang="en-US" b="1" i="1"/>
              <a:t>exceed</a:t>
            </a:r>
            <a:r>
              <a:rPr lang="en-US"/>
              <a:t> that of the #2 grads?”</a:t>
            </a:r>
          </a:p>
          <a:p>
            <a:pPr marL="0" indent="0" eaLnBrk="1" hangingPunct="1">
              <a:buFontTx/>
              <a:buNone/>
            </a:pPr>
            <a:endParaRPr lang="en-US"/>
          </a:p>
          <a:p>
            <a:pPr marL="0" indent="0" eaLnBrk="1" hangingPunct="1">
              <a:buFontTx/>
              <a:buNone/>
            </a:pPr>
            <a:r>
              <a:rPr lang="en-US"/>
              <a:t>We are interested in determinging P(X</a:t>
            </a:r>
            <a:r>
              <a:rPr lang="en-US" baseline="-25000"/>
              <a:t>1</a:t>
            </a:r>
            <a:r>
              <a:rPr lang="en-US"/>
              <a:t> &gt; X</a:t>
            </a:r>
            <a:r>
              <a:rPr lang="en-US" baseline="-25000"/>
              <a:t>2</a:t>
            </a:r>
            <a:r>
              <a:rPr lang="en-US"/>
              <a:t>). Converting this to a difference of means, what is: P(X</a:t>
            </a:r>
            <a:r>
              <a:rPr lang="en-US" baseline="-25000"/>
              <a:t>1</a:t>
            </a:r>
            <a:r>
              <a:rPr lang="en-US"/>
              <a:t> – X</a:t>
            </a:r>
            <a:r>
              <a:rPr lang="en-US" baseline="-25000"/>
              <a:t>2</a:t>
            </a:r>
            <a:r>
              <a:rPr lang="en-US"/>
              <a:t> &gt; 0)  ?</a:t>
            </a:r>
          </a:p>
          <a:p>
            <a:pPr marL="0" indent="0" eaLnBrk="1" hangingPunct="1">
              <a:buFontTx/>
              <a:buNone/>
            </a:pPr>
            <a:endParaRPr lang="en-US"/>
          </a:p>
          <a:p>
            <a:pPr marL="0" indent="0" eaLnBrk="1" hangingPunct="1">
              <a:buFontTx/>
              <a:buNone/>
            </a:pPr>
            <a:endParaRPr lang="en-US"/>
          </a:p>
          <a:p>
            <a:pPr marL="0" indent="0" eaLnBrk="1" hangingPunct="1">
              <a:buFontTx/>
              <a:buNone/>
            </a:pPr>
            <a:endParaRPr lang="en-US"/>
          </a:p>
          <a:p>
            <a:pPr marL="0" indent="0" eaLnBrk="1" hangingPunct="1">
              <a:buFontTx/>
              <a:buNone/>
            </a:pPr>
            <a:endParaRPr lang="en-US"/>
          </a:p>
          <a:p>
            <a:pPr marL="0" indent="0" algn="ctr" eaLnBrk="1" hangingPunct="1">
              <a:buFontTx/>
              <a:buNone/>
            </a:pPr>
            <a:r>
              <a:rPr lang="en-US" b="1" i="1"/>
              <a:t>“there is about a 74% chance that the sample mean starting salary of U. #1 grads will exceed that of U. #2”</a:t>
            </a:r>
            <a:endParaRPr lang="en-US"/>
          </a:p>
        </p:txBody>
      </p:sp>
      <p:sp>
        <p:nvSpPr>
          <p:cNvPr id="53253" name="Line 4"/>
          <p:cNvSpPr>
            <a:spLocks noChangeShapeType="1"/>
          </p:cNvSpPr>
          <p:nvPr/>
        </p:nvSpPr>
        <p:spPr bwMode="auto">
          <a:xfrm>
            <a:off x="5562600" y="24384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4" name="Line 5"/>
          <p:cNvSpPr>
            <a:spLocks noChangeShapeType="1"/>
          </p:cNvSpPr>
          <p:nvPr/>
        </p:nvSpPr>
        <p:spPr bwMode="auto">
          <a:xfrm>
            <a:off x="6324600" y="24384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5" name="Line 6"/>
          <p:cNvSpPr>
            <a:spLocks noChangeShapeType="1"/>
          </p:cNvSpPr>
          <p:nvPr/>
        </p:nvSpPr>
        <p:spPr bwMode="auto">
          <a:xfrm>
            <a:off x="6057900" y="28575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6" name="Line 7"/>
          <p:cNvSpPr>
            <a:spLocks noChangeShapeType="1"/>
          </p:cNvSpPr>
          <p:nvPr/>
        </p:nvSpPr>
        <p:spPr bwMode="auto">
          <a:xfrm>
            <a:off x="6781800" y="28575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532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13" y="3517900"/>
            <a:ext cx="8815387"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8" name="AutoShape 10"/>
          <p:cNvSpPr>
            <a:spLocks noChangeArrowheads="1"/>
          </p:cNvSpPr>
          <p:nvPr/>
        </p:nvSpPr>
        <p:spPr bwMode="auto">
          <a:xfrm>
            <a:off x="2209800" y="3657600"/>
            <a:ext cx="2057400" cy="1524000"/>
          </a:xfrm>
          <a:prstGeom prst="roundRect">
            <a:avLst>
              <a:gd name="adj" fmla="val 16667"/>
            </a:avLst>
          </a:prstGeom>
          <a:solidFill>
            <a:srgbClr val="FFFF00">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a:t>Example: Aircraft Engine Life</a:t>
            </a:r>
          </a:p>
        </p:txBody>
      </p:sp>
      <p:sp>
        <p:nvSpPr>
          <p:cNvPr id="3" name="Content Placeholder 2"/>
          <p:cNvSpPr>
            <a:spLocks noGrp="1"/>
          </p:cNvSpPr>
          <p:nvPr>
            <p:ph idx="1"/>
          </p:nvPr>
        </p:nvSpPr>
        <p:spPr>
          <a:xfrm>
            <a:off x="228600" y="1066800"/>
            <a:ext cx="4495800" cy="5105400"/>
          </a:xfrm>
        </p:spPr>
        <p:txBody>
          <a:bodyPr>
            <a:normAutofit fontScale="70000" lnSpcReduction="20000"/>
          </a:bodyPr>
          <a:lstStyle/>
          <a:p>
            <a:pPr eaLnBrk="1" hangingPunct="1">
              <a:buFontTx/>
              <a:buNone/>
              <a:defRPr/>
            </a:pPr>
            <a:r>
              <a:rPr lang="en-US" dirty="0"/>
              <a:t>The effective life of a component used </a:t>
            </a:r>
          </a:p>
          <a:p>
            <a:pPr eaLnBrk="1" hangingPunct="1">
              <a:buFontTx/>
              <a:buNone/>
              <a:defRPr/>
            </a:pPr>
            <a:r>
              <a:rPr lang="en-US" dirty="0"/>
              <a:t>in jet-turbine aircraft engine is a </a:t>
            </a:r>
          </a:p>
          <a:p>
            <a:pPr eaLnBrk="1" hangingPunct="1">
              <a:buFontTx/>
              <a:buNone/>
              <a:defRPr/>
            </a:pPr>
            <a:r>
              <a:rPr lang="en-US" dirty="0"/>
              <a:t>random variable with mean 5000 and </a:t>
            </a:r>
          </a:p>
          <a:p>
            <a:pPr eaLnBrk="1" hangingPunct="1">
              <a:buFontTx/>
              <a:buNone/>
              <a:defRPr/>
            </a:pPr>
            <a:r>
              <a:rPr lang="en-US" dirty="0"/>
              <a:t>SD 40 hours and is close to a normal </a:t>
            </a:r>
          </a:p>
          <a:p>
            <a:pPr eaLnBrk="1" hangingPunct="1">
              <a:buFontTx/>
              <a:buNone/>
              <a:defRPr/>
            </a:pPr>
            <a:r>
              <a:rPr lang="en-US" dirty="0"/>
              <a:t>distribution. The engine manufacturer </a:t>
            </a:r>
          </a:p>
          <a:p>
            <a:pPr eaLnBrk="1" hangingPunct="1">
              <a:buFontTx/>
              <a:buNone/>
              <a:defRPr/>
            </a:pPr>
            <a:r>
              <a:rPr lang="en-US" dirty="0"/>
              <a:t>introduces an improvement into the </a:t>
            </a:r>
          </a:p>
          <a:p>
            <a:pPr eaLnBrk="1" hangingPunct="1">
              <a:buFontTx/>
              <a:buNone/>
              <a:defRPr/>
            </a:pPr>
            <a:r>
              <a:rPr lang="en-US" dirty="0"/>
              <a:t>Manufacturing process for this </a:t>
            </a:r>
          </a:p>
          <a:p>
            <a:pPr eaLnBrk="1" hangingPunct="1">
              <a:buFontTx/>
              <a:buNone/>
              <a:defRPr/>
            </a:pPr>
            <a:r>
              <a:rPr lang="en-US" dirty="0"/>
              <a:t>component that changes the </a:t>
            </a:r>
          </a:p>
          <a:p>
            <a:pPr eaLnBrk="1" hangingPunct="1">
              <a:buFontTx/>
              <a:buNone/>
              <a:defRPr/>
            </a:pPr>
            <a:r>
              <a:rPr lang="en-US" dirty="0"/>
              <a:t>parameters to 5050 and 30. Random </a:t>
            </a:r>
          </a:p>
          <a:p>
            <a:pPr eaLnBrk="1" hangingPunct="1">
              <a:buFontTx/>
              <a:buNone/>
              <a:defRPr/>
            </a:pPr>
            <a:r>
              <a:rPr lang="en-US" dirty="0"/>
              <a:t>samples of size 16 and 25 are </a:t>
            </a:r>
          </a:p>
          <a:p>
            <a:pPr eaLnBrk="1" hangingPunct="1">
              <a:buFontTx/>
              <a:buNone/>
              <a:defRPr/>
            </a:pPr>
            <a:r>
              <a:rPr lang="en-US" dirty="0"/>
              <a:t>selected. </a:t>
            </a:r>
          </a:p>
          <a:p>
            <a:pPr eaLnBrk="1" hangingPunct="1">
              <a:buFontTx/>
              <a:buNone/>
              <a:defRPr/>
            </a:pPr>
            <a:endParaRPr lang="en-US" dirty="0"/>
          </a:p>
          <a:p>
            <a:pPr eaLnBrk="1" hangingPunct="1">
              <a:buFontTx/>
              <a:buNone/>
              <a:defRPr/>
            </a:pPr>
            <a:r>
              <a:rPr lang="en-US" dirty="0"/>
              <a:t>What is the probability that the </a:t>
            </a:r>
          </a:p>
          <a:p>
            <a:pPr eaLnBrk="1" hangingPunct="1">
              <a:buFontTx/>
              <a:buNone/>
              <a:defRPr/>
            </a:pPr>
            <a:r>
              <a:rPr lang="en-US" dirty="0"/>
              <a:t>difference in the two sample means is </a:t>
            </a:r>
          </a:p>
          <a:p>
            <a:pPr eaLnBrk="1" hangingPunct="1">
              <a:buFontTx/>
              <a:buNone/>
              <a:defRPr/>
            </a:pPr>
            <a:r>
              <a:rPr lang="en-US" dirty="0"/>
              <a:t>at least 25 hours?</a:t>
            </a:r>
          </a:p>
        </p:txBody>
      </p:sp>
      <p:graphicFrame>
        <p:nvGraphicFramePr>
          <p:cNvPr id="20484" name="Object 5"/>
          <p:cNvGraphicFramePr>
            <a:graphicFrameLocks noChangeAspect="1"/>
          </p:cNvGraphicFramePr>
          <p:nvPr/>
        </p:nvGraphicFramePr>
        <p:xfrm>
          <a:off x="5105400" y="3124200"/>
          <a:ext cx="3676650" cy="3059113"/>
        </p:xfrm>
        <a:graphic>
          <a:graphicData uri="http://schemas.openxmlformats.org/presentationml/2006/ole">
            <mc:AlternateContent xmlns:mc="http://schemas.openxmlformats.org/markup-compatibility/2006">
              <mc:Choice xmlns:v="urn:schemas-microsoft-com:vml" Requires="v">
                <p:oleObj spid="_x0000_s49155" name="Worksheet" r:id="rId4" imgW="2838326" imgH="2362148" progId="Excel.Sheet.12">
                  <p:embed/>
                </p:oleObj>
              </mc:Choice>
              <mc:Fallback>
                <p:oleObj name="Worksheet" r:id="rId4" imgW="2838326" imgH="2362148" progId="Excel.Sheet.12">
                  <p:embed/>
                  <p:pic>
                    <p:nvPicPr>
                      <p:cNvPr id="2048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3124200"/>
                        <a:ext cx="3676650" cy="305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486"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3200" y="5613400"/>
            <a:ext cx="914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5350" y="914400"/>
            <a:ext cx="39814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13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r>
              <a:rPr lang="en-US"/>
              <a:t>9.</a:t>
            </a:r>
            <a:fld id="{D7D8EE78-C709-4C44-A139-5BE8F01239DB}" type="slidenum">
              <a:rPr lang="en-US"/>
              <a:pPr>
                <a:defRPr/>
              </a:pPr>
              <a:t>4</a:t>
            </a:fld>
            <a:endParaRPr lang="en-US"/>
          </a:p>
        </p:txBody>
      </p:sp>
      <p:sp>
        <p:nvSpPr>
          <p:cNvPr id="18435" name="Rectangle 2"/>
          <p:cNvSpPr>
            <a:spLocks noGrp="1" noChangeArrowheads="1"/>
          </p:cNvSpPr>
          <p:nvPr>
            <p:ph type="title"/>
          </p:nvPr>
        </p:nvSpPr>
        <p:spPr/>
        <p:txBody>
          <a:bodyPr/>
          <a:lstStyle/>
          <a:p>
            <a:pPr eaLnBrk="1" hangingPunct="1"/>
            <a:r>
              <a:rPr lang="en-US"/>
              <a:t>Central Limit Theorem…</a:t>
            </a:r>
          </a:p>
        </p:txBody>
      </p:sp>
      <p:sp>
        <p:nvSpPr>
          <p:cNvPr id="25604" name="Rectangle 3"/>
          <p:cNvSpPr>
            <a:spLocks noGrp="1" noChangeArrowheads="1"/>
          </p:cNvSpPr>
          <p:nvPr>
            <p:ph type="body" idx="1"/>
          </p:nvPr>
        </p:nvSpPr>
        <p:spPr/>
        <p:txBody>
          <a:bodyPr/>
          <a:lstStyle/>
          <a:p>
            <a:pPr eaLnBrk="1" hangingPunct="1"/>
            <a:r>
              <a:rPr lang="en-US"/>
              <a:t>If the population is normal, then X is normally distributed for all values of n.</a:t>
            </a:r>
          </a:p>
          <a:p>
            <a:pPr eaLnBrk="1" hangingPunct="1"/>
            <a:endParaRPr lang="en-US"/>
          </a:p>
          <a:p>
            <a:pPr eaLnBrk="1" hangingPunct="1"/>
            <a:r>
              <a:rPr lang="en-US"/>
              <a:t>If the population is non-normal, then X is approximately normal only for larger values of n.</a:t>
            </a:r>
          </a:p>
          <a:p>
            <a:pPr eaLnBrk="1" hangingPunct="1"/>
            <a:endParaRPr lang="en-US"/>
          </a:p>
          <a:p>
            <a:pPr eaLnBrk="1" hangingPunct="1"/>
            <a:r>
              <a:rPr lang="en-US"/>
              <a:t>In most practical situations, a sample size of 30 may be sufficiently large to allow us to use the normal distribution as an approximation for the sampling distribution of X.</a:t>
            </a:r>
          </a:p>
        </p:txBody>
      </p:sp>
      <p:sp>
        <p:nvSpPr>
          <p:cNvPr id="18437" name="Line 4"/>
          <p:cNvSpPr>
            <a:spLocks noChangeShapeType="1"/>
          </p:cNvSpPr>
          <p:nvPr/>
        </p:nvSpPr>
        <p:spPr bwMode="auto">
          <a:xfrm>
            <a:off x="5422900" y="982663"/>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8" name="Line 5"/>
          <p:cNvSpPr>
            <a:spLocks noChangeShapeType="1"/>
          </p:cNvSpPr>
          <p:nvPr/>
        </p:nvSpPr>
        <p:spPr bwMode="auto">
          <a:xfrm>
            <a:off x="6096000" y="24130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9" name="Line 6"/>
          <p:cNvSpPr>
            <a:spLocks noChangeShapeType="1"/>
          </p:cNvSpPr>
          <p:nvPr/>
        </p:nvSpPr>
        <p:spPr bwMode="auto">
          <a:xfrm>
            <a:off x="8153400" y="47244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Effect transition="in" filter="fade">
                                      <p:cBhvr>
                                        <p:cTn id="7" dur="500"/>
                                        <p:tgtEl>
                                          <p:spTgt spid="256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5604">
                                            <p:txEl>
                                              <p:pRg st="2" end="2"/>
                                            </p:txEl>
                                          </p:spTgt>
                                        </p:tgtEl>
                                        <p:attrNameLst>
                                          <p:attrName>style.visibility</p:attrName>
                                        </p:attrNameLst>
                                      </p:cBhvr>
                                      <p:to>
                                        <p:strVal val="visible"/>
                                      </p:to>
                                    </p:set>
                                    <p:animEffect transition="in" filter="fade">
                                      <p:cBhvr>
                                        <p:cTn id="12" dur="500"/>
                                        <p:tgtEl>
                                          <p:spTgt spid="2560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5604">
                                            <p:txEl>
                                              <p:pRg st="4" end="4"/>
                                            </p:txEl>
                                          </p:spTgt>
                                        </p:tgtEl>
                                        <p:attrNameLst>
                                          <p:attrName>style.visibility</p:attrName>
                                        </p:attrNameLst>
                                      </p:cBhvr>
                                      <p:to>
                                        <p:strVal val="visible"/>
                                      </p:to>
                                    </p:set>
                                    <p:animEffect transition="in" filter="fade">
                                      <p:cBhvr>
                                        <p:cTn id="17" dur="500"/>
                                        <p:tgtEl>
                                          <p:spTgt spid="256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r>
              <a:rPr lang="en-US"/>
              <a:t>9.</a:t>
            </a:r>
            <a:fld id="{8D564109-8651-4C18-97F0-14F7D83F7BB1}" type="slidenum">
              <a:rPr lang="en-US"/>
              <a:pPr>
                <a:defRPr/>
              </a:pPr>
              <a:t>5</a:t>
            </a:fld>
            <a:endParaRPr lang="en-US"/>
          </a:p>
        </p:txBody>
      </p:sp>
      <p:sp>
        <p:nvSpPr>
          <p:cNvPr id="19459" name="Rectangle 2"/>
          <p:cNvSpPr>
            <a:spLocks noGrp="1" noChangeArrowheads="1"/>
          </p:cNvSpPr>
          <p:nvPr>
            <p:ph type="title"/>
          </p:nvPr>
        </p:nvSpPr>
        <p:spPr/>
        <p:txBody>
          <a:bodyPr/>
          <a:lstStyle/>
          <a:p>
            <a:pPr eaLnBrk="1" hangingPunct="1"/>
            <a:r>
              <a:rPr lang="en-US"/>
              <a:t>Sampling Distribution of the Sample Mean</a:t>
            </a:r>
          </a:p>
        </p:txBody>
      </p:sp>
      <p:sp>
        <p:nvSpPr>
          <p:cNvPr id="26628" name="Rectangle 3"/>
          <p:cNvSpPr>
            <a:spLocks noGrp="1" noChangeArrowheads="1"/>
          </p:cNvSpPr>
          <p:nvPr>
            <p:ph type="body" idx="1"/>
          </p:nvPr>
        </p:nvSpPr>
        <p:spPr/>
        <p:txBody>
          <a:bodyPr/>
          <a:lstStyle/>
          <a:p>
            <a:pPr marL="0" indent="0" eaLnBrk="1" hangingPunct="1">
              <a:buFontTx/>
              <a:buNone/>
            </a:pPr>
            <a:r>
              <a:rPr lang="en-US"/>
              <a:t>1.</a:t>
            </a:r>
          </a:p>
          <a:p>
            <a:pPr marL="0" indent="0" eaLnBrk="1" hangingPunct="1">
              <a:buFontTx/>
              <a:buNone/>
            </a:pPr>
            <a:endParaRPr lang="en-US"/>
          </a:p>
          <a:p>
            <a:pPr marL="0" indent="0" eaLnBrk="1" hangingPunct="1">
              <a:buFontTx/>
              <a:buNone/>
            </a:pPr>
            <a:r>
              <a:rPr lang="en-US"/>
              <a:t>2.</a:t>
            </a:r>
          </a:p>
          <a:p>
            <a:pPr marL="0" indent="0" eaLnBrk="1" hangingPunct="1">
              <a:buFontTx/>
              <a:buNone/>
            </a:pPr>
            <a:endParaRPr lang="en-US"/>
          </a:p>
          <a:p>
            <a:pPr marL="0" indent="0" eaLnBrk="1" hangingPunct="1">
              <a:buFontTx/>
              <a:buNone/>
            </a:pPr>
            <a:r>
              <a:rPr lang="en-US"/>
              <a:t>3. If X is normal, X is normal. If X is nonnormal, X is </a:t>
            </a:r>
            <a:r>
              <a:rPr lang="en-US" i="1"/>
              <a:t>approximately</a:t>
            </a:r>
            <a:r>
              <a:rPr lang="en-US"/>
              <a:t> normal for sufficiently large sample sizes.</a:t>
            </a:r>
          </a:p>
          <a:p>
            <a:pPr marL="0" indent="0" eaLnBrk="1" hangingPunct="1">
              <a:buFontTx/>
              <a:buNone/>
            </a:pPr>
            <a:r>
              <a:rPr lang="en-US"/>
              <a:t> </a:t>
            </a:r>
          </a:p>
          <a:p>
            <a:pPr marL="0" indent="0" eaLnBrk="1" hangingPunct="1">
              <a:buFontTx/>
              <a:buNone/>
            </a:pPr>
            <a:r>
              <a:rPr lang="en-US"/>
              <a:t>Note: the definition of “sufficiently large” depends on the extent of nonnormality of x (e.g. heavily skewed; multimodal)</a:t>
            </a:r>
          </a:p>
        </p:txBody>
      </p:sp>
      <p:sp>
        <p:nvSpPr>
          <p:cNvPr id="19461" name="Line 4"/>
          <p:cNvSpPr>
            <a:spLocks noChangeShapeType="1"/>
          </p:cNvSpPr>
          <p:nvPr/>
        </p:nvSpPr>
        <p:spPr bwMode="auto">
          <a:xfrm>
            <a:off x="2857500" y="30226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2" name="Line 5"/>
          <p:cNvSpPr>
            <a:spLocks noChangeShapeType="1"/>
          </p:cNvSpPr>
          <p:nvPr/>
        </p:nvSpPr>
        <p:spPr bwMode="auto">
          <a:xfrm>
            <a:off x="7442200" y="30226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946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14400"/>
            <a:ext cx="14224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00225"/>
            <a:ext cx="51816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fade">
                                      <p:cBhvr>
                                        <p:cTn id="7" dur="500"/>
                                        <p:tgtEl>
                                          <p:spTgt spid="266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6628">
                                            <p:txEl>
                                              <p:pRg st="2" end="2"/>
                                            </p:txEl>
                                          </p:spTgt>
                                        </p:tgtEl>
                                        <p:attrNameLst>
                                          <p:attrName>style.visibility</p:attrName>
                                        </p:attrNameLst>
                                      </p:cBhvr>
                                      <p:to>
                                        <p:strVal val="visible"/>
                                      </p:to>
                                    </p:set>
                                    <p:animEffect transition="in" filter="fade">
                                      <p:cBhvr>
                                        <p:cTn id="12" dur="500"/>
                                        <p:tgtEl>
                                          <p:spTgt spid="2662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6628">
                                            <p:txEl>
                                              <p:pRg st="4" end="4"/>
                                            </p:txEl>
                                          </p:spTgt>
                                        </p:tgtEl>
                                        <p:attrNameLst>
                                          <p:attrName>style.visibility</p:attrName>
                                        </p:attrNameLst>
                                      </p:cBhvr>
                                      <p:to>
                                        <p:strVal val="visible"/>
                                      </p:to>
                                    </p:set>
                                    <p:animEffect transition="in" filter="fade">
                                      <p:cBhvr>
                                        <p:cTn id="17" dur="500"/>
                                        <p:tgtEl>
                                          <p:spTgt spid="26628">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6628">
                                            <p:txEl>
                                              <p:pRg st="6" end="6"/>
                                            </p:txEl>
                                          </p:spTgt>
                                        </p:tgtEl>
                                        <p:attrNameLst>
                                          <p:attrName>style.visibility</p:attrName>
                                        </p:attrNameLst>
                                      </p:cBhvr>
                                      <p:to>
                                        <p:strVal val="visible"/>
                                      </p:to>
                                    </p:set>
                                    <p:animEffect transition="in" filter="fade">
                                      <p:cBhvr>
                                        <p:cTn id="22" dur="500"/>
                                        <p:tgtEl>
                                          <p:spTgt spid="266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25738" y="304800"/>
            <a:ext cx="6418262" cy="857250"/>
          </a:xfrm>
        </p:spPr>
        <p:txBody>
          <a:bodyPr/>
          <a:lstStyle/>
          <a:p>
            <a:pPr>
              <a:defRPr/>
            </a:pPr>
            <a:r>
              <a:rPr lang="en-US" sz="3300" dirty="0">
                <a:effectLst>
                  <a:outerShdw blurRad="38100" dist="38100" dir="2700000" algn="tl">
                    <a:srgbClr val="C0C0C0"/>
                  </a:outerShdw>
                </a:effectLst>
                <a:latin typeface="Verdana" pitchFamily="34" charset="0"/>
              </a:rPr>
              <a:t>Example</a:t>
            </a:r>
          </a:p>
        </p:txBody>
      </p:sp>
      <p:sp>
        <p:nvSpPr>
          <p:cNvPr id="20483" name="Content Placeholder 2"/>
          <p:cNvSpPr>
            <a:spLocks noGrp="1"/>
          </p:cNvSpPr>
          <p:nvPr>
            <p:ph idx="4294967295"/>
          </p:nvPr>
        </p:nvSpPr>
        <p:spPr>
          <a:xfrm>
            <a:off x="228600" y="990601"/>
            <a:ext cx="8763000" cy="4419600"/>
          </a:xfrm>
        </p:spPr>
        <p:txBody>
          <a:bodyPr/>
          <a:lstStyle/>
          <a:p>
            <a:pPr marL="615950" indent="-533400">
              <a:defRPr/>
            </a:pPr>
            <a:endParaRPr lang="en-US" sz="2400" dirty="0">
              <a:latin typeface="Verdana" pitchFamily="34" charset="0"/>
            </a:endParaRPr>
          </a:p>
          <a:p>
            <a:pPr marL="82550" indent="0">
              <a:buFontTx/>
              <a:buNone/>
              <a:defRPr/>
            </a:pPr>
            <a:r>
              <a:rPr lang="en-US" sz="2000" dirty="0">
                <a:latin typeface="Verdana" pitchFamily="34" charset="0"/>
              </a:rPr>
              <a:t>According to </a:t>
            </a:r>
            <a:r>
              <a:rPr lang="en-US" sz="2000" dirty="0" err="1">
                <a:latin typeface="Verdana" pitchFamily="34" charset="0"/>
              </a:rPr>
              <a:t>CanEquity</a:t>
            </a:r>
            <a:r>
              <a:rPr lang="en-US" sz="2000" dirty="0">
                <a:latin typeface="Verdana" pitchFamily="34" charset="0"/>
              </a:rPr>
              <a:t> Mortgage company, the mean age of mortgage applicants in the City of Toronto is 37 years old. Assume that the standard deviation is 6 years. Find the mean and standard deviation of the sample mean    for the s</a:t>
            </a:r>
            <a:r>
              <a:rPr lang="pt-BR" sz="2000" dirty="0">
                <a:latin typeface="Verdana" pitchFamily="34" charset="0"/>
              </a:rPr>
              <a:t>ample sizes: </a:t>
            </a:r>
          </a:p>
          <a:p>
            <a:pPr marL="615950" indent="-533400">
              <a:buFontTx/>
              <a:buAutoNum type="alphaLcParenBoth"/>
              <a:defRPr/>
            </a:pPr>
            <a:r>
              <a:rPr lang="pt-BR" sz="2000" dirty="0">
                <a:latin typeface="Verdana" pitchFamily="34" charset="0"/>
              </a:rPr>
              <a:t>4, </a:t>
            </a:r>
          </a:p>
          <a:p>
            <a:pPr marL="615950" indent="-533400">
              <a:buFontTx/>
              <a:buAutoNum type="alphaLcParenBoth"/>
              <a:defRPr/>
            </a:pPr>
            <a:r>
              <a:rPr lang="pt-BR" sz="2000" dirty="0">
                <a:latin typeface="Verdana" pitchFamily="34" charset="0"/>
              </a:rPr>
              <a:t>9, </a:t>
            </a:r>
          </a:p>
          <a:p>
            <a:pPr marL="615950" indent="-533400">
              <a:buFontTx/>
              <a:buAutoNum type="alphaLcParenBoth"/>
              <a:defRPr/>
            </a:pPr>
            <a:r>
              <a:rPr lang="pt-BR" sz="2000" dirty="0">
                <a:latin typeface="Verdana" pitchFamily="34" charset="0"/>
              </a:rPr>
              <a:t>25, </a:t>
            </a:r>
          </a:p>
          <a:p>
            <a:pPr marL="615950" indent="-533400">
              <a:buFontTx/>
              <a:buAutoNum type="alphaLcParenBoth"/>
              <a:defRPr/>
            </a:pPr>
            <a:r>
              <a:rPr lang="pt-BR" sz="2000" dirty="0">
                <a:latin typeface="Verdana" pitchFamily="34" charset="0"/>
              </a:rPr>
              <a:t>49, </a:t>
            </a:r>
          </a:p>
          <a:p>
            <a:pPr marL="615950" indent="-533400">
              <a:buFontTx/>
              <a:buAutoNum type="alphaLcParenBoth"/>
              <a:defRPr/>
            </a:pPr>
            <a:r>
              <a:rPr lang="pt-BR" sz="2000" dirty="0">
                <a:latin typeface="Verdana" pitchFamily="34" charset="0"/>
              </a:rPr>
              <a:t>100, </a:t>
            </a:r>
          </a:p>
          <a:p>
            <a:pPr marL="615950" indent="-533400">
              <a:buFontTx/>
              <a:buAutoNum type="alphaLcParenBoth"/>
              <a:defRPr/>
            </a:pPr>
            <a:r>
              <a:rPr lang="pt-BR" sz="2000" dirty="0">
                <a:latin typeface="Verdana" pitchFamily="34" charset="0"/>
              </a:rPr>
              <a:t>225.</a:t>
            </a:r>
            <a:endParaRPr lang="en-US" sz="2000" dirty="0">
              <a:latin typeface="Verdana" pitchFamily="34" charset="0"/>
            </a:endParaRPr>
          </a:p>
          <a:p>
            <a:pPr marL="615950" indent="-533400">
              <a:defRPr/>
            </a:pPr>
            <a:endParaRPr lang="en-US" sz="2000" dirty="0">
              <a:latin typeface="Verdana" pitchFamily="34" charset="0"/>
            </a:endParaRPr>
          </a:p>
          <a:p>
            <a:pPr marL="82550" indent="0">
              <a:buNone/>
              <a:defRPr/>
            </a:pPr>
            <a:r>
              <a:rPr lang="en-US" sz="2000" dirty="0">
                <a:solidFill>
                  <a:srgbClr val="7030A0"/>
                </a:solidFill>
                <a:latin typeface="Verdana" pitchFamily="34" charset="0"/>
              </a:rPr>
              <a:t>Note: standard deviation of the sample mean is typically referred to as standard </a:t>
            </a:r>
            <a:r>
              <a:rPr lang="en-US" sz="2000" i="1" dirty="0">
                <a:solidFill>
                  <a:srgbClr val="7030A0"/>
                </a:solidFill>
                <a:latin typeface="Verdana" pitchFamily="34" charset="0"/>
              </a:rPr>
              <a:t>error</a:t>
            </a:r>
            <a:r>
              <a:rPr lang="en-US" sz="2000" dirty="0">
                <a:solidFill>
                  <a:srgbClr val="7030A0"/>
                </a:solidFill>
                <a:latin typeface="Verdana" pitchFamily="34" charset="0"/>
              </a:rPr>
              <a:t> of the sample mean. </a:t>
            </a:r>
          </a:p>
        </p:txBody>
      </p:sp>
      <mc:AlternateContent xmlns:mc="http://schemas.openxmlformats.org/markup-compatibility/2006" xmlns:a14="http://schemas.microsoft.com/office/drawing/2010/main">
        <mc:Choice Requires="a14">
          <p:sp>
            <p:nvSpPr>
              <p:cNvPr id="4" name="TextBox 3"/>
              <p:cNvSpPr txBox="1"/>
              <p:nvPr/>
            </p:nvSpPr>
            <p:spPr>
              <a:xfrm>
                <a:off x="5486400" y="2362200"/>
                <a:ext cx="2548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𝒙</m:t>
                          </m:r>
                        </m:e>
                      </m:acc>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5486400" y="2362200"/>
                <a:ext cx="254877" cy="369332"/>
              </a:xfrm>
              <a:prstGeom prst="rect">
                <a:avLst/>
              </a:prstGeom>
              <a:blipFill>
                <a:blip r:embed="rId4"/>
                <a:stretch>
                  <a:fillRect l="-30952" r="-14286"/>
                </a:stretch>
              </a:blipFill>
            </p:spPr>
            <p:txBody>
              <a:bodyPr/>
              <a:lstStyle/>
              <a:p>
                <a:r>
                  <a:rPr lang="en-US">
                    <a:noFill/>
                  </a:rPr>
                  <a:t> </a:t>
                </a:r>
              </a:p>
            </p:txBody>
          </p:sp>
        </mc:Fallback>
      </mc:AlternateContent>
    </p:spTree>
  </p:cSld>
  <p:clrMapOvr>
    <a:overrideClrMapping bg1="lt1" tx1="dk1" bg2="lt2" tx2="dk2" accent1="accent1" accent2="accent2" accent3="accent3" accent4="accent4" accent5="accent5" accent6="accent6" hlink="hlink" folHlink="folHlink"/>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44650" y="274638"/>
            <a:ext cx="7499350" cy="1143000"/>
          </a:xfrm>
        </p:spPr>
        <p:txBody>
          <a:bodyPr/>
          <a:lstStyle/>
          <a:p>
            <a:pPr>
              <a:defRPr/>
            </a:pPr>
            <a:r>
              <a:rPr lang="en-US" sz="2800">
                <a:effectLst>
                  <a:outerShdw blurRad="38100" dist="38100" dir="2700000" algn="tl">
                    <a:srgbClr val="C0C0C0"/>
                  </a:outerShdw>
                </a:effectLst>
                <a:latin typeface="Verdana" pitchFamily="34" charset="0"/>
              </a:rPr>
              <a:t>Example continued</a:t>
            </a:r>
            <a:endParaRPr lang="en-US" sz="2800">
              <a:effectLst>
                <a:outerShdw blurRad="38100" dist="38100" dir="2700000" algn="tl">
                  <a:srgbClr val="C0C0C0"/>
                </a:outerShdw>
              </a:effectLst>
            </a:endParaRPr>
          </a:p>
        </p:txBody>
      </p:sp>
      <p:sp>
        <p:nvSpPr>
          <p:cNvPr id="21507" name="Content Placeholder 2"/>
          <p:cNvSpPr>
            <a:spLocks noGrp="1"/>
          </p:cNvSpPr>
          <p:nvPr>
            <p:ph idx="4294967295"/>
          </p:nvPr>
        </p:nvSpPr>
        <p:spPr>
          <a:xfrm>
            <a:off x="1524000" y="1524000"/>
            <a:ext cx="7499350" cy="4800600"/>
          </a:xfrm>
        </p:spPr>
        <p:txBody>
          <a:bodyPr/>
          <a:lstStyle/>
          <a:p>
            <a:r>
              <a:rPr lang="en-US" sz="2000" dirty="0">
                <a:latin typeface="Verdana" pitchFamily="34" charset="0"/>
              </a:rPr>
              <a:t>Solution</a:t>
            </a:r>
          </a:p>
          <a:p>
            <a:endParaRPr lang="en-US" sz="2000" dirty="0">
              <a:latin typeface="Verdana" pitchFamily="34" charset="0"/>
            </a:endParaRPr>
          </a:p>
          <a:p>
            <a:r>
              <a:rPr lang="en-US" sz="2000" dirty="0">
                <a:latin typeface="Verdana" pitchFamily="34" charset="0"/>
              </a:rPr>
              <a:t>We have     </a:t>
            </a:r>
            <a:r>
              <a:rPr lang="en-US" sz="2000" i="1" dirty="0">
                <a:latin typeface="Verdana" pitchFamily="34" charset="0"/>
              </a:rPr>
              <a:t>    = </a:t>
            </a:r>
            <a:r>
              <a:rPr lang="el-GR" sz="2000" i="1" dirty="0">
                <a:latin typeface="Verdana" pitchFamily="34" charset="0"/>
              </a:rPr>
              <a:t>μ</a:t>
            </a:r>
            <a:r>
              <a:rPr lang="en-US" sz="2000" i="1" dirty="0">
                <a:latin typeface="Verdana" pitchFamily="34" charset="0"/>
              </a:rPr>
              <a:t> = 37.</a:t>
            </a:r>
          </a:p>
          <a:p>
            <a:endParaRPr lang="en-US" sz="2000" i="1" dirty="0">
              <a:latin typeface="Verdana" pitchFamily="34" charset="0"/>
            </a:endParaRPr>
          </a:p>
          <a:p>
            <a:r>
              <a:rPr lang="en-US" sz="2000" dirty="0">
                <a:latin typeface="Verdana" pitchFamily="34" charset="0"/>
              </a:rPr>
              <a:t>Value for      does not depend on the sample size, so the value is true for any sample size.</a:t>
            </a:r>
          </a:p>
          <a:p>
            <a:endParaRPr lang="en-US" sz="2000" dirty="0">
              <a:latin typeface="Verdana" pitchFamily="34" charset="0"/>
            </a:endParaRPr>
          </a:p>
          <a:p>
            <a:r>
              <a:rPr lang="en-US" sz="2000" dirty="0">
                <a:latin typeface="Verdana" pitchFamily="34" charset="0"/>
              </a:rPr>
              <a:t>Now, we have </a:t>
            </a:r>
            <a:r>
              <a:rPr lang="el-GR" sz="2000" dirty="0">
                <a:latin typeface="Verdana" pitchFamily="34" charset="0"/>
              </a:rPr>
              <a:t>σ</a:t>
            </a:r>
            <a:r>
              <a:rPr lang="en-US" sz="2000" dirty="0">
                <a:latin typeface="Verdana" pitchFamily="34" charset="0"/>
              </a:rPr>
              <a:t> = 6 which is the standard deviation of the population.  What will be the standard deviations of the sample means?  It will be different for each case as it depends on the sample size.  </a:t>
            </a:r>
          </a:p>
        </p:txBody>
      </p:sp>
      <p:graphicFrame>
        <p:nvGraphicFramePr>
          <p:cNvPr id="21508" name="Object 4"/>
          <p:cNvGraphicFramePr>
            <a:graphicFrameLocks noChangeAspect="1"/>
          </p:cNvGraphicFramePr>
          <p:nvPr/>
        </p:nvGraphicFramePr>
        <p:xfrm>
          <a:off x="3200400" y="2209800"/>
          <a:ext cx="406400" cy="457200"/>
        </p:xfrm>
        <a:graphic>
          <a:graphicData uri="http://schemas.openxmlformats.org/presentationml/2006/ole">
            <mc:AlternateContent xmlns:mc="http://schemas.openxmlformats.org/markup-compatibility/2006">
              <mc:Choice xmlns:v="urn:schemas-microsoft-com:vml" Requires="v">
                <p:oleObj spid="_x0000_s21542" name="Equation" r:id="rId5" imgW="203112" imgH="228501" progId="">
                  <p:embed/>
                </p:oleObj>
              </mc:Choice>
              <mc:Fallback>
                <p:oleObj name="Equation" r:id="rId5" imgW="203112" imgH="228501"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2209800"/>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5"/>
          <p:cNvGraphicFramePr>
            <a:graphicFrameLocks noChangeAspect="1"/>
          </p:cNvGraphicFramePr>
          <p:nvPr/>
        </p:nvGraphicFramePr>
        <p:xfrm>
          <a:off x="3124200" y="2895600"/>
          <a:ext cx="411163" cy="549275"/>
        </p:xfrm>
        <a:graphic>
          <a:graphicData uri="http://schemas.openxmlformats.org/presentationml/2006/ole">
            <mc:AlternateContent xmlns:mc="http://schemas.openxmlformats.org/markup-compatibility/2006">
              <mc:Choice xmlns:v="urn:schemas-microsoft-com:vml" Requires="v">
                <p:oleObj spid="_x0000_s21543" name="Equation" r:id="rId7" imgW="203112" imgH="228501" progId="">
                  <p:embed/>
                </p:oleObj>
              </mc:Choice>
              <mc:Fallback>
                <p:oleObj name="Equation" r:id="rId7" imgW="203112" imgH="228501" progId="">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2895600"/>
                        <a:ext cx="4111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497763" cy="792163"/>
          </a:xfrm>
        </p:spPr>
        <p:txBody>
          <a:bodyPr/>
          <a:lstStyle/>
          <a:p>
            <a:pPr eaLnBrk="1" fontAlgn="auto" hangingPunct="1">
              <a:spcAft>
                <a:spcPts val="0"/>
              </a:spcAft>
              <a:defRPr/>
            </a:pPr>
            <a:r>
              <a:rPr lang="en-US" dirty="0">
                <a:solidFill>
                  <a:schemeClr val="tx2">
                    <a:satMod val="130000"/>
                  </a:schemeClr>
                </a:solidFill>
                <a:latin typeface="Verdana" pitchFamily="34" charset="0"/>
                <a:ea typeface="Verdana" pitchFamily="34" charset="0"/>
                <a:cs typeface="Verdana" pitchFamily="34" charset="0"/>
              </a:rPr>
              <a:t>Example continued</a:t>
            </a:r>
            <a:endParaRPr lang="en-US" dirty="0">
              <a:solidFill>
                <a:schemeClr val="tx2">
                  <a:satMod val="130000"/>
                </a:schemeClr>
              </a:solidFill>
            </a:endParaRPr>
          </a:p>
        </p:txBody>
      </p:sp>
      <p:sp>
        <p:nvSpPr>
          <p:cNvPr id="22531" name="Content Placeholder 2"/>
          <p:cNvSpPr>
            <a:spLocks noGrp="1"/>
          </p:cNvSpPr>
          <p:nvPr>
            <p:ph idx="1"/>
          </p:nvPr>
        </p:nvSpPr>
        <p:spPr>
          <a:xfrm>
            <a:off x="1447800" y="990600"/>
            <a:ext cx="7497763" cy="5105400"/>
          </a:xfrm>
        </p:spPr>
        <p:txBody>
          <a:bodyPr/>
          <a:lstStyle/>
          <a:p>
            <a:pPr eaLnBrk="1" hangingPunct="1">
              <a:buFont typeface="Wingdings 2" pitchFamily="18" charset="2"/>
              <a:buNone/>
            </a:pPr>
            <a:r>
              <a:rPr lang="en-US" sz="2400">
                <a:latin typeface="Verdana" pitchFamily="34" charset="0"/>
              </a:rPr>
              <a:t>Solution</a:t>
            </a:r>
          </a:p>
          <a:p>
            <a:pPr eaLnBrk="1" hangingPunct="1">
              <a:buFont typeface="Wingdings 2" pitchFamily="18" charset="2"/>
              <a:buNone/>
            </a:pPr>
            <a:endParaRPr lang="en-US" sz="2400">
              <a:latin typeface="Verdana" pitchFamily="34" charset="0"/>
            </a:endParaRPr>
          </a:p>
          <a:p>
            <a:pPr eaLnBrk="1" hangingPunct="1">
              <a:buFont typeface="Wingdings 2" pitchFamily="18" charset="2"/>
              <a:buNone/>
            </a:pPr>
            <a:endParaRPr lang="en-US" sz="2400">
              <a:latin typeface="Verdana" pitchFamily="34" charset="0"/>
            </a:endParaRPr>
          </a:p>
        </p:txBody>
      </p:sp>
      <p:graphicFrame>
        <p:nvGraphicFramePr>
          <p:cNvPr id="22532" name="Object 2"/>
          <p:cNvGraphicFramePr>
            <a:graphicFrameLocks noChangeAspect="1"/>
          </p:cNvGraphicFramePr>
          <p:nvPr/>
        </p:nvGraphicFramePr>
        <p:xfrm>
          <a:off x="1600200" y="1447800"/>
          <a:ext cx="4038600" cy="808038"/>
        </p:xfrm>
        <a:graphic>
          <a:graphicData uri="http://schemas.openxmlformats.org/presentationml/2006/ole">
            <mc:AlternateContent xmlns:mc="http://schemas.openxmlformats.org/markup-compatibility/2006">
              <mc:Choice xmlns:v="urn:schemas-microsoft-com:vml" Requires="v">
                <p:oleObj spid="_x0000_s22634" name="Equation" r:id="rId5" imgW="2095500" imgH="419100" progId="">
                  <p:embed/>
                </p:oleObj>
              </mc:Choice>
              <mc:Fallback>
                <p:oleObj name="Equation" r:id="rId5" imgW="2095500" imgH="419100" progId="">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1447800"/>
                        <a:ext cx="4038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3" name="Object 3"/>
          <p:cNvGraphicFramePr>
            <a:graphicFrameLocks noChangeAspect="1"/>
          </p:cNvGraphicFramePr>
          <p:nvPr/>
        </p:nvGraphicFramePr>
        <p:xfrm>
          <a:off x="1600200" y="2362200"/>
          <a:ext cx="4114800" cy="819150"/>
        </p:xfrm>
        <a:graphic>
          <a:graphicData uri="http://schemas.openxmlformats.org/presentationml/2006/ole">
            <mc:AlternateContent xmlns:mc="http://schemas.openxmlformats.org/markup-compatibility/2006">
              <mc:Choice xmlns:v="urn:schemas-microsoft-com:vml" Requires="v">
                <p:oleObj spid="_x0000_s22635" name="Equation" r:id="rId7" imgW="2108200" imgH="419100" progId="">
                  <p:embed/>
                </p:oleObj>
              </mc:Choice>
              <mc:Fallback>
                <p:oleObj name="Equation" r:id="rId7" imgW="2108200" imgH="419100" progId="">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2362200"/>
                        <a:ext cx="41148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4" name="Object 4"/>
          <p:cNvGraphicFramePr>
            <a:graphicFrameLocks noChangeAspect="1"/>
          </p:cNvGraphicFramePr>
          <p:nvPr/>
        </p:nvGraphicFramePr>
        <p:xfrm>
          <a:off x="1600200" y="3276600"/>
          <a:ext cx="4343400" cy="774700"/>
        </p:xfrm>
        <a:graphic>
          <a:graphicData uri="http://schemas.openxmlformats.org/presentationml/2006/ole">
            <mc:AlternateContent xmlns:mc="http://schemas.openxmlformats.org/markup-compatibility/2006">
              <mc:Choice xmlns:v="urn:schemas-microsoft-com:vml" Requires="v">
                <p:oleObj spid="_x0000_s22636" name="Equation" r:id="rId9" imgW="2349500" imgH="419100" progId="">
                  <p:embed/>
                </p:oleObj>
              </mc:Choice>
              <mc:Fallback>
                <p:oleObj name="Equation" r:id="rId9" imgW="2349500" imgH="419100" progId="">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3276600"/>
                        <a:ext cx="4343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5" name="Object 5"/>
          <p:cNvGraphicFramePr>
            <a:graphicFrameLocks noChangeAspect="1"/>
          </p:cNvGraphicFramePr>
          <p:nvPr/>
        </p:nvGraphicFramePr>
        <p:xfrm>
          <a:off x="1638300" y="4191000"/>
          <a:ext cx="4686300" cy="801688"/>
        </p:xfrm>
        <a:graphic>
          <a:graphicData uri="http://schemas.openxmlformats.org/presentationml/2006/ole">
            <mc:AlternateContent xmlns:mc="http://schemas.openxmlformats.org/markup-compatibility/2006">
              <mc:Choice xmlns:v="urn:schemas-microsoft-com:vml" Requires="v">
                <p:oleObj spid="_x0000_s22637" name="Equation" r:id="rId11" imgW="2451100" imgH="419100" progId="">
                  <p:embed/>
                </p:oleObj>
              </mc:Choice>
              <mc:Fallback>
                <p:oleObj name="Equation" r:id="rId11" imgW="2451100" imgH="419100" progId="">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8300" y="4191000"/>
                        <a:ext cx="46863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6" name="Object 6"/>
          <p:cNvGraphicFramePr>
            <a:graphicFrameLocks noChangeAspect="1"/>
          </p:cNvGraphicFramePr>
          <p:nvPr/>
        </p:nvGraphicFramePr>
        <p:xfrm>
          <a:off x="1687513" y="5029200"/>
          <a:ext cx="4789487" cy="803275"/>
        </p:xfrm>
        <a:graphic>
          <a:graphicData uri="http://schemas.openxmlformats.org/presentationml/2006/ole">
            <mc:AlternateContent xmlns:mc="http://schemas.openxmlformats.org/markup-compatibility/2006">
              <mc:Choice xmlns:v="urn:schemas-microsoft-com:vml" Requires="v">
                <p:oleObj spid="_x0000_s22638" name="Equation" r:id="rId13" imgW="2501900" imgH="419100" progId="">
                  <p:embed/>
                </p:oleObj>
              </mc:Choice>
              <mc:Fallback>
                <p:oleObj name="Equation" r:id="rId13" imgW="2501900" imgH="419100" progId="">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87513" y="5029200"/>
                        <a:ext cx="4789487"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7" name="Object 7"/>
          <p:cNvGraphicFramePr>
            <a:graphicFrameLocks noChangeAspect="1"/>
          </p:cNvGraphicFramePr>
          <p:nvPr/>
        </p:nvGraphicFramePr>
        <p:xfrm>
          <a:off x="1706563" y="5791200"/>
          <a:ext cx="4846637" cy="808038"/>
        </p:xfrm>
        <a:graphic>
          <a:graphicData uri="http://schemas.openxmlformats.org/presentationml/2006/ole">
            <mc:AlternateContent xmlns:mc="http://schemas.openxmlformats.org/markup-compatibility/2006">
              <mc:Choice xmlns:v="urn:schemas-microsoft-com:vml" Requires="v">
                <p:oleObj spid="_x0000_s22639" name="Equation" r:id="rId15" imgW="2514600" imgH="419100" progId="">
                  <p:embed/>
                </p:oleObj>
              </mc:Choice>
              <mc:Fallback>
                <p:oleObj name="Equation" r:id="rId15" imgW="2514600" imgH="419100" progId="">
                  <p:embed/>
                  <p:pic>
                    <p:nvPicPr>
                      <p:cNvPr id="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06563" y="5791200"/>
                        <a:ext cx="4846637"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r>
              <a:rPr lang="en-US"/>
              <a:t>9.</a:t>
            </a:r>
            <a:fld id="{9F332115-48DB-4DF1-8CD9-E3B1D5ABFCF4}" type="slidenum">
              <a:rPr lang="en-US"/>
              <a:pPr>
                <a:defRPr/>
              </a:pPr>
              <a:t>9</a:t>
            </a:fld>
            <a:endParaRPr lang="en-US"/>
          </a:p>
        </p:txBody>
      </p:sp>
      <p:sp>
        <p:nvSpPr>
          <p:cNvPr id="23555" name="Rectangle 2"/>
          <p:cNvSpPr>
            <a:spLocks noGrp="1" noChangeArrowheads="1"/>
          </p:cNvSpPr>
          <p:nvPr>
            <p:ph type="title"/>
          </p:nvPr>
        </p:nvSpPr>
        <p:spPr/>
        <p:txBody>
          <a:bodyPr/>
          <a:lstStyle/>
          <a:p>
            <a:pPr eaLnBrk="1" hangingPunct="1"/>
            <a:r>
              <a:rPr lang="en-US" dirty="0"/>
              <a:t>Sampling Distribution of the Sample Mean</a:t>
            </a:r>
          </a:p>
        </p:txBody>
      </p:sp>
      <p:sp>
        <p:nvSpPr>
          <p:cNvPr id="23556" name="Rectangle 3"/>
          <p:cNvSpPr>
            <a:spLocks noGrp="1" noChangeArrowheads="1"/>
          </p:cNvSpPr>
          <p:nvPr>
            <p:ph type="body" idx="1"/>
          </p:nvPr>
        </p:nvSpPr>
        <p:spPr>
          <a:xfrm>
            <a:off x="88900" y="888999"/>
            <a:ext cx="8902700" cy="5486400"/>
          </a:xfrm>
        </p:spPr>
        <p:txBody>
          <a:bodyPr/>
          <a:lstStyle/>
          <a:p>
            <a:pPr marL="0" indent="0" eaLnBrk="1" hangingPunct="1">
              <a:buFontTx/>
              <a:buNone/>
            </a:pPr>
            <a:r>
              <a:rPr lang="en-US" sz="2400" dirty="0"/>
              <a:t>The summaries above assume that the population is infinitely large. However if the population is finite the standard error is </a:t>
            </a:r>
          </a:p>
          <a:p>
            <a:pPr marL="0" indent="0" eaLnBrk="1" hangingPunct="1">
              <a:buFontTx/>
              <a:buNone/>
            </a:pPr>
            <a:endParaRPr lang="en-US" sz="2400" dirty="0"/>
          </a:p>
          <a:p>
            <a:pPr marL="0" indent="0" eaLnBrk="1" hangingPunct="1">
              <a:buFontTx/>
              <a:buNone/>
            </a:pPr>
            <a:endParaRPr lang="en-US" sz="2400" dirty="0"/>
          </a:p>
          <a:p>
            <a:pPr marL="0" indent="0" eaLnBrk="1" hangingPunct="1">
              <a:buFontTx/>
              <a:buNone/>
            </a:pPr>
            <a:r>
              <a:rPr lang="en-US" sz="2400" dirty="0"/>
              <a:t>where N is the population size and  </a:t>
            </a:r>
          </a:p>
          <a:p>
            <a:pPr marL="0" indent="0" eaLnBrk="1" hangingPunct="1">
              <a:buFontTx/>
              <a:buNone/>
            </a:pPr>
            <a:endParaRPr lang="en-US" sz="2400" dirty="0"/>
          </a:p>
          <a:p>
            <a:pPr marL="0" indent="0" eaLnBrk="1" hangingPunct="1">
              <a:buFontTx/>
              <a:buNone/>
            </a:pPr>
            <a:endParaRPr lang="en-US" sz="2400" dirty="0"/>
          </a:p>
          <a:p>
            <a:pPr marL="0" indent="0" eaLnBrk="1" hangingPunct="1">
              <a:buFontTx/>
              <a:buNone/>
            </a:pPr>
            <a:r>
              <a:rPr lang="en-US" sz="2400" dirty="0"/>
              <a:t>is the </a:t>
            </a:r>
            <a:r>
              <a:rPr lang="en-US" sz="2400" b="1" i="1" dirty="0"/>
              <a:t>finite population correction factor</a:t>
            </a:r>
            <a:r>
              <a:rPr lang="en-US" sz="2400" dirty="0"/>
              <a:t>.</a:t>
            </a:r>
          </a:p>
          <a:p>
            <a:pPr marL="0" indent="0" eaLnBrk="1" hangingPunct="1">
              <a:buFontTx/>
              <a:buNone/>
            </a:pPr>
            <a:endParaRPr lang="en-US" sz="2400" dirty="0">
              <a:solidFill>
                <a:srgbClr val="FF0000"/>
              </a:solidFill>
            </a:endParaRPr>
          </a:p>
          <a:p>
            <a:pPr marL="0" indent="0" eaLnBrk="1" hangingPunct="1">
              <a:buFontTx/>
              <a:buNone/>
            </a:pPr>
            <a:r>
              <a:rPr lang="en-US" sz="2000" dirty="0">
                <a:solidFill>
                  <a:srgbClr val="FF0000"/>
                </a:solidFill>
              </a:rPr>
              <a:t>Note:  In this course, we’ll deal with infinite populations only.  The HW / </a:t>
            </a:r>
            <a:r>
              <a:rPr lang="en-US" sz="2000" dirty="0" err="1">
                <a:solidFill>
                  <a:srgbClr val="FF0000"/>
                </a:solidFill>
              </a:rPr>
              <a:t>Quizz</a:t>
            </a:r>
            <a:r>
              <a:rPr lang="en-US" sz="2000" dirty="0">
                <a:solidFill>
                  <a:srgbClr val="FF0000"/>
                </a:solidFill>
              </a:rPr>
              <a:t> / Test questions will always assume the population to be infinitely large.</a:t>
            </a:r>
          </a:p>
          <a:p>
            <a:pPr marL="0" indent="0" eaLnBrk="1" hangingPunct="1">
              <a:buFontTx/>
              <a:buNone/>
            </a:pPr>
            <a:endParaRPr lang="en-US" sz="2400" dirty="0"/>
          </a:p>
          <a:p>
            <a:pPr marL="0" indent="0" eaLnBrk="1" hangingPunct="1">
              <a:buFontTx/>
              <a:buNone/>
            </a:pPr>
            <a:endParaRPr lang="en-US" sz="2400" dirty="0"/>
          </a:p>
          <a:p>
            <a:pPr marL="0" indent="0" eaLnBrk="1" hangingPunct="1">
              <a:buFontTx/>
              <a:buNone/>
            </a:pPr>
            <a:endParaRPr lang="en-US" sz="2400" dirty="0"/>
          </a:p>
        </p:txBody>
      </p:sp>
      <p:sp>
        <p:nvSpPr>
          <p:cNvPr id="2355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3558" name="Object 8"/>
          <p:cNvGraphicFramePr>
            <a:graphicFrameLocks noChangeAspect="1"/>
          </p:cNvGraphicFramePr>
          <p:nvPr>
            <p:extLst>
              <p:ext uri="{D42A27DB-BD31-4B8C-83A1-F6EECF244321}">
                <p14:modId xmlns:p14="http://schemas.microsoft.com/office/powerpoint/2010/main" val="2642752821"/>
              </p:ext>
            </p:extLst>
          </p:nvPr>
        </p:nvGraphicFramePr>
        <p:xfrm>
          <a:off x="1219200" y="1703205"/>
          <a:ext cx="1981200" cy="852129"/>
        </p:xfrm>
        <a:graphic>
          <a:graphicData uri="http://schemas.openxmlformats.org/presentationml/2006/ole">
            <mc:AlternateContent xmlns:mc="http://schemas.openxmlformats.org/markup-compatibility/2006">
              <mc:Choice xmlns:v="urn:schemas-microsoft-com:vml" Requires="v">
                <p:oleObj spid="_x0000_s23593" name="Equation" r:id="rId4" imgW="952087" imgH="406224" progId="Equation.3">
                  <p:embed/>
                </p:oleObj>
              </mc:Choice>
              <mc:Fallback>
                <p:oleObj name="Equation" r:id="rId4" imgW="952087" imgH="406224"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703205"/>
                        <a:ext cx="1981200" cy="852129"/>
                      </a:xfrm>
                      <a:prstGeom prst="rect">
                        <a:avLst/>
                      </a:prstGeom>
                      <a:noFill/>
                      <a:ln>
                        <a:noFill/>
                      </a:ln>
                      <a:extLst/>
                    </p:spPr>
                  </p:pic>
                </p:oleObj>
              </mc:Fallback>
            </mc:AlternateContent>
          </a:graphicData>
        </a:graphic>
      </p:graphicFrame>
      <p:sp>
        <p:nvSpPr>
          <p:cNvPr id="2355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3560" name="Object 10"/>
          <p:cNvGraphicFramePr>
            <a:graphicFrameLocks noChangeAspect="1"/>
          </p:cNvGraphicFramePr>
          <p:nvPr>
            <p:extLst>
              <p:ext uri="{D42A27DB-BD31-4B8C-83A1-F6EECF244321}">
                <p14:modId xmlns:p14="http://schemas.microsoft.com/office/powerpoint/2010/main" val="476189720"/>
              </p:ext>
            </p:extLst>
          </p:nvPr>
        </p:nvGraphicFramePr>
        <p:xfrm>
          <a:off x="1600200" y="3018268"/>
          <a:ext cx="875371" cy="747713"/>
        </p:xfrm>
        <a:graphic>
          <a:graphicData uri="http://schemas.openxmlformats.org/presentationml/2006/ole">
            <mc:AlternateContent xmlns:mc="http://schemas.openxmlformats.org/markup-compatibility/2006">
              <mc:Choice xmlns:v="urn:schemas-microsoft-com:vml" Requires="v">
                <p:oleObj spid="_x0000_s23594" name="Equation" r:id="rId6" imgW="457002" imgH="393529" progId="Equation.3">
                  <p:embed/>
                </p:oleObj>
              </mc:Choice>
              <mc:Fallback>
                <p:oleObj name="Equation" r:id="rId6" imgW="457002" imgH="393529"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018268"/>
                        <a:ext cx="875371" cy="747713"/>
                      </a:xfrm>
                      <a:prstGeom prst="rect">
                        <a:avLst/>
                      </a:prstGeom>
                      <a:noFill/>
                      <a:ln>
                        <a:noFill/>
                      </a:ln>
                      <a:extLst/>
                    </p:spPr>
                  </p:pic>
                </p:oleObj>
              </mc:Fallback>
            </mc:AlternateContent>
          </a:graphicData>
        </a:graphic>
      </p:graphicFrame>
    </p:spTree>
    <p:custDataLst>
      <p:tags r:id="rId2"/>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2006"/>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fontScheme name="Blank Presentation">
      <a:majorFont>
        <a:latin typeface="Tahom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themeOverride>
</file>

<file path=docProps/app.xml><?xml version="1.0" encoding="utf-8"?>
<Properties xmlns="http://schemas.openxmlformats.org/officeDocument/2006/extended-properties" xmlns:vt="http://schemas.openxmlformats.org/officeDocument/2006/docPropsVTypes">
  <Template/>
  <TotalTime>2395</TotalTime>
  <Words>2057</Words>
  <Application>Microsoft Office PowerPoint</Application>
  <PresentationFormat>On-screen Show (4:3)</PresentationFormat>
  <Paragraphs>313</Paragraphs>
  <Slides>35</Slides>
  <Notes>8</Notes>
  <HiddenSlides>4</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47" baseType="lpstr">
      <vt:lpstr>Calibri</vt:lpstr>
      <vt:lpstr>Cambria Math</vt:lpstr>
      <vt:lpstr>Gill Sans MT</vt:lpstr>
      <vt:lpstr>Tahoma</vt:lpstr>
      <vt:lpstr>Times</vt:lpstr>
      <vt:lpstr>Times New Roman</vt:lpstr>
      <vt:lpstr>Verdana</vt:lpstr>
      <vt:lpstr>Wingdings</vt:lpstr>
      <vt:lpstr>Wingdings 2</vt:lpstr>
      <vt:lpstr>Blank Presentation</vt:lpstr>
      <vt:lpstr>Equation</vt:lpstr>
      <vt:lpstr>Worksheet</vt:lpstr>
      <vt:lpstr>Chapter 9</vt:lpstr>
      <vt:lpstr>Sampling Distributions…</vt:lpstr>
      <vt:lpstr>Central Limit Theorem…</vt:lpstr>
      <vt:lpstr>Central Limit Theorem…</vt:lpstr>
      <vt:lpstr>Sampling Distribution of the Sample Mean</vt:lpstr>
      <vt:lpstr>Example</vt:lpstr>
      <vt:lpstr>Example continued</vt:lpstr>
      <vt:lpstr>Example continued</vt:lpstr>
      <vt:lpstr>Sampling Distribution of the Sample Mean</vt:lpstr>
      <vt:lpstr>Sampling Distribution of the Sample Mean</vt:lpstr>
      <vt:lpstr>Example 9.1(a)…</vt:lpstr>
      <vt:lpstr>Example 9.1(a)…</vt:lpstr>
      <vt:lpstr>Example 9.1(b)…</vt:lpstr>
      <vt:lpstr>Example 9.1(b)…</vt:lpstr>
      <vt:lpstr>Example 9.1(b)…</vt:lpstr>
      <vt:lpstr>Graphically Speaking…</vt:lpstr>
      <vt:lpstr>Chapter-Opening Example</vt:lpstr>
      <vt:lpstr>Chapter-Opening Example</vt:lpstr>
      <vt:lpstr>Chapter-Opening Example</vt:lpstr>
      <vt:lpstr>Chapter-Opening Example</vt:lpstr>
      <vt:lpstr>Sampling Distribution of a Proportion…</vt:lpstr>
      <vt:lpstr>Sampling Distribution of a Proportion…</vt:lpstr>
      <vt:lpstr>Sampling Distribution of a Sample Proportion…</vt:lpstr>
      <vt:lpstr>Example 9.2</vt:lpstr>
      <vt:lpstr>Example 9.2</vt:lpstr>
      <vt:lpstr>Example 9.2</vt:lpstr>
      <vt:lpstr>Example - Color blindness in men</vt:lpstr>
      <vt:lpstr>Example continued</vt:lpstr>
      <vt:lpstr>Example continued</vt:lpstr>
      <vt:lpstr>Sampling Distribution: Difference of two means</vt:lpstr>
      <vt:lpstr>Sampling Distribution: Difference of two means</vt:lpstr>
      <vt:lpstr>Example 9.3…</vt:lpstr>
      <vt:lpstr>Example 9.3…</vt:lpstr>
      <vt:lpstr>Example 9.3…</vt:lpstr>
      <vt:lpstr>Example: Aircraft Engine Life</vt:lpstr>
    </vt:vector>
  </TitlesOfParts>
  <Company>Copyright © 2006 Brooks/Cole, a division of Thomson Learning,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 Sampling Distributions</dc:title>
  <dc:subject>Keller's Statistics for Management &amp; Economics, 7th Ed.</dc:subject>
  <dc:creator>Trent Tucker, Wilfrid Laurier Univeristy</dc:creator>
  <cp:lastModifiedBy>Sethi, Avanti</cp:lastModifiedBy>
  <cp:revision>98</cp:revision>
  <cp:lastPrinted>2004-06-22T18:52:57Z</cp:lastPrinted>
  <dcterms:created xsi:type="dcterms:W3CDTF">2004-06-22T18:17:40Z</dcterms:created>
  <dcterms:modified xsi:type="dcterms:W3CDTF">2018-08-03T17:42:57Z</dcterms:modified>
</cp:coreProperties>
</file>