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9"/>
  </p:notesMasterIdLst>
  <p:handoutMasterIdLst>
    <p:handoutMasterId r:id="rId30"/>
  </p:handoutMasterIdLst>
  <p:sldIdLst>
    <p:sldId id="259" r:id="rId2"/>
    <p:sldId id="260" r:id="rId3"/>
    <p:sldId id="261" r:id="rId4"/>
    <p:sldId id="262" r:id="rId5"/>
    <p:sldId id="266" r:id="rId6"/>
    <p:sldId id="297" r:id="rId7"/>
    <p:sldId id="300" r:id="rId8"/>
    <p:sldId id="319" r:id="rId9"/>
    <p:sldId id="277" r:id="rId10"/>
    <p:sldId id="308" r:id="rId11"/>
    <p:sldId id="309" r:id="rId12"/>
    <p:sldId id="279" r:id="rId13"/>
    <p:sldId id="281" r:id="rId14"/>
    <p:sldId id="347" r:id="rId15"/>
    <p:sldId id="332" r:id="rId16"/>
    <p:sldId id="335" r:id="rId17"/>
    <p:sldId id="320" r:id="rId18"/>
    <p:sldId id="321" r:id="rId19"/>
    <p:sldId id="322" r:id="rId20"/>
    <p:sldId id="282" r:id="rId21"/>
    <p:sldId id="283" r:id="rId22"/>
    <p:sldId id="333" r:id="rId23"/>
    <p:sldId id="287" r:id="rId24"/>
    <p:sldId id="315" r:id="rId25"/>
    <p:sldId id="317" r:id="rId26"/>
    <p:sldId id="316" r:id="rId27"/>
    <p:sldId id="323" r:id="rId28"/>
  </p:sldIdLst>
  <p:sldSz cx="9144000" cy="6858000" type="screen4x3"/>
  <p:notesSz cx="6858000" cy="9144000"/>
  <p:custDataLst>
    <p:tags r:id="rId3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0" autoAdjust="0"/>
    <p:restoredTop sz="94660"/>
  </p:normalViewPr>
  <p:slideViewPr>
    <p:cSldViewPr>
      <p:cViewPr varScale="1">
        <p:scale>
          <a:sx n="155" d="100"/>
          <a:sy n="155" d="100"/>
        </p:scale>
        <p:origin x="2040" y="150"/>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slide" Target="slides/slide17.xml"/><Relationship Id="rId1"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5" Type="http://schemas.openxmlformats.org/officeDocument/2006/relationships/image" Target="../media/image16.emf"/><Relationship Id="rId4"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7680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7680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7680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6CB565E6-56F8-427D-9FB5-2B21346D1485}" type="slidenum">
              <a:rPr lang="en-US"/>
              <a:pPr>
                <a:defRPr/>
              </a:pPr>
              <a:t>‹#›</a:t>
            </a:fld>
            <a:endParaRPr lang="en-US"/>
          </a:p>
        </p:txBody>
      </p:sp>
    </p:spTree>
    <p:extLst>
      <p:ext uri="{BB962C8B-B14F-4D97-AF65-F5344CB8AC3E}">
        <p14:creationId xmlns:p14="http://schemas.microsoft.com/office/powerpoint/2010/main" val="27807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9A8E467D-027E-4A81-8C5D-7D28385DE7D4}" type="slidenum">
              <a:rPr lang="en-US"/>
              <a:pPr>
                <a:defRPr/>
              </a:pPr>
              <a:t>‹#›</a:t>
            </a:fld>
            <a:endParaRPr lang="en-US"/>
          </a:p>
        </p:txBody>
      </p:sp>
    </p:spTree>
    <p:extLst>
      <p:ext uri="{BB962C8B-B14F-4D97-AF65-F5344CB8AC3E}">
        <p14:creationId xmlns:p14="http://schemas.microsoft.com/office/powerpoint/2010/main" val="4344484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91F8AB6-470E-4A56-8708-BEC28471B543}" type="slidenum">
              <a:rPr lang="en-US" smtClean="0"/>
              <a:pPr eaLnBrk="1" hangingPunct="1"/>
              <a:t>1</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extLst>
      <p:ext uri="{BB962C8B-B14F-4D97-AF65-F5344CB8AC3E}">
        <p14:creationId xmlns:p14="http://schemas.microsoft.com/office/powerpoint/2010/main" val="479040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150938" y="692150"/>
            <a:ext cx="4556125" cy="3416300"/>
          </a:xfrm>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Tree>
    <p:extLst>
      <p:ext uri="{BB962C8B-B14F-4D97-AF65-F5344CB8AC3E}">
        <p14:creationId xmlns:p14="http://schemas.microsoft.com/office/powerpoint/2010/main" val="35305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fld id="{854C0ED5-D8B3-4CDB-8BDF-5AF2E0AB0061}"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999651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150938" y="692150"/>
            <a:ext cx="4556125" cy="3416300"/>
          </a:xfrm>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Tree>
    <p:extLst>
      <p:ext uri="{BB962C8B-B14F-4D97-AF65-F5344CB8AC3E}">
        <p14:creationId xmlns:p14="http://schemas.microsoft.com/office/powerpoint/2010/main" val="2529729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150938" y="692150"/>
            <a:ext cx="4556125" cy="3416300"/>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Tree>
    <p:extLst>
      <p:ext uri="{BB962C8B-B14F-4D97-AF65-F5344CB8AC3E}">
        <p14:creationId xmlns:p14="http://schemas.microsoft.com/office/powerpoint/2010/main" val="307587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50938" y="692150"/>
            <a:ext cx="4556125" cy="3416300"/>
          </a:xfrm>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Tree>
    <p:extLst>
      <p:ext uri="{BB962C8B-B14F-4D97-AF65-F5344CB8AC3E}">
        <p14:creationId xmlns:p14="http://schemas.microsoft.com/office/powerpoint/2010/main" val="1719488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83363"/>
            <a:ext cx="8610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000"/>
              <a:t>© 2012 Cengage Learning. All Rights Reserved. May not be scanned, copied or duplicated, or posted to a publicly accessible website, in whole or in part.</a:t>
            </a:r>
          </a:p>
          <a:p>
            <a:pPr eaLnBrk="0" hangingPunct="0"/>
            <a:endParaRPr lang="en-US" sz="1000">
              <a:latin typeface="Tahoma" pitchFamily="34" charset="0"/>
            </a:endParaRPr>
          </a:p>
        </p:txBody>
      </p:sp>
      <p:sp>
        <p:nvSpPr>
          <p:cNvPr id="5" name="Line 8"/>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6" name="Rectangle 2"/>
          <p:cNvSpPr>
            <a:spLocks noGrp="1" noChangeArrowheads="1"/>
          </p:cNvSpPr>
          <p:nvPr>
            <p:ph type="ctrTitle"/>
          </p:nvPr>
        </p:nvSpPr>
        <p:spPr>
          <a:xfrm>
            <a:off x="685800" y="2286000"/>
            <a:ext cx="7772400" cy="1143000"/>
          </a:xfrm>
        </p:spPr>
        <p:txBody>
          <a:bodyPr/>
          <a:lstStyle>
            <a:lvl1pPr algn="ctr">
              <a:defRPr/>
            </a:lvl1pPr>
          </a:lstStyle>
          <a:p>
            <a:r>
              <a:rPr lang="en-US"/>
              <a:t>Click to edit Master title style</a:t>
            </a:r>
          </a:p>
        </p:txBody>
      </p:sp>
      <p:sp>
        <p:nvSpPr>
          <p:cNvPr id="6147" name="Rectangle 3"/>
          <p:cNvSpPr>
            <a:spLocks noGrp="1" noChangeArrowheads="1"/>
          </p:cNvSpPr>
          <p:nvPr>
            <p:ph type="subTitle" idx="1"/>
          </p:nvPr>
        </p:nvSpPr>
        <p:spPr>
          <a:xfrm>
            <a:off x="1371600" y="3886200"/>
            <a:ext cx="6400800" cy="1752600"/>
          </a:xfrm>
        </p:spPr>
        <p:txBody>
          <a:bodyPr/>
          <a:lstStyle>
            <a:lvl1pPr algn="ctr">
              <a:defRPr>
                <a:latin typeface="Tahoma" pitchFamily="34" charset="0"/>
              </a:defRPr>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pPr>
              <a:defRPr/>
            </a:pPr>
            <a:r>
              <a:rPr lang="en-US"/>
              <a:t>10.</a:t>
            </a:r>
            <a:fld id="{0DAC12C5-CEEC-4254-8877-28425E15FE05}" type="slidenum">
              <a:rPr lang="en-US"/>
              <a:pPr>
                <a:defRPr/>
              </a:pPr>
              <a:t>‹#›</a:t>
            </a:fld>
            <a:endParaRPr lang="en-US"/>
          </a:p>
        </p:txBody>
      </p:sp>
    </p:spTree>
    <p:extLst>
      <p:ext uri="{BB962C8B-B14F-4D97-AF65-F5344CB8AC3E}">
        <p14:creationId xmlns:p14="http://schemas.microsoft.com/office/powerpoint/2010/main" val="3398344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10.</a:t>
            </a:r>
            <a:fld id="{8782F5B1-0F50-4DE6-8254-9C1A0A1FEB83}" type="slidenum">
              <a:rPr lang="en-US"/>
              <a:pPr>
                <a:defRPr/>
              </a:pPr>
              <a:t>‹#›</a:t>
            </a:fld>
            <a:endParaRPr lang="en-US"/>
          </a:p>
        </p:txBody>
      </p:sp>
    </p:spTree>
    <p:extLst>
      <p:ext uri="{BB962C8B-B14F-4D97-AF65-F5344CB8AC3E}">
        <p14:creationId xmlns:p14="http://schemas.microsoft.com/office/powerpoint/2010/main" val="677925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52400"/>
            <a:ext cx="222885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53415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10.</a:t>
            </a:r>
            <a:fld id="{0566BA87-6CE2-4741-8CE6-CF8B1CC864CD}" type="slidenum">
              <a:rPr lang="en-US"/>
              <a:pPr>
                <a:defRPr/>
              </a:pPr>
              <a:t>‹#›</a:t>
            </a:fld>
            <a:endParaRPr lang="en-US"/>
          </a:p>
        </p:txBody>
      </p:sp>
    </p:spTree>
    <p:extLst>
      <p:ext uri="{BB962C8B-B14F-4D97-AF65-F5344CB8AC3E}">
        <p14:creationId xmlns:p14="http://schemas.microsoft.com/office/powerpoint/2010/main" val="3073621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24130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8850" y="914400"/>
            <a:ext cx="43751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8850" y="3733800"/>
            <a:ext cx="43751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r>
              <a:rPr lang="en-US"/>
              <a:t>10.</a:t>
            </a:r>
            <a:fld id="{43BE577A-38E3-4FA8-AFCD-5B54694100CB}" type="slidenum">
              <a:rPr lang="en-US"/>
              <a:pPr>
                <a:defRPr/>
              </a:pPr>
              <a:t>‹#›</a:t>
            </a:fld>
            <a:endParaRPr lang="en-US"/>
          </a:p>
        </p:txBody>
      </p:sp>
    </p:spTree>
    <p:extLst>
      <p:ext uri="{BB962C8B-B14F-4D97-AF65-F5344CB8AC3E}">
        <p14:creationId xmlns:p14="http://schemas.microsoft.com/office/powerpoint/2010/main" val="4146685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24130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t>10.</a:t>
            </a:r>
            <a:fld id="{91B1A5BF-149F-42C3-B206-B262688A92ED}" type="slidenum">
              <a:rPr lang="en-US"/>
              <a:pPr>
                <a:defRPr/>
              </a:pPr>
              <a:t>‹#›</a:t>
            </a:fld>
            <a:endParaRPr lang="en-US"/>
          </a:p>
        </p:txBody>
      </p:sp>
    </p:spTree>
    <p:extLst>
      <p:ext uri="{BB962C8B-B14F-4D97-AF65-F5344CB8AC3E}">
        <p14:creationId xmlns:p14="http://schemas.microsoft.com/office/powerpoint/2010/main" val="4133081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10.</a:t>
            </a:r>
            <a:fld id="{F0543A26-DC79-4F50-8E8C-948407A39D57}" type="slidenum">
              <a:rPr lang="en-US"/>
              <a:pPr>
                <a:defRPr/>
              </a:pPr>
              <a:t>‹#›</a:t>
            </a:fld>
            <a:endParaRPr lang="en-US"/>
          </a:p>
        </p:txBody>
      </p:sp>
    </p:spTree>
    <p:extLst>
      <p:ext uri="{BB962C8B-B14F-4D97-AF65-F5344CB8AC3E}">
        <p14:creationId xmlns:p14="http://schemas.microsoft.com/office/powerpoint/2010/main" val="870078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10.</a:t>
            </a:r>
            <a:fld id="{F60C63F0-305F-4BED-B0F0-2DE0316986A8}" type="slidenum">
              <a:rPr lang="en-US"/>
              <a:pPr>
                <a:defRPr/>
              </a:pPr>
              <a:t>‹#›</a:t>
            </a:fld>
            <a:endParaRPr lang="en-US"/>
          </a:p>
        </p:txBody>
      </p:sp>
    </p:spTree>
    <p:extLst>
      <p:ext uri="{BB962C8B-B14F-4D97-AF65-F5344CB8AC3E}">
        <p14:creationId xmlns:p14="http://schemas.microsoft.com/office/powerpoint/2010/main" val="2525140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130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t>10.</a:t>
            </a:r>
            <a:fld id="{FEC6CA3E-49D2-4086-B125-7C7B6992CE90}" type="slidenum">
              <a:rPr lang="en-US"/>
              <a:pPr>
                <a:defRPr/>
              </a:pPr>
              <a:t>‹#›</a:t>
            </a:fld>
            <a:endParaRPr lang="en-US"/>
          </a:p>
        </p:txBody>
      </p:sp>
    </p:spTree>
    <p:extLst>
      <p:ext uri="{BB962C8B-B14F-4D97-AF65-F5344CB8AC3E}">
        <p14:creationId xmlns:p14="http://schemas.microsoft.com/office/powerpoint/2010/main" val="778577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r>
              <a:rPr lang="en-US"/>
              <a:t>10.</a:t>
            </a:r>
            <a:fld id="{6FC75795-BD31-4D77-B791-FF67C14A4D60}" type="slidenum">
              <a:rPr lang="en-US"/>
              <a:pPr>
                <a:defRPr/>
              </a:pPr>
              <a:t>‹#›</a:t>
            </a:fld>
            <a:endParaRPr lang="en-US"/>
          </a:p>
        </p:txBody>
      </p:sp>
    </p:spTree>
    <p:extLst>
      <p:ext uri="{BB962C8B-B14F-4D97-AF65-F5344CB8AC3E}">
        <p14:creationId xmlns:p14="http://schemas.microsoft.com/office/powerpoint/2010/main" val="34612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r>
              <a:rPr lang="en-US"/>
              <a:t>10.</a:t>
            </a:r>
            <a:fld id="{9DD68267-F35A-4215-ACF1-D1BB34FE7BAE}" type="slidenum">
              <a:rPr lang="en-US"/>
              <a:pPr>
                <a:defRPr/>
              </a:pPr>
              <a:t>‹#›</a:t>
            </a:fld>
            <a:endParaRPr lang="en-US"/>
          </a:p>
        </p:txBody>
      </p:sp>
    </p:spTree>
    <p:extLst>
      <p:ext uri="{BB962C8B-B14F-4D97-AF65-F5344CB8AC3E}">
        <p14:creationId xmlns:p14="http://schemas.microsoft.com/office/powerpoint/2010/main" val="344633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r>
              <a:rPr lang="en-US"/>
              <a:t>10.</a:t>
            </a:r>
            <a:fld id="{F190B551-D0AC-42D3-8FFB-893DF907B0B1}" type="slidenum">
              <a:rPr lang="en-US"/>
              <a:pPr>
                <a:defRPr/>
              </a:pPr>
              <a:t>‹#›</a:t>
            </a:fld>
            <a:endParaRPr lang="en-US"/>
          </a:p>
        </p:txBody>
      </p:sp>
    </p:spTree>
    <p:extLst>
      <p:ext uri="{BB962C8B-B14F-4D97-AF65-F5344CB8AC3E}">
        <p14:creationId xmlns:p14="http://schemas.microsoft.com/office/powerpoint/2010/main" val="1886867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t>10.</a:t>
            </a:r>
            <a:fld id="{5A021D60-08E3-42C9-AF82-EECF6E4F6BC6}" type="slidenum">
              <a:rPr lang="en-US"/>
              <a:pPr>
                <a:defRPr/>
              </a:pPr>
              <a:t>‹#›</a:t>
            </a:fld>
            <a:endParaRPr lang="en-US"/>
          </a:p>
        </p:txBody>
      </p:sp>
    </p:spTree>
    <p:extLst>
      <p:ext uri="{BB962C8B-B14F-4D97-AF65-F5344CB8AC3E}">
        <p14:creationId xmlns:p14="http://schemas.microsoft.com/office/powerpoint/2010/main" val="3133055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t>10.</a:t>
            </a:r>
            <a:fld id="{803FAC79-A597-41AC-9812-6D4CE1F5E863}" type="slidenum">
              <a:rPr lang="en-US"/>
              <a:pPr>
                <a:defRPr/>
              </a:pPr>
              <a:t>‹#›</a:t>
            </a:fld>
            <a:endParaRPr lang="en-US"/>
          </a:p>
        </p:txBody>
      </p:sp>
    </p:spTree>
    <p:extLst>
      <p:ext uri="{BB962C8B-B14F-4D97-AF65-F5344CB8AC3E}">
        <p14:creationId xmlns:p14="http://schemas.microsoft.com/office/powerpoint/2010/main" val="123145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524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41300" y="914400"/>
            <a:ext cx="89027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atin typeface="+mn-lt"/>
              </a:defRPr>
            </a:lvl1pPr>
          </a:lstStyle>
          <a:p>
            <a:pPr>
              <a:defRPr/>
            </a:pPr>
            <a:endParaRPr lang="en-US"/>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mn-lt"/>
              </a:defRPr>
            </a:lvl1pPr>
          </a:lstStyle>
          <a:p>
            <a:pPr>
              <a:defRPr/>
            </a:pPr>
            <a:endParaRPr lang="en-US"/>
          </a:p>
        </p:txBody>
      </p:sp>
      <p:sp>
        <p:nvSpPr>
          <p:cNvPr id="5126" name="Rectangle 6"/>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mj-lt"/>
              </a:defRPr>
            </a:lvl1pPr>
          </a:lstStyle>
          <a:p>
            <a:pPr>
              <a:defRPr/>
            </a:pPr>
            <a:r>
              <a:rPr lang="en-US"/>
              <a:t>10.</a:t>
            </a:r>
            <a:fld id="{70178E1C-2BD1-4D44-B1B3-70B594E800FC}" type="slidenum">
              <a:rPr lang="en-US"/>
              <a:pPr>
                <a:defRPr/>
              </a:pPr>
              <a:t>‹#›</a:t>
            </a:fld>
            <a:endParaRPr lang="en-US"/>
          </a:p>
        </p:txBody>
      </p:sp>
      <p:sp>
        <p:nvSpPr>
          <p:cNvPr id="1031" name="Rectangle 7"/>
          <p:cNvSpPr>
            <a:spLocks noChangeArrowheads="1"/>
          </p:cNvSpPr>
          <p:nvPr userDrawn="1"/>
        </p:nvSpPr>
        <p:spPr bwMode="auto">
          <a:xfrm>
            <a:off x="0" y="6583363"/>
            <a:ext cx="8229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000"/>
              <a:t>© 2012 Cengage Learning. All Rights Reserved. May not be scanned, copied or duplicated, or posted to a publicly accessible website, in whole or in part.</a:t>
            </a:r>
          </a:p>
          <a:p>
            <a:pPr eaLnBrk="0" hangingPunct="0"/>
            <a:endParaRPr lang="en-US" sz="1000">
              <a:latin typeface="Tahoma" pitchFamily="34" charset="0"/>
            </a:endParaRPr>
          </a:p>
        </p:txBody>
      </p:sp>
      <p:sp>
        <p:nvSpPr>
          <p:cNvPr id="1032" name="Line 8"/>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9"/>
          <p:cNvSpPr>
            <a:spLocks noChangeShapeType="1"/>
          </p:cNvSpPr>
          <p:nvPr userDrawn="1"/>
        </p:nvSpPr>
        <p:spPr bwMode="auto">
          <a:xfrm>
            <a:off x="228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802"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450850" indent="6350" algn="l" rtl="0" eaLnBrk="0" fontAlgn="base" hangingPunct="0">
        <a:spcBef>
          <a:spcPct val="20000"/>
        </a:spcBef>
        <a:spcAft>
          <a:spcPct val="0"/>
        </a:spcAft>
        <a:buChar char="–"/>
        <a:defRPr sz="2400">
          <a:solidFill>
            <a:schemeClr val="tx1"/>
          </a:solidFill>
          <a:latin typeface="+mn-lt"/>
        </a:defRPr>
      </a:lvl2pPr>
      <a:lvl3pPr marL="914400" algn="l" rtl="0" eaLnBrk="0" fontAlgn="base" hangingPunct="0">
        <a:spcBef>
          <a:spcPct val="20000"/>
        </a:spcBef>
        <a:spcAft>
          <a:spcPct val="0"/>
        </a:spcAft>
        <a:buChar char="•"/>
        <a:defRPr sz="2000">
          <a:solidFill>
            <a:schemeClr val="tx1"/>
          </a:solidFill>
          <a:latin typeface="+mn-lt"/>
        </a:defRPr>
      </a:lvl3pPr>
      <a:lvl4pPr marL="1371600" algn="l" rtl="0" eaLnBrk="0" fontAlgn="base" hangingPunct="0">
        <a:spcBef>
          <a:spcPct val="20000"/>
        </a:spcBef>
        <a:spcAft>
          <a:spcPct val="0"/>
        </a:spcAft>
        <a:buChar char="–"/>
        <a:defRPr sz="2000">
          <a:solidFill>
            <a:schemeClr val="tx1"/>
          </a:solidFill>
          <a:latin typeface="+mn-lt"/>
        </a:defRPr>
      </a:lvl4pPr>
      <a:lvl5pPr marL="1828800" algn="l" rtl="0" eaLnBrk="0" fontAlgn="base" hangingPunct="0">
        <a:spcBef>
          <a:spcPct val="20000"/>
        </a:spcBef>
        <a:spcAft>
          <a:spcPct val="0"/>
        </a:spcAft>
        <a:buChar char="»"/>
        <a:defRPr sz="2000">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hyperlink" Target="Hyperlinks/Chapter%2010/Xm10-01.xls" TargetMode="Externa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9.png"/><Relationship Id="rId5" Type="http://schemas.openxmlformats.org/officeDocument/2006/relationships/image" Target="../media/image1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4.bin"/><Relationship Id="rId5" Type="http://schemas.openxmlformats.org/officeDocument/2006/relationships/image" Target="../media/image21.wmf"/><Relationship Id="rId4"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Control-Charts.xls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6.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6.bin"/><Relationship Id="rId5" Type="http://schemas.openxmlformats.org/officeDocument/2006/relationships/image" Target="../media/image25.emf"/><Relationship Id="rId4"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1.emf"/><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oleObject" Target="../embeddings/oleObject18.bin"/><Relationship Id="rId5" Type="http://schemas.openxmlformats.org/officeDocument/2006/relationships/image" Target="../media/image30.emf"/><Relationship Id="rId4" Type="http://schemas.openxmlformats.org/officeDocument/2006/relationships/oleObject" Target="../embeddings/oleObject17.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vmlDrawing" Target="../drawings/vmlDrawing7.vml"/><Relationship Id="rId5" Type="http://schemas.openxmlformats.org/officeDocument/2006/relationships/image" Target="../media/image32.emf"/><Relationship Id="rId4" Type="http://schemas.openxmlformats.org/officeDocument/2006/relationships/oleObject" Target="../embeddings/oleObject19.bin"/></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oleObject" Target="../embeddings/oleObject5.bin"/><Relationship Id="rId3" Type="http://schemas.openxmlformats.org/officeDocument/2006/relationships/slideLayout" Target="../slideLayouts/slideLayout12.xml"/><Relationship Id="rId7" Type="http://schemas.openxmlformats.org/officeDocument/2006/relationships/image" Target="../media/image9.png"/><Relationship Id="rId12" Type="http://schemas.openxmlformats.org/officeDocument/2006/relationships/image" Target="../media/image7.wmf"/><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image" Target="../media/image4.png"/><Relationship Id="rId11" Type="http://schemas.openxmlformats.org/officeDocument/2006/relationships/oleObject" Target="../embeddings/oleObject4.bin"/><Relationship Id="rId5" Type="http://schemas.openxmlformats.org/officeDocument/2006/relationships/image" Target="../media/image5.wmf"/><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image" Target="../media/image6.wmf"/><Relationship Id="rId14" Type="http://schemas.openxmlformats.org/officeDocument/2006/relationships/image" Target="../media/image8.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slideLayout" Target="../slideLayouts/slideLayout13.xml"/><Relationship Id="rId7" Type="http://schemas.openxmlformats.org/officeDocument/2006/relationships/image" Target="../media/image10.w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11.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6.emf"/><Relationship Id="rId3" Type="http://schemas.openxmlformats.org/officeDocument/2006/relationships/notesSlide" Target="../notesSlides/notesSlide2.xml"/><Relationship Id="rId7" Type="http://schemas.openxmlformats.org/officeDocument/2006/relationships/image" Target="../media/image13.emf"/><Relationship Id="rId12"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15.emf"/><Relationship Id="rId5" Type="http://schemas.openxmlformats.org/officeDocument/2006/relationships/image" Target="../media/image12.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4.e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b="1"/>
              <a:t>Chapter 10</a:t>
            </a:r>
          </a:p>
        </p:txBody>
      </p:sp>
      <p:sp>
        <p:nvSpPr>
          <p:cNvPr id="3075" name="Rectangle 3"/>
          <p:cNvSpPr>
            <a:spLocks noGrp="1" noChangeArrowheads="1"/>
          </p:cNvSpPr>
          <p:nvPr>
            <p:ph type="subTitle" idx="1"/>
          </p:nvPr>
        </p:nvSpPr>
        <p:spPr/>
        <p:txBody>
          <a:bodyPr/>
          <a:lstStyle/>
          <a:p>
            <a:pPr marL="0" indent="0" eaLnBrk="1" hangingPunct="1">
              <a:buFontTx/>
              <a:buNone/>
            </a:pPr>
            <a:r>
              <a:rPr lang="en-US" b="1"/>
              <a:t>Introduction to Estimation</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Example 10.1…</a:t>
            </a:r>
          </a:p>
        </p:txBody>
      </p:sp>
      <p:sp>
        <p:nvSpPr>
          <p:cNvPr id="12291" name="Rectangle 3"/>
          <p:cNvSpPr>
            <a:spLocks noGrp="1" noChangeArrowheads="1"/>
          </p:cNvSpPr>
          <p:nvPr>
            <p:ph type="body" idx="1"/>
          </p:nvPr>
        </p:nvSpPr>
        <p:spPr/>
        <p:txBody>
          <a:bodyPr/>
          <a:lstStyle/>
          <a:p>
            <a:pPr marL="0" indent="0" eaLnBrk="1" hangingPunct="1">
              <a:buFontTx/>
              <a:buNone/>
            </a:pPr>
            <a:r>
              <a:rPr lang="en-US"/>
              <a:t>To lower these costs the operations manager wants to use an inventory model. He notes demand during lead time is normally distributed and he needs to know the mean to compute the optimum inventory level. </a:t>
            </a:r>
          </a:p>
          <a:p>
            <a:pPr marL="0" indent="0" eaLnBrk="1" hangingPunct="1">
              <a:buFontTx/>
              <a:buNone/>
            </a:pPr>
            <a:endParaRPr lang="en-US"/>
          </a:p>
          <a:p>
            <a:pPr marL="0" indent="0" eaLnBrk="1" hangingPunct="1">
              <a:buFontTx/>
              <a:buNone/>
            </a:pPr>
            <a:r>
              <a:rPr lang="en-US"/>
              <a:t>He observes 25 lead time periods and records the demand during each period.  			</a:t>
            </a:r>
            <a:r>
              <a:rPr lang="en-US">
                <a:hlinkClick r:id="rId3" action="ppaction://hlinkfile"/>
              </a:rPr>
              <a:t>Xm10-01</a:t>
            </a:r>
            <a:endParaRPr lang="en-US"/>
          </a:p>
          <a:p>
            <a:pPr marL="0" indent="0" eaLnBrk="1" hangingPunct="1">
              <a:buFontTx/>
              <a:buNone/>
            </a:pPr>
            <a:endParaRPr lang="en-US"/>
          </a:p>
          <a:p>
            <a:pPr marL="0" indent="0" eaLnBrk="1" hangingPunct="1">
              <a:buFontTx/>
              <a:buNone/>
            </a:pPr>
            <a:r>
              <a:rPr lang="en-US"/>
              <a:t>The manager would like a 95% confidence interval estimate of the mean demand during lead time. Assume that the manager knows that the standard deviation is 75 computers. 	</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Example 10.1…</a:t>
            </a:r>
          </a:p>
        </p:txBody>
      </p:sp>
      <p:sp>
        <p:nvSpPr>
          <p:cNvPr id="13315" name="Rectangle 3"/>
          <p:cNvSpPr>
            <a:spLocks noGrp="1" noChangeArrowheads="1"/>
          </p:cNvSpPr>
          <p:nvPr>
            <p:ph type="body" idx="1"/>
          </p:nvPr>
        </p:nvSpPr>
        <p:spPr/>
        <p:txBody>
          <a:bodyPr/>
          <a:lstStyle/>
          <a:p>
            <a:pPr marL="0" indent="0" eaLnBrk="1" hangingPunct="1">
              <a:buFontTx/>
              <a:buNone/>
            </a:pPr>
            <a:endParaRPr lang="en-US"/>
          </a:p>
          <a:p>
            <a:pPr marL="0" indent="0" eaLnBrk="1" hangingPunct="1">
              <a:buFontTx/>
              <a:buNone/>
            </a:pPr>
            <a:endParaRPr lang="en-US"/>
          </a:p>
          <a:p>
            <a:pPr marL="0" indent="0" eaLnBrk="1" hangingPunct="1">
              <a:buFontTx/>
              <a:buNone/>
            </a:pPr>
            <a:endParaRPr lang="en-US"/>
          </a:p>
        </p:txBody>
      </p:sp>
      <p:pic>
        <p:nvPicPr>
          <p:cNvPr id="133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108075"/>
            <a:ext cx="8534400"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1600" y="2476500"/>
            <a:ext cx="2322513"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3"/>
          <p:cNvSpPr>
            <a:spLocks noGrp="1" noChangeArrowheads="1"/>
          </p:cNvSpPr>
          <p:nvPr>
            <p:ph type="title"/>
          </p:nvPr>
        </p:nvSpPr>
        <p:spPr/>
        <p:txBody>
          <a:bodyPr/>
          <a:lstStyle/>
          <a:p>
            <a:pPr eaLnBrk="1" hangingPunct="1"/>
            <a:r>
              <a:rPr lang="en-US"/>
              <a:t>Example 10.1…</a:t>
            </a:r>
          </a:p>
        </p:txBody>
      </p:sp>
      <p:sp>
        <p:nvSpPr>
          <p:cNvPr id="14340" name="Rectangle 4"/>
          <p:cNvSpPr>
            <a:spLocks noGrp="1" noChangeArrowheads="1"/>
          </p:cNvSpPr>
          <p:nvPr>
            <p:ph type="body" idx="1"/>
          </p:nvPr>
        </p:nvSpPr>
        <p:spPr/>
        <p:txBody>
          <a:bodyPr/>
          <a:lstStyle/>
          <a:p>
            <a:pPr marL="0" indent="0" eaLnBrk="1" hangingPunct="1">
              <a:buFontTx/>
              <a:buNone/>
            </a:pPr>
            <a:r>
              <a:rPr lang="en-US" sz="2400"/>
              <a:t>In order to use our confidence interval estimator, we need the following pieces of data:</a:t>
            </a:r>
          </a:p>
          <a:p>
            <a:pPr marL="0" indent="0" eaLnBrk="1" hangingPunct="1">
              <a:buFontTx/>
              <a:buNone/>
            </a:pPr>
            <a:endParaRPr lang="en-US" sz="2400"/>
          </a:p>
          <a:p>
            <a:pPr marL="0" indent="0" eaLnBrk="1" hangingPunct="1">
              <a:buFontTx/>
              <a:buNone/>
            </a:pPr>
            <a:endParaRPr lang="en-US" sz="2400"/>
          </a:p>
          <a:p>
            <a:pPr marL="0" indent="0" eaLnBrk="1" hangingPunct="1">
              <a:buFontTx/>
              <a:buNone/>
            </a:pPr>
            <a:endParaRPr lang="en-US" sz="2400"/>
          </a:p>
          <a:p>
            <a:pPr marL="0" indent="0" eaLnBrk="1" hangingPunct="1">
              <a:buFontTx/>
              <a:buNone/>
            </a:pPr>
            <a:endParaRPr lang="en-US" sz="2400"/>
          </a:p>
          <a:p>
            <a:pPr marL="0" indent="0" eaLnBrk="1" hangingPunct="1">
              <a:buFontTx/>
              <a:buNone/>
            </a:pPr>
            <a:endParaRPr lang="en-US" sz="2400"/>
          </a:p>
          <a:p>
            <a:pPr marL="0" indent="0" eaLnBrk="1" hangingPunct="1">
              <a:buFontTx/>
              <a:buNone/>
            </a:pPr>
            <a:endParaRPr lang="en-US" sz="2400"/>
          </a:p>
          <a:p>
            <a:pPr marL="0" indent="0" eaLnBrk="1" hangingPunct="1">
              <a:buFontTx/>
              <a:buNone/>
            </a:pPr>
            <a:endParaRPr lang="en-US" sz="2400"/>
          </a:p>
          <a:p>
            <a:pPr marL="0" indent="0" eaLnBrk="1" hangingPunct="1">
              <a:buFontTx/>
              <a:buNone/>
            </a:pPr>
            <a:r>
              <a:rPr lang="en-US" sz="2400"/>
              <a:t>therefore:</a:t>
            </a:r>
          </a:p>
          <a:p>
            <a:pPr marL="0" indent="0" eaLnBrk="1" hangingPunct="1">
              <a:buFontTx/>
              <a:buNone/>
            </a:pPr>
            <a:endParaRPr lang="en-US" sz="2400"/>
          </a:p>
          <a:p>
            <a:pPr marL="0" indent="0" eaLnBrk="1" hangingPunct="1">
              <a:buFontTx/>
              <a:buNone/>
            </a:pPr>
            <a:r>
              <a:rPr lang="en-US" sz="2400"/>
              <a:t>The </a:t>
            </a:r>
            <a:r>
              <a:rPr lang="en-US" sz="2400" b="1">
                <a:solidFill>
                  <a:srgbClr val="0000FF"/>
                </a:solidFill>
              </a:rPr>
              <a:t>lower</a:t>
            </a:r>
            <a:r>
              <a:rPr lang="en-US" sz="2400"/>
              <a:t> and </a:t>
            </a:r>
            <a:r>
              <a:rPr lang="en-US" sz="2400" b="1">
                <a:solidFill>
                  <a:srgbClr val="FF0000"/>
                </a:solidFill>
              </a:rPr>
              <a:t>upper</a:t>
            </a:r>
            <a:r>
              <a:rPr lang="en-US" sz="2400"/>
              <a:t> confidence limits are </a:t>
            </a:r>
            <a:r>
              <a:rPr lang="en-US" sz="2400">
                <a:solidFill>
                  <a:srgbClr val="0000FF"/>
                </a:solidFill>
              </a:rPr>
              <a:t>340.76</a:t>
            </a:r>
            <a:r>
              <a:rPr lang="en-US" sz="2400"/>
              <a:t> and </a:t>
            </a:r>
            <a:r>
              <a:rPr lang="en-US" sz="2400">
                <a:solidFill>
                  <a:srgbClr val="FF0000"/>
                </a:solidFill>
              </a:rPr>
              <a:t>399.56</a:t>
            </a:r>
            <a:r>
              <a:rPr lang="en-US" sz="2400"/>
              <a:t>.</a:t>
            </a:r>
          </a:p>
        </p:txBody>
      </p:sp>
      <p:graphicFrame>
        <p:nvGraphicFramePr>
          <p:cNvPr id="29701" name="Group 5"/>
          <p:cNvGraphicFramePr>
            <a:graphicFrameLocks noGrp="1"/>
          </p:cNvGraphicFramePr>
          <p:nvPr/>
        </p:nvGraphicFramePr>
        <p:xfrm>
          <a:off x="762000" y="1854200"/>
          <a:ext cx="2667000" cy="2641600"/>
        </p:xfrm>
        <a:graphic>
          <a:graphicData uri="http://schemas.openxmlformats.org/drawingml/2006/table">
            <a:tbl>
              <a:tblPr/>
              <a:tblGrid>
                <a:gridCol w="10668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pitchFamily="18" charset="0"/>
                        </a:rPr>
                        <a:t>370.16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pitchFamily="18" charset="0"/>
                        </a:rPr>
                        <a:t>1.96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8000"/>
                          </a:solidFill>
                          <a:effectLst/>
                          <a:latin typeface="Times" pitchFamily="18" charset="0"/>
                        </a:rPr>
                        <a:t>75</a:t>
                      </a:r>
                      <a:endParaRPr kumimoji="0" lang="en-US" sz="2400" b="0" i="0" u="none" strike="noStrike" cap="none" normalizeH="0" baseline="0">
                        <a:ln>
                          <a:noFill/>
                        </a:ln>
                        <a:solidFill>
                          <a:schemeClr val="tx1"/>
                        </a:solidFill>
                        <a:effectLst/>
                        <a:latin typeface="Times"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0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1" u="none" strike="noStrike" cap="none" normalizeH="0" baseline="0">
                          <a:ln>
                            <a:noFill/>
                          </a:ln>
                          <a:solidFill>
                            <a:schemeClr val="tx1"/>
                          </a:solidFill>
                          <a:effectLst/>
                          <a:latin typeface="Times" pitchFamily="18" charset="0"/>
                        </a:rPr>
                        <a:t>n</a:t>
                      </a:r>
                      <a:endParaRPr kumimoji="0" lang="en-US" sz="2400" b="0" i="0" u="none" strike="noStrike" cap="none" normalizeH="0" baseline="0">
                        <a:ln>
                          <a:noFill/>
                        </a:ln>
                        <a:solidFill>
                          <a:schemeClr val="tx1"/>
                        </a:solidFill>
                        <a:effectLst/>
                        <a:latin typeface="Times"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8000"/>
                          </a:solidFill>
                          <a:effectLst/>
                          <a:latin typeface="Times" pitchFamily="18" charset="0"/>
                        </a:rPr>
                        <a:t>25</a:t>
                      </a:r>
                      <a:endParaRPr kumimoji="0" lang="en-US" sz="2400" b="0" i="0" u="none" strike="noStrike" cap="none" normalizeH="0" baseline="0">
                        <a:ln>
                          <a:noFill/>
                        </a:ln>
                        <a:solidFill>
                          <a:schemeClr val="tx1"/>
                        </a:solidFill>
                        <a:effectLst/>
                        <a:latin typeface="Times"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14358"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300" y="1987550"/>
            <a:ext cx="3937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9"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100" y="2574925"/>
            <a:ext cx="7493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33274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1" name="AutoShape 25"/>
          <p:cNvSpPr>
            <a:spLocks/>
          </p:cNvSpPr>
          <p:nvPr/>
        </p:nvSpPr>
        <p:spPr bwMode="auto">
          <a:xfrm>
            <a:off x="3581400" y="3175000"/>
            <a:ext cx="381000" cy="1295400"/>
          </a:xfrm>
          <a:prstGeom prst="rightBrace">
            <a:avLst>
              <a:gd name="adj1" fmla="val 28333"/>
              <a:gd name="adj2" fmla="val 50000"/>
            </a:avLst>
          </a:prstGeom>
          <a:noFill/>
          <a:ln w="1905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en-US" sz="2400">
                <a:latin typeface="Times" pitchFamily="18" charset="0"/>
              </a:rPr>
              <a:t>     </a:t>
            </a:r>
            <a:r>
              <a:rPr lang="en-US" sz="2400">
                <a:solidFill>
                  <a:srgbClr val="008000"/>
                </a:solidFill>
                <a:latin typeface="Times" pitchFamily="18" charset="0"/>
              </a:rPr>
              <a:t>Given</a:t>
            </a:r>
            <a:endParaRPr lang="en-US" sz="2400">
              <a:latin typeface="Times" pitchFamily="18" charset="0"/>
            </a:endParaRPr>
          </a:p>
        </p:txBody>
      </p:sp>
      <p:sp>
        <p:nvSpPr>
          <p:cNvPr id="14362" name="AutoShape 26"/>
          <p:cNvSpPr>
            <a:spLocks/>
          </p:cNvSpPr>
          <p:nvPr/>
        </p:nvSpPr>
        <p:spPr bwMode="auto">
          <a:xfrm>
            <a:off x="3505200" y="2489200"/>
            <a:ext cx="381000" cy="685800"/>
          </a:xfrm>
          <a:prstGeom prst="rightBrace">
            <a:avLst>
              <a:gd name="adj1" fmla="val 15000"/>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sz="2400">
              <a:latin typeface="Times" pitchFamily="18" charset="0"/>
            </a:endParaRPr>
          </a:p>
        </p:txBody>
      </p:sp>
      <p:sp>
        <p:nvSpPr>
          <p:cNvPr id="14363" name="AutoShape 27"/>
          <p:cNvSpPr>
            <a:spLocks/>
          </p:cNvSpPr>
          <p:nvPr/>
        </p:nvSpPr>
        <p:spPr bwMode="auto">
          <a:xfrm>
            <a:off x="3505200" y="1803400"/>
            <a:ext cx="381000" cy="685800"/>
          </a:xfrm>
          <a:prstGeom prst="rightBrace">
            <a:avLst>
              <a:gd name="adj1" fmla="val 15000"/>
              <a:gd name="adj2" fmla="val 5000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en-US" sz="2400">
                <a:solidFill>
                  <a:srgbClr val="0000FF"/>
                </a:solidFill>
                <a:latin typeface="Times" pitchFamily="18" charset="0"/>
              </a:rPr>
              <a:t>     Calculated from the data…</a:t>
            </a:r>
          </a:p>
        </p:txBody>
      </p:sp>
      <p:pic>
        <p:nvPicPr>
          <p:cNvPr id="14364"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6100" y="4737100"/>
            <a:ext cx="73279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Example 10.1…</a:t>
            </a:r>
          </a:p>
        </p:txBody>
      </p:sp>
      <p:sp>
        <p:nvSpPr>
          <p:cNvPr id="15363" name="Rectangle 3"/>
          <p:cNvSpPr>
            <a:spLocks noGrp="1" noChangeArrowheads="1"/>
          </p:cNvSpPr>
          <p:nvPr>
            <p:ph type="body" idx="1"/>
          </p:nvPr>
        </p:nvSpPr>
        <p:spPr/>
        <p:txBody>
          <a:bodyPr/>
          <a:lstStyle/>
          <a:p>
            <a:pPr marL="0" indent="0" eaLnBrk="1" hangingPunct="1">
              <a:lnSpc>
                <a:spcPct val="90000"/>
              </a:lnSpc>
              <a:buFontTx/>
              <a:buNone/>
            </a:pPr>
            <a:r>
              <a:rPr lang="en-US"/>
              <a:t>The estimation for the mean demand during lead time lies between 340.76 and 399.56 — we can use this as input in developing an inventory policy.</a:t>
            </a:r>
          </a:p>
          <a:p>
            <a:pPr marL="0" indent="0" eaLnBrk="1" hangingPunct="1">
              <a:lnSpc>
                <a:spcPct val="90000"/>
              </a:lnSpc>
              <a:buFontTx/>
              <a:buNone/>
            </a:pPr>
            <a:endParaRPr lang="en-US"/>
          </a:p>
          <a:p>
            <a:pPr marL="0" indent="0" eaLnBrk="1" hangingPunct="1">
              <a:lnSpc>
                <a:spcPct val="90000"/>
              </a:lnSpc>
              <a:buFontTx/>
              <a:buNone/>
            </a:pPr>
            <a:r>
              <a:rPr lang="en-US"/>
              <a:t>That is, we estimated that the mean demand during lead time falls between 340.76 and 399.56, and this type of estimator is correct 95% of the time. That also means that 5% of the time the estimator will be incorrect. </a:t>
            </a:r>
          </a:p>
          <a:p>
            <a:pPr marL="0" indent="0" eaLnBrk="1" hangingPunct="1">
              <a:lnSpc>
                <a:spcPct val="90000"/>
              </a:lnSpc>
              <a:buFontTx/>
              <a:buNone/>
            </a:pPr>
            <a:endParaRPr lang="en-US"/>
          </a:p>
          <a:p>
            <a:pPr marL="0" indent="0" eaLnBrk="1" hangingPunct="1">
              <a:lnSpc>
                <a:spcPct val="90000"/>
              </a:lnSpc>
              <a:buFontTx/>
              <a:buNone/>
            </a:pPr>
            <a:r>
              <a:rPr lang="en-US"/>
              <a:t>Incidentally, the media often refer to the 95% figure as “19 times out of 20,” which emphasizes the </a:t>
            </a:r>
            <a:r>
              <a:rPr lang="en-US" b="1" i="1">
                <a:solidFill>
                  <a:srgbClr val="FF0000"/>
                </a:solidFill>
              </a:rPr>
              <a:t>long-run</a:t>
            </a:r>
            <a:r>
              <a:rPr lang="en-US"/>
              <a:t> aspect of the confidence level.</a:t>
            </a:r>
          </a:p>
        </p:txBody>
      </p:sp>
      <p:sp>
        <p:nvSpPr>
          <p:cNvPr id="15364" name="AutoShape 4"/>
          <p:cNvSpPr>
            <a:spLocks noChangeArrowheads="1"/>
          </p:cNvSpPr>
          <p:nvPr/>
        </p:nvSpPr>
        <p:spPr bwMode="auto">
          <a:xfrm>
            <a:off x="43434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p>
            <a:pPr algn="ctr" eaLnBrk="0" hangingPunct="0"/>
            <a:r>
              <a:rPr lang="en-US" sz="2400" b="1">
                <a:latin typeface="Tahoma" pitchFamily="34" charset="0"/>
              </a:rPr>
              <a:t>INTERPRET</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609600" y="1600200"/>
            <a:ext cx="7772400" cy="4114800"/>
          </a:xfrm>
        </p:spPr>
        <p:txBody>
          <a:bodyPr/>
          <a:lstStyle/>
          <a:p>
            <a:pPr eaLnBrk="1" hangingPunct="1">
              <a:buFontTx/>
              <a:buNone/>
            </a:pPr>
            <a:endParaRPr lang="en-US" altLang="en-US" b="1"/>
          </a:p>
          <a:p>
            <a:pPr eaLnBrk="1" hangingPunct="1">
              <a:buFontTx/>
              <a:buNone/>
            </a:pPr>
            <a:endParaRPr lang="en-US" altLang="en-US"/>
          </a:p>
        </p:txBody>
      </p:sp>
      <p:sp>
        <p:nvSpPr>
          <p:cNvPr id="10243" name="TextBox 17"/>
          <p:cNvSpPr txBox="1">
            <a:spLocks noChangeArrowheads="1"/>
          </p:cNvSpPr>
          <p:nvPr/>
        </p:nvSpPr>
        <p:spPr bwMode="auto">
          <a:xfrm>
            <a:off x="381000" y="838200"/>
            <a:ext cx="85344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r>
              <a:rPr lang="en-US" altLang="en-US" sz="2000">
                <a:latin typeface="Helvetica" panose="020B0604020202020204" pitchFamily="34" charset="0"/>
                <a:cs typeface="Helvetica" panose="020B0604020202020204" pitchFamily="34" charset="0"/>
              </a:rPr>
              <a:t>Ten measurements of impact energy (</a:t>
            </a:r>
            <a:r>
              <a:rPr lang="en-US" altLang="en-US" sz="2000" i="1">
                <a:latin typeface="Helvetica" panose="020B0604020202020204" pitchFamily="34" charset="0"/>
                <a:cs typeface="Helvetica" panose="020B0604020202020204" pitchFamily="34" charset="0"/>
              </a:rPr>
              <a:t>J</a:t>
            </a:r>
            <a:r>
              <a:rPr lang="en-US" altLang="en-US" sz="2000">
                <a:latin typeface="Helvetica" panose="020B0604020202020204" pitchFamily="34" charset="0"/>
                <a:cs typeface="Helvetica" panose="020B0604020202020204" pitchFamily="34" charset="0"/>
              </a:rPr>
              <a:t>) on specimens of A238 steel cut at 60°C are as follows: 64.1, 64.7, 64.5, 64.6, 64.5, 64.3, 64.6, 64.8, 64.2, and 64.3. The impact energy is normally distributed with </a:t>
            </a:r>
            <a:r>
              <a:rPr lang="en-US" altLang="en-US" sz="2000">
                <a:latin typeface="Helvetica" panose="020B0604020202020204" pitchFamily="34" charset="0"/>
                <a:cs typeface="Helvetica" panose="020B0604020202020204" pitchFamily="34" charset="0"/>
                <a:sym typeface="Symbol" panose="05050102010706020507" pitchFamily="18" charset="2"/>
              </a:rPr>
              <a:t></a:t>
            </a:r>
            <a:r>
              <a:rPr lang="en-US" altLang="en-US" sz="2000">
                <a:latin typeface="Helvetica" panose="020B0604020202020204" pitchFamily="34" charset="0"/>
                <a:cs typeface="Helvetica" panose="020B0604020202020204" pitchFamily="34" charset="0"/>
              </a:rPr>
              <a:t> = 1</a:t>
            </a:r>
            <a:r>
              <a:rPr lang="en-US" altLang="en-US" sz="2000" i="1">
                <a:latin typeface="Helvetica" panose="020B0604020202020204" pitchFamily="34" charset="0"/>
                <a:cs typeface="Helvetica" panose="020B0604020202020204" pitchFamily="34" charset="0"/>
              </a:rPr>
              <a:t>J</a:t>
            </a:r>
            <a:r>
              <a:rPr lang="en-US" altLang="en-US" sz="2000">
                <a:latin typeface="Helvetica" panose="020B0604020202020204" pitchFamily="34" charset="0"/>
                <a:cs typeface="Helvetica" panose="020B0604020202020204" pitchFamily="34" charset="0"/>
              </a:rPr>
              <a:t>. Find a 95% CI for </a:t>
            </a:r>
            <a:r>
              <a:rPr lang="en-US" altLang="en-US" sz="2000">
                <a:latin typeface="Helvetica" panose="020B0604020202020204" pitchFamily="34" charset="0"/>
                <a:cs typeface="Helvetica" panose="020B0604020202020204" pitchFamily="34" charset="0"/>
                <a:sym typeface="Symbol" panose="05050102010706020507" pitchFamily="18" charset="2"/>
              </a:rPr>
              <a:t></a:t>
            </a:r>
            <a:r>
              <a:rPr lang="en-US" altLang="en-US" sz="2000">
                <a:latin typeface="Helvetica" panose="020B0604020202020204" pitchFamily="34" charset="0"/>
                <a:cs typeface="Helvetica" panose="020B0604020202020204" pitchFamily="34" charset="0"/>
              </a:rPr>
              <a:t>, the mean impact energy. </a:t>
            </a:r>
          </a:p>
          <a:p>
            <a:endParaRPr lang="en-US" altLang="en-US" sz="2000">
              <a:latin typeface="Helvetica" panose="020B0604020202020204" pitchFamily="34" charset="0"/>
              <a:cs typeface="Helvetica" panose="020B0604020202020204" pitchFamily="34" charset="0"/>
            </a:endParaRPr>
          </a:p>
          <a:p>
            <a:r>
              <a:rPr lang="en-US" altLang="en-US" sz="2000">
                <a:latin typeface="Helvetica" panose="020B0604020202020204" pitchFamily="34" charset="0"/>
                <a:cs typeface="Helvetica" panose="020B0604020202020204" pitchFamily="34" charset="0"/>
              </a:rPr>
              <a:t>The required quantities are </a:t>
            </a:r>
            <a:r>
              <a:rPr lang="en-US" altLang="en-US" sz="2000" i="1">
                <a:latin typeface="Helvetica" panose="020B0604020202020204" pitchFamily="34" charset="0"/>
                <a:cs typeface="Helvetica" panose="020B0604020202020204" pitchFamily="34" charset="0"/>
              </a:rPr>
              <a:t>z</a:t>
            </a:r>
            <a:r>
              <a:rPr lang="en-US" altLang="en-US" sz="2000" baseline="-25000">
                <a:latin typeface="Helvetica" panose="020B0604020202020204" pitchFamily="34" charset="0"/>
                <a:cs typeface="Helvetica" panose="020B0604020202020204" pitchFamily="34" charset="0"/>
              </a:rPr>
              <a:t>α/2</a:t>
            </a:r>
            <a:r>
              <a:rPr lang="en-US" altLang="en-US" sz="2000">
                <a:latin typeface="Helvetica" panose="020B0604020202020204" pitchFamily="34" charset="0"/>
                <a:cs typeface="Helvetica" panose="020B0604020202020204" pitchFamily="34" charset="0"/>
              </a:rPr>
              <a:t> = </a:t>
            </a:r>
            <a:r>
              <a:rPr lang="en-US" altLang="en-US" sz="2000" i="1">
                <a:latin typeface="Helvetica" panose="020B0604020202020204" pitchFamily="34" charset="0"/>
                <a:cs typeface="Helvetica" panose="020B0604020202020204" pitchFamily="34" charset="0"/>
              </a:rPr>
              <a:t>z</a:t>
            </a:r>
            <a:r>
              <a:rPr lang="en-US" altLang="en-US" sz="2000" baseline="-25000">
                <a:latin typeface="Helvetica" panose="020B0604020202020204" pitchFamily="34" charset="0"/>
                <a:cs typeface="Helvetica" panose="020B0604020202020204" pitchFamily="34" charset="0"/>
              </a:rPr>
              <a:t>0.025</a:t>
            </a:r>
            <a:r>
              <a:rPr lang="en-US" altLang="en-US" sz="2000">
                <a:latin typeface="Helvetica" panose="020B0604020202020204" pitchFamily="34" charset="0"/>
                <a:cs typeface="Helvetica" panose="020B0604020202020204" pitchFamily="34" charset="0"/>
              </a:rPr>
              <a:t> = 1.96, </a:t>
            </a:r>
            <a:r>
              <a:rPr lang="en-US" altLang="en-US" sz="2000" i="1">
                <a:latin typeface="Helvetica" panose="020B0604020202020204" pitchFamily="34" charset="0"/>
                <a:cs typeface="Helvetica" panose="020B0604020202020204" pitchFamily="34" charset="0"/>
              </a:rPr>
              <a:t>n</a:t>
            </a:r>
            <a:r>
              <a:rPr lang="en-US" altLang="en-US" sz="2000">
                <a:latin typeface="Helvetica" panose="020B0604020202020204" pitchFamily="34" charset="0"/>
                <a:cs typeface="Helvetica" panose="020B0604020202020204" pitchFamily="34" charset="0"/>
              </a:rPr>
              <a:t> = 10, </a:t>
            </a:r>
            <a:r>
              <a:rPr lang="en-US" altLang="en-US" sz="2000">
                <a:latin typeface="Helvetica" panose="020B0604020202020204" pitchFamily="34" charset="0"/>
                <a:cs typeface="Helvetica" panose="020B0604020202020204" pitchFamily="34" charset="0"/>
                <a:sym typeface="Symbol" panose="05050102010706020507" pitchFamily="18" charset="2"/>
              </a:rPr>
              <a:t></a:t>
            </a:r>
            <a:r>
              <a:rPr lang="en-US" altLang="en-US" sz="2000">
                <a:latin typeface="Helvetica" panose="020B0604020202020204" pitchFamily="34" charset="0"/>
                <a:cs typeface="Helvetica" panose="020B0604020202020204" pitchFamily="34" charset="0"/>
              </a:rPr>
              <a:t> = l, and              . </a:t>
            </a:r>
          </a:p>
          <a:p>
            <a:endParaRPr lang="en-US" altLang="en-US" sz="2000">
              <a:latin typeface="Helvetica" panose="020B0604020202020204" pitchFamily="34" charset="0"/>
              <a:cs typeface="Helvetica" panose="020B0604020202020204" pitchFamily="34" charset="0"/>
            </a:endParaRPr>
          </a:p>
          <a:p>
            <a:r>
              <a:rPr lang="en-US" altLang="en-US" sz="2000">
                <a:latin typeface="Helvetica" panose="020B0604020202020204" pitchFamily="34" charset="0"/>
                <a:cs typeface="Helvetica" panose="020B0604020202020204" pitchFamily="34" charset="0"/>
              </a:rPr>
              <a:t>The resulting 95% CI is found from Equation 8-1 as follows:</a:t>
            </a:r>
          </a:p>
          <a:p>
            <a:endParaRPr lang="en-US" altLang="en-US" sz="2000">
              <a:latin typeface="Helvetica" panose="020B0604020202020204" pitchFamily="34" charset="0"/>
              <a:cs typeface="Helvetica" panose="020B0604020202020204" pitchFamily="34" charset="0"/>
            </a:endParaRPr>
          </a:p>
          <a:p>
            <a:endParaRPr lang="en-US" altLang="en-US" sz="2000">
              <a:latin typeface="Helvetica" panose="020B0604020202020204" pitchFamily="34" charset="0"/>
              <a:cs typeface="Helvetica" panose="020B0604020202020204" pitchFamily="34" charset="0"/>
            </a:endParaRPr>
          </a:p>
          <a:p>
            <a:endParaRPr lang="en-US" altLang="en-US" sz="2000">
              <a:latin typeface="Helvetica" panose="020B0604020202020204" pitchFamily="34" charset="0"/>
              <a:cs typeface="Helvetica" panose="020B0604020202020204" pitchFamily="34" charset="0"/>
            </a:endParaRPr>
          </a:p>
          <a:p>
            <a:endParaRPr lang="en-US" altLang="en-US" sz="2000">
              <a:latin typeface="Helvetica" panose="020B0604020202020204" pitchFamily="34" charset="0"/>
              <a:cs typeface="Helvetica" panose="020B0604020202020204" pitchFamily="34" charset="0"/>
            </a:endParaRPr>
          </a:p>
          <a:p>
            <a:endParaRPr lang="en-US" altLang="en-US" sz="2000">
              <a:latin typeface="Helvetica" panose="020B0604020202020204" pitchFamily="34" charset="0"/>
              <a:cs typeface="Helvetica" panose="020B0604020202020204" pitchFamily="34" charset="0"/>
            </a:endParaRPr>
          </a:p>
          <a:p>
            <a:endParaRPr lang="en-US" altLang="en-US" sz="2000">
              <a:latin typeface="Helvetica" panose="020B0604020202020204" pitchFamily="34" charset="0"/>
              <a:cs typeface="Helvetica" panose="020B0604020202020204" pitchFamily="34" charset="0"/>
            </a:endParaRPr>
          </a:p>
          <a:p>
            <a:r>
              <a:rPr lang="en-US" altLang="en-US" sz="2000" b="1" u="sng">
                <a:latin typeface="Helvetica" panose="020B0604020202020204" pitchFamily="34" charset="0"/>
                <a:cs typeface="Helvetica" panose="020B0604020202020204" pitchFamily="34" charset="0"/>
              </a:rPr>
              <a:t>Interpretation:</a:t>
            </a:r>
            <a:r>
              <a:rPr lang="en-US" altLang="en-US" sz="2000">
                <a:latin typeface="Helvetica" panose="020B0604020202020204" pitchFamily="34" charset="0"/>
                <a:cs typeface="Helvetica" panose="020B0604020202020204" pitchFamily="34" charset="0"/>
              </a:rPr>
              <a:t> Based on the sample data, a range of highly plausible values for mean impact energy for A238 steel at 60°C is </a:t>
            </a:r>
          </a:p>
          <a:p>
            <a:r>
              <a:rPr lang="en-US" altLang="en-US" sz="2000">
                <a:latin typeface="Helvetica" panose="020B0604020202020204" pitchFamily="34" charset="0"/>
                <a:cs typeface="Helvetica" panose="020B0604020202020204" pitchFamily="34" charset="0"/>
              </a:rPr>
              <a:t>			63.84</a:t>
            </a:r>
            <a:r>
              <a:rPr lang="en-US" altLang="en-US" sz="2000" i="1">
                <a:latin typeface="Helvetica" panose="020B0604020202020204" pitchFamily="34" charset="0"/>
                <a:cs typeface="Helvetica" panose="020B0604020202020204" pitchFamily="34" charset="0"/>
              </a:rPr>
              <a:t>J</a:t>
            </a:r>
            <a:r>
              <a:rPr lang="en-US" altLang="en-US" sz="2000">
                <a:latin typeface="Helvetica" panose="020B0604020202020204" pitchFamily="34" charset="0"/>
                <a:cs typeface="Helvetica" panose="020B0604020202020204" pitchFamily="34" charset="0"/>
              </a:rPr>
              <a:t> ≤ </a:t>
            </a:r>
            <a:r>
              <a:rPr lang="en-US" altLang="en-US" sz="2000">
                <a:latin typeface="Helvetica" panose="020B0604020202020204" pitchFamily="34" charset="0"/>
                <a:cs typeface="Helvetica" panose="020B0604020202020204" pitchFamily="34" charset="0"/>
                <a:sym typeface="Symbol" panose="05050102010706020507" pitchFamily="18" charset="2"/>
              </a:rPr>
              <a:t></a:t>
            </a:r>
            <a:r>
              <a:rPr lang="en-US" altLang="en-US" sz="2000">
                <a:latin typeface="Helvetica" panose="020B0604020202020204" pitchFamily="34" charset="0"/>
                <a:cs typeface="Helvetica" panose="020B0604020202020204" pitchFamily="34" charset="0"/>
              </a:rPr>
              <a:t> ≤ 65.08</a:t>
            </a:r>
            <a:r>
              <a:rPr lang="en-US" altLang="en-US" sz="2000" i="1">
                <a:latin typeface="Helvetica" panose="020B0604020202020204" pitchFamily="34" charset="0"/>
                <a:cs typeface="Helvetica" panose="020B0604020202020204" pitchFamily="34" charset="0"/>
              </a:rPr>
              <a:t>J</a:t>
            </a:r>
            <a:endParaRPr lang="en-US" altLang="en-US" sz="2000">
              <a:latin typeface="Helvetica" panose="020B0604020202020204" pitchFamily="34" charset="0"/>
              <a:cs typeface="Helvetica" panose="020B0604020202020204" pitchFamily="34" charset="0"/>
            </a:endParaRPr>
          </a:p>
        </p:txBody>
      </p:sp>
      <p:sp>
        <p:nvSpPr>
          <p:cNvPr id="1024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endParaRPr lang="en-US" altLang="en-US"/>
          </a:p>
        </p:txBody>
      </p:sp>
      <p:graphicFrame>
        <p:nvGraphicFramePr>
          <p:cNvPr id="10245" name="Object 10"/>
          <p:cNvGraphicFramePr>
            <a:graphicFrameLocks noChangeAspect="1"/>
          </p:cNvGraphicFramePr>
          <p:nvPr/>
        </p:nvGraphicFramePr>
        <p:xfrm>
          <a:off x="7620000" y="2438400"/>
          <a:ext cx="914400" cy="304800"/>
        </p:xfrm>
        <a:graphic>
          <a:graphicData uri="http://schemas.openxmlformats.org/presentationml/2006/ole">
            <mc:AlternateContent xmlns:mc="http://schemas.openxmlformats.org/markup-compatibility/2006">
              <mc:Choice xmlns:v="urn:schemas-microsoft-com:vml" Requires="v">
                <p:oleObj spid="_x0000_s25608" name="Equation" r:id="rId4" imgW="634449" imgH="177646" progId="Equation.DSMT4">
                  <p:embed/>
                </p:oleObj>
              </mc:Choice>
              <mc:Fallback>
                <p:oleObj name="Equation" r:id="rId4" imgW="634449" imgH="177646" progId="Equation.DSMT4">
                  <p:embed/>
                  <p:pic>
                    <p:nvPicPr>
                      <p:cNvPr id="10245"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24384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6"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endParaRPr lang="en-US" altLang="en-US"/>
          </a:p>
        </p:txBody>
      </p:sp>
      <p:graphicFrame>
        <p:nvGraphicFramePr>
          <p:cNvPr id="10247" name="Object 12"/>
          <p:cNvGraphicFramePr>
            <a:graphicFrameLocks noChangeAspect="1"/>
          </p:cNvGraphicFramePr>
          <p:nvPr/>
        </p:nvGraphicFramePr>
        <p:xfrm>
          <a:off x="1905000" y="3429000"/>
          <a:ext cx="4495800" cy="1600200"/>
        </p:xfrm>
        <a:graphic>
          <a:graphicData uri="http://schemas.openxmlformats.org/presentationml/2006/ole">
            <mc:AlternateContent xmlns:mc="http://schemas.openxmlformats.org/markup-compatibility/2006">
              <mc:Choice xmlns:v="urn:schemas-microsoft-com:vml" Requires="v">
                <p:oleObj spid="_x0000_s25609" name="Equation" r:id="rId6" imgW="2514600" imgH="1079500" progId="Equation.DSMT4">
                  <p:embed/>
                </p:oleObj>
              </mc:Choice>
              <mc:Fallback>
                <p:oleObj name="Equation" r:id="rId6" imgW="2514600" imgH="1079500" progId="Equation.DSMT4">
                  <p:embed/>
                  <p:pic>
                    <p:nvPicPr>
                      <p:cNvPr id="10247"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3429000"/>
                        <a:ext cx="4495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8" name="Title 10"/>
          <p:cNvSpPr>
            <a:spLocks noGrp="1"/>
          </p:cNvSpPr>
          <p:nvPr>
            <p:ph type="title"/>
          </p:nvPr>
        </p:nvSpPr>
        <p:spPr/>
        <p:txBody>
          <a:bodyPr/>
          <a:lstStyle/>
          <a:p>
            <a:r>
              <a:rPr lang="en-US" altLang="en-US" sz="2500"/>
              <a:t>EXAMPLE: </a:t>
            </a:r>
            <a:r>
              <a:rPr lang="en-US" altLang="en-US" sz="2500">
                <a:solidFill>
                  <a:schemeClr val="tx1"/>
                </a:solidFill>
              </a:rPr>
              <a:t>Metallic Material Transition</a:t>
            </a:r>
          </a:p>
        </p:txBody>
      </p:sp>
    </p:spTree>
    <p:extLst>
      <p:ext uri="{BB962C8B-B14F-4D97-AF65-F5344CB8AC3E}">
        <p14:creationId xmlns:p14="http://schemas.microsoft.com/office/powerpoint/2010/main" val="2926110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hlinkClick r:id="rId2" action="ppaction://hlinkfile"/>
              </a:rPr>
              <a:t>Control Charts</a:t>
            </a:r>
            <a:endParaRPr lang="en-US" dirty="0"/>
          </a:p>
        </p:txBody>
      </p:sp>
      <p:sp>
        <p:nvSpPr>
          <p:cNvPr id="3" name="Content Placeholder 2"/>
          <p:cNvSpPr>
            <a:spLocks noGrp="1"/>
          </p:cNvSpPr>
          <p:nvPr>
            <p:ph idx="1"/>
          </p:nvPr>
        </p:nvSpPr>
        <p:spPr>
          <a:xfrm>
            <a:off x="241300" y="977030"/>
            <a:ext cx="8902700" cy="1156570"/>
          </a:xfrm>
        </p:spPr>
        <p:txBody>
          <a:bodyPr/>
          <a:lstStyle/>
          <a:p>
            <a:r>
              <a:rPr lang="en-US" dirty="0"/>
              <a:t>Used to study a process variation over time</a:t>
            </a:r>
          </a:p>
          <a:p>
            <a:r>
              <a:rPr lang="en-US" dirty="0"/>
              <a:t>Distinguishes between assignable and random variations</a:t>
            </a:r>
          </a:p>
        </p:txBody>
      </p:sp>
      <p:pic>
        <p:nvPicPr>
          <p:cNvPr id="4" name="Picture 3"/>
          <p:cNvPicPr>
            <a:picLocks noChangeAspect="1"/>
          </p:cNvPicPr>
          <p:nvPr/>
        </p:nvPicPr>
        <p:blipFill>
          <a:blip r:embed="rId3"/>
          <a:stretch>
            <a:fillRect/>
          </a:stretch>
        </p:blipFill>
        <p:spPr>
          <a:xfrm>
            <a:off x="1066800" y="2348630"/>
            <a:ext cx="7015895" cy="4217001"/>
          </a:xfrm>
          <a:prstGeom prst="rect">
            <a:avLst/>
          </a:prstGeom>
        </p:spPr>
      </p:pic>
    </p:spTree>
    <p:extLst>
      <p:ext uri="{BB962C8B-B14F-4D97-AF65-F5344CB8AC3E}">
        <p14:creationId xmlns:p14="http://schemas.microsoft.com/office/powerpoint/2010/main" val="211913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Control Charts</a:t>
            </a:r>
          </a:p>
        </p:txBody>
      </p:sp>
      <p:pic>
        <p:nvPicPr>
          <p:cNvPr id="5" name="Picture 4"/>
          <p:cNvPicPr>
            <a:picLocks noChangeAspect="1"/>
          </p:cNvPicPr>
          <p:nvPr/>
        </p:nvPicPr>
        <p:blipFill>
          <a:blip r:embed="rId2"/>
          <a:stretch>
            <a:fillRect/>
          </a:stretch>
        </p:blipFill>
        <p:spPr>
          <a:xfrm>
            <a:off x="533400" y="1905000"/>
            <a:ext cx="3744657" cy="4114800"/>
          </a:xfrm>
          <a:prstGeom prst="rect">
            <a:avLst/>
          </a:prstGeom>
        </p:spPr>
      </p:pic>
      <p:sp>
        <p:nvSpPr>
          <p:cNvPr id="6" name="TextBox 5"/>
          <p:cNvSpPr txBox="1"/>
          <p:nvPr/>
        </p:nvSpPr>
        <p:spPr>
          <a:xfrm>
            <a:off x="4613232" y="2209800"/>
            <a:ext cx="3886200" cy="369332"/>
          </a:xfrm>
          <a:prstGeom prst="rect">
            <a:avLst/>
          </a:prstGeom>
          <a:noFill/>
        </p:spPr>
        <p:txBody>
          <a:bodyPr wrap="square" rtlCol="0">
            <a:spAutoFit/>
          </a:bodyPr>
          <a:lstStyle/>
          <a:p>
            <a:r>
              <a:rPr lang="en-US" dirty="0"/>
              <a:t>Mean of the sample means = 16.04</a:t>
            </a:r>
          </a:p>
        </p:txBody>
      </p:sp>
      <p:sp>
        <p:nvSpPr>
          <p:cNvPr id="7" name="TextBox 6"/>
          <p:cNvSpPr txBox="1"/>
          <p:nvPr/>
        </p:nvSpPr>
        <p:spPr>
          <a:xfrm>
            <a:off x="4610100" y="2971800"/>
            <a:ext cx="4152900" cy="369332"/>
          </a:xfrm>
          <a:prstGeom prst="rect">
            <a:avLst/>
          </a:prstGeom>
          <a:noFill/>
        </p:spPr>
        <p:txBody>
          <a:bodyPr wrap="square" rtlCol="0">
            <a:spAutoFit/>
          </a:bodyPr>
          <a:lstStyle/>
          <a:p>
            <a:r>
              <a:rPr lang="en-US" dirty="0" err="1"/>
              <a:t>Std</a:t>
            </a:r>
            <a:r>
              <a:rPr lang="en-US" dirty="0"/>
              <a:t> Error of the Sample Means = 0.185</a:t>
            </a:r>
          </a:p>
        </p:txBody>
      </p:sp>
      <p:sp>
        <p:nvSpPr>
          <p:cNvPr id="8" name="TextBox 7"/>
          <p:cNvSpPr txBox="1"/>
          <p:nvPr/>
        </p:nvSpPr>
        <p:spPr>
          <a:xfrm>
            <a:off x="4724400" y="3733800"/>
            <a:ext cx="3581400" cy="646331"/>
          </a:xfrm>
          <a:prstGeom prst="rect">
            <a:avLst/>
          </a:prstGeom>
          <a:noFill/>
        </p:spPr>
        <p:txBody>
          <a:bodyPr wrap="square" rtlCol="0">
            <a:spAutoFit/>
          </a:bodyPr>
          <a:lstStyle/>
          <a:p>
            <a:r>
              <a:rPr lang="en-US" dirty="0"/>
              <a:t>UCL = 16.04 + 3 x 0.185</a:t>
            </a:r>
          </a:p>
          <a:p>
            <a:r>
              <a:rPr lang="en-US" dirty="0"/>
              <a:t>LCL  = 16.04 - 3 x 0.185  </a:t>
            </a:r>
          </a:p>
        </p:txBody>
      </p:sp>
    </p:spTree>
    <p:extLst>
      <p:ext uri="{BB962C8B-B14F-4D97-AF65-F5344CB8AC3E}">
        <p14:creationId xmlns:p14="http://schemas.microsoft.com/office/powerpoint/2010/main" val="2842861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167"/>
          <p:cNvSpPr>
            <a:spLocks noChangeArrowheads="1"/>
          </p:cNvSpPr>
          <p:nvPr/>
        </p:nvSpPr>
        <p:spPr bwMode="auto">
          <a:xfrm>
            <a:off x="885825" y="228600"/>
            <a:ext cx="6038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lgn="ctr">
              <a:spcBef>
                <a:spcPct val="20000"/>
              </a:spcBef>
              <a:buClr>
                <a:srgbClr val="66FFFF"/>
              </a:buClr>
              <a:buSzPct val="75000"/>
            </a:pPr>
            <a:r>
              <a:rPr lang="en-US" sz="2400">
                <a:latin typeface="Book Antiqua" pitchFamily="18" charset="0"/>
              </a:rPr>
              <a:t>Example:  Discount Sounds</a:t>
            </a:r>
          </a:p>
        </p:txBody>
      </p:sp>
      <p:sp>
        <p:nvSpPr>
          <p:cNvPr id="66728" name="Rectangle 168"/>
          <p:cNvSpPr>
            <a:spLocks noChangeArrowheads="1"/>
          </p:cNvSpPr>
          <p:nvPr/>
        </p:nvSpPr>
        <p:spPr bwMode="auto">
          <a:xfrm>
            <a:off x="762000" y="1295400"/>
            <a:ext cx="75565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lnSpc>
                <a:spcPct val="80000"/>
              </a:lnSpc>
              <a:spcBef>
                <a:spcPct val="20000"/>
              </a:spcBef>
              <a:buClr>
                <a:srgbClr val="66FFFF"/>
              </a:buClr>
              <a:buSzPct val="75000"/>
              <a:buFont typeface="Monotype Sorts" charset="2"/>
              <a:buNone/>
            </a:pPr>
            <a:r>
              <a:rPr lang="en-US" sz="2400">
                <a:latin typeface="Book Antiqua" pitchFamily="18" charset="0"/>
              </a:rPr>
              <a:t>Discount Sounds has 260 retail outlets throughout</a:t>
            </a:r>
          </a:p>
          <a:p>
            <a:pPr marL="342900" indent="-342900">
              <a:lnSpc>
                <a:spcPct val="80000"/>
              </a:lnSpc>
              <a:spcBef>
                <a:spcPct val="20000"/>
              </a:spcBef>
              <a:buClr>
                <a:srgbClr val="66FFFF"/>
              </a:buClr>
              <a:buSzPct val="75000"/>
              <a:buFont typeface="Monotype Sorts" charset="2"/>
              <a:buNone/>
            </a:pPr>
            <a:r>
              <a:rPr lang="en-US" sz="2400">
                <a:latin typeface="Book Antiqua" pitchFamily="18" charset="0"/>
              </a:rPr>
              <a:t>the United States.  The firm is evaluating a potential</a:t>
            </a:r>
          </a:p>
          <a:p>
            <a:pPr marL="342900" indent="-342900">
              <a:lnSpc>
                <a:spcPct val="80000"/>
              </a:lnSpc>
              <a:spcBef>
                <a:spcPct val="20000"/>
              </a:spcBef>
              <a:buClr>
                <a:srgbClr val="66FFFF"/>
              </a:buClr>
              <a:buSzPct val="75000"/>
              <a:buFont typeface="Monotype Sorts" charset="2"/>
              <a:buNone/>
            </a:pPr>
            <a:r>
              <a:rPr lang="en-US" sz="2400">
                <a:latin typeface="Book Antiqua" pitchFamily="18" charset="0"/>
              </a:rPr>
              <a:t>location for a new outlet, based in part, on the mean</a:t>
            </a:r>
          </a:p>
          <a:p>
            <a:pPr marL="342900" indent="-342900">
              <a:lnSpc>
                <a:spcPct val="80000"/>
              </a:lnSpc>
              <a:spcBef>
                <a:spcPct val="20000"/>
              </a:spcBef>
              <a:buClr>
                <a:srgbClr val="66FFFF"/>
              </a:buClr>
              <a:buSzPct val="75000"/>
              <a:buFont typeface="Monotype Sorts" charset="2"/>
              <a:buNone/>
            </a:pPr>
            <a:r>
              <a:rPr lang="en-US" sz="2400">
                <a:latin typeface="Book Antiqua" pitchFamily="18" charset="0"/>
              </a:rPr>
              <a:t>annual income of the individuals in the marketing</a:t>
            </a:r>
          </a:p>
          <a:p>
            <a:pPr marL="342900" indent="-342900">
              <a:lnSpc>
                <a:spcPct val="80000"/>
              </a:lnSpc>
              <a:spcBef>
                <a:spcPct val="20000"/>
              </a:spcBef>
              <a:buClr>
                <a:srgbClr val="66FFFF"/>
              </a:buClr>
              <a:buSzPct val="75000"/>
              <a:buFont typeface="Monotype Sorts" charset="2"/>
              <a:buNone/>
            </a:pPr>
            <a:r>
              <a:rPr lang="en-US" sz="2400">
                <a:latin typeface="Book Antiqua" pitchFamily="18" charset="0"/>
              </a:rPr>
              <a:t>area of the new location.</a:t>
            </a:r>
          </a:p>
        </p:txBody>
      </p:sp>
      <p:sp>
        <p:nvSpPr>
          <p:cNvPr id="66729" name="Rectangle 169"/>
          <p:cNvSpPr>
            <a:spLocks noChangeArrowheads="1"/>
          </p:cNvSpPr>
          <p:nvPr/>
        </p:nvSpPr>
        <p:spPr bwMode="auto">
          <a:xfrm>
            <a:off x="819150" y="3519488"/>
            <a:ext cx="744220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lnSpc>
                <a:spcPct val="80000"/>
              </a:lnSpc>
              <a:spcBef>
                <a:spcPct val="20000"/>
              </a:spcBef>
              <a:buClr>
                <a:srgbClr val="66FFFF"/>
              </a:buClr>
              <a:buSzPct val="75000"/>
              <a:buFont typeface="Monotype Sorts" charset="2"/>
              <a:buNone/>
            </a:pPr>
            <a:r>
              <a:rPr lang="en-US" sz="2400">
                <a:latin typeface="Book Antiqua" pitchFamily="18" charset="0"/>
              </a:rPr>
              <a:t>A sample of size </a:t>
            </a:r>
            <a:r>
              <a:rPr lang="en-US" sz="2400" i="1">
                <a:latin typeface="Book Antiqua" pitchFamily="18" charset="0"/>
              </a:rPr>
              <a:t>n</a:t>
            </a:r>
            <a:r>
              <a:rPr lang="en-US" sz="2400">
                <a:latin typeface="Book Antiqua" pitchFamily="18" charset="0"/>
              </a:rPr>
              <a:t> = 36 was taken; the sample </a:t>
            </a:r>
          </a:p>
          <a:p>
            <a:pPr marL="342900" indent="-342900">
              <a:lnSpc>
                <a:spcPct val="80000"/>
              </a:lnSpc>
              <a:spcBef>
                <a:spcPct val="20000"/>
              </a:spcBef>
              <a:buClr>
                <a:srgbClr val="66FFFF"/>
              </a:buClr>
              <a:buSzPct val="75000"/>
              <a:buFont typeface="Monotype Sorts" charset="2"/>
              <a:buNone/>
            </a:pPr>
            <a:r>
              <a:rPr lang="en-US" sz="2400">
                <a:latin typeface="Book Antiqua" pitchFamily="18" charset="0"/>
              </a:rPr>
              <a:t>mean income is $41,100.  The population is not</a:t>
            </a:r>
          </a:p>
          <a:p>
            <a:pPr marL="342900" indent="-342900">
              <a:lnSpc>
                <a:spcPct val="80000"/>
              </a:lnSpc>
              <a:spcBef>
                <a:spcPct val="20000"/>
              </a:spcBef>
              <a:buClr>
                <a:srgbClr val="66FFFF"/>
              </a:buClr>
              <a:buSzPct val="75000"/>
              <a:buFont typeface="Monotype Sorts" charset="2"/>
              <a:buNone/>
            </a:pPr>
            <a:r>
              <a:rPr lang="en-US" sz="2400">
                <a:latin typeface="Book Antiqua" pitchFamily="18" charset="0"/>
              </a:rPr>
              <a:t>believed to be highly skewed.  The population </a:t>
            </a:r>
          </a:p>
          <a:p>
            <a:pPr marL="342900" indent="-342900">
              <a:lnSpc>
                <a:spcPct val="80000"/>
              </a:lnSpc>
              <a:spcBef>
                <a:spcPct val="20000"/>
              </a:spcBef>
              <a:buClr>
                <a:srgbClr val="66FFFF"/>
              </a:buClr>
              <a:buSzPct val="75000"/>
              <a:buFont typeface="Monotype Sorts" charset="2"/>
              <a:buNone/>
            </a:pPr>
            <a:r>
              <a:rPr lang="en-US" sz="2400">
                <a:latin typeface="Book Antiqua" pitchFamily="18" charset="0"/>
              </a:rPr>
              <a:t>standard deviation is estimated to be $4,500, and the</a:t>
            </a:r>
          </a:p>
          <a:p>
            <a:pPr marL="342900" indent="-342900">
              <a:lnSpc>
                <a:spcPct val="80000"/>
              </a:lnSpc>
              <a:spcBef>
                <a:spcPct val="20000"/>
              </a:spcBef>
              <a:buClr>
                <a:srgbClr val="66FFFF"/>
              </a:buClr>
              <a:buSzPct val="75000"/>
              <a:buFont typeface="Monotype Sorts" charset="2"/>
              <a:buNone/>
            </a:pPr>
            <a:r>
              <a:rPr lang="en-US" sz="2400">
                <a:latin typeface="Book Antiqua" pitchFamily="18" charset="0"/>
              </a:rPr>
              <a:t>confidence coefficient to be used in the interval </a:t>
            </a:r>
          </a:p>
          <a:p>
            <a:pPr marL="342900" indent="-342900">
              <a:lnSpc>
                <a:spcPct val="80000"/>
              </a:lnSpc>
              <a:spcBef>
                <a:spcPct val="20000"/>
              </a:spcBef>
              <a:buClr>
                <a:srgbClr val="66FFFF"/>
              </a:buClr>
              <a:buSzPct val="75000"/>
              <a:buFont typeface="Monotype Sorts" charset="2"/>
              <a:buNone/>
            </a:pPr>
            <a:r>
              <a:rPr lang="en-US" sz="2400">
                <a:latin typeface="Book Antiqua" pitchFamily="18" charset="0"/>
              </a:rPr>
              <a:t>estimate is .95.</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728"/>
                                        </p:tgtEl>
                                        <p:attrNameLst>
                                          <p:attrName>style.visibility</p:attrName>
                                        </p:attrNameLst>
                                      </p:cBhvr>
                                      <p:to>
                                        <p:strVal val="visible"/>
                                      </p:to>
                                    </p:set>
                                    <p:animEffect transition="in" filter="blinds(horizontal)">
                                      <p:cBhvr>
                                        <p:cTn id="7" dur="500"/>
                                        <p:tgtEl>
                                          <p:spTgt spid="667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729"/>
                                        </p:tgtEl>
                                        <p:attrNameLst>
                                          <p:attrName>style.visibility</p:attrName>
                                        </p:attrNameLst>
                                      </p:cBhvr>
                                      <p:to>
                                        <p:strVal val="visible"/>
                                      </p:to>
                                    </p:set>
                                    <p:animEffect transition="in" filter="blinds(horizontal)">
                                      <p:cBhvr>
                                        <p:cTn id="12" dur="500"/>
                                        <p:tgtEl>
                                          <p:spTgt spid="66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28" grpId="0" autoUpdateAnimBg="0"/>
      <p:bldP spid="6672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758" name="Rectangle 174"/>
          <p:cNvSpPr>
            <a:spLocks noChangeArrowheads="1"/>
          </p:cNvSpPr>
          <p:nvPr/>
        </p:nvSpPr>
        <p:spPr bwMode="auto">
          <a:xfrm>
            <a:off x="2441171" y="4445000"/>
            <a:ext cx="4318000" cy="1066800"/>
          </a:xfrm>
          <a:prstGeom prst="rect">
            <a:avLst/>
          </a:prstGeom>
          <a:solidFill>
            <a:schemeClr val="bg1"/>
          </a:soli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a:effectLst>
                <a:outerShdw blurRad="38100" dist="38100" dir="2700000" algn="tl">
                  <a:srgbClr val="000000">
                    <a:alpha val="43137"/>
                  </a:srgbClr>
                </a:outerShdw>
              </a:effectLst>
            </a:endParaRPr>
          </a:p>
        </p:txBody>
      </p:sp>
      <p:grpSp>
        <p:nvGrpSpPr>
          <p:cNvPr id="67766" name="Group 182"/>
          <p:cNvGrpSpPr>
            <a:grpSpLocks/>
          </p:cNvGrpSpPr>
          <p:nvPr/>
        </p:nvGrpSpPr>
        <p:grpSpPr bwMode="auto">
          <a:xfrm>
            <a:off x="1073150" y="1568450"/>
            <a:ext cx="7334250" cy="1162050"/>
            <a:chOff x="636" y="588"/>
            <a:chExt cx="4620" cy="732"/>
          </a:xfrm>
        </p:grpSpPr>
        <p:sp>
          <p:nvSpPr>
            <p:cNvPr id="18443" name="Rectangle 164"/>
            <p:cNvSpPr>
              <a:spLocks noChangeArrowheads="1"/>
            </p:cNvSpPr>
            <p:nvPr/>
          </p:nvSpPr>
          <p:spPr bwMode="auto">
            <a:xfrm>
              <a:off x="636" y="588"/>
              <a:ext cx="4620" cy="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spcBef>
                  <a:spcPct val="20000"/>
                </a:spcBef>
                <a:buClr>
                  <a:srgbClr val="FFFF00"/>
                </a:buClr>
                <a:buSzPct val="80000"/>
                <a:buFont typeface="Monotype Sorts" charset="2"/>
                <a:buNone/>
              </a:pPr>
              <a:r>
                <a:rPr lang="en-US" sz="2400">
                  <a:latin typeface="Book Antiqua" pitchFamily="18" charset="0"/>
                </a:rPr>
                <a:t>95% of the sample means that can be observed</a:t>
              </a:r>
            </a:p>
            <a:p>
              <a:pPr>
                <a:spcBef>
                  <a:spcPct val="20000"/>
                </a:spcBef>
                <a:buClr>
                  <a:srgbClr val="FFFF00"/>
                </a:buClr>
                <a:buSzPct val="80000"/>
                <a:buFont typeface="Monotype Sorts" charset="2"/>
                <a:buNone/>
              </a:pPr>
              <a:r>
                <a:rPr lang="en-US" sz="2400">
                  <a:latin typeface="Book Antiqua" pitchFamily="18" charset="0"/>
                </a:rPr>
                <a:t>are within </a:t>
              </a:r>
              <a:r>
                <a:rPr lang="en-US" sz="2400" u="sng">
                  <a:latin typeface="Book Antiqua" pitchFamily="18" charset="0"/>
                </a:rPr>
                <a:t>+</a:t>
              </a:r>
              <a:r>
                <a:rPr lang="en-US" sz="2400">
                  <a:latin typeface="Book Antiqua" pitchFamily="18" charset="0"/>
                </a:rPr>
                <a:t> 1.96      of the population mean </a:t>
              </a:r>
              <a:r>
                <a:rPr lang="en-US" sz="2400" i="1">
                  <a:latin typeface="Symbol" pitchFamily="18" charset="2"/>
                </a:rPr>
                <a:t></a:t>
              </a:r>
              <a:r>
                <a:rPr lang="en-US" sz="2400">
                  <a:latin typeface="Book Antiqua" pitchFamily="18" charset="0"/>
                </a:rPr>
                <a:t>. </a:t>
              </a:r>
              <a:endParaRPr lang="en-US">
                <a:latin typeface="Book Antiqua" pitchFamily="18" charset="0"/>
              </a:endParaRPr>
            </a:p>
          </p:txBody>
        </p:sp>
        <p:graphicFrame>
          <p:nvGraphicFramePr>
            <p:cNvPr id="18444" name="Object 3">
              <a:hlinkClick r:id="" action="ppaction://ole?verb=0"/>
            </p:cNvPr>
            <p:cNvGraphicFramePr>
              <a:graphicFrameLocks/>
            </p:cNvGraphicFramePr>
            <p:nvPr/>
          </p:nvGraphicFramePr>
          <p:xfrm>
            <a:off x="2127" y="986"/>
            <a:ext cx="209" cy="241"/>
          </p:xfrm>
          <a:graphic>
            <a:graphicData uri="http://schemas.openxmlformats.org/presentationml/2006/ole">
              <mc:AlternateContent xmlns:mc="http://schemas.openxmlformats.org/markup-compatibility/2006">
                <mc:Choice xmlns:v="urn:schemas-microsoft-com:vml" Requires="v">
                  <p:oleObj spid="_x0000_s18541" name="Equation" r:id="rId4" imgW="10952640" imgH="10962720" progId="Equation">
                    <p:embed/>
                  </p:oleObj>
                </mc:Choice>
                <mc:Fallback>
                  <p:oleObj name="Equation" r:id="rId4" imgW="10952640" imgH="10962720" progId="Equation">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 y="986"/>
                          <a:ext cx="209" cy="241"/>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sp>
        <p:nvSpPr>
          <p:cNvPr id="67749" name="Rectangle 165"/>
          <p:cNvSpPr>
            <a:spLocks noChangeArrowheads="1"/>
          </p:cNvSpPr>
          <p:nvPr/>
        </p:nvSpPr>
        <p:spPr bwMode="auto">
          <a:xfrm>
            <a:off x="1092200" y="2692400"/>
            <a:ext cx="46672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spcBef>
                <a:spcPct val="20000"/>
              </a:spcBef>
              <a:buClr>
                <a:srgbClr val="FFFF00"/>
              </a:buClr>
              <a:buSzPct val="80000"/>
              <a:buFont typeface="Monotype Sorts" charset="2"/>
              <a:buNone/>
            </a:pPr>
            <a:r>
              <a:rPr lang="en-US" sz="2400">
                <a:latin typeface="Book Antiqua" pitchFamily="18" charset="0"/>
              </a:rPr>
              <a:t>The margin of error is: </a:t>
            </a:r>
            <a:endParaRPr lang="en-US">
              <a:latin typeface="Book Antiqua" pitchFamily="18" charset="0"/>
            </a:endParaRPr>
          </a:p>
        </p:txBody>
      </p:sp>
      <p:graphicFrame>
        <p:nvGraphicFramePr>
          <p:cNvPr id="67588" name="Object 4">
            <a:hlinkClick r:id="" action="ppaction://ole?verb=0"/>
          </p:cNvPr>
          <p:cNvGraphicFramePr>
            <a:graphicFrameLocks/>
          </p:cNvGraphicFramePr>
          <p:nvPr/>
        </p:nvGraphicFramePr>
        <p:xfrm>
          <a:off x="2449513" y="3365500"/>
          <a:ext cx="4100512" cy="827088"/>
        </p:xfrm>
        <a:graphic>
          <a:graphicData uri="http://schemas.openxmlformats.org/presentationml/2006/ole">
            <mc:AlternateContent xmlns:mc="http://schemas.openxmlformats.org/markup-compatibility/2006">
              <mc:Choice xmlns:v="urn:schemas-microsoft-com:vml" Requires="v">
                <p:oleObj spid="_x0000_s18542" name="Equation" r:id="rId6" imgW="155533320" imgH="30068280" progId="">
                  <p:embed/>
                </p:oleObj>
              </mc:Choice>
              <mc:Fallback>
                <p:oleObj name="Equation" r:id="rId6" imgW="155533320" imgH="30068280" progId="">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9513" y="3365500"/>
                        <a:ext cx="4100512" cy="827088"/>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67747" name="Rectangle 163"/>
          <p:cNvSpPr>
            <a:spLocks noChangeArrowheads="1"/>
          </p:cNvSpPr>
          <p:nvPr/>
        </p:nvSpPr>
        <p:spPr bwMode="auto">
          <a:xfrm>
            <a:off x="2517775" y="4540250"/>
            <a:ext cx="42418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nSpc>
                <a:spcPct val="110000"/>
              </a:lnSpc>
            </a:pPr>
            <a:r>
              <a:rPr lang="en-US" sz="2400">
                <a:latin typeface="Book Antiqua" pitchFamily="18" charset="0"/>
              </a:rPr>
              <a:t>    Thus, at 95% confidence,</a:t>
            </a:r>
          </a:p>
          <a:p>
            <a:pPr>
              <a:lnSpc>
                <a:spcPct val="110000"/>
              </a:lnSpc>
            </a:pPr>
            <a:r>
              <a:rPr lang="en-US" sz="2400">
                <a:latin typeface="Book Antiqua" pitchFamily="18" charset="0"/>
              </a:rPr>
              <a:t> the margin of error is $1,470. </a:t>
            </a:r>
          </a:p>
          <a:p>
            <a:pPr>
              <a:lnSpc>
                <a:spcPct val="110000"/>
              </a:lnSpc>
            </a:pPr>
            <a:endParaRPr lang="en-US" sz="600">
              <a:latin typeface="Book Antiqua" pitchFamily="18" charset="0"/>
            </a:endParaRPr>
          </a:p>
        </p:txBody>
      </p:sp>
      <p:sp>
        <p:nvSpPr>
          <p:cNvPr id="67754" name="Oval 170"/>
          <p:cNvSpPr>
            <a:spLocks noChangeArrowheads="1"/>
          </p:cNvSpPr>
          <p:nvPr/>
        </p:nvSpPr>
        <p:spPr bwMode="auto">
          <a:xfrm>
            <a:off x="5645150" y="3473450"/>
            <a:ext cx="1085850" cy="552450"/>
          </a:xfrm>
          <a:prstGeom prst="ellipse">
            <a:avLst/>
          </a:prstGeom>
          <a:noFill/>
          <a:ln w="19050">
            <a:solidFill>
              <a:srgbClr val="66FFFF"/>
            </a:solidFill>
            <a:round/>
            <a:headEnd/>
            <a:tailEnd/>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2" name="Rectangle 167"/>
          <p:cNvSpPr>
            <a:spLocks noChangeArrowheads="1"/>
          </p:cNvSpPr>
          <p:nvPr/>
        </p:nvSpPr>
        <p:spPr bwMode="auto">
          <a:xfrm>
            <a:off x="703263" y="152400"/>
            <a:ext cx="6038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lgn="ctr">
              <a:spcBef>
                <a:spcPct val="20000"/>
              </a:spcBef>
              <a:buClr>
                <a:srgbClr val="66FFFF"/>
              </a:buClr>
              <a:buSzPct val="75000"/>
            </a:pPr>
            <a:r>
              <a:rPr lang="en-US" sz="2400">
                <a:latin typeface="Book Antiqua" pitchFamily="18" charset="0"/>
              </a:rPr>
              <a:t>Example:  Discount Sounds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67766"/>
                                        </p:tgtEl>
                                        <p:attrNameLst>
                                          <p:attrName>style.visibility</p:attrName>
                                        </p:attrNameLst>
                                      </p:cBhvr>
                                      <p:to>
                                        <p:strVal val="visible"/>
                                      </p:to>
                                    </p:set>
                                    <p:animEffect transition="in" filter="slide(fromTop)">
                                      <p:cBhvr>
                                        <p:cTn id="7" dur="500"/>
                                        <p:tgtEl>
                                          <p:spTgt spid="677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67749"/>
                                        </p:tgtEl>
                                        <p:attrNameLst>
                                          <p:attrName>style.visibility</p:attrName>
                                        </p:attrNameLst>
                                      </p:cBhvr>
                                      <p:to>
                                        <p:strVal val="visible"/>
                                      </p:to>
                                    </p:set>
                                    <p:animEffect transition="in" filter="slide(fromTop)">
                                      <p:cBhvr>
                                        <p:cTn id="12" dur="500"/>
                                        <p:tgtEl>
                                          <p:spTgt spid="67749"/>
                                        </p:tgtEl>
                                      </p:cBhvr>
                                    </p:animEffect>
                                  </p:childTnLst>
                                </p:cTn>
                              </p:par>
                            </p:childTnLst>
                          </p:cTn>
                        </p:par>
                        <p:par>
                          <p:cTn id="13" fill="hold" nodeType="afterGroup">
                            <p:stCondLst>
                              <p:cond delay="500"/>
                            </p:stCondLst>
                            <p:childTnLst>
                              <p:par>
                                <p:cTn id="14" presetID="12" presetClass="entr" presetSubtype="1" fill="hold" nodeType="afterEffect">
                                  <p:stCondLst>
                                    <p:cond delay="2000"/>
                                  </p:stCondLst>
                                  <p:childTnLst>
                                    <p:set>
                                      <p:cBhvr>
                                        <p:cTn id="15" dur="1" fill="hold">
                                          <p:stCondLst>
                                            <p:cond delay="0"/>
                                          </p:stCondLst>
                                        </p:cTn>
                                        <p:tgtEl>
                                          <p:spTgt spid="67588"/>
                                        </p:tgtEl>
                                        <p:attrNameLst>
                                          <p:attrName>style.visibility</p:attrName>
                                        </p:attrNameLst>
                                      </p:cBhvr>
                                      <p:to>
                                        <p:strVal val="visible"/>
                                      </p:to>
                                    </p:set>
                                    <p:animEffect transition="in" filter="slide(fromTop)">
                                      <p:cBhvr>
                                        <p:cTn id="16" dur="500"/>
                                        <p:tgtEl>
                                          <p:spTgt spid="67588"/>
                                        </p:tgtEl>
                                      </p:cBhvr>
                                    </p:animEffect>
                                  </p:childTnLst>
                                </p:cTn>
                              </p:par>
                            </p:childTnLst>
                          </p:cTn>
                        </p:par>
                        <p:par>
                          <p:cTn id="17" fill="hold" nodeType="afterGroup">
                            <p:stCondLst>
                              <p:cond delay="3000"/>
                            </p:stCondLst>
                            <p:childTnLst>
                              <p:par>
                                <p:cTn id="18" presetID="16" presetClass="entr" presetSubtype="21" fill="hold" grpId="0" nodeType="afterEffect">
                                  <p:stCondLst>
                                    <p:cond delay="2000"/>
                                  </p:stCondLst>
                                  <p:childTnLst>
                                    <p:set>
                                      <p:cBhvr>
                                        <p:cTn id="19" dur="1" fill="hold">
                                          <p:stCondLst>
                                            <p:cond delay="0"/>
                                          </p:stCondLst>
                                        </p:cTn>
                                        <p:tgtEl>
                                          <p:spTgt spid="67754"/>
                                        </p:tgtEl>
                                        <p:attrNameLst>
                                          <p:attrName>style.visibility</p:attrName>
                                        </p:attrNameLst>
                                      </p:cBhvr>
                                      <p:to>
                                        <p:strVal val="visible"/>
                                      </p:to>
                                    </p:set>
                                    <p:animEffect transition="in" filter="barn(inVertical)">
                                      <p:cBhvr>
                                        <p:cTn id="20" dur="500"/>
                                        <p:tgtEl>
                                          <p:spTgt spid="6775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67758"/>
                                        </p:tgtEl>
                                        <p:attrNameLst>
                                          <p:attrName>style.visibility</p:attrName>
                                        </p:attrNameLst>
                                      </p:cBhvr>
                                      <p:to>
                                        <p:strVal val="visible"/>
                                      </p:to>
                                    </p:set>
                                    <p:animEffect transition="in" filter="dissolve">
                                      <p:cBhvr>
                                        <p:cTn id="25" dur="500"/>
                                        <p:tgtEl>
                                          <p:spTgt spid="67758"/>
                                        </p:tgtEl>
                                      </p:cBhvr>
                                    </p:animEffect>
                                  </p:childTnLst>
                                </p:cTn>
                              </p:par>
                            </p:childTnLst>
                          </p:cTn>
                        </p:par>
                        <p:par>
                          <p:cTn id="26" fill="hold" nodeType="afterGroup">
                            <p:stCondLst>
                              <p:cond delay="500"/>
                            </p:stCondLst>
                            <p:childTnLst>
                              <p:par>
                                <p:cTn id="27" presetID="12" presetClass="entr" presetSubtype="1" fill="hold" grpId="0" nodeType="afterEffect">
                                  <p:stCondLst>
                                    <p:cond delay="1000"/>
                                  </p:stCondLst>
                                  <p:childTnLst>
                                    <p:set>
                                      <p:cBhvr>
                                        <p:cTn id="28" dur="1" fill="hold">
                                          <p:stCondLst>
                                            <p:cond delay="0"/>
                                          </p:stCondLst>
                                        </p:cTn>
                                        <p:tgtEl>
                                          <p:spTgt spid="67747"/>
                                        </p:tgtEl>
                                        <p:attrNameLst>
                                          <p:attrName>style.visibility</p:attrName>
                                        </p:attrNameLst>
                                      </p:cBhvr>
                                      <p:to>
                                        <p:strVal val="visible"/>
                                      </p:to>
                                    </p:set>
                                    <p:animEffect transition="in" filter="slide(fromTop)">
                                      <p:cBhvr>
                                        <p:cTn id="29" dur="500"/>
                                        <p:tgtEl>
                                          <p:spTgt spid="67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49" grpId="0" autoUpdateAnimBg="0"/>
      <p:bldP spid="67747" grpId="0" autoUpdateAnimBg="0"/>
      <p:bldP spid="67754"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4" name="Rectangle 6"/>
          <p:cNvSpPr>
            <a:spLocks noChangeArrowheads="1"/>
          </p:cNvSpPr>
          <p:nvPr/>
        </p:nvSpPr>
        <p:spPr bwMode="auto">
          <a:xfrm>
            <a:off x="3105150" y="2171700"/>
            <a:ext cx="3028950" cy="1562100"/>
          </a:xfrm>
          <a:prstGeom prst="rect">
            <a:avLst/>
          </a:prstGeom>
          <a:solidFill>
            <a:schemeClr val="bg1"/>
          </a:soli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a:p>
        </p:txBody>
      </p:sp>
      <p:sp>
        <p:nvSpPr>
          <p:cNvPr id="19461" name="Rectangle 3"/>
          <p:cNvSpPr>
            <a:spLocks noGrp="1" noChangeArrowheads="1"/>
          </p:cNvSpPr>
          <p:nvPr>
            <p:ph type="body" idx="1"/>
          </p:nvPr>
        </p:nvSpPr>
        <p:spPr>
          <a:xfrm>
            <a:off x="1085850" y="1600200"/>
            <a:ext cx="5503863" cy="585788"/>
          </a:xfrm>
        </p:spPr>
        <p:txBody>
          <a:bodyPr/>
          <a:lstStyle/>
          <a:p>
            <a:pPr>
              <a:buFont typeface="Monotype Sorts" charset="2"/>
              <a:buNone/>
            </a:pPr>
            <a:r>
              <a:rPr lang="en-US"/>
              <a:t>Interval estimate of </a:t>
            </a:r>
            <a:r>
              <a:rPr lang="en-US" i="1">
                <a:latin typeface="Symbol" pitchFamily="18" charset="2"/>
              </a:rPr>
              <a:t></a:t>
            </a:r>
            <a:r>
              <a:rPr lang="en-US"/>
              <a:t>  is:</a:t>
            </a:r>
          </a:p>
        </p:txBody>
      </p:sp>
      <p:sp>
        <p:nvSpPr>
          <p:cNvPr id="63655" name="Rectangle 167"/>
          <p:cNvSpPr>
            <a:spLocks noChangeArrowheads="1"/>
          </p:cNvSpPr>
          <p:nvPr/>
        </p:nvSpPr>
        <p:spPr bwMode="auto">
          <a:xfrm>
            <a:off x="1143000" y="4151313"/>
            <a:ext cx="72009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spcBef>
                <a:spcPct val="20000"/>
              </a:spcBef>
              <a:buClr>
                <a:srgbClr val="66FFFF"/>
              </a:buClr>
              <a:buSzPct val="75000"/>
              <a:buFont typeface="Monotype Sorts" charset="2"/>
              <a:buNone/>
            </a:pPr>
            <a:r>
              <a:rPr lang="en-US" sz="2400">
                <a:latin typeface="Book Antiqua" pitchFamily="18" charset="0"/>
              </a:rPr>
              <a:t>We are </a:t>
            </a:r>
            <a:r>
              <a:rPr lang="en-US" sz="2400" u="sng">
                <a:latin typeface="Book Antiqua" pitchFamily="18" charset="0"/>
              </a:rPr>
              <a:t>95% confident</a:t>
            </a:r>
            <a:r>
              <a:rPr lang="en-US" sz="2400">
                <a:latin typeface="Book Antiqua" pitchFamily="18" charset="0"/>
              </a:rPr>
              <a:t> that the interval contains the</a:t>
            </a:r>
          </a:p>
          <a:p>
            <a:pPr>
              <a:spcBef>
                <a:spcPct val="20000"/>
              </a:spcBef>
              <a:buClr>
                <a:srgbClr val="66FFFF"/>
              </a:buClr>
              <a:buSzPct val="75000"/>
              <a:buFont typeface="Monotype Sorts" charset="2"/>
              <a:buNone/>
            </a:pPr>
            <a:r>
              <a:rPr lang="en-US" sz="2400">
                <a:latin typeface="Book Antiqua" pitchFamily="18" charset="0"/>
              </a:rPr>
              <a:t>population mean.</a:t>
            </a:r>
          </a:p>
        </p:txBody>
      </p:sp>
      <p:sp>
        <p:nvSpPr>
          <p:cNvPr id="63656" name="Rectangle 168"/>
          <p:cNvSpPr>
            <a:spLocks noChangeArrowheads="1"/>
          </p:cNvSpPr>
          <p:nvPr/>
        </p:nvSpPr>
        <p:spPr bwMode="auto">
          <a:xfrm>
            <a:off x="3200400" y="2266950"/>
            <a:ext cx="28765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nSpc>
                <a:spcPct val="90000"/>
              </a:lnSpc>
              <a:spcBef>
                <a:spcPct val="20000"/>
              </a:spcBef>
              <a:buClr>
                <a:srgbClr val="66FFFF"/>
              </a:buClr>
              <a:buSzPct val="75000"/>
              <a:buFont typeface="Monotype Sorts" charset="2"/>
              <a:buNone/>
            </a:pPr>
            <a:r>
              <a:rPr lang="en-US" sz="2400">
                <a:latin typeface="Book Antiqua" pitchFamily="18" charset="0"/>
              </a:rPr>
              <a:t>$41,100  </a:t>
            </a:r>
            <a:r>
              <a:rPr lang="en-US" sz="2400" u="sng">
                <a:latin typeface="Book Antiqua" pitchFamily="18" charset="0"/>
              </a:rPr>
              <a:t>+</a:t>
            </a:r>
            <a:r>
              <a:rPr lang="en-US" sz="2400">
                <a:latin typeface="Book Antiqua" pitchFamily="18" charset="0"/>
              </a:rPr>
              <a:t>  $1,470</a:t>
            </a:r>
          </a:p>
          <a:p>
            <a:pPr>
              <a:lnSpc>
                <a:spcPct val="90000"/>
              </a:lnSpc>
              <a:spcBef>
                <a:spcPct val="20000"/>
              </a:spcBef>
              <a:buClr>
                <a:srgbClr val="66FFFF"/>
              </a:buClr>
              <a:buSzPct val="75000"/>
              <a:buFont typeface="Monotype Sorts" charset="2"/>
              <a:buNone/>
            </a:pPr>
            <a:r>
              <a:rPr lang="en-US" sz="2400">
                <a:latin typeface="Book Antiqua" pitchFamily="18" charset="0"/>
              </a:rPr>
              <a:t>or</a:t>
            </a:r>
          </a:p>
          <a:p>
            <a:pPr>
              <a:lnSpc>
                <a:spcPct val="90000"/>
              </a:lnSpc>
              <a:spcBef>
                <a:spcPct val="20000"/>
              </a:spcBef>
              <a:buClr>
                <a:srgbClr val="66FFFF"/>
              </a:buClr>
              <a:buSzPct val="75000"/>
              <a:buFont typeface="Monotype Sorts" charset="2"/>
              <a:buNone/>
            </a:pPr>
            <a:r>
              <a:rPr lang="en-US" sz="2400">
                <a:latin typeface="Book Antiqua" pitchFamily="18" charset="0"/>
              </a:rPr>
              <a:t>$39,630  to  $42,570</a:t>
            </a:r>
          </a:p>
        </p:txBody>
      </p:sp>
      <p:sp>
        <p:nvSpPr>
          <p:cNvPr id="19464" name="Rectangle 167"/>
          <p:cNvSpPr>
            <a:spLocks noChangeArrowheads="1"/>
          </p:cNvSpPr>
          <p:nvPr/>
        </p:nvSpPr>
        <p:spPr bwMode="auto">
          <a:xfrm>
            <a:off x="703263" y="152400"/>
            <a:ext cx="6038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lgn="ctr">
              <a:spcBef>
                <a:spcPct val="20000"/>
              </a:spcBef>
              <a:buClr>
                <a:srgbClr val="66FFFF"/>
              </a:buClr>
              <a:buSzPct val="75000"/>
            </a:pPr>
            <a:r>
              <a:rPr lang="en-US" sz="2400">
                <a:latin typeface="Book Antiqua" pitchFamily="18" charset="0"/>
              </a:rPr>
              <a:t>Example:  Discount Sounds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3494"/>
                                        </p:tgtEl>
                                        <p:attrNameLst>
                                          <p:attrName>style.visibility</p:attrName>
                                        </p:attrNameLst>
                                      </p:cBhvr>
                                      <p:to>
                                        <p:strVal val="visible"/>
                                      </p:to>
                                    </p:set>
                                    <p:animEffect transition="in" filter="dissolve">
                                      <p:cBhvr>
                                        <p:cTn id="7" dur="500"/>
                                        <p:tgtEl>
                                          <p:spTgt spid="63494"/>
                                        </p:tgtEl>
                                      </p:cBhvr>
                                    </p:animEffect>
                                  </p:childTnLst>
                                </p:cTn>
                              </p:par>
                            </p:childTnLst>
                          </p:cTn>
                        </p:par>
                        <p:par>
                          <p:cTn id="8" fill="hold" nodeType="afterGroup">
                            <p:stCondLst>
                              <p:cond delay="500"/>
                            </p:stCondLst>
                            <p:childTnLst>
                              <p:par>
                                <p:cTn id="9" presetID="23" presetClass="entr" presetSubtype="272" fill="hold" grpId="0" nodeType="afterEffect">
                                  <p:stCondLst>
                                    <p:cond delay="1000"/>
                                  </p:stCondLst>
                                  <p:childTnLst>
                                    <p:set>
                                      <p:cBhvr>
                                        <p:cTn id="10" dur="1" fill="hold">
                                          <p:stCondLst>
                                            <p:cond delay="0"/>
                                          </p:stCondLst>
                                        </p:cTn>
                                        <p:tgtEl>
                                          <p:spTgt spid="63656"/>
                                        </p:tgtEl>
                                        <p:attrNameLst>
                                          <p:attrName>style.visibility</p:attrName>
                                        </p:attrNameLst>
                                      </p:cBhvr>
                                      <p:to>
                                        <p:strVal val="visible"/>
                                      </p:to>
                                    </p:set>
                                    <p:anim calcmode="lin" valueType="num">
                                      <p:cBhvr>
                                        <p:cTn id="11" dur="500" fill="hold"/>
                                        <p:tgtEl>
                                          <p:spTgt spid="63656"/>
                                        </p:tgtEl>
                                        <p:attrNameLst>
                                          <p:attrName>ppt_w</p:attrName>
                                        </p:attrNameLst>
                                      </p:cBhvr>
                                      <p:tavLst>
                                        <p:tav tm="0">
                                          <p:val>
                                            <p:strVal val="2/3*#ppt_w"/>
                                          </p:val>
                                        </p:tav>
                                        <p:tav tm="100000">
                                          <p:val>
                                            <p:strVal val="#ppt_w"/>
                                          </p:val>
                                        </p:tav>
                                      </p:tavLst>
                                    </p:anim>
                                    <p:anim calcmode="lin" valueType="num">
                                      <p:cBhvr>
                                        <p:cTn id="12" dur="500" fill="hold"/>
                                        <p:tgtEl>
                                          <p:spTgt spid="63656"/>
                                        </p:tgtEl>
                                        <p:attrNameLst>
                                          <p:attrName>ppt_h</p:attrName>
                                        </p:attrNameLst>
                                      </p:cBhvr>
                                      <p:tavLst>
                                        <p:tav tm="0">
                                          <p:val>
                                            <p:strVal val="2/3*#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63655"/>
                                        </p:tgtEl>
                                        <p:attrNameLst>
                                          <p:attrName>style.visibility</p:attrName>
                                        </p:attrNameLst>
                                      </p:cBhvr>
                                      <p:to>
                                        <p:strVal val="visible"/>
                                      </p:to>
                                    </p:set>
                                    <p:animEffect transition="in" filter="slide(fromTop)">
                                      <p:cBhvr>
                                        <p:cTn id="17" dur="500"/>
                                        <p:tgtEl>
                                          <p:spTgt spid="63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55" grpId="0" autoUpdateAnimBg="0"/>
      <p:bldP spid="6365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Statistical Inference…</a:t>
            </a:r>
          </a:p>
        </p:txBody>
      </p:sp>
      <p:sp>
        <p:nvSpPr>
          <p:cNvPr id="4099" name="Rectangle 3"/>
          <p:cNvSpPr>
            <a:spLocks noGrp="1" noChangeArrowheads="1"/>
          </p:cNvSpPr>
          <p:nvPr>
            <p:ph type="body" idx="1"/>
          </p:nvPr>
        </p:nvSpPr>
        <p:spPr/>
        <p:txBody>
          <a:bodyPr/>
          <a:lstStyle/>
          <a:p>
            <a:pPr marL="0" indent="0" eaLnBrk="1" hangingPunct="1">
              <a:buFontTx/>
              <a:buNone/>
            </a:pPr>
            <a:r>
              <a:rPr lang="en-US" b="1" i="1"/>
              <a:t>Statistical inference</a:t>
            </a:r>
            <a:r>
              <a:rPr lang="en-US"/>
              <a:t> is the process by which we acquire information and draw conclusions about populations from samples.</a:t>
            </a:r>
          </a:p>
          <a:p>
            <a:pPr marL="0" indent="0" eaLnBrk="1" hangingPunct="1">
              <a:buFontTx/>
              <a:buNone/>
            </a:pPr>
            <a:endParaRPr lang="en-US"/>
          </a:p>
          <a:p>
            <a:pPr marL="0" indent="0" eaLnBrk="1" hangingPunct="1">
              <a:buFontTx/>
              <a:buNone/>
            </a:pPr>
            <a:endParaRPr lang="en-US"/>
          </a:p>
          <a:p>
            <a:pPr marL="0" indent="0" eaLnBrk="1" hangingPunct="1">
              <a:buFontTx/>
              <a:buNone/>
            </a:pPr>
            <a:endParaRPr lang="en-US"/>
          </a:p>
          <a:p>
            <a:pPr marL="0" indent="0" eaLnBrk="1" hangingPunct="1">
              <a:buFontTx/>
              <a:buNone/>
            </a:pPr>
            <a:endParaRPr lang="en-US"/>
          </a:p>
          <a:p>
            <a:pPr marL="0" indent="0" eaLnBrk="1" hangingPunct="1">
              <a:buFontTx/>
              <a:buNone/>
            </a:pPr>
            <a:endParaRPr lang="en-US"/>
          </a:p>
          <a:p>
            <a:pPr marL="0" indent="0" eaLnBrk="1" hangingPunct="1">
              <a:buFontTx/>
              <a:buNone/>
            </a:pPr>
            <a:endParaRPr lang="en-US" sz="2000"/>
          </a:p>
          <a:p>
            <a:pPr marL="0" indent="0" eaLnBrk="1" hangingPunct="1">
              <a:buFontTx/>
              <a:buNone/>
            </a:pPr>
            <a:endParaRPr lang="en-US" sz="2000"/>
          </a:p>
          <a:p>
            <a:pPr marL="0" indent="0" eaLnBrk="1" hangingPunct="1">
              <a:buFontTx/>
              <a:buNone/>
            </a:pPr>
            <a:r>
              <a:rPr lang="en-US" sz="2000"/>
              <a:t>In order to do inference, we require the skills and knowledge of descriptive statistics, probability distributions, and sampling distributions.</a:t>
            </a:r>
          </a:p>
        </p:txBody>
      </p:sp>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3352800"/>
            <a:ext cx="5356225"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2133600"/>
            <a:ext cx="5567363"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Line 6"/>
          <p:cNvSpPr>
            <a:spLocks noChangeShapeType="1"/>
          </p:cNvSpPr>
          <p:nvPr/>
        </p:nvSpPr>
        <p:spPr bwMode="auto">
          <a:xfrm>
            <a:off x="381000" y="3276600"/>
            <a:ext cx="8305800" cy="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Interval Width…</a:t>
            </a:r>
          </a:p>
        </p:txBody>
      </p:sp>
      <p:sp>
        <p:nvSpPr>
          <p:cNvPr id="20483" name="Rectangle 3"/>
          <p:cNvSpPr>
            <a:spLocks noGrp="1" noChangeArrowheads="1"/>
          </p:cNvSpPr>
          <p:nvPr>
            <p:ph type="body" idx="1"/>
          </p:nvPr>
        </p:nvSpPr>
        <p:spPr/>
        <p:txBody>
          <a:bodyPr/>
          <a:lstStyle/>
          <a:p>
            <a:pPr marL="0" indent="0" algn="ctr" eaLnBrk="1" hangingPunct="1">
              <a:buFontTx/>
              <a:buNone/>
            </a:pPr>
            <a:r>
              <a:rPr lang="en-US" b="1" i="1">
                <a:solidFill>
                  <a:srgbClr val="FF0000"/>
                </a:solidFill>
              </a:rPr>
              <a:t>A wide interval provides little information</a:t>
            </a:r>
            <a:r>
              <a:rPr lang="en-US"/>
              <a:t>.</a:t>
            </a:r>
          </a:p>
          <a:p>
            <a:pPr marL="0" indent="0" eaLnBrk="1" hangingPunct="1">
              <a:buFontTx/>
              <a:buNone/>
            </a:pPr>
            <a:r>
              <a:rPr lang="en-US"/>
              <a:t>For example, suppose we estimate with 95% confidence that an accountant’s average starting salary is between $15,000 and $100,000. </a:t>
            </a:r>
          </a:p>
          <a:p>
            <a:pPr marL="0" indent="0" eaLnBrk="1" hangingPunct="1">
              <a:buFontTx/>
              <a:buNone/>
            </a:pPr>
            <a:endParaRPr lang="en-US"/>
          </a:p>
          <a:p>
            <a:pPr marL="0" indent="0" eaLnBrk="1" hangingPunct="1">
              <a:buFontTx/>
              <a:buNone/>
            </a:pPr>
            <a:r>
              <a:rPr lang="en-US" b="1" i="1"/>
              <a:t>Contrast</a:t>
            </a:r>
            <a:r>
              <a:rPr lang="en-US"/>
              <a:t> this with: a 95% confidence interval estimate of starting salaries between $42,000 and $45,000.</a:t>
            </a:r>
          </a:p>
          <a:p>
            <a:pPr marL="0" indent="0" eaLnBrk="1" hangingPunct="1">
              <a:buFontTx/>
              <a:buNone/>
            </a:pPr>
            <a:endParaRPr lang="en-US"/>
          </a:p>
          <a:p>
            <a:pPr marL="0" indent="0" eaLnBrk="1" hangingPunct="1">
              <a:buFontTx/>
              <a:buNone/>
            </a:pPr>
            <a:r>
              <a:rPr lang="en-US"/>
              <a:t>The second estimate is much narrower, providing accounting students more precise information about starting salaries.</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Interval Width…</a:t>
            </a:r>
          </a:p>
        </p:txBody>
      </p:sp>
      <p:sp>
        <p:nvSpPr>
          <p:cNvPr id="21507" name="Rectangle 3"/>
          <p:cNvSpPr>
            <a:spLocks noGrp="1" noChangeArrowheads="1"/>
          </p:cNvSpPr>
          <p:nvPr>
            <p:ph type="body" idx="1"/>
          </p:nvPr>
        </p:nvSpPr>
        <p:spPr/>
        <p:txBody>
          <a:bodyPr/>
          <a:lstStyle/>
          <a:p>
            <a:pPr marL="0" indent="0" eaLnBrk="1" hangingPunct="1">
              <a:buFontTx/>
              <a:buNone/>
            </a:pPr>
            <a:r>
              <a:rPr lang="en-US"/>
              <a:t>The width of the confidence interval estimate is a function of the </a:t>
            </a:r>
            <a:r>
              <a:rPr lang="en-US">
                <a:solidFill>
                  <a:srgbClr val="0000FF"/>
                </a:solidFill>
              </a:rPr>
              <a:t>confidence level,</a:t>
            </a:r>
            <a:r>
              <a:rPr lang="en-US"/>
              <a:t> the </a:t>
            </a:r>
            <a:r>
              <a:rPr lang="en-US">
                <a:solidFill>
                  <a:srgbClr val="FF0000"/>
                </a:solidFill>
              </a:rPr>
              <a:t>population</a:t>
            </a:r>
            <a:r>
              <a:rPr lang="en-US"/>
              <a:t> </a:t>
            </a:r>
            <a:r>
              <a:rPr lang="en-US">
                <a:solidFill>
                  <a:srgbClr val="FF0000"/>
                </a:solidFill>
              </a:rPr>
              <a:t>standard deviation</a:t>
            </a:r>
            <a:r>
              <a:rPr lang="en-US"/>
              <a:t>, and the </a:t>
            </a:r>
            <a:r>
              <a:rPr lang="en-US">
                <a:solidFill>
                  <a:srgbClr val="008000"/>
                </a:solidFill>
              </a:rPr>
              <a:t>sample size</a:t>
            </a:r>
            <a:r>
              <a:rPr lang="en-US"/>
              <a:t>…</a:t>
            </a:r>
          </a:p>
          <a:p>
            <a:pPr marL="0" indent="0" eaLnBrk="1" hangingPunct="1">
              <a:buFontTx/>
              <a:buNone/>
            </a:pPr>
            <a:endParaRPr lang="en-US"/>
          </a:p>
          <a:p>
            <a:pPr marL="0" indent="0" eaLnBrk="1" hangingPunct="1">
              <a:buFontTx/>
              <a:buNone/>
            </a:pPr>
            <a:endParaRPr lang="en-US"/>
          </a:p>
          <a:p>
            <a:pPr marL="0" indent="0" eaLnBrk="1" hangingPunct="1">
              <a:buFontTx/>
              <a:buNone/>
            </a:pPr>
            <a:endParaRPr lang="en-US"/>
          </a:p>
          <a:p>
            <a:pPr marL="0" indent="0" eaLnBrk="1" hangingPunct="1">
              <a:buFontTx/>
              <a:buNone/>
            </a:pPr>
            <a:endParaRPr lang="en-US"/>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0300" y="2667000"/>
            <a:ext cx="18034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Freeform 5"/>
          <p:cNvSpPr>
            <a:spLocks/>
          </p:cNvSpPr>
          <p:nvPr/>
        </p:nvSpPr>
        <p:spPr bwMode="auto">
          <a:xfrm>
            <a:off x="1828800" y="2209800"/>
            <a:ext cx="2971800" cy="1663700"/>
          </a:xfrm>
          <a:custGeom>
            <a:avLst/>
            <a:gdLst>
              <a:gd name="T0" fmla="*/ 0 w 1872"/>
              <a:gd name="T1" fmla="*/ 0 h 1048"/>
              <a:gd name="T2" fmla="*/ 2147483647 w 1872"/>
              <a:gd name="T3" fmla="*/ 2147483647 h 1048"/>
              <a:gd name="T4" fmla="*/ 2147483647 w 1872"/>
              <a:gd name="T5" fmla="*/ 2147483647 h 1048"/>
              <a:gd name="T6" fmla="*/ 0 60000 65536"/>
              <a:gd name="T7" fmla="*/ 0 60000 65536"/>
              <a:gd name="T8" fmla="*/ 0 60000 65536"/>
              <a:gd name="T9" fmla="*/ 0 w 1872"/>
              <a:gd name="T10" fmla="*/ 0 h 1048"/>
              <a:gd name="T11" fmla="*/ 1872 w 1872"/>
              <a:gd name="T12" fmla="*/ 1048 h 1048"/>
            </a:gdLst>
            <a:ahLst/>
            <a:cxnLst>
              <a:cxn ang="T6">
                <a:pos x="T0" y="T1"/>
              </a:cxn>
              <a:cxn ang="T7">
                <a:pos x="T2" y="T3"/>
              </a:cxn>
              <a:cxn ang="T8">
                <a:pos x="T4" y="T5"/>
              </a:cxn>
            </a:cxnLst>
            <a:rect l="T9" t="T10" r="T11" b="T12"/>
            <a:pathLst>
              <a:path w="1872" h="1048">
                <a:moveTo>
                  <a:pt x="0" y="0"/>
                </a:moveTo>
                <a:cubicBezTo>
                  <a:pt x="36" y="388"/>
                  <a:pt x="72" y="776"/>
                  <a:pt x="384" y="912"/>
                </a:cubicBezTo>
                <a:cubicBezTo>
                  <a:pt x="696" y="1048"/>
                  <a:pt x="1284" y="932"/>
                  <a:pt x="1872" y="816"/>
                </a:cubicBezTo>
              </a:path>
            </a:pathLst>
          </a:custGeom>
          <a:noFill/>
          <a:ln w="19050">
            <a:solidFill>
              <a:srgbClr val="008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10" name="Freeform 6"/>
          <p:cNvSpPr>
            <a:spLocks/>
          </p:cNvSpPr>
          <p:nvPr/>
        </p:nvSpPr>
        <p:spPr bwMode="auto">
          <a:xfrm>
            <a:off x="2743200" y="1828800"/>
            <a:ext cx="1524000" cy="1066800"/>
          </a:xfrm>
          <a:custGeom>
            <a:avLst/>
            <a:gdLst>
              <a:gd name="T0" fmla="*/ 0 w 960"/>
              <a:gd name="T1" fmla="*/ 0 h 672"/>
              <a:gd name="T2" fmla="*/ 2147483647 w 960"/>
              <a:gd name="T3" fmla="*/ 2147483647 h 672"/>
              <a:gd name="T4" fmla="*/ 2147483647 w 960"/>
              <a:gd name="T5" fmla="*/ 2147483647 h 672"/>
              <a:gd name="T6" fmla="*/ 2147483647 w 960"/>
              <a:gd name="T7" fmla="*/ 2147483647 h 672"/>
              <a:gd name="T8" fmla="*/ 0 60000 65536"/>
              <a:gd name="T9" fmla="*/ 0 60000 65536"/>
              <a:gd name="T10" fmla="*/ 0 60000 65536"/>
              <a:gd name="T11" fmla="*/ 0 60000 65536"/>
              <a:gd name="T12" fmla="*/ 0 w 960"/>
              <a:gd name="T13" fmla="*/ 0 h 672"/>
              <a:gd name="T14" fmla="*/ 960 w 960"/>
              <a:gd name="T15" fmla="*/ 672 h 672"/>
            </a:gdLst>
            <a:ahLst/>
            <a:cxnLst>
              <a:cxn ang="T8">
                <a:pos x="T0" y="T1"/>
              </a:cxn>
              <a:cxn ang="T9">
                <a:pos x="T2" y="T3"/>
              </a:cxn>
              <a:cxn ang="T10">
                <a:pos x="T4" y="T5"/>
              </a:cxn>
              <a:cxn ang="T11">
                <a:pos x="T6" y="T7"/>
              </a:cxn>
            </a:cxnLst>
            <a:rect l="T12" t="T13" r="T14" b="T15"/>
            <a:pathLst>
              <a:path w="960" h="672">
                <a:moveTo>
                  <a:pt x="0" y="0"/>
                </a:moveTo>
                <a:cubicBezTo>
                  <a:pt x="184" y="176"/>
                  <a:pt x="368" y="352"/>
                  <a:pt x="432" y="384"/>
                </a:cubicBezTo>
                <a:cubicBezTo>
                  <a:pt x="496" y="416"/>
                  <a:pt x="296" y="144"/>
                  <a:pt x="384" y="192"/>
                </a:cubicBezTo>
                <a:cubicBezTo>
                  <a:pt x="472" y="240"/>
                  <a:pt x="716" y="456"/>
                  <a:pt x="960" y="672"/>
                </a:cubicBezTo>
              </a:path>
            </a:pathLst>
          </a:custGeom>
          <a:noFill/>
          <a:ln w="1905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11" name="Freeform 7"/>
          <p:cNvSpPr>
            <a:spLocks/>
          </p:cNvSpPr>
          <p:nvPr/>
        </p:nvSpPr>
        <p:spPr bwMode="auto">
          <a:xfrm>
            <a:off x="5334000" y="1828800"/>
            <a:ext cx="2209800" cy="990600"/>
          </a:xfrm>
          <a:custGeom>
            <a:avLst/>
            <a:gdLst>
              <a:gd name="T0" fmla="*/ 2147483647 w 1392"/>
              <a:gd name="T1" fmla="*/ 0 h 624"/>
              <a:gd name="T2" fmla="*/ 2147483647 w 1392"/>
              <a:gd name="T3" fmla="*/ 2147483647 h 624"/>
              <a:gd name="T4" fmla="*/ 0 w 1392"/>
              <a:gd name="T5" fmla="*/ 2147483647 h 624"/>
              <a:gd name="T6" fmla="*/ 0 60000 65536"/>
              <a:gd name="T7" fmla="*/ 0 60000 65536"/>
              <a:gd name="T8" fmla="*/ 0 60000 65536"/>
              <a:gd name="T9" fmla="*/ 0 w 1392"/>
              <a:gd name="T10" fmla="*/ 0 h 624"/>
              <a:gd name="T11" fmla="*/ 1392 w 1392"/>
              <a:gd name="T12" fmla="*/ 624 h 624"/>
            </a:gdLst>
            <a:ahLst/>
            <a:cxnLst>
              <a:cxn ang="T6">
                <a:pos x="T0" y="T1"/>
              </a:cxn>
              <a:cxn ang="T7">
                <a:pos x="T2" y="T3"/>
              </a:cxn>
              <a:cxn ang="T8">
                <a:pos x="T4" y="T5"/>
              </a:cxn>
            </a:cxnLst>
            <a:rect l="T9" t="T10" r="T11" b="T12"/>
            <a:pathLst>
              <a:path w="1392" h="624">
                <a:moveTo>
                  <a:pt x="864" y="0"/>
                </a:moveTo>
                <a:cubicBezTo>
                  <a:pt x="1128" y="116"/>
                  <a:pt x="1392" y="232"/>
                  <a:pt x="1248" y="336"/>
                </a:cubicBezTo>
                <a:cubicBezTo>
                  <a:pt x="1104" y="440"/>
                  <a:pt x="552" y="532"/>
                  <a:pt x="0" y="624"/>
                </a:cubicBezTo>
              </a:path>
            </a:pathLst>
          </a:custGeom>
          <a:noFill/>
          <a:ln w="19050">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838200"/>
            <a:ext cx="8763000" cy="609600"/>
          </a:xfrm>
        </p:spPr>
        <p:txBody>
          <a:bodyPr/>
          <a:lstStyle/>
          <a:p>
            <a:pPr algn="ctr"/>
            <a:r>
              <a:rPr lang="en-US" sz="2400" dirty="0"/>
              <a:t>Confidence Interval for Population Proportion</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676400"/>
            <a:ext cx="20320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870200"/>
            <a:ext cx="29845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838200" y="3962400"/>
            <a:ext cx="7391400" cy="923330"/>
          </a:xfrm>
          <a:prstGeom prst="rect">
            <a:avLst/>
          </a:prstGeom>
          <a:noFill/>
        </p:spPr>
        <p:txBody>
          <a:bodyPr wrap="square" rtlCol="0">
            <a:spAutoFit/>
          </a:bodyPr>
          <a:lstStyle/>
          <a:p>
            <a:r>
              <a:rPr lang="en-US" dirty="0"/>
              <a:t>You took of a sample of n = 200 parts.  17% parts in this sample were defective.  What’ll be the 90% confidence interval for the proportion of defective parts in the population?</a:t>
            </a:r>
          </a:p>
        </p:txBody>
      </p:sp>
      <mc:AlternateContent xmlns:mc="http://schemas.openxmlformats.org/markup-compatibility/2006" xmlns:a14="http://schemas.microsoft.com/office/drawing/2010/main">
        <mc:Choice Requires="a14">
          <p:sp>
            <p:nvSpPr>
              <p:cNvPr id="7" name="TextBox 6"/>
              <p:cNvSpPr txBox="1"/>
              <p:nvPr/>
            </p:nvSpPr>
            <p:spPr>
              <a:xfrm>
                <a:off x="2283826" y="5239534"/>
                <a:ext cx="3712748"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0.17 </m:t>
                      </m:r>
                      <m:r>
                        <a:rPr lang="en-US" b="0" i="1" smtClean="0">
                          <a:latin typeface="Cambria Math" panose="02040503050406030204" pitchFamily="18" charset="0"/>
                          <a:ea typeface="Cambria Math" panose="02040503050406030204" pitchFamily="18" charset="0"/>
                        </a:rPr>
                        <m:t>±1.645 × </m:t>
                      </m:r>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0.17 ×(1−0.17)</m:t>
                              </m:r>
                            </m:num>
                            <m:den>
                              <m:r>
                                <a:rPr lang="en-US" b="0" i="1" smtClean="0">
                                  <a:latin typeface="Cambria Math" panose="02040503050406030204" pitchFamily="18" charset="0"/>
                                  <a:ea typeface="Cambria Math" panose="02040503050406030204" pitchFamily="18" charset="0"/>
                                </a:rPr>
                                <m:t>200</m:t>
                              </m:r>
                            </m:den>
                          </m:f>
                        </m:e>
                      </m:ra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283826" y="5239534"/>
                <a:ext cx="3712748" cy="818366"/>
              </a:xfrm>
              <a:prstGeom prst="rect">
                <a:avLst/>
              </a:prstGeom>
              <a:blipFill>
                <a:blip r:embed="rId4"/>
                <a:stretch>
                  <a:fillRect b="-746"/>
                </a:stretch>
              </a:blipFill>
            </p:spPr>
            <p:txBody>
              <a:bodyPr/>
              <a:lstStyle/>
              <a:p>
                <a:r>
                  <a:rPr lang="en-US">
                    <a:noFill/>
                  </a:rPr>
                  <a:t> </a:t>
                </a:r>
              </a:p>
            </p:txBody>
          </p:sp>
        </mc:Fallback>
      </mc:AlternateContent>
    </p:spTree>
    <p:extLst>
      <p:ext uri="{BB962C8B-B14F-4D97-AF65-F5344CB8AC3E}">
        <p14:creationId xmlns:p14="http://schemas.microsoft.com/office/powerpoint/2010/main" val="163955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0"/>
            <a:ext cx="8763000" cy="609600"/>
          </a:xfrm>
        </p:spPr>
        <p:txBody>
          <a:bodyPr/>
          <a:lstStyle/>
          <a:p>
            <a:pPr eaLnBrk="1" hangingPunct="1"/>
            <a:r>
              <a:rPr lang="en-US"/>
              <a:t>Selecting the Sample Size…</a:t>
            </a:r>
          </a:p>
        </p:txBody>
      </p:sp>
      <p:sp>
        <p:nvSpPr>
          <p:cNvPr id="22531" name="Rectangle 3"/>
          <p:cNvSpPr>
            <a:spLocks noGrp="1" noChangeArrowheads="1"/>
          </p:cNvSpPr>
          <p:nvPr>
            <p:ph type="body" idx="1"/>
          </p:nvPr>
        </p:nvSpPr>
        <p:spPr/>
        <p:txBody>
          <a:bodyPr/>
          <a:lstStyle/>
          <a:p>
            <a:pPr marL="0" indent="0" eaLnBrk="1" hangingPunct="1">
              <a:buFontTx/>
              <a:buNone/>
            </a:pPr>
            <a:r>
              <a:rPr lang="en-US"/>
              <a:t>In Chapter 5 we pointed out that sampling error is the difference between an estimator and a parameter. </a:t>
            </a:r>
          </a:p>
          <a:p>
            <a:pPr marL="0" indent="0" eaLnBrk="1" hangingPunct="1">
              <a:buFontTx/>
              <a:buNone/>
            </a:pPr>
            <a:endParaRPr lang="en-US"/>
          </a:p>
          <a:p>
            <a:pPr marL="0" indent="0" eaLnBrk="1" hangingPunct="1">
              <a:buFontTx/>
              <a:buNone/>
            </a:pPr>
            <a:r>
              <a:rPr lang="en-US"/>
              <a:t>We can also define this difference as the </a:t>
            </a:r>
            <a:r>
              <a:rPr lang="en-US" b="1"/>
              <a:t>error of estimation</a:t>
            </a:r>
            <a:r>
              <a:rPr lang="en-US"/>
              <a:t>. </a:t>
            </a:r>
          </a:p>
          <a:p>
            <a:pPr marL="0" indent="0" eaLnBrk="1" hangingPunct="1">
              <a:buFontTx/>
              <a:buNone/>
            </a:pPr>
            <a:endParaRPr lang="en-US"/>
          </a:p>
          <a:p>
            <a:pPr marL="0" indent="0" eaLnBrk="1" hangingPunct="1">
              <a:buFontTx/>
              <a:buNone/>
            </a:pPr>
            <a:r>
              <a:rPr lang="en-US"/>
              <a:t>In this chapter this can be expressed as the difference between  and µ.  </a:t>
            </a:r>
          </a:p>
          <a:p>
            <a:pPr marL="0" indent="0" eaLnBrk="1" hangingPunct="1">
              <a:buFontTx/>
              <a:buNone/>
            </a:pPr>
            <a:endParaRPr 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0"/>
            <a:ext cx="8763000" cy="609600"/>
          </a:xfrm>
        </p:spPr>
        <p:txBody>
          <a:bodyPr/>
          <a:lstStyle/>
          <a:p>
            <a:pPr eaLnBrk="1" hangingPunct="1"/>
            <a:r>
              <a:rPr lang="en-US"/>
              <a:t>Selecting the Sample Size…</a:t>
            </a:r>
          </a:p>
        </p:txBody>
      </p:sp>
      <p:sp>
        <p:nvSpPr>
          <p:cNvPr id="23555" name="Rectangle 3"/>
          <p:cNvSpPr>
            <a:spLocks noGrp="1" noChangeArrowheads="1"/>
          </p:cNvSpPr>
          <p:nvPr>
            <p:ph type="body" idx="1"/>
          </p:nvPr>
        </p:nvSpPr>
        <p:spPr/>
        <p:txBody>
          <a:bodyPr/>
          <a:lstStyle/>
          <a:p>
            <a:pPr marL="0" indent="0" eaLnBrk="1" hangingPunct="1">
              <a:buFontTx/>
              <a:buNone/>
            </a:pPr>
            <a:r>
              <a:rPr lang="en-US" dirty="0"/>
              <a:t>The bound on the error of estimation is</a:t>
            </a:r>
          </a:p>
          <a:p>
            <a:pPr marL="0" indent="0" eaLnBrk="1" hangingPunct="1">
              <a:buFontTx/>
              <a:buNone/>
            </a:pPr>
            <a:endParaRPr lang="en-US" dirty="0"/>
          </a:p>
          <a:p>
            <a:pPr marL="0" indent="0" eaLnBrk="1" hangingPunct="1">
              <a:buFontTx/>
              <a:buNone/>
            </a:pPr>
            <a:r>
              <a:rPr lang="en-US" dirty="0"/>
              <a:t>	B = </a:t>
            </a:r>
          </a:p>
          <a:p>
            <a:pPr marL="0" indent="0" eaLnBrk="1" hangingPunct="1">
              <a:buFontTx/>
              <a:buNone/>
            </a:pPr>
            <a:endParaRPr lang="en-US" dirty="0"/>
          </a:p>
          <a:p>
            <a:pPr marL="0" indent="0" eaLnBrk="1" hangingPunct="1">
              <a:buFontTx/>
              <a:buNone/>
            </a:pPr>
            <a:r>
              <a:rPr lang="en-US" dirty="0"/>
              <a:t>With a little algebra we find the sample size to estimate a mean.</a:t>
            </a:r>
          </a:p>
          <a:p>
            <a:pPr marL="0" indent="0" eaLnBrk="1" hangingPunct="1">
              <a:buFontTx/>
              <a:buNone/>
            </a:pPr>
            <a:endParaRPr lang="en-US" dirty="0"/>
          </a:p>
          <a:p>
            <a:pPr marL="0" indent="0" eaLnBrk="1" hangingPunct="1">
              <a:buFontTx/>
              <a:buNone/>
            </a:pPr>
            <a:r>
              <a:rPr lang="en-US" dirty="0"/>
              <a:t>	</a:t>
            </a:r>
          </a:p>
        </p:txBody>
      </p:sp>
      <p:graphicFrame>
        <p:nvGraphicFramePr>
          <p:cNvPr id="23556" name="Object 2"/>
          <p:cNvGraphicFramePr>
            <a:graphicFrameLocks noChangeAspect="1"/>
          </p:cNvGraphicFramePr>
          <p:nvPr/>
        </p:nvGraphicFramePr>
        <p:xfrm>
          <a:off x="2057400" y="1828800"/>
          <a:ext cx="1279525" cy="914400"/>
        </p:xfrm>
        <a:graphic>
          <a:graphicData uri="http://schemas.openxmlformats.org/presentationml/2006/ole">
            <mc:AlternateContent xmlns:mc="http://schemas.openxmlformats.org/markup-compatibility/2006">
              <mc:Choice xmlns:v="urn:schemas-microsoft-com:vml" Requires="v">
                <p:oleObj spid="_x0000_s23652" name="Equation" r:id="rId4" imgW="534046" imgH="380786" progId="Equation.3">
                  <p:embed/>
                </p:oleObj>
              </mc:Choice>
              <mc:Fallback>
                <p:oleObj name="Equation" r:id="rId4" imgW="534046" imgH="380786"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828800"/>
                        <a:ext cx="12795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7" name="Object 3"/>
          <p:cNvGraphicFramePr>
            <a:graphicFrameLocks noChangeAspect="1"/>
          </p:cNvGraphicFramePr>
          <p:nvPr/>
        </p:nvGraphicFramePr>
        <p:xfrm>
          <a:off x="1371600" y="4191000"/>
          <a:ext cx="1787525" cy="990600"/>
        </p:xfrm>
        <a:graphic>
          <a:graphicData uri="http://schemas.openxmlformats.org/presentationml/2006/ole">
            <mc:AlternateContent xmlns:mc="http://schemas.openxmlformats.org/markup-compatibility/2006">
              <mc:Choice xmlns:v="urn:schemas-microsoft-com:vml" Requires="v">
                <p:oleObj spid="_x0000_s23653" name="Equation" r:id="rId6" imgW="772961" imgH="429014" progId="Equation.3">
                  <p:embed/>
                </p:oleObj>
              </mc:Choice>
              <mc:Fallback>
                <p:oleObj name="Equation" r:id="rId6" imgW="772961" imgH="429014"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4191000"/>
                        <a:ext cx="178752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0"/>
            <a:ext cx="8763000" cy="609600"/>
          </a:xfrm>
        </p:spPr>
        <p:txBody>
          <a:bodyPr/>
          <a:lstStyle/>
          <a:p>
            <a:pPr eaLnBrk="1" hangingPunct="1"/>
            <a:r>
              <a:rPr lang="en-US"/>
              <a:t>Selecting the Sample Size…</a:t>
            </a:r>
          </a:p>
        </p:txBody>
      </p:sp>
      <p:sp>
        <p:nvSpPr>
          <p:cNvPr id="24579" name="Rectangle 3"/>
          <p:cNvSpPr>
            <a:spLocks noGrp="1" noChangeArrowheads="1"/>
          </p:cNvSpPr>
          <p:nvPr>
            <p:ph type="body" idx="1"/>
          </p:nvPr>
        </p:nvSpPr>
        <p:spPr/>
        <p:txBody>
          <a:bodyPr/>
          <a:lstStyle/>
          <a:p>
            <a:pPr marL="0" indent="0" eaLnBrk="1" hangingPunct="1">
              <a:buFontTx/>
              <a:buNone/>
            </a:pPr>
            <a:r>
              <a:rPr lang="en-US"/>
              <a:t>To illustrate suppose that in Example 10.1 before gathering the data the manager had decided that he needed to estimate the mean demand during lead time to with 16 units, which is the bound on the error of estimation. </a:t>
            </a:r>
          </a:p>
          <a:p>
            <a:pPr marL="0" indent="0" eaLnBrk="1" hangingPunct="1">
              <a:buFontTx/>
              <a:buNone/>
            </a:pPr>
            <a:endParaRPr lang="en-US"/>
          </a:p>
          <a:p>
            <a:pPr marL="0" indent="0" eaLnBrk="1" hangingPunct="1">
              <a:buFontTx/>
              <a:buNone/>
            </a:pPr>
            <a:r>
              <a:rPr lang="en-US"/>
              <a:t>We also have 1 –α = .95 and σ = 75. We calculate</a:t>
            </a:r>
          </a:p>
          <a:p>
            <a:pPr marL="0" indent="0" eaLnBrk="1" hangingPunct="1">
              <a:buFontTx/>
              <a:buNone/>
            </a:pPr>
            <a:endParaRPr lang="en-US"/>
          </a:p>
        </p:txBody>
      </p:sp>
      <p:graphicFrame>
        <p:nvGraphicFramePr>
          <p:cNvPr id="24580" name="Object 2"/>
          <p:cNvGraphicFramePr>
            <a:graphicFrameLocks noChangeAspect="1"/>
          </p:cNvGraphicFramePr>
          <p:nvPr/>
        </p:nvGraphicFramePr>
        <p:xfrm>
          <a:off x="1447800" y="4114800"/>
          <a:ext cx="4714875" cy="990600"/>
        </p:xfrm>
        <a:graphic>
          <a:graphicData uri="http://schemas.openxmlformats.org/presentationml/2006/ole">
            <mc:AlternateContent xmlns:mc="http://schemas.openxmlformats.org/markup-compatibility/2006">
              <mc:Choice xmlns:v="urn:schemas-microsoft-com:vml" Requires="v">
                <p:oleObj spid="_x0000_s24628" name="Equation" r:id="rId4" imgW="2040328" imgH="429014" progId="Equation.3">
                  <p:embed/>
                </p:oleObj>
              </mc:Choice>
              <mc:Fallback>
                <p:oleObj name="Equation" r:id="rId4" imgW="2040328" imgH="429014"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4114800"/>
                        <a:ext cx="471487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0"/>
            <a:ext cx="8763000" cy="609600"/>
          </a:xfrm>
        </p:spPr>
        <p:txBody>
          <a:bodyPr/>
          <a:lstStyle/>
          <a:p>
            <a:pPr eaLnBrk="1" hangingPunct="1"/>
            <a:r>
              <a:rPr lang="en-US"/>
              <a:t>Selecting the Sample Size…</a:t>
            </a:r>
          </a:p>
        </p:txBody>
      </p:sp>
      <p:sp>
        <p:nvSpPr>
          <p:cNvPr id="25603" name="Rectangle 3"/>
          <p:cNvSpPr>
            <a:spLocks noGrp="1" noChangeArrowheads="1"/>
          </p:cNvSpPr>
          <p:nvPr>
            <p:ph type="body" idx="1"/>
          </p:nvPr>
        </p:nvSpPr>
        <p:spPr/>
        <p:txBody>
          <a:bodyPr/>
          <a:lstStyle/>
          <a:p>
            <a:pPr marL="0" indent="0" eaLnBrk="1" hangingPunct="1">
              <a:buFontTx/>
              <a:buNone/>
            </a:pPr>
            <a:r>
              <a:rPr lang="en-US" dirty="0"/>
              <a:t>Because n must be an integer and because we want the bound on the error of estimation to be </a:t>
            </a:r>
            <a:r>
              <a:rPr lang="en-US" i="1" dirty="0"/>
              <a:t>no more</a:t>
            </a:r>
            <a:r>
              <a:rPr lang="en-US" dirty="0"/>
              <a:t> than 16 any non-integer value must be rounded up. </a:t>
            </a:r>
          </a:p>
          <a:p>
            <a:pPr marL="0" indent="0" eaLnBrk="1" hangingPunct="1">
              <a:buFontTx/>
              <a:buNone/>
            </a:pPr>
            <a:endParaRPr lang="en-US" dirty="0"/>
          </a:p>
          <a:p>
            <a:pPr marL="0" indent="0" eaLnBrk="1" hangingPunct="1">
              <a:buFontTx/>
              <a:buNone/>
            </a:pPr>
            <a:r>
              <a:rPr lang="en-US" dirty="0"/>
              <a:t>Thus, the value of n is rounded to 85, which means that to be 95% confident that the error of estimation will be no larger than 16, we need to randomly sample 85 lead time intervals.</a:t>
            </a:r>
          </a:p>
          <a:p>
            <a:pPr marL="0" indent="0" eaLnBrk="1" hangingPunct="1">
              <a:buFontTx/>
              <a:buNone/>
            </a:pPr>
            <a:endParaRPr lang="en-US" dirty="0"/>
          </a:p>
          <a:p>
            <a:pPr marL="0" indent="0" eaLnBrk="1" hangingPunct="1">
              <a:buFontTx/>
              <a:buNone/>
            </a:pPr>
            <a:r>
              <a:rPr lang="en-US" dirty="0">
                <a:solidFill>
                  <a:srgbClr val="FF0000"/>
                </a:solidFill>
              </a:rPr>
              <a:t>Note:  For online quizzes / tests, do not round up / down your answer as the computer may mark it wrong.  </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a:t>How do they choose the sample size for elections?  </a:t>
            </a:r>
          </a:p>
        </p:txBody>
      </p:sp>
      <p:sp>
        <p:nvSpPr>
          <p:cNvPr id="5" name="TextBox 4"/>
          <p:cNvSpPr txBox="1"/>
          <p:nvPr/>
        </p:nvSpPr>
        <p:spPr>
          <a:xfrm>
            <a:off x="1219200" y="1447800"/>
            <a:ext cx="5334000" cy="2677656"/>
          </a:xfrm>
          <a:prstGeom prst="rect">
            <a:avLst/>
          </a:prstGeom>
          <a:noFill/>
        </p:spPr>
        <p:txBody>
          <a:bodyPr wrap="square" rtlCol="0">
            <a:spAutoFit/>
          </a:bodyPr>
          <a:lstStyle/>
          <a:p>
            <a:pPr marL="342900" indent="-342900">
              <a:buAutoNum type="arabicPeriod"/>
            </a:pPr>
            <a:r>
              <a:rPr lang="en-US" sz="2400" dirty="0"/>
              <a:t>Margin of error =  3%</a:t>
            </a:r>
          </a:p>
          <a:p>
            <a:pPr marL="342900" indent="-342900">
              <a:buAutoNum type="arabicPeriod"/>
            </a:pPr>
            <a:r>
              <a:rPr lang="en-US" sz="2400" dirty="0"/>
              <a:t>Confidence interval  = 95%</a:t>
            </a:r>
          </a:p>
          <a:p>
            <a:pPr marL="342900" indent="-342900">
              <a:buAutoNum type="arabicPeriod"/>
            </a:pPr>
            <a:r>
              <a:rPr lang="en-US" sz="2400" dirty="0"/>
              <a:t>Population proportion = 50%</a:t>
            </a:r>
          </a:p>
          <a:p>
            <a:pPr marL="342900" indent="-342900">
              <a:buAutoNum type="arabicPeriod"/>
            </a:pPr>
            <a:endParaRPr lang="en-US" sz="2400" dirty="0"/>
          </a:p>
          <a:p>
            <a:pPr marL="342900" indent="-342900">
              <a:buAutoNum type="arabicPeriod"/>
            </a:pPr>
            <a:endParaRPr lang="en-US" sz="2400" dirty="0"/>
          </a:p>
          <a:p>
            <a:r>
              <a:rPr lang="en-US" sz="2400" dirty="0"/>
              <a:t>What should be the smallest sample size to meet the above conditions?</a:t>
            </a:r>
          </a:p>
        </p:txBody>
      </p:sp>
    </p:spTree>
    <p:extLst>
      <p:ext uri="{BB962C8B-B14F-4D97-AF65-F5344CB8AC3E}">
        <p14:creationId xmlns:p14="http://schemas.microsoft.com/office/powerpoint/2010/main" val="404167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Estimation…</a:t>
            </a:r>
          </a:p>
        </p:txBody>
      </p:sp>
      <p:sp>
        <p:nvSpPr>
          <p:cNvPr id="5123" name="Rectangle 3"/>
          <p:cNvSpPr>
            <a:spLocks noGrp="1" noChangeArrowheads="1"/>
          </p:cNvSpPr>
          <p:nvPr>
            <p:ph type="body" idx="1"/>
          </p:nvPr>
        </p:nvSpPr>
        <p:spPr/>
        <p:txBody>
          <a:bodyPr/>
          <a:lstStyle/>
          <a:p>
            <a:pPr marL="0" indent="0" eaLnBrk="1" hangingPunct="1">
              <a:buFontTx/>
              <a:buNone/>
            </a:pPr>
            <a:r>
              <a:rPr lang="en-US"/>
              <a:t>There are two types of inference: estimation and hypothesis testing; </a:t>
            </a:r>
            <a:r>
              <a:rPr lang="en-US" b="1" i="1">
                <a:solidFill>
                  <a:srgbClr val="0000FF"/>
                </a:solidFill>
              </a:rPr>
              <a:t>estimation</a:t>
            </a:r>
            <a:r>
              <a:rPr lang="en-US"/>
              <a:t> is introduced first.</a:t>
            </a:r>
          </a:p>
          <a:p>
            <a:pPr marL="0" indent="0" eaLnBrk="1" hangingPunct="1">
              <a:buFontTx/>
              <a:buNone/>
            </a:pPr>
            <a:endParaRPr lang="en-US"/>
          </a:p>
          <a:p>
            <a:pPr marL="0" indent="0" eaLnBrk="1" hangingPunct="1">
              <a:buFontTx/>
              <a:buNone/>
            </a:pPr>
            <a:r>
              <a:rPr lang="en-US"/>
              <a:t>The objective of estimation is to determine the </a:t>
            </a:r>
            <a:r>
              <a:rPr lang="en-US" b="1" i="1"/>
              <a:t>approximate value</a:t>
            </a:r>
            <a:r>
              <a:rPr lang="en-US"/>
              <a:t> of a population parameter on the basis of a sample statistic.</a:t>
            </a:r>
          </a:p>
          <a:p>
            <a:pPr marL="0" indent="0" eaLnBrk="1" hangingPunct="1">
              <a:buFontTx/>
              <a:buNone/>
            </a:pPr>
            <a:endParaRPr lang="en-US"/>
          </a:p>
          <a:p>
            <a:pPr marL="0" indent="0" eaLnBrk="1" hangingPunct="1">
              <a:buFontTx/>
              <a:buNone/>
            </a:pPr>
            <a:r>
              <a:rPr lang="en-US"/>
              <a:t>E.g., the sample mean (     ) is employed to </a:t>
            </a:r>
            <a:r>
              <a:rPr lang="en-US" b="1" i="1"/>
              <a:t>estimate</a:t>
            </a:r>
            <a:r>
              <a:rPr lang="en-US"/>
              <a:t> the population mean (     ).</a:t>
            </a: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4267200"/>
            <a:ext cx="3937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1000" y="4770438"/>
            <a:ext cx="347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Estimation…</a:t>
            </a:r>
          </a:p>
        </p:txBody>
      </p:sp>
      <p:sp>
        <p:nvSpPr>
          <p:cNvPr id="6147" name="Rectangle 3"/>
          <p:cNvSpPr>
            <a:spLocks noGrp="1" noChangeArrowheads="1"/>
          </p:cNvSpPr>
          <p:nvPr>
            <p:ph type="body" idx="1"/>
          </p:nvPr>
        </p:nvSpPr>
        <p:spPr/>
        <p:txBody>
          <a:bodyPr/>
          <a:lstStyle/>
          <a:p>
            <a:pPr marL="0" indent="0" eaLnBrk="1" hangingPunct="1">
              <a:buFontTx/>
              <a:buNone/>
            </a:pPr>
            <a:r>
              <a:rPr lang="en-US"/>
              <a:t>The objective of estimation is to determine the </a:t>
            </a:r>
            <a:r>
              <a:rPr lang="en-US" b="1" i="1"/>
              <a:t>approximate value</a:t>
            </a:r>
            <a:r>
              <a:rPr lang="en-US"/>
              <a:t> of a population parameter on the basis of a sample statistic.</a:t>
            </a:r>
          </a:p>
          <a:p>
            <a:pPr marL="0" indent="0" eaLnBrk="1" hangingPunct="1">
              <a:buFontTx/>
              <a:buNone/>
            </a:pPr>
            <a:endParaRPr lang="en-US"/>
          </a:p>
          <a:p>
            <a:pPr marL="0" indent="0" eaLnBrk="1" hangingPunct="1">
              <a:buFontTx/>
              <a:buNone/>
            </a:pPr>
            <a:r>
              <a:rPr lang="en-US" u="sng"/>
              <a:t>There are two types of estimators:</a:t>
            </a:r>
          </a:p>
          <a:p>
            <a:pPr marL="0" indent="0" eaLnBrk="1" hangingPunct="1">
              <a:buFontTx/>
              <a:buNone/>
            </a:pPr>
            <a:endParaRPr lang="en-US"/>
          </a:p>
          <a:p>
            <a:pPr marL="0" indent="0" eaLnBrk="1" hangingPunct="1">
              <a:buFontTx/>
              <a:buNone/>
            </a:pPr>
            <a:r>
              <a:rPr lang="en-US"/>
              <a:t>Point Estimator</a:t>
            </a:r>
          </a:p>
          <a:p>
            <a:pPr marL="0" indent="0" eaLnBrk="1" hangingPunct="1">
              <a:buFontTx/>
              <a:buNone/>
            </a:pPr>
            <a:endParaRPr lang="en-US"/>
          </a:p>
          <a:p>
            <a:pPr marL="0" indent="0" eaLnBrk="1" hangingPunct="1">
              <a:buFontTx/>
              <a:buNone/>
            </a:pPr>
            <a:r>
              <a:rPr lang="en-US"/>
              <a:t>Interval Estimator</a:t>
            </a:r>
          </a:p>
        </p:txBody>
      </p:sp>
      <p:grpSp>
        <p:nvGrpSpPr>
          <p:cNvPr id="6148" name="Group 4"/>
          <p:cNvGrpSpPr>
            <a:grpSpLocks/>
          </p:cNvGrpSpPr>
          <p:nvPr/>
        </p:nvGrpSpPr>
        <p:grpSpPr bwMode="auto">
          <a:xfrm>
            <a:off x="4800600" y="3429000"/>
            <a:ext cx="4114800" cy="762000"/>
            <a:chOff x="3024" y="2160"/>
            <a:chExt cx="2592" cy="480"/>
          </a:xfrm>
        </p:grpSpPr>
        <p:sp>
          <p:nvSpPr>
            <p:cNvPr id="6156" name="Line 5"/>
            <p:cNvSpPr>
              <a:spLocks noChangeShapeType="1"/>
            </p:cNvSpPr>
            <p:nvPr/>
          </p:nvSpPr>
          <p:spPr bwMode="auto">
            <a:xfrm>
              <a:off x="3024" y="2592"/>
              <a:ext cx="25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7" name="Line 6"/>
            <p:cNvSpPr>
              <a:spLocks noChangeShapeType="1"/>
            </p:cNvSpPr>
            <p:nvPr/>
          </p:nvSpPr>
          <p:spPr bwMode="auto">
            <a:xfrm>
              <a:off x="4272" y="2160"/>
              <a:ext cx="0" cy="336"/>
            </a:xfrm>
            <a:prstGeom prst="line">
              <a:avLst/>
            </a:prstGeom>
            <a:noFill/>
            <a:ln w="9525">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58" name="AutoShape 7"/>
            <p:cNvSpPr>
              <a:spLocks noChangeArrowheads="1"/>
            </p:cNvSpPr>
            <p:nvPr/>
          </p:nvSpPr>
          <p:spPr bwMode="auto">
            <a:xfrm>
              <a:off x="4224" y="2544"/>
              <a:ext cx="96" cy="96"/>
            </a:xfrm>
            <a:prstGeom prst="diamond">
              <a:avLst/>
            </a:prstGeom>
            <a:solidFill>
              <a:srgbClr val="FFFF33"/>
            </a:solidFill>
            <a:ln w="9525">
              <a:solidFill>
                <a:schemeClr val="tx1"/>
              </a:solidFill>
              <a:miter lim="800000"/>
              <a:headEnd/>
              <a:tailEnd/>
            </a:ln>
          </p:spPr>
          <p:txBody>
            <a:bodyPr wrap="none" anchor="ctr"/>
            <a:lstStyle/>
            <a:p>
              <a:endParaRPr lang="en-US"/>
            </a:p>
          </p:txBody>
        </p:sp>
      </p:grpSp>
      <p:grpSp>
        <p:nvGrpSpPr>
          <p:cNvPr id="6149" name="Group 8"/>
          <p:cNvGrpSpPr>
            <a:grpSpLocks/>
          </p:cNvGrpSpPr>
          <p:nvPr/>
        </p:nvGrpSpPr>
        <p:grpSpPr bwMode="auto">
          <a:xfrm>
            <a:off x="4800600" y="4800600"/>
            <a:ext cx="4114800" cy="1066800"/>
            <a:chOff x="3024" y="3024"/>
            <a:chExt cx="2592" cy="672"/>
          </a:xfrm>
        </p:grpSpPr>
        <p:sp>
          <p:nvSpPr>
            <p:cNvPr id="6150" name="Rectangle 9"/>
            <p:cNvSpPr>
              <a:spLocks noChangeArrowheads="1"/>
            </p:cNvSpPr>
            <p:nvPr/>
          </p:nvSpPr>
          <p:spPr bwMode="auto">
            <a:xfrm>
              <a:off x="3552" y="3072"/>
              <a:ext cx="1392" cy="19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51" name="Line 10"/>
            <p:cNvSpPr>
              <a:spLocks noChangeShapeType="1"/>
            </p:cNvSpPr>
            <p:nvPr/>
          </p:nvSpPr>
          <p:spPr bwMode="auto">
            <a:xfrm>
              <a:off x="3552" y="302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2" name="Line 11"/>
            <p:cNvSpPr>
              <a:spLocks noChangeShapeType="1"/>
            </p:cNvSpPr>
            <p:nvPr/>
          </p:nvSpPr>
          <p:spPr bwMode="auto">
            <a:xfrm>
              <a:off x="4944" y="302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3" name="Line 12"/>
            <p:cNvSpPr>
              <a:spLocks noChangeShapeType="1"/>
            </p:cNvSpPr>
            <p:nvPr/>
          </p:nvSpPr>
          <p:spPr bwMode="auto">
            <a:xfrm>
              <a:off x="3024" y="3264"/>
              <a:ext cx="25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4" name="AutoShape 13"/>
            <p:cNvSpPr>
              <a:spLocks noChangeArrowheads="1"/>
            </p:cNvSpPr>
            <p:nvPr/>
          </p:nvSpPr>
          <p:spPr bwMode="auto">
            <a:xfrm>
              <a:off x="4224" y="3216"/>
              <a:ext cx="96" cy="96"/>
            </a:xfrm>
            <a:prstGeom prst="diamond">
              <a:avLst/>
            </a:prstGeom>
            <a:solidFill>
              <a:srgbClr val="FFFF33"/>
            </a:solidFill>
            <a:ln w="9525">
              <a:solidFill>
                <a:schemeClr val="tx1"/>
              </a:solidFill>
              <a:miter lim="800000"/>
              <a:headEnd/>
              <a:tailEnd/>
            </a:ln>
          </p:spPr>
          <p:txBody>
            <a:bodyPr wrap="none" anchor="ctr"/>
            <a:lstStyle/>
            <a:p>
              <a:endParaRPr lang="en-US"/>
            </a:p>
          </p:txBody>
        </p:sp>
        <p:sp>
          <p:nvSpPr>
            <p:cNvPr id="6155" name="AutoShape 14"/>
            <p:cNvSpPr>
              <a:spLocks/>
            </p:cNvSpPr>
            <p:nvPr/>
          </p:nvSpPr>
          <p:spPr bwMode="auto">
            <a:xfrm rot="5400000">
              <a:off x="4128" y="2880"/>
              <a:ext cx="240" cy="1392"/>
            </a:xfrm>
            <a:prstGeom prst="rightBrace">
              <a:avLst>
                <a:gd name="adj1" fmla="val 48333"/>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Qualities of Estimators…</a:t>
            </a:r>
          </a:p>
        </p:txBody>
      </p:sp>
      <p:sp>
        <p:nvSpPr>
          <p:cNvPr id="7171" name="Rectangle 3"/>
          <p:cNvSpPr>
            <a:spLocks noGrp="1" noChangeArrowheads="1"/>
          </p:cNvSpPr>
          <p:nvPr>
            <p:ph type="body" idx="1"/>
          </p:nvPr>
        </p:nvSpPr>
        <p:spPr/>
        <p:txBody>
          <a:bodyPr/>
          <a:lstStyle/>
          <a:p>
            <a:pPr marL="292100" indent="-292100" eaLnBrk="1" hangingPunct="1">
              <a:buFontTx/>
              <a:buNone/>
            </a:pPr>
            <a:r>
              <a:rPr lang="en-US" sz="2700">
                <a:solidFill>
                  <a:srgbClr val="0000FF"/>
                </a:solidFill>
              </a:rPr>
              <a:t>Qualities desirable in estimators include unbiasedness, consistency, and relative efficiency:</a:t>
            </a:r>
            <a:endParaRPr lang="en-US" sz="2700"/>
          </a:p>
          <a:p>
            <a:pPr marL="292100" indent="-292100" eaLnBrk="1" hangingPunct="1">
              <a:buFontTx/>
              <a:buNone/>
            </a:pPr>
            <a:endParaRPr lang="en-US" sz="2700"/>
          </a:p>
          <a:p>
            <a:pPr marL="292100" indent="-292100" eaLnBrk="1" hangingPunct="1">
              <a:buFontTx/>
              <a:buNone/>
            </a:pPr>
            <a:r>
              <a:rPr lang="en-US" sz="2700"/>
              <a:t>An </a:t>
            </a:r>
            <a:r>
              <a:rPr lang="en-US" sz="2700" b="1" i="1"/>
              <a:t>unbiased estimator</a:t>
            </a:r>
            <a:r>
              <a:rPr lang="en-US" sz="2700"/>
              <a:t> of a population parameter is an estimator whose expected value is equal to that parameter.</a:t>
            </a:r>
          </a:p>
          <a:p>
            <a:pPr marL="292100" indent="-292100" eaLnBrk="1" hangingPunct="1">
              <a:buFontTx/>
              <a:buNone/>
            </a:pPr>
            <a:endParaRPr lang="en-US" sz="2700"/>
          </a:p>
          <a:p>
            <a:pPr marL="292100" indent="-292100" eaLnBrk="1" hangingPunct="1">
              <a:buFontTx/>
              <a:buNone/>
            </a:pPr>
            <a:r>
              <a:rPr lang="en-US" sz="2700"/>
              <a:t>An unbiased estimator is said to be </a:t>
            </a:r>
            <a:r>
              <a:rPr lang="en-US" sz="2700" b="1" i="1"/>
              <a:t>consistent</a:t>
            </a:r>
            <a:r>
              <a:rPr lang="en-US" sz="2700"/>
              <a:t> if the difference between the estimator and the parameter grows smaller as the sample size grows larger.</a:t>
            </a:r>
          </a:p>
          <a:p>
            <a:pPr marL="292100" indent="-292100" eaLnBrk="1" hangingPunct="1">
              <a:buFontTx/>
              <a:buNone/>
            </a:pPr>
            <a:endParaRPr lang="en-US" sz="2700"/>
          </a:p>
          <a:p>
            <a:pPr marL="292100" indent="-292100" eaLnBrk="1" hangingPunct="1">
              <a:buFontTx/>
              <a:buNone/>
            </a:pPr>
            <a:r>
              <a:rPr lang="en-US" sz="2700"/>
              <a:t>If there are two unbiased estimators of a parameter, the one whose variance is smaller is said to be </a:t>
            </a:r>
            <a:r>
              <a:rPr lang="en-US" sz="2700" b="1" i="1"/>
              <a:t>relatively efficient</a:t>
            </a:r>
            <a:r>
              <a:rPr lang="en-US"/>
              <a:t>.</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Estimating    when     is known…</a:t>
            </a:r>
          </a:p>
        </p:txBody>
      </p:sp>
      <p:sp>
        <p:nvSpPr>
          <p:cNvPr id="8195" name="Rectangle 3"/>
          <p:cNvSpPr>
            <a:spLocks noGrp="1" noChangeArrowheads="1"/>
          </p:cNvSpPr>
          <p:nvPr>
            <p:ph type="body" sz="half" idx="1"/>
          </p:nvPr>
        </p:nvSpPr>
        <p:spPr>
          <a:xfrm>
            <a:off x="241300" y="914400"/>
            <a:ext cx="8597900" cy="5486400"/>
          </a:xfrm>
        </p:spPr>
        <p:txBody>
          <a:bodyPr/>
          <a:lstStyle/>
          <a:p>
            <a:pPr marL="0" indent="0" eaLnBrk="1" hangingPunct="1">
              <a:buFontTx/>
              <a:buNone/>
            </a:pPr>
            <a:r>
              <a:rPr lang="en-US" sz="2400"/>
              <a:t>In Chapter 8 we produced the following general probability statement about </a:t>
            </a:r>
          </a:p>
          <a:p>
            <a:pPr marL="0" indent="0" eaLnBrk="1" hangingPunct="1">
              <a:buFontTx/>
              <a:buNone/>
            </a:pPr>
            <a:endParaRPr lang="en-US" sz="2400"/>
          </a:p>
          <a:p>
            <a:pPr marL="0" indent="0" eaLnBrk="1" hangingPunct="1">
              <a:buFontTx/>
              <a:buNone/>
            </a:pPr>
            <a:endParaRPr lang="en-US" sz="2400"/>
          </a:p>
          <a:p>
            <a:pPr marL="0" indent="0" eaLnBrk="1" hangingPunct="1">
              <a:buFontTx/>
              <a:buNone/>
            </a:pPr>
            <a:r>
              <a:rPr lang="en-US" sz="2400"/>
              <a:t>And from Chapter 9 the sampling distribution of       is approximately normal with mean µ and standard deviation</a:t>
            </a:r>
          </a:p>
          <a:p>
            <a:pPr marL="0" indent="0" eaLnBrk="1" hangingPunct="1">
              <a:buFontTx/>
              <a:buNone/>
            </a:pPr>
            <a:endParaRPr lang="en-US" sz="2400"/>
          </a:p>
          <a:p>
            <a:pPr marL="0" indent="0" eaLnBrk="1" hangingPunct="1">
              <a:buFontTx/>
              <a:buNone/>
            </a:pPr>
            <a:r>
              <a:rPr lang="en-US" sz="2400"/>
              <a:t>Thus </a:t>
            </a:r>
          </a:p>
          <a:p>
            <a:pPr marL="0" indent="0" eaLnBrk="1" hangingPunct="1">
              <a:buFontTx/>
              <a:buNone/>
            </a:pPr>
            <a:endParaRPr lang="en-US" sz="2400"/>
          </a:p>
          <a:p>
            <a:pPr marL="0" indent="0" eaLnBrk="1" hangingPunct="1">
              <a:buFontTx/>
              <a:buNone/>
            </a:pPr>
            <a:endParaRPr lang="en-US" sz="2400"/>
          </a:p>
          <a:p>
            <a:pPr marL="0" indent="0" eaLnBrk="1" hangingPunct="1">
              <a:buFontTx/>
              <a:buNone/>
            </a:pPr>
            <a:endParaRPr lang="en-US" sz="2400"/>
          </a:p>
          <a:p>
            <a:pPr marL="0" indent="0" eaLnBrk="1" hangingPunct="1">
              <a:buFontTx/>
              <a:buNone/>
            </a:pPr>
            <a:r>
              <a:rPr lang="en-US" sz="2400"/>
              <a:t>is (approximately) standard normally distributed. </a:t>
            </a:r>
          </a:p>
          <a:p>
            <a:pPr marL="0" indent="0" eaLnBrk="1" hangingPunct="1">
              <a:buFontTx/>
              <a:buNone/>
            </a:pPr>
            <a:endParaRPr lang="en-US" sz="2400"/>
          </a:p>
          <a:p>
            <a:pPr marL="0" indent="0" eaLnBrk="1" hangingPunct="1">
              <a:buFontTx/>
              <a:buNone/>
            </a:pPr>
            <a:endParaRPr lang="en-US" sz="2400"/>
          </a:p>
          <a:p>
            <a:pPr marL="0" indent="0" eaLnBrk="1" hangingPunct="1">
              <a:buFontTx/>
              <a:buNone/>
            </a:pPr>
            <a:endParaRPr lang="en-US" sz="2400"/>
          </a:p>
          <a:p>
            <a:pPr marL="0" indent="0" eaLnBrk="1" hangingPunct="1">
              <a:buFontTx/>
              <a:buNone/>
            </a:pPr>
            <a:endParaRPr lang="en-US" sz="2400"/>
          </a:p>
        </p:txBody>
      </p:sp>
      <p:graphicFrame>
        <p:nvGraphicFramePr>
          <p:cNvPr id="8196" name="Object 9"/>
          <p:cNvGraphicFramePr>
            <a:graphicFrameLocks noGrp="1" noChangeAspect="1"/>
          </p:cNvGraphicFramePr>
          <p:nvPr>
            <p:ph sz="quarter" idx="2"/>
          </p:nvPr>
        </p:nvGraphicFramePr>
        <p:xfrm>
          <a:off x="2362200" y="1319213"/>
          <a:ext cx="314325" cy="361950"/>
        </p:xfrm>
        <a:graphic>
          <a:graphicData uri="http://schemas.openxmlformats.org/presentationml/2006/ole">
            <mc:AlternateContent xmlns:mc="http://schemas.openxmlformats.org/markup-compatibility/2006">
              <mc:Choice xmlns:v="urn:schemas-microsoft-com:vml" Requires="v">
                <p:oleObj spid="_x0000_s8438" name="Equation" r:id="rId4" imgW="164957" imgH="190335" progId="Equation.3">
                  <p:embed/>
                </p:oleObj>
              </mc:Choice>
              <mc:Fallback>
                <p:oleObj name="Equation" r:id="rId4" imgW="164957" imgH="190335"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319213"/>
                        <a:ext cx="31432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19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228600"/>
            <a:ext cx="4667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0050" y="304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199" name="Object 11"/>
          <p:cNvGraphicFramePr>
            <a:graphicFrameLocks noGrp="1" noChangeAspect="1"/>
          </p:cNvGraphicFramePr>
          <p:nvPr>
            <p:ph sz="quarter" idx="3"/>
          </p:nvPr>
        </p:nvGraphicFramePr>
        <p:xfrm>
          <a:off x="1371600" y="1944688"/>
          <a:ext cx="3086100" cy="417512"/>
        </p:xfrm>
        <a:graphic>
          <a:graphicData uri="http://schemas.openxmlformats.org/presentationml/2006/ole">
            <mc:AlternateContent xmlns:mc="http://schemas.openxmlformats.org/markup-compatibility/2006">
              <mc:Choice xmlns:v="urn:schemas-microsoft-com:vml" Requires="v">
                <p:oleObj spid="_x0000_s8439" name="Equation" r:id="rId8" imgW="1689100" imgH="228600" progId="Equation.3">
                  <p:embed/>
                </p:oleObj>
              </mc:Choice>
              <mc:Fallback>
                <p:oleObj name="Equation" r:id="rId8" imgW="1689100" imgH="2286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1944688"/>
                        <a:ext cx="3086100"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0" name="Object 13"/>
          <p:cNvGraphicFramePr>
            <a:graphicFrameLocks noChangeAspect="1"/>
          </p:cNvGraphicFramePr>
          <p:nvPr/>
        </p:nvGraphicFramePr>
        <p:xfrm>
          <a:off x="6324600" y="2624138"/>
          <a:ext cx="314325" cy="361950"/>
        </p:xfrm>
        <a:graphic>
          <a:graphicData uri="http://schemas.openxmlformats.org/presentationml/2006/ole">
            <mc:AlternateContent xmlns:mc="http://schemas.openxmlformats.org/markup-compatibility/2006">
              <mc:Choice xmlns:v="urn:schemas-microsoft-com:vml" Requires="v">
                <p:oleObj spid="_x0000_s8440" name="Equation" r:id="rId10" imgW="164957" imgH="190335" progId="Equation.3">
                  <p:embed/>
                </p:oleObj>
              </mc:Choice>
              <mc:Fallback>
                <p:oleObj name="Equation" r:id="rId10" imgW="164957" imgH="190335"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624138"/>
                        <a:ext cx="31432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1" name="Object 14"/>
          <p:cNvGraphicFramePr>
            <a:graphicFrameLocks noChangeAspect="1"/>
          </p:cNvGraphicFramePr>
          <p:nvPr/>
        </p:nvGraphicFramePr>
        <p:xfrm>
          <a:off x="7418388" y="2951163"/>
          <a:ext cx="804862" cy="442912"/>
        </p:xfrm>
        <a:graphic>
          <a:graphicData uri="http://schemas.openxmlformats.org/presentationml/2006/ole">
            <mc:AlternateContent xmlns:mc="http://schemas.openxmlformats.org/markup-compatibility/2006">
              <mc:Choice xmlns:v="urn:schemas-microsoft-com:vml" Requires="v">
                <p:oleObj spid="_x0000_s8441" name="Equation" r:id="rId11" imgW="368140" imgH="203112" progId="Equation.3">
                  <p:embed/>
                </p:oleObj>
              </mc:Choice>
              <mc:Fallback>
                <p:oleObj name="Equation" r:id="rId11" imgW="368140" imgH="203112"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18388" y="2951163"/>
                        <a:ext cx="804862"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2" name="Object 15"/>
          <p:cNvGraphicFramePr>
            <a:graphicFrameLocks noChangeAspect="1"/>
          </p:cNvGraphicFramePr>
          <p:nvPr/>
        </p:nvGraphicFramePr>
        <p:xfrm>
          <a:off x="1219200" y="4191000"/>
          <a:ext cx="1600200" cy="989013"/>
        </p:xfrm>
        <a:graphic>
          <a:graphicData uri="http://schemas.openxmlformats.org/presentationml/2006/ole">
            <mc:AlternateContent xmlns:mc="http://schemas.openxmlformats.org/markup-compatibility/2006">
              <mc:Choice xmlns:v="urn:schemas-microsoft-com:vml" Requires="v">
                <p:oleObj spid="_x0000_s8442" name="Equation" r:id="rId13" imgW="698197" imgH="431613" progId="Equation.3">
                  <p:embed/>
                </p:oleObj>
              </mc:Choice>
              <mc:Fallback>
                <p:oleObj name="Equation" r:id="rId13" imgW="698197" imgH="431613"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0" y="4191000"/>
                        <a:ext cx="1600200"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Estimating    when     is known…</a:t>
            </a:r>
          </a:p>
        </p:txBody>
      </p:sp>
      <p:sp>
        <p:nvSpPr>
          <p:cNvPr id="9219" name="Rectangle 3"/>
          <p:cNvSpPr>
            <a:spLocks noGrp="1" noChangeArrowheads="1"/>
          </p:cNvSpPr>
          <p:nvPr>
            <p:ph type="body" sz="half" idx="1"/>
          </p:nvPr>
        </p:nvSpPr>
        <p:spPr>
          <a:xfrm>
            <a:off x="241300" y="914400"/>
            <a:ext cx="8902700" cy="5486400"/>
          </a:xfrm>
        </p:spPr>
        <p:txBody>
          <a:bodyPr/>
          <a:lstStyle/>
          <a:p>
            <a:pPr marL="0" indent="0" eaLnBrk="1" hangingPunct="1">
              <a:buFontTx/>
              <a:buNone/>
            </a:pPr>
            <a:r>
              <a:rPr lang="en-US" sz="2400"/>
              <a:t>The interval can be expressed as</a:t>
            </a:r>
          </a:p>
          <a:p>
            <a:pPr marL="0" indent="0" eaLnBrk="1" hangingPunct="1">
              <a:buFontTx/>
              <a:buNone/>
            </a:pPr>
            <a:endParaRPr lang="en-US" sz="2400"/>
          </a:p>
          <a:p>
            <a:pPr marL="0" indent="0" eaLnBrk="1" hangingPunct="1">
              <a:buFontTx/>
              <a:buNone/>
            </a:pPr>
            <a:r>
              <a:rPr lang="en-US" sz="2400"/>
              <a:t>Lower confidence limit =</a:t>
            </a:r>
          </a:p>
          <a:p>
            <a:pPr marL="0" indent="0" eaLnBrk="1" hangingPunct="1">
              <a:buFontTx/>
              <a:buNone/>
            </a:pPr>
            <a:endParaRPr lang="en-US" sz="2400"/>
          </a:p>
          <a:p>
            <a:pPr marL="0" indent="0" eaLnBrk="1" hangingPunct="1">
              <a:buFontTx/>
              <a:buNone/>
            </a:pPr>
            <a:endParaRPr lang="en-US" sz="2400"/>
          </a:p>
          <a:p>
            <a:pPr marL="0" indent="0" eaLnBrk="1" hangingPunct="1">
              <a:spcBef>
                <a:spcPct val="0"/>
              </a:spcBef>
              <a:buFontTx/>
              <a:buNone/>
            </a:pPr>
            <a:r>
              <a:rPr lang="en-US" sz="2400"/>
              <a:t>Upper confidence limit =</a:t>
            </a:r>
          </a:p>
          <a:p>
            <a:pPr marL="0" indent="0" eaLnBrk="1" hangingPunct="1">
              <a:spcBef>
                <a:spcPct val="0"/>
              </a:spcBef>
              <a:buFontTx/>
              <a:buNone/>
            </a:pPr>
            <a:endParaRPr lang="en-US" sz="2400"/>
          </a:p>
          <a:p>
            <a:pPr marL="0" indent="0" eaLnBrk="1" hangingPunct="1">
              <a:spcBef>
                <a:spcPct val="0"/>
              </a:spcBef>
              <a:buFontTx/>
              <a:buNone/>
            </a:pPr>
            <a:endParaRPr lang="en-US" sz="2400"/>
          </a:p>
          <a:p>
            <a:pPr marL="0" indent="0" eaLnBrk="1" hangingPunct="1">
              <a:spcBef>
                <a:spcPct val="0"/>
              </a:spcBef>
              <a:buFontTx/>
              <a:buNone/>
            </a:pPr>
            <a:r>
              <a:rPr lang="en-US" sz="2400"/>
              <a:t>The probability 1 – </a:t>
            </a:r>
            <a:r>
              <a:rPr lang="el-GR" sz="2400"/>
              <a:t>α</a:t>
            </a:r>
            <a:r>
              <a:rPr lang="en-US" sz="2400"/>
              <a:t> is the confidence level, which is a measure of how frequently the interval will actually include µ.</a:t>
            </a:r>
          </a:p>
          <a:p>
            <a:pPr marL="0" indent="0" eaLnBrk="1" hangingPunct="1">
              <a:buFontTx/>
              <a:buNone/>
            </a:pPr>
            <a:endParaRPr lang="en-US" sz="2400"/>
          </a:p>
          <a:p>
            <a:pPr marL="0" indent="0" eaLnBrk="1" hangingPunct="1">
              <a:buFontTx/>
              <a:buNone/>
            </a:pPr>
            <a:endParaRPr lang="en-US" sz="2400"/>
          </a:p>
        </p:txBody>
      </p:sp>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28600"/>
            <a:ext cx="4667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0050" y="304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222" name="Object 6"/>
          <p:cNvGraphicFramePr>
            <a:graphicFrameLocks noChangeAspect="1"/>
          </p:cNvGraphicFramePr>
          <p:nvPr/>
        </p:nvGraphicFramePr>
        <p:xfrm>
          <a:off x="3581400" y="1501775"/>
          <a:ext cx="2427288" cy="1165225"/>
        </p:xfrm>
        <a:graphic>
          <a:graphicData uri="http://schemas.openxmlformats.org/presentationml/2006/ole">
            <mc:AlternateContent xmlns:mc="http://schemas.openxmlformats.org/markup-compatibility/2006">
              <mc:Choice xmlns:v="urn:schemas-microsoft-com:vml" Requires="v">
                <p:oleObj spid="_x0000_s9318" name="Equation" r:id="rId6" imgW="952500" imgH="457200" progId="Equation.3">
                  <p:embed/>
                </p:oleObj>
              </mc:Choice>
              <mc:Fallback>
                <p:oleObj name="Equation" r:id="rId6" imgW="952500" imgH="457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1501775"/>
                        <a:ext cx="2427288" cy="1165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9"/>
          <p:cNvGraphicFramePr>
            <a:graphicFrameLocks noGrp="1" noChangeAspect="1"/>
          </p:cNvGraphicFramePr>
          <p:nvPr>
            <p:ph sz="half" idx="2"/>
          </p:nvPr>
        </p:nvGraphicFramePr>
        <p:xfrm>
          <a:off x="3581400" y="2743200"/>
          <a:ext cx="2362200" cy="1096963"/>
        </p:xfrm>
        <a:graphic>
          <a:graphicData uri="http://schemas.openxmlformats.org/presentationml/2006/ole">
            <mc:AlternateContent xmlns:mc="http://schemas.openxmlformats.org/markup-compatibility/2006">
              <mc:Choice xmlns:v="urn:schemas-microsoft-com:vml" Requires="v">
                <p:oleObj spid="_x0000_s9319" name="Equation" r:id="rId8" imgW="952500" imgH="457200" progId="Equation.3">
                  <p:embed/>
                </p:oleObj>
              </mc:Choice>
              <mc:Fallback>
                <p:oleObj name="Equation" r:id="rId8" imgW="952500" imgH="4572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1400" y="2743200"/>
                        <a:ext cx="2362200" cy="109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9303" name="Rectangle 87"/>
          <p:cNvSpPr>
            <a:spLocks noChangeArrowheads="1"/>
          </p:cNvSpPr>
          <p:nvPr/>
        </p:nvSpPr>
        <p:spPr bwMode="auto">
          <a:xfrm>
            <a:off x="1346953" y="1816228"/>
            <a:ext cx="5772150" cy="4064000"/>
          </a:xfrm>
          <a:prstGeom prst="rect">
            <a:avLst/>
          </a:prstGeom>
          <a:solidFill>
            <a:schemeClr val="bg1"/>
          </a:soli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a:p>
        </p:txBody>
      </p:sp>
      <p:sp>
        <p:nvSpPr>
          <p:cNvPr id="9259" name="Freeform 43"/>
          <p:cNvSpPr>
            <a:spLocks/>
          </p:cNvSpPr>
          <p:nvPr/>
        </p:nvSpPr>
        <p:spPr bwMode="auto">
          <a:xfrm>
            <a:off x="1882775" y="1987550"/>
            <a:ext cx="4403725" cy="3055938"/>
          </a:xfrm>
          <a:custGeom>
            <a:avLst/>
            <a:gdLst>
              <a:gd name="T0" fmla="*/ 2147483647 w 2774"/>
              <a:gd name="T1" fmla="*/ 2147483647 h 1925"/>
              <a:gd name="T2" fmla="*/ 2147483647 w 2774"/>
              <a:gd name="T3" fmla="*/ 2147483647 h 1925"/>
              <a:gd name="T4" fmla="*/ 2147483647 w 2774"/>
              <a:gd name="T5" fmla="*/ 2147483647 h 1925"/>
              <a:gd name="T6" fmla="*/ 2147483647 w 2774"/>
              <a:gd name="T7" fmla="*/ 2147483647 h 1925"/>
              <a:gd name="T8" fmla="*/ 2147483647 w 2774"/>
              <a:gd name="T9" fmla="*/ 2147483647 h 1925"/>
              <a:gd name="T10" fmla="*/ 2147483647 w 2774"/>
              <a:gd name="T11" fmla="*/ 2147483647 h 1925"/>
              <a:gd name="T12" fmla="*/ 2147483647 w 2774"/>
              <a:gd name="T13" fmla="*/ 2147483647 h 1925"/>
              <a:gd name="T14" fmla="*/ 2147483647 w 2774"/>
              <a:gd name="T15" fmla="*/ 2147483647 h 1925"/>
              <a:gd name="T16" fmla="*/ 2147483647 w 2774"/>
              <a:gd name="T17" fmla="*/ 2147483647 h 1925"/>
              <a:gd name="T18" fmla="*/ 2147483647 w 2774"/>
              <a:gd name="T19" fmla="*/ 2147483647 h 1925"/>
              <a:gd name="T20" fmla="*/ 2147483647 w 2774"/>
              <a:gd name="T21" fmla="*/ 2147483647 h 1925"/>
              <a:gd name="T22" fmla="*/ 2147483647 w 2774"/>
              <a:gd name="T23" fmla="*/ 2147483647 h 1925"/>
              <a:gd name="T24" fmla="*/ 2147483647 w 2774"/>
              <a:gd name="T25" fmla="*/ 2147483647 h 1925"/>
              <a:gd name="T26" fmla="*/ 2147483647 w 2774"/>
              <a:gd name="T27" fmla="*/ 2147483647 h 1925"/>
              <a:gd name="T28" fmla="*/ 2147483647 w 2774"/>
              <a:gd name="T29" fmla="*/ 2147483647 h 1925"/>
              <a:gd name="T30" fmla="*/ 2147483647 w 2774"/>
              <a:gd name="T31" fmla="*/ 2147483647 h 1925"/>
              <a:gd name="T32" fmla="*/ 2147483647 w 2774"/>
              <a:gd name="T33" fmla="*/ 2147483647 h 1925"/>
              <a:gd name="T34" fmla="*/ 2147483647 w 2774"/>
              <a:gd name="T35" fmla="*/ 2147483647 h 1925"/>
              <a:gd name="T36" fmla="*/ 2147483647 w 2774"/>
              <a:gd name="T37" fmla="*/ 2147483647 h 1925"/>
              <a:gd name="T38" fmla="*/ 2147483647 w 2774"/>
              <a:gd name="T39" fmla="*/ 2147483647 h 1925"/>
              <a:gd name="T40" fmla="*/ 2147483647 w 2774"/>
              <a:gd name="T41" fmla="*/ 2147483647 h 1925"/>
              <a:gd name="T42" fmla="*/ 2147483647 w 2774"/>
              <a:gd name="T43" fmla="*/ 2147483647 h 1925"/>
              <a:gd name="T44" fmla="*/ 2147483647 w 2774"/>
              <a:gd name="T45" fmla="*/ 2147483647 h 1925"/>
              <a:gd name="T46" fmla="*/ 2147483647 w 2774"/>
              <a:gd name="T47" fmla="*/ 2147483647 h 1925"/>
              <a:gd name="T48" fmla="*/ 2147483647 w 2774"/>
              <a:gd name="T49" fmla="*/ 2147483647 h 1925"/>
              <a:gd name="T50" fmla="*/ 2147483647 w 2774"/>
              <a:gd name="T51" fmla="*/ 2147483647 h 1925"/>
              <a:gd name="T52" fmla="*/ 2147483647 w 2774"/>
              <a:gd name="T53" fmla="*/ 2147483647 h 1925"/>
              <a:gd name="T54" fmla="*/ 2147483647 w 2774"/>
              <a:gd name="T55" fmla="*/ 2147483647 h 1925"/>
              <a:gd name="T56" fmla="*/ 2147483647 w 2774"/>
              <a:gd name="T57" fmla="*/ 2147483647 h 1925"/>
              <a:gd name="T58" fmla="*/ 2147483647 w 2774"/>
              <a:gd name="T59" fmla="*/ 2147483647 h 1925"/>
              <a:gd name="T60" fmla="*/ 2147483647 w 2774"/>
              <a:gd name="T61" fmla="*/ 2147483647 h 1925"/>
              <a:gd name="T62" fmla="*/ 2147483647 w 2774"/>
              <a:gd name="T63" fmla="*/ 2147483647 h 1925"/>
              <a:gd name="T64" fmla="*/ 2147483647 w 2774"/>
              <a:gd name="T65" fmla="*/ 2147483647 h 1925"/>
              <a:gd name="T66" fmla="*/ 2147483647 w 2774"/>
              <a:gd name="T67" fmla="*/ 2147483647 h 1925"/>
              <a:gd name="T68" fmla="*/ 2147483647 w 2774"/>
              <a:gd name="T69" fmla="*/ 2147483647 h 1925"/>
              <a:gd name="T70" fmla="*/ 2147483647 w 2774"/>
              <a:gd name="T71" fmla="*/ 2147483647 h 1925"/>
              <a:gd name="T72" fmla="*/ 2147483647 w 2774"/>
              <a:gd name="T73" fmla="*/ 2147483647 h 1925"/>
              <a:gd name="T74" fmla="*/ 2147483647 w 2774"/>
              <a:gd name="T75" fmla="*/ 2147483647 h 1925"/>
              <a:gd name="T76" fmla="*/ 2147483647 w 2774"/>
              <a:gd name="T77" fmla="*/ 2147483647 h 1925"/>
              <a:gd name="T78" fmla="*/ 2147483647 w 2774"/>
              <a:gd name="T79" fmla="*/ 2147483647 h 1925"/>
              <a:gd name="T80" fmla="*/ 2147483647 w 2774"/>
              <a:gd name="T81" fmla="*/ 2147483647 h 1925"/>
              <a:gd name="T82" fmla="*/ 2147483647 w 2774"/>
              <a:gd name="T83" fmla="*/ 2147483647 h 1925"/>
              <a:gd name="T84" fmla="*/ 2147483647 w 2774"/>
              <a:gd name="T85" fmla="*/ 2147483647 h 1925"/>
              <a:gd name="T86" fmla="*/ 2147483647 w 2774"/>
              <a:gd name="T87" fmla="*/ 2147483647 h 1925"/>
              <a:gd name="T88" fmla="*/ 2147483647 w 2774"/>
              <a:gd name="T89" fmla="*/ 2147483647 h 1925"/>
              <a:gd name="T90" fmla="*/ 2147483647 w 2774"/>
              <a:gd name="T91" fmla="*/ 2147483647 h 1925"/>
              <a:gd name="T92" fmla="*/ 2147483647 w 2774"/>
              <a:gd name="T93" fmla="*/ 2147483647 h 1925"/>
              <a:gd name="T94" fmla="*/ 2147483647 w 2774"/>
              <a:gd name="T95" fmla="*/ 2147483647 h 192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774" h="1925">
                <a:moveTo>
                  <a:pt x="1390" y="0"/>
                </a:moveTo>
                <a:lnTo>
                  <a:pt x="1350" y="0"/>
                </a:lnTo>
                <a:lnTo>
                  <a:pt x="1318" y="18"/>
                </a:lnTo>
                <a:lnTo>
                  <a:pt x="1289" y="40"/>
                </a:lnTo>
                <a:lnTo>
                  <a:pt x="1266" y="71"/>
                </a:lnTo>
                <a:lnTo>
                  <a:pt x="1234" y="108"/>
                </a:lnTo>
                <a:lnTo>
                  <a:pt x="1220" y="137"/>
                </a:lnTo>
                <a:lnTo>
                  <a:pt x="1196" y="173"/>
                </a:lnTo>
                <a:lnTo>
                  <a:pt x="1176" y="208"/>
                </a:lnTo>
                <a:lnTo>
                  <a:pt x="1152" y="256"/>
                </a:lnTo>
                <a:lnTo>
                  <a:pt x="1132" y="296"/>
                </a:lnTo>
                <a:lnTo>
                  <a:pt x="1114" y="334"/>
                </a:lnTo>
                <a:lnTo>
                  <a:pt x="1094" y="378"/>
                </a:lnTo>
                <a:lnTo>
                  <a:pt x="1082" y="410"/>
                </a:lnTo>
                <a:lnTo>
                  <a:pt x="1068" y="438"/>
                </a:lnTo>
                <a:lnTo>
                  <a:pt x="1052" y="482"/>
                </a:lnTo>
                <a:lnTo>
                  <a:pt x="1040" y="514"/>
                </a:lnTo>
                <a:lnTo>
                  <a:pt x="1030" y="542"/>
                </a:lnTo>
                <a:lnTo>
                  <a:pt x="1022" y="570"/>
                </a:lnTo>
                <a:lnTo>
                  <a:pt x="1008" y="606"/>
                </a:lnTo>
                <a:lnTo>
                  <a:pt x="995" y="647"/>
                </a:lnTo>
                <a:lnTo>
                  <a:pt x="983" y="685"/>
                </a:lnTo>
                <a:lnTo>
                  <a:pt x="971" y="724"/>
                </a:lnTo>
                <a:lnTo>
                  <a:pt x="963" y="754"/>
                </a:lnTo>
                <a:lnTo>
                  <a:pt x="951" y="791"/>
                </a:lnTo>
                <a:lnTo>
                  <a:pt x="940" y="829"/>
                </a:lnTo>
                <a:lnTo>
                  <a:pt x="930" y="861"/>
                </a:lnTo>
                <a:lnTo>
                  <a:pt x="922" y="902"/>
                </a:lnTo>
                <a:lnTo>
                  <a:pt x="911" y="940"/>
                </a:lnTo>
                <a:lnTo>
                  <a:pt x="901" y="975"/>
                </a:lnTo>
                <a:lnTo>
                  <a:pt x="891" y="1007"/>
                </a:lnTo>
                <a:lnTo>
                  <a:pt x="883" y="1041"/>
                </a:lnTo>
                <a:lnTo>
                  <a:pt x="866" y="1088"/>
                </a:lnTo>
                <a:lnTo>
                  <a:pt x="852" y="1123"/>
                </a:lnTo>
                <a:lnTo>
                  <a:pt x="840" y="1162"/>
                </a:lnTo>
                <a:lnTo>
                  <a:pt x="830" y="1194"/>
                </a:lnTo>
                <a:lnTo>
                  <a:pt x="819" y="1222"/>
                </a:lnTo>
                <a:lnTo>
                  <a:pt x="800" y="1263"/>
                </a:lnTo>
                <a:lnTo>
                  <a:pt x="786" y="1293"/>
                </a:lnTo>
                <a:lnTo>
                  <a:pt x="770" y="1328"/>
                </a:lnTo>
                <a:lnTo>
                  <a:pt x="750" y="1367"/>
                </a:lnTo>
                <a:lnTo>
                  <a:pt x="732" y="1399"/>
                </a:lnTo>
                <a:lnTo>
                  <a:pt x="708" y="1437"/>
                </a:lnTo>
                <a:lnTo>
                  <a:pt x="686" y="1477"/>
                </a:lnTo>
                <a:lnTo>
                  <a:pt x="662" y="1513"/>
                </a:lnTo>
                <a:lnTo>
                  <a:pt x="634" y="1551"/>
                </a:lnTo>
                <a:lnTo>
                  <a:pt x="609" y="1577"/>
                </a:lnTo>
                <a:lnTo>
                  <a:pt x="588" y="1601"/>
                </a:lnTo>
                <a:lnTo>
                  <a:pt x="558" y="1633"/>
                </a:lnTo>
                <a:lnTo>
                  <a:pt x="536" y="1653"/>
                </a:lnTo>
                <a:lnTo>
                  <a:pt x="490" y="1683"/>
                </a:lnTo>
                <a:lnTo>
                  <a:pt x="450" y="1705"/>
                </a:lnTo>
                <a:lnTo>
                  <a:pt x="416" y="1723"/>
                </a:lnTo>
                <a:lnTo>
                  <a:pt x="388" y="1743"/>
                </a:lnTo>
                <a:lnTo>
                  <a:pt x="357" y="1759"/>
                </a:lnTo>
                <a:lnTo>
                  <a:pt x="327" y="1772"/>
                </a:lnTo>
                <a:lnTo>
                  <a:pt x="295" y="1787"/>
                </a:lnTo>
                <a:lnTo>
                  <a:pt x="263" y="1799"/>
                </a:lnTo>
                <a:lnTo>
                  <a:pt x="231" y="1808"/>
                </a:lnTo>
                <a:lnTo>
                  <a:pt x="193" y="1826"/>
                </a:lnTo>
                <a:lnTo>
                  <a:pt x="158" y="1838"/>
                </a:lnTo>
                <a:lnTo>
                  <a:pt x="117" y="1853"/>
                </a:lnTo>
                <a:lnTo>
                  <a:pt x="79" y="1865"/>
                </a:lnTo>
                <a:lnTo>
                  <a:pt x="44" y="1874"/>
                </a:lnTo>
                <a:lnTo>
                  <a:pt x="29" y="1877"/>
                </a:lnTo>
                <a:lnTo>
                  <a:pt x="6" y="1883"/>
                </a:lnTo>
                <a:lnTo>
                  <a:pt x="3" y="1907"/>
                </a:lnTo>
                <a:lnTo>
                  <a:pt x="0" y="1925"/>
                </a:lnTo>
                <a:lnTo>
                  <a:pt x="2774" y="1922"/>
                </a:lnTo>
                <a:lnTo>
                  <a:pt x="2772" y="1891"/>
                </a:lnTo>
                <a:lnTo>
                  <a:pt x="2748" y="1885"/>
                </a:lnTo>
                <a:lnTo>
                  <a:pt x="2726" y="1877"/>
                </a:lnTo>
                <a:lnTo>
                  <a:pt x="2684" y="1865"/>
                </a:lnTo>
                <a:lnTo>
                  <a:pt x="2654" y="1855"/>
                </a:lnTo>
                <a:lnTo>
                  <a:pt x="2622" y="1845"/>
                </a:lnTo>
                <a:lnTo>
                  <a:pt x="2596" y="1835"/>
                </a:lnTo>
                <a:lnTo>
                  <a:pt x="2558" y="1825"/>
                </a:lnTo>
                <a:lnTo>
                  <a:pt x="2510" y="1803"/>
                </a:lnTo>
                <a:lnTo>
                  <a:pt x="2468" y="1789"/>
                </a:lnTo>
                <a:lnTo>
                  <a:pt x="2432" y="1775"/>
                </a:lnTo>
                <a:lnTo>
                  <a:pt x="2396" y="1755"/>
                </a:lnTo>
                <a:lnTo>
                  <a:pt x="2362" y="1737"/>
                </a:lnTo>
                <a:lnTo>
                  <a:pt x="2316" y="1715"/>
                </a:lnTo>
                <a:lnTo>
                  <a:pt x="2278" y="1693"/>
                </a:lnTo>
                <a:lnTo>
                  <a:pt x="2258" y="1681"/>
                </a:lnTo>
                <a:lnTo>
                  <a:pt x="2240" y="1671"/>
                </a:lnTo>
                <a:lnTo>
                  <a:pt x="2220" y="1655"/>
                </a:lnTo>
                <a:lnTo>
                  <a:pt x="2206" y="1643"/>
                </a:lnTo>
                <a:lnTo>
                  <a:pt x="2181" y="1615"/>
                </a:lnTo>
                <a:lnTo>
                  <a:pt x="2156" y="1589"/>
                </a:lnTo>
                <a:lnTo>
                  <a:pt x="2129" y="1563"/>
                </a:lnTo>
                <a:lnTo>
                  <a:pt x="2105" y="1531"/>
                </a:lnTo>
                <a:lnTo>
                  <a:pt x="2082" y="1503"/>
                </a:lnTo>
                <a:lnTo>
                  <a:pt x="2057" y="1461"/>
                </a:lnTo>
                <a:lnTo>
                  <a:pt x="2039" y="1432"/>
                </a:lnTo>
                <a:lnTo>
                  <a:pt x="2022" y="1398"/>
                </a:lnTo>
                <a:lnTo>
                  <a:pt x="2004" y="1364"/>
                </a:lnTo>
                <a:lnTo>
                  <a:pt x="1986" y="1332"/>
                </a:lnTo>
                <a:lnTo>
                  <a:pt x="1970" y="1298"/>
                </a:lnTo>
                <a:lnTo>
                  <a:pt x="1956" y="1270"/>
                </a:lnTo>
                <a:lnTo>
                  <a:pt x="1944" y="1240"/>
                </a:lnTo>
                <a:lnTo>
                  <a:pt x="1928" y="1200"/>
                </a:lnTo>
                <a:lnTo>
                  <a:pt x="1914" y="1158"/>
                </a:lnTo>
                <a:lnTo>
                  <a:pt x="1904" y="1132"/>
                </a:lnTo>
                <a:lnTo>
                  <a:pt x="1892" y="1100"/>
                </a:lnTo>
                <a:lnTo>
                  <a:pt x="1882" y="1072"/>
                </a:lnTo>
                <a:lnTo>
                  <a:pt x="1872" y="1044"/>
                </a:lnTo>
                <a:lnTo>
                  <a:pt x="1862" y="1010"/>
                </a:lnTo>
                <a:lnTo>
                  <a:pt x="1852" y="976"/>
                </a:lnTo>
                <a:lnTo>
                  <a:pt x="1840" y="932"/>
                </a:lnTo>
                <a:lnTo>
                  <a:pt x="1830" y="900"/>
                </a:lnTo>
                <a:lnTo>
                  <a:pt x="1818" y="854"/>
                </a:lnTo>
                <a:lnTo>
                  <a:pt x="1808" y="818"/>
                </a:lnTo>
                <a:lnTo>
                  <a:pt x="1798" y="782"/>
                </a:lnTo>
                <a:lnTo>
                  <a:pt x="1788" y="744"/>
                </a:lnTo>
                <a:lnTo>
                  <a:pt x="1778" y="710"/>
                </a:lnTo>
                <a:lnTo>
                  <a:pt x="1760" y="656"/>
                </a:lnTo>
                <a:lnTo>
                  <a:pt x="1742" y="598"/>
                </a:lnTo>
                <a:lnTo>
                  <a:pt x="1726" y="560"/>
                </a:lnTo>
                <a:lnTo>
                  <a:pt x="1712" y="524"/>
                </a:lnTo>
                <a:lnTo>
                  <a:pt x="1702" y="494"/>
                </a:lnTo>
                <a:lnTo>
                  <a:pt x="1686" y="450"/>
                </a:lnTo>
                <a:lnTo>
                  <a:pt x="1670" y="410"/>
                </a:lnTo>
                <a:lnTo>
                  <a:pt x="1648" y="354"/>
                </a:lnTo>
                <a:lnTo>
                  <a:pt x="1660" y="384"/>
                </a:lnTo>
                <a:lnTo>
                  <a:pt x="1632" y="328"/>
                </a:lnTo>
                <a:lnTo>
                  <a:pt x="1622" y="298"/>
                </a:lnTo>
                <a:lnTo>
                  <a:pt x="1608" y="266"/>
                </a:lnTo>
                <a:lnTo>
                  <a:pt x="1590" y="232"/>
                </a:lnTo>
                <a:lnTo>
                  <a:pt x="1562" y="181"/>
                </a:lnTo>
                <a:lnTo>
                  <a:pt x="1560" y="178"/>
                </a:lnTo>
                <a:lnTo>
                  <a:pt x="1546" y="156"/>
                </a:lnTo>
                <a:lnTo>
                  <a:pt x="1530" y="128"/>
                </a:lnTo>
                <a:lnTo>
                  <a:pt x="1542" y="144"/>
                </a:lnTo>
                <a:lnTo>
                  <a:pt x="1570" y="194"/>
                </a:lnTo>
                <a:lnTo>
                  <a:pt x="1580" y="214"/>
                </a:lnTo>
                <a:lnTo>
                  <a:pt x="1553" y="167"/>
                </a:lnTo>
                <a:lnTo>
                  <a:pt x="1550" y="156"/>
                </a:lnTo>
                <a:lnTo>
                  <a:pt x="1518" y="110"/>
                </a:lnTo>
                <a:lnTo>
                  <a:pt x="1498" y="84"/>
                </a:lnTo>
                <a:lnTo>
                  <a:pt x="1476" y="56"/>
                </a:lnTo>
                <a:lnTo>
                  <a:pt x="1456" y="36"/>
                </a:lnTo>
                <a:lnTo>
                  <a:pt x="1434" y="22"/>
                </a:lnTo>
                <a:lnTo>
                  <a:pt x="1413" y="8"/>
                </a:lnTo>
                <a:lnTo>
                  <a:pt x="1390" y="0"/>
                </a:lnTo>
              </a:path>
            </a:pathLst>
          </a:custGeom>
          <a:gradFill rotWithShape="1">
            <a:gsLst>
              <a:gs pos="0">
                <a:srgbClr val="406A11"/>
              </a:gs>
              <a:gs pos="50000">
                <a:srgbClr val="5F9B1E"/>
              </a:gs>
              <a:gs pos="100000">
                <a:srgbClr val="72B925"/>
              </a:gs>
            </a:gsLst>
            <a:lin ang="16200000" scaled="1"/>
          </a:gra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9260" name="Freeform 44"/>
          <p:cNvSpPr>
            <a:spLocks noChangeArrowheads="1"/>
          </p:cNvSpPr>
          <p:nvPr/>
        </p:nvSpPr>
        <p:spPr bwMode="auto">
          <a:xfrm>
            <a:off x="4078288" y="4929188"/>
            <a:ext cx="1587" cy="190500"/>
          </a:xfrm>
          <a:custGeom>
            <a:avLst/>
            <a:gdLst>
              <a:gd name="T0" fmla="*/ 0 w 1"/>
              <a:gd name="T1" fmla="*/ 0 h 120"/>
              <a:gd name="T2" fmla="*/ 0 w 1"/>
              <a:gd name="T3" fmla="*/ 2147483647 h 120"/>
              <a:gd name="T4" fmla="*/ 0 60000 65536"/>
              <a:gd name="T5" fmla="*/ 0 60000 65536"/>
            </a:gdLst>
            <a:ahLst/>
            <a:cxnLst>
              <a:cxn ang="T4">
                <a:pos x="T0" y="T1"/>
              </a:cxn>
              <a:cxn ang="T5">
                <a:pos x="T2" y="T3"/>
              </a:cxn>
            </a:cxnLst>
            <a:rect l="0" t="0" r="r" b="b"/>
            <a:pathLst>
              <a:path w="1" h="120">
                <a:moveTo>
                  <a:pt x="0" y="0"/>
                </a:moveTo>
                <a:lnTo>
                  <a:pt x="0" y="120"/>
                </a:lnTo>
              </a:path>
            </a:pathLst>
          </a:cu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61" name="Rectangle 45"/>
          <p:cNvSpPr>
            <a:spLocks noChangeArrowheads="1"/>
          </p:cNvSpPr>
          <p:nvPr/>
        </p:nvSpPr>
        <p:spPr bwMode="auto">
          <a:xfrm>
            <a:off x="3906838" y="5000625"/>
            <a:ext cx="357187"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i="1">
                <a:latin typeface="Symbol" pitchFamily="18" charset="2"/>
              </a:rPr>
              <a:t></a:t>
            </a:r>
          </a:p>
        </p:txBody>
      </p:sp>
      <p:sp>
        <p:nvSpPr>
          <p:cNvPr id="9262" name="Rectangle 46"/>
          <p:cNvSpPr>
            <a:spLocks noChangeArrowheads="1"/>
          </p:cNvSpPr>
          <p:nvPr/>
        </p:nvSpPr>
        <p:spPr bwMode="auto">
          <a:xfrm>
            <a:off x="1549400" y="3752850"/>
            <a:ext cx="709613"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i="1">
                <a:latin typeface="Symbol" pitchFamily="18" charset="2"/>
              </a:rPr>
              <a:t></a:t>
            </a:r>
            <a:r>
              <a:rPr lang="en-US" sz="2400">
                <a:latin typeface="Book Antiqua" pitchFamily="18" charset="0"/>
              </a:rPr>
              <a:t>/2</a:t>
            </a:r>
          </a:p>
        </p:txBody>
      </p:sp>
      <p:sp>
        <p:nvSpPr>
          <p:cNvPr id="9263" name="Rectangle 47"/>
          <p:cNvSpPr>
            <a:spLocks noChangeArrowheads="1"/>
          </p:cNvSpPr>
          <p:nvPr/>
        </p:nvSpPr>
        <p:spPr bwMode="auto">
          <a:xfrm>
            <a:off x="5945188" y="3752850"/>
            <a:ext cx="709612"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i="1">
                <a:latin typeface="Symbol" pitchFamily="18" charset="2"/>
              </a:rPr>
              <a:t></a:t>
            </a:r>
            <a:r>
              <a:rPr lang="en-US" sz="2400">
                <a:latin typeface="Book Antiqua" pitchFamily="18" charset="0"/>
              </a:rPr>
              <a:t>/2</a:t>
            </a:r>
          </a:p>
        </p:txBody>
      </p:sp>
      <p:grpSp>
        <p:nvGrpSpPr>
          <p:cNvPr id="9264" name="Group 48"/>
          <p:cNvGrpSpPr>
            <a:grpSpLocks/>
          </p:cNvGrpSpPr>
          <p:nvPr/>
        </p:nvGrpSpPr>
        <p:grpSpPr bwMode="auto">
          <a:xfrm>
            <a:off x="3273425" y="3643313"/>
            <a:ext cx="1606550" cy="819150"/>
            <a:chOff x="2409" y="2379"/>
            <a:chExt cx="1012" cy="516"/>
          </a:xfrm>
        </p:grpSpPr>
        <p:sp>
          <p:nvSpPr>
            <p:cNvPr id="10279" name="Rectangle 49"/>
            <p:cNvSpPr>
              <a:spLocks noChangeArrowheads="1"/>
            </p:cNvSpPr>
            <p:nvPr/>
          </p:nvSpPr>
          <p:spPr bwMode="auto">
            <a:xfrm>
              <a:off x="2409" y="2379"/>
              <a:ext cx="1012" cy="516"/>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a:latin typeface="Book Antiqua" pitchFamily="18" charset="0"/>
                </a:rPr>
                <a:t>1 - </a:t>
              </a:r>
              <a:r>
                <a:rPr lang="en-US" sz="2400" i="1">
                  <a:latin typeface="Symbol" pitchFamily="18" charset="2"/>
                </a:rPr>
                <a:t></a:t>
              </a:r>
              <a:r>
                <a:rPr lang="en-US" sz="2400">
                  <a:latin typeface="Book Antiqua" pitchFamily="18" charset="0"/>
                </a:rPr>
                <a:t>  of all</a:t>
              </a:r>
            </a:p>
            <a:p>
              <a:r>
                <a:rPr lang="en-US" sz="2400">
                  <a:latin typeface="Book Antiqua" pitchFamily="18" charset="0"/>
                </a:rPr>
                <a:t>     values</a:t>
              </a:r>
            </a:p>
          </p:txBody>
        </p:sp>
        <p:graphicFrame>
          <p:nvGraphicFramePr>
            <p:cNvPr id="10280" name="Object 50">
              <a:hlinkClick r:id="" action="ppaction://ole?verb=0"/>
            </p:cNvPr>
            <p:cNvGraphicFramePr>
              <a:graphicFrameLocks/>
            </p:cNvGraphicFramePr>
            <p:nvPr/>
          </p:nvGraphicFramePr>
          <p:xfrm>
            <a:off x="2526" y="2704"/>
            <a:ext cx="136" cy="123"/>
          </p:xfrm>
          <a:graphic>
            <a:graphicData uri="http://schemas.openxmlformats.org/presentationml/2006/ole">
              <mc:AlternateContent xmlns:mc="http://schemas.openxmlformats.org/markup-compatibility/2006">
                <mc:Choice xmlns:v="urn:schemas-microsoft-com:vml" Requires="v">
                  <p:oleObj spid="_x0000_s10521" name="Equation" r:id="rId4" imgW="6485400" imgH="6084720" progId="">
                    <p:embed/>
                  </p:oleObj>
                </mc:Choice>
                <mc:Fallback>
                  <p:oleObj name="Equation" r:id="rId4" imgW="6485400" imgH="6084720" progId="">
                    <p:embed/>
                    <p:pic>
                      <p:nvPicPr>
                        <p:cNvPr id="0" name="Object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6" y="2704"/>
                          <a:ext cx="136" cy="123"/>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sp>
        <p:nvSpPr>
          <p:cNvPr id="9267" name="Freeform 51"/>
          <p:cNvSpPr>
            <a:spLocks/>
          </p:cNvSpPr>
          <p:nvPr/>
        </p:nvSpPr>
        <p:spPr bwMode="auto">
          <a:xfrm>
            <a:off x="1820863" y="4748213"/>
            <a:ext cx="681037" cy="295275"/>
          </a:xfrm>
          <a:custGeom>
            <a:avLst/>
            <a:gdLst>
              <a:gd name="T0" fmla="*/ 2147483647 w 429"/>
              <a:gd name="T1" fmla="*/ 2147483647 h 186"/>
              <a:gd name="T2" fmla="*/ 2147483647 w 429"/>
              <a:gd name="T3" fmla="*/ 2147483647 h 186"/>
              <a:gd name="T4" fmla="*/ 2147483647 w 429"/>
              <a:gd name="T5" fmla="*/ 2147483647 h 186"/>
              <a:gd name="T6" fmla="*/ 2147483647 w 429"/>
              <a:gd name="T7" fmla="*/ 2147483647 h 186"/>
              <a:gd name="T8" fmla="*/ 2147483647 w 429"/>
              <a:gd name="T9" fmla="*/ 2147483647 h 186"/>
              <a:gd name="T10" fmla="*/ 2147483647 w 429"/>
              <a:gd name="T11" fmla="*/ 2147483647 h 186"/>
              <a:gd name="T12" fmla="*/ 2147483647 w 429"/>
              <a:gd name="T13" fmla="*/ 2147483647 h 186"/>
              <a:gd name="T14" fmla="*/ 2147483647 w 429"/>
              <a:gd name="T15" fmla="*/ 2147483647 h 186"/>
              <a:gd name="T16" fmla="*/ 2147483647 w 429"/>
              <a:gd name="T17" fmla="*/ 2147483647 h 186"/>
              <a:gd name="T18" fmla="*/ 2147483647 w 429"/>
              <a:gd name="T19" fmla="*/ 2147483647 h 186"/>
              <a:gd name="T20" fmla="*/ 2147483647 w 429"/>
              <a:gd name="T21" fmla="*/ 2147483647 h 186"/>
              <a:gd name="T22" fmla="*/ 0 w 429"/>
              <a:gd name="T23" fmla="*/ 2147483647 h 186"/>
              <a:gd name="T24" fmla="*/ 2147483647 w 429"/>
              <a:gd name="T25" fmla="*/ 2147483647 h 186"/>
              <a:gd name="T26" fmla="*/ 2147483647 w 429"/>
              <a:gd name="T27" fmla="*/ 2147483647 h 186"/>
              <a:gd name="T28" fmla="*/ 2147483647 w 429"/>
              <a:gd name="T29" fmla="*/ 2147483647 h 186"/>
              <a:gd name="T30" fmla="*/ 2147483647 w 429"/>
              <a:gd name="T31" fmla="*/ 2147483647 h 186"/>
              <a:gd name="T32" fmla="*/ 2147483647 w 429"/>
              <a:gd name="T33" fmla="*/ 2147483647 h 186"/>
              <a:gd name="T34" fmla="*/ 2147483647 w 429"/>
              <a:gd name="T35" fmla="*/ 2147483647 h 186"/>
              <a:gd name="T36" fmla="*/ 2147483647 w 429"/>
              <a:gd name="T37" fmla="*/ 2147483647 h 186"/>
              <a:gd name="T38" fmla="*/ 2147483647 w 429"/>
              <a:gd name="T39" fmla="*/ 2147483647 h 186"/>
              <a:gd name="T40" fmla="*/ 2147483647 w 429"/>
              <a:gd name="T41" fmla="*/ 2147483647 h 186"/>
              <a:gd name="T42" fmla="*/ 2147483647 w 429"/>
              <a:gd name="T43" fmla="*/ 2147483647 h 186"/>
              <a:gd name="T44" fmla="*/ 2147483647 w 429"/>
              <a:gd name="T45" fmla="*/ 2147483647 h 186"/>
              <a:gd name="T46" fmla="*/ 2147483647 w 429"/>
              <a:gd name="T47" fmla="*/ 2147483647 h 186"/>
              <a:gd name="T48" fmla="*/ 2147483647 w 429"/>
              <a:gd name="T49" fmla="*/ 2147483647 h 186"/>
              <a:gd name="T50" fmla="*/ 2147483647 w 429"/>
              <a:gd name="T51" fmla="*/ 2147483647 h 186"/>
              <a:gd name="T52" fmla="*/ 2147483647 w 429"/>
              <a:gd name="T53" fmla="*/ 2147483647 h 186"/>
              <a:gd name="T54" fmla="*/ 2147483647 w 429"/>
              <a:gd name="T55" fmla="*/ 2147483647 h 186"/>
              <a:gd name="T56" fmla="*/ 2147483647 w 429"/>
              <a:gd name="T57" fmla="*/ 2147483647 h 186"/>
              <a:gd name="T58" fmla="*/ 2147483647 w 429"/>
              <a:gd name="T59" fmla="*/ 2147483647 h 186"/>
              <a:gd name="T60" fmla="*/ 2147483647 w 429"/>
              <a:gd name="T61" fmla="*/ 0 h 186"/>
              <a:gd name="T62" fmla="*/ 2147483647 w 429"/>
              <a:gd name="T63" fmla="*/ 0 h 18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29" h="186">
                <a:moveTo>
                  <a:pt x="428" y="24"/>
                </a:moveTo>
                <a:lnTo>
                  <a:pt x="429" y="12"/>
                </a:lnTo>
                <a:lnTo>
                  <a:pt x="429" y="41"/>
                </a:lnTo>
                <a:lnTo>
                  <a:pt x="429" y="62"/>
                </a:lnTo>
                <a:lnTo>
                  <a:pt x="425" y="90"/>
                </a:lnTo>
                <a:lnTo>
                  <a:pt x="426" y="113"/>
                </a:lnTo>
                <a:lnTo>
                  <a:pt x="426" y="137"/>
                </a:lnTo>
                <a:lnTo>
                  <a:pt x="428" y="159"/>
                </a:lnTo>
                <a:lnTo>
                  <a:pt x="428" y="180"/>
                </a:lnTo>
                <a:lnTo>
                  <a:pt x="2" y="186"/>
                </a:lnTo>
                <a:lnTo>
                  <a:pt x="3" y="173"/>
                </a:lnTo>
                <a:lnTo>
                  <a:pt x="0" y="174"/>
                </a:lnTo>
                <a:lnTo>
                  <a:pt x="3" y="155"/>
                </a:lnTo>
                <a:lnTo>
                  <a:pt x="21" y="150"/>
                </a:lnTo>
                <a:lnTo>
                  <a:pt x="44" y="143"/>
                </a:lnTo>
                <a:lnTo>
                  <a:pt x="74" y="134"/>
                </a:lnTo>
                <a:lnTo>
                  <a:pt x="96" y="129"/>
                </a:lnTo>
                <a:lnTo>
                  <a:pt x="119" y="120"/>
                </a:lnTo>
                <a:lnTo>
                  <a:pt x="144" y="114"/>
                </a:lnTo>
                <a:lnTo>
                  <a:pt x="170" y="105"/>
                </a:lnTo>
                <a:lnTo>
                  <a:pt x="193" y="98"/>
                </a:lnTo>
                <a:lnTo>
                  <a:pt x="213" y="87"/>
                </a:lnTo>
                <a:lnTo>
                  <a:pt x="239" y="80"/>
                </a:lnTo>
                <a:lnTo>
                  <a:pt x="266" y="71"/>
                </a:lnTo>
                <a:lnTo>
                  <a:pt x="285" y="63"/>
                </a:lnTo>
                <a:lnTo>
                  <a:pt x="313" y="50"/>
                </a:lnTo>
                <a:lnTo>
                  <a:pt x="337" y="42"/>
                </a:lnTo>
                <a:lnTo>
                  <a:pt x="362" y="30"/>
                </a:lnTo>
                <a:lnTo>
                  <a:pt x="387" y="18"/>
                </a:lnTo>
                <a:lnTo>
                  <a:pt x="409" y="10"/>
                </a:lnTo>
                <a:lnTo>
                  <a:pt x="429" y="0"/>
                </a:lnTo>
              </a:path>
            </a:pathLst>
          </a:custGeom>
          <a:solidFill>
            <a:srgbClr val="00206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9268" name="Freeform 52"/>
          <p:cNvSpPr>
            <a:spLocks/>
          </p:cNvSpPr>
          <p:nvPr/>
        </p:nvSpPr>
        <p:spPr bwMode="auto">
          <a:xfrm>
            <a:off x="5692775" y="4779963"/>
            <a:ext cx="628650" cy="263525"/>
          </a:xfrm>
          <a:custGeom>
            <a:avLst/>
            <a:gdLst>
              <a:gd name="T0" fmla="*/ 0 w 396"/>
              <a:gd name="T1" fmla="*/ 0 h 166"/>
              <a:gd name="T2" fmla="*/ 2147483647 w 396"/>
              <a:gd name="T3" fmla="*/ 2147483647 h 166"/>
              <a:gd name="T4" fmla="*/ 2147483647 w 396"/>
              <a:gd name="T5" fmla="*/ 2147483647 h 166"/>
              <a:gd name="T6" fmla="*/ 2147483647 w 396"/>
              <a:gd name="T7" fmla="*/ 2147483647 h 166"/>
              <a:gd name="T8" fmla="*/ 2147483647 w 396"/>
              <a:gd name="T9" fmla="*/ 2147483647 h 166"/>
              <a:gd name="T10" fmla="*/ 2147483647 w 396"/>
              <a:gd name="T11" fmla="*/ 2147483647 h 166"/>
              <a:gd name="T12" fmla="*/ 2147483647 w 396"/>
              <a:gd name="T13" fmla="*/ 2147483647 h 166"/>
              <a:gd name="T14" fmla="*/ 2147483647 w 396"/>
              <a:gd name="T15" fmla="*/ 2147483647 h 166"/>
              <a:gd name="T16" fmla="*/ 2147483647 w 396"/>
              <a:gd name="T17" fmla="*/ 2147483647 h 166"/>
              <a:gd name="T18" fmla="*/ 2147483647 w 396"/>
              <a:gd name="T19" fmla="*/ 2147483647 h 166"/>
              <a:gd name="T20" fmla="*/ 2147483647 w 396"/>
              <a:gd name="T21" fmla="*/ 2147483647 h 166"/>
              <a:gd name="T22" fmla="*/ 2147483647 w 396"/>
              <a:gd name="T23" fmla="*/ 2147483647 h 166"/>
              <a:gd name="T24" fmla="*/ 2147483647 w 396"/>
              <a:gd name="T25" fmla="*/ 2147483647 h 166"/>
              <a:gd name="T26" fmla="*/ 2147483647 w 396"/>
              <a:gd name="T27" fmla="*/ 2147483647 h 166"/>
              <a:gd name="T28" fmla="*/ 2147483647 w 396"/>
              <a:gd name="T29" fmla="*/ 2147483647 h 166"/>
              <a:gd name="T30" fmla="*/ 2147483647 w 396"/>
              <a:gd name="T31" fmla="*/ 2147483647 h 166"/>
              <a:gd name="T32" fmla="*/ 2147483647 w 396"/>
              <a:gd name="T33" fmla="*/ 2147483647 h 166"/>
              <a:gd name="T34" fmla="*/ 2147483647 w 396"/>
              <a:gd name="T35" fmla="*/ 2147483647 h 166"/>
              <a:gd name="T36" fmla="*/ 2147483647 w 396"/>
              <a:gd name="T37" fmla="*/ 2147483647 h 166"/>
              <a:gd name="T38" fmla="*/ 2147483647 w 396"/>
              <a:gd name="T39" fmla="*/ 2147483647 h 166"/>
              <a:gd name="T40" fmla="*/ 2147483647 w 396"/>
              <a:gd name="T41" fmla="*/ 2147483647 h 166"/>
              <a:gd name="T42" fmla="*/ 2147483647 w 396"/>
              <a:gd name="T43" fmla="*/ 2147483647 h 166"/>
              <a:gd name="T44" fmla="*/ 2147483647 w 396"/>
              <a:gd name="T45" fmla="*/ 2147483647 h 166"/>
              <a:gd name="T46" fmla="*/ 2147483647 w 396"/>
              <a:gd name="T47" fmla="*/ 2147483647 h 166"/>
              <a:gd name="T48" fmla="*/ 2147483647 w 396"/>
              <a:gd name="T49" fmla="*/ 2147483647 h 166"/>
              <a:gd name="T50" fmla="*/ 2147483647 w 396"/>
              <a:gd name="T51" fmla="*/ 2147483647 h 166"/>
              <a:gd name="T52" fmla="*/ 2147483647 w 396"/>
              <a:gd name="T53" fmla="*/ 2147483647 h 166"/>
              <a:gd name="T54" fmla="*/ 2147483647 w 396"/>
              <a:gd name="T55" fmla="*/ 2147483647 h 166"/>
              <a:gd name="T56" fmla="*/ 2147483647 w 396"/>
              <a:gd name="T57" fmla="*/ 2147483647 h 166"/>
              <a:gd name="T58" fmla="*/ 2147483647 w 396"/>
              <a:gd name="T59" fmla="*/ 2147483647 h 166"/>
              <a:gd name="T60" fmla="*/ 2147483647 w 396"/>
              <a:gd name="T61" fmla="*/ 0 h 166"/>
              <a:gd name="T62" fmla="*/ 2147483647 w 396"/>
              <a:gd name="T63" fmla="*/ 0 h 1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6" h="166">
                <a:moveTo>
                  <a:pt x="0" y="0"/>
                </a:moveTo>
                <a:lnTo>
                  <a:pt x="3" y="2"/>
                </a:lnTo>
                <a:lnTo>
                  <a:pt x="2" y="24"/>
                </a:lnTo>
                <a:lnTo>
                  <a:pt x="2" y="52"/>
                </a:lnTo>
                <a:lnTo>
                  <a:pt x="1" y="77"/>
                </a:lnTo>
                <a:lnTo>
                  <a:pt x="1" y="99"/>
                </a:lnTo>
                <a:lnTo>
                  <a:pt x="1" y="122"/>
                </a:lnTo>
                <a:lnTo>
                  <a:pt x="1" y="144"/>
                </a:lnTo>
                <a:lnTo>
                  <a:pt x="2" y="166"/>
                </a:lnTo>
                <a:lnTo>
                  <a:pt x="395" y="163"/>
                </a:lnTo>
                <a:lnTo>
                  <a:pt x="396" y="151"/>
                </a:lnTo>
                <a:lnTo>
                  <a:pt x="396" y="141"/>
                </a:lnTo>
                <a:lnTo>
                  <a:pt x="393" y="138"/>
                </a:lnTo>
                <a:lnTo>
                  <a:pt x="388" y="136"/>
                </a:lnTo>
                <a:lnTo>
                  <a:pt x="372" y="130"/>
                </a:lnTo>
                <a:lnTo>
                  <a:pt x="350" y="124"/>
                </a:lnTo>
                <a:lnTo>
                  <a:pt x="328" y="118"/>
                </a:lnTo>
                <a:lnTo>
                  <a:pt x="308" y="112"/>
                </a:lnTo>
                <a:lnTo>
                  <a:pt x="280" y="104"/>
                </a:lnTo>
                <a:lnTo>
                  <a:pt x="258" y="96"/>
                </a:lnTo>
                <a:lnTo>
                  <a:pt x="234" y="88"/>
                </a:lnTo>
                <a:lnTo>
                  <a:pt x="208" y="80"/>
                </a:lnTo>
                <a:lnTo>
                  <a:pt x="178" y="68"/>
                </a:lnTo>
                <a:lnTo>
                  <a:pt x="148" y="58"/>
                </a:lnTo>
                <a:lnTo>
                  <a:pt x="128" y="50"/>
                </a:lnTo>
                <a:lnTo>
                  <a:pt x="111" y="43"/>
                </a:lnTo>
                <a:lnTo>
                  <a:pt x="90" y="34"/>
                </a:lnTo>
                <a:lnTo>
                  <a:pt x="64" y="24"/>
                </a:lnTo>
                <a:lnTo>
                  <a:pt x="36" y="14"/>
                </a:lnTo>
                <a:lnTo>
                  <a:pt x="15" y="4"/>
                </a:lnTo>
                <a:lnTo>
                  <a:pt x="3" y="0"/>
                </a:lnTo>
              </a:path>
            </a:pathLst>
          </a:custGeom>
          <a:solidFill>
            <a:srgbClr val="00206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9269" name="Line 53"/>
          <p:cNvSpPr>
            <a:spLocks noChangeShapeType="1"/>
          </p:cNvSpPr>
          <p:nvPr/>
        </p:nvSpPr>
        <p:spPr bwMode="auto">
          <a:xfrm>
            <a:off x="2025650" y="4298950"/>
            <a:ext cx="209550" cy="496888"/>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9270" name="Line 54"/>
          <p:cNvSpPr>
            <a:spLocks noChangeShapeType="1"/>
          </p:cNvSpPr>
          <p:nvPr/>
        </p:nvSpPr>
        <p:spPr bwMode="auto">
          <a:xfrm flipH="1">
            <a:off x="5956300" y="4297363"/>
            <a:ext cx="257175" cy="5461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grpSp>
        <p:nvGrpSpPr>
          <p:cNvPr id="9271" name="Group 55"/>
          <p:cNvGrpSpPr>
            <a:grpSpLocks/>
          </p:cNvGrpSpPr>
          <p:nvPr/>
        </p:nvGrpSpPr>
        <p:grpSpPr bwMode="auto">
          <a:xfrm>
            <a:off x="4732338" y="2368550"/>
            <a:ext cx="2008187" cy="1184275"/>
            <a:chOff x="3193" y="1531"/>
            <a:chExt cx="1265" cy="746"/>
          </a:xfrm>
        </p:grpSpPr>
        <p:sp>
          <p:nvSpPr>
            <p:cNvPr id="10277" name="Rectangle 56"/>
            <p:cNvSpPr>
              <a:spLocks noChangeArrowheads="1"/>
            </p:cNvSpPr>
            <p:nvPr/>
          </p:nvSpPr>
          <p:spPr bwMode="auto">
            <a:xfrm>
              <a:off x="3193" y="1531"/>
              <a:ext cx="1265" cy="746"/>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a:latin typeface="Book Antiqua" pitchFamily="18" charset="0"/>
                </a:rPr>
                <a:t>Sampling</a:t>
              </a:r>
            </a:p>
            <a:p>
              <a:r>
                <a:rPr lang="en-US" sz="2400">
                  <a:latin typeface="Book Antiqua" pitchFamily="18" charset="0"/>
                </a:rPr>
                <a:t>   distribution</a:t>
              </a:r>
            </a:p>
            <a:p>
              <a:r>
                <a:rPr lang="en-US" sz="2400">
                  <a:latin typeface="Book Antiqua" pitchFamily="18" charset="0"/>
                </a:rPr>
                <a:t>      of </a:t>
              </a:r>
            </a:p>
          </p:txBody>
        </p:sp>
        <p:graphicFrame>
          <p:nvGraphicFramePr>
            <p:cNvPr id="10278" name="Object 57">
              <a:hlinkClick r:id="" action="ppaction://ole?verb=0"/>
            </p:cNvPr>
            <p:cNvGraphicFramePr>
              <a:graphicFrameLocks/>
            </p:cNvGraphicFramePr>
            <p:nvPr/>
          </p:nvGraphicFramePr>
          <p:xfrm>
            <a:off x="3774" y="2083"/>
            <a:ext cx="127" cy="119"/>
          </p:xfrm>
          <a:graphic>
            <a:graphicData uri="http://schemas.openxmlformats.org/presentationml/2006/ole">
              <mc:AlternateContent xmlns:mc="http://schemas.openxmlformats.org/markup-compatibility/2006">
                <mc:Choice xmlns:v="urn:schemas-microsoft-com:vml" Requires="v">
                  <p:oleObj spid="_x0000_s10522" name="Equation" r:id="rId6" imgW="253800" imgH="241200" progId="Equation.2">
                    <p:embed/>
                  </p:oleObj>
                </mc:Choice>
                <mc:Fallback>
                  <p:oleObj name="Equation" r:id="rId6" imgW="253800" imgH="241200" progId="Equation.2">
                    <p:embed/>
                    <p:pic>
                      <p:nvPicPr>
                        <p:cNvPr id="0" name="Object 5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4" y="2083"/>
                          <a:ext cx="127" cy="11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sp>
        <p:nvSpPr>
          <p:cNvPr id="9274" name="Line 58"/>
          <p:cNvSpPr>
            <a:spLocks noChangeShapeType="1"/>
          </p:cNvSpPr>
          <p:nvPr/>
        </p:nvSpPr>
        <p:spPr bwMode="auto">
          <a:xfrm>
            <a:off x="2498725" y="4516438"/>
            <a:ext cx="0" cy="11747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75" name="Line 59"/>
          <p:cNvSpPr>
            <a:spLocks noChangeShapeType="1"/>
          </p:cNvSpPr>
          <p:nvPr/>
        </p:nvSpPr>
        <p:spPr bwMode="auto">
          <a:xfrm>
            <a:off x="5694363" y="4516438"/>
            <a:ext cx="0" cy="117475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276" name="Object 60">
            <a:hlinkClick r:id="" action="ppaction://ole?verb=0"/>
          </p:cNvPr>
          <p:cNvGraphicFramePr>
            <a:graphicFrameLocks/>
          </p:cNvGraphicFramePr>
          <p:nvPr/>
        </p:nvGraphicFramePr>
        <p:xfrm>
          <a:off x="6723063" y="4924425"/>
          <a:ext cx="211137" cy="192088"/>
        </p:xfrm>
        <a:graphic>
          <a:graphicData uri="http://schemas.openxmlformats.org/presentationml/2006/ole">
            <mc:AlternateContent xmlns:mc="http://schemas.openxmlformats.org/markup-compatibility/2006">
              <mc:Choice xmlns:v="urn:schemas-microsoft-com:vml" Requires="v">
                <p:oleObj spid="_x0000_s10523" name="Equation" r:id="rId8" imgW="253800" imgH="241200" progId="">
                  <p:embed/>
                </p:oleObj>
              </mc:Choice>
              <mc:Fallback>
                <p:oleObj name="Equation" r:id="rId8" imgW="253800" imgH="241200" progId="">
                  <p:embed/>
                  <p:pic>
                    <p:nvPicPr>
                      <p:cNvPr id="0" name="Object 6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3063" y="4924425"/>
                        <a:ext cx="211137" cy="192088"/>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9277" name="Line 61"/>
          <p:cNvSpPr>
            <a:spLocks noChangeShapeType="1"/>
          </p:cNvSpPr>
          <p:nvPr/>
        </p:nvSpPr>
        <p:spPr bwMode="auto">
          <a:xfrm>
            <a:off x="1608138" y="5041900"/>
            <a:ext cx="5002212"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grpSp>
        <p:nvGrpSpPr>
          <p:cNvPr id="9285" name="Group 69"/>
          <p:cNvGrpSpPr>
            <a:grpSpLocks/>
          </p:cNvGrpSpPr>
          <p:nvPr/>
        </p:nvGrpSpPr>
        <p:grpSpPr bwMode="auto">
          <a:xfrm>
            <a:off x="1722438" y="1912938"/>
            <a:ext cx="4683125" cy="2959100"/>
            <a:chOff x="1078" y="789"/>
            <a:chExt cx="2947" cy="1852"/>
          </a:xfrm>
        </p:grpSpPr>
        <p:sp>
          <p:nvSpPr>
            <p:cNvPr id="10271" name="Arc 70"/>
            <p:cNvSpPr>
              <a:spLocks/>
            </p:cNvSpPr>
            <p:nvPr/>
          </p:nvSpPr>
          <p:spPr bwMode="auto">
            <a:xfrm rot="6300000">
              <a:off x="1853" y="1162"/>
              <a:ext cx="960" cy="2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72" name="Arc 71"/>
            <p:cNvSpPr>
              <a:spLocks/>
            </p:cNvSpPr>
            <p:nvPr/>
          </p:nvSpPr>
          <p:spPr bwMode="auto">
            <a:xfrm rot="-4542378">
              <a:off x="1474" y="1914"/>
              <a:ext cx="790" cy="284"/>
            </a:xfrm>
            <a:custGeom>
              <a:avLst/>
              <a:gdLst>
                <a:gd name="T0" fmla="*/ 0 w 19433"/>
                <a:gd name="T1" fmla="*/ 0 h 21600"/>
                <a:gd name="T2" fmla="*/ 0 w 19433"/>
                <a:gd name="T3" fmla="*/ 0 h 21600"/>
                <a:gd name="T4" fmla="*/ 0 w 19433"/>
                <a:gd name="T5" fmla="*/ 0 h 21600"/>
                <a:gd name="T6" fmla="*/ 0 60000 65536"/>
                <a:gd name="T7" fmla="*/ 0 60000 65536"/>
                <a:gd name="T8" fmla="*/ 0 60000 65536"/>
              </a:gdLst>
              <a:ahLst/>
              <a:cxnLst>
                <a:cxn ang="T6">
                  <a:pos x="T0" y="T1"/>
                </a:cxn>
                <a:cxn ang="T7">
                  <a:pos x="T2" y="T3"/>
                </a:cxn>
                <a:cxn ang="T8">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lnTo>
                    <a:pt x="19433"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73" name="Arc 72"/>
            <p:cNvSpPr>
              <a:spLocks/>
            </p:cNvSpPr>
            <p:nvPr/>
          </p:nvSpPr>
          <p:spPr bwMode="auto">
            <a:xfrm rot="-900000">
              <a:off x="1078" y="2475"/>
              <a:ext cx="697" cy="164"/>
            </a:xfrm>
            <a:custGeom>
              <a:avLst/>
              <a:gdLst>
                <a:gd name="T0" fmla="*/ 0 w 20693"/>
                <a:gd name="T1" fmla="*/ 0 h 21576"/>
                <a:gd name="T2" fmla="*/ 0 w 20693"/>
                <a:gd name="T3" fmla="*/ 0 h 21576"/>
                <a:gd name="T4" fmla="*/ 0 w 20693"/>
                <a:gd name="T5" fmla="*/ 0 h 21576"/>
                <a:gd name="T6" fmla="*/ 0 60000 65536"/>
                <a:gd name="T7" fmla="*/ 0 60000 65536"/>
                <a:gd name="T8" fmla="*/ 0 60000 65536"/>
              </a:gdLst>
              <a:ahLst/>
              <a:cxnLst>
                <a:cxn ang="T6">
                  <a:pos x="T0" y="T1"/>
                </a:cxn>
                <a:cxn ang="T7">
                  <a:pos x="T2" y="T3"/>
                </a:cxn>
                <a:cxn ang="T8">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lnTo>
                    <a:pt x="20692" y="6193"/>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74" name="Arc 73"/>
            <p:cNvSpPr>
              <a:spLocks/>
            </p:cNvSpPr>
            <p:nvPr/>
          </p:nvSpPr>
          <p:spPr bwMode="auto">
            <a:xfrm rot="15300000" flipH="1">
              <a:off x="2293" y="1162"/>
              <a:ext cx="960" cy="2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75" name="Arc 74"/>
            <p:cNvSpPr>
              <a:spLocks/>
            </p:cNvSpPr>
            <p:nvPr/>
          </p:nvSpPr>
          <p:spPr bwMode="auto">
            <a:xfrm rot="4542378" flipH="1">
              <a:off x="2841" y="1914"/>
              <a:ext cx="790" cy="284"/>
            </a:xfrm>
            <a:custGeom>
              <a:avLst/>
              <a:gdLst>
                <a:gd name="T0" fmla="*/ 0 w 19433"/>
                <a:gd name="T1" fmla="*/ 0 h 21600"/>
                <a:gd name="T2" fmla="*/ 0 w 19433"/>
                <a:gd name="T3" fmla="*/ 0 h 21600"/>
                <a:gd name="T4" fmla="*/ 0 w 19433"/>
                <a:gd name="T5" fmla="*/ 0 h 21600"/>
                <a:gd name="T6" fmla="*/ 0 60000 65536"/>
                <a:gd name="T7" fmla="*/ 0 60000 65536"/>
                <a:gd name="T8" fmla="*/ 0 60000 65536"/>
              </a:gdLst>
              <a:ahLst/>
              <a:cxnLst>
                <a:cxn ang="T6">
                  <a:pos x="T0" y="T1"/>
                </a:cxn>
                <a:cxn ang="T7">
                  <a:pos x="T2" y="T3"/>
                </a:cxn>
                <a:cxn ang="T8">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lnTo>
                    <a:pt x="19433"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76" name="Arc 75"/>
            <p:cNvSpPr>
              <a:spLocks/>
            </p:cNvSpPr>
            <p:nvPr/>
          </p:nvSpPr>
          <p:spPr bwMode="auto">
            <a:xfrm rot="900000" flipH="1">
              <a:off x="3328" y="2477"/>
              <a:ext cx="697" cy="164"/>
            </a:xfrm>
            <a:custGeom>
              <a:avLst/>
              <a:gdLst>
                <a:gd name="T0" fmla="*/ 0 w 20693"/>
                <a:gd name="T1" fmla="*/ 0 h 21576"/>
                <a:gd name="T2" fmla="*/ 0 w 20693"/>
                <a:gd name="T3" fmla="*/ 0 h 21576"/>
                <a:gd name="T4" fmla="*/ 0 w 20693"/>
                <a:gd name="T5" fmla="*/ 0 h 21576"/>
                <a:gd name="T6" fmla="*/ 0 60000 65536"/>
                <a:gd name="T7" fmla="*/ 0 60000 65536"/>
                <a:gd name="T8" fmla="*/ 0 60000 65536"/>
              </a:gdLst>
              <a:ahLst/>
              <a:cxnLst>
                <a:cxn ang="T6">
                  <a:pos x="T0" y="T1"/>
                </a:cxn>
                <a:cxn ang="T7">
                  <a:pos x="T2" y="T3"/>
                </a:cxn>
                <a:cxn ang="T8">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lnTo>
                    <a:pt x="20692" y="6193"/>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9293" name="Freeform 77"/>
          <p:cNvSpPr>
            <a:spLocks noChangeArrowheads="1"/>
          </p:cNvSpPr>
          <p:nvPr/>
        </p:nvSpPr>
        <p:spPr bwMode="auto">
          <a:xfrm>
            <a:off x="4083050" y="5481638"/>
            <a:ext cx="1588" cy="190500"/>
          </a:xfrm>
          <a:custGeom>
            <a:avLst/>
            <a:gdLst>
              <a:gd name="T0" fmla="*/ 0 w 1"/>
              <a:gd name="T1" fmla="*/ 0 h 120"/>
              <a:gd name="T2" fmla="*/ 0 w 1"/>
              <a:gd name="T3" fmla="*/ 2147483647 h 120"/>
              <a:gd name="T4" fmla="*/ 0 60000 65536"/>
              <a:gd name="T5" fmla="*/ 0 60000 65536"/>
            </a:gdLst>
            <a:ahLst/>
            <a:cxnLst>
              <a:cxn ang="T4">
                <a:pos x="T0" y="T1"/>
              </a:cxn>
              <a:cxn ang="T5">
                <a:pos x="T2" y="T3"/>
              </a:cxn>
            </a:cxnLst>
            <a:rect l="0" t="0" r="r" b="b"/>
            <a:pathLst>
              <a:path w="1" h="120">
                <a:moveTo>
                  <a:pt x="0" y="0"/>
                </a:moveTo>
                <a:lnTo>
                  <a:pt x="0" y="120"/>
                </a:lnTo>
              </a:path>
            </a:pathLst>
          </a:cu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9302" name="Group 86"/>
          <p:cNvGrpSpPr>
            <a:grpSpLocks/>
          </p:cNvGrpSpPr>
          <p:nvPr/>
        </p:nvGrpSpPr>
        <p:grpSpPr bwMode="auto">
          <a:xfrm>
            <a:off x="4087813" y="5427663"/>
            <a:ext cx="1595437" cy="363537"/>
            <a:chOff x="2895" y="3503"/>
            <a:chExt cx="1005" cy="229"/>
          </a:xfrm>
        </p:grpSpPr>
        <p:graphicFrame>
          <p:nvGraphicFramePr>
            <p:cNvPr id="10268" name="Object 79">
              <a:hlinkClick r:id="" action="ppaction://ole?verb=0"/>
            </p:cNvPr>
            <p:cNvGraphicFramePr>
              <a:graphicFrameLocks/>
            </p:cNvGraphicFramePr>
            <p:nvPr/>
          </p:nvGraphicFramePr>
          <p:xfrm>
            <a:off x="3154" y="3503"/>
            <a:ext cx="533" cy="229"/>
          </p:xfrm>
          <a:graphic>
            <a:graphicData uri="http://schemas.openxmlformats.org/presentationml/2006/ole">
              <mc:AlternateContent xmlns:mc="http://schemas.openxmlformats.org/markup-compatibility/2006">
                <mc:Choice xmlns:v="urn:schemas-microsoft-com:vml" Requires="v">
                  <p:oleObj spid="_x0000_s10524" name="Equation" r:id="rId10" imgW="1053360" imgH="457200" progId="Equation">
                    <p:embed/>
                  </p:oleObj>
                </mc:Choice>
                <mc:Fallback>
                  <p:oleObj name="Equation" r:id="rId10" imgW="1053360" imgH="457200" progId="Equation">
                    <p:embed/>
                    <p:pic>
                      <p:nvPicPr>
                        <p:cNvPr id="0" name="Object 7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54" y="3503"/>
                          <a:ext cx="533" cy="22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10269" name="Line 80"/>
            <p:cNvSpPr>
              <a:spLocks noChangeShapeType="1"/>
            </p:cNvSpPr>
            <p:nvPr/>
          </p:nvSpPr>
          <p:spPr bwMode="auto">
            <a:xfrm>
              <a:off x="3717" y="3612"/>
              <a:ext cx="183" cy="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0270" name="Line 81"/>
            <p:cNvSpPr>
              <a:spLocks noChangeShapeType="1"/>
            </p:cNvSpPr>
            <p:nvPr/>
          </p:nvSpPr>
          <p:spPr bwMode="auto">
            <a:xfrm flipH="1">
              <a:off x="2895" y="3609"/>
              <a:ext cx="183" cy="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grpSp>
        <p:nvGrpSpPr>
          <p:cNvPr id="9301" name="Group 85"/>
          <p:cNvGrpSpPr>
            <a:grpSpLocks/>
          </p:cNvGrpSpPr>
          <p:nvPr/>
        </p:nvGrpSpPr>
        <p:grpSpPr bwMode="auto">
          <a:xfrm>
            <a:off x="2497138" y="5422900"/>
            <a:ext cx="1595437" cy="363538"/>
            <a:chOff x="1893" y="3500"/>
            <a:chExt cx="1005" cy="229"/>
          </a:xfrm>
        </p:grpSpPr>
        <p:graphicFrame>
          <p:nvGraphicFramePr>
            <p:cNvPr id="10265" name="Object 82">
              <a:hlinkClick r:id="" action="ppaction://ole?verb=0"/>
            </p:cNvPr>
            <p:cNvGraphicFramePr>
              <a:graphicFrameLocks/>
            </p:cNvGraphicFramePr>
            <p:nvPr/>
          </p:nvGraphicFramePr>
          <p:xfrm>
            <a:off x="2152" y="3500"/>
            <a:ext cx="533" cy="229"/>
          </p:xfrm>
          <a:graphic>
            <a:graphicData uri="http://schemas.openxmlformats.org/presentationml/2006/ole">
              <mc:AlternateContent xmlns:mc="http://schemas.openxmlformats.org/markup-compatibility/2006">
                <mc:Choice xmlns:v="urn:schemas-microsoft-com:vml" Requires="v">
                  <p:oleObj spid="_x0000_s10525" name="Equation" r:id="rId12" imgW="1053360" imgH="457200" progId="Equation">
                    <p:embed/>
                  </p:oleObj>
                </mc:Choice>
                <mc:Fallback>
                  <p:oleObj name="Equation" r:id="rId12" imgW="1053360" imgH="457200" progId="Equation">
                    <p:embed/>
                    <p:pic>
                      <p:nvPicPr>
                        <p:cNvPr id="0" name="Object 8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52" y="3500"/>
                          <a:ext cx="533" cy="22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10266" name="Line 83"/>
            <p:cNvSpPr>
              <a:spLocks noChangeShapeType="1"/>
            </p:cNvSpPr>
            <p:nvPr/>
          </p:nvSpPr>
          <p:spPr bwMode="auto">
            <a:xfrm>
              <a:off x="2715" y="3609"/>
              <a:ext cx="183" cy="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0267" name="Line 84"/>
            <p:cNvSpPr>
              <a:spLocks noChangeShapeType="1"/>
            </p:cNvSpPr>
            <p:nvPr/>
          </p:nvSpPr>
          <p:spPr bwMode="auto">
            <a:xfrm flipH="1">
              <a:off x="1893" y="3606"/>
              <a:ext cx="183" cy="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sp>
        <p:nvSpPr>
          <p:cNvPr id="10264" name="Rectangle 88"/>
          <p:cNvSpPr>
            <a:spLocks noChangeArrowheads="1"/>
          </p:cNvSpPr>
          <p:nvPr/>
        </p:nvSpPr>
        <p:spPr bwMode="auto">
          <a:xfrm>
            <a:off x="228600" y="155575"/>
            <a:ext cx="86868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r>
              <a:rPr lang="en-US" sz="2800">
                <a:latin typeface="Book Antiqua" pitchFamily="18" charset="0"/>
              </a:rPr>
              <a:t>Interval Estimate of a Population Mean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303"/>
                                        </p:tgtEl>
                                        <p:attrNameLst>
                                          <p:attrName>style.visibility</p:attrName>
                                        </p:attrNameLst>
                                      </p:cBhvr>
                                      <p:to>
                                        <p:strVal val="visible"/>
                                      </p:to>
                                    </p:set>
                                    <p:animEffect transition="in" filter="dissolve">
                                      <p:cBhvr>
                                        <p:cTn id="7" dur="500"/>
                                        <p:tgtEl>
                                          <p:spTgt spid="9303"/>
                                        </p:tgtEl>
                                      </p:cBhvr>
                                    </p:animEffect>
                                  </p:childTnLst>
                                </p:cTn>
                              </p:par>
                            </p:childTnLst>
                          </p:cTn>
                        </p:par>
                        <p:par>
                          <p:cTn id="8" fill="hold" nodeType="afterGroup">
                            <p:stCondLst>
                              <p:cond delay="500"/>
                            </p:stCondLst>
                            <p:childTnLst>
                              <p:par>
                                <p:cTn id="9" presetID="12" presetClass="entr" presetSubtype="8" fill="hold" grpId="0" nodeType="afterEffect">
                                  <p:stCondLst>
                                    <p:cond delay="1000"/>
                                  </p:stCondLst>
                                  <p:childTnLst>
                                    <p:set>
                                      <p:cBhvr>
                                        <p:cTn id="10" dur="1" fill="hold">
                                          <p:stCondLst>
                                            <p:cond delay="0"/>
                                          </p:stCondLst>
                                        </p:cTn>
                                        <p:tgtEl>
                                          <p:spTgt spid="9277"/>
                                        </p:tgtEl>
                                        <p:attrNameLst>
                                          <p:attrName>style.visibility</p:attrName>
                                        </p:attrNameLst>
                                      </p:cBhvr>
                                      <p:to>
                                        <p:strVal val="visible"/>
                                      </p:to>
                                    </p:set>
                                    <p:animEffect transition="in" filter="slide(fromLeft)">
                                      <p:cBhvr>
                                        <p:cTn id="11" dur="500"/>
                                        <p:tgtEl>
                                          <p:spTgt spid="9277"/>
                                        </p:tgtEl>
                                      </p:cBhvr>
                                    </p:animEffect>
                                  </p:childTnLst>
                                </p:cTn>
                              </p:par>
                            </p:childTnLst>
                          </p:cTn>
                        </p:par>
                        <p:par>
                          <p:cTn id="12" fill="hold" nodeType="afterGroup">
                            <p:stCondLst>
                              <p:cond delay="2000"/>
                            </p:stCondLst>
                            <p:childTnLst>
                              <p:par>
                                <p:cTn id="13" presetID="12" presetClass="entr" presetSubtype="8" fill="hold" nodeType="afterEffect">
                                  <p:stCondLst>
                                    <p:cond delay="0"/>
                                  </p:stCondLst>
                                  <p:childTnLst>
                                    <p:set>
                                      <p:cBhvr>
                                        <p:cTn id="14" dur="1" fill="hold">
                                          <p:stCondLst>
                                            <p:cond delay="0"/>
                                          </p:stCondLst>
                                        </p:cTn>
                                        <p:tgtEl>
                                          <p:spTgt spid="9276"/>
                                        </p:tgtEl>
                                        <p:attrNameLst>
                                          <p:attrName>style.visibility</p:attrName>
                                        </p:attrNameLst>
                                      </p:cBhvr>
                                      <p:to>
                                        <p:strVal val="visible"/>
                                      </p:to>
                                    </p:set>
                                    <p:animEffect transition="in" filter="slide(fromLeft)">
                                      <p:cBhvr>
                                        <p:cTn id="15" dur="500"/>
                                        <p:tgtEl>
                                          <p:spTgt spid="9276"/>
                                        </p:tgtEl>
                                      </p:cBhvr>
                                    </p:animEffect>
                                  </p:childTnLst>
                                </p:cTn>
                              </p:par>
                            </p:childTnLst>
                          </p:cTn>
                        </p:par>
                        <p:par>
                          <p:cTn id="16" fill="hold" nodeType="afterGroup">
                            <p:stCondLst>
                              <p:cond delay="2500"/>
                            </p:stCondLst>
                            <p:childTnLst>
                              <p:par>
                                <p:cTn id="17" presetID="12" presetClass="entr" presetSubtype="1" fill="hold" grpId="0" nodeType="afterEffect">
                                  <p:stCondLst>
                                    <p:cond delay="0"/>
                                  </p:stCondLst>
                                  <p:childTnLst>
                                    <p:set>
                                      <p:cBhvr>
                                        <p:cTn id="18" dur="1" fill="hold">
                                          <p:stCondLst>
                                            <p:cond delay="0"/>
                                          </p:stCondLst>
                                        </p:cTn>
                                        <p:tgtEl>
                                          <p:spTgt spid="9260"/>
                                        </p:tgtEl>
                                        <p:attrNameLst>
                                          <p:attrName>style.visibility</p:attrName>
                                        </p:attrNameLst>
                                      </p:cBhvr>
                                      <p:to>
                                        <p:strVal val="visible"/>
                                      </p:to>
                                    </p:set>
                                    <p:animEffect transition="in" filter="slide(fromTop)">
                                      <p:cBhvr>
                                        <p:cTn id="19" dur="500"/>
                                        <p:tgtEl>
                                          <p:spTgt spid="9260"/>
                                        </p:tgtEl>
                                      </p:cBhvr>
                                    </p:animEffect>
                                  </p:childTnLst>
                                </p:cTn>
                              </p:par>
                            </p:childTnLst>
                          </p:cTn>
                        </p:par>
                        <p:par>
                          <p:cTn id="20" fill="hold" nodeType="afterGroup">
                            <p:stCondLst>
                              <p:cond delay="3000"/>
                            </p:stCondLst>
                            <p:childTnLst>
                              <p:par>
                                <p:cTn id="21" presetID="12" presetClass="entr" presetSubtype="1" fill="hold" grpId="0" nodeType="afterEffect">
                                  <p:stCondLst>
                                    <p:cond delay="0"/>
                                  </p:stCondLst>
                                  <p:childTnLst>
                                    <p:set>
                                      <p:cBhvr>
                                        <p:cTn id="22" dur="1" fill="hold">
                                          <p:stCondLst>
                                            <p:cond delay="0"/>
                                          </p:stCondLst>
                                        </p:cTn>
                                        <p:tgtEl>
                                          <p:spTgt spid="9261"/>
                                        </p:tgtEl>
                                        <p:attrNameLst>
                                          <p:attrName>style.visibility</p:attrName>
                                        </p:attrNameLst>
                                      </p:cBhvr>
                                      <p:to>
                                        <p:strVal val="visible"/>
                                      </p:to>
                                    </p:set>
                                    <p:animEffect transition="in" filter="slide(fromTop)">
                                      <p:cBhvr>
                                        <p:cTn id="23" dur="500"/>
                                        <p:tgtEl>
                                          <p:spTgt spid="9261"/>
                                        </p:tgtEl>
                                      </p:cBhvr>
                                    </p:animEffect>
                                  </p:childTnLst>
                                </p:cTn>
                              </p:par>
                            </p:childTnLst>
                          </p:cTn>
                        </p:par>
                        <p:par>
                          <p:cTn id="24" fill="hold" nodeType="afterGroup">
                            <p:stCondLst>
                              <p:cond delay="3500"/>
                            </p:stCondLst>
                            <p:childTnLst>
                              <p:par>
                                <p:cTn id="25" presetID="12" presetClass="entr" presetSubtype="4" fill="hold" nodeType="afterEffect">
                                  <p:stCondLst>
                                    <p:cond delay="2000"/>
                                  </p:stCondLst>
                                  <p:childTnLst>
                                    <p:set>
                                      <p:cBhvr>
                                        <p:cTn id="26" dur="1" fill="hold">
                                          <p:stCondLst>
                                            <p:cond delay="0"/>
                                          </p:stCondLst>
                                        </p:cTn>
                                        <p:tgtEl>
                                          <p:spTgt spid="9285"/>
                                        </p:tgtEl>
                                        <p:attrNameLst>
                                          <p:attrName>style.visibility</p:attrName>
                                        </p:attrNameLst>
                                      </p:cBhvr>
                                      <p:to>
                                        <p:strVal val="visible"/>
                                      </p:to>
                                    </p:set>
                                    <p:animEffect transition="in" filter="slide(fromBottom)">
                                      <p:cBhvr>
                                        <p:cTn id="27" dur="500"/>
                                        <p:tgtEl>
                                          <p:spTgt spid="9285"/>
                                        </p:tgtEl>
                                      </p:cBhvr>
                                    </p:animEffect>
                                  </p:childTnLst>
                                </p:cTn>
                              </p:par>
                            </p:childTnLst>
                          </p:cTn>
                        </p:par>
                        <p:par>
                          <p:cTn id="28" fill="hold" nodeType="afterGroup">
                            <p:stCondLst>
                              <p:cond delay="6000"/>
                            </p:stCondLst>
                            <p:childTnLst>
                              <p:par>
                                <p:cTn id="29" presetID="12" presetClass="entr" presetSubtype="4" fill="hold" grpId="0" nodeType="afterEffect">
                                  <p:stCondLst>
                                    <p:cond delay="1000"/>
                                  </p:stCondLst>
                                  <p:childTnLst>
                                    <p:set>
                                      <p:cBhvr>
                                        <p:cTn id="30" dur="1" fill="hold">
                                          <p:stCondLst>
                                            <p:cond delay="0"/>
                                          </p:stCondLst>
                                        </p:cTn>
                                        <p:tgtEl>
                                          <p:spTgt spid="9259"/>
                                        </p:tgtEl>
                                        <p:attrNameLst>
                                          <p:attrName>style.visibility</p:attrName>
                                        </p:attrNameLst>
                                      </p:cBhvr>
                                      <p:to>
                                        <p:strVal val="visible"/>
                                      </p:to>
                                    </p:set>
                                    <p:animEffect transition="in" filter="slide(fromBottom)">
                                      <p:cBhvr>
                                        <p:cTn id="31" dur="500"/>
                                        <p:tgtEl>
                                          <p:spTgt spid="9259"/>
                                        </p:tgtEl>
                                      </p:cBhvr>
                                    </p:animEffect>
                                  </p:childTnLst>
                                </p:cTn>
                              </p:par>
                            </p:childTnLst>
                          </p:cTn>
                        </p:par>
                        <p:par>
                          <p:cTn id="32" fill="hold" nodeType="afterGroup">
                            <p:stCondLst>
                              <p:cond delay="7500"/>
                            </p:stCondLst>
                            <p:childTnLst>
                              <p:par>
                                <p:cTn id="33" presetID="12" presetClass="entr" presetSubtype="1" fill="hold" nodeType="afterEffect">
                                  <p:stCondLst>
                                    <p:cond delay="1000"/>
                                  </p:stCondLst>
                                  <p:childTnLst>
                                    <p:set>
                                      <p:cBhvr>
                                        <p:cTn id="34" dur="1" fill="hold">
                                          <p:stCondLst>
                                            <p:cond delay="0"/>
                                          </p:stCondLst>
                                        </p:cTn>
                                        <p:tgtEl>
                                          <p:spTgt spid="9271"/>
                                        </p:tgtEl>
                                        <p:attrNameLst>
                                          <p:attrName>style.visibility</p:attrName>
                                        </p:attrNameLst>
                                      </p:cBhvr>
                                      <p:to>
                                        <p:strVal val="visible"/>
                                      </p:to>
                                    </p:set>
                                    <p:animEffect transition="in" filter="slide(fromTop)">
                                      <p:cBhvr>
                                        <p:cTn id="35" dur="500"/>
                                        <p:tgtEl>
                                          <p:spTgt spid="9271"/>
                                        </p:tgtEl>
                                      </p:cBhvr>
                                    </p:animEffect>
                                  </p:childTnLst>
                                </p:cTn>
                              </p:par>
                            </p:childTnLst>
                          </p:cTn>
                        </p:par>
                        <p:par>
                          <p:cTn id="36" fill="hold" nodeType="afterGroup">
                            <p:stCondLst>
                              <p:cond delay="9000"/>
                            </p:stCondLst>
                            <p:childTnLst>
                              <p:par>
                                <p:cTn id="37" presetID="12" presetClass="entr" presetSubtype="1" fill="hold" grpId="0" nodeType="afterEffect">
                                  <p:stCondLst>
                                    <p:cond delay="2000"/>
                                  </p:stCondLst>
                                  <p:childTnLst>
                                    <p:set>
                                      <p:cBhvr>
                                        <p:cTn id="38" dur="1" fill="hold">
                                          <p:stCondLst>
                                            <p:cond delay="0"/>
                                          </p:stCondLst>
                                        </p:cTn>
                                        <p:tgtEl>
                                          <p:spTgt spid="9293"/>
                                        </p:tgtEl>
                                        <p:attrNameLst>
                                          <p:attrName>style.visibility</p:attrName>
                                        </p:attrNameLst>
                                      </p:cBhvr>
                                      <p:to>
                                        <p:strVal val="visible"/>
                                      </p:to>
                                    </p:set>
                                    <p:animEffect transition="in" filter="slide(fromTop)">
                                      <p:cBhvr>
                                        <p:cTn id="39" dur="500"/>
                                        <p:tgtEl>
                                          <p:spTgt spid="9293"/>
                                        </p:tgtEl>
                                      </p:cBhvr>
                                    </p:animEffect>
                                  </p:childTnLst>
                                </p:cTn>
                              </p:par>
                            </p:childTnLst>
                          </p:cTn>
                        </p:par>
                        <p:par>
                          <p:cTn id="40" fill="hold" nodeType="afterGroup">
                            <p:stCondLst>
                              <p:cond delay="11500"/>
                            </p:stCondLst>
                            <p:childTnLst>
                              <p:par>
                                <p:cTn id="41" presetID="12" presetClass="entr" presetSubtype="1" fill="hold" grpId="0" nodeType="afterEffect">
                                  <p:stCondLst>
                                    <p:cond delay="1000"/>
                                  </p:stCondLst>
                                  <p:childTnLst>
                                    <p:set>
                                      <p:cBhvr>
                                        <p:cTn id="42" dur="1" fill="hold">
                                          <p:stCondLst>
                                            <p:cond delay="0"/>
                                          </p:stCondLst>
                                        </p:cTn>
                                        <p:tgtEl>
                                          <p:spTgt spid="9274"/>
                                        </p:tgtEl>
                                        <p:attrNameLst>
                                          <p:attrName>style.visibility</p:attrName>
                                        </p:attrNameLst>
                                      </p:cBhvr>
                                      <p:to>
                                        <p:strVal val="visible"/>
                                      </p:to>
                                    </p:set>
                                    <p:animEffect transition="in" filter="slide(fromTop)">
                                      <p:cBhvr>
                                        <p:cTn id="43" dur="500"/>
                                        <p:tgtEl>
                                          <p:spTgt spid="9274"/>
                                        </p:tgtEl>
                                      </p:cBhvr>
                                    </p:animEffect>
                                  </p:childTnLst>
                                </p:cTn>
                              </p:par>
                            </p:childTnLst>
                          </p:cTn>
                        </p:par>
                        <p:par>
                          <p:cTn id="44" fill="hold" nodeType="afterGroup">
                            <p:stCondLst>
                              <p:cond delay="13000"/>
                            </p:stCondLst>
                            <p:childTnLst>
                              <p:par>
                                <p:cTn id="45" presetID="16" presetClass="entr" presetSubtype="37" fill="hold" nodeType="afterEffect">
                                  <p:stCondLst>
                                    <p:cond delay="1000"/>
                                  </p:stCondLst>
                                  <p:childTnLst>
                                    <p:set>
                                      <p:cBhvr>
                                        <p:cTn id="46" dur="1" fill="hold">
                                          <p:stCondLst>
                                            <p:cond delay="0"/>
                                          </p:stCondLst>
                                        </p:cTn>
                                        <p:tgtEl>
                                          <p:spTgt spid="9301"/>
                                        </p:tgtEl>
                                        <p:attrNameLst>
                                          <p:attrName>style.visibility</p:attrName>
                                        </p:attrNameLst>
                                      </p:cBhvr>
                                      <p:to>
                                        <p:strVal val="visible"/>
                                      </p:to>
                                    </p:set>
                                    <p:animEffect transition="in" filter="barn(outVertical)">
                                      <p:cBhvr>
                                        <p:cTn id="47" dur="500"/>
                                        <p:tgtEl>
                                          <p:spTgt spid="9301"/>
                                        </p:tgtEl>
                                      </p:cBhvr>
                                    </p:animEffect>
                                  </p:childTnLst>
                                </p:cTn>
                              </p:par>
                            </p:childTnLst>
                          </p:cTn>
                        </p:par>
                        <p:par>
                          <p:cTn id="48" fill="hold" nodeType="afterGroup">
                            <p:stCondLst>
                              <p:cond delay="14500"/>
                            </p:stCondLst>
                            <p:childTnLst>
                              <p:par>
                                <p:cTn id="49" presetID="12" presetClass="entr" presetSubtype="1" fill="hold" grpId="0" nodeType="afterEffect">
                                  <p:stCondLst>
                                    <p:cond delay="1000"/>
                                  </p:stCondLst>
                                  <p:childTnLst>
                                    <p:set>
                                      <p:cBhvr>
                                        <p:cTn id="50" dur="1" fill="hold">
                                          <p:stCondLst>
                                            <p:cond delay="0"/>
                                          </p:stCondLst>
                                        </p:cTn>
                                        <p:tgtEl>
                                          <p:spTgt spid="9275"/>
                                        </p:tgtEl>
                                        <p:attrNameLst>
                                          <p:attrName>style.visibility</p:attrName>
                                        </p:attrNameLst>
                                      </p:cBhvr>
                                      <p:to>
                                        <p:strVal val="visible"/>
                                      </p:to>
                                    </p:set>
                                    <p:animEffect transition="in" filter="slide(fromTop)">
                                      <p:cBhvr>
                                        <p:cTn id="51" dur="500"/>
                                        <p:tgtEl>
                                          <p:spTgt spid="9275"/>
                                        </p:tgtEl>
                                      </p:cBhvr>
                                    </p:animEffect>
                                  </p:childTnLst>
                                </p:cTn>
                              </p:par>
                            </p:childTnLst>
                          </p:cTn>
                        </p:par>
                        <p:par>
                          <p:cTn id="52" fill="hold" nodeType="afterGroup">
                            <p:stCondLst>
                              <p:cond delay="16000"/>
                            </p:stCondLst>
                            <p:childTnLst>
                              <p:par>
                                <p:cTn id="53" presetID="16" presetClass="entr" presetSubtype="37" fill="hold" nodeType="afterEffect">
                                  <p:stCondLst>
                                    <p:cond delay="1000"/>
                                  </p:stCondLst>
                                  <p:childTnLst>
                                    <p:set>
                                      <p:cBhvr>
                                        <p:cTn id="54" dur="1" fill="hold">
                                          <p:stCondLst>
                                            <p:cond delay="0"/>
                                          </p:stCondLst>
                                        </p:cTn>
                                        <p:tgtEl>
                                          <p:spTgt spid="9302"/>
                                        </p:tgtEl>
                                        <p:attrNameLst>
                                          <p:attrName>style.visibility</p:attrName>
                                        </p:attrNameLst>
                                      </p:cBhvr>
                                      <p:to>
                                        <p:strVal val="visible"/>
                                      </p:to>
                                    </p:set>
                                    <p:animEffect transition="in" filter="barn(outVertical)">
                                      <p:cBhvr>
                                        <p:cTn id="55" dur="500"/>
                                        <p:tgtEl>
                                          <p:spTgt spid="9302"/>
                                        </p:tgtEl>
                                      </p:cBhvr>
                                    </p:animEffect>
                                  </p:childTnLst>
                                </p:cTn>
                              </p:par>
                            </p:childTnLst>
                          </p:cTn>
                        </p:par>
                        <p:par>
                          <p:cTn id="56" fill="hold" nodeType="afterGroup">
                            <p:stCondLst>
                              <p:cond delay="17500"/>
                            </p:stCondLst>
                            <p:childTnLst>
                              <p:par>
                                <p:cTn id="57" presetID="12" presetClass="entr" presetSubtype="2" fill="hold" grpId="0" nodeType="afterEffect">
                                  <p:stCondLst>
                                    <p:cond delay="1000"/>
                                  </p:stCondLst>
                                  <p:childTnLst>
                                    <p:set>
                                      <p:cBhvr>
                                        <p:cTn id="58" dur="1" fill="hold">
                                          <p:stCondLst>
                                            <p:cond delay="0"/>
                                          </p:stCondLst>
                                        </p:cTn>
                                        <p:tgtEl>
                                          <p:spTgt spid="9267"/>
                                        </p:tgtEl>
                                        <p:attrNameLst>
                                          <p:attrName>style.visibility</p:attrName>
                                        </p:attrNameLst>
                                      </p:cBhvr>
                                      <p:to>
                                        <p:strVal val="visible"/>
                                      </p:to>
                                    </p:set>
                                    <p:animEffect transition="in" filter="slide(fromRight)">
                                      <p:cBhvr>
                                        <p:cTn id="59" dur="500"/>
                                        <p:tgtEl>
                                          <p:spTgt spid="9267"/>
                                        </p:tgtEl>
                                      </p:cBhvr>
                                    </p:animEffect>
                                  </p:childTnLst>
                                </p:cTn>
                              </p:par>
                            </p:childTnLst>
                          </p:cTn>
                        </p:par>
                        <p:par>
                          <p:cTn id="60" fill="hold" nodeType="afterGroup">
                            <p:stCondLst>
                              <p:cond delay="19000"/>
                            </p:stCondLst>
                            <p:childTnLst>
                              <p:par>
                                <p:cTn id="61" presetID="17" presetClass="entr" presetSubtype="1" fill="hold" grpId="0" nodeType="afterEffect">
                                  <p:stCondLst>
                                    <p:cond delay="1000"/>
                                  </p:stCondLst>
                                  <p:childTnLst>
                                    <p:set>
                                      <p:cBhvr>
                                        <p:cTn id="62" dur="1" fill="hold">
                                          <p:stCondLst>
                                            <p:cond delay="0"/>
                                          </p:stCondLst>
                                        </p:cTn>
                                        <p:tgtEl>
                                          <p:spTgt spid="9269"/>
                                        </p:tgtEl>
                                        <p:attrNameLst>
                                          <p:attrName>style.visibility</p:attrName>
                                        </p:attrNameLst>
                                      </p:cBhvr>
                                      <p:to>
                                        <p:strVal val="visible"/>
                                      </p:to>
                                    </p:set>
                                    <p:anim calcmode="lin" valueType="num">
                                      <p:cBhvr>
                                        <p:cTn id="63" dur="500" fill="hold"/>
                                        <p:tgtEl>
                                          <p:spTgt spid="9269"/>
                                        </p:tgtEl>
                                        <p:attrNameLst>
                                          <p:attrName>ppt_x</p:attrName>
                                        </p:attrNameLst>
                                      </p:cBhvr>
                                      <p:tavLst>
                                        <p:tav tm="0">
                                          <p:val>
                                            <p:strVal val="#ppt_x"/>
                                          </p:val>
                                        </p:tav>
                                        <p:tav tm="100000">
                                          <p:val>
                                            <p:strVal val="#ppt_x"/>
                                          </p:val>
                                        </p:tav>
                                      </p:tavLst>
                                    </p:anim>
                                    <p:anim calcmode="lin" valueType="num">
                                      <p:cBhvr>
                                        <p:cTn id="64" dur="500" fill="hold"/>
                                        <p:tgtEl>
                                          <p:spTgt spid="9269"/>
                                        </p:tgtEl>
                                        <p:attrNameLst>
                                          <p:attrName>ppt_y</p:attrName>
                                        </p:attrNameLst>
                                      </p:cBhvr>
                                      <p:tavLst>
                                        <p:tav tm="0">
                                          <p:val>
                                            <p:strVal val="#ppt_y-#ppt_h/2"/>
                                          </p:val>
                                        </p:tav>
                                        <p:tav tm="100000">
                                          <p:val>
                                            <p:strVal val="#ppt_y"/>
                                          </p:val>
                                        </p:tav>
                                      </p:tavLst>
                                    </p:anim>
                                    <p:anim calcmode="lin" valueType="num">
                                      <p:cBhvr>
                                        <p:cTn id="65" dur="500" fill="hold"/>
                                        <p:tgtEl>
                                          <p:spTgt spid="9269"/>
                                        </p:tgtEl>
                                        <p:attrNameLst>
                                          <p:attrName>ppt_w</p:attrName>
                                        </p:attrNameLst>
                                      </p:cBhvr>
                                      <p:tavLst>
                                        <p:tav tm="0">
                                          <p:val>
                                            <p:strVal val="#ppt_w"/>
                                          </p:val>
                                        </p:tav>
                                        <p:tav tm="100000">
                                          <p:val>
                                            <p:strVal val="#ppt_w"/>
                                          </p:val>
                                        </p:tav>
                                      </p:tavLst>
                                    </p:anim>
                                    <p:anim calcmode="lin" valueType="num">
                                      <p:cBhvr>
                                        <p:cTn id="66" dur="500" fill="hold"/>
                                        <p:tgtEl>
                                          <p:spTgt spid="9269"/>
                                        </p:tgtEl>
                                        <p:attrNameLst>
                                          <p:attrName>ppt_h</p:attrName>
                                        </p:attrNameLst>
                                      </p:cBhvr>
                                      <p:tavLst>
                                        <p:tav tm="0">
                                          <p:val>
                                            <p:fltVal val="0"/>
                                          </p:val>
                                        </p:tav>
                                        <p:tav tm="100000">
                                          <p:val>
                                            <p:strVal val="#ppt_h"/>
                                          </p:val>
                                        </p:tav>
                                      </p:tavLst>
                                    </p:anim>
                                  </p:childTnLst>
                                </p:cTn>
                              </p:par>
                            </p:childTnLst>
                          </p:cTn>
                        </p:par>
                        <p:par>
                          <p:cTn id="67" fill="hold" nodeType="afterGroup">
                            <p:stCondLst>
                              <p:cond delay="20500"/>
                            </p:stCondLst>
                            <p:childTnLst>
                              <p:par>
                                <p:cTn id="68" presetID="12" presetClass="entr" presetSubtype="8" fill="hold" grpId="0" nodeType="afterEffect">
                                  <p:stCondLst>
                                    <p:cond delay="0"/>
                                  </p:stCondLst>
                                  <p:childTnLst>
                                    <p:set>
                                      <p:cBhvr>
                                        <p:cTn id="69" dur="1" fill="hold">
                                          <p:stCondLst>
                                            <p:cond delay="0"/>
                                          </p:stCondLst>
                                        </p:cTn>
                                        <p:tgtEl>
                                          <p:spTgt spid="9262"/>
                                        </p:tgtEl>
                                        <p:attrNameLst>
                                          <p:attrName>style.visibility</p:attrName>
                                        </p:attrNameLst>
                                      </p:cBhvr>
                                      <p:to>
                                        <p:strVal val="visible"/>
                                      </p:to>
                                    </p:set>
                                    <p:animEffect transition="in" filter="slide(fromLeft)">
                                      <p:cBhvr>
                                        <p:cTn id="70" dur="500"/>
                                        <p:tgtEl>
                                          <p:spTgt spid="9262"/>
                                        </p:tgtEl>
                                      </p:cBhvr>
                                    </p:animEffect>
                                  </p:childTnLst>
                                </p:cTn>
                              </p:par>
                            </p:childTnLst>
                          </p:cTn>
                        </p:par>
                        <p:par>
                          <p:cTn id="71" fill="hold" nodeType="afterGroup">
                            <p:stCondLst>
                              <p:cond delay="21000"/>
                            </p:stCondLst>
                            <p:childTnLst>
                              <p:par>
                                <p:cTn id="72" presetID="12" presetClass="entr" presetSubtype="8" fill="hold" grpId="0" nodeType="afterEffect">
                                  <p:stCondLst>
                                    <p:cond delay="1000"/>
                                  </p:stCondLst>
                                  <p:childTnLst>
                                    <p:set>
                                      <p:cBhvr>
                                        <p:cTn id="73" dur="1" fill="hold">
                                          <p:stCondLst>
                                            <p:cond delay="0"/>
                                          </p:stCondLst>
                                        </p:cTn>
                                        <p:tgtEl>
                                          <p:spTgt spid="9268"/>
                                        </p:tgtEl>
                                        <p:attrNameLst>
                                          <p:attrName>style.visibility</p:attrName>
                                        </p:attrNameLst>
                                      </p:cBhvr>
                                      <p:to>
                                        <p:strVal val="visible"/>
                                      </p:to>
                                    </p:set>
                                    <p:animEffect transition="in" filter="slide(fromLeft)">
                                      <p:cBhvr>
                                        <p:cTn id="74" dur="500"/>
                                        <p:tgtEl>
                                          <p:spTgt spid="9268"/>
                                        </p:tgtEl>
                                      </p:cBhvr>
                                    </p:animEffect>
                                  </p:childTnLst>
                                </p:cTn>
                              </p:par>
                            </p:childTnLst>
                          </p:cTn>
                        </p:par>
                        <p:par>
                          <p:cTn id="75" fill="hold" nodeType="afterGroup">
                            <p:stCondLst>
                              <p:cond delay="22500"/>
                            </p:stCondLst>
                            <p:childTnLst>
                              <p:par>
                                <p:cTn id="76" presetID="17" presetClass="entr" presetSubtype="1" fill="hold" grpId="0" nodeType="afterEffect">
                                  <p:stCondLst>
                                    <p:cond delay="1000"/>
                                  </p:stCondLst>
                                  <p:childTnLst>
                                    <p:set>
                                      <p:cBhvr>
                                        <p:cTn id="77" dur="1" fill="hold">
                                          <p:stCondLst>
                                            <p:cond delay="0"/>
                                          </p:stCondLst>
                                        </p:cTn>
                                        <p:tgtEl>
                                          <p:spTgt spid="9270"/>
                                        </p:tgtEl>
                                        <p:attrNameLst>
                                          <p:attrName>style.visibility</p:attrName>
                                        </p:attrNameLst>
                                      </p:cBhvr>
                                      <p:to>
                                        <p:strVal val="visible"/>
                                      </p:to>
                                    </p:set>
                                    <p:anim calcmode="lin" valueType="num">
                                      <p:cBhvr>
                                        <p:cTn id="78" dur="500" fill="hold"/>
                                        <p:tgtEl>
                                          <p:spTgt spid="9270"/>
                                        </p:tgtEl>
                                        <p:attrNameLst>
                                          <p:attrName>ppt_x</p:attrName>
                                        </p:attrNameLst>
                                      </p:cBhvr>
                                      <p:tavLst>
                                        <p:tav tm="0">
                                          <p:val>
                                            <p:strVal val="#ppt_x"/>
                                          </p:val>
                                        </p:tav>
                                        <p:tav tm="100000">
                                          <p:val>
                                            <p:strVal val="#ppt_x"/>
                                          </p:val>
                                        </p:tav>
                                      </p:tavLst>
                                    </p:anim>
                                    <p:anim calcmode="lin" valueType="num">
                                      <p:cBhvr>
                                        <p:cTn id="79" dur="500" fill="hold"/>
                                        <p:tgtEl>
                                          <p:spTgt spid="9270"/>
                                        </p:tgtEl>
                                        <p:attrNameLst>
                                          <p:attrName>ppt_y</p:attrName>
                                        </p:attrNameLst>
                                      </p:cBhvr>
                                      <p:tavLst>
                                        <p:tav tm="0">
                                          <p:val>
                                            <p:strVal val="#ppt_y-#ppt_h/2"/>
                                          </p:val>
                                        </p:tav>
                                        <p:tav tm="100000">
                                          <p:val>
                                            <p:strVal val="#ppt_y"/>
                                          </p:val>
                                        </p:tav>
                                      </p:tavLst>
                                    </p:anim>
                                    <p:anim calcmode="lin" valueType="num">
                                      <p:cBhvr>
                                        <p:cTn id="80" dur="500" fill="hold"/>
                                        <p:tgtEl>
                                          <p:spTgt spid="9270"/>
                                        </p:tgtEl>
                                        <p:attrNameLst>
                                          <p:attrName>ppt_w</p:attrName>
                                        </p:attrNameLst>
                                      </p:cBhvr>
                                      <p:tavLst>
                                        <p:tav tm="0">
                                          <p:val>
                                            <p:strVal val="#ppt_w"/>
                                          </p:val>
                                        </p:tav>
                                        <p:tav tm="100000">
                                          <p:val>
                                            <p:strVal val="#ppt_w"/>
                                          </p:val>
                                        </p:tav>
                                      </p:tavLst>
                                    </p:anim>
                                    <p:anim calcmode="lin" valueType="num">
                                      <p:cBhvr>
                                        <p:cTn id="81" dur="500" fill="hold"/>
                                        <p:tgtEl>
                                          <p:spTgt spid="9270"/>
                                        </p:tgtEl>
                                        <p:attrNameLst>
                                          <p:attrName>ppt_h</p:attrName>
                                        </p:attrNameLst>
                                      </p:cBhvr>
                                      <p:tavLst>
                                        <p:tav tm="0">
                                          <p:val>
                                            <p:fltVal val="0"/>
                                          </p:val>
                                        </p:tav>
                                        <p:tav tm="100000">
                                          <p:val>
                                            <p:strVal val="#ppt_h"/>
                                          </p:val>
                                        </p:tav>
                                      </p:tavLst>
                                    </p:anim>
                                  </p:childTnLst>
                                </p:cTn>
                              </p:par>
                            </p:childTnLst>
                          </p:cTn>
                        </p:par>
                        <p:par>
                          <p:cTn id="82" fill="hold" nodeType="afterGroup">
                            <p:stCondLst>
                              <p:cond delay="24000"/>
                            </p:stCondLst>
                            <p:childTnLst>
                              <p:par>
                                <p:cTn id="83" presetID="12" presetClass="entr" presetSubtype="8" fill="hold" grpId="0" nodeType="afterEffect">
                                  <p:stCondLst>
                                    <p:cond delay="0"/>
                                  </p:stCondLst>
                                  <p:childTnLst>
                                    <p:set>
                                      <p:cBhvr>
                                        <p:cTn id="84" dur="1" fill="hold">
                                          <p:stCondLst>
                                            <p:cond delay="0"/>
                                          </p:stCondLst>
                                        </p:cTn>
                                        <p:tgtEl>
                                          <p:spTgt spid="9263"/>
                                        </p:tgtEl>
                                        <p:attrNameLst>
                                          <p:attrName>style.visibility</p:attrName>
                                        </p:attrNameLst>
                                      </p:cBhvr>
                                      <p:to>
                                        <p:strVal val="visible"/>
                                      </p:to>
                                    </p:set>
                                    <p:animEffect transition="in" filter="slide(fromLeft)">
                                      <p:cBhvr>
                                        <p:cTn id="85" dur="500"/>
                                        <p:tgtEl>
                                          <p:spTgt spid="9263"/>
                                        </p:tgtEl>
                                      </p:cBhvr>
                                    </p:animEffect>
                                  </p:childTnLst>
                                </p:cTn>
                              </p:par>
                            </p:childTnLst>
                          </p:cTn>
                        </p:par>
                        <p:par>
                          <p:cTn id="86" fill="hold" nodeType="afterGroup">
                            <p:stCondLst>
                              <p:cond delay="24500"/>
                            </p:stCondLst>
                            <p:childTnLst>
                              <p:par>
                                <p:cTn id="87" presetID="12" presetClass="entr" presetSubtype="1" fill="hold" nodeType="afterEffect">
                                  <p:stCondLst>
                                    <p:cond delay="1000"/>
                                  </p:stCondLst>
                                  <p:childTnLst>
                                    <p:set>
                                      <p:cBhvr>
                                        <p:cTn id="88" dur="1" fill="hold">
                                          <p:stCondLst>
                                            <p:cond delay="0"/>
                                          </p:stCondLst>
                                        </p:cTn>
                                        <p:tgtEl>
                                          <p:spTgt spid="9264"/>
                                        </p:tgtEl>
                                        <p:attrNameLst>
                                          <p:attrName>style.visibility</p:attrName>
                                        </p:attrNameLst>
                                      </p:cBhvr>
                                      <p:to>
                                        <p:strVal val="visible"/>
                                      </p:to>
                                    </p:set>
                                    <p:animEffect transition="in" filter="slide(fromTop)">
                                      <p:cBhvr>
                                        <p:cTn id="89" dur="500"/>
                                        <p:tgtEl>
                                          <p:spTgt spid="9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9" grpId="0" animBg="1"/>
      <p:bldP spid="9260" grpId="0" animBg="1"/>
      <p:bldP spid="9261" grpId="0" autoUpdateAnimBg="0"/>
      <p:bldP spid="9262" grpId="0" autoUpdateAnimBg="0"/>
      <p:bldP spid="9263" grpId="0" autoUpdateAnimBg="0"/>
      <p:bldP spid="9267" grpId="0" animBg="1"/>
      <p:bldP spid="9268" grpId="0" animBg="1"/>
      <p:bldP spid="9269" grpId="0" animBg="1"/>
      <p:bldP spid="9270" grpId="0" animBg="1"/>
      <p:bldP spid="9274" grpId="0" animBg="1"/>
      <p:bldP spid="9275" grpId="0" animBg="1"/>
      <p:bldP spid="9277" grpId="0" animBg="1"/>
      <p:bldP spid="929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Example 10.1…</a:t>
            </a:r>
          </a:p>
        </p:txBody>
      </p:sp>
      <p:sp>
        <p:nvSpPr>
          <p:cNvPr id="11267" name="Rectangle 3"/>
          <p:cNvSpPr>
            <a:spLocks noGrp="1" noChangeArrowheads="1"/>
          </p:cNvSpPr>
          <p:nvPr>
            <p:ph type="body" idx="1"/>
          </p:nvPr>
        </p:nvSpPr>
        <p:spPr/>
        <p:txBody>
          <a:bodyPr/>
          <a:lstStyle/>
          <a:p>
            <a:pPr marL="0" indent="0" eaLnBrk="1" hangingPunct="1">
              <a:buFontTx/>
              <a:buNone/>
            </a:pPr>
            <a:r>
              <a:rPr lang="en-US"/>
              <a:t>The Doll Computer Company makes its own computers and delivers them directly to customers who order them via the Internet. </a:t>
            </a:r>
          </a:p>
          <a:p>
            <a:pPr marL="0" indent="0" eaLnBrk="1" hangingPunct="1">
              <a:buFontTx/>
              <a:buNone/>
            </a:pPr>
            <a:endParaRPr lang="en-US"/>
          </a:p>
          <a:p>
            <a:pPr marL="0" indent="0" eaLnBrk="1" hangingPunct="1">
              <a:buFontTx/>
              <a:buNone/>
            </a:pPr>
            <a:r>
              <a:rPr lang="en-US"/>
              <a:t>To achieve its objective of speed, Doll makes each of its five most popular computers and transports them to warehouses from which it generally takes 1 day to deliver a computer to the customer. </a:t>
            </a:r>
          </a:p>
          <a:p>
            <a:pPr marL="0" indent="0" eaLnBrk="1" hangingPunct="1">
              <a:buFontTx/>
              <a:buNone/>
            </a:pPr>
            <a:endParaRPr lang="en-US"/>
          </a:p>
          <a:p>
            <a:pPr marL="0" indent="0" eaLnBrk="1" hangingPunct="1">
              <a:buFontTx/>
              <a:buNone/>
            </a:pPr>
            <a:r>
              <a:rPr lang="en-US"/>
              <a:t>This strategy requires high levels of inventory that add considerably to the cost. 	 </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NSWERSOVERCHART" val="True"/>
  <p:tag name="CUSTOMERID" val="2FED-29B1-4FDD-9679"/>
  <p:tag name="TPVERSION" val="2006"/>
</p:tagLst>
</file>

<file path=ppt/tags/tag10.xml><?xml version="1.0" encoding="utf-8"?>
<p:tagLst xmlns:a="http://schemas.openxmlformats.org/drawingml/2006/main" xmlns:r="http://schemas.openxmlformats.org/officeDocument/2006/relationships" xmlns:p="http://schemas.openxmlformats.org/presentationml/2006/main">
  <p:tag name="TITLE" val="Slide 19"/>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TITLE" val="Slide 19"/>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TITLE" val="Slide 21"/>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TITLE" val="Slide 23"/>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TITLE" val="Slide 25"/>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TITLE" val="Slide 26"/>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TITLE" val="Slide 30"/>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TITLE" val="Slide 30"/>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TITLE" val="Slide 30"/>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TITLE" val="Slide 30"/>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TITLE" val="Slide 1"/>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TITLE" val="Slide 2"/>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TITLE" val="Slide 3"/>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TITLE" val="Slide 4"/>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TITLE" val="Slide 8"/>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TITLE" val="Slide 12"/>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TITLE" val="Slide 12"/>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TITLE" val="Slide 19"/>
  <p:tag name="NOPREFERENCE" val="False"/>
</p:tagLst>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D8"/>
      </a:hlink>
      <a:folHlink>
        <a:srgbClr val="0000D8"/>
      </a:folHlink>
    </a:clrScheme>
    <a:fontScheme name="Blank Presentation">
      <a:majorFont>
        <a:latin typeface="Tahom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1596</TotalTime>
  <Words>1397</Words>
  <Application>Microsoft Office PowerPoint</Application>
  <PresentationFormat>On-screen Show (4:3)</PresentationFormat>
  <Paragraphs>200</Paragraphs>
  <Slides>27</Slides>
  <Notes>6</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Arial</vt:lpstr>
      <vt:lpstr>Book Antiqua</vt:lpstr>
      <vt:lpstr>Cambria Math</vt:lpstr>
      <vt:lpstr>Helvetica</vt:lpstr>
      <vt:lpstr>Monotype Sorts</vt:lpstr>
      <vt:lpstr>Symbol</vt:lpstr>
      <vt:lpstr>Tahoma</vt:lpstr>
      <vt:lpstr>Times</vt:lpstr>
      <vt:lpstr>Times New Roman</vt:lpstr>
      <vt:lpstr>Blank Presentation</vt:lpstr>
      <vt:lpstr>Equation</vt:lpstr>
      <vt:lpstr>Chapter 10</vt:lpstr>
      <vt:lpstr>Statistical Inference…</vt:lpstr>
      <vt:lpstr>Estimation…</vt:lpstr>
      <vt:lpstr>Estimation…</vt:lpstr>
      <vt:lpstr>Qualities of Estimators…</vt:lpstr>
      <vt:lpstr>Estimating    when     is known…</vt:lpstr>
      <vt:lpstr>Estimating    when     is known…</vt:lpstr>
      <vt:lpstr>PowerPoint Presentation</vt:lpstr>
      <vt:lpstr>Example 10.1…</vt:lpstr>
      <vt:lpstr>Example 10.1…</vt:lpstr>
      <vt:lpstr>Example 10.1…</vt:lpstr>
      <vt:lpstr>Example 10.1…</vt:lpstr>
      <vt:lpstr>Example 10.1…</vt:lpstr>
      <vt:lpstr>EXAMPLE: Metallic Material Transition</vt:lpstr>
      <vt:lpstr>Control Charts</vt:lpstr>
      <vt:lpstr>Control Charts</vt:lpstr>
      <vt:lpstr>PowerPoint Presentation</vt:lpstr>
      <vt:lpstr>PowerPoint Presentation</vt:lpstr>
      <vt:lpstr>PowerPoint Presentation</vt:lpstr>
      <vt:lpstr>Interval Width…</vt:lpstr>
      <vt:lpstr>Interval Width…</vt:lpstr>
      <vt:lpstr>Confidence Interval for Population Proportion</vt:lpstr>
      <vt:lpstr>Selecting the Sample Size…</vt:lpstr>
      <vt:lpstr>Selecting the Sample Size…</vt:lpstr>
      <vt:lpstr>Selecting the Sample Size…</vt:lpstr>
      <vt:lpstr>Selecting the Sample Size…</vt:lpstr>
      <vt:lpstr>How do they choose the sample size for elections?  </vt:lpstr>
    </vt:vector>
  </TitlesOfParts>
  <Company>LudLinks,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maximum number of defective items that can be found in the sample and still lead to acceptance of the lot is</dc:title>
  <dc:creator>Nathan Ludvigson</dc:creator>
  <cp:lastModifiedBy>Sethi, Avanti</cp:lastModifiedBy>
  <cp:revision>137</cp:revision>
  <dcterms:created xsi:type="dcterms:W3CDTF">2004-06-12T22:24:32Z</dcterms:created>
  <dcterms:modified xsi:type="dcterms:W3CDTF">2018-08-03T17:54:55Z</dcterms:modified>
</cp:coreProperties>
</file>