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346" r:id="rId3"/>
    <p:sldId id="321" r:id="rId4"/>
    <p:sldId id="322" r:id="rId5"/>
    <p:sldId id="257" r:id="rId6"/>
    <p:sldId id="323" r:id="rId7"/>
    <p:sldId id="324" r:id="rId8"/>
    <p:sldId id="263" r:id="rId9"/>
    <p:sldId id="264" r:id="rId10"/>
    <p:sldId id="268" r:id="rId11"/>
    <p:sldId id="307" r:id="rId12"/>
    <p:sldId id="271" r:id="rId13"/>
    <p:sldId id="308" r:id="rId14"/>
    <p:sldId id="309" r:id="rId15"/>
    <p:sldId id="275" r:id="rId16"/>
    <p:sldId id="276" r:id="rId17"/>
    <p:sldId id="277" r:id="rId18"/>
    <p:sldId id="278" r:id="rId19"/>
    <p:sldId id="280" r:id="rId20"/>
    <p:sldId id="298" r:id="rId21"/>
    <p:sldId id="282" r:id="rId22"/>
    <p:sldId id="291" r:id="rId23"/>
    <p:sldId id="339" r:id="rId24"/>
    <p:sldId id="340" r:id="rId25"/>
    <p:sldId id="310" r:id="rId26"/>
    <p:sldId id="334" r:id="rId27"/>
    <p:sldId id="326" r:id="rId28"/>
    <p:sldId id="335" r:id="rId29"/>
    <p:sldId id="318" r:id="rId30"/>
  </p:sldIdLst>
  <p:sldSz cx="9144000" cy="6858000" type="screen4x3"/>
  <p:notesSz cx="6858000" cy="9144000"/>
  <p:custDataLst>
    <p:tags r:id="rId33"/>
  </p:custDataLst>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800080"/>
    <a:srgbClr val="008000"/>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6" autoAdjust="0"/>
    <p:restoredTop sz="94595" autoAdjust="0"/>
  </p:normalViewPr>
  <p:slideViewPr>
    <p:cSldViewPr>
      <p:cViewPr varScale="1">
        <p:scale>
          <a:sx n="164" d="100"/>
          <a:sy n="164" d="100"/>
        </p:scale>
        <p:origin x="1602" y="14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100" d="100"/>
        <a:sy n="100" d="100"/>
      </p:scale>
      <p:origin x="0" y="3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T:\Box%20Sync\Teach\2015-Su\6301\6301-Slides\Xm16-02-used%20cars.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trendline>
            <c:spPr>
              <a:ln w="9525" cap="rnd">
                <a:solidFill>
                  <a:srgbClr val="0000FF"/>
                </a:solidFill>
              </a:ln>
              <a:effectLst/>
            </c:spPr>
            <c:trendlineType val="linear"/>
            <c:dispRSqr val="0"/>
            <c:dispEq val="0"/>
          </c:trendline>
          <c:xVal>
            <c:numRef>
              <c:f>Sheet1!$A$2:$A$7</c:f>
              <c:numCache>
                <c:formatCode>General</c:formatCode>
                <c:ptCount val="6"/>
                <c:pt idx="0">
                  <c:v>21</c:v>
                </c:pt>
                <c:pt idx="1">
                  <c:v>29</c:v>
                </c:pt>
                <c:pt idx="2">
                  <c:v>40</c:v>
                </c:pt>
                <c:pt idx="3">
                  <c:v>50</c:v>
                </c:pt>
                <c:pt idx="4">
                  <c:v>60</c:v>
                </c:pt>
                <c:pt idx="5">
                  <c:v>70</c:v>
                </c:pt>
              </c:numCache>
            </c:numRef>
          </c:xVal>
          <c:yVal>
            <c:numRef>
              <c:f>Sheet1!$B$2:$B$7</c:f>
              <c:numCache>
                <c:formatCode>General</c:formatCode>
                <c:ptCount val="6"/>
                <c:pt idx="0">
                  <c:v>27</c:v>
                </c:pt>
                <c:pt idx="1">
                  <c:v>38</c:v>
                </c:pt>
                <c:pt idx="2">
                  <c:v>48</c:v>
                </c:pt>
                <c:pt idx="3">
                  <c:v>56</c:v>
                </c:pt>
                <c:pt idx="4">
                  <c:v>57</c:v>
                </c:pt>
                <c:pt idx="5">
                  <c:v>60</c:v>
                </c:pt>
              </c:numCache>
            </c:numRef>
          </c:yVal>
          <c:smooth val="0"/>
          <c:extLst>
            <c:ext xmlns:c16="http://schemas.microsoft.com/office/drawing/2014/chart" uri="{C3380CC4-5D6E-409C-BE32-E72D297353CC}">
              <c16:uniqueId val="{00000000-A2D3-42F5-AFD9-BDA577E4B264}"/>
            </c:ext>
          </c:extLst>
        </c:ser>
        <c:dLbls>
          <c:showLegendKey val="0"/>
          <c:showVal val="0"/>
          <c:showCatName val="0"/>
          <c:showSerName val="0"/>
          <c:showPercent val="0"/>
          <c:showBubbleSize val="0"/>
        </c:dLbls>
        <c:axId val="499683184"/>
        <c:axId val="499681216"/>
      </c:scatterChart>
      <c:valAx>
        <c:axId val="4996831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99681216"/>
        <c:crosses val="autoZero"/>
        <c:crossBetween val="midCat"/>
      </c:valAx>
      <c:valAx>
        <c:axId val="49968121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 want to leave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99683184"/>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Used Cars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Residuals!$B$25:$B$124</c:f>
              <c:numCache>
                <c:formatCode>0.000</c:formatCode>
                <c:ptCount val="100"/>
                <c:pt idx="0">
                  <c:v>14.748130230226602</c:v>
                </c:pt>
                <c:pt idx="1">
                  <c:v>14.253359678518102</c:v>
                </c:pt>
                <c:pt idx="2">
                  <c:v>14.186498793152088</c:v>
                </c:pt>
                <c:pt idx="3">
                  <c:v>15.182725985105689</c:v>
                </c:pt>
                <c:pt idx="4">
                  <c:v>15.129237276812878</c:v>
                </c:pt>
                <c:pt idx="5">
                  <c:v>14.975457240471046</c:v>
                </c:pt>
                <c:pt idx="6">
                  <c:v>14.179812704615486</c:v>
                </c:pt>
                <c:pt idx="7">
                  <c:v>15.971684432424647</c:v>
                </c:pt>
                <c:pt idx="8">
                  <c:v>14.567605839738365</c:v>
                </c:pt>
                <c:pt idx="9">
                  <c:v>14.560919751201762</c:v>
                </c:pt>
                <c:pt idx="10">
                  <c:v>15.082434657056668</c:v>
                </c:pt>
                <c:pt idx="11">
                  <c:v>14.340278829493919</c:v>
                </c:pt>
                <c:pt idx="12">
                  <c:v>15.062376391446865</c:v>
                </c:pt>
                <c:pt idx="13">
                  <c:v>14.94202679778804</c:v>
                </c:pt>
                <c:pt idx="14">
                  <c:v>14.728071964616797</c:v>
                </c:pt>
                <c:pt idx="15">
                  <c:v>14.480686688762548</c:v>
                </c:pt>
                <c:pt idx="16">
                  <c:v>15.610635651448174</c:v>
                </c:pt>
                <c:pt idx="17">
                  <c:v>14.855107646812224</c:v>
                </c:pt>
                <c:pt idx="18">
                  <c:v>13.99928831412725</c:v>
                </c:pt>
                <c:pt idx="19">
                  <c:v>15.630693917057979</c:v>
                </c:pt>
                <c:pt idx="20">
                  <c:v>14.654524990714183</c:v>
                </c:pt>
                <c:pt idx="21">
                  <c:v>14.199870970225291</c:v>
                </c:pt>
                <c:pt idx="22">
                  <c:v>15.329819932910919</c:v>
                </c:pt>
                <c:pt idx="23">
                  <c:v>14.694641521933789</c:v>
                </c:pt>
                <c:pt idx="24">
                  <c:v>14.794932849982811</c:v>
                </c:pt>
                <c:pt idx="25">
                  <c:v>15.075748568520067</c:v>
                </c:pt>
                <c:pt idx="26">
                  <c:v>14.634466725104378</c:v>
                </c:pt>
                <c:pt idx="27">
                  <c:v>14.219929235835094</c:v>
                </c:pt>
                <c:pt idx="28">
                  <c:v>14.948712886324641</c:v>
                </c:pt>
                <c:pt idx="29">
                  <c:v>14.681269344860588</c:v>
                </c:pt>
                <c:pt idx="30">
                  <c:v>15.095806834129871</c:v>
                </c:pt>
                <c:pt idx="31">
                  <c:v>15.470227792179546</c:v>
                </c:pt>
                <c:pt idx="32">
                  <c:v>15.008887683154054</c:v>
                </c:pt>
                <c:pt idx="33">
                  <c:v>14.453942334616142</c:v>
                </c:pt>
                <c:pt idx="34">
                  <c:v>14.794932849982811</c:v>
                </c:pt>
                <c:pt idx="35">
                  <c:v>14.74144414169</c:v>
                </c:pt>
                <c:pt idx="36">
                  <c:v>15.53708867754556</c:v>
                </c:pt>
                <c:pt idx="37">
                  <c:v>14.567605839738365</c:v>
                </c:pt>
                <c:pt idx="38">
                  <c:v>15.176039896569087</c:v>
                </c:pt>
                <c:pt idx="39">
                  <c:v>14.427197980469737</c:v>
                </c:pt>
                <c:pt idx="40">
                  <c:v>14.748130230226602</c:v>
                </c:pt>
                <c:pt idx="41">
                  <c:v>14.948712886324641</c:v>
                </c:pt>
                <c:pt idx="42">
                  <c:v>15.202784250715492</c:v>
                </c:pt>
                <c:pt idx="43">
                  <c:v>14.407139714859932</c:v>
                </c:pt>
                <c:pt idx="44">
                  <c:v>14.681269344860588</c:v>
                </c:pt>
                <c:pt idx="45">
                  <c:v>14.540861485591959</c:v>
                </c:pt>
                <c:pt idx="46">
                  <c:v>15.510344323399154</c:v>
                </c:pt>
                <c:pt idx="47">
                  <c:v>14.153068350469081</c:v>
                </c:pt>
                <c:pt idx="48">
                  <c:v>14.921968532178235</c:v>
                </c:pt>
                <c:pt idx="49">
                  <c:v>15.416739083886736</c:v>
                </c:pt>
                <c:pt idx="50">
                  <c:v>14.046090933883459</c:v>
                </c:pt>
                <c:pt idx="51">
                  <c:v>14.868479823885425</c:v>
                </c:pt>
                <c:pt idx="52">
                  <c:v>14.407139714859932</c:v>
                </c:pt>
                <c:pt idx="53">
                  <c:v>14.320220563884115</c:v>
                </c:pt>
                <c:pt idx="54">
                  <c:v>14.340278829493919</c:v>
                </c:pt>
                <c:pt idx="55">
                  <c:v>14.955398974861243</c:v>
                </c:pt>
                <c:pt idx="56">
                  <c:v>14.480686688762548</c:v>
                </c:pt>
                <c:pt idx="57">
                  <c:v>14.908596355105033</c:v>
                </c:pt>
                <c:pt idx="58">
                  <c:v>14.480686688762548</c:v>
                </c:pt>
                <c:pt idx="59">
                  <c:v>15.229528604861898</c:v>
                </c:pt>
                <c:pt idx="60">
                  <c:v>14.092893553639669</c:v>
                </c:pt>
                <c:pt idx="61">
                  <c:v>15.610635651448174</c:v>
                </c:pt>
                <c:pt idx="62">
                  <c:v>15.831276573156019</c:v>
                </c:pt>
                <c:pt idx="63">
                  <c:v>14.875165912422027</c:v>
                </c:pt>
                <c:pt idx="64">
                  <c:v>15.376622552667127</c:v>
                </c:pt>
                <c:pt idx="65">
                  <c:v>14.701327610470392</c:v>
                </c:pt>
                <c:pt idx="66">
                  <c:v>14.420511891933135</c:v>
                </c:pt>
                <c:pt idx="67">
                  <c:v>13.959171782907642</c:v>
                </c:pt>
                <c:pt idx="68">
                  <c:v>15.015573771690654</c:v>
                </c:pt>
                <c:pt idx="69">
                  <c:v>14.721385876080197</c:v>
                </c:pt>
                <c:pt idx="70">
                  <c:v>14.841735469739019</c:v>
                </c:pt>
                <c:pt idx="71">
                  <c:v>14.701327610470392</c:v>
                </c:pt>
                <c:pt idx="72">
                  <c:v>14.89522417803183</c:v>
                </c:pt>
                <c:pt idx="73">
                  <c:v>15.844648750229222</c:v>
                </c:pt>
                <c:pt idx="74">
                  <c:v>14.186498793152088</c:v>
                </c:pt>
                <c:pt idx="75">
                  <c:v>14.828363292665816</c:v>
                </c:pt>
                <c:pt idx="76">
                  <c:v>14.948712886324641</c:v>
                </c:pt>
                <c:pt idx="77">
                  <c:v>14.286790121201108</c:v>
                </c:pt>
                <c:pt idx="78">
                  <c:v>15.102492922666473</c:v>
                </c:pt>
                <c:pt idx="79">
                  <c:v>14.935340709251438</c:v>
                </c:pt>
                <c:pt idx="80">
                  <c:v>15.176039896569087</c:v>
                </c:pt>
                <c:pt idx="81">
                  <c:v>14.667897167787384</c:v>
                </c:pt>
                <c:pt idx="82">
                  <c:v>14.808305027056013</c:v>
                </c:pt>
                <c:pt idx="83">
                  <c:v>15.530402589008959</c:v>
                </c:pt>
                <c:pt idx="84">
                  <c:v>14.627780636567776</c:v>
                </c:pt>
                <c:pt idx="85">
                  <c:v>15.811218307546214</c:v>
                </c:pt>
                <c:pt idx="86">
                  <c:v>14.768188495836405</c:v>
                </c:pt>
                <c:pt idx="87">
                  <c:v>14.400453626323332</c:v>
                </c:pt>
                <c:pt idx="88">
                  <c:v>15.04231812583706</c:v>
                </c:pt>
                <c:pt idx="89">
                  <c:v>15.135923365349479</c:v>
                </c:pt>
                <c:pt idx="90">
                  <c:v>14.841735469739019</c:v>
                </c:pt>
                <c:pt idx="91">
                  <c:v>15.303075578764513</c:v>
                </c:pt>
                <c:pt idx="92">
                  <c:v>14.694641521933789</c:v>
                </c:pt>
                <c:pt idx="93">
                  <c:v>15.142609453886081</c:v>
                </c:pt>
                <c:pt idx="94">
                  <c:v>15.149295542422681</c:v>
                </c:pt>
                <c:pt idx="95">
                  <c:v>14.828363292665816</c:v>
                </c:pt>
                <c:pt idx="96">
                  <c:v>14.962085063397843</c:v>
                </c:pt>
                <c:pt idx="97">
                  <c:v>15.028945948763857</c:v>
                </c:pt>
                <c:pt idx="98">
                  <c:v>14.627780636567776</c:v>
                </c:pt>
                <c:pt idx="99">
                  <c:v>14.814991115592614</c:v>
                </c:pt>
              </c:numCache>
            </c:numRef>
          </c:xVal>
          <c:yVal>
            <c:numRef>
              <c:f>Residuals!$C$25:$C$124</c:f>
              <c:numCache>
                <c:formatCode>0.000</c:formatCode>
                <c:ptCount val="100"/>
                <c:pt idx="0">
                  <c:v>-0.14813023022660232</c:v>
                </c:pt>
                <c:pt idx="1">
                  <c:v>-0.15335967851810217</c:v>
                </c:pt>
                <c:pt idx="2">
                  <c:v>-0.18649879315208828</c:v>
                </c:pt>
                <c:pt idx="3">
                  <c:v>0.4172740148943106</c:v>
                </c:pt>
                <c:pt idx="4">
                  <c:v>0.47076272318712142</c:v>
                </c:pt>
                <c:pt idx="5">
                  <c:v>-0.27545724047104692</c:v>
                </c:pt>
                <c:pt idx="6">
                  <c:v>0.32018729538451396</c:v>
                </c:pt>
                <c:pt idx="7">
                  <c:v>-0.27168443242464768</c:v>
                </c:pt>
                <c:pt idx="8">
                  <c:v>0.53239416026163511</c:v>
                </c:pt>
                <c:pt idx="9">
                  <c:v>0.23908024879823842</c:v>
                </c:pt>
                <c:pt idx="10">
                  <c:v>0.11756534294333143</c:v>
                </c:pt>
                <c:pt idx="11">
                  <c:v>0.35972117050608077</c:v>
                </c:pt>
                <c:pt idx="12">
                  <c:v>0.53762360855313496</c:v>
                </c:pt>
                <c:pt idx="13">
                  <c:v>0.65797320221195932</c:v>
                </c:pt>
                <c:pt idx="14">
                  <c:v>-0.12807196461679737</c:v>
                </c:pt>
                <c:pt idx="15">
                  <c:v>0.11931331123745181</c:v>
                </c:pt>
                <c:pt idx="16">
                  <c:v>8.9364348551825401E-2</c:v>
                </c:pt>
                <c:pt idx="17">
                  <c:v>0.14489235318777638</c:v>
                </c:pt>
                <c:pt idx="18">
                  <c:v>0.7007116858727489</c:v>
                </c:pt>
                <c:pt idx="19">
                  <c:v>-0.23069391705797848</c:v>
                </c:pt>
                <c:pt idx="20">
                  <c:v>-0.35452499071418231</c:v>
                </c:pt>
                <c:pt idx="21">
                  <c:v>0.30012902977470901</c:v>
                </c:pt>
                <c:pt idx="22">
                  <c:v>0.27018006708908082</c:v>
                </c:pt>
                <c:pt idx="23">
                  <c:v>5.3584780662099263E-3</c:v>
                </c:pt>
                <c:pt idx="24">
                  <c:v>-0.3949328499828102</c:v>
                </c:pt>
                <c:pt idx="25">
                  <c:v>2.4251431479932251E-2</c:v>
                </c:pt>
                <c:pt idx="26">
                  <c:v>-0.53446672510437843</c:v>
                </c:pt>
                <c:pt idx="27">
                  <c:v>-1.9929235835094872E-2</c:v>
                </c:pt>
                <c:pt idx="28">
                  <c:v>-0.14871288632464008</c:v>
                </c:pt>
                <c:pt idx="29">
                  <c:v>0.41873065513941121</c:v>
                </c:pt>
                <c:pt idx="30">
                  <c:v>-9.5806834129870566E-2</c:v>
                </c:pt>
                <c:pt idx="31">
                  <c:v>0.22977220782045293</c:v>
                </c:pt>
                <c:pt idx="32">
                  <c:v>-0.40888768315405422</c:v>
                </c:pt>
                <c:pt idx="33">
                  <c:v>4.6057665383857582E-2</c:v>
                </c:pt>
                <c:pt idx="34">
                  <c:v>5.0671500171901585E-3</c:v>
                </c:pt>
                <c:pt idx="35">
                  <c:v>-0.14144414169000008</c:v>
                </c:pt>
                <c:pt idx="36">
                  <c:v>0.1629113224544394</c:v>
                </c:pt>
                <c:pt idx="37">
                  <c:v>0.43239416026163546</c:v>
                </c:pt>
                <c:pt idx="38">
                  <c:v>-0.27603989656908645</c:v>
                </c:pt>
                <c:pt idx="39">
                  <c:v>-2.7197980469736649E-2</c:v>
                </c:pt>
                <c:pt idx="40">
                  <c:v>-0.54813023022660268</c:v>
                </c:pt>
                <c:pt idx="41">
                  <c:v>0.45128711367535956</c:v>
                </c:pt>
                <c:pt idx="42">
                  <c:v>0.39721574928450742</c:v>
                </c:pt>
                <c:pt idx="43">
                  <c:v>-7.1397148599317006E-3</c:v>
                </c:pt>
                <c:pt idx="44">
                  <c:v>-0.38126934486058772</c:v>
                </c:pt>
                <c:pt idx="45">
                  <c:v>-0.24086148559195841</c:v>
                </c:pt>
                <c:pt idx="46">
                  <c:v>-1.0344323399154476E-2</c:v>
                </c:pt>
                <c:pt idx="47">
                  <c:v>-0.25306835046908027</c:v>
                </c:pt>
                <c:pt idx="48">
                  <c:v>-0.42196853217823538</c:v>
                </c:pt>
                <c:pt idx="49">
                  <c:v>8.3260916113264472E-2</c:v>
                </c:pt>
                <c:pt idx="50">
                  <c:v>0.25390906611654174</c:v>
                </c:pt>
                <c:pt idx="51">
                  <c:v>0.13152017611457545</c:v>
                </c:pt>
                <c:pt idx="52">
                  <c:v>9.2860285140067944E-2</c:v>
                </c:pt>
                <c:pt idx="53">
                  <c:v>0.17977943611588465</c:v>
                </c:pt>
                <c:pt idx="54">
                  <c:v>-4.0278829493917812E-2</c:v>
                </c:pt>
                <c:pt idx="55">
                  <c:v>-0.45539897486124303</c:v>
                </c:pt>
                <c:pt idx="56">
                  <c:v>0.11931331123745181</c:v>
                </c:pt>
                <c:pt idx="57">
                  <c:v>-0.10859635510503196</c:v>
                </c:pt>
                <c:pt idx="58">
                  <c:v>-0.28068668876254854</c:v>
                </c:pt>
                <c:pt idx="59">
                  <c:v>7.0471395138103077E-2</c:v>
                </c:pt>
                <c:pt idx="60">
                  <c:v>0.20710644636033138</c:v>
                </c:pt>
                <c:pt idx="61">
                  <c:v>0.48936434855182753</c:v>
                </c:pt>
                <c:pt idx="62">
                  <c:v>-0.43127657315601908</c:v>
                </c:pt>
                <c:pt idx="63">
                  <c:v>0.22483408757797285</c:v>
                </c:pt>
                <c:pt idx="64">
                  <c:v>-0.37662255266712741</c:v>
                </c:pt>
                <c:pt idx="65">
                  <c:v>-0.30132761047039125</c:v>
                </c:pt>
                <c:pt idx="66">
                  <c:v>7.9488108066865237E-2</c:v>
                </c:pt>
                <c:pt idx="67">
                  <c:v>4.0828217092357733E-2</c:v>
                </c:pt>
                <c:pt idx="68">
                  <c:v>-0.31557377169065504</c:v>
                </c:pt>
                <c:pt idx="69">
                  <c:v>-0.62138587608019691</c:v>
                </c:pt>
                <c:pt idx="70">
                  <c:v>0.35826453026098015</c:v>
                </c:pt>
                <c:pt idx="71">
                  <c:v>0.59867238952960911</c:v>
                </c:pt>
                <c:pt idx="72">
                  <c:v>-0.29522417803183032</c:v>
                </c:pt>
                <c:pt idx="73">
                  <c:v>0.55535124977077643</c:v>
                </c:pt>
                <c:pt idx="74">
                  <c:v>0.21350120684791207</c:v>
                </c:pt>
                <c:pt idx="75">
                  <c:v>7.1636707334183924E-2</c:v>
                </c:pt>
                <c:pt idx="76">
                  <c:v>5.1287113675359208E-2</c:v>
                </c:pt>
                <c:pt idx="77">
                  <c:v>-0.68679012120110805</c:v>
                </c:pt>
                <c:pt idx="78">
                  <c:v>0.29750707733352755</c:v>
                </c:pt>
                <c:pt idx="79">
                  <c:v>-3.534070925143773E-2</c:v>
                </c:pt>
                <c:pt idx="80">
                  <c:v>-0.47603989656908752</c:v>
                </c:pt>
                <c:pt idx="81">
                  <c:v>-0.36789716778738324</c:v>
                </c:pt>
                <c:pt idx="82">
                  <c:v>0.29169497294398639</c:v>
                </c:pt>
                <c:pt idx="83">
                  <c:v>-0.43040258900895978</c:v>
                </c:pt>
                <c:pt idx="84">
                  <c:v>-0.42778063656777654</c:v>
                </c:pt>
                <c:pt idx="85">
                  <c:v>0.48878169245378622</c:v>
                </c:pt>
                <c:pt idx="86">
                  <c:v>-0.16818849583640549</c:v>
                </c:pt>
                <c:pt idx="87">
                  <c:v>-0.10045362632333088</c:v>
                </c:pt>
                <c:pt idx="88">
                  <c:v>-0.24231812583705903</c:v>
                </c:pt>
                <c:pt idx="89">
                  <c:v>0.36407663465052131</c:v>
                </c:pt>
                <c:pt idx="90">
                  <c:v>0.15826453026098086</c:v>
                </c:pt>
                <c:pt idx="91">
                  <c:v>9.6924421235486946E-2</c:v>
                </c:pt>
                <c:pt idx="92">
                  <c:v>-9.4641521933789718E-2</c:v>
                </c:pt>
                <c:pt idx="93">
                  <c:v>0.35739054611391907</c:v>
                </c:pt>
                <c:pt idx="94">
                  <c:v>-4.9295542422681748E-2</c:v>
                </c:pt>
                <c:pt idx="95">
                  <c:v>-2.836329266581572E-2</c:v>
                </c:pt>
                <c:pt idx="96">
                  <c:v>-0.36208506339784385</c:v>
                </c:pt>
                <c:pt idx="97">
                  <c:v>-0.52894594876385703</c:v>
                </c:pt>
                <c:pt idx="98">
                  <c:v>7.221936343222346E-2</c:v>
                </c:pt>
                <c:pt idx="99">
                  <c:v>-0.51499111559261301</c:v>
                </c:pt>
              </c:numCache>
            </c:numRef>
          </c:yVal>
          <c:smooth val="0"/>
          <c:extLst>
            <c:ext xmlns:c16="http://schemas.microsoft.com/office/drawing/2014/chart" uri="{C3380CC4-5D6E-409C-BE32-E72D297353CC}">
              <c16:uniqueId val="{00000000-115A-49C2-840F-3F126D28CA85}"/>
            </c:ext>
          </c:extLst>
        </c:ser>
        <c:dLbls>
          <c:showLegendKey val="0"/>
          <c:showVal val="0"/>
          <c:showCatName val="0"/>
          <c:showSerName val="0"/>
          <c:showPercent val="0"/>
          <c:showBubbleSize val="0"/>
        </c:dLbls>
        <c:axId val="44253120"/>
        <c:axId val="138031744"/>
      </c:scatterChart>
      <c:valAx>
        <c:axId val="44253120"/>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31744"/>
        <c:crosses val="autoZero"/>
        <c:crossBetween val="midCat"/>
      </c:valAx>
      <c:valAx>
        <c:axId val="13803174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53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US"/>
              <a:t>Keller: Stats for Mgmt &amp; Econ, 7th Ed</a:t>
            </a:r>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fld id="{D3B1FC0B-1FA9-4718-BDB7-F675BB0220AE}" type="datetime4">
              <a:rPr lang="en-US"/>
              <a:pPr>
                <a:defRPr/>
              </a:pPr>
              <a:t>August 3, 2018</a:t>
            </a:fld>
            <a:endParaRPr 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US"/>
              <a:t>Copyright © 2006 Brooks/Cole, a division of Thomson Learning, Inc.</a:t>
            </a:r>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a:defRPr>
            </a:lvl1pPr>
          </a:lstStyle>
          <a:p>
            <a:pPr>
              <a:defRPr/>
            </a:pPr>
            <a:fld id="{A85DADFD-611F-4058-8C22-ECF6068E5093}" type="slidenum">
              <a:rPr lang="en-US"/>
              <a:pPr>
                <a:defRPr/>
              </a:pPr>
              <a:t>‹#›</a:t>
            </a:fld>
            <a:endParaRPr lang="en-US"/>
          </a:p>
        </p:txBody>
      </p:sp>
    </p:spTree>
    <p:extLst>
      <p:ext uri="{BB962C8B-B14F-4D97-AF65-F5344CB8AC3E}">
        <p14:creationId xmlns:p14="http://schemas.microsoft.com/office/powerpoint/2010/main" val="321946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US"/>
              <a:t>Keller: Stats for Mgmt &amp; Econ, 7th Ed</a:t>
            </a: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fld id="{058825FF-B272-4E02-A44A-24C507415735}" type="datetime4">
              <a:rPr lang="en-US"/>
              <a:pPr>
                <a:defRPr/>
              </a:pPr>
              <a:t>August 3, 2018</a:t>
            </a:fld>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US"/>
              <a:t>Copyright © 2006 Brooks/Cole, a division of Thomson Learning, Inc.</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a:defRPr>
            </a:lvl1pPr>
          </a:lstStyle>
          <a:p>
            <a:pPr>
              <a:defRPr/>
            </a:pPr>
            <a:fld id="{60B5C16E-9BA8-4FF4-8868-E72A9343E1FB}" type="slidenum">
              <a:rPr lang="en-US"/>
              <a:pPr>
                <a:defRPr/>
              </a:pPr>
              <a:t>‹#›</a:t>
            </a:fld>
            <a:endParaRPr lang="en-US"/>
          </a:p>
        </p:txBody>
      </p:sp>
    </p:spTree>
    <p:extLst>
      <p:ext uri="{BB962C8B-B14F-4D97-AF65-F5344CB8AC3E}">
        <p14:creationId xmlns:p14="http://schemas.microsoft.com/office/powerpoint/2010/main" val="86882308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sz="1200"/>
              <a:t>Keller: Stats for Mgmt &amp; Econ, 7th Ed</a:t>
            </a:r>
          </a:p>
        </p:txBody>
      </p:sp>
      <p:sp>
        <p:nvSpPr>
          <p:cNvPr id="26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fld id="{8DAE35DB-BCC6-4FF1-850D-EA9500902EA1}" type="datetime4">
              <a:rPr lang="en-US" sz="1200" smtClean="0"/>
              <a:pPr/>
              <a:t>August 3, 2018</a:t>
            </a:fld>
            <a:endParaRPr lang="en-US" sz="1200"/>
          </a:p>
        </p:txBody>
      </p:sp>
      <p:sp>
        <p:nvSpPr>
          <p:cNvPr id="26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sz="1200"/>
              <a:t>Copyright © 2006 Brooks/Cole, a division of Thomson Learning, Inc.</a:t>
            </a:r>
          </a:p>
        </p:txBody>
      </p:sp>
      <p:sp>
        <p:nvSpPr>
          <p:cNvPr id="26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fld id="{257B3FC2-972D-428D-B678-D22E3566EE09}" type="slidenum">
              <a:rPr lang="en-US" sz="1200" smtClean="0"/>
              <a:pPr/>
              <a:t>1</a:t>
            </a:fld>
            <a:endParaRPr lang="en-US" sz="1200"/>
          </a:p>
        </p:txBody>
      </p:sp>
      <p:sp>
        <p:nvSpPr>
          <p:cNvPr id="26630" name="Rectangle 2"/>
          <p:cNvSpPr>
            <a:spLocks noGrp="1" noRot="1" noChangeAspect="1" noChangeArrowheads="1" noTextEdit="1"/>
          </p:cNvSpPr>
          <p:nvPr>
            <p:ph type="sldImg"/>
          </p:nvPr>
        </p:nvSpPr>
        <p:spPr>
          <a:ln/>
        </p:spPr>
      </p:sp>
      <p:sp>
        <p:nvSpPr>
          <p:cNvPr id="26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4255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spect="1" noChangeArrowheads="1" noTextEdit="1"/>
          </p:cNvSpPr>
          <p:nvPr>
            <p:ph type="sldImg"/>
          </p:nvPr>
        </p:nvSpPr>
        <p:spPr>
          <a:xfrm>
            <a:off x="1150938" y="692150"/>
            <a:ext cx="4556125" cy="3416300"/>
          </a:xfrm>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7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ChangeArrowheads="1" noTextEdit="1"/>
          </p:cNvSpPr>
          <p:nvPr>
            <p:ph type="sldImg"/>
          </p:nvPr>
        </p:nvSpPr>
        <p:spPr>
          <a:xfrm>
            <a:off x="1150938" y="692150"/>
            <a:ext cx="4556125" cy="3416300"/>
          </a:xfrm>
          <a:ln/>
        </p:spPr>
      </p:sp>
      <p:sp>
        <p:nvSpPr>
          <p:cNvPr id="372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415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6125" cy="3416300"/>
          </a:xfrm>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93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50938" y="692150"/>
            <a:ext cx="4556125" cy="3416300"/>
          </a:xfrm>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14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1775"/>
            <a:ext cx="4375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900">
                <a:latin typeface="Tahoma" pitchFamily="34" charset="0"/>
              </a:rPr>
              <a:t>Copyright © 2009 Cengage Learning</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17.</a:t>
            </a:r>
            <a:fld id="{30AF0591-E4E9-4C94-B99F-8C408A80893C}" type="slidenum">
              <a:rPr lang="en-US"/>
              <a:pPr>
                <a:defRPr/>
              </a:pPr>
              <a:t>‹#›</a:t>
            </a:fld>
            <a:endParaRPr lang="en-US"/>
          </a:p>
        </p:txBody>
      </p:sp>
    </p:spTree>
    <p:extLst>
      <p:ext uri="{BB962C8B-B14F-4D97-AF65-F5344CB8AC3E}">
        <p14:creationId xmlns:p14="http://schemas.microsoft.com/office/powerpoint/2010/main" val="8342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17.</a:t>
            </a:r>
            <a:fld id="{C5B955C9-8BEC-4425-B40D-19FE5E8A0FF0}" type="slidenum">
              <a:rPr lang="en-US"/>
              <a:pPr>
                <a:defRPr/>
              </a:pPr>
              <a:t>‹#›</a:t>
            </a:fld>
            <a:endParaRPr lang="en-US"/>
          </a:p>
        </p:txBody>
      </p:sp>
    </p:spTree>
    <p:extLst>
      <p:ext uri="{BB962C8B-B14F-4D97-AF65-F5344CB8AC3E}">
        <p14:creationId xmlns:p14="http://schemas.microsoft.com/office/powerpoint/2010/main" val="29054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17.</a:t>
            </a:r>
            <a:fld id="{15F3155E-B34F-4CA8-B7BB-8B4E8164DA58}" type="slidenum">
              <a:rPr lang="en-US"/>
              <a:pPr>
                <a:defRPr/>
              </a:pPr>
              <a:t>‹#›</a:t>
            </a:fld>
            <a:endParaRPr lang="en-US"/>
          </a:p>
        </p:txBody>
      </p:sp>
    </p:spTree>
    <p:extLst>
      <p:ext uri="{BB962C8B-B14F-4D97-AF65-F5344CB8AC3E}">
        <p14:creationId xmlns:p14="http://schemas.microsoft.com/office/powerpoint/2010/main" val="320885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40386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19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17.</a:t>
            </a:r>
            <a:fld id="{B4EEA60E-47CF-486F-8522-CAD967E14B35}" type="slidenum">
              <a:rPr lang="en-US"/>
              <a:pPr>
                <a:defRPr/>
              </a:pPr>
              <a:t>‹#›</a:t>
            </a:fld>
            <a:endParaRPr lang="en-US"/>
          </a:p>
        </p:txBody>
      </p:sp>
    </p:spTree>
    <p:extLst>
      <p:ext uri="{BB962C8B-B14F-4D97-AF65-F5344CB8AC3E}">
        <p14:creationId xmlns:p14="http://schemas.microsoft.com/office/powerpoint/2010/main" val="194690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17.</a:t>
            </a:r>
            <a:fld id="{B644C31A-B6C3-4591-8995-BA8ABBD0F001}" type="slidenum">
              <a:rPr lang="en-US"/>
              <a:pPr>
                <a:defRPr/>
              </a:pPr>
              <a:t>‹#›</a:t>
            </a:fld>
            <a:endParaRPr lang="en-US"/>
          </a:p>
        </p:txBody>
      </p:sp>
    </p:spTree>
    <p:extLst>
      <p:ext uri="{BB962C8B-B14F-4D97-AF65-F5344CB8AC3E}">
        <p14:creationId xmlns:p14="http://schemas.microsoft.com/office/powerpoint/2010/main" val="382553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17.</a:t>
            </a:r>
            <a:fld id="{A2891298-F7A5-47AC-99B8-BCAF6DD561AC}" type="slidenum">
              <a:rPr lang="en-US"/>
              <a:pPr>
                <a:defRPr/>
              </a:pPr>
              <a:t>‹#›</a:t>
            </a:fld>
            <a:endParaRPr lang="en-US"/>
          </a:p>
        </p:txBody>
      </p:sp>
    </p:spTree>
    <p:extLst>
      <p:ext uri="{BB962C8B-B14F-4D97-AF65-F5344CB8AC3E}">
        <p14:creationId xmlns:p14="http://schemas.microsoft.com/office/powerpoint/2010/main" val="254070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17.</a:t>
            </a:r>
            <a:fld id="{6E8F12A8-72F9-481F-9C78-E1C78DC2EFFB}" type="slidenum">
              <a:rPr lang="en-US"/>
              <a:pPr>
                <a:defRPr/>
              </a:pPr>
              <a:t>‹#›</a:t>
            </a:fld>
            <a:endParaRPr lang="en-US"/>
          </a:p>
        </p:txBody>
      </p:sp>
    </p:spTree>
    <p:extLst>
      <p:ext uri="{BB962C8B-B14F-4D97-AF65-F5344CB8AC3E}">
        <p14:creationId xmlns:p14="http://schemas.microsoft.com/office/powerpoint/2010/main" val="55720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17.</a:t>
            </a:r>
            <a:fld id="{489B3E50-8C96-4C70-83FB-9545A8C58032}" type="slidenum">
              <a:rPr lang="en-US"/>
              <a:pPr>
                <a:defRPr/>
              </a:pPr>
              <a:t>‹#›</a:t>
            </a:fld>
            <a:endParaRPr lang="en-US"/>
          </a:p>
        </p:txBody>
      </p:sp>
    </p:spTree>
    <p:extLst>
      <p:ext uri="{BB962C8B-B14F-4D97-AF65-F5344CB8AC3E}">
        <p14:creationId xmlns:p14="http://schemas.microsoft.com/office/powerpoint/2010/main" val="293225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17.</a:t>
            </a:r>
            <a:fld id="{B75CF3F5-DD9C-4621-9BB8-FD133A455260}" type="slidenum">
              <a:rPr lang="en-US"/>
              <a:pPr>
                <a:defRPr/>
              </a:pPr>
              <a:t>‹#›</a:t>
            </a:fld>
            <a:endParaRPr lang="en-US"/>
          </a:p>
        </p:txBody>
      </p:sp>
    </p:spTree>
    <p:extLst>
      <p:ext uri="{BB962C8B-B14F-4D97-AF65-F5344CB8AC3E}">
        <p14:creationId xmlns:p14="http://schemas.microsoft.com/office/powerpoint/2010/main" val="319022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17.</a:t>
            </a:r>
            <a:fld id="{80E3CDE5-8F99-4B0A-8119-0A2AB9D41EF3}" type="slidenum">
              <a:rPr lang="en-US"/>
              <a:pPr>
                <a:defRPr/>
              </a:pPr>
              <a:t>‹#›</a:t>
            </a:fld>
            <a:endParaRPr lang="en-US"/>
          </a:p>
        </p:txBody>
      </p:sp>
    </p:spTree>
    <p:extLst>
      <p:ext uri="{BB962C8B-B14F-4D97-AF65-F5344CB8AC3E}">
        <p14:creationId xmlns:p14="http://schemas.microsoft.com/office/powerpoint/2010/main" val="170164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17.</a:t>
            </a:r>
            <a:fld id="{47036D1B-7068-4697-AA8E-36CC98EFE56F}" type="slidenum">
              <a:rPr lang="en-US"/>
              <a:pPr>
                <a:defRPr/>
              </a:pPr>
              <a:t>‹#›</a:t>
            </a:fld>
            <a:endParaRPr lang="en-US"/>
          </a:p>
        </p:txBody>
      </p:sp>
    </p:spTree>
    <p:extLst>
      <p:ext uri="{BB962C8B-B14F-4D97-AF65-F5344CB8AC3E}">
        <p14:creationId xmlns:p14="http://schemas.microsoft.com/office/powerpoint/2010/main" val="208763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j-lt"/>
              </a:defRPr>
            </a:lvl1pPr>
          </a:lstStyle>
          <a:p>
            <a:pPr>
              <a:defRPr/>
            </a:pPr>
            <a:r>
              <a:rPr lang="en-US"/>
              <a:t>17.</a:t>
            </a:r>
            <a:fld id="{078F384E-134F-48F3-8D75-675A77B0DC9F}" type="slidenum">
              <a:rPr lang="en-US"/>
              <a:pPr>
                <a:defRPr/>
              </a:pPr>
              <a:t>‹#›</a:t>
            </a:fld>
            <a:endParaRPr lang="en-US"/>
          </a:p>
        </p:txBody>
      </p:sp>
      <p:sp>
        <p:nvSpPr>
          <p:cNvPr id="1031" name="Rectangle 7"/>
          <p:cNvSpPr>
            <a:spLocks noChangeArrowheads="1"/>
          </p:cNvSpPr>
          <p:nvPr userDrawn="1"/>
        </p:nvSpPr>
        <p:spPr bwMode="auto">
          <a:xfrm>
            <a:off x="0" y="6581775"/>
            <a:ext cx="4375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900">
                <a:latin typeface="Tahoma" pitchFamily="34" charset="0"/>
              </a:rPr>
              <a:t>Copyright © 2009 Cengage Learning</a:t>
            </a: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hyperlink" Target="Hyperlinks/Chapter%2016/Xm16-02.xls" TargetMode="Externa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8.png"/><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outliers.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r>
              <a:rPr lang="en-US" dirty="0"/>
              <a:t>16.</a:t>
            </a:r>
            <a:fld id="{EA41F710-844A-4ED0-9B7E-6A914CFF0BE3}" type="slidenum">
              <a:rPr lang="en-US"/>
              <a:pPr>
                <a:defRPr/>
              </a:pPr>
              <a:t>1</a:t>
            </a:fld>
            <a:endParaRPr lang="en-US" dirty="0"/>
          </a:p>
        </p:txBody>
      </p:sp>
      <p:sp>
        <p:nvSpPr>
          <p:cNvPr id="3075" name="Rectangle 2"/>
          <p:cNvSpPr>
            <a:spLocks noGrp="1" noChangeArrowheads="1"/>
          </p:cNvSpPr>
          <p:nvPr>
            <p:ph type="ctrTitle"/>
          </p:nvPr>
        </p:nvSpPr>
        <p:spPr/>
        <p:txBody>
          <a:bodyPr/>
          <a:lstStyle/>
          <a:p>
            <a:pPr eaLnBrk="1" hangingPunct="1"/>
            <a:r>
              <a:rPr lang="en-US" b="1"/>
              <a:t>Chapter 16</a:t>
            </a:r>
          </a:p>
        </p:txBody>
      </p:sp>
      <p:sp>
        <p:nvSpPr>
          <p:cNvPr id="3076" name="Rectangle 3"/>
          <p:cNvSpPr>
            <a:spLocks noGrp="1" noChangeArrowheads="1"/>
          </p:cNvSpPr>
          <p:nvPr>
            <p:ph type="subTitle" idx="1"/>
          </p:nvPr>
        </p:nvSpPr>
        <p:spPr/>
        <p:txBody>
          <a:bodyPr/>
          <a:lstStyle/>
          <a:p>
            <a:pPr marL="0" indent="0" eaLnBrk="1" hangingPunct="1">
              <a:buFontTx/>
              <a:buNone/>
            </a:pPr>
            <a:r>
              <a:rPr lang="en-US" b="1">
                <a:latin typeface="Tahoma" pitchFamily="34" charset="0"/>
              </a:rPr>
              <a:t>Simple Linear Regression</a:t>
            </a:r>
          </a:p>
          <a:p>
            <a:pPr marL="0" indent="0" eaLnBrk="1" hangingPunct="1">
              <a:buFontTx/>
              <a:buNone/>
            </a:pPr>
            <a:r>
              <a:rPr lang="en-US" b="1">
                <a:latin typeface="Tahoma" pitchFamily="34" charset="0"/>
              </a:rPr>
              <a:t>and Correlation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r>
              <a:rPr lang="en-US"/>
              <a:t>16.</a:t>
            </a:r>
            <a:fld id="{195FE9D9-1E01-4303-884E-48BE4C755644}" type="slidenum">
              <a:rPr lang="en-US"/>
              <a:pPr>
                <a:defRPr/>
              </a:pPr>
              <a:t>10</a:t>
            </a:fld>
            <a:endParaRPr lang="en-US"/>
          </a:p>
        </p:txBody>
      </p:sp>
      <p:sp>
        <p:nvSpPr>
          <p:cNvPr id="8195" name="Rectangle 2"/>
          <p:cNvSpPr>
            <a:spLocks noGrp="1" noChangeArrowheads="1"/>
          </p:cNvSpPr>
          <p:nvPr>
            <p:ph type="title"/>
          </p:nvPr>
        </p:nvSpPr>
        <p:spPr>
          <a:xfrm>
            <a:off x="228600" y="103632"/>
            <a:ext cx="8763000" cy="609600"/>
          </a:xfrm>
        </p:spPr>
        <p:txBody>
          <a:bodyPr/>
          <a:lstStyle/>
          <a:p>
            <a:pPr eaLnBrk="1" hangingPunct="1"/>
            <a:r>
              <a:rPr lang="en-US"/>
              <a:t>Least Squares Line…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1021906"/>
            <a:ext cx="739457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Line 5"/>
          <p:cNvSpPr>
            <a:spLocks noChangeShapeType="1"/>
          </p:cNvSpPr>
          <p:nvPr/>
        </p:nvSpPr>
        <p:spPr bwMode="auto">
          <a:xfrm>
            <a:off x="2146300" y="4292600"/>
            <a:ext cx="0" cy="6096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8" name="Line 6"/>
          <p:cNvSpPr>
            <a:spLocks noChangeShapeType="1"/>
          </p:cNvSpPr>
          <p:nvPr/>
        </p:nvSpPr>
        <p:spPr bwMode="auto">
          <a:xfrm>
            <a:off x="3149600" y="4495800"/>
            <a:ext cx="0" cy="8382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7"/>
          <p:cNvSpPr>
            <a:spLocks noChangeShapeType="1"/>
          </p:cNvSpPr>
          <p:nvPr/>
        </p:nvSpPr>
        <p:spPr bwMode="auto">
          <a:xfrm>
            <a:off x="4165600" y="3606800"/>
            <a:ext cx="0" cy="3810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8"/>
          <p:cNvSpPr>
            <a:spLocks noChangeShapeType="1"/>
          </p:cNvSpPr>
          <p:nvPr/>
        </p:nvSpPr>
        <p:spPr bwMode="auto">
          <a:xfrm>
            <a:off x="5156200" y="3556000"/>
            <a:ext cx="0" cy="9144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a:off x="6172200" y="1828800"/>
            <a:ext cx="0" cy="12192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a:off x="7162800" y="2590800"/>
            <a:ext cx="0" cy="3048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3" name="Text Box 11"/>
          <p:cNvSpPr txBox="1">
            <a:spLocks noChangeArrowheads="1"/>
          </p:cNvSpPr>
          <p:nvPr/>
        </p:nvSpPr>
        <p:spPr bwMode="auto">
          <a:xfrm rot="-1520121">
            <a:off x="1600200" y="2605088"/>
            <a:ext cx="5689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sz="1800">
                <a:solidFill>
                  <a:srgbClr val="0000FF"/>
                </a:solidFill>
                <a:latin typeface="Tahoma" pitchFamily="34" charset="0"/>
              </a:rPr>
              <a:t>This line minimizes the sum of the squared differences</a:t>
            </a:r>
          </a:p>
          <a:p>
            <a:r>
              <a:rPr lang="en-US" sz="1800">
                <a:solidFill>
                  <a:srgbClr val="0000FF"/>
                </a:solidFill>
                <a:latin typeface="Tahoma" pitchFamily="34" charset="0"/>
              </a:rPr>
              <a:t>between the points and the line…</a:t>
            </a:r>
          </a:p>
        </p:txBody>
      </p:sp>
      <p:grpSp>
        <p:nvGrpSpPr>
          <p:cNvPr id="8204" name="Group 16"/>
          <p:cNvGrpSpPr>
            <a:grpSpLocks/>
          </p:cNvGrpSpPr>
          <p:nvPr/>
        </p:nvGrpSpPr>
        <p:grpSpPr bwMode="auto">
          <a:xfrm>
            <a:off x="5410200" y="3489325"/>
            <a:ext cx="92075" cy="92075"/>
            <a:chOff x="4944" y="192"/>
            <a:chExt cx="192" cy="96"/>
          </a:xfrm>
        </p:grpSpPr>
        <p:sp>
          <p:nvSpPr>
            <p:cNvPr id="8208" name="Line 14"/>
            <p:cNvSpPr>
              <a:spLocks noChangeShapeType="1"/>
            </p:cNvSpPr>
            <p:nvPr/>
          </p:nvSpPr>
          <p:spPr bwMode="auto">
            <a:xfrm flipV="1">
              <a:off x="4944" y="192"/>
              <a:ext cx="96"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5"/>
            <p:cNvSpPr>
              <a:spLocks noChangeShapeType="1"/>
            </p:cNvSpPr>
            <p:nvPr/>
          </p:nvSpPr>
          <p:spPr bwMode="auto">
            <a:xfrm>
              <a:off x="5040" y="192"/>
              <a:ext cx="96"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05" name="Text Box 17"/>
          <p:cNvSpPr txBox="1">
            <a:spLocks noChangeArrowheads="1"/>
          </p:cNvSpPr>
          <p:nvPr/>
        </p:nvSpPr>
        <p:spPr bwMode="auto">
          <a:xfrm>
            <a:off x="304800" y="2209800"/>
            <a:ext cx="2362200" cy="644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sz="1800">
                <a:solidFill>
                  <a:srgbClr val="800080"/>
                </a:solidFill>
                <a:latin typeface="Tahoma" pitchFamily="34" charset="0"/>
              </a:rPr>
              <a:t>these differences are called </a:t>
            </a:r>
            <a:r>
              <a:rPr lang="en-US" sz="1800" b="1" i="1">
                <a:solidFill>
                  <a:srgbClr val="800080"/>
                </a:solidFill>
                <a:latin typeface="Tahoma" pitchFamily="34" charset="0"/>
              </a:rPr>
              <a:t>residuals</a:t>
            </a:r>
            <a:endParaRPr lang="en-US" sz="1800">
              <a:solidFill>
                <a:srgbClr val="800080"/>
              </a:solidFill>
              <a:latin typeface="Tahoma" pitchFamily="34" charset="0"/>
            </a:endParaRPr>
          </a:p>
        </p:txBody>
      </p:sp>
      <p:sp>
        <p:nvSpPr>
          <p:cNvPr id="8206" name="Freeform 18"/>
          <p:cNvSpPr>
            <a:spLocks/>
          </p:cNvSpPr>
          <p:nvPr/>
        </p:nvSpPr>
        <p:spPr bwMode="auto">
          <a:xfrm>
            <a:off x="1397000" y="2819400"/>
            <a:ext cx="736600" cy="1752600"/>
          </a:xfrm>
          <a:custGeom>
            <a:avLst/>
            <a:gdLst>
              <a:gd name="T0" fmla="*/ 2147483647 w 464"/>
              <a:gd name="T1" fmla="*/ 0 h 1104"/>
              <a:gd name="T2" fmla="*/ 2147483647 w 464"/>
              <a:gd name="T3" fmla="*/ 2147483647 h 1104"/>
              <a:gd name="T4" fmla="*/ 2147483647 w 464"/>
              <a:gd name="T5" fmla="*/ 2147483647 h 1104"/>
              <a:gd name="T6" fmla="*/ 0 60000 65536"/>
              <a:gd name="T7" fmla="*/ 0 60000 65536"/>
              <a:gd name="T8" fmla="*/ 0 60000 65536"/>
              <a:gd name="T9" fmla="*/ 0 w 464"/>
              <a:gd name="T10" fmla="*/ 0 h 1104"/>
              <a:gd name="T11" fmla="*/ 464 w 464"/>
              <a:gd name="T12" fmla="*/ 1104 h 1104"/>
            </a:gdLst>
            <a:ahLst/>
            <a:cxnLst>
              <a:cxn ang="T6">
                <a:pos x="T0" y="T1"/>
              </a:cxn>
              <a:cxn ang="T7">
                <a:pos x="T2" y="T3"/>
              </a:cxn>
              <a:cxn ang="T8">
                <a:pos x="T4" y="T5"/>
              </a:cxn>
            </a:cxnLst>
            <a:rect l="T9" t="T10" r="T11" b="T12"/>
            <a:pathLst>
              <a:path w="464" h="1104">
                <a:moveTo>
                  <a:pt x="272" y="0"/>
                </a:moveTo>
                <a:cubicBezTo>
                  <a:pt x="136" y="196"/>
                  <a:pt x="0" y="392"/>
                  <a:pt x="32" y="576"/>
                </a:cubicBezTo>
                <a:cubicBezTo>
                  <a:pt x="64" y="760"/>
                  <a:pt x="264" y="932"/>
                  <a:pt x="464" y="1104"/>
                </a:cubicBezTo>
              </a:path>
            </a:pathLst>
          </a:custGeom>
          <a:noFill/>
          <a:ln w="9525">
            <a:solidFill>
              <a:srgbClr val="8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Box 16"/>
          <p:cNvSpPr txBox="1"/>
          <p:nvPr/>
        </p:nvSpPr>
        <p:spPr>
          <a:xfrm>
            <a:off x="3733800" y="914400"/>
            <a:ext cx="1676400"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a:t>Example 16.1</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9AC189B5-090E-4A05-9163-FB182C31E6CD}" type="slidenum">
              <a:rPr lang="en-US"/>
              <a:pPr>
                <a:defRPr/>
              </a:pPr>
              <a:t>11</a:t>
            </a:fld>
            <a:endParaRPr lang="en-US"/>
          </a:p>
        </p:txBody>
      </p:sp>
      <p:sp>
        <p:nvSpPr>
          <p:cNvPr id="9219" name="Rectangle 2"/>
          <p:cNvSpPr>
            <a:spLocks noGrp="1" noChangeArrowheads="1"/>
          </p:cNvSpPr>
          <p:nvPr>
            <p:ph type="title"/>
          </p:nvPr>
        </p:nvSpPr>
        <p:spPr/>
        <p:txBody>
          <a:bodyPr/>
          <a:lstStyle/>
          <a:p>
            <a:pPr eaLnBrk="1" hangingPunct="1"/>
            <a:r>
              <a:rPr lang="en-US"/>
              <a:t>Example 16.2…</a:t>
            </a:r>
          </a:p>
        </p:txBody>
      </p:sp>
      <p:sp>
        <p:nvSpPr>
          <p:cNvPr id="9220" name="Rectangle 3"/>
          <p:cNvSpPr>
            <a:spLocks noGrp="1" noChangeArrowheads="1"/>
          </p:cNvSpPr>
          <p:nvPr>
            <p:ph type="body" idx="1"/>
          </p:nvPr>
        </p:nvSpPr>
        <p:spPr/>
        <p:txBody>
          <a:bodyPr/>
          <a:lstStyle/>
          <a:p>
            <a:pPr marL="0" indent="0" eaLnBrk="1" hangingPunct="1">
              <a:lnSpc>
                <a:spcPct val="80000"/>
              </a:lnSpc>
              <a:buFontTx/>
              <a:buNone/>
            </a:pPr>
            <a:r>
              <a:rPr lang="en-US" sz="2400"/>
              <a:t>Car dealers across North America use the "Red Book" to help them determine the value of used cars that their customers trade in when purchasing new cars. </a:t>
            </a:r>
          </a:p>
          <a:p>
            <a:pPr marL="0" indent="0" eaLnBrk="1" hangingPunct="1">
              <a:lnSpc>
                <a:spcPct val="80000"/>
              </a:lnSpc>
              <a:buFontTx/>
              <a:buNone/>
            </a:pPr>
            <a:endParaRPr lang="en-US" sz="2400"/>
          </a:p>
          <a:p>
            <a:pPr marL="0" indent="0" eaLnBrk="1" hangingPunct="1">
              <a:lnSpc>
                <a:spcPct val="80000"/>
              </a:lnSpc>
              <a:buFontTx/>
              <a:buNone/>
            </a:pPr>
            <a:r>
              <a:rPr lang="en-US" sz="2400"/>
              <a:t>The book, which is published monthly, lists the trade-in values for all basic models of cars.</a:t>
            </a:r>
          </a:p>
          <a:p>
            <a:pPr marL="0" indent="0" eaLnBrk="1" hangingPunct="1">
              <a:lnSpc>
                <a:spcPct val="80000"/>
              </a:lnSpc>
              <a:buFontTx/>
              <a:buNone/>
            </a:pPr>
            <a:endParaRPr lang="en-US" sz="2400"/>
          </a:p>
          <a:p>
            <a:pPr marL="0" indent="0" eaLnBrk="1" hangingPunct="1">
              <a:lnSpc>
                <a:spcPct val="80000"/>
              </a:lnSpc>
              <a:buFontTx/>
              <a:buNone/>
            </a:pPr>
            <a:r>
              <a:rPr lang="en-US" sz="2400"/>
              <a:t>It provides alternative values for each car model according to its condition and optional features. </a:t>
            </a:r>
          </a:p>
          <a:p>
            <a:pPr marL="0" indent="0" eaLnBrk="1" hangingPunct="1">
              <a:lnSpc>
                <a:spcPct val="80000"/>
              </a:lnSpc>
              <a:buFontTx/>
              <a:buNone/>
            </a:pPr>
            <a:endParaRPr lang="en-US" sz="2400"/>
          </a:p>
          <a:p>
            <a:pPr marL="0" indent="0" eaLnBrk="1" hangingPunct="1">
              <a:lnSpc>
                <a:spcPct val="80000"/>
              </a:lnSpc>
              <a:buFontTx/>
              <a:buNone/>
            </a:pPr>
            <a:r>
              <a:rPr lang="en-US" sz="2400"/>
              <a:t>The values are determined on the basis of the average paid at recent used-car auctions, the source of supply for many used-car dealers.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E7C03952-238E-49EB-86A4-4BF99A90280F}" type="slidenum">
              <a:rPr lang="en-US"/>
              <a:pPr>
                <a:defRPr/>
              </a:pPr>
              <a:t>12</a:t>
            </a:fld>
            <a:endParaRPr lang="en-US"/>
          </a:p>
        </p:txBody>
      </p:sp>
      <p:sp>
        <p:nvSpPr>
          <p:cNvPr id="10243" name="Rectangle 2"/>
          <p:cNvSpPr>
            <a:spLocks noGrp="1" noChangeArrowheads="1"/>
          </p:cNvSpPr>
          <p:nvPr>
            <p:ph type="title"/>
          </p:nvPr>
        </p:nvSpPr>
        <p:spPr/>
        <p:txBody>
          <a:bodyPr/>
          <a:lstStyle/>
          <a:p>
            <a:pPr eaLnBrk="1" hangingPunct="1"/>
            <a:r>
              <a:rPr lang="en-US"/>
              <a:t>Example 16.2…</a:t>
            </a:r>
          </a:p>
        </p:txBody>
      </p:sp>
      <p:sp>
        <p:nvSpPr>
          <p:cNvPr id="10244" name="Rectangle 3"/>
          <p:cNvSpPr>
            <a:spLocks noGrp="1" noChangeArrowheads="1"/>
          </p:cNvSpPr>
          <p:nvPr>
            <p:ph type="body" idx="1"/>
          </p:nvPr>
        </p:nvSpPr>
        <p:spPr/>
        <p:txBody>
          <a:bodyPr/>
          <a:lstStyle/>
          <a:p>
            <a:pPr marL="0" indent="0" eaLnBrk="1" hangingPunct="1">
              <a:lnSpc>
                <a:spcPct val="80000"/>
              </a:lnSpc>
              <a:buFontTx/>
              <a:buNone/>
            </a:pPr>
            <a:r>
              <a:rPr lang="en-US" sz="2400"/>
              <a:t>However, the Red Book does not indicate the value determined by the odometer reading, despite the fact that a critical factor for used-car buyers is how far the car has been driven. </a:t>
            </a:r>
          </a:p>
          <a:p>
            <a:pPr marL="0" indent="0" eaLnBrk="1" hangingPunct="1">
              <a:lnSpc>
                <a:spcPct val="80000"/>
              </a:lnSpc>
              <a:buFontTx/>
              <a:buNone/>
            </a:pPr>
            <a:endParaRPr lang="en-US" sz="2400"/>
          </a:p>
          <a:p>
            <a:pPr marL="0" indent="0" eaLnBrk="1" hangingPunct="1">
              <a:lnSpc>
                <a:spcPct val="80000"/>
              </a:lnSpc>
              <a:buFontTx/>
              <a:buNone/>
            </a:pPr>
            <a:r>
              <a:rPr lang="en-US" sz="2400"/>
              <a:t>To examine this issue, a used-car dealer randomly selected 100 three-year old Toyota Camrys that were sold at auction during the past month. </a:t>
            </a:r>
          </a:p>
          <a:p>
            <a:pPr marL="0" indent="0" eaLnBrk="1" hangingPunct="1">
              <a:lnSpc>
                <a:spcPct val="80000"/>
              </a:lnSpc>
              <a:buFontTx/>
              <a:buNone/>
            </a:pPr>
            <a:endParaRPr lang="en-US" sz="2400"/>
          </a:p>
          <a:p>
            <a:pPr marL="0" indent="0" eaLnBrk="1" hangingPunct="1">
              <a:lnSpc>
                <a:spcPct val="80000"/>
              </a:lnSpc>
              <a:buFontTx/>
              <a:buNone/>
            </a:pPr>
            <a:r>
              <a:rPr lang="en-US" sz="2400"/>
              <a:t>The dealer recorded the price ($1,000) and the number of miles (thousands) on the odometer. (</a:t>
            </a:r>
            <a:r>
              <a:rPr lang="en-US" sz="2400">
                <a:hlinkClick r:id="rId3" action="ppaction://hlinkfile"/>
              </a:rPr>
              <a:t>Xm16-02</a:t>
            </a:r>
            <a:r>
              <a:rPr lang="en-US" sz="2400"/>
              <a:t>). </a:t>
            </a:r>
          </a:p>
          <a:p>
            <a:pPr marL="0" indent="0" eaLnBrk="1" hangingPunct="1">
              <a:lnSpc>
                <a:spcPct val="80000"/>
              </a:lnSpc>
              <a:buFontTx/>
              <a:buNone/>
            </a:pPr>
            <a:endParaRPr lang="en-US" sz="2400"/>
          </a:p>
          <a:p>
            <a:pPr marL="0" indent="0" eaLnBrk="1" hangingPunct="1">
              <a:lnSpc>
                <a:spcPct val="80000"/>
              </a:lnSpc>
              <a:buFontTx/>
              <a:buNone/>
            </a:pPr>
            <a:r>
              <a:rPr lang="en-US" sz="2400"/>
              <a:t>The dealer wants to find the regression line.</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8C43A831-5C8C-4BA8-89E6-4E1FC752E3C5}" type="slidenum">
              <a:rPr lang="en-US"/>
              <a:pPr>
                <a:defRPr/>
              </a:pPr>
              <a:t>13</a:t>
            </a:fld>
            <a:endParaRPr lang="en-US"/>
          </a:p>
        </p:txBody>
      </p:sp>
      <p:sp>
        <p:nvSpPr>
          <p:cNvPr id="11267" name="Rectangle 2"/>
          <p:cNvSpPr>
            <a:spLocks noGrp="1" noChangeArrowheads="1"/>
          </p:cNvSpPr>
          <p:nvPr>
            <p:ph type="title"/>
          </p:nvPr>
        </p:nvSpPr>
        <p:spPr/>
        <p:txBody>
          <a:bodyPr/>
          <a:lstStyle/>
          <a:p>
            <a:pPr eaLnBrk="1" hangingPunct="1"/>
            <a:r>
              <a:rPr lang="en-US"/>
              <a:t>Example 16.2…</a:t>
            </a:r>
          </a:p>
        </p:txBody>
      </p:sp>
      <p:sp>
        <p:nvSpPr>
          <p:cNvPr id="11268" name="Rectangle 3"/>
          <p:cNvSpPr>
            <a:spLocks noGrp="1" noChangeArrowheads="1"/>
          </p:cNvSpPr>
          <p:nvPr>
            <p:ph type="body" idx="1"/>
          </p:nvPr>
        </p:nvSpPr>
        <p:spPr/>
        <p:txBody>
          <a:bodyPr/>
          <a:lstStyle/>
          <a:p>
            <a:pPr marL="0" indent="0" eaLnBrk="1" hangingPunct="1">
              <a:lnSpc>
                <a:spcPct val="80000"/>
              </a:lnSpc>
              <a:buFontTx/>
              <a:buNone/>
            </a:pPr>
            <a:r>
              <a:rPr lang="en-US" sz="2400"/>
              <a:t> </a:t>
            </a:r>
            <a:r>
              <a:rPr lang="en-US"/>
              <a:t>Click Data, Data Analysis, Regression</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57912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C5C34C14-3C63-4BE9-978D-BD0A3488E8F2}" type="slidenum">
              <a:rPr lang="en-US"/>
              <a:pPr>
                <a:defRPr/>
              </a:pPr>
              <a:t>14</a:t>
            </a:fld>
            <a:endParaRPr lang="en-US"/>
          </a:p>
        </p:txBody>
      </p:sp>
      <p:sp>
        <p:nvSpPr>
          <p:cNvPr id="12291" name="Rectangle 2"/>
          <p:cNvSpPr>
            <a:spLocks noGrp="1" noChangeArrowheads="1"/>
          </p:cNvSpPr>
          <p:nvPr>
            <p:ph type="title"/>
          </p:nvPr>
        </p:nvSpPr>
        <p:spPr/>
        <p:txBody>
          <a:bodyPr/>
          <a:lstStyle/>
          <a:p>
            <a:pPr eaLnBrk="1" hangingPunct="1"/>
            <a:r>
              <a:rPr lang="en-US"/>
              <a:t>Example 16.2…</a:t>
            </a:r>
          </a:p>
        </p:txBody>
      </p:sp>
      <p:sp>
        <p:nvSpPr>
          <p:cNvPr id="12292" name="Rectangle 3"/>
          <p:cNvSpPr>
            <a:spLocks noGrp="1" noChangeArrowheads="1"/>
          </p:cNvSpPr>
          <p:nvPr>
            <p:ph type="body" idx="1"/>
          </p:nvPr>
        </p:nvSpPr>
        <p:spPr/>
        <p:txBody>
          <a:bodyPr/>
          <a:lstStyle/>
          <a:p>
            <a:pPr marL="0" indent="0" eaLnBrk="1" hangingPunct="1">
              <a:lnSpc>
                <a:spcPct val="80000"/>
              </a:lnSpc>
              <a:buFontTx/>
              <a:buNone/>
            </a:pPr>
            <a:r>
              <a:rPr lang="en-US" sz="2400"/>
              <a:t> </a:t>
            </a:r>
          </a:p>
        </p:txBody>
      </p:sp>
      <p:pic>
        <p:nvPicPr>
          <p:cNvPr id="1229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838200"/>
            <a:ext cx="84867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066925"/>
            <a:ext cx="4657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5" name="Group 7"/>
          <p:cNvGrpSpPr>
            <a:grpSpLocks noChangeAspect="1"/>
          </p:cNvGrpSpPr>
          <p:nvPr/>
        </p:nvGrpSpPr>
        <p:grpSpPr bwMode="auto">
          <a:xfrm>
            <a:off x="304800" y="5810250"/>
            <a:ext cx="5295900" cy="590550"/>
            <a:chOff x="192" y="3660"/>
            <a:chExt cx="3336" cy="372"/>
          </a:xfrm>
        </p:grpSpPr>
        <p:sp>
          <p:nvSpPr>
            <p:cNvPr id="12296" name="AutoShape 6"/>
            <p:cNvSpPr>
              <a:spLocks noChangeAspect="1" noChangeArrowheads="1" noTextEdit="1"/>
            </p:cNvSpPr>
            <p:nvPr/>
          </p:nvSpPr>
          <p:spPr bwMode="auto">
            <a:xfrm>
              <a:off x="192" y="3660"/>
              <a:ext cx="333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229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 y="3666"/>
              <a:ext cx="33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16.</a:t>
            </a:r>
            <a:fld id="{F519C239-3012-431A-B488-FB9654C303C0}" type="slidenum">
              <a:rPr lang="en-US"/>
              <a:pPr>
                <a:defRPr/>
              </a:pPr>
              <a:t>15</a:t>
            </a:fld>
            <a:endParaRPr lang="en-US"/>
          </a:p>
        </p:txBody>
      </p:sp>
      <p:sp>
        <p:nvSpPr>
          <p:cNvPr id="13315" name="Rectangle 2"/>
          <p:cNvSpPr>
            <a:spLocks noGrp="1" noChangeArrowheads="1"/>
          </p:cNvSpPr>
          <p:nvPr>
            <p:ph type="title"/>
          </p:nvPr>
        </p:nvSpPr>
        <p:spPr/>
        <p:txBody>
          <a:bodyPr/>
          <a:lstStyle/>
          <a:p>
            <a:pPr eaLnBrk="1" hangingPunct="1"/>
            <a:r>
              <a:rPr lang="en-US"/>
              <a:t>Example 16.2…</a:t>
            </a:r>
          </a:p>
        </p:txBody>
      </p:sp>
      <p:sp>
        <p:nvSpPr>
          <p:cNvPr id="13316" name="Rectangle 3"/>
          <p:cNvSpPr>
            <a:spLocks noGrp="1" noChangeArrowheads="1"/>
          </p:cNvSpPr>
          <p:nvPr>
            <p:ph type="body" idx="1"/>
          </p:nvPr>
        </p:nvSpPr>
        <p:spPr/>
        <p:txBody>
          <a:bodyPr/>
          <a:lstStyle/>
          <a:p>
            <a:pPr marL="0" indent="0" eaLnBrk="1" hangingPunct="1">
              <a:buFontTx/>
              <a:buNone/>
            </a:pPr>
            <a:r>
              <a:rPr lang="en-US"/>
              <a:t>As you might expect with used cars…</a:t>
            </a:r>
          </a:p>
          <a:p>
            <a:pPr marL="0" indent="0" eaLnBrk="1" hangingPunct="1">
              <a:buFontTx/>
              <a:buNone/>
            </a:pPr>
            <a:endParaRPr lang="en-US"/>
          </a:p>
          <a:p>
            <a:pPr marL="0" indent="0" eaLnBrk="1" hangingPunct="1">
              <a:buFontTx/>
              <a:buNone/>
            </a:pPr>
            <a:r>
              <a:rPr lang="en-US"/>
              <a:t>The slope coefficient, b</a:t>
            </a:r>
            <a:r>
              <a:rPr lang="en-US" baseline="-25000"/>
              <a:t>1</a:t>
            </a:r>
            <a:r>
              <a:rPr lang="en-US"/>
              <a:t>, is –0.0669, that is, each additional mile on the odometer decreases the price by $.0669 or 6.69¢</a:t>
            </a:r>
          </a:p>
          <a:p>
            <a:pPr marL="0" indent="0" eaLnBrk="1" hangingPunct="1">
              <a:buFontTx/>
              <a:buNone/>
            </a:pPr>
            <a:endParaRPr lang="en-US"/>
          </a:p>
          <a:p>
            <a:pPr marL="0" indent="0" eaLnBrk="1" hangingPunct="1">
              <a:buFontTx/>
              <a:buNone/>
            </a:pPr>
            <a:r>
              <a:rPr lang="en-US"/>
              <a:t>The intercept, b</a:t>
            </a:r>
            <a:r>
              <a:rPr lang="en-US" baseline="-25000"/>
              <a:t>0</a:t>
            </a:r>
            <a:r>
              <a:rPr lang="en-US"/>
              <a:t>, is 17,250. One interpretation would be that when x = 0 (no miles on the car) the selling price is $17,250. However, we have no data for cars with less than 19,100 miles on them so this isn’t a correct assessment.</a:t>
            </a:r>
          </a:p>
        </p:txBody>
      </p:sp>
      <p:sp>
        <p:nvSpPr>
          <p:cNvPr id="13317" name="AutoShape 4"/>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r>
              <a:rPr lang="en-US" b="1">
                <a:latin typeface="Tahoma" pitchFamily="34" charset="0"/>
              </a:rPr>
              <a:t>INTERPRET</a:t>
            </a:r>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5334000"/>
            <a:ext cx="528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16.</a:t>
            </a:r>
            <a:fld id="{1BB394E6-7820-41EF-87E2-D8023FFE3757}" type="slidenum">
              <a:rPr lang="en-US"/>
              <a:pPr>
                <a:defRPr/>
              </a:pPr>
              <a:t>16</a:t>
            </a:fld>
            <a:endParaRPr lang="en-US"/>
          </a:p>
        </p:txBody>
      </p:sp>
      <p:sp>
        <p:nvSpPr>
          <p:cNvPr id="14339" name="Rectangle 2"/>
          <p:cNvSpPr>
            <a:spLocks noGrp="1" noChangeArrowheads="1"/>
          </p:cNvSpPr>
          <p:nvPr>
            <p:ph type="title"/>
          </p:nvPr>
        </p:nvSpPr>
        <p:spPr/>
        <p:txBody>
          <a:bodyPr/>
          <a:lstStyle/>
          <a:p>
            <a:pPr eaLnBrk="1" hangingPunct="1"/>
            <a:r>
              <a:rPr lang="en-US"/>
              <a:t>Example 16.2…</a:t>
            </a:r>
          </a:p>
        </p:txBody>
      </p:sp>
      <p:sp>
        <p:nvSpPr>
          <p:cNvPr id="14340" name="Rectangle 3"/>
          <p:cNvSpPr>
            <a:spLocks noGrp="1" noChangeArrowheads="1"/>
          </p:cNvSpPr>
          <p:nvPr>
            <p:ph type="body" idx="1"/>
          </p:nvPr>
        </p:nvSpPr>
        <p:spPr/>
        <p:txBody>
          <a:bodyPr/>
          <a:lstStyle/>
          <a:p>
            <a:pPr marL="0" indent="0" eaLnBrk="1" hangingPunct="1">
              <a:buFontTx/>
              <a:buNone/>
            </a:pPr>
            <a:r>
              <a:rPr lang="en-US"/>
              <a:t>Selecting “line fit plots” on the Regression dialog box, will produce a scatter plot of the data and the regression line…</a:t>
            </a:r>
          </a:p>
        </p:txBody>
      </p:sp>
      <p:sp>
        <p:nvSpPr>
          <p:cNvPr id="14341" name="AutoShape 4"/>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r>
              <a:rPr lang="en-US" b="1">
                <a:latin typeface="Tahoma" pitchFamily="34" charset="0"/>
              </a:rPr>
              <a:t>INTERPRET</a:t>
            </a:r>
          </a:p>
        </p:txBody>
      </p:sp>
      <p:pic>
        <p:nvPicPr>
          <p:cNvPr id="143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285038"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5334000"/>
            <a:ext cx="528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7"/>
          <p:cNvSpPr txBox="1">
            <a:spLocks noChangeArrowheads="1"/>
          </p:cNvSpPr>
          <p:nvPr/>
        </p:nvSpPr>
        <p:spPr bwMode="auto">
          <a:xfrm>
            <a:off x="2667000" y="1752600"/>
            <a:ext cx="11430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t>    </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r>
              <a:rPr lang="en-US"/>
              <a:t>16.</a:t>
            </a:r>
            <a:fld id="{5217F37A-1979-4D68-9DB1-D4ECC31AC301}" type="slidenum">
              <a:rPr lang="en-US"/>
              <a:pPr>
                <a:defRPr/>
              </a:pPr>
              <a:t>17</a:t>
            </a:fld>
            <a:endParaRPr lang="en-US"/>
          </a:p>
        </p:txBody>
      </p:sp>
      <p:pic>
        <p:nvPicPr>
          <p:cNvPr id="1536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8989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200" y="43180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946400"/>
            <a:ext cx="457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71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4511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200" y="19431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2"/>
          <p:cNvSpPr>
            <a:spLocks noGrp="1" noChangeArrowheads="1"/>
          </p:cNvSpPr>
          <p:nvPr>
            <p:ph type="title"/>
          </p:nvPr>
        </p:nvSpPr>
        <p:spPr/>
        <p:txBody>
          <a:bodyPr/>
          <a:lstStyle/>
          <a:p>
            <a:pPr eaLnBrk="1" hangingPunct="1"/>
            <a:r>
              <a:rPr lang="en-US"/>
              <a:t>Required Conditions…</a:t>
            </a:r>
          </a:p>
        </p:txBody>
      </p:sp>
      <p:sp>
        <p:nvSpPr>
          <p:cNvPr id="15371" name="Rectangle 3"/>
          <p:cNvSpPr>
            <a:spLocks noGrp="1" noChangeArrowheads="1"/>
          </p:cNvSpPr>
          <p:nvPr>
            <p:ph type="body" idx="1"/>
          </p:nvPr>
        </p:nvSpPr>
        <p:spPr/>
        <p:txBody>
          <a:bodyPr/>
          <a:lstStyle/>
          <a:p>
            <a:pPr marL="0" indent="0" eaLnBrk="1" hangingPunct="1">
              <a:buFontTx/>
              <a:buNone/>
            </a:pPr>
            <a:r>
              <a:rPr lang="en-US"/>
              <a:t>For these regression methods to be valid the following four conditions for the error variable (   ) must be met:</a:t>
            </a:r>
          </a:p>
          <a:p>
            <a:pPr marL="0" indent="0" eaLnBrk="1" hangingPunct="1">
              <a:buFontTx/>
              <a:buNone/>
            </a:pPr>
            <a:r>
              <a:rPr lang="en-US"/>
              <a:t>• The probability distribution of    is normal.</a:t>
            </a:r>
          </a:p>
          <a:p>
            <a:pPr marL="0" indent="0" eaLnBrk="1" hangingPunct="1">
              <a:buFontTx/>
              <a:buNone/>
            </a:pPr>
            <a:r>
              <a:rPr lang="en-US"/>
              <a:t>• The mean of the distribution is 0; that is, E(  ) = 0. </a:t>
            </a:r>
          </a:p>
          <a:p>
            <a:pPr marL="0" indent="0" eaLnBrk="1" hangingPunct="1">
              <a:buFontTx/>
              <a:buNone/>
            </a:pPr>
            <a:r>
              <a:rPr lang="en-US"/>
              <a:t>• The standard deviation of    is      , which is a constant regardless of the value of x.</a:t>
            </a:r>
          </a:p>
          <a:p>
            <a:pPr marL="0" indent="0" eaLnBrk="1" hangingPunct="1">
              <a:buFontTx/>
              <a:buNone/>
            </a:pPr>
            <a:r>
              <a:rPr lang="en-US"/>
              <a:t>• The value of    associated with any particular value of y is independent of    associated with any other value of y.</a:t>
            </a:r>
          </a:p>
          <a:p>
            <a:pPr marL="0" indent="0" eaLnBrk="1" hangingPunct="1">
              <a:buFontTx/>
              <a:buNone/>
            </a:pPr>
            <a:endParaRPr 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8741BB23-0D82-4533-9332-4C73AE383FA3}" type="slidenum">
              <a:rPr lang="en-US"/>
              <a:pPr>
                <a:defRPr/>
              </a:pPr>
              <a:t>18</a:t>
            </a:fld>
            <a:endParaRPr lang="en-US"/>
          </a:p>
        </p:txBody>
      </p:sp>
      <p:sp>
        <p:nvSpPr>
          <p:cNvPr id="16387" name="Rectangle 2"/>
          <p:cNvSpPr>
            <a:spLocks noGrp="1" noChangeArrowheads="1"/>
          </p:cNvSpPr>
          <p:nvPr>
            <p:ph type="title"/>
          </p:nvPr>
        </p:nvSpPr>
        <p:spPr/>
        <p:txBody>
          <a:bodyPr/>
          <a:lstStyle/>
          <a:p>
            <a:pPr eaLnBrk="1" hangingPunct="1"/>
            <a:r>
              <a:rPr lang="en-US"/>
              <a:t>Assessing the Model…</a:t>
            </a:r>
          </a:p>
        </p:txBody>
      </p:sp>
      <p:sp>
        <p:nvSpPr>
          <p:cNvPr id="16388" name="Rectangle 3"/>
          <p:cNvSpPr>
            <a:spLocks noGrp="1" noChangeArrowheads="1"/>
          </p:cNvSpPr>
          <p:nvPr>
            <p:ph type="body" idx="1"/>
          </p:nvPr>
        </p:nvSpPr>
        <p:spPr/>
        <p:txBody>
          <a:bodyPr/>
          <a:lstStyle/>
          <a:p>
            <a:pPr marL="0" indent="0" eaLnBrk="1" hangingPunct="1">
              <a:buFontTx/>
              <a:buNone/>
            </a:pPr>
            <a:r>
              <a:rPr lang="en-US"/>
              <a:t>The least squares method will always produce a straight line, even if there is no relationship between the variables, or if the relationship is something other than linear.</a:t>
            </a:r>
          </a:p>
          <a:p>
            <a:pPr marL="0" indent="0" eaLnBrk="1" hangingPunct="1">
              <a:buFontTx/>
              <a:buNone/>
            </a:pPr>
            <a:endParaRPr lang="en-US"/>
          </a:p>
          <a:p>
            <a:pPr marL="0" indent="0" eaLnBrk="1" hangingPunct="1">
              <a:buFontTx/>
              <a:buNone/>
            </a:pPr>
            <a:r>
              <a:rPr lang="en-US"/>
              <a:t>Hence, in addition to determining the coefficients of the least squares line, we need to assess it to see how well it “fits” the data. We’ll see these evaluation methods now. They’re based on the sum of squares for errors (SSE).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r>
              <a:rPr lang="en-US"/>
              <a:t>16.</a:t>
            </a:r>
            <a:fld id="{2F2B5A99-8D0C-4712-835E-381F96829170}" type="slidenum">
              <a:rPr lang="en-US"/>
              <a:pPr>
                <a:defRPr/>
              </a:pPr>
              <a:t>19</a:t>
            </a:fld>
            <a:endParaRPr lang="en-US"/>
          </a:p>
        </p:txBody>
      </p:sp>
      <p:sp>
        <p:nvSpPr>
          <p:cNvPr id="17411" name="Rectangle 2"/>
          <p:cNvSpPr>
            <a:spLocks noGrp="1" noChangeArrowheads="1"/>
          </p:cNvSpPr>
          <p:nvPr>
            <p:ph type="title"/>
          </p:nvPr>
        </p:nvSpPr>
        <p:spPr/>
        <p:txBody>
          <a:bodyPr/>
          <a:lstStyle/>
          <a:p>
            <a:pPr eaLnBrk="1" hangingPunct="1"/>
            <a:r>
              <a:rPr lang="en-US"/>
              <a:t>Standard Error of Estimate…</a:t>
            </a:r>
          </a:p>
        </p:txBody>
      </p:sp>
      <p:sp>
        <p:nvSpPr>
          <p:cNvPr id="17412" name="Rectangle 3"/>
          <p:cNvSpPr>
            <a:spLocks noGrp="1" noChangeArrowheads="1"/>
          </p:cNvSpPr>
          <p:nvPr>
            <p:ph type="body" idx="1"/>
          </p:nvPr>
        </p:nvSpPr>
        <p:spPr>
          <a:xfrm>
            <a:off x="241300" y="5029200"/>
            <a:ext cx="8902700" cy="1371600"/>
          </a:xfrm>
        </p:spPr>
        <p:txBody>
          <a:bodyPr/>
          <a:lstStyle/>
          <a:p>
            <a:pPr marL="0" indent="0" eaLnBrk="1" hangingPunct="1">
              <a:buFontTx/>
              <a:buNone/>
            </a:pPr>
            <a:r>
              <a:rPr lang="en-US"/>
              <a:t>If s</a:t>
            </a:r>
            <a:r>
              <a:rPr lang="el-GR" baseline="-25000"/>
              <a:t>ε</a:t>
            </a:r>
            <a:r>
              <a:rPr lang="en-US"/>
              <a:t> is small, the fit is excellent and the linear model should be used for forecasting. If s</a:t>
            </a:r>
            <a:r>
              <a:rPr lang="el-GR" baseline="-25000"/>
              <a:t>ε</a:t>
            </a:r>
            <a:r>
              <a:rPr lang="en-US"/>
              <a:t> is large, the model is poor…</a:t>
            </a:r>
          </a:p>
        </p:txBody>
      </p:sp>
      <p:pic>
        <p:nvPicPr>
          <p:cNvPr id="174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838200"/>
            <a:ext cx="778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495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7"/>
          <p:cNvSpPr>
            <a:spLocks noChangeArrowheads="1"/>
          </p:cNvSpPr>
          <p:nvPr/>
        </p:nvSpPr>
        <p:spPr bwMode="auto">
          <a:xfrm>
            <a:off x="152400" y="2438400"/>
            <a:ext cx="3810000" cy="3048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6" name="Text Box 10"/>
          <p:cNvSpPr txBox="1">
            <a:spLocks noChangeArrowheads="1"/>
          </p:cNvSpPr>
          <p:nvPr/>
        </p:nvSpPr>
        <p:spPr bwMode="auto">
          <a:xfrm>
            <a:off x="2574925" y="6096000"/>
            <a:ext cx="3992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sz="1800">
                <a:solidFill>
                  <a:srgbClr val="0000FF"/>
                </a:solidFill>
                <a:latin typeface="Tahoma" pitchFamily="34" charset="0"/>
              </a:rPr>
              <a:t>But what is </a:t>
            </a:r>
            <a:r>
              <a:rPr lang="en-US" sz="1800" b="1" i="1">
                <a:solidFill>
                  <a:srgbClr val="0000FF"/>
                </a:solidFill>
                <a:latin typeface="Tahoma" pitchFamily="34" charset="0"/>
              </a:rPr>
              <a:t>small</a:t>
            </a:r>
            <a:r>
              <a:rPr lang="en-US" sz="1800">
                <a:solidFill>
                  <a:srgbClr val="0000FF"/>
                </a:solidFill>
                <a:latin typeface="Tahoma" pitchFamily="34" charset="0"/>
              </a:rPr>
              <a:t> and what is </a:t>
            </a:r>
            <a:r>
              <a:rPr lang="en-US" sz="1800" b="1" i="1">
                <a:solidFill>
                  <a:srgbClr val="0000FF"/>
                </a:solidFill>
                <a:latin typeface="Tahoma" pitchFamily="34" charset="0"/>
              </a:rPr>
              <a:t>large</a:t>
            </a:r>
            <a:r>
              <a:rPr lang="en-US" sz="1800">
                <a:solidFill>
                  <a:srgbClr val="0000FF"/>
                </a:solidFill>
                <a:latin typeface="Tahoma" pitchFamily="34" charset="0"/>
              </a:rPr>
              <a:t>?</a:t>
            </a:r>
          </a:p>
        </p:txBody>
      </p:sp>
      <p:sp>
        <p:nvSpPr>
          <p:cNvPr id="17417" name="TextBox 10"/>
          <p:cNvSpPr txBox="1">
            <a:spLocks noChangeArrowheads="1"/>
          </p:cNvSpPr>
          <p:nvPr/>
        </p:nvSpPr>
        <p:spPr bwMode="auto">
          <a:xfrm>
            <a:off x="6172200" y="838200"/>
            <a:ext cx="22860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81" y="163984"/>
            <a:ext cx="8229600" cy="533400"/>
          </a:xfrm>
        </p:spPr>
        <p:txBody>
          <a:bodyPr>
            <a:normAutofit fontScale="90000"/>
          </a:bodyPr>
          <a:lstStyle/>
          <a:p>
            <a:r>
              <a:rPr lang="en-US" dirty="0"/>
              <a:t>Brexit Votes by age</a:t>
            </a:r>
          </a:p>
        </p:txBody>
      </p:sp>
      <p:sp>
        <p:nvSpPr>
          <p:cNvPr id="4" name="Slide Number Placeholder 3"/>
          <p:cNvSpPr>
            <a:spLocks noGrp="1"/>
          </p:cNvSpPr>
          <p:nvPr>
            <p:ph type="sldNum" sz="quarter" idx="4294967295"/>
          </p:nvPr>
        </p:nvSpPr>
        <p:spPr/>
        <p:txBody>
          <a:bodyPr/>
          <a:lstStyle/>
          <a:p>
            <a:pPr>
              <a:defRPr/>
            </a:pPr>
            <a:r>
              <a:rPr lang="en-US"/>
              <a:t>8.</a:t>
            </a:r>
            <a:fld id="{208E0EB6-2DBC-4055-A51A-F235CC880B8A}" type="slidenum">
              <a:rPr lang="en-US" smtClean="0"/>
              <a:pPr>
                <a:defRPr/>
              </a:pPr>
              <a:t>2</a:t>
            </a:fld>
            <a:endParaRPr lang="en-US"/>
          </a:p>
        </p:txBody>
      </p:sp>
      <p:pic>
        <p:nvPicPr>
          <p:cNvPr id="2050" name="Picture 2" descr="How different age groups vo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6397"/>
            <a:ext cx="3745481" cy="24669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nvPr>
        </p:nvGraphicFramePr>
        <p:xfrm>
          <a:off x="5524500" y="297180"/>
          <a:ext cx="2667000" cy="302514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1452842975"/>
                    </a:ext>
                  </a:extLst>
                </a:gridCol>
                <a:gridCol w="1181100">
                  <a:extLst>
                    <a:ext uri="{9D8B030D-6E8A-4147-A177-3AD203B41FA5}">
                      <a16:colId xmlns:a16="http://schemas.microsoft.com/office/drawing/2014/main" val="1416498889"/>
                    </a:ext>
                  </a:extLst>
                </a:gridCol>
              </a:tblGrid>
              <a:tr h="464820">
                <a:tc>
                  <a:txBody>
                    <a:bodyPr/>
                    <a:lstStyle/>
                    <a:p>
                      <a:r>
                        <a:rPr lang="en-US" dirty="0"/>
                        <a:t>Median Age</a:t>
                      </a:r>
                    </a:p>
                  </a:txBody>
                  <a:tcPr/>
                </a:tc>
                <a:tc>
                  <a:txBody>
                    <a:bodyPr/>
                    <a:lstStyle/>
                    <a:p>
                      <a:r>
                        <a:rPr lang="en-US" dirty="0"/>
                        <a:t>% leave</a:t>
                      </a:r>
                    </a:p>
                  </a:txBody>
                  <a:tcPr/>
                </a:tc>
                <a:extLst>
                  <a:ext uri="{0D108BD9-81ED-4DB2-BD59-A6C34878D82A}">
                    <a16:rowId xmlns:a16="http://schemas.microsoft.com/office/drawing/2014/main" val="3666011850"/>
                  </a:ext>
                </a:extLst>
              </a:tr>
              <a:tr h="337239">
                <a:tc>
                  <a:txBody>
                    <a:bodyPr/>
                    <a:lstStyle/>
                    <a:p>
                      <a:r>
                        <a:rPr lang="en-US" dirty="0"/>
                        <a:t>21</a:t>
                      </a:r>
                    </a:p>
                  </a:txBody>
                  <a:tcPr/>
                </a:tc>
                <a:tc>
                  <a:txBody>
                    <a:bodyPr/>
                    <a:lstStyle/>
                    <a:p>
                      <a:r>
                        <a:rPr lang="en-US" dirty="0"/>
                        <a:t>27</a:t>
                      </a:r>
                    </a:p>
                  </a:txBody>
                  <a:tcPr/>
                </a:tc>
                <a:extLst>
                  <a:ext uri="{0D108BD9-81ED-4DB2-BD59-A6C34878D82A}">
                    <a16:rowId xmlns:a16="http://schemas.microsoft.com/office/drawing/2014/main" val="973345426"/>
                  </a:ext>
                </a:extLst>
              </a:tr>
              <a:tr h="337239">
                <a:tc>
                  <a:txBody>
                    <a:bodyPr/>
                    <a:lstStyle/>
                    <a:p>
                      <a:r>
                        <a:rPr lang="en-US" dirty="0"/>
                        <a:t>29</a:t>
                      </a:r>
                    </a:p>
                  </a:txBody>
                  <a:tcPr/>
                </a:tc>
                <a:tc>
                  <a:txBody>
                    <a:bodyPr/>
                    <a:lstStyle/>
                    <a:p>
                      <a:r>
                        <a:rPr lang="en-US" dirty="0"/>
                        <a:t>38</a:t>
                      </a:r>
                    </a:p>
                  </a:txBody>
                  <a:tcPr/>
                </a:tc>
                <a:extLst>
                  <a:ext uri="{0D108BD9-81ED-4DB2-BD59-A6C34878D82A}">
                    <a16:rowId xmlns:a16="http://schemas.microsoft.com/office/drawing/2014/main" val="228524703"/>
                  </a:ext>
                </a:extLst>
              </a:tr>
              <a:tr h="337239">
                <a:tc>
                  <a:txBody>
                    <a:bodyPr/>
                    <a:lstStyle/>
                    <a:p>
                      <a:r>
                        <a:rPr lang="en-US" dirty="0"/>
                        <a:t>40</a:t>
                      </a:r>
                    </a:p>
                  </a:txBody>
                  <a:tcPr/>
                </a:tc>
                <a:tc>
                  <a:txBody>
                    <a:bodyPr/>
                    <a:lstStyle/>
                    <a:p>
                      <a:r>
                        <a:rPr lang="en-US" dirty="0"/>
                        <a:t>48</a:t>
                      </a:r>
                    </a:p>
                  </a:txBody>
                  <a:tcPr/>
                </a:tc>
                <a:extLst>
                  <a:ext uri="{0D108BD9-81ED-4DB2-BD59-A6C34878D82A}">
                    <a16:rowId xmlns:a16="http://schemas.microsoft.com/office/drawing/2014/main" val="2034291080"/>
                  </a:ext>
                </a:extLst>
              </a:tr>
              <a:tr h="337239">
                <a:tc>
                  <a:txBody>
                    <a:bodyPr/>
                    <a:lstStyle/>
                    <a:p>
                      <a:r>
                        <a:rPr lang="en-US" dirty="0"/>
                        <a:t>50</a:t>
                      </a:r>
                    </a:p>
                  </a:txBody>
                  <a:tcPr/>
                </a:tc>
                <a:tc>
                  <a:txBody>
                    <a:bodyPr/>
                    <a:lstStyle/>
                    <a:p>
                      <a:r>
                        <a:rPr lang="en-US" dirty="0"/>
                        <a:t>56</a:t>
                      </a:r>
                    </a:p>
                  </a:txBody>
                  <a:tcPr/>
                </a:tc>
                <a:extLst>
                  <a:ext uri="{0D108BD9-81ED-4DB2-BD59-A6C34878D82A}">
                    <a16:rowId xmlns:a16="http://schemas.microsoft.com/office/drawing/2014/main" val="2155161056"/>
                  </a:ext>
                </a:extLst>
              </a:tr>
              <a:tr h="337239">
                <a:tc>
                  <a:txBody>
                    <a:bodyPr/>
                    <a:lstStyle/>
                    <a:p>
                      <a:r>
                        <a:rPr lang="en-US" dirty="0"/>
                        <a:t>60</a:t>
                      </a:r>
                    </a:p>
                  </a:txBody>
                  <a:tcPr/>
                </a:tc>
                <a:tc>
                  <a:txBody>
                    <a:bodyPr/>
                    <a:lstStyle/>
                    <a:p>
                      <a:r>
                        <a:rPr lang="en-US" dirty="0"/>
                        <a:t>57</a:t>
                      </a:r>
                    </a:p>
                  </a:txBody>
                  <a:tcPr/>
                </a:tc>
                <a:extLst>
                  <a:ext uri="{0D108BD9-81ED-4DB2-BD59-A6C34878D82A}">
                    <a16:rowId xmlns:a16="http://schemas.microsoft.com/office/drawing/2014/main" val="3626540031"/>
                  </a:ext>
                </a:extLst>
              </a:tr>
              <a:tr h="337239">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749297546"/>
                  </a:ext>
                </a:extLst>
              </a:tr>
              <a:tr h="337239">
                <a:tc>
                  <a:txBody>
                    <a:bodyPr/>
                    <a:lstStyle/>
                    <a:p>
                      <a:endParaRPr lang="en-US"/>
                    </a:p>
                  </a:txBody>
                  <a:tcPr/>
                </a:tc>
                <a:tc>
                  <a:txBody>
                    <a:bodyPr/>
                    <a:lstStyle/>
                    <a:p>
                      <a:endParaRPr lang="en-US" dirty="0"/>
                    </a:p>
                  </a:txBody>
                  <a:tcPr/>
                </a:tc>
                <a:extLst>
                  <a:ext uri="{0D108BD9-81ED-4DB2-BD59-A6C34878D82A}">
                    <a16:rowId xmlns:a16="http://schemas.microsoft.com/office/drawing/2014/main" val="867251669"/>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4245005223"/>
              </p:ext>
            </p:extLst>
          </p:nvPr>
        </p:nvGraphicFramePr>
        <p:xfrm>
          <a:off x="381000" y="3581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5741790" y="5181600"/>
            <a:ext cx="2449710" cy="461665"/>
          </a:xfrm>
          <a:prstGeom prst="rect">
            <a:avLst/>
          </a:prstGeom>
          <a:noFill/>
        </p:spPr>
        <p:txBody>
          <a:bodyPr wrap="none" rtlCol="0">
            <a:spAutoFit/>
          </a:bodyPr>
          <a:lstStyle/>
          <a:p>
            <a:r>
              <a:rPr lang="en-US" dirty="0"/>
              <a:t>Correlation = 0.95</a:t>
            </a:r>
          </a:p>
        </p:txBody>
      </p:sp>
    </p:spTree>
    <p:extLst>
      <p:ext uri="{BB962C8B-B14F-4D97-AF65-F5344CB8AC3E}">
        <p14:creationId xmlns:p14="http://schemas.microsoft.com/office/powerpoint/2010/main" val="324776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r>
              <a:rPr lang="en-US"/>
              <a:t>16.</a:t>
            </a:r>
            <a:fld id="{EB6B66F2-5A7F-40F2-B9BF-2AF67F1BC3F6}" type="slidenum">
              <a:rPr lang="en-US"/>
              <a:pPr>
                <a:defRPr/>
              </a:pPr>
              <a:t>20</a:t>
            </a:fld>
            <a:endParaRPr lang="en-US"/>
          </a:p>
        </p:txBody>
      </p:sp>
      <p:sp>
        <p:nvSpPr>
          <p:cNvPr id="21507" name="Rectangle 2"/>
          <p:cNvSpPr>
            <a:spLocks noGrp="1" noChangeArrowheads="1"/>
          </p:cNvSpPr>
          <p:nvPr>
            <p:ph type="title"/>
          </p:nvPr>
        </p:nvSpPr>
        <p:spPr/>
        <p:txBody>
          <a:bodyPr/>
          <a:lstStyle/>
          <a:p>
            <a:pPr eaLnBrk="1" hangingPunct="1"/>
            <a:r>
              <a:rPr lang="en-US"/>
              <a:t>Using the Regression Equation…</a:t>
            </a:r>
          </a:p>
        </p:txBody>
      </p:sp>
      <p:sp>
        <p:nvSpPr>
          <p:cNvPr id="21508" name="Rectangle 3"/>
          <p:cNvSpPr>
            <a:spLocks noGrp="1" noChangeArrowheads="1"/>
          </p:cNvSpPr>
          <p:nvPr>
            <p:ph type="body" idx="1"/>
          </p:nvPr>
        </p:nvSpPr>
        <p:spPr/>
        <p:txBody>
          <a:bodyPr/>
          <a:lstStyle/>
          <a:p>
            <a:pPr marL="0" indent="0" eaLnBrk="1" hangingPunct="1">
              <a:buFontTx/>
              <a:buNone/>
            </a:pPr>
            <a:r>
              <a:rPr lang="en-US"/>
              <a:t>We could use our regression equation:</a:t>
            </a:r>
          </a:p>
          <a:p>
            <a:pPr marL="0" indent="0" eaLnBrk="1" hangingPunct="1">
              <a:buFontTx/>
              <a:buNone/>
            </a:pPr>
            <a:r>
              <a:rPr lang="en-US"/>
              <a:t>	y = 17.250 – .0669x</a:t>
            </a:r>
          </a:p>
          <a:p>
            <a:pPr marL="0" indent="0" eaLnBrk="1" hangingPunct="1">
              <a:buFontTx/>
              <a:buNone/>
            </a:pPr>
            <a:endParaRPr lang="en-US"/>
          </a:p>
          <a:p>
            <a:pPr marL="0" indent="0" eaLnBrk="1" hangingPunct="1">
              <a:buFontTx/>
              <a:buNone/>
            </a:pPr>
            <a:r>
              <a:rPr lang="en-US"/>
              <a:t>to predict the selling price of a car with 40 (,000) miles on it:</a:t>
            </a:r>
          </a:p>
          <a:p>
            <a:pPr marL="0" indent="0" eaLnBrk="1" hangingPunct="1">
              <a:buFontTx/>
              <a:buNone/>
            </a:pPr>
            <a:r>
              <a:rPr lang="en-US"/>
              <a:t>	y = 17.250 – .0669x = 17.250 – .0669(40) = 14,574</a:t>
            </a:r>
          </a:p>
          <a:p>
            <a:pPr marL="0" indent="0" eaLnBrk="1" hangingPunct="1">
              <a:buFontTx/>
              <a:buNone/>
            </a:pPr>
            <a:endParaRPr lang="en-US"/>
          </a:p>
          <a:p>
            <a:pPr marL="0" indent="0" eaLnBrk="1" hangingPunct="1">
              <a:buFontTx/>
              <a:buNone/>
            </a:pPr>
            <a:r>
              <a:rPr lang="en-US"/>
              <a:t>We call this value ($14,574) a </a:t>
            </a:r>
            <a:r>
              <a:rPr lang="en-US" b="1" i="1"/>
              <a:t>point prediction</a:t>
            </a:r>
            <a:r>
              <a:rPr lang="en-US"/>
              <a:t>. Chances are though the actual selling price will be different, hence we can estimate the selling price in terms of an </a:t>
            </a:r>
            <a:r>
              <a:rPr lang="en-US" b="1" i="1">
                <a:solidFill>
                  <a:srgbClr val="FF0000"/>
                </a:solidFill>
              </a:rPr>
              <a:t>interval</a:t>
            </a:r>
            <a:r>
              <a:rPr lang="en-US"/>
              <a:t>.</a:t>
            </a:r>
          </a:p>
        </p:txBody>
      </p:sp>
      <p:grpSp>
        <p:nvGrpSpPr>
          <p:cNvPr id="21509" name="Group 4"/>
          <p:cNvGrpSpPr>
            <a:grpSpLocks/>
          </p:cNvGrpSpPr>
          <p:nvPr/>
        </p:nvGrpSpPr>
        <p:grpSpPr bwMode="auto">
          <a:xfrm>
            <a:off x="1279525" y="1508125"/>
            <a:ext cx="92075" cy="92075"/>
            <a:chOff x="4944" y="192"/>
            <a:chExt cx="192" cy="96"/>
          </a:xfrm>
        </p:grpSpPr>
        <p:sp>
          <p:nvSpPr>
            <p:cNvPr id="21513" name="Line 5"/>
            <p:cNvSpPr>
              <a:spLocks noChangeShapeType="1"/>
            </p:cNvSpPr>
            <p:nvPr/>
          </p:nvSpPr>
          <p:spPr bwMode="auto">
            <a:xfrm flipV="1">
              <a:off x="4944"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6"/>
            <p:cNvSpPr>
              <a:spLocks noChangeShapeType="1"/>
            </p:cNvSpPr>
            <p:nvPr/>
          </p:nvSpPr>
          <p:spPr bwMode="auto">
            <a:xfrm>
              <a:off x="5040"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0" name="Group 7"/>
          <p:cNvGrpSpPr>
            <a:grpSpLocks/>
          </p:cNvGrpSpPr>
          <p:nvPr/>
        </p:nvGrpSpPr>
        <p:grpSpPr bwMode="auto">
          <a:xfrm>
            <a:off x="1279525" y="3032125"/>
            <a:ext cx="92075" cy="92075"/>
            <a:chOff x="4944" y="192"/>
            <a:chExt cx="192" cy="96"/>
          </a:xfrm>
        </p:grpSpPr>
        <p:sp>
          <p:nvSpPr>
            <p:cNvPr id="21511" name="Line 8"/>
            <p:cNvSpPr>
              <a:spLocks noChangeShapeType="1"/>
            </p:cNvSpPr>
            <p:nvPr/>
          </p:nvSpPr>
          <p:spPr bwMode="auto">
            <a:xfrm flipV="1">
              <a:off x="4944"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9"/>
            <p:cNvSpPr>
              <a:spLocks noChangeShapeType="1"/>
            </p:cNvSpPr>
            <p:nvPr/>
          </p:nvSpPr>
          <p:spPr bwMode="auto">
            <a:xfrm>
              <a:off x="5040"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16.</a:t>
            </a:r>
            <a:fld id="{D5578D81-7984-41EC-A1A9-7B1B190FB1CD}" type="slidenum">
              <a:rPr lang="en-US"/>
              <a:pPr>
                <a:defRPr/>
              </a:pPr>
              <a:t>21</a:t>
            </a:fld>
            <a:endParaRPr lang="en-US"/>
          </a:p>
        </p:txBody>
      </p:sp>
      <p:pic>
        <p:nvPicPr>
          <p:cNvPr id="184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0" y="134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2"/>
          <p:cNvSpPr>
            <a:spLocks noGrp="1" noChangeArrowheads="1"/>
          </p:cNvSpPr>
          <p:nvPr>
            <p:ph type="title"/>
          </p:nvPr>
        </p:nvSpPr>
        <p:spPr/>
        <p:txBody>
          <a:bodyPr/>
          <a:lstStyle/>
          <a:p>
            <a:pPr eaLnBrk="1" hangingPunct="1"/>
            <a:r>
              <a:rPr lang="en-US"/>
              <a:t>Standard Error of Estimate…</a:t>
            </a:r>
          </a:p>
        </p:txBody>
      </p:sp>
      <p:sp>
        <p:nvSpPr>
          <p:cNvPr id="18437" name="Rectangle 3"/>
          <p:cNvSpPr>
            <a:spLocks noGrp="1" noChangeArrowheads="1"/>
          </p:cNvSpPr>
          <p:nvPr>
            <p:ph type="body" idx="1"/>
          </p:nvPr>
        </p:nvSpPr>
        <p:spPr/>
        <p:txBody>
          <a:bodyPr/>
          <a:lstStyle/>
          <a:p>
            <a:pPr marL="0" indent="0" eaLnBrk="1" hangingPunct="1">
              <a:buFontTx/>
              <a:buNone/>
            </a:pPr>
            <a:r>
              <a:rPr lang="en-US"/>
              <a:t>Judge the value of     by comparing it to the sample mean of the dependent variable (   ).</a:t>
            </a:r>
          </a:p>
          <a:p>
            <a:pPr marL="0" indent="0" eaLnBrk="1" hangingPunct="1">
              <a:buFontTx/>
              <a:buNone/>
            </a:pPr>
            <a:endParaRPr lang="en-US"/>
          </a:p>
          <a:p>
            <a:pPr marL="0" indent="0" eaLnBrk="1" hangingPunct="1">
              <a:buFontTx/>
              <a:buNone/>
            </a:pPr>
            <a:r>
              <a:rPr lang="en-US"/>
              <a:t>In this example, </a:t>
            </a:r>
          </a:p>
          <a:p>
            <a:pPr marL="0" indent="0" eaLnBrk="1" hangingPunct="1">
              <a:buFontTx/>
              <a:buNone/>
            </a:pPr>
            <a:r>
              <a:rPr lang="en-US"/>
              <a:t>        s</a:t>
            </a:r>
            <a:r>
              <a:rPr lang="el-GR" baseline="-25000"/>
              <a:t>ε </a:t>
            </a:r>
            <a:r>
              <a:rPr lang="en-US"/>
              <a:t>= .3265 and</a:t>
            </a:r>
          </a:p>
          <a:p>
            <a:pPr marL="0" indent="0" eaLnBrk="1" hangingPunct="1">
              <a:buFontTx/>
              <a:buNone/>
            </a:pPr>
            <a:r>
              <a:rPr lang="en-US"/>
              <a:t>	= 14.841</a:t>
            </a:r>
          </a:p>
          <a:p>
            <a:pPr marL="0" indent="0" eaLnBrk="1" hangingPunct="1">
              <a:buFontTx/>
              <a:buNone/>
            </a:pPr>
            <a:endParaRPr lang="en-US"/>
          </a:p>
          <a:p>
            <a:pPr marL="0" indent="0" eaLnBrk="1" hangingPunct="1">
              <a:buFontTx/>
              <a:buNone/>
            </a:pPr>
            <a:r>
              <a:rPr lang="en-US"/>
              <a:t>so (relatively speaking) it appears to be “small”, hence our linear regression model of car price as a function of odometer reading is “good”.</a:t>
            </a:r>
          </a:p>
        </p:txBody>
      </p:sp>
      <p:pic>
        <p:nvPicPr>
          <p:cNvPr id="184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9779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286000"/>
            <a:ext cx="2978924" cy="1498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16.</a:t>
            </a:r>
            <a:fld id="{CB18747C-AAB1-46E7-B5F8-24C09598028F}" type="slidenum">
              <a:rPr lang="en-US"/>
              <a:pPr>
                <a:defRPr/>
              </a:pPr>
              <a:t>22</a:t>
            </a:fld>
            <a:endParaRPr lang="en-US"/>
          </a:p>
        </p:txBody>
      </p:sp>
      <p:sp>
        <p:nvSpPr>
          <p:cNvPr id="19459" name="Rectangle 2"/>
          <p:cNvSpPr>
            <a:spLocks noGrp="1" noChangeArrowheads="1"/>
          </p:cNvSpPr>
          <p:nvPr>
            <p:ph type="title"/>
          </p:nvPr>
        </p:nvSpPr>
        <p:spPr/>
        <p:txBody>
          <a:bodyPr/>
          <a:lstStyle/>
          <a:p>
            <a:pPr eaLnBrk="1" hangingPunct="1"/>
            <a:r>
              <a:rPr lang="en-US"/>
              <a:t>Coefficient of Determination</a:t>
            </a:r>
          </a:p>
        </p:txBody>
      </p:sp>
      <p:sp>
        <p:nvSpPr>
          <p:cNvPr id="19460" name="Rectangle 3"/>
          <p:cNvSpPr>
            <a:spLocks noGrp="1" noChangeArrowheads="1"/>
          </p:cNvSpPr>
          <p:nvPr>
            <p:ph type="body" idx="1"/>
          </p:nvPr>
        </p:nvSpPr>
        <p:spPr/>
        <p:txBody>
          <a:bodyPr/>
          <a:lstStyle/>
          <a:p>
            <a:pPr marL="0" indent="0" eaLnBrk="1" hangingPunct="1">
              <a:buFontTx/>
              <a:buNone/>
            </a:pPr>
            <a:r>
              <a:rPr lang="en-US"/>
              <a:t>R</a:t>
            </a:r>
            <a:r>
              <a:rPr lang="en-US" baseline="30000"/>
              <a:t>2</a:t>
            </a:r>
            <a:r>
              <a:rPr lang="en-US"/>
              <a:t> has a value of .6483. This means 64.83% of the variation in the auction selling prices (y) is explained by the variation in the odometer readings (x). The remaining 35.17% is </a:t>
            </a:r>
            <a:r>
              <a:rPr lang="en-US" b="1" i="1"/>
              <a:t>unexplained</a:t>
            </a:r>
            <a:r>
              <a:rPr lang="en-US"/>
              <a:t>, i.e. due to error.</a:t>
            </a:r>
          </a:p>
          <a:p>
            <a:pPr marL="0" indent="0" eaLnBrk="1" hangingPunct="1">
              <a:buFontTx/>
              <a:buNone/>
            </a:pPr>
            <a:r>
              <a:rPr lang="en-US"/>
              <a:t>Unlike the value of a test statistic, the </a:t>
            </a:r>
            <a:r>
              <a:rPr lang="en-US" b="1" i="1"/>
              <a:t>coefficient of determination</a:t>
            </a:r>
            <a:r>
              <a:rPr lang="en-US"/>
              <a:t> does </a:t>
            </a:r>
            <a:r>
              <a:rPr lang="en-US" b="1" u="sng"/>
              <a:t>not</a:t>
            </a:r>
            <a:r>
              <a:rPr lang="en-US"/>
              <a:t> have a </a:t>
            </a:r>
            <a:r>
              <a:rPr lang="en-US" b="1" i="1">
                <a:solidFill>
                  <a:srgbClr val="FF0000"/>
                </a:solidFill>
              </a:rPr>
              <a:t>critical value</a:t>
            </a:r>
            <a:r>
              <a:rPr lang="en-US"/>
              <a:t> that enables us to draw conclusions.</a:t>
            </a:r>
          </a:p>
          <a:p>
            <a:pPr marL="0" indent="0" eaLnBrk="1" hangingPunct="1">
              <a:buFontTx/>
              <a:buNone/>
            </a:pPr>
            <a:r>
              <a:rPr lang="en-US"/>
              <a:t>In general the higher the value of R</a:t>
            </a:r>
            <a:r>
              <a:rPr lang="en-US" baseline="30000"/>
              <a:t>2</a:t>
            </a:r>
            <a:r>
              <a:rPr lang="en-US"/>
              <a:t>, the </a:t>
            </a:r>
            <a:r>
              <a:rPr lang="en-US" b="1" i="1"/>
              <a:t>better</a:t>
            </a:r>
            <a:r>
              <a:rPr lang="en-US"/>
              <a:t> the model fits the data.</a:t>
            </a:r>
          </a:p>
          <a:p>
            <a:pPr marL="0" indent="0" eaLnBrk="1" hangingPunct="1">
              <a:buFontTx/>
              <a:buNone/>
            </a:pPr>
            <a:r>
              <a:rPr lang="en-US"/>
              <a:t>R</a:t>
            </a:r>
            <a:r>
              <a:rPr lang="en-US" baseline="30000"/>
              <a:t>2</a:t>
            </a:r>
            <a:r>
              <a:rPr lang="en-US"/>
              <a:t> = 1: Perfect match between the line and the data points.</a:t>
            </a:r>
          </a:p>
          <a:p>
            <a:pPr marL="0" indent="0" eaLnBrk="1" hangingPunct="1">
              <a:buFontTx/>
              <a:buNone/>
            </a:pPr>
            <a:r>
              <a:rPr lang="en-US"/>
              <a:t>R</a:t>
            </a:r>
            <a:r>
              <a:rPr lang="en-US" baseline="30000"/>
              <a:t>2</a:t>
            </a:r>
            <a:r>
              <a:rPr lang="en-US"/>
              <a:t> = 0: There are no linear relationship between x and y.</a:t>
            </a:r>
          </a:p>
        </p:txBody>
      </p:sp>
      <p:sp>
        <p:nvSpPr>
          <p:cNvPr id="19461" name="AutoShape 4"/>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r>
              <a:rPr lang="en-US" b="1">
                <a:latin typeface="Tahoma" pitchFamily="34" charset="0"/>
              </a:rPr>
              <a:t>INTERPRET</a:t>
            </a:r>
          </a:p>
        </p:txBody>
      </p:sp>
      <p:sp>
        <p:nvSpPr>
          <p:cNvPr id="19462" name="Rectangle 5"/>
          <p:cNvSpPr>
            <a:spLocks noChangeArrowheads="1"/>
          </p:cNvSpPr>
          <p:nvPr/>
        </p:nvSpPr>
        <p:spPr bwMode="auto">
          <a:xfrm>
            <a:off x="152400" y="2667000"/>
            <a:ext cx="8839200" cy="13716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Rectangle 6"/>
          <p:cNvSpPr>
            <a:spLocks noChangeArrowheads="1"/>
          </p:cNvSpPr>
          <p:nvPr/>
        </p:nvSpPr>
        <p:spPr bwMode="auto">
          <a:xfrm>
            <a:off x="152400" y="4953000"/>
            <a:ext cx="8839200" cy="10668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baseline="30000" dirty="0"/>
              <a:t>2  </a:t>
            </a:r>
            <a:r>
              <a:rPr lang="en-US" dirty="0"/>
              <a:t>- Coefficient of Determination</a:t>
            </a:r>
          </a:p>
        </p:txBody>
      </p:sp>
      <p:sp>
        <p:nvSpPr>
          <p:cNvPr id="4" name="Slide Number Placeholder 3"/>
          <p:cNvSpPr>
            <a:spLocks noGrp="1"/>
          </p:cNvSpPr>
          <p:nvPr>
            <p:ph type="sldNum" sz="quarter" idx="12"/>
          </p:nvPr>
        </p:nvSpPr>
        <p:spPr/>
        <p:txBody>
          <a:bodyPr/>
          <a:lstStyle/>
          <a:p>
            <a:pPr>
              <a:defRPr/>
            </a:pPr>
            <a:r>
              <a:rPr lang="en-US"/>
              <a:t>18.</a:t>
            </a:r>
            <a:fld id="{1313759A-00FA-48D9-87B5-316833D43500}" type="slidenum">
              <a:rPr lang="en-US" smtClean="0"/>
              <a:pPr>
                <a:defRPr/>
              </a:pPr>
              <a:t>23</a:t>
            </a:fld>
            <a:endParaRPr lang="en-US"/>
          </a:p>
        </p:txBody>
      </p:sp>
      <p:pic>
        <p:nvPicPr>
          <p:cNvPr id="1026" name="Picture 2" descr="Regression plots of fitted by observed responses to illustrate R-squa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7646021"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7910" y="5114925"/>
            <a:ext cx="6019800" cy="457200"/>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R</a:t>
            </a:r>
            <a:r>
              <a:rPr lang="en-US" baseline="30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 = Explained variation / Total variation</a:t>
            </a:r>
          </a:p>
        </p:txBody>
      </p:sp>
      <p:sp>
        <p:nvSpPr>
          <p:cNvPr id="6" name="Rectangle 5"/>
          <p:cNvSpPr/>
          <p:nvPr/>
        </p:nvSpPr>
        <p:spPr>
          <a:xfrm>
            <a:off x="3962400" y="6172200"/>
            <a:ext cx="4572000" cy="246221"/>
          </a:xfrm>
          <a:prstGeom prst="rect">
            <a:avLst/>
          </a:prstGeom>
        </p:spPr>
        <p:txBody>
          <a:bodyPr>
            <a:spAutoFit/>
          </a:bodyPr>
          <a:lstStyle/>
          <a:p>
            <a:pPr marL="0" indent="0" algn="r">
              <a:buNone/>
            </a:pPr>
            <a:r>
              <a:rPr lang="en-US" sz="1000" dirty="0">
                <a:latin typeface="Tahoma" panose="020B0604030504040204" pitchFamily="34" charset="0"/>
                <a:ea typeface="Tahoma" panose="020B0604030504040204" pitchFamily="34" charset="0"/>
                <a:cs typeface="Tahoma" panose="020B0604030504040204" pitchFamily="34" charset="0"/>
              </a:rPr>
              <a:t>http://www.investopedia.com/terms/r/r-squared.asp</a:t>
            </a:r>
          </a:p>
        </p:txBody>
      </p:sp>
    </p:spTree>
    <p:extLst>
      <p:ext uri="{BB962C8B-B14F-4D97-AF65-F5344CB8AC3E}">
        <p14:creationId xmlns:p14="http://schemas.microsoft.com/office/powerpoint/2010/main" val="166374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17.</a:t>
            </a:r>
            <a:fld id="{099AA706-0FF6-479B-87A2-F22ED1B74121}" type="slidenum">
              <a:rPr lang="en-US"/>
              <a:pPr>
                <a:defRPr/>
              </a:pPr>
              <a:t>24</a:t>
            </a:fld>
            <a:endParaRPr lang="en-US"/>
          </a:p>
        </p:txBody>
      </p:sp>
      <p:sp>
        <p:nvSpPr>
          <p:cNvPr id="21507" name="Rectangle 2"/>
          <p:cNvSpPr>
            <a:spLocks noGrp="1" noChangeArrowheads="1"/>
          </p:cNvSpPr>
          <p:nvPr>
            <p:ph type="title"/>
          </p:nvPr>
        </p:nvSpPr>
        <p:spPr/>
        <p:txBody>
          <a:bodyPr/>
          <a:lstStyle/>
          <a:p>
            <a:pPr eaLnBrk="1" hangingPunct="1"/>
            <a:r>
              <a:rPr lang="en-US"/>
              <a:t>Adjusted R</a:t>
            </a:r>
            <a:r>
              <a:rPr lang="en-US" baseline="30000"/>
              <a:t>2</a:t>
            </a:r>
            <a:r>
              <a:rPr lang="en-US"/>
              <a:t> value…</a:t>
            </a:r>
          </a:p>
        </p:txBody>
      </p:sp>
      <p:sp>
        <p:nvSpPr>
          <p:cNvPr id="21508" name="Rectangle 3"/>
          <p:cNvSpPr>
            <a:spLocks noGrp="1" noChangeArrowheads="1"/>
          </p:cNvSpPr>
          <p:nvPr>
            <p:ph type="body" idx="1"/>
          </p:nvPr>
        </p:nvSpPr>
        <p:spPr/>
        <p:txBody>
          <a:bodyPr/>
          <a:lstStyle/>
          <a:p>
            <a:pPr marL="0" indent="0" eaLnBrk="1" hangingPunct="1">
              <a:buFontTx/>
              <a:buNone/>
            </a:pPr>
            <a:r>
              <a:rPr lang="en-US">
                <a:solidFill>
                  <a:srgbClr val="FF0000"/>
                </a:solidFill>
              </a:rPr>
              <a:t>What’s this?</a:t>
            </a:r>
            <a:endParaRPr lang="en-US"/>
          </a:p>
          <a:p>
            <a:pPr marL="0" indent="0" eaLnBrk="1" hangingPunct="1">
              <a:buFontTx/>
              <a:buNone/>
            </a:pPr>
            <a:endParaRPr lang="en-US"/>
          </a:p>
          <a:p>
            <a:pPr marL="0" indent="0" eaLnBrk="1" hangingPunct="1">
              <a:buFontTx/>
              <a:buNone/>
            </a:pPr>
            <a:r>
              <a:rPr lang="en-US"/>
              <a:t>The “adjusted” R</a:t>
            </a:r>
            <a:r>
              <a:rPr lang="en-US" baseline="30000"/>
              <a:t>2</a:t>
            </a:r>
            <a:r>
              <a:rPr lang="en-US"/>
              <a:t> is:</a:t>
            </a:r>
          </a:p>
          <a:p>
            <a:pPr marL="0" indent="0" eaLnBrk="1" hangingPunct="1">
              <a:buFontTx/>
              <a:buNone/>
            </a:pPr>
            <a:r>
              <a:rPr lang="en-US" b="1" i="1">
                <a:solidFill>
                  <a:srgbClr val="FF0000"/>
                </a:solidFill>
              </a:rPr>
              <a:t>the coefficient of </a:t>
            </a:r>
          </a:p>
          <a:p>
            <a:pPr marL="0" indent="0" eaLnBrk="1" hangingPunct="1">
              <a:buFontTx/>
              <a:buNone/>
            </a:pPr>
            <a:r>
              <a:rPr lang="en-US" b="1" i="1">
                <a:solidFill>
                  <a:srgbClr val="FF0000"/>
                </a:solidFill>
              </a:rPr>
              <a:t>determination adjusted for degrees of freedom</a:t>
            </a:r>
            <a:r>
              <a:rPr lang="en-US"/>
              <a:t>.</a:t>
            </a:r>
          </a:p>
          <a:p>
            <a:pPr marL="0" indent="0" eaLnBrk="1" hangingPunct="1">
              <a:buFontTx/>
              <a:buNone/>
            </a:pPr>
            <a:endParaRPr lang="en-US"/>
          </a:p>
          <a:p>
            <a:pPr marL="0" indent="0" eaLnBrk="1" hangingPunct="1">
              <a:buFontTx/>
              <a:buNone/>
            </a:pPr>
            <a:r>
              <a:rPr lang="en-US"/>
              <a:t>It takes into account the sample size </a:t>
            </a:r>
            <a:r>
              <a:rPr lang="en-US" b="1"/>
              <a:t>n</a:t>
            </a:r>
            <a:r>
              <a:rPr lang="en-US"/>
              <a:t>, and </a:t>
            </a:r>
            <a:r>
              <a:rPr lang="en-US" b="1"/>
              <a:t>k</a:t>
            </a:r>
            <a:r>
              <a:rPr lang="en-US"/>
              <a:t>, the number of independent variables, and is given by:</a:t>
            </a:r>
          </a:p>
        </p:txBody>
      </p:sp>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400"/>
            <a:ext cx="31496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5"/>
          <p:cNvSpPr>
            <a:spLocks noChangeArrowheads="1"/>
          </p:cNvSpPr>
          <p:nvPr/>
        </p:nvSpPr>
        <p:spPr bwMode="auto">
          <a:xfrm>
            <a:off x="5486400" y="2336800"/>
            <a:ext cx="2819400" cy="2286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Freeform 7"/>
          <p:cNvSpPr>
            <a:spLocks/>
          </p:cNvSpPr>
          <p:nvPr/>
        </p:nvSpPr>
        <p:spPr bwMode="auto">
          <a:xfrm>
            <a:off x="2209800" y="1219200"/>
            <a:ext cx="3124200" cy="1143000"/>
          </a:xfrm>
          <a:custGeom>
            <a:avLst/>
            <a:gdLst>
              <a:gd name="T0" fmla="*/ 0 w 1968"/>
              <a:gd name="T1" fmla="*/ 0 h 720"/>
              <a:gd name="T2" fmla="*/ 2147483647 w 1968"/>
              <a:gd name="T3" fmla="*/ 2147483647 h 720"/>
              <a:gd name="T4" fmla="*/ 2147483647 w 1968"/>
              <a:gd name="T5" fmla="*/ 2147483647 h 720"/>
              <a:gd name="T6" fmla="*/ 2147483647 w 1968"/>
              <a:gd name="T7" fmla="*/ 2147483647 h 720"/>
              <a:gd name="T8" fmla="*/ 0 60000 65536"/>
              <a:gd name="T9" fmla="*/ 0 60000 65536"/>
              <a:gd name="T10" fmla="*/ 0 60000 65536"/>
              <a:gd name="T11" fmla="*/ 0 60000 65536"/>
              <a:gd name="T12" fmla="*/ 0 w 1968"/>
              <a:gd name="T13" fmla="*/ 0 h 720"/>
              <a:gd name="T14" fmla="*/ 1968 w 1968"/>
              <a:gd name="T15" fmla="*/ 720 h 720"/>
            </a:gdLst>
            <a:ahLst/>
            <a:cxnLst>
              <a:cxn ang="T8">
                <a:pos x="T0" y="T1"/>
              </a:cxn>
              <a:cxn ang="T9">
                <a:pos x="T2" y="T3"/>
              </a:cxn>
              <a:cxn ang="T10">
                <a:pos x="T4" y="T5"/>
              </a:cxn>
              <a:cxn ang="T11">
                <a:pos x="T6" y="T7"/>
              </a:cxn>
            </a:cxnLst>
            <a:rect l="T12" t="T13" r="T14" b="T15"/>
            <a:pathLst>
              <a:path w="1968" h="720">
                <a:moveTo>
                  <a:pt x="0" y="0"/>
                </a:moveTo>
                <a:cubicBezTo>
                  <a:pt x="604" y="140"/>
                  <a:pt x="1208" y="280"/>
                  <a:pt x="1344" y="336"/>
                </a:cubicBezTo>
                <a:cubicBezTo>
                  <a:pt x="1480" y="392"/>
                  <a:pt x="712" y="272"/>
                  <a:pt x="816" y="336"/>
                </a:cubicBezTo>
                <a:cubicBezTo>
                  <a:pt x="920" y="400"/>
                  <a:pt x="1444" y="560"/>
                  <a:pt x="1968" y="720"/>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15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118100"/>
            <a:ext cx="4762500" cy="10668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37150"/>
            <a:ext cx="25527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4052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DF0AFFCF-92EE-4D31-9F21-7B9C065A1B1B}" type="slidenum">
              <a:rPr lang="en-US" smtClean="0"/>
              <a:pPr>
                <a:defRPr/>
              </a:pPr>
              <a:t>25</a:t>
            </a:fld>
            <a:endParaRPr lang="en-US"/>
          </a:p>
        </p:txBody>
      </p:sp>
      <p:sp>
        <p:nvSpPr>
          <p:cNvPr id="22531" name="Rectangle 2"/>
          <p:cNvSpPr>
            <a:spLocks noGrp="1" noChangeArrowheads="1"/>
          </p:cNvSpPr>
          <p:nvPr>
            <p:ph type="title"/>
          </p:nvPr>
        </p:nvSpPr>
        <p:spPr/>
        <p:txBody>
          <a:bodyPr/>
          <a:lstStyle/>
          <a:p>
            <a:r>
              <a:rPr lang="en-US"/>
              <a:t>Regression Diagnostics…</a:t>
            </a:r>
          </a:p>
        </p:txBody>
      </p:sp>
      <p:sp>
        <p:nvSpPr>
          <p:cNvPr id="22532" name="Rectangle 3"/>
          <p:cNvSpPr>
            <a:spLocks noGrp="1" noChangeArrowheads="1"/>
          </p:cNvSpPr>
          <p:nvPr>
            <p:ph type="body" idx="1"/>
          </p:nvPr>
        </p:nvSpPr>
        <p:spPr/>
        <p:txBody>
          <a:bodyPr/>
          <a:lstStyle/>
          <a:p>
            <a:pPr>
              <a:buFontTx/>
              <a:buNone/>
            </a:pPr>
            <a:r>
              <a:rPr lang="en-US"/>
              <a:t>There are three conditions that are required in order to perform a regression analysis. These are:</a:t>
            </a:r>
          </a:p>
          <a:p>
            <a:pPr>
              <a:buFontTx/>
              <a:buNone/>
            </a:pPr>
            <a:r>
              <a:rPr lang="en-US"/>
              <a:t>	• The error variable must be normally distributed,</a:t>
            </a:r>
          </a:p>
          <a:p>
            <a:pPr>
              <a:buFontTx/>
              <a:buNone/>
            </a:pPr>
            <a:r>
              <a:rPr lang="en-US"/>
              <a:t>	• The error variable must have a constant variance, &amp; 	</a:t>
            </a:r>
          </a:p>
          <a:p>
            <a:pPr>
              <a:buFontTx/>
              <a:buNone/>
            </a:pPr>
            <a:r>
              <a:rPr lang="en-US"/>
              <a:t>	• The errors must be independent of each other.</a:t>
            </a:r>
          </a:p>
          <a:p>
            <a:pPr>
              <a:buFontTx/>
              <a:buNone/>
            </a:pPr>
            <a:endParaRPr lang="en-US"/>
          </a:p>
          <a:p>
            <a:pPr>
              <a:buFontTx/>
              <a:buNone/>
            </a:pPr>
            <a:r>
              <a:rPr lang="en-US"/>
              <a:t>How can we diagnose violations of these conditions?</a:t>
            </a:r>
          </a:p>
          <a:p>
            <a:pPr>
              <a:buFontTx/>
              <a:buNone/>
            </a:pPr>
            <a:r>
              <a:rPr lang="en-US">
                <a:sym typeface="Wingdings" pitchFamily="2" charset="2"/>
              </a:rPr>
              <a:t> </a:t>
            </a:r>
            <a:r>
              <a:rPr lang="en-US" b="1">
                <a:solidFill>
                  <a:srgbClr val="FF0000"/>
                </a:solidFill>
                <a:sym typeface="Wingdings" pitchFamily="2" charset="2"/>
              </a:rPr>
              <a:t>Residual Analysis</a:t>
            </a:r>
            <a:r>
              <a:rPr lang="en-US">
                <a:sym typeface="Wingdings" pitchFamily="2" charset="2"/>
              </a:rPr>
              <a:t>, that is, examine the </a:t>
            </a:r>
            <a:r>
              <a:rPr lang="en-US" b="1" i="1">
                <a:sym typeface="Wingdings" pitchFamily="2" charset="2"/>
              </a:rPr>
              <a:t>differences</a:t>
            </a:r>
            <a:r>
              <a:rPr lang="en-US">
                <a:sym typeface="Wingdings" pitchFamily="2" charset="2"/>
              </a:rPr>
              <a:t> between the actual data points and those predicted by the linear equation…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p:txBody>
          <a:bodyPr/>
          <a:lstStyle/>
          <a:p>
            <a:pPr>
              <a:lnSpc>
                <a:spcPct val="110000"/>
              </a:lnSpc>
            </a:pPr>
            <a:r>
              <a:rPr lang="en-US" altLang="en-US" sz="2400" b="1" dirty="0">
                <a:solidFill>
                  <a:srgbClr val="333399"/>
                </a:solidFill>
              </a:rPr>
              <a:t>Using residual plots to check for regression validity</a:t>
            </a:r>
          </a:p>
        </p:txBody>
      </p:sp>
      <p:sp>
        <p:nvSpPr>
          <p:cNvPr id="1350659" name="Rectangle 3"/>
          <p:cNvSpPr>
            <a:spLocks noGrp="1" noChangeArrowheads="1"/>
          </p:cNvSpPr>
          <p:nvPr>
            <p:ph type="body" sz="half" idx="1"/>
          </p:nvPr>
        </p:nvSpPr>
        <p:spPr>
          <a:xfrm>
            <a:off x="457200" y="990600"/>
            <a:ext cx="8610600" cy="5715000"/>
          </a:xfrm>
        </p:spPr>
        <p:txBody>
          <a:bodyPr/>
          <a:lstStyle/>
          <a:p>
            <a:pPr marL="0" indent="0" eaLnBrk="0" hangingPunct="0">
              <a:lnSpc>
                <a:spcPct val="170000"/>
              </a:lnSpc>
              <a:spcBef>
                <a:spcPct val="0"/>
              </a:spcBef>
              <a:buClrTx/>
              <a:buSzTx/>
              <a:buFontTx/>
              <a:buNone/>
            </a:pPr>
            <a:r>
              <a:rPr lang="en-US" altLang="en-US" sz="2000" dirty="0"/>
              <a:t>The residuals (</a:t>
            </a:r>
            <a:r>
              <a:rPr lang="en-US" altLang="en-US" sz="2000" i="1" dirty="0"/>
              <a:t>y</a:t>
            </a:r>
            <a:r>
              <a:rPr lang="en-US" altLang="en-US" sz="2000" dirty="0"/>
              <a:t> </a:t>
            </a:r>
            <a:r>
              <a:rPr lang="en-US" altLang="en-US" sz="2000" dirty="0">
                <a:cs typeface="Arial" panose="020B0604020202020204" pitchFamily="34" charset="0"/>
              </a:rPr>
              <a:t>−</a:t>
            </a:r>
            <a:r>
              <a:rPr lang="en-US" altLang="en-US" sz="2000" dirty="0"/>
              <a:t> </a:t>
            </a:r>
            <a:r>
              <a:rPr lang="en-US" altLang="en-US" sz="2000" i="1" dirty="0"/>
              <a:t>ŷ</a:t>
            </a:r>
            <a:r>
              <a:rPr lang="en-US" altLang="en-US" sz="2000" dirty="0"/>
              <a:t>) give useful information about the contribution of individual data points to the overall pattern of scatter. </a:t>
            </a:r>
          </a:p>
          <a:p>
            <a:pPr marL="0" indent="0" eaLnBrk="0" hangingPunct="0">
              <a:lnSpc>
                <a:spcPct val="170000"/>
              </a:lnSpc>
              <a:spcBef>
                <a:spcPct val="0"/>
              </a:spcBef>
              <a:buClrTx/>
              <a:buSzTx/>
              <a:buFontTx/>
              <a:buNone/>
            </a:pPr>
            <a:endParaRPr lang="en-US" altLang="en-US" sz="2000" dirty="0"/>
          </a:p>
          <a:p>
            <a:pPr marL="0" indent="0">
              <a:lnSpc>
                <a:spcPct val="170000"/>
              </a:lnSpc>
              <a:buFont typeface="Wingdings" panose="05000000000000000000" pitchFamily="2" charset="2"/>
              <a:buNone/>
            </a:pPr>
            <a:r>
              <a:rPr lang="en-US" altLang="en-US" sz="2000" dirty="0"/>
              <a:t>We view the residuals in </a:t>
            </a:r>
            <a:br>
              <a:rPr lang="en-US" altLang="en-US" sz="2000" dirty="0"/>
            </a:br>
            <a:r>
              <a:rPr lang="en-US" altLang="en-US" sz="2000" dirty="0"/>
              <a:t>a </a:t>
            </a:r>
            <a:r>
              <a:rPr lang="en-US" altLang="en-US" sz="2000" b="1" dirty="0">
                <a:solidFill>
                  <a:srgbClr val="333399"/>
                </a:solidFill>
              </a:rPr>
              <a:t>residual plot:</a:t>
            </a:r>
            <a:r>
              <a:rPr lang="en-US" altLang="en-US" sz="2000" dirty="0"/>
              <a:t> </a:t>
            </a:r>
          </a:p>
          <a:p>
            <a:pPr marL="0" indent="0">
              <a:lnSpc>
                <a:spcPct val="170000"/>
              </a:lnSpc>
              <a:buFont typeface="Wingdings" panose="05000000000000000000" pitchFamily="2" charset="2"/>
              <a:buNone/>
            </a:pPr>
            <a:endParaRPr lang="en-US" altLang="en-US" sz="2000" dirty="0"/>
          </a:p>
          <a:p>
            <a:pPr marL="0" indent="0">
              <a:lnSpc>
                <a:spcPct val="170000"/>
              </a:lnSpc>
              <a:buFont typeface="Wingdings" panose="05000000000000000000" pitchFamily="2" charset="2"/>
              <a:buNone/>
            </a:pPr>
            <a:r>
              <a:rPr lang="en-US" altLang="en-US" sz="2000" dirty="0"/>
              <a:t>If residuals are scattered randomly around 0 with uniform variation, it indicates that the data fits a linear model, and has normally distributed residuals for each value of </a:t>
            </a:r>
            <a:r>
              <a:rPr lang="en-US" altLang="en-US" sz="2000" i="1" dirty="0"/>
              <a:t>x</a:t>
            </a:r>
            <a:r>
              <a:rPr lang="en-US" altLang="en-US" sz="2000" dirty="0"/>
              <a:t> and constant standard deviation </a:t>
            </a:r>
            <a:r>
              <a:rPr lang="el-GR" altLang="en-US" sz="2000" i="1" dirty="0">
                <a:cs typeface="Arial" panose="020B0604020202020204" pitchFamily="34" charset="0"/>
              </a:rPr>
              <a:t>σ</a:t>
            </a:r>
            <a:r>
              <a:rPr lang="en-US" altLang="en-US" sz="2000" dirty="0"/>
              <a:t>.</a:t>
            </a:r>
          </a:p>
        </p:txBody>
      </p:sp>
      <p:pic>
        <p:nvPicPr>
          <p:cNvPr id="1350660"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1888" t="3375" r="1888" b="12236"/>
          <a:stretch>
            <a:fillRect/>
          </a:stretch>
        </p:blipFill>
        <p:spPr>
          <a:xfrm>
            <a:off x="3810000" y="1981200"/>
            <a:ext cx="4876800" cy="2390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2673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0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Heteroscedasticity</a:t>
            </a:r>
            <a:endParaRPr lang="en-US" dirty="0"/>
          </a:p>
        </p:txBody>
      </p:sp>
      <p:sp>
        <p:nvSpPr>
          <p:cNvPr id="3" name="Content Placeholder 2"/>
          <p:cNvSpPr>
            <a:spLocks noGrp="1"/>
          </p:cNvSpPr>
          <p:nvPr>
            <p:ph idx="1"/>
          </p:nvPr>
        </p:nvSpPr>
        <p:spPr>
          <a:xfrm>
            <a:off x="152400" y="914400"/>
            <a:ext cx="8686800" cy="2057400"/>
          </a:xfrm>
        </p:spPr>
        <p:txBody>
          <a:bodyPr/>
          <a:lstStyle/>
          <a:p>
            <a:pPr marL="0" indent="0">
              <a:buNone/>
            </a:pPr>
            <a:r>
              <a:rPr lang="en-US" sz="2400" dirty="0"/>
              <a:t>The variance of error is supposed to be constant.  When this requirement is violated, we call it </a:t>
            </a:r>
            <a:r>
              <a:rPr lang="en-US" sz="2400" dirty="0" err="1"/>
              <a:t>Heteroscedasticity</a:t>
            </a:r>
            <a:r>
              <a:rPr lang="en-US" sz="2400" dirty="0"/>
              <a:t> (as opposed to homoscedasticity).  One way to find this is to scatter-plot residuals against the predicted value of y.  If there is no relation between y and the residuals, then we assume everything is fine.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r>
              <a:rPr lang="en-US"/>
              <a:t>17.</a:t>
            </a:r>
            <a:fld id="{B4EEA60E-47CF-486F-8522-CAD967E14B35}" type="slidenum">
              <a:rPr lang="en-US" smtClean="0"/>
              <a:pPr>
                <a:defRPr/>
              </a:pPr>
              <a:t>27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773420025"/>
              </p:ext>
            </p:extLst>
          </p:nvPr>
        </p:nvGraphicFramePr>
        <p:xfrm>
          <a:off x="2209800" y="2971800"/>
          <a:ext cx="5105400" cy="32987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652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Text Box 2"/>
          <p:cNvSpPr txBox="1">
            <a:spLocks noChangeArrowheads="1"/>
          </p:cNvSpPr>
          <p:nvPr/>
        </p:nvSpPr>
        <p:spPr bwMode="auto">
          <a:xfrm>
            <a:off x="4781550" y="722313"/>
            <a:ext cx="4133850" cy="485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lnSpc>
                <a:spcPct val="130000"/>
              </a:lnSpc>
              <a:buFont typeface="Arial" panose="020B0604020202020204" pitchFamily="34" charset="0"/>
              <a:buNone/>
            </a:pPr>
            <a:r>
              <a:rPr lang="en-US" altLang="en-US" sz="2000" dirty="0"/>
              <a:t>Residuals are randomly scattered </a:t>
            </a:r>
            <a:br>
              <a:rPr lang="en-US" altLang="en-US" sz="2000" dirty="0"/>
            </a:br>
            <a:r>
              <a:rPr lang="en-US" altLang="en-US" sz="2000" dirty="0">
                <a:sym typeface="Wingdings" panose="05000000000000000000" pitchFamily="2" charset="2"/>
              </a:rPr>
              <a:t> </a:t>
            </a:r>
            <a:r>
              <a:rPr lang="en-US" altLang="en-US" sz="2000" b="1" dirty="0">
                <a:solidFill>
                  <a:schemeClr val="accent2"/>
                </a:solidFill>
              </a:rPr>
              <a:t>good!</a:t>
            </a:r>
          </a:p>
          <a:p>
            <a:pPr eaLnBrk="0" hangingPunct="0">
              <a:lnSpc>
                <a:spcPct val="130000"/>
              </a:lnSpc>
              <a:buFont typeface="Arial" panose="020B0604020202020204" pitchFamily="34" charset="0"/>
              <a:buNone/>
            </a:pPr>
            <a:endParaRPr lang="en-US" altLang="en-US" sz="2000" dirty="0"/>
          </a:p>
          <a:p>
            <a:pPr eaLnBrk="0" hangingPunct="0">
              <a:lnSpc>
                <a:spcPct val="130000"/>
              </a:lnSpc>
              <a:buFont typeface="Arial" panose="020B0604020202020204" pitchFamily="34" charset="0"/>
              <a:buNone/>
            </a:pPr>
            <a:endParaRPr lang="en-US" altLang="en-US" sz="2000" dirty="0"/>
          </a:p>
          <a:p>
            <a:pPr eaLnBrk="0" hangingPunct="0">
              <a:lnSpc>
                <a:spcPct val="130000"/>
              </a:lnSpc>
              <a:buFont typeface="Arial" panose="020B0604020202020204" pitchFamily="34" charset="0"/>
              <a:buNone/>
            </a:pPr>
            <a:endParaRPr lang="en-US" altLang="en-US" sz="2000" dirty="0"/>
          </a:p>
          <a:p>
            <a:pPr eaLnBrk="0" hangingPunct="0">
              <a:lnSpc>
                <a:spcPct val="130000"/>
              </a:lnSpc>
              <a:buFont typeface="Arial" panose="020B0604020202020204" pitchFamily="34" charset="0"/>
              <a:buNone/>
            </a:pPr>
            <a:r>
              <a:rPr lang="en-US" altLang="en-US" sz="2000" dirty="0"/>
              <a:t>Curved pattern </a:t>
            </a:r>
            <a:br>
              <a:rPr lang="en-US" altLang="en-US" sz="2000" dirty="0"/>
            </a:br>
            <a:r>
              <a:rPr lang="en-US" altLang="en-US" sz="2000" dirty="0">
                <a:sym typeface="Wingdings" panose="05000000000000000000" pitchFamily="2" charset="2"/>
              </a:rPr>
              <a:t></a:t>
            </a:r>
            <a:r>
              <a:rPr lang="en-US" altLang="en-US" sz="2000" dirty="0"/>
              <a:t> the relationship is </a:t>
            </a:r>
            <a:r>
              <a:rPr lang="en-US" altLang="en-US" sz="2000" b="1" dirty="0">
                <a:solidFill>
                  <a:srgbClr val="CC0000"/>
                </a:solidFill>
              </a:rPr>
              <a:t>not linear.</a:t>
            </a:r>
          </a:p>
          <a:p>
            <a:pPr eaLnBrk="0" hangingPunct="0">
              <a:lnSpc>
                <a:spcPct val="130000"/>
              </a:lnSpc>
              <a:buFont typeface="Arial" panose="020B0604020202020204" pitchFamily="34" charset="0"/>
              <a:buChar char="•"/>
            </a:pPr>
            <a:endParaRPr lang="en-US" altLang="en-US" sz="2000" dirty="0"/>
          </a:p>
          <a:p>
            <a:pPr eaLnBrk="0" hangingPunct="0">
              <a:lnSpc>
                <a:spcPct val="130000"/>
              </a:lnSpc>
              <a:buFont typeface="Arial" panose="020B0604020202020204" pitchFamily="34" charset="0"/>
              <a:buNone/>
            </a:pPr>
            <a:endParaRPr lang="en-US" altLang="en-US" sz="2000" dirty="0"/>
          </a:p>
          <a:p>
            <a:pPr eaLnBrk="0" hangingPunct="0">
              <a:lnSpc>
                <a:spcPct val="130000"/>
              </a:lnSpc>
              <a:buFont typeface="Arial" panose="020B0604020202020204" pitchFamily="34" charset="0"/>
              <a:buNone/>
            </a:pPr>
            <a:endParaRPr lang="en-US" altLang="en-US" sz="2000" dirty="0"/>
          </a:p>
          <a:p>
            <a:pPr eaLnBrk="0" hangingPunct="0">
              <a:lnSpc>
                <a:spcPct val="130000"/>
              </a:lnSpc>
              <a:buFont typeface="Arial" panose="020B0604020202020204" pitchFamily="34" charset="0"/>
              <a:buNone/>
            </a:pPr>
            <a:r>
              <a:rPr lang="en-US" altLang="en-US" sz="2000" dirty="0"/>
              <a:t>Change in variability across plot</a:t>
            </a:r>
            <a:br>
              <a:rPr lang="en-US" altLang="en-US" sz="2000" dirty="0"/>
            </a:br>
            <a:r>
              <a:rPr lang="en-US" altLang="en-US" sz="2000" dirty="0">
                <a:sym typeface="Wingdings" panose="05000000000000000000" pitchFamily="2" charset="2"/>
              </a:rPr>
              <a:t></a:t>
            </a:r>
            <a:r>
              <a:rPr lang="en-US" altLang="en-US" sz="2000" dirty="0"/>
              <a:t> </a:t>
            </a:r>
            <a:r>
              <a:rPr lang="el-GR" altLang="en-US" sz="2000" b="1" i="1" dirty="0">
                <a:solidFill>
                  <a:srgbClr val="CC0000"/>
                </a:solidFill>
                <a:cs typeface="Arial" panose="020B0604020202020204" pitchFamily="34" charset="0"/>
              </a:rPr>
              <a:t>σ</a:t>
            </a:r>
            <a:r>
              <a:rPr lang="en-US" altLang="en-US" sz="2000" b="1" dirty="0">
                <a:solidFill>
                  <a:srgbClr val="CC0000"/>
                </a:solidFill>
                <a:cs typeface="Arial" panose="020B0604020202020204" pitchFamily="34" charset="0"/>
              </a:rPr>
              <a:t> not equal</a:t>
            </a:r>
            <a:r>
              <a:rPr lang="en-US" altLang="en-US" sz="2000" dirty="0">
                <a:cs typeface="Arial" panose="020B0604020202020204" pitchFamily="34" charset="0"/>
              </a:rPr>
              <a:t> for all values of </a:t>
            </a:r>
            <a:r>
              <a:rPr lang="en-US" altLang="en-US" sz="2000" i="1" dirty="0">
                <a:cs typeface="Arial" panose="020B0604020202020204" pitchFamily="34" charset="0"/>
              </a:rPr>
              <a:t>x</a:t>
            </a:r>
            <a:r>
              <a:rPr lang="en-US" altLang="en-US" sz="2000" dirty="0"/>
              <a:t>.</a:t>
            </a:r>
          </a:p>
        </p:txBody>
      </p:sp>
      <p:pic>
        <p:nvPicPr>
          <p:cNvPr id="135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531813"/>
            <a:ext cx="4343400" cy="6021387"/>
          </a:xfrm>
          <a:prstGeom prst="rect">
            <a:avLst/>
          </a:prstGeom>
          <a:noFill/>
          <a:extLst>
            <a:ext uri="{909E8E84-426E-40DD-AFC4-6F175D3DCCD1}">
              <a14:hiddenFill xmlns:a14="http://schemas.microsoft.com/office/drawing/2010/main">
                <a:solidFill>
                  <a:srgbClr val="FFFFFF"/>
                </a:solidFill>
              </a14:hiddenFill>
            </a:ext>
          </a:extLst>
        </p:spPr>
      </p:pic>
      <p:sp>
        <p:nvSpPr>
          <p:cNvPr id="1351684" name="Rectangle 4"/>
          <p:cNvSpPr>
            <a:spLocks noChangeArrowheads="1"/>
          </p:cNvSpPr>
          <p:nvPr/>
        </p:nvSpPr>
        <p:spPr bwMode="auto">
          <a:xfrm>
            <a:off x="381000" y="76200"/>
            <a:ext cx="8305800" cy="152400"/>
          </a:xfrm>
          <a:prstGeom prst="rect">
            <a:avLst/>
          </a:prstGeom>
          <a:gradFill rotWithShape="1">
            <a:gsLst>
              <a:gs pos="0">
                <a:srgbClr val="00CC99"/>
              </a:gs>
              <a:gs pos="100000">
                <a:srgbClr val="00CC99">
                  <a:gamma/>
                  <a:tint val="40784"/>
                  <a:invGamma/>
                </a:srgbClr>
              </a:gs>
            </a:gsLst>
            <a:lin ang="0" scaled="1"/>
          </a:gradFill>
          <a:ln>
            <a:noFill/>
          </a:ln>
          <a:effectLst/>
          <a:extLst>
            <a:ext uri="{91240B29-F687-4F45-9708-019B960494DF}">
              <a14:hiddenLine xmlns:a14="http://schemas.microsoft.com/office/drawing/2010/main" w="9525">
                <a:solidFill>
                  <a:srgbClr val="D4D4D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3766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602D3090-D33B-4A0E-9C11-260A921DDF04}" type="slidenum">
              <a:rPr lang="en-US" smtClean="0"/>
              <a:pPr>
                <a:defRPr/>
              </a:pPr>
              <a:t>29</a:t>
            </a:fld>
            <a:endParaRPr lang="en-US"/>
          </a:p>
        </p:txBody>
      </p:sp>
      <p:sp>
        <p:nvSpPr>
          <p:cNvPr id="24579" name="Rectangle 2"/>
          <p:cNvSpPr>
            <a:spLocks noGrp="1" noChangeArrowheads="1"/>
          </p:cNvSpPr>
          <p:nvPr>
            <p:ph type="title"/>
          </p:nvPr>
        </p:nvSpPr>
        <p:spPr/>
        <p:txBody>
          <a:bodyPr/>
          <a:lstStyle/>
          <a:p>
            <a:r>
              <a:rPr lang="en-US" dirty="0"/>
              <a:t>Outliers…</a:t>
            </a:r>
          </a:p>
        </p:txBody>
      </p:sp>
      <p:sp>
        <p:nvSpPr>
          <p:cNvPr id="24580" name="Rectangle 3"/>
          <p:cNvSpPr>
            <a:spLocks noGrp="1" noChangeArrowheads="1"/>
          </p:cNvSpPr>
          <p:nvPr>
            <p:ph type="body" idx="1"/>
          </p:nvPr>
        </p:nvSpPr>
        <p:spPr/>
        <p:txBody>
          <a:bodyPr/>
          <a:lstStyle/>
          <a:p>
            <a:pPr>
              <a:lnSpc>
                <a:spcPct val="90000"/>
              </a:lnSpc>
              <a:buFontTx/>
              <a:buNone/>
            </a:pPr>
            <a:r>
              <a:rPr lang="en-US" dirty="0"/>
              <a:t>Possible reasons for the existence of outliers include:</a:t>
            </a:r>
          </a:p>
          <a:p>
            <a:pPr>
              <a:lnSpc>
                <a:spcPct val="90000"/>
              </a:lnSpc>
              <a:buFontTx/>
              <a:buNone/>
            </a:pPr>
            <a:r>
              <a:rPr lang="en-US" dirty="0"/>
              <a:t>There was an error in recording the value</a:t>
            </a:r>
          </a:p>
          <a:p>
            <a:pPr>
              <a:lnSpc>
                <a:spcPct val="90000"/>
              </a:lnSpc>
              <a:buFontTx/>
              <a:buNone/>
            </a:pPr>
            <a:r>
              <a:rPr lang="en-US" dirty="0"/>
              <a:t>The point should not have been included in the sample</a:t>
            </a:r>
          </a:p>
          <a:p>
            <a:pPr>
              <a:lnSpc>
                <a:spcPct val="90000"/>
              </a:lnSpc>
              <a:buFontTx/>
              <a:buNone/>
            </a:pPr>
            <a:r>
              <a:rPr lang="en-US" dirty="0"/>
              <a:t>Perhaps the observation is indeed valid.</a:t>
            </a:r>
          </a:p>
          <a:p>
            <a:pPr>
              <a:lnSpc>
                <a:spcPct val="90000"/>
              </a:lnSpc>
              <a:buFontTx/>
              <a:buNone/>
            </a:pPr>
            <a:endParaRPr lang="en-US" dirty="0"/>
          </a:p>
          <a:p>
            <a:pPr>
              <a:lnSpc>
                <a:spcPct val="90000"/>
              </a:lnSpc>
              <a:buFontTx/>
              <a:buNone/>
            </a:pPr>
            <a:r>
              <a:rPr lang="en-US" dirty="0"/>
              <a:t>Outliers can be easily identified from a scatter plot.</a:t>
            </a:r>
          </a:p>
          <a:p>
            <a:pPr>
              <a:lnSpc>
                <a:spcPct val="90000"/>
              </a:lnSpc>
              <a:buFontTx/>
              <a:buNone/>
            </a:pPr>
            <a:endParaRPr lang="en-US" dirty="0"/>
          </a:p>
          <a:p>
            <a:pPr>
              <a:lnSpc>
                <a:spcPct val="90000"/>
              </a:lnSpc>
              <a:buFontTx/>
              <a:buNone/>
            </a:pPr>
            <a:r>
              <a:rPr lang="en-US" dirty="0"/>
              <a:t>If the absolute value of the standard residual is &gt; 2, we suspect the point may be an outlier and investigate further.</a:t>
            </a:r>
          </a:p>
          <a:p>
            <a:pPr>
              <a:lnSpc>
                <a:spcPct val="90000"/>
              </a:lnSpc>
              <a:buFontTx/>
              <a:buNone/>
            </a:pPr>
            <a:endParaRPr lang="en-US" dirty="0"/>
          </a:p>
          <a:p>
            <a:pPr>
              <a:lnSpc>
                <a:spcPct val="90000"/>
              </a:lnSpc>
              <a:buFontTx/>
              <a:buNone/>
            </a:pPr>
            <a:r>
              <a:rPr lang="en-US" b="1" i="1" dirty="0">
                <a:solidFill>
                  <a:srgbClr val="FF0000"/>
                </a:solidFill>
              </a:rPr>
              <a:t>They need to be dealt with since they can easily influence the least squares line…</a:t>
            </a:r>
          </a:p>
        </p:txBody>
      </p:sp>
      <p:sp>
        <p:nvSpPr>
          <p:cNvPr id="3" name="5-Point Star 2">
            <a:hlinkClick r:id="rId2" action="ppaction://hlinkfile"/>
          </p:cNvPr>
          <p:cNvSpPr/>
          <p:nvPr/>
        </p:nvSpPr>
        <p:spPr bwMode="auto">
          <a:xfrm>
            <a:off x="7467600" y="2438400"/>
            <a:ext cx="990600" cy="838200"/>
          </a:xfrm>
          <a:prstGeom prst="star5">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ChangeArrowheads="1"/>
          </p:cNvSpPr>
          <p:nvPr/>
        </p:nvSpPr>
        <p:spPr bwMode="auto">
          <a:xfrm>
            <a:off x="685800" y="184150"/>
            <a:ext cx="7772400" cy="528638"/>
          </a:xfrm>
          <a:prstGeom prst="rect">
            <a:avLst/>
          </a:prstGeom>
          <a:noFill/>
          <a:ln w="12700">
            <a:noFill/>
            <a:miter lim="800000"/>
            <a:headEnd/>
            <a:tailEnd/>
          </a:ln>
          <a:effectLst/>
        </p:spPr>
        <p:txBody>
          <a:bodyPr lIns="90488" tIns="44450" rIns="90488" bIns="44450" anchor="ctr"/>
          <a:lstStyle/>
          <a:p>
            <a:r>
              <a:rPr lang="en-US" sz="2800" dirty="0">
                <a:latin typeface="Book Antiqua" pitchFamily="18" charset="0"/>
              </a:rPr>
              <a:t>Linear Regression</a:t>
            </a:r>
          </a:p>
        </p:txBody>
      </p:sp>
      <p:sp>
        <p:nvSpPr>
          <p:cNvPr id="369670" name="Text Box 6"/>
          <p:cNvSpPr txBox="1">
            <a:spLocks noChangeArrowheads="1"/>
          </p:cNvSpPr>
          <p:nvPr/>
        </p:nvSpPr>
        <p:spPr bwMode="auto">
          <a:xfrm>
            <a:off x="685800" y="2141163"/>
            <a:ext cx="6740948" cy="830997"/>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Regression analysis can be used to develop an</a:t>
            </a:r>
          </a:p>
          <a:p>
            <a:pPr>
              <a:buNone/>
            </a:pPr>
            <a:r>
              <a:rPr lang="en-US" dirty="0"/>
              <a:t>      equation showing how the variables are related.</a:t>
            </a:r>
          </a:p>
        </p:txBody>
      </p:sp>
      <p:sp>
        <p:nvSpPr>
          <p:cNvPr id="369671" name="Text Box 7"/>
          <p:cNvSpPr txBox="1">
            <a:spLocks noChangeArrowheads="1"/>
          </p:cNvSpPr>
          <p:nvPr/>
        </p:nvSpPr>
        <p:spPr bwMode="auto">
          <a:xfrm>
            <a:off x="669925" y="1119188"/>
            <a:ext cx="6042039" cy="830997"/>
          </a:xfrm>
          <a:prstGeom prst="rect">
            <a:avLst/>
          </a:prstGeom>
          <a:noFill/>
          <a:ln w="12700">
            <a:noFill/>
            <a:miter lim="800000"/>
            <a:headEnd/>
            <a:tailEnd/>
          </a:ln>
          <a:effectLst/>
        </p:spPr>
        <p:txBody>
          <a:bodyPr wrap="none">
            <a:spAutoFit/>
          </a:bodyPr>
          <a:lstStyle/>
          <a:p>
            <a:pPr algn="l">
              <a:buClr>
                <a:srgbClr val="66FFFF"/>
              </a:buClr>
            </a:pPr>
            <a:r>
              <a:rPr lang="en-US" sz="2400" dirty="0">
                <a:latin typeface="+mn-lt"/>
              </a:rPr>
              <a:t>   Managerial decisions often are based on the</a:t>
            </a:r>
          </a:p>
          <a:p>
            <a:pPr algn="l">
              <a:buClr>
                <a:srgbClr val="66FFFF"/>
              </a:buClr>
            </a:pPr>
            <a:r>
              <a:rPr lang="en-US" sz="2400" dirty="0">
                <a:latin typeface="+mn-lt"/>
              </a:rPr>
              <a:t>      relationship between two or more variables.</a:t>
            </a:r>
          </a:p>
        </p:txBody>
      </p:sp>
      <p:sp>
        <p:nvSpPr>
          <p:cNvPr id="369674" name="Text Box 10"/>
          <p:cNvSpPr txBox="1">
            <a:spLocks noChangeArrowheads="1"/>
          </p:cNvSpPr>
          <p:nvPr/>
        </p:nvSpPr>
        <p:spPr bwMode="auto">
          <a:xfrm>
            <a:off x="688848" y="4267200"/>
            <a:ext cx="6929333" cy="1200329"/>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The variables being used to predict the value of the</a:t>
            </a:r>
          </a:p>
          <a:p>
            <a:pPr>
              <a:buNone/>
            </a:pPr>
            <a:r>
              <a:rPr lang="en-US" dirty="0"/>
              <a:t>      dependent variable are called the independent</a:t>
            </a:r>
          </a:p>
          <a:p>
            <a:pPr>
              <a:buNone/>
            </a:pPr>
            <a:r>
              <a:rPr lang="en-US" dirty="0"/>
              <a:t>      variables and are denoted by x.</a:t>
            </a:r>
          </a:p>
        </p:txBody>
      </p:sp>
      <p:sp>
        <p:nvSpPr>
          <p:cNvPr id="369675" name="Text Box 11"/>
          <p:cNvSpPr txBox="1">
            <a:spLocks noChangeArrowheads="1"/>
          </p:cNvSpPr>
          <p:nvPr/>
        </p:nvSpPr>
        <p:spPr bwMode="auto">
          <a:xfrm>
            <a:off x="685800" y="3163138"/>
            <a:ext cx="7046353" cy="830997"/>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The variable being predicted is called the dependent</a:t>
            </a:r>
          </a:p>
          <a:p>
            <a:pPr>
              <a:buNone/>
            </a:pPr>
            <a:r>
              <a:rPr lang="en-US" dirty="0"/>
              <a:t>      variable and is denoted by y.</a:t>
            </a:r>
          </a:p>
        </p:txBody>
      </p:sp>
    </p:spTree>
    <p:extLst>
      <p:ext uri="{BB962C8B-B14F-4D97-AF65-F5344CB8AC3E}">
        <p14:creationId xmlns:p14="http://schemas.microsoft.com/office/powerpoint/2010/main" val="381042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9671"/>
                                        </p:tgtEl>
                                        <p:attrNameLst>
                                          <p:attrName>style.visibility</p:attrName>
                                        </p:attrNameLst>
                                      </p:cBhvr>
                                      <p:to>
                                        <p:strVal val="visible"/>
                                      </p:to>
                                    </p:set>
                                    <p:animEffect transition="in" filter="slide(fromTop)">
                                      <p:cBhvr>
                                        <p:cTn id="7" dur="500"/>
                                        <p:tgtEl>
                                          <p:spTgt spid="3696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slide(fromTop)">
                                      <p:cBhvr>
                                        <p:cTn id="12" dur="500"/>
                                        <p:tgtEl>
                                          <p:spTgt spid="36967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69675"/>
                                        </p:tgtEl>
                                        <p:attrNameLst>
                                          <p:attrName>style.visibility</p:attrName>
                                        </p:attrNameLst>
                                      </p:cBhvr>
                                      <p:to>
                                        <p:strVal val="visible"/>
                                      </p:to>
                                    </p:set>
                                    <p:animEffect transition="in" filter="slide(fromTop)">
                                      <p:cBhvr>
                                        <p:cTn id="17" dur="500"/>
                                        <p:tgtEl>
                                          <p:spTgt spid="36967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69674"/>
                                        </p:tgtEl>
                                        <p:attrNameLst>
                                          <p:attrName>style.visibility</p:attrName>
                                        </p:attrNameLst>
                                      </p:cBhvr>
                                      <p:to>
                                        <p:strVal val="visible"/>
                                      </p:to>
                                    </p:set>
                                    <p:animEffect transition="in" filter="slide(fromTop)">
                                      <p:cBhvr>
                                        <p:cTn id="22" dur="500"/>
                                        <p:tgtEl>
                                          <p:spTgt spid="369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0" grpId="0" autoUpdateAnimBg="0"/>
      <p:bldP spid="369671" grpId="0" autoUpdateAnimBg="0"/>
      <p:bldP spid="369674" grpId="0" autoUpdateAnimBg="0"/>
      <p:bldP spid="36967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685800" y="184150"/>
            <a:ext cx="7772400" cy="528638"/>
          </a:xfrm>
          <a:prstGeom prst="rect">
            <a:avLst/>
          </a:prstGeom>
          <a:noFill/>
          <a:ln w="12700">
            <a:noFill/>
            <a:miter lim="800000"/>
            <a:headEnd/>
            <a:tailEnd/>
          </a:ln>
          <a:effectLst/>
        </p:spPr>
        <p:txBody>
          <a:bodyPr lIns="90488" tIns="44450" rIns="90488" bIns="44450" anchor="ctr"/>
          <a:lstStyle/>
          <a:p>
            <a:r>
              <a:rPr lang="en-US" sz="2800" dirty="0">
                <a:latin typeface="Book Antiqua" pitchFamily="18" charset="0"/>
              </a:rPr>
              <a:t>Simple Linear Regression</a:t>
            </a:r>
          </a:p>
        </p:txBody>
      </p:sp>
      <p:sp>
        <p:nvSpPr>
          <p:cNvPr id="370691" name="Text Box 3"/>
          <p:cNvSpPr txBox="1">
            <a:spLocks noChangeArrowheads="1"/>
          </p:cNvSpPr>
          <p:nvPr/>
        </p:nvSpPr>
        <p:spPr bwMode="auto">
          <a:xfrm>
            <a:off x="685800" y="2603609"/>
            <a:ext cx="6204776" cy="830997"/>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The relationship between the two variables is</a:t>
            </a:r>
          </a:p>
          <a:p>
            <a:pPr>
              <a:buNone/>
            </a:pPr>
            <a:r>
              <a:rPr lang="en-US" dirty="0"/>
              <a:t>      approximated by a straight line.</a:t>
            </a:r>
          </a:p>
        </p:txBody>
      </p:sp>
      <p:sp>
        <p:nvSpPr>
          <p:cNvPr id="370692" name="Text Box 4"/>
          <p:cNvSpPr txBox="1">
            <a:spLocks noChangeArrowheads="1"/>
          </p:cNvSpPr>
          <p:nvPr/>
        </p:nvSpPr>
        <p:spPr bwMode="auto">
          <a:xfrm>
            <a:off x="669925" y="1119188"/>
            <a:ext cx="6622326" cy="830997"/>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Simple linear regression involves one independent</a:t>
            </a:r>
          </a:p>
          <a:p>
            <a:pPr>
              <a:buNone/>
            </a:pPr>
            <a:r>
              <a:rPr lang="en-US" dirty="0"/>
              <a:t>      variable and one dependent variable.</a:t>
            </a:r>
          </a:p>
        </p:txBody>
      </p:sp>
      <p:sp>
        <p:nvSpPr>
          <p:cNvPr id="370696" name="Text Box 8"/>
          <p:cNvSpPr txBox="1">
            <a:spLocks noChangeArrowheads="1"/>
          </p:cNvSpPr>
          <p:nvPr/>
        </p:nvSpPr>
        <p:spPr bwMode="auto">
          <a:xfrm>
            <a:off x="669925" y="4114800"/>
            <a:ext cx="7173759" cy="830997"/>
          </a:xfrm>
          <a:prstGeom prst="rect">
            <a:avLst/>
          </a:prstGeom>
          <a:noFill/>
          <a:ln w="12700">
            <a:noFill/>
            <a:miter lim="800000"/>
            <a:headEnd/>
            <a:tailEnd/>
          </a:ln>
          <a:effectLst/>
        </p:spPr>
        <p:txBody>
          <a:bodyPr wrap="none">
            <a:spAutoFit/>
          </a:bodyPr>
          <a:lstStyle>
            <a:defPPr>
              <a:defRPr lang="en-US"/>
            </a:defPPr>
            <a:lvl1pPr algn="l">
              <a:buClr>
                <a:srgbClr val="66FFFF"/>
              </a:buClr>
              <a:buFont typeface="Wingdings" pitchFamily="2" charset="2"/>
              <a:buChar char="n"/>
              <a:defRPr>
                <a:latin typeface="+mn-lt"/>
              </a:defRPr>
            </a:lvl1pPr>
          </a:lstStyle>
          <a:p>
            <a:pPr>
              <a:buNone/>
            </a:pPr>
            <a:r>
              <a:rPr lang="en-US" dirty="0"/>
              <a:t>   Regression analysis involving two or more </a:t>
            </a:r>
          </a:p>
          <a:p>
            <a:pPr>
              <a:buNone/>
            </a:pPr>
            <a:r>
              <a:rPr lang="en-US" dirty="0"/>
              <a:t>      independent variables is called multiple regression.</a:t>
            </a:r>
          </a:p>
        </p:txBody>
      </p:sp>
    </p:spTree>
    <p:extLst>
      <p:ext uri="{BB962C8B-B14F-4D97-AF65-F5344CB8AC3E}">
        <p14:creationId xmlns:p14="http://schemas.microsoft.com/office/powerpoint/2010/main" val="100282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slide(fromTop)">
                                      <p:cBhvr>
                                        <p:cTn id="7" dur="500"/>
                                        <p:tgtEl>
                                          <p:spTgt spid="37069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70691"/>
                                        </p:tgtEl>
                                        <p:attrNameLst>
                                          <p:attrName>style.visibility</p:attrName>
                                        </p:attrNameLst>
                                      </p:cBhvr>
                                      <p:to>
                                        <p:strVal val="visible"/>
                                      </p:to>
                                    </p:set>
                                    <p:animEffect transition="in" filter="slide(fromTop)">
                                      <p:cBhvr>
                                        <p:cTn id="12" dur="500"/>
                                        <p:tgtEl>
                                          <p:spTgt spid="3706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70696"/>
                                        </p:tgtEl>
                                        <p:attrNameLst>
                                          <p:attrName>style.visibility</p:attrName>
                                        </p:attrNameLst>
                                      </p:cBhvr>
                                      <p:to>
                                        <p:strVal val="visible"/>
                                      </p:to>
                                    </p:set>
                                    <p:animEffect transition="in" filter="slide(fromTop)">
                                      <p:cBhvr>
                                        <p:cTn id="17" dur="500"/>
                                        <p:tgtEl>
                                          <p:spTgt spid="370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autoUpdateAnimBg="0"/>
      <p:bldP spid="370692" grpId="0" autoUpdateAnimBg="0"/>
      <p:bldP spid="37069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16.</a:t>
            </a:r>
            <a:fld id="{BCF12A23-A31F-486E-945B-B77353AB4940}" type="slidenum">
              <a:rPr lang="en-US"/>
              <a:pPr>
                <a:defRPr/>
              </a:pPr>
              <a:t>5</a:t>
            </a:fld>
            <a:endParaRPr lang="en-US"/>
          </a:p>
        </p:txBody>
      </p:sp>
      <p:sp>
        <p:nvSpPr>
          <p:cNvPr id="4099" name="Rectangle 2"/>
          <p:cNvSpPr>
            <a:spLocks noGrp="1" noChangeArrowheads="1"/>
          </p:cNvSpPr>
          <p:nvPr>
            <p:ph type="title"/>
          </p:nvPr>
        </p:nvSpPr>
        <p:spPr/>
        <p:txBody>
          <a:bodyPr/>
          <a:lstStyle/>
          <a:p>
            <a:pPr eaLnBrk="1" hangingPunct="1"/>
            <a:r>
              <a:rPr lang="en-US"/>
              <a:t>Regression Analysis…</a:t>
            </a:r>
          </a:p>
        </p:txBody>
      </p:sp>
      <p:sp>
        <p:nvSpPr>
          <p:cNvPr id="4100" name="Rectangle 3"/>
          <p:cNvSpPr>
            <a:spLocks noGrp="1" noChangeArrowheads="1"/>
          </p:cNvSpPr>
          <p:nvPr>
            <p:ph type="body" idx="1"/>
          </p:nvPr>
        </p:nvSpPr>
        <p:spPr/>
        <p:txBody>
          <a:bodyPr/>
          <a:lstStyle/>
          <a:p>
            <a:pPr marL="0" indent="0" eaLnBrk="1" hangingPunct="1">
              <a:buFontTx/>
              <a:buNone/>
            </a:pPr>
            <a:r>
              <a:rPr lang="en-US"/>
              <a:t>Our problem objective is to </a:t>
            </a:r>
            <a:r>
              <a:rPr lang="en-US" b="1" i="1"/>
              <a:t>analyze the relationship</a:t>
            </a:r>
            <a:r>
              <a:rPr lang="en-US"/>
              <a:t> between interval variables; </a:t>
            </a:r>
            <a:r>
              <a:rPr lang="en-US" b="1" i="1">
                <a:solidFill>
                  <a:srgbClr val="0000FF"/>
                </a:solidFill>
              </a:rPr>
              <a:t>regression analysis</a:t>
            </a:r>
            <a:r>
              <a:rPr lang="en-US"/>
              <a:t> is the first tool we will study.</a:t>
            </a:r>
          </a:p>
          <a:p>
            <a:pPr marL="0" indent="0" eaLnBrk="1" hangingPunct="1">
              <a:buFontTx/>
              <a:buNone/>
            </a:pPr>
            <a:endParaRPr lang="en-US"/>
          </a:p>
          <a:p>
            <a:pPr marL="0" indent="0" eaLnBrk="1" hangingPunct="1">
              <a:buFontTx/>
              <a:buNone/>
            </a:pPr>
            <a:r>
              <a:rPr lang="en-US"/>
              <a:t>Regression analysis is used to predict the value of one variable (the </a:t>
            </a:r>
            <a:r>
              <a:rPr lang="en-US" b="1" i="1">
                <a:solidFill>
                  <a:srgbClr val="FF0000"/>
                </a:solidFill>
              </a:rPr>
              <a:t>dependent variable</a:t>
            </a:r>
            <a:r>
              <a:rPr lang="en-US"/>
              <a:t>) on the basis of other variables (the </a:t>
            </a:r>
            <a:r>
              <a:rPr lang="en-US" b="1" i="1">
                <a:solidFill>
                  <a:srgbClr val="008000"/>
                </a:solidFill>
              </a:rPr>
              <a:t>independent variables</a:t>
            </a:r>
            <a:r>
              <a:rPr lang="en-US"/>
              <a:t>).</a:t>
            </a:r>
          </a:p>
          <a:p>
            <a:pPr marL="0" indent="0" eaLnBrk="1" hangingPunct="1">
              <a:buFontTx/>
              <a:buNone/>
            </a:pPr>
            <a:endParaRPr lang="en-US"/>
          </a:p>
          <a:p>
            <a:pPr marL="0" indent="0" eaLnBrk="1" hangingPunct="1">
              <a:buFontTx/>
              <a:buNone/>
            </a:pPr>
            <a:r>
              <a:rPr lang="en-US"/>
              <a:t>Dependent variable: denoted </a:t>
            </a:r>
            <a:r>
              <a:rPr lang="en-US" b="1">
                <a:solidFill>
                  <a:srgbClr val="FF0000"/>
                </a:solidFill>
                <a:latin typeface="Tahoma" pitchFamily="34" charset="0"/>
              </a:rPr>
              <a:t>Y</a:t>
            </a:r>
            <a:endParaRPr lang="en-US"/>
          </a:p>
          <a:p>
            <a:pPr marL="0" indent="0" eaLnBrk="1" hangingPunct="1">
              <a:buFontTx/>
              <a:buNone/>
            </a:pPr>
            <a:r>
              <a:rPr lang="en-US"/>
              <a:t>Independent variables: denoted </a:t>
            </a:r>
            <a:r>
              <a:rPr lang="en-US" b="1">
                <a:solidFill>
                  <a:srgbClr val="008000"/>
                </a:solidFill>
                <a:latin typeface="Tahoma" pitchFamily="34" charset="0"/>
              </a:rPr>
              <a:t>X</a:t>
            </a:r>
            <a:r>
              <a:rPr lang="en-US" b="1" baseline="-25000">
                <a:solidFill>
                  <a:srgbClr val="008000"/>
                </a:solidFill>
                <a:latin typeface="Tahoma" pitchFamily="34" charset="0"/>
              </a:rPr>
              <a:t>1</a:t>
            </a:r>
            <a:r>
              <a:rPr lang="en-US" b="1">
                <a:solidFill>
                  <a:srgbClr val="008000"/>
                </a:solidFill>
                <a:latin typeface="Tahoma" pitchFamily="34" charset="0"/>
              </a:rPr>
              <a:t>, X</a:t>
            </a:r>
            <a:r>
              <a:rPr lang="en-US" b="1" baseline="-25000">
                <a:solidFill>
                  <a:srgbClr val="008000"/>
                </a:solidFill>
                <a:latin typeface="Tahoma" pitchFamily="34" charset="0"/>
              </a:rPr>
              <a:t>2</a:t>
            </a:r>
            <a:r>
              <a:rPr lang="en-US" b="1">
                <a:solidFill>
                  <a:srgbClr val="008000"/>
                </a:solidFill>
                <a:latin typeface="Tahoma" pitchFamily="34" charset="0"/>
              </a:rPr>
              <a:t>, …, X</a:t>
            </a:r>
            <a:r>
              <a:rPr lang="en-US" b="1" baseline="-25000">
                <a:solidFill>
                  <a:srgbClr val="008000"/>
                </a:solidFill>
                <a:latin typeface="Tahoma" pitchFamily="34" charset="0"/>
              </a:rPr>
              <a:t>k</a:t>
            </a:r>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685800" y="39688"/>
            <a:ext cx="7772400" cy="814387"/>
          </a:xfrm>
          <a:prstGeom prst="rect">
            <a:avLst/>
          </a:prstGeom>
          <a:noFill/>
          <a:ln w="12700">
            <a:noFill/>
            <a:miter lim="800000"/>
            <a:headEnd/>
            <a:tailEnd/>
          </a:ln>
          <a:effectLst/>
        </p:spPr>
        <p:txBody>
          <a:bodyPr lIns="90488" tIns="44450" rIns="90488" bIns="44450" anchor="ctr"/>
          <a:lstStyle/>
          <a:p>
            <a:r>
              <a:rPr lang="en-US" sz="2800" dirty="0">
                <a:latin typeface="Book Antiqua" pitchFamily="18" charset="0"/>
              </a:rPr>
              <a:t>Simple Linear Regression Equation</a:t>
            </a:r>
          </a:p>
        </p:txBody>
      </p:sp>
      <p:sp>
        <p:nvSpPr>
          <p:cNvPr id="182276" name="Rectangle 4"/>
          <p:cNvSpPr>
            <a:spLocks noChangeArrowheads="1"/>
          </p:cNvSpPr>
          <p:nvPr/>
        </p:nvSpPr>
        <p:spPr bwMode="auto">
          <a:xfrm>
            <a:off x="684213" y="1098550"/>
            <a:ext cx="4991100" cy="622300"/>
          </a:xfrm>
          <a:prstGeom prst="rect">
            <a:avLst/>
          </a:prstGeom>
          <a:noFill/>
          <a:ln w="12700">
            <a:noFill/>
            <a:miter lim="800000"/>
            <a:headEnd/>
            <a:tailEnd/>
          </a:ln>
          <a:effectLst/>
        </p:spPr>
        <p:txBody>
          <a:bodyPr lIns="90488" tIns="44450" rIns="90488" bIns="44450"/>
          <a:lstStyle/>
          <a:p>
            <a:pPr algn="l">
              <a:spcBef>
                <a:spcPct val="20000"/>
              </a:spcBef>
              <a:buClr>
                <a:srgbClr val="66FFFF"/>
              </a:buClr>
              <a:buSzPct val="75000"/>
            </a:pPr>
            <a:r>
              <a:rPr lang="en-US" sz="2400" dirty="0">
                <a:latin typeface="Book Antiqua" pitchFamily="18" charset="0"/>
              </a:rPr>
              <a:t>Negative Linear Relationship</a:t>
            </a:r>
            <a:endParaRPr lang="en-US" sz="2400" i="1" dirty="0">
              <a:latin typeface="Book Antiqua" pitchFamily="18" charset="0"/>
            </a:endParaRPr>
          </a:p>
        </p:txBody>
      </p:sp>
      <p:grpSp>
        <p:nvGrpSpPr>
          <p:cNvPr id="3" name="Group 2"/>
          <p:cNvGrpSpPr/>
          <p:nvPr/>
        </p:nvGrpSpPr>
        <p:grpSpPr>
          <a:xfrm>
            <a:off x="2990850" y="1824038"/>
            <a:ext cx="4149725" cy="3771900"/>
            <a:chOff x="2990850" y="1824038"/>
            <a:chExt cx="4149725" cy="3771900"/>
          </a:xfrm>
        </p:grpSpPr>
        <p:sp>
          <p:nvSpPr>
            <p:cNvPr id="182277" name="Line 5"/>
            <p:cNvSpPr>
              <a:spLocks noChangeShapeType="1"/>
            </p:cNvSpPr>
            <p:nvPr/>
          </p:nvSpPr>
          <p:spPr bwMode="auto">
            <a:xfrm>
              <a:off x="3333750" y="2343150"/>
              <a:ext cx="0" cy="3086100"/>
            </a:xfrm>
            <a:prstGeom prst="line">
              <a:avLst/>
            </a:prstGeom>
            <a:noFill/>
            <a:ln w="6350">
              <a:solidFill>
                <a:schemeClr val="tx1"/>
              </a:solidFill>
              <a:round/>
              <a:headEnd/>
              <a:tailEnd/>
            </a:ln>
            <a:effectLst>
              <a:outerShdw dist="17961" dir="2700000" algn="ctr" rotWithShape="0">
                <a:srgbClr val="000000"/>
              </a:outerShdw>
            </a:effectLst>
          </p:spPr>
          <p:txBody>
            <a:bodyPr/>
            <a:lstStyle/>
            <a:p>
              <a:endParaRPr lang="en-US"/>
            </a:p>
          </p:txBody>
        </p:sp>
        <p:sp>
          <p:nvSpPr>
            <p:cNvPr id="182278" name="Text Box 6"/>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a:t>
              </a:r>
            </a:p>
          </p:txBody>
        </p:sp>
        <p:sp>
          <p:nvSpPr>
            <p:cNvPr id="182279" name="Line 7"/>
            <p:cNvSpPr>
              <a:spLocks noChangeShapeType="1"/>
            </p:cNvSpPr>
            <p:nvPr/>
          </p:nvSpPr>
          <p:spPr bwMode="auto">
            <a:xfrm rot="5400000">
              <a:off x="5010150" y="3733800"/>
              <a:ext cx="0" cy="3352800"/>
            </a:xfrm>
            <a:prstGeom prst="line">
              <a:avLst/>
            </a:prstGeom>
            <a:noFill/>
            <a:ln w="6350">
              <a:solidFill>
                <a:schemeClr val="tx1"/>
              </a:solidFill>
              <a:round/>
              <a:headEnd/>
              <a:tailEnd/>
            </a:ln>
            <a:effectLst>
              <a:outerShdw dist="17961" dir="2700000" algn="ctr" rotWithShape="0">
                <a:srgbClr val="000000"/>
              </a:outerShdw>
            </a:effectLst>
          </p:spPr>
          <p:txBody>
            <a:bodyPr/>
            <a:lstStyle/>
            <a:p>
              <a:endParaRPr lang="en-US"/>
            </a:p>
          </p:txBody>
        </p:sp>
        <p:sp>
          <p:nvSpPr>
            <p:cNvPr id="182280" name="Text Box 8"/>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r>
                <a:rPr lang="en-US" sz="2400" i="1">
                  <a:effectLst>
                    <a:outerShdw blurRad="38100" dist="38100" dir="2700000" algn="tl">
                      <a:srgbClr val="000000"/>
                    </a:outerShdw>
                  </a:effectLst>
                  <a:latin typeface="Book Antiqua" pitchFamily="18" charset="0"/>
                </a:rPr>
                <a:t>x</a:t>
              </a:r>
              <a:endParaRPr lang="en-US" sz="2400">
                <a:effectLst>
                  <a:outerShdw blurRad="38100" dist="38100" dir="2700000" algn="tl">
                    <a:srgbClr val="000000"/>
                  </a:outerShdw>
                </a:effectLst>
                <a:latin typeface="Book Antiqua" pitchFamily="18" charset="0"/>
              </a:endParaRPr>
            </a:p>
          </p:txBody>
        </p:sp>
      </p:grpSp>
      <p:sp>
        <p:nvSpPr>
          <p:cNvPr id="182281" name="Line 9"/>
          <p:cNvSpPr>
            <a:spLocks noChangeShapeType="1"/>
          </p:cNvSpPr>
          <p:nvPr/>
        </p:nvSpPr>
        <p:spPr bwMode="auto">
          <a:xfrm>
            <a:off x="3333750" y="3219450"/>
            <a:ext cx="3276600" cy="876300"/>
          </a:xfrm>
          <a:prstGeom prst="line">
            <a:avLst/>
          </a:prstGeom>
          <a:noFill/>
          <a:ln w="38100">
            <a:solidFill>
              <a:srgbClr val="D20078"/>
            </a:solidFill>
            <a:round/>
            <a:headEnd/>
            <a:tailEnd/>
          </a:ln>
          <a:effectLst>
            <a:outerShdw dist="17961" dir="2700000" algn="ctr" rotWithShape="0">
              <a:schemeClr val="bg2"/>
            </a:outerShdw>
          </a:effectLst>
        </p:spPr>
        <p:txBody>
          <a:bodyPr/>
          <a:lstStyle/>
          <a:p>
            <a:endParaRPr lang="en-US"/>
          </a:p>
        </p:txBody>
      </p:sp>
      <p:sp>
        <p:nvSpPr>
          <p:cNvPr id="182282" name="Text Box 10"/>
          <p:cNvSpPr txBox="1">
            <a:spLocks noChangeArrowheads="1"/>
          </p:cNvSpPr>
          <p:nvPr/>
        </p:nvSpPr>
        <p:spPr bwMode="auto">
          <a:xfrm>
            <a:off x="3807443" y="3954463"/>
            <a:ext cx="1645002" cy="830997"/>
          </a:xfrm>
          <a:prstGeom prst="rect">
            <a:avLst/>
          </a:prstGeom>
          <a:noFill/>
          <a:ln w="12700">
            <a:noFill/>
            <a:miter lim="800000"/>
            <a:headEnd/>
            <a:tailEnd/>
          </a:ln>
          <a:effectLst/>
        </p:spPr>
        <p:txBody>
          <a:bodyPr wrap="none">
            <a:spAutoFit/>
          </a:bodyPr>
          <a:lstStyle/>
          <a:p>
            <a:r>
              <a:rPr lang="en-US" sz="2400" dirty="0">
                <a:latin typeface="Book Antiqua" pitchFamily="18" charset="0"/>
              </a:rPr>
              <a:t>Slope </a:t>
            </a:r>
            <a:r>
              <a:rPr lang="en-US" sz="2400" i="1" dirty="0">
                <a:latin typeface="Symbol" pitchFamily="18" charset="2"/>
              </a:rPr>
              <a:t>b</a:t>
            </a:r>
            <a:r>
              <a:rPr lang="en-US" sz="2400" baseline="-25000" dirty="0">
                <a:latin typeface="Book Antiqua" pitchFamily="18" charset="0"/>
              </a:rPr>
              <a:t>1</a:t>
            </a:r>
          </a:p>
          <a:p>
            <a:r>
              <a:rPr lang="en-US" sz="2400" dirty="0">
                <a:latin typeface="Book Antiqua" pitchFamily="18" charset="0"/>
              </a:rPr>
              <a:t>is negative</a:t>
            </a:r>
          </a:p>
        </p:txBody>
      </p:sp>
      <p:sp>
        <p:nvSpPr>
          <p:cNvPr id="182283" name="Text Box 11"/>
          <p:cNvSpPr txBox="1">
            <a:spLocks noChangeArrowheads="1"/>
          </p:cNvSpPr>
          <p:nvPr/>
        </p:nvSpPr>
        <p:spPr bwMode="auto">
          <a:xfrm>
            <a:off x="3848100" y="2933700"/>
            <a:ext cx="2343150" cy="457200"/>
          </a:xfrm>
          <a:prstGeom prst="rect">
            <a:avLst/>
          </a:prstGeom>
          <a:noFill/>
          <a:ln w="12700">
            <a:noFill/>
            <a:miter lim="800000"/>
            <a:headEnd/>
            <a:tailEnd/>
          </a:ln>
          <a:effectLst/>
        </p:spPr>
        <p:txBody>
          <a:bodyPr wrap="none">
            <a:spAutoFit/>
          </a:bodyPr>
          <a:lstStyle/>
          <a:p>
            <a:r>
              <a:rPr lang="en-US" sz="2400" dirty="0">
                <a:latin typeface="Book Antiqua" pitchFamily="18" charset="0"/>
              </a:rPr>
              <a:t>Regression line</a:t>
            </a:r>
          </a:p>
        </p:txBody>
      </p:sp>
      <p:sp>
        <p:nvSpPr>
          <p:cNvPr id="182284" name="Text Box 12"/>
          <p:cNvSpPr txBox="1">
            <a:spLocks noChangeArrowheads="1"/>
          </p:cNvSpPr>
          <p:nvPr/>
        </p:nvSpPr>
        <p:spPr bwMode="auto">
          <a:xfrm>
            <a:off x="1849383" y="2586038"/>
            <a:ext cx="1455848" cy="830997"/>
          </a:xfrm>
          <a:prstGeom prst="rect">
            <a:avLst/>
          </a:prstGeom>
          <a:noFill/>
          <a:ln w="12700">
            <a:noFill/>
            <a:miter lim="800000"/>
            <a:headEnd/>
            <a:tailEnd/>
          </a:ln>
          <a:effectLst/>
        </p:spPr>
        <p:txBody>
          <a:bodyPr wrap="none">
            <a:spAutoFit/>
          </a:bodyPr>
          <a:lstStyle/>
          <a:p>
            <a:r>
              <a:rPr lang="en-US" sz="2400" dirty="0">
                <a:latin typeface="Book Antiqua" pitchFamily="18" charset="0"/>
              </a:rPr>
              <a:t>Intercept</a:t>
            </a:r>
          </a:p>
          <a:p>
            <a:r>
              <a:rPr lang="en-US" sz="2400" i="1" dirty="0">
                <a:latin typeface="Symbol" pitchFamily="18" charset="2"/>
              </a:rPr>
              <a:t>             b</a:t>
            </a:r>
            <a:r>
              <a:rPr lang="en-US" sz="2400" baseline="-25000" dirty="0">
                <a:latin typeface="Book Antiqua" pitchFamily="18" charset="0"/>
              </a:rPr>
              <a:t>0</a:t>
            </a:r>
            <a:endParaRPr lang="en-US" sz="2400" dirty="0">
              <a:latin typeface="Book Antiqua" pitchFamily="18" charset="0"/>
            </a:endParaRPr>
          </a:p>
        </p:txBody>
      </p:sp>
    </p:spTree>
    <p:extLst>
      <p:ext uri="{BB962C8B-B14F-4D97-AF65-F5344CB8AC3E}">
        <p14:creationId xmlns:p14="http://schemas.microsoft.com/office/powerpoint/2010/main" val="36693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500"/>
                            </p:stCondLst>
                            <p:childTnLst>
                              <p:par>
                                <p:cTn id="9" presetID="3" presetClass="entr" presetSubtype="10" fill="hold" grpId="0" nodeType="afterEffect">
                                  <p:stCondLst>
                                    <p:cond delay="0"/>
                                  </p:stCondLst>
                                  <p:childTnLst>
                                    <p:set>
                                      <p:cBhvr>
                                        <p:cTn id="10" dur="1" fill="hold">
                                          <p:stCondLst>
                                            <p:cond delay="0"/>
                                          </p:stCondLst>
                                        </p:cTn>
                                        <p:tgtEl>
                                          <p:spTgt spid="182284"/>
                                        </p:tgtEl>
                                        <p:attrNameLst>
                                          <p:attrName>style.visibility</p:attrName>
                                        </p:attrNameLst>
                                      </p:cBhvr>
                                      <p:to>
                                        <p:strVal val="visible"/>
                                      </p:to>
                                    </p:set>
                                    <p:animEffect transition="in" filter="blinds(horizontal)">
                                      <p:cBhvr>
                                        <p:cTn id="11" dur="500"/>
                                        <p:tgtEl>
                                          <p:spTgt spid="182284"/>
                                        </p:tgtEl>
                                      </p:cBhvr>
                                    </p:animEffect>
                                  </p:childTnLst>
                                </p:cTn>
                              </p:par>
                            </p:childTnLst>
                          </p:cTn>
                        </p:par>
                        <p:par>
                          <p:cTn id="12" fill="hold">
                            <p:stCondLst>
                              <p:cond delay="2000"/>
                            </p:stCondLst>
                            <p:childTnLst>
                              <p:par>
                                <p:cTn id="13" presetID="17" presetClass="entr" presetSubtype="1" fill="hold" grpId="0" nodeType="afterEffect">
                                  <p:stCondLst>
                                    <p:cond delay="2000"/>
                                  </p:stCondLst>
                                  <p:childTnLst>
                                    <p:set>
                                      <p:cBhvr>
                                        <p:cTn id="14" dur="1" fill="hold">
                                          <p:stCondLst>
                                            <p:cond delay="0"/>
                                          </p:stCondLst>
                                        </p:cTn>
                                        <p:tgtEl>
                                          <p:spTgt spid="182281"/>
                                        </p:tgtEl>
                                        <p:attrNameLst>
                                          <p:attrName>style.visibility</p:attrName>
                                        </p:attrNameLst>
                                      </p:cBhvr>
                                      <p:to>
                                        <p:strVal val="visible"/>
                                      </p:to>
                                    </p:set>
                                    <p:anim calcmode="lin" valueType="num">
                                      <p:cBhvr>
                                        <p:cTn id="15" dur="500" fill="hold"/>
                                        <p:tgtEl>
                                          <p:spTgt spid="182281"/>
                                        </p:tgtEl>
                                        <p:attrNameLst>
                                          <p:attrName>ppt_x</p:attrName>
                                        </p:attrNameLst>
                                      </p:cBhvr>
                                      <p:tavLst>
                                        <p:tav tm="0">
                                          <p:val>
                                            <p:strVal val="#ppt_x"/>
                                          </p:val>
                                        </p:tav>
                                        <p:tav tm="100000">
                                          <p:val>
                                            <p:strVal val="#ppt_x"/>
                                          </p:val>
                                        </p:tav>
                                      </p:tavLst>
                                    </p:anim>
                                    <p:anim calcmode="lin" valueType="num">
                                      <p:cBhvr>
                                        <p:cTn id="16" dur="500" fill="hold"/>
                                        <p:tgtEl>
                                          <p:spTgt spid="182281"/>
                                        </p:tgtEl>
                                        <p:attrNameLst>
                                          <p:attrName>ppt_y</p:attrName>
                                        </p:attrNameLst>
                                      </p:cBhvr>
                                      <p:tavLst>
                                        <p:tav tm="0">
                                          <p:val>
                                            <p:strVal val="#ppt_y-#ppt_h/2"/>
                                          </p:val>
                                        </p:tav>
                                        <p:tav tm="100000">
                                          <p:val>
                                            <p:strVal val="#ppt_y"/>
                                          </p:val>
                                        </p:tav>
                                      </p:tavLst>
                                    </p:anim>
                                    <p:anim calcmode="lin" valueType="num">
                                      <p:cBhvr>
                                        <p:cTn id="17" dur="500" fill="hold"/>
                                        <p:tgtEl>
                                          <p:spTgt spid="182281"/>
                                        </p:tgtEl>
                                        <p:attrNameLst>
                                          <p:attrName>ppt_w</p:attrName>
                                        </p:attrNameLst>
                                      </p:cBhvr>
                                      <p:tavLst>
                                        <p:tav tm="0">
                                          <p:val>
                                            <p:strVal val="#ppt_w"/>
                                          </p:val>
                                        </p:tav>
                                        <p:tav tm="100000">
                                          <p:val>
                                            <p:strVal val="#ppt_w"/>
                                          </p:val>
                                        </p:tav>
                                      </p:tavLst>
                                    </p:anim>
                                    <p:anim calcmode="lin" valueType="num">
                                      <p:cBhvr>
                                        <p:cTn id="18" dur="500" fill="hold"/>
                                        <p:tgtEl>
                                          <p:spTgt spid="182281"/>
                                        </p:tgtEl>
                                        <p:attrNameLst>
                                          <p:attrName>ppt_h</p:attrName>
                                        </p:attrNameLst>
                                      </p:cBhvr>
                                      <p:tavLst>
                                        <p:tav tm="0">
                                          <p:val>
                                            <p:fltVal val="0"/>
                                          </p:val>
                                        </p:tav>
                                        <p:tav tm="100000">
                                          <p:val>
                                            <p:strVal val="#ppt_h"/>
                                          </p:val>
                                        </p:tav>
                                      </p:tavLst>
                                    </p:anim>
                                  </p:childTnLst>
                                </p:cTn>
                              </p:par>
                            </p:childTnLst>
                          </p:cTn>
                        </p:par>
                        <p:par>
                          <p:cTn id="19" fill="hold">
                            <p:stCondLst>
                              <p:cond delay="4500"/>
                            </p:stCondLst>
                            <p:childTnLst>
                              <p:par>
                                <p:cTn id="20" presetID="12" presetClass="entr" presetSubtype="1" fill="hold" grpId="0" nodeType="afterEffect">
                                  <p:stCondLst>
                                    <p:cond delay="1000"/>
                                  </p:stCondLst>
                                  <p:childTnLst>
                                    <p:set>
                                      <p:cBhvr>
                                        <p:cTn id="21" dur="1" fill="hold">
                                          <p:stCondLst>
                                            <p:cond delay="0"/>
                                          </p:stCondLst>
                                        </p:cTn>
                                        <p:tgtEl>
                                          <p:spTgt spid="182283"/>
                                        </p:tgtEl>
                                        <p:attrNameLst>
                                          <p:attrName>style.visibility</p:attrName>
                                        </p:attrNameLst>
                                      </p:cBhvr>
                                      <p:to>
                                        <p:strVal val="visible"/>
                                      </p:to>
                                    </p:set>
                                    <p:animEffect transition="in" filter="slide(fromTop)">
                                      <p:cBhvr>
                                        <p:cTn id="22" dur="500"/>
                                        <p:tgtEl>
                                          <p:spTgt spid="182283"/>
                                        </p:tgtEl>
                                      </p:cBhvr>
                                    </p:animEffect>
                                  </p:childTnLst>
                                </p:cTn>
                              </p:par>
                            </p:childTnLst>
                          </p:cTn>
                        </p:par>
                        <p:par>
                          <p:cTn id="23" fill="hold">
                            <p:stCondLst>
                              <p:cond delay="6000"/>
                            </p:stCondLst>
                            <p:childTnLst>
                              <p:par>
                                <p:cTn id="24" presetID="3" presetClass="entr" presetSubtype="10" fill="hold" grpId="0" nodeType="afterEffect">
                                  <p:stCondLst>
                                    <p:cond delay="1000"/>
                                  </p:stCondLst>
                                  <p:childTnLst>
                                    <p:set>
                                      <p:cBhvr>
                                        <p:cTn id="25" dur="1" fill="hold">
                                          <p:stCondLst>
                                            <p:cond delay="0"/>
                                          </p:stCondLst>
                                        </p:cTn>
                                        <p:tgtEl>
                                          <p:spTgt spid="182282"/>
                                        </p:tgtEl>
                                        <p:attrNameLst>
                                          <p:attrName>style.visibility</p:attrName>
                                        </p:attrNameLst>
                                      </p:cBhvr>
                                      <p:to>
                                        <p:strVal val="visible"/>
                                      </p:to>
                                    </p:set>
                                    <p:animEffect transition="in" filter="blinds(horizontal)">
                                      <p:cBhvr>
                                        <p:cTn id="26" dur="500"/>
                                        <p:tgtEl>
                                          <p:spTgt spid="18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1" grpId="0" animBg="1"/>
      <p:bldP spid="182282" grpId="0" autoUpdateAnimBg="0"/>
      <p:bldP spid="182283" grpId="0" autoUpdateAnimBg="0"/>
      <p:bldP spid="18228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9" name="Rectangle 3"/>
          <p:cNvSpPr>
            <a:spLocks noChangeArrowheads="1"/>
          </p:cNvSpPr>
          <p:nvPr/>
        </p:nvSpPr>
        <p:spPr bwMode="auto">
          <a:xfrm>
            <a:off x="685800" y="39688"/>
            <a:ext cx="7772400" cy="814387"/>
          </a:xfrm>
          <a:prstGeom prst="rect">
            <a:avLst/>
          </a:prstGeom>
          <a:noFill/>
          <a:ln w="12700">
            <a:noFill/>
            <a:miter lim="800000"/>
            <a:headEnd/>
            <a:tailEnd/>
          </a:ln>
          <a:effectLst/>
        </p:spPr>
        <p:txBody>
          <a:bodyPr lIns="90488" tIns="44450" rIns="90488" bIns="44450" anchor="ctr"/>
          <a:lstStyle/>
          <a:p>
            <a:r>
              <a:rPr lang="en-US" sz="2800" dirty="0">
                <a:latin typeface="Book Antiqua" pitchFamily="18" charset="0"/>
              </a:rPr>
              <a:t>Simple Linear Regression Equation</a:t>
            </a:r>
          </a:p>
        </p:txBody>
      </p:sp>
      <p:sp>
        <p:nvSpPr>
          <p:cNvPr id="183300" name="Rectangle 4"/>
          <p:cNvSpPr>
            <a:spLocks noChangeArrowheads="1"/>
          </p:cNvSpPr>
          <p:nvPr/>
        </p:nvSpPr>
        <p:spPr bwMode="auto">
          <a:xfrm>
            <a:off x="684213" y="1098550"/>
            <a:ext cx="7772400" cy="4610100"/>
          </a:xfrm>
          <a:prstGeom prst="rect">
            <a:avLst/>
          </a:prstGeom>
          <a:noFill/>
          <a:ln w="12700">
            <a:noFill/>
            <a:miter lim="800000"/>
            <a:headEnd/>
            <a:tailEnd/>
          </a:ln>
          <a:effectLst/>
        </p:spPr>
        <p:txBody>
          <a:bodyPr lIns="90488" tIns="44450" rIns="90488" bIns="44450"/>
          <a:lstStyle/>
          <a:p>
            <a:pPr algn="l">
              <a:spcBef>
                <a:spcPct val="20000"/>
              </a:spcBef>
              <a:buClr>
                <a:srgbClr val="66FFFF"/>
              </a:buClr>
              <a:buSzPct val="75000"/>
            </a:pPr>
            <a:r>
              <a:rPr lang="en-US" sz="2400" dirty="0">
                <a:latin typeface="Book Antiqua" pitchFamily="18" charset="0"/>
              </a:rPr>
              <a:t>No Relationship</a:t>
            </a:r>
            <a:endParaRPr lang="en-US" sz="2400" i="1" dirty="0">
              <a:latin typeface="Book Antiqua" pitchFamily="18" charset="0"/>
            </a:endParaRPr>
          </a:p>
        </p:txBody>
      </p:sp>
      <p:grpSp>
        <p:nvGrpSpPr>
          <p:cNvPr id="2" name="Group 1"/>
          <p:cNvGrpSpPr/>
          <p:nvPr/>
        </p:nvGrpSpPr>
        <p:grpSpPr>
          <a:xfrm>
            <a:off x="2990850" y="1824038"/>
            <a:ext cx="4149725" cy="3771900"/>
            <a:chOff x="2990850" y="1824038"/>
            <a:chExt cx="4149725" cy="3771900"/>
          </a:xfrm>
        </p:grpSpPr>
        <p:sp>
          <p:nvSpPr>
            <p:cNvPr id="183301" name="Line 5"/>
            <p:cNvSpPr>
              <a:spLocks noChangeShapeType="1"/>
            </p:cNvSpPr>
            <p:nvPr/>
          </p:nvSpPr>
          <p:spPr bwMode="auto">
            <a:xfrm>
              <a:off x="3333750" y="2343150"/>
              <a:ext cx="0" cy="3086100"/>
            </a:xfrm>
            <a:prstGeom prst="line">
              <a:avLst/>
            </a:prstGeom>
            <a:noFill/>
            <a:ln w="6350">
              <a:solidFill>
                <a:schemeClr val="tx1"/>
              </a:solidFill>
              <a:round/>
              <a:headEnd/>
              <a:tailEnd/>
            </a:ln>
            <a:effectLst/>
          </p:spPr>
          <p:txBody>
            <a:bodyPr/>
            <a:lstStyle/>
            <a:p>
              <a:endParaRPr lang="en-US"/>
            </a:p>
          </p:txBody>
        </p:sp>
        <p:sp>
          <p:nvSpPr>
            <p:cNvPr id="183302" name="Text Box 6"/>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a:t>
              </a:r>
            </a:p>
          </p:txBody>
        </p:sp>
        <p:sp>
          <p:nvSpPr>
            <p:cNvPr id="183303" name="Line 7"/>
            <p:cNvSpPr>
              <a:spLocks noChangeShapeType="1"/>
            </p:cNvSpPr>
            <p:nvPr/>
          </p:nvSpPr>
          <p:spPr bwMode="auto">
            <a:xfrm rot="5400000">
              <a:off x="5010150" y="3733800"/>
              <a:ext cx="0" cy="3352800"/>
            </a:xfrm>
            <a:prstGeom prst="line">
              <a:avLst/>
            </a:prstGeom>
            <a:noFill/>
            <a:ln w="6350">
              <a:solidFill>
                <a:schemeClr val="tx1"/>
              </a:solidFill>
              <a:round/>
              <a:headEnd/>
              <a:tailEnd/>
            </a:ln>
            <a:effectLst/>
          </p:spPr>
          <p:txBody>
            <a:bodyPr/>
            <a:lstStyle/>
            <a:p>
              <a:endParaRPr lang="en-US"/>
            </a:p>
          </p:txBody>
        </p:sp>
        <p:sp>
          <p:nvSpPr>
            <p:cNvPr id="183304" name="Text Box 8"/>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r>
                <a:rPr lang="en-US" sz="2400" i="1">
                  <a:effectLst>
                    <a:outerShdw blurRad="38100" dist="38100" dir="2700000" algn="tl">
                      <a:srgbClr val="000000"/>
                    </a:outerShdw>
                  </a:effectLst>
                  <a:latin typeface="Book Antiqua" pitchFamily="18" charset="0"/>
                </a:rPr>
                <a:t>x</a:t>
              </a:r>
              <a:endParaRPr lang="en-US" sz="2400">
                <a:effectLst>
                  <a:outerShdw blurRad="38100" dist="38100" dir="2700000" algn="tl">
                    <a:srgbClr val="000000"/>
                  </a:outerShdw>
                </a:effectLst>
                <a:latin typeface="Book Antiqua" pitchFamily="18" charset="0"/>
              </a:endParaRPr>
            </a:p>
          </p:txBody>
        </p:sp>
      </p:grpSp>
      <p:sp>
        <p:nvSpPr>
          <p:cNvPr id="183305" name="Line 9"/>
          <p:cNvSpPr>
            <a:spLocks noChangeShapeType="1"/>
          </p:cNvSpPr>
          <p:nvPr/>
        </p:nvSpPr>
        <p:spPr bwMode="auto">
          <a:xfrm flipV="1">
            <a:off x="3352800" y="3543300"/>
            <a:ext cx="3276600" cy="0"/>
          </a:xfrm>
          <a:prstGeom prst="line">
            <a:avLst/>
          </a:prstGeom>
          <a:noFill/>
          <a:ln w="38100">
            <a:solidFill>
              <a:srgbClr val="D20078"/>
            </a:solidFill>
            <a:round/>
            <a:headEnd/>
            <a:tailEnd/>
          </a:ln>
          <a:effectLst>
            <a:outerShdw dist="17961" dir="2700000" algn="ctr" rotWithShape="0">
              <a:schemeClr val="bg2"/>
            </a:outerShdw>
          </a:effectLst>
        </p:spPr>
        <p:txBody>
          <a:bodyPr/>
          <a:lstStyle/>
          <a:p>
            <a:endParaRPr lang="en-US"/>
          </a:p>
        </p:txBody>
      </p:sp>
      <p:sp>
        <p:nvSpPr>
          <p:cNvPr id="183306" name="Text Box 10"/>
          <p:cNvSpPr txBox="1">
            <a:spLocks noChangeArrowheads="1"/>
          </p:cNvSpPr>
          <p:nvPr/>
        </p:nvSpPr>
        <p:spPr bwMode="auto">
          <a:xfrm>
            <a:off x="4407675" y="3725863"/>
            <a:ext cx="1284326" cy="830997"/>
          </a:xfrm>
          <a:prstGeom prst="rect">
            <a:avLst/>
          </a:prstGeom>
          <a:noFill/>
          <a:ln w="12700">
            <a:noFill/>
            <a:miter lim="800000"/>
            <a:headEnd/>
            <a:tailEnd/>
          </a:ln>
          <a:effectLst/>
        </p:spPr>
        <p:txBody>
          <a:bodyPr wrap="none">
            <a:spAutoFit/>
          </a:bodyPr>
          <a:lstStyle/>
          <a:p>
            <a:r>
              <a:rPr lang="en-US" sz="2400" dirty="0">
                <a:effectLst>
                  <a:outerShdw blurRad="38100" dist="38100" dir="2700000" algn="tl">
                    <a:srgbClr val="000000"/>
                  </a:outerShdw>
                </a:effectLst>
                <a:latin typeface="Book Antiqua" pitchFamily="18" charset="0"/>
              </a:rPr>
              <a:t>Slope </a:t>
            </a:r>
            <a:r>
              <a:rPr lang="en-US" sz="2400" i="1" dirty="0">
                <a:effectLst>
                  <a:outerShdw blurRad="38100" dist="38100" dir="2700000" algn="tl">
                    <a:srgbClr val="000000"/>
                  </a:outerShdw>
                </a:effectLst>
                <a:latin typeface="Symbol" pitchFamily="18" charset="2"/>
              </a:rPr>
              <a:t>b</a:t>
            </a:r>
            <a:r>
              <a:rPr lang="en-US" sz="2400" baseline="-25000" dirty="0">
                <a:effectLst>
                  <a:outerShdw blurRad="38100" dist="38100" dir="2700000" algn="tl">
                    <a:srgbClr val="000000"/>
                  </a:outerShdw>
                </a:effectLst>
                <a:latin typeface="Book Antiqua" pitchFamily="18" charset="0"/>
              </a:rPr>
              <a:t>1</a:t>
            </a:r>
          </a:p>
          <a:p>
            <a:r>
              <a:rPr lang="en-US" sz="2400" dirty="0">
                <a:effectLst>
                  <a:outerShdw blurRad="38100" dist="38100" dir="2700000" algn="tl">
                    <a:srgbClr val="000000"/>
                  </a:outerShdw>
                </a:effectLst>
                <a:latin typeface="Book Antiqua" pitchFamily="18" charset="0"/>
              </a:rPr>
              <a:t>is 0</a:t>
            </a:r>
          </a:p>
        </p:txBody>
      </p:sp>
      <p:sp>
        <p:nvSpPr>
          <p:cNvPr id="183307" name="Text Box 11"/>
          <p:cNvSpPr txBox="1">
            <a:spLocks noChangeArrowheads="1"/>
          </p:cNvSpPr>
          <p:nvPr/>
        </p:nvSpPr>
        <p:spPr bwMode="auto">
          <a:xfrm>
            <a:off x="3860800" y="3035300"/>
            <a:ext cx="2343150" cy="457200"/>
          </a:xfrm>
          <a:prstGeom prst="rect">
            <a:avLst/>
          </a:prstGeom>
          <a:noFill/>
          <a:ln w="12700">
            <a:noFill/>
            <a:miter lim="800000"/>
            <a:headEnd/>
            <a:tailEnd/>
          </a:ln>
          <a:effectLst/>
        </p:spPr>
        <p:txBody>
          <a:bodyPr wrap="none">
            <a:spAutoFit/>
          </a:bodyPr>
          <a:lstStyle/>
          <a:p>
            <a:r>
              <a:rPr lang="en-US" sz="2400" b="1" dirty="0">
                <a:latin typeface="Book Antiqua" pitchFamily="18" charset="0"/>
              </a:rPr>
              <a:t>Regression line</a:t>
            </a:r>
          </a:p>
        </p:txBody>
      </p:sp>
      <p:sp>
        <p:nvSpPr>
          <p:cNvPr id="183308" name="Text Box 12"/>
          <p:cNvSpPr txBox="1">
            <a:spLocks noChangeArrowheads="1"/>
          </p:cNvSpPr>
          <p:nvPr/>
        </p:nvSpPr>
        <p:spPr bwMode="auto">
          <a:xfrm>
            <a:off x="1849383" y="2928938"/>
            <a:ext cx="1455848" cy="830997"/>
          </a:xfrm>
          <a:prstGeom prst="rect">
            <a:avLst/>
          </a:prstGeom>
          <a:noFill/>
          <a:ln w="12700">
            <a:noFill/>
            <a:miter lim="800000"/>
            <a:headEnd/>
            <a:tailEnd/>
          </a:ln>
          <a:effectLst/>
        </p:spPr>
        <p:txBody>
          <a:bodyPr wrap="none">
            <a:spAutoFit/>
          </a:bodyPr>
          <a:lstStyle/>
          <a:p>
            <a:r>
              <a:rPr lang="en-US" sz="2400" dirty="0">
                <a:effectLst>
                  <a:outerShdw blurRad="38100" dist="38100" dir="2700000" algn="tl">
                    <a:srgbClr val="000000"/>
                  </a:outerShdw>
                </a:effectLst>
                <a:latin typeface="Book Antiqua" pitchFamily="18" charset="0"/>
              </a:rPr>
              <a:t>Intercept</a:t>
            </a:r>
          </a:p>
          <a:p>
            <a:r>
              <a:rPr lang="en-US" sz="2400" i="1" dirty="0">
                <a:effectLst>
                  <a:outerShdw blurRad="38100" dist="38100" dir="2700000" algn="tl">
                    <a:srgbClr val="000000"/>
                  </a:outerShdw>
                </a:effectLst>
                <a:latin typeface="Symbol" pitchFamily="18" charset="2"/>
              </a:rPr>
              <a:t>             b</a:t>
            </a:r>
            <a:r>
              <a:rPr lang="en-US" sz="2400" baseline="-25000" dirty="0">
                <a:effectLst>
                  <a:outerShdw blurRad="38100" dist="38100" dir="2700000" algn="tl">
                    <a:srgbClr val="000000"/>
                  </a:outerShdw>
                </a:effectLst>
                <a:latin typeface="Book Antiqua" pitchFamily="18" charset="0"/>
              </a:rPr>
              <a:t>0</a:t>
            </a:r>
            <a:endParaRPr lang="en-US" sz="2400"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421713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83308"/>
                                        </p:tgtEl>
                                        <p:attrNameLst>
                                          <p:attrName>style.visibility</p:attrName>
                                        </p:attrNameLst>
                                      </p:cBhvr>
                                      <p:to>
                                        <p:strVal val="visible"/>
                                      </p:to>
                                    </p:set>
                                    <p:animEffect transition="in" filter="blinds(horizontal)">
                                      <p:cBhvr>
                                        <p:cTn id="11" dur="500"/>
                                        <p:tgtEl>
                                          <p:spTgt spid="183308"/>
                                        </p:tgtEl>
                                      </p:cBhvr>
                                    </p:animEffect>
                                  </p:childTnLst>
                                </p:cTn>
                              </p:par>
                            </p:childTnLst>
                          </p:cTn>
                        </p:par>
                        <p:par>
                          <p:cTn id="12" fill="hold">
                            <p:stCondLst>
                              <p:cond delay="1500"/>
                            </p:stCondLst>
                            <p:childTnLst>
                              <p:par>
                                <p:cTn id="13" presetID="17" presetClass="entr" presetSubtype="8" fill="hold" grpId="0" nodeType="afterEffect">
                                  <p:stCondLst>
                                    <p:cond delay="2000"/>
                                  </p:stCondLst>
                                  <p:childTnLst>
                                    <p:set>
                                      <p:cBhvr>
                                        <p:cTn id="14" dur="1" fill="hold">
                                          <p:stCondLst>
                                            <p:cond delay="0"/>
                                          </p:stCondLst>
                                        </p:cTn>
                                        <p:tgtEl>
                                          <p:spTgt spid="183305"/>
                                        </p:tgtEl>
                                        <p:attrNameLst>
                                          <p:attrName>style.visibility</p:attrName>
                                        </p:attrNameLst>
                                      </p:cBhvr>
                                      <p:to>
                                        <p:strVal val="visible"/>
                                      </p:to>
                                    </p:set>
                                    <p:anim calcmode="lin" valueType="num">
                                      <p:cBhvr>
                                        <p:cTn id="15" dur="500" fill="hold"/>
                                        <p:tgtEl>
                                          <p:spTgt spid="183305"/>
                                        </p:tgtEl>
                                        <p:attrNameLst>
                                          <p:attrName>ppt_x</p:attrName>
                                        </p:attrNameLst>
                                      </p:cBhvr>
                                      <p:tavLst>
                                        <p:tav tm="0">
                                          <p:val>
                                            <p:strVal val="#ppt_x-#ppt_w/2"/>
                                          </p:val>
                                        </p:tav>
                                        <p:tav tm="100000">
                                          <p:val>
                                            <p:strVal val="#ppt_x"/>
                                          </p:val>
                                        </p:tav>
                                      </p:tavLst>
                                    </p:anim>
                                    <p:anim calcmode="lin" valueType="num">
                                      <p:cBhvr>
                                        <p:cTn id="16" dur="500" fill="hold"/>
                                        <p:tgtEl>
                                          <p:spTgt spid="183305"/>
                                        </p:tgtEl>
                                        <p:attrNameLst>
                                          <p:attrName>ppt_y</p:attrName>
                                        </p:attrNameLst>
                                      </p:cBhvr>
                                      <p:tavLst>
                                        <p:tav tm="0">
                                          <p:val>
                                            <p:strVal val="#ppt_y"/>
                                          </p:val>
                                        </p:tav>
                                        <p:tav tm="100000">
                                          <p:val>
                                            <p:strVal val="#ppt_y"/>
                                          </p:val>
                                        </p:tav>
                                      </p:tavLst>
                                    </p:anim>
                                    <p:anim calcmode="lin" valueType="num">
                                      <p:cBhvr>
                                        <p:cTn id="17" dur="500" fill="hold"/>
                                        <p:tgtEl>
                                          <p:spTgt spid="183305"/>
                                        </p:tgtEl>
                                        <p:attrNameLst>
                                          <p:attrName>ppt_w</p:attrName>
                                        </p:attrNameLst>
                                      </p:cBhvr>
                                      <p:tavLst>
                                        <p:tav tm="0">
                                          <p:val>
                                            <p:fltVal val="0"/>
                                          </p:val>
                                        </p:tav>
                                        <p:tav tm="100000">
                                          <p:val>
                                            <p:strVal val="#ppt_w"/>
                                          </p:val>
                                        </p:tav>
                                      </p:tavLst>
                                    </p:anim>
                                    <p:anim calcmode="lin" valueType="num">
                                      <p:cBhvr>
                                        <p:cTn id="18" dur="500" fill="hold"/>
                                        <p:tgtEl>
                                          <p:spTgt spid="183305"/>
                                        </p:tgtEl>
                                        <p:attrNameLst>
                                          <p:attrName>ppt_h</p:attrName>
                                        </p:attrNameLst>
                                      </p:cBhvr>
                                      <p:tavLst>
                                        <p:tav tm="0">
                                          <p:val>
                                            <p:strVal val="#ppt_h"/>
                                          </p:val>
                                        </p:tav>
                                        <p:tav tm="100000">
                                          <p:val>
                                            <p:strVal val="#ppt_h"/>
                                          </p:val>
                                        </p:tav>
                                      </p:tavLst>
                                    </p:anim>
                                  </p:childTnLst>
                                </p:cTn>
                              </p:par>
                            </p:childTnLst>
                          </p:cTn>
                        </p:par>
                        <p:par>
                          <p:cTn id="19" fill="hold">
                            <p:stCondLst>
                              <p:cond delay="4000"/>
                            </p:stCondLst>
                            <p:childTnLst>
                              <p:par>
                                <p:cTn id="20" presetID="12" presetClass="entr" presetSubtype="1" fill="hold" grpId="0" nodeType="afterEffect">
                                  <p:stCondLst>
                                    <p:cond delay="1000"/>
                                  </p:stCondLst>
                                  <p:childTnLst>
                                    <p:set>
                                      <p:cBhvr>
                                        <p:cTn id="21" dur="1" fill="hold">
                                          <p:stCondLst>
                                            <p:cond delay="0"/>
                                          </p:stCondLst>
                                        </p:cTn>
                                        <p:tgtEl>
                                          <p:spTgt spid="183307"/>
                                        </p:tgtEl>
                                        <p:attrNameLst>
                                          <p:attrName>style.visibility</p:attrName>
                                        </p:attrNameLst>
                                      </p:cBhvr>
                                      <p:to>
                                        <p:strVal val="visible"/>
                                      </p:to>
                                    </p:set>
                                    <p:animEffect transition="in" filter="slide(fromTop)">
                                      <p:cBhvr>
                                        <p:cTn id="22" dur="500"/>
                                        <p:tgtEl>
                                          <p:spTgt spid="183307"/>
                                        </p:tgtEl>
                                      </p:cBhvr>
                                    </p:animEffect>
                                  </p:childTnLst>
                                </p:cTn>
                              </p:par>
                            </p:childTnLst>
                          </p:cTn>
                        </p:par>
                        <p:par>
                          <p:cTn id="23" fill="hold">
                            <p:stCondLst>
                              <p:cond delay="5500"/>
                            </p:stCondLst>
                            <p:childTnLst>
                              <p:par>
                                <p:cTn id="24" presetID="3" presetClass="entr" presetSubtype="10" fill="hold" grpId="0" nodeType="afterEffect">
                                  <p:stCondLst>
                                    <p:cond delay="1000"/>
                                  </p:stCondLst>
                                  <p:childTnLst>
                                    <p:set>
                                      <p:cBhvr>
                                        <p:cTn id="25" dur="1" fill="hold">
                                          <p:stCondLst>
                                            <p:cond delay="0"/>
                                          </p:stCondLst>
                                        </p:cTn>
                                        <p:tgtEl>
                                          <p:spTgt spid="183306"/>
                                        </p:tgtEl>
                                        <p:attrNameLst>
                                          <p:attrName>style.visibility</p:attrName>
                                        </p:attrNameLst>
                                      </p:cBhvr>
                                      <p:to>
                                        <p:strVal val="visible"/>
                                      </p:to>
                                    </p:set>
                                    <p:animEffect transition="in" filter="blinds(horizontal)">
                                      <p:cBhvr>
                                        <p:cTn id="26" dur="500"/>
                                        <p:tgtEl>
                                          <p:spTgt spid="18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animBg="1"/>
      <p:bldP spid="183306" grpId="0" autoUpdateAnimBg="0"/>
      <p:bldP spid="183307" grpId="0" autoUpdateAnimBg="0"/>
      <p:bldP spid="1833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16.</a:t>
            </a:r>
            <a:fld id="{6FD8006E-0C8B-4BC3-AA4E-177B557E4DDD}" type="slidenum">
              <a:rPr lang="en-US"/>
              <a:pPr>
                <a:defRPr/>
              </a:pPr>
              <a:t>8</a:t>
            </a:fld>
            <a:endParaRPr lang="en-US"/>
          </a:p>
        </p:txBody>
      </p:sp>
      <p:sp>
        <p:nvSpPr>
          <p:cNvPr id="6147" name="Rectangle 2"/>
          <p:cNvSpPr>
            <a:spLocks noGrp="1" noChangeArrowheads="1"/>
          </p:cNvSpPr>
          <p:nvPr>
            <p:ph type="title"/>
          </p:nvPr>
        </p:nvSpPr>
        <p:spPr/>
        <p:txBody>
          <a:bodyPr/>
          <a:lstStyle/>
          <a:p>
            <a:pPr eaLnBrk="1" hangingPunct="1"/>
            <a:r>
              <a:rPr lang="en-US"/>
              <a:t>Random Term…</a:t>
            </a:r>
          </a:p>
        </p:txBody>
      </p:sp>
      <p:sp>
        <p:nvSpPr>
          <p:cNvPr id="6148" name="Rectangle 3"/>
          <p:cNvSpPr>
            <a:spLocks noGrp="1" noChangeArrowheads="1"/>
          </p:cNvSpPr>
          <p:nvPr>
            <p:ph type="body" idx="1"/>
          </p:nvPr>
        </p:nvSpPr>
        <p:spPr/>
        <p:txBody>
          <a:bodyPr/>
          <a:lstStyle/>
          <a:p>
            <a:pPr marL="0" indent="0" eaLnBrk="1" hangingPunct="1">
              <a:buFontTx/>
              <a:buNone/>
            </a:pPr>
            <a:r>
              <a:rPr lang="en-US" dirty="0"/>
              <a:t>We now represent the price of a house as a function of its size in this Probabilistic Model:</a:t>
            </a:r>
          </a:p>
          <a:p>
            <a:pPr marL="0" indent="0" eaLnBrk="1" hangingPunct="1">
              <a:buFontTx/>
              <a:buNone/>
            </a:pPr>
            <a:endParaRPr lang="en-US" dirty="0"/>
          </a:p>
          <a:p>
            <a:pPr marL="0" indent="0" eaLnBrk="1" hangingPunct="1">
              <a:buFontTx/>
              <a:buNone/>
            </a:pPr>
            <a:r>
              <a:rPr lang="en-US" dirty="0"/>
              <a:t>	y = 100,000 + 100x + </a:t>
            </a:r>
          </a:p>
          <a:p>
            <a:pPr marL="0" indent="0" eaLnBrk="1" hangingPunct="1">
              <a:buFontTx/>
              <a:buNone/>
            </a:pPr>
            <a:endParaRPr lang="en-US" dirty="0"/>
          </a:p>
          <a:p>
            <a:pPr marL="0" indent="0" eaLnBrk="1" hangingPunct="1">
              <a:buFontTx/>
              <a:buNone/>
            </a:pPr>
            <a:r>
              <a:rPr lang="en-US" dirty="0"/>
              <a:t>Where      (Greek letter epsilon) is the </a:t>
            </a:r>
            <a:r>
              <a:rPr lang="en-US" b="1" i="1" dirty="0"/>
              <a:t>random term</a:t>
            </a:r>
            <a:r>
              <a:rPr lang="en-US" dirty="0"/>
              <a:t> (a.k.a. </a:t>
            </a:r>
            <a:r>
              <a:rPr lang="en-US" b="1" i="1" dirty="0"/>
              <a:t>error variable</a:t>
            </a:r>
            <a:r>
              <a:rPr lang="en-US" dirty="0"/>
              <a:t>). It is the difference between the </a:t>
            </a:r>
            <a:r>
              <a:rPr lang="en-US" b="1" i="1" dirty="0">
                <a:solidFill>
                  <a:srgbClr val="0000FF"/>
                </a:solidFill>
              </a:rPr>
              <a:t>actual</a:t>
            </a:r>
            <a:r>
              <a:rPr lang="en-US" dirty="0"/>
              <a:t> selling price and the </a:t>
            </a:r>
            <a:r>
              <a:rPr lang="en-US" b="1" i="1" dirty="0">
                <a:solidFill>
                  <a:srgbClr val="FF0000"/>
                </a:solidFill>
              </a:rPr>
              <a:t>estimated</a:t>
            </a:r>
            <a:r>
              <a:rPr lang="en-US" dirty="0"/>
              <a:t> price based on the size of the house. Its value will vary from house sale to house sale, even if the square footage (i.e. </a:t>
            </a:r>
            <a:r>
              <a:rPr lang="en-US" b="1" dirty="0"/>
              <a:t>x</a:t>
            </a:r>
            <a:r>
              <a:rPr lang="en-US" dirty="0"/>
              <a:t>) remains the same.</a:t>
            </a: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100" y="25019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3479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r>
              <a:rPr lang="en-US"/>
              <a:t>16.</a:t>
            </a:r>
            <a:fld id="{9EB776EF-695E-425A-8C81-08B1392E0E46}" type="slidenum">
              <a:rPr lang="en-US"/>
              <a:pPr>
                <a:defRPr/>
              </a:pPr>
              <a:t>9</a:t>
            </a:fld>
            <a:endParaRPr lang="en-US"/>
          </a:p>
        </p:txBody>
      </p:sp>
      <p:sp>
        <p:nvSpPr>
          <p:cNvPr id="7171" name="Rectangle 2"/>
          <p:cNvSpPr>
            <a:spLocks noGrp="1" noChangeArrowheads="1"/>
          </p:cNvSpPr>
          <p:nvPr>
            <p:ph type="title"/>
          </p:nvPr>
        </p:nvSpPr>
        <p:spPr/>
        <p:txBody>
          <a:bodyPr/>
          <a:lstStyle/>
          <a:p>
            <a:pPr eaLnBrk="1" hangingPunct="1"/>
            <a:r>
              <a:rPr lang="en-US"/>
              <a:t>Simple Linear Regression Model…</a:t>
            </a:r>
          </a:p>
        </p:txBody>
      </p:sp>
      <p:sp>
        <p:nvSpPr>
          <p:cNvPr id="7172" name="Rectangle 3"/>
          <p:cNvSpPr>
            <a:spLocks noGrp="1" noChangeArrowheads="1"/>
          </p:cNvSpPr>
          <p:nvPr>
            <p:ph type="body" idx="1"/>
          </p:nvPr>
        </p:nvSpPr>
        <p:spPr/>
        <p:txBody>
          <a:bodyPr/>
          <a:lstStyle/>
          <a:p>
            <a:pPr marL="0" indent="0" eaLnBrk="1" hangingPunct="1">
              <a:buFontTx/>
              <a:buNone/>
            </a:pPr>
            <a:r>
              <a:rPr lang="en-US"/>
              <a:t>A straight line model with one independent variable is called a </a:t>
            </a:r>
            <a:r>
              <a:rPr lang="en-US" b="1" i="1"/>
              <a:t>first order linear model</a:t>
            </a:r>
            <a:r>
              <a:rPr lang="en-US"/>
              <a:t> or a </a:t>
            </a:r>
            <a:r>
              <a:rPr lang="en-US" b="1" i="1"/>
              <a:t>simple linear regression model</a:t>
            </a:r>
            <a:r>
              <a:rPr lang="en-US"/>
              <a:t>. Its is written as:</a:t>
            </a:r>
          </a:p>
        </p:txBody>
      </p:sp>
      <p:sp>
        <p:nvSpPr>
          <p:cNvPr id="7173" name="Rectangle 5"/>
          <p:cNvSpPr>
            <a:spLocks noChangeArrowheads="1"/>
          </p:cNvSpPr>
          <p:nvPr/>
        </p:nvSpPr>
        <p:spPr bwMode="auto">
          <a:xfrm>
            <a:off x="6451600" y="4125313"/>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latin typeface="Tahoma" pitchFamily="34" charset="0"/>
              </a:rPr>
              <a:t>error variable</a:t>
            </a:r>
          </a:p>
        </p:txBody>
      </p:sp>
      <p:sp>
        <p:nvSpPr>
          <p:cNvPr id="7174" name="Rectangle 6"/>
          <p:cNvSpPr>
            <a:spLocks noChangeArrowheads="1"/>
          </p:cNvSpPr>
          <p:nvPr/>
        </p:nvSpPr>
        <p:spPr bwMode="auto">
          <a:xfrm>
            <a:off x="1651000" y="2413988"/>
            <a:ext cx="12573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FF0000"/>
                </a:solidFill>
                <a:latin typeface="Tahoma" pitchFamily="34" charset="0"/>
              </a:rPr>
              <a:t>dependent</a:t>
            </a:r>
          </a:p>
          <a:p>
            <a:r>
              <a:rPr lang="en-US" sz="1800">
                <a:solidFill>
                  <a:srgbClr val="FF0000"/>
                </a:solidFill>
                <a:latin typeface="Tahoma" pitchFamily="34" charset="0"/>
              </a:rPr>
              <a:t>variable</a:t>
            </a:r>
          </a:p>
        </p:txBody>
      </p:sp>
      <p:sp>
        <p:nvSpPr>
          <p:cNvPr id="7175" name="Rectangle 7"/>
          <p:cNvSpPr>
            <a:spLocks noChangeArrowheads="1"/>
          </p:cNvSpPr>
          <p:nvPr/>
        </p:nvSpPr>
        <p:spPr bwMode="auto">
          <a:xfrm>
            <a:off x="4927600" y="2337788"/>
            <a:ext cx="14366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FF0000"/>
                </a:solidFill>
                <a:latin typeface="Tahoma" pitchFamily="34" charset="0"/>
              </a:rPr>
              <a:t>independent</a:t>
            </a:r>
          </a:p>
          <a:p>
            <a:r>
              <a:rPr lang="en-US" sz="1800">
                <a:solidFill>
                  <a:srgbClr val="FF0000"/>
                </a:solidFill>
                <a:latin typeface="Tahoma" pitchFamily="34" charset="0"/>
              </a:rPr>
              <a:t>variable</a:t>
            </a:r>
          </a:p>
        </p:txBody>
      </p:sp>
      <p:sp>
        <p:nvSpPr>
          <p:cNvPr id="7176" name="Rectangle 8"/>
          <p:cNvSpPr>
            <a:spLocks noChangeArrowheads="1"/>
          </p:cNvSpPr>
          <p:nvPr/>
        </p:nvSpPr>
        <p:spPr bwMode="auto">
          <a:xfrm>
            <a:off x="3098800" y="4125313"/>
            <a:ext cx="1268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0000FF"/>
                </a:solidFill>
                <a:latin typeface="Tahoma" pitchFamily="34" charset="0"/>
              </a:rPr>
              <a:t>y-intercept</a:t>
            </a:r>
          </a:p>
        </p:txBody>
      </p:sp>
      <p:sp>
        <p:nvSpPr>
          <p:cNvPr id="7177" name="Rectangle 9"/>
          <p:cNvSpPr>
            <a:spLocks noChangeArrowheads="1"/>
          </p:cNvSpPr>
          <p:nvPr/>
        </p:nvSpPr>
        <p:spPr bwMode="auto">
          <a:xfrm>
            <a:off x="4546600" y="4125313"/>
            <a:ext cx="1797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008000"/>
                </a:solidFill>
                <a:latin typeface="Tahoma" pitchFamily="34" charset="0"/>
              </a:rPr>
              <a:t>slope of the line</a:t>
            </a:r>
          </a:p>
        </p:txBody>
      </p:sp>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09313"/>
            <a:ext cx="4826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Rectangle 11"/>
          <p:cNvSpPr>
            <a:spLocks noChangeArrowheads="1"/>
          </p:cNvSpPr>
          <p:nvPr/>
        </p:nvSpPr>
        <p:spPr bwMode="auto">
          <a:xfrm>
            <a:off x="1955800" y="3058513"/>
            <a:ext cx="685800" cy="106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0" name="Rectangle 12"/>
          <p:cNvSpPr>
            <a:spLocks noChangeArrowheads="1"/>
          </p:cNvSpPr>
          <p:nvPr/>
        </p:nvSpPr>
        <p:spPr bwMode="auto">
          <a:xfrm>
            <a:off x="5384800" y="2982313"/>
            <a:ext cx="533400" cy="106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Rectangle 13"/>
          <p:cNvSpPr>
            <a:spLocks noChangeArrowheads="1"/>
          </p:cNvSpPr>
          <p:nvPr/>
        </p:nvSpPr>
        <p:spPr bwMode="auto">
          <a:xfrm>
            <a:off x="3327400" y="3058513"/>
            <a:ext cx="838200" cy="1066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2" name="Rectangle 14"/>
          <p:cNvSpPr>
            <a:spLocks noChangeArrowheads="1"/>
          </p:cNvSpPr>
          <p:nvPr/>
        </p:nvSpPr>
        <p:spPr bwMode="auto">
          <a:xfrm>
            <a:off x="4826000" y="2982313"/>
            <a:ext cx="533400" cy="10668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8000"/>
              </a:solidFill>
            </a:endParaRPr>
          </a:p>
        </p:txBody>
      </p:sp>
      <p:sp>
        <p:nvSpPr>
          <p:cNvPr id="7183" name="Rectangle 15"/>
          <p:cNvSpPr>
            <a:spLocks noChangeArrowheads="1"/>
          </p:cNvSpPr>
          <p:nvPr/>
        </p:nvSpPr>
        <p:spPr bwMode="auto">
          <a:xfrm>
            <a:off x="6350000" y="2982313"/>
            <a:ext cx="533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 name="Rectangle 1"/>
          <p:cNvSpPr/>
          <p:nvPr/>
        </p:nvSpPr>
        <p:spPr>
          <a:xfrm>
            <a:off x="241190" y="4499908"/>
            <a:ext cx="8445500" cy="1938992"/>
          </a:xfrm>
          <a:prstGeom prst="rect">
            <a:avLst/>
          </a:prstGeom>
        </p:spPr>
        <p:txBody>
          <a:bodyPr wrap="square">
            <a:spAutoFit/>
          </a:bodyPr>
          <a:lstStyle/>
          <a:p>
            <a:pPr marL="0" indent="0" algn="l" eaLnBrk="1" hangingPunct="1">
              <a:buFontTx/>
              <a:buNone/>
            </a:pPr>
            <a:r>
              <a:rPr lang="en-US" dirty="0"/>
              <a:t>Where      (Greek letter epsilon) is the </a:t>
            </a:r>
            <a:r>
              <a:rPr lang="en-US" b="1" i="1" dirty="0"/>
              <a:t>random term</a:t>
            </a:r>
            <a:r>
              <a:rPr lang="en-US" dirty="0"/>
              <a:t> (a.k.a. </a:t>
            </a:r>
            <a:r>
              <a:rPr lang="en-US" b="1" i="1" dirty="0"/>
              <a:t>error variable</a:t>
            </a:r>
            <a:r>
              <a:rPr lang="en-US" dirty="0"/>
              <a:t>). It is the difference between the </a:t>
            </a:r>
            <a:r>
              <a:rPr lang="en-US" b="1" i="1" dirty="0">
                <a:solidFill>
                  <a:srgbClr val="0000FF"/>
                </a:solidFill>
              </a:rPr>
              <a:t>actual</a:t>
            </a:r>
            <a:r>
              <a:rPr lang="en-US" dirty="0"/>
              <a:t> selling price and the </a:t>
            </a:r>
            <a:r>
              <a:rPr lang="en-US" b="1" i="1" dirty="0">
                <a:solidFill>
                  <a:srgbClr val="FF0000"/>
                </a:solidFill>
              </a:rPr>
              <a:t>estimated</a:t>
            </a:r>
            <a:r>
              <a:rPr lang="en-US" dirty="0"/>
              <a:t> price based on the size of the house. Its value will vary from house sale to house sale, even if the square footage (i.e. </a:t>
            </a:r>
            <a:r>
              <a:rPr lang="en-US" b="1" dirty="0"/>
              <a:t>x</a:t>
            </a:r>
            <a:r>
              <a:rPr lang="en-US" dirty="0"/>
              <a:t>) remains the same.</a:t>
            </a: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20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2246</TotalTime>
  <Words>1478</Words>
  <Application>Microsoft Office PowerPoint</Application>
  <PresentationFormat>On-screen Show (4:3)</PresentationFormat>
  <Paragraphs>226</Paragraphs>
  <Slides>29</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 Antiqua</vt:lpstr>
      <vt:lpstr>Symbol</vt:lpstr>
      <vt:lpstr>Tahoma</vt:lpstr>
      <vt:lpstr>Times</vt:lpstr>
      <vt:lpstr>Wingdings</vt:lpstr>
      <vt:lpstr>Blank Presentation</vt:lpstr>
      <vt:lpstr>Chapter 16</vt:lpstr>
      <vt:lpstr>Brexit Votes by age</vt:lpstr>
      <vt:lpstr>PowerPoint Presentation</vt:lpstr>
      <vt:lpstr>PowerPoint Presentation</vt:lpstr>
      <vt:lpstr>Regression Analysis…</vt:lpstr>
      <vt:lpstr>PowerPoint Presentation</vt:lpstr>
      <vt:lpstr>PowerPoint Presentation</vt:lpstr>
      <vt:lpstr>Random Term…</vt:lpstr>
      <vt:lpstr>Simple Linear Regression Model…</vt:lpstr>
      <vt:lpstr>Least Squares Line…</vt:lpstr>
      <vt:lpstr>Example 16.2…</vt:lpstr>
      <vt:lpstr>Example 16.2…</vt:lpstr>
      <vt:lpstr>Example 16.2…</vt:lpstr>
      <vt:lpstr>Example 16.2…</vt:lpstr>
      <vt:lpstr>Example 16.2…</vt:lpstr>
      <vt:lpstr>Example 16.2…</vt:lpstr>
      <vt:lpstr>Required Conditions…</vt:lpstr>
      <vt:lpstr>Assessing the Model…</vt:lpstr>
      <vt:lpstr>Standard Error of Estimate…</vt:lpstr>
      <vt:lpstr>Using the Regression Equation…</vt:lpstr>
      <vt:lpstr>Standard Error of Estimate…</vt:lpstr>
      <vt:lpstr>Coefficient of Determination</vt:lpstr>
      <vt:lpstr>R2  - Coefficient of Determination</vt:lpstr>
      <vt:lpstr>Adjusted R2 value…</vt:lpstr>
      <vt:lpstr>Regression Diagnostics…</vt:lpstr>
      <vt:lpstr>Using residual plots to check for regression validity</vt:lpstr>
      <vt:lpstr>Heteroscedasticity</vt:lpstr>
      <vt:lpstr>PowerPoint Presentation</vt:lpstr>
      <vt:lpstr>Outliers…</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 Simple Linear Regression and Correlation</dc:title>
  <dc:subject>Keller's Statistics for Management &amp; Economics, 7th Ed.</dc:subject>
  <dc:creator>Trent Tucker, Wilfrid Laurier Univeristy</dc:creator>
  <cp:lastModifiedBy>Sethi, Avanti</cp:lastModifiedBy>
  <cp:revision>198</cp:revision>
  <cp:lastPrinted>2004-06-22T18:52:57Z</cp:lastPrinted>
  <dcterms:created xsi:type="dcterms:W3CDTF">2004-06-22T18:17:40Z</dcterms:created>
  <dcterms:modified xsi:type="dcterms:W3CDTF">2018-08-03T22:02:04Z</dcterms:modified>
</cp:coreProperties>
</file>