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256" r:id="rId2"/>
    <p:sldId id="312" r:id="rId3"/>
    <p:sldId id="313" r:id="rId4"/>
    <p:sldId id="257" r:id="rId5"/>
    <p:sldId id="258" r:id="rId6"/>
    <p:sldId id="259" r:id="rId7"/>
    <p:sldId id="260" r:id="rId8"/>
    <p:sldId id="261" r:id="rId9"/>
    <p:sldId id="307" r:id="rId10"/>
    <p:sldId id="310" r:id="rId11"/>
    <p:sldId id="308" r:id="rId12"/>
    <p:sldId id="311" r:id="rId13"/>
    <p:sldId id="309" r:id="rId14"/>
    <p:sldId id="263" r:id="rId15"/>
    <p:sldId id="262" r:id="rId16"/>
    <p:sldId id="264" r:id="rId17"/>
    <p:sldId id="265" r:id="rId18"/>
    <p:sldId id="266" r:id="rId19"/>
    <p:sldId id="268" r:id="rId20"/>
    <p:sldId id="269" r:id="rId21"/>
    <p:sldId id="314" r:id="rId22"/>
    <p:sldId id="270" r:id="rId23"/>
    <p:sldId id="315" r:id="rId24"/>
    <p:sldId id="275" r:id="rId25"/>
    <p:sldId id="276" r:id="rId26"/>
    <p:sldId id="280" r:id="rId27"/>
  </p:sldIdLst>
  <p:sldSz cx="9144000" cy="6858000" type="screen4x3"/>
  <p:notesSz cx="7315200" cy="9601200"/>
  <p:custDataLst>
    <p:tags r:id="rId30"/>
  </p:custDataLst>
  <p:defaultTextStyle>
    <a:defPPr>
      <a:defRPr lang="en-US"/>
    </a:defPPr>
    <a:lvl1pPr algn="ctr" rtl="0" eaLnBrk="0" fontAlgn="base" hangingPunct="0">
      <a:spcBef>
        <a:spcPct val="0"/>
      </a:spcBef>
      <a:spcAft>
        <a:spcPct val="0"/>
      </a:spcAft>
      <a:defRPr sz="2400" kern="1200">
        <a:solidFill>
          <a:schemeClr val="tx1"/>
        </a:solidFill>
        <a:latin typeface="Wingdings 2" charset="2"/>
        <a:ea typeface="+mn-ea"/>
        <a:cs typeface="+mn-cs"/>
      </a:defRPr>
    </a:lvl1pPr>
    <a:lvl2pPr marL="457200" algn="ctr" rtl="0" eaLnBrk="0" fontAlgn="base" hangingPunct="0">
      <a:spcBef>
        <a:spcPct val="0"/>
      </a:spcBef>
      <a:spcAft>
        <a:spcPct val="0"/>
      </a:spcAft>
      <a:defRPr sz="2400" kern="1200">
        <a:solidFill>
          <a:schemeClr val="tx1"/>
        </a:solidFill>
        <a:latin typeface="Wingdings 2" charset="2"/>
        <a:ea typeface="+mn-ea"/>
        <a:cs typeface="+mn-cs"/>
      </a:defRPr>
    </a:lvl2pPr>
    <a:lvl3pPr marL="914400" algn="ctr" rtl="0" eaLnBrk="0" fontAlgn="base" hangingPunct="0">
      <a:spcBef>
        <a:spcPct val="0"/>
      </a:spcBef>
      <a:spcAft>
        <a:spcPct val="0"/>
      </a:spcAft>
      <a:defRPr sz="2400" kern="1200">
        <a:solidFill>
          <a:schemeClr val="tx1"/>
        </a:solidFill>
        <a:latin typeface="Wingdings 2"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charset="2"/>
        <a:ea typeface="+mn-ea"/>
        <a:cs typeface="+mn-cs"/>
      </a:defRPr>
    </a:lvl5pPr>
    <a:lvl6pPr marL="2286000" algn="l" defTabSz="914400" rtl="0" eaLnBrk="1" latinLnBrk="0" hangingPunct="1">
      <a:defRPr sz="2400" kern="1200">
        <a:solidFill>
          <a:schemeClr val="tx1"/>
        </a:solidFill>
        <a:latin typeface="Wingdings 2" charset="2"/>
        <a:ea typeface="+mn-ea"/>
        <a:cs typeface="+mn-cs"/>
      </a:defRPr>
    </a:lvl6pPr>
    <a:lvl7pPr marL="2743200" algn="l" defTabSz="914400" rtl="0" eaLnBrk="1" latinLnBrk="0" hangingPunct="1">
      <a:defRPr sz="2400" kern="1200">
        <a:solidFill>
          <a:schemeClr val="tx1"/>
        </a:solidFill>
        <a:latin typeface="Wingdings 2" charset="2"/>
        <a:ea typeface="+mn-ea"/>
        <a:cs typeface="+mn-cs"/>
      </a:defRPr>
    </a:lvl7pPr>
    <a:lvl8pPr marL="3200400" algn="l" defTabSz="914400" rtl="0" eaLnBrk="1" latinLnBrk="0" hangingPunct="1">
      <a:defRPr sz="2400" kern="1200">
        <a:solidFill>
          <a:schemeClr val="tx1"/>
        </a:solidFill>
        <a:latin typeface="Wingdings 2" charset="2"/>
        <a:ea typeface="+mn-ea"/>
        <a:cs typeface="+mn-cs"/>
      </a:defRPr>
    </a:lvl8pPr>
    <a:lvl9pPr marL="3657600" algn="l" defTabSz="914400" rtl="0" eaLnBrk="1" latinLnBrk="0" hangingPunct="1">
      <a:defRPr sz="2400" kern="1200">
        <a:solidFill>
          <a:schemeClr val="tx1"/>
        </a:solidFill>
        <a:latin typeface="Wingdings 2"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80"/>
    <a:srgbClr val="008000"/>
    <a:srgbClr val="FF0000"/>
    <a:srgbClr val="FFFFFF"/>
    <a:srgbClr val="CCCCCC"/>
    <a:srgbClr val="66FF66"/>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88" autoAdjust="0"/>
    <p:restoredTop sz="94660"/>
  </p:normalViewPr>
  <p:slideViewPr>
    <p:cSldViewPr>
      <p:cViewPr varScale="1">
        <p:scale>
          <a:sx n="81" d="100"/>
          <a:sy n="81" d="100"/>
        </p:scale>
        <p:origin x="960"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9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l" defTabSz="966788">
              <a:defRPr sz="1300">
                <a:latin typeface="Times" pitchFamily="18" charset="0"/>
              </a:defRPr>
            </a:lvl1pPr>
          </a:lstStyle>
          <a:p>
            <a:pPr>
              <a:defRPr/>
            </a:pPr>
            <a:r>
              <a:rPr lang="en-US"/>
              <a:t>Keller: Stats for Mgmt &amp; Econ, 7th Ed</a:t>
            </a:r>
          </a:p>
        </p:txBody>
      </p:sp>
      <p:sp>
        <p:nvSpPr>
          <p:cNvPr id="6147" name="Rectangle 3"/>
          <p:cNvSpPr>
            <a:spLocks noGrp="1" noChangeArrowheads="1"/>
          </p:cNvSpPr>
          <p:nvPr>
            <p:ph type="dt" sz="quarter"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atin typeface="Times" pitchFamily="18" charset="0"/>
              </a:defRPr>
            </a:lvl1pPr>
          </a:lstStyle>
          <a:p>
            <a:pPr>
              <a:defRPr/>
            </a:pPr>
            <a:fld id="{BDFFFD25-562E-4518-AEE3-C87B544D4DC3}" type="datetime4">
              <a:rPr lang="en-US"/>
              <a:pPr>
                <a:defRPr/>
              </a:pPr>
              <a:t>October 10, 2016</a:t>
            </a:fld>
            <a:endParaRPr lang="en-US"/>
          </a:p>
        </p:txBody>
      </p:sp>
      <p:sp>
        <p:nvSpPr>
          <p:cNvPr id="6148" name="Rectangle 4"/>
          <p:cNvSpPr>
            <a:spLocks noGrp="1" noChangeArrowheads="1"/>
          </p:cNvSpPr>
          <p:nvPr>
            <p:ph type="ftr" sz="quarter" idx="2"/>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l" defTabSz="966788">
              <a:defRPr sz="1300">
                <a:latin typeface="Times" pitchFamily="18" charset="0"/>
              </a:defRPr>
            </a:lvl1pPr>
          </a:lstStyle>
          <a:p>
            <a:pPr>
              <a:defRPr/>
            </a:pPr>
            <a:r>
              <a:rPr lang="en-US"/>
              <a:t>Copyright © 2006 Brooks/Cole, a division of Thomson Learning, Inc.</a:t>
            </a:r>
          </a:p>
        </p:txBody>
      </p:sp>
      <p:sp>
        <p:nvSpPr>
          <p:cNvPr id="6149" name="Rectangle 5"/>
          <p:cNvSpPr>
            <a:spLocks noGrp="1" noChangeArrowheads="1"/>
          </p:cNvSpPr>
          <p:nvPr>
            <p:ph type="sldNum" sz="quarter" idx="3"/>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atin typeface="Times" pitchFamily="18" charset="0"/>
              </a:defRPr>
            </a:lvl1pPr>
          </a:lstStyle>
          <a:p>
            <a:pPr>
              <a:defRPr/>
            </a:pPr>
            <a:fld id="{644CB89D-D76C-419B-8E2C-D594352340C1}" type="slidenum">
              <a:rPr lang="en-US"/>
              <a:pPr>
                <a:defRPr/>
              </a:pPr>
              <a:t>‹#›</a:t>
            </a:fld>
            <a:endParaRPr lang="en-US"/>
          </a:p>
        </p:txBody>
      </p:sp>
    </p:spTree>
    <p:extLst>
      <p:ext uri="{BB962C8B-B14F-4D97-AF65-F5344CB8AC3E}">
        <p14:creationId xmlns:p14="http://schemas.microsoft.com/office/powerpoint/2010/main" val="2769161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l" defTabSz="966788">
              <a:defRPr sz="1300">
                <a:latin typeface="Times" pitchFamily="18" charset="0"/>
              </a:defRPr>
            </a:lvl1pPr>
          </a:lstStyle>
          <a:p>
            <a:pPr>
              <a:defRPr/>
            </a:pPr>
            <a:r>
              <a:rPr lang="en-US"/>
              <a:t>Keller: Stats for Mgmt &amp; Econ, 7th Ed</a:t>
            </a:r>
          </a:p>
        </p:txBody>
      </p:sp>
      <p:sp>
        <p:nvSpPr>
          <p:cNvPr id="4099" name="Rectangle 3"/>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atin typeface="Times" pitchFamily="18" charset="0"/>
              </a:defRPr>
            </a:lvl1pPr>
          </a:lstStyle>
          <a:p>
            <a:pPr>
              <a:defRPr/>
            </a:pPr>
            <a:fld id="{521B10E1-8019-4B93-A177-D8A0D693E627}" type="datetime4">
              <a:rPr lang="en-US"/>
              <a:pPr>
                <a:defRPr/>
              </a:pPr>
              <a:t>October 10, 2016</a:t>
            </a:fld>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l" defTabSz="966788">
              <a:defRPr sz="1300">
                <a:latin typeface="Times" pitchFamily="18" charset="0"/>
              </a:defRPr>
            </a:lvl1pPr>
          </a:lstStyle>
          <a:p>
            <a:pPr>
              <a:defRPr/>
            </a:pPr>
            <a:r>
              <a:rPr lang="en-US"/>
              <a:t>Copyright © 2006 Brooks/Cole, a division of Thomson Learning, Inc.</a:t>
            </a:r>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atin typeface="Times" pitchFamily="18" charset="0"/>
              </a:defRPr>
            </a:lvl1pPr>
          </a:lstStyle>
          <a:p>
            <a:pPr>
              <a:defRPr/>
            </a:pPr>
            <a:fld id="{88EEEDC0-A980-4F58-AF4E-E879FDAAD050}" type="slidenum">
              <a:rPr lang="en-US"/>
              <a:pPr>
                <a:defRPr/>
              </a:pPr>
              <a:t>‹#›</a:t>
            </a:fld>
            <a:endParaRPr lang="en-US"/>
          </a:p>
        </p:txBody>
      </p:sp>
    </p:spTree>
    <p:extLst>
      <p:ext uri="{BB962C8B-B14F-4D97-AF65-F5344CB8AC3E}">
        <p14:creationId xmlns:p14="http://schemas.microsoft.com/office/powerpoint/2010/main" val="76634813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lvl1pPr defTabSz="966788">
              <a:defRPr sz="2400">
                <a:solidFill>
                  <a:schemeClr val="tx1"/>
                </a:solidFill>
                <a:latin typeface="Wingdings 2" charset="2"/>
              </a:defRPr>
            </a:lvl1pPr>
            <a:lvl2pPr marL="742950" indent="-285750" defTabSz="966788">
              <a:defRPr sz="2400">
                <a:solidFill>
                  <a:schemeClr val="tx1"/>
                </a:solidFill>
                <a:latin typeface="Wingdings 2" charset="2"/>
              </a:defRPr>
            </a:lvl2pPr>
            <a:lvl3pPr marL="1143000" indent="-228600" defTabSz="966788">
              <a:defRPr sz="2400">
                <a:solidFill>
                  <a:schemeClr val="tx1"/>
                </a:solidFill>
                <a:latin typeface="Wingdings 2" charset="2"/>
              </a:defRPr>
            </a:lvl3pPr>
            <a:lvl4pPr marL="1600200" indent="-228600" defTabSz="966788">
              <a:defRPr sz="2400">
                <a:solidFill>
                  <a:schemeClr val="tx1"/>
                </a:solidFill>
                <a:latin typeface="Wingdings 2" charset="2"/>
              </a:defRPr>
            </a:lvl4pPr>
            <a:lvl5pPr marL="2057400" indent="-228600" defTabSz="966788">
              <a:defRPr sz="2400">
                <a:solidFill>
                  <a:schemeClr val="tx1"/>
                </a:solidFill>
                <a:latin typeface="Wingdings 2" charset="2"/>
              </a:defRPr>
            </a:lvl5pPr>
            <a:lvl6pPr marL="2514600" indent="-228600" algn="ctr" defTabSz="966788" eaLnBrk="0" fontAlgn="base" hangingPunct="0">
              <a:spcBef>
                <a:spcPct val="0"/>
              </a:spcBef>
              <a:spcAft>
                <a:spcPct val="0"/>
              </a:spcAft>
              <a:defRPr sz="2400">
                <a:solidFill>
                  <a:schemeClr val="tx1"/>
                </a:solidFill>
                <a:latin typeface="Wingdings 2" charset="2"/>
              </a:defRPr>
            </a:lvl6pPr>
            <a:lvl7pPr marL="2971800" indent="-228600" algn="ctr" defTabSz="966788" eaLnBrk="0" fontAlgn="base" hangingPunct="0">
              <a:spcBef>
                <a:spcPct val="0"/>
              </a:spcBef>
              <a:spcAft>
                <a:spcPct val="0"/>
              </a:spcAft>
              <a:defRPr sz="2400">
                <a:solidFill>
                  <a:schemeClr val="tx1"/>
                </a:solidFill>
                <a:latin typeface="Wingdings 2" charset="2"/>
              </a:defRPr>
            </a:lvl7pPr>
            <a:lvl8pPr marL="3429000" indent="-228600" algn="ctr" defTabSz="966788" eaLnBrk="0" fontAlgn="base" hangingPunct="0">
              <a:spcBef>
                <a:spcPct val="0"/>
              </a:spcBef>
              <a:spcAft>
                <a:spcPct val="0"/>
              </a:spcAft>
              <a:defRPr sz="2400">
                <a:solidFill>
                  <a:schemeClr val="tx1"/>
                </a:solidFill>
                <a:latin typeface="Wingdings 2" charset="2"/>
              </a:defRPr>
            </a:lvl8pPr>
            <a:lvl9pPr marL="3886200" indent="-228600" algn="ctr" defTabSz="966788" eaLnBrk="0" fontAlgn="base" hangingPunct="0">
              <a:spcBef>
                <a:spcPct val="0"/>
              </a:spcBef>
              <a:spcAft>
                <a:spcPct val="0"/>
              </a:spcAft>
              <a:defRPr sz="2400">
                <a:solidFill>
                  <a:schemeClr val="tx1"/>
                </a:solidFill>
                <a:latin typeface="Wingdings 2" charset="2"/>
              </a:defRPr>
            </a:lvl9pPr>
          </a:lstStyle>
          <a:p>
            <a:r>
              <a:rPr lang="en-US" sz="1300" smtClean="0">
                <a:latin typeface="Times" pitchFamily="18" charset="0"/>
              </a:rPr>
              <a:t>Keller: Stats for Mgmt &amp; Econ, 7th Ed</a:t>
            </a:r>
          </a:p>
        </p:txBody>
      </p:sp>
      <p:sp>
        <p:nvSpPr>
          <p:cNvPr id="26627" name="Rectangle 3"/>
          <p:cNvSpPr>
            <a:spLocks noGrp="1" noChangeArrowheads="1"/>
          </p:cNvSpPr>
          <p:nvPr>
            <p:ph type="dt" sz="quarter" idx="1"/>
          </p:nvPr>
        </p:nvSpPr>
        <p:spPr>
          <a:noFill/>
        </p:spPr>
        <p:txBody>
          <a:bodyPr/>
          <a:lstStyle>
            <a:lvl1pPr defTabSz="966788">
              <a:defRPr sz="2400">
                <a:solidFill>
                  <a:schemeClr val="tx1"/>
                </a:solidFill>
                <a:latin typeface="Wingdings 2" charset="2"/>
              </a:defRPr>
            </a:lvl1pPr>
            <a:lvl2pPr marL="742950" indent="-285750" defTabSz="966788">
              <a:defRPr sz="2400">
                <a:solidFill>
                  <a:schemeClr val="tx1"/>
                </a:solidFill>
                <a:latin typeface="Wingdings 2" charset="2"/>
              </a:defRPr>
            </a:lvl2pPr>
            <a:lvl3pPr marL="1143000" indent="-228600" defTabSz="966788">
              <a:defRPr sz="2400">
                <a:solidFill>
                  <a:schemeClr val="tx1"/>
                </a:solidFill>
                <a:latin typeface="Wingdings 2" charset="2"/>
              </a:defRPr>
            </a:lvl3pPr>
            <a:lvl4pPr marL="1600200" indent="-228600" defTabSz="966788">
              <a:defRPr sz="2400">
                <a:solidFill>
                  <a:schemeClr val="tx1"/>
                </a:solidFill>
                <a:latin typeface="Wingdings 2" charset="2"/>
              </a:defRPr>
            </a:lvl4pPr>
            <a:lvl5pPr marL="2057400" indent="-228600" defTabSz="966788">
              <a:defRPr sz="2400">
                <a:solidFill>
                  <a:schemeClr val="tx1"/>
                </a:solidFill>
                <a:latin typeface="Wingdings 2" charset="2"/>
              </a:defRPr>
            </a:lvl5pPr>
            <a:lvl6pPr marL="2514600" indent="-228600" algn="ctr" defTabSz="966788" eaLnBrk="0" fontAlgn="base" hangingPunct="0">
              <a:spcBef>
                <a:spcPct val="0"/>
              </a:spcBef>
              <a:spcAft>
                <a:spcPct val="0"/>
              </a:spcAft>
              <a:defRPr sz="2400">
                <a:solidFill>
                  <a:schemeClr val="tx1"/>
                </a:solidFill>
                <a:latin typeface="Wingdings 2" charset="2"/>
              </a:defRPr>
            </a:lvl6pPr>
            <a:lvl7pPr marL="2971800" indent="-228600" algn="ctr" defTabSz="966788" eaLnBrk="0" fontAlgn="base" hangingPunct="0">
              <a:spcBef>
                <a:spcPct val="0"/>
              </a:spcBef>
              <a:spcAft>
                <a:spcPct val="0"/>
              </a:spcAft>
              <a:defRPr sz="2400">
                <a:solidFill>
                  <a:schemeClr val="tx1"/>
                </a:solidFill>
                <a:latin typeface="Wingdings 2" charset="2"/>
              </a:defRPr>
            </a:lvl7pPr>
            <a:lvl8pPr marL="3429000" indent="-228600" algn="ctr" defTabSz="966788" eaLnBrk="0" fontAlgn="base" hangingPunct="0">
              <a:spcBef>
                <a:spcPct val="0"/>
              </a:spcBef>
              <a:spcAft>
                <a:spcPct val="0"/>
              </a:spcAft>
              <a:defRPr sz="2400">
                <a:solidFill>
                  <a:schemeClr val="tx1"/>
                </a:solidFill>
                <a:latin typeface="Wingdings 2" charset="2"/>
              </a:defRPr>
            </a:lvl8pPr>
            <a:lvl9pPr marL="3886200" indent="-228600" algn="ctr" defTabSz="966788" eaLnBrk="0" fontAlgn="base" hangingPunct="0">
              <a:spcBef>
                <a:spcPct val="0"/>
              </a:spcBef>
              <a:spcAft>
                <a:spcPct val="0"/>
              </a:spcAft>
              <a:defRPr sz="2400">
                <a:solidFill>
                  <a:schemeClr val="tx1"/>
                </a:solidFill>
                <a:latin typeface="Wingdings 2" charset="2"/>
              </a:defRPr>
            </a:lvl9pPr>
          </a:lstStyle>
          <a:p>
            <a:fld id="{37F0F1C8-DCDB-4C5C-9A0E-801EE0FE6C34}" type="datetime4">
              <a:rPr lang="en-US" sz="1300" smtClean="0">
                <a:latin typeface="Times" pitchFamily="18" charset="0"/>
              </a:rPr>
              <a:pPr/>
              <a:t>October 10, 2016</a:t>
            </a:fld>
            <a:endParaRPr lang="en-US" sz="1300" smtClean="0">
              <a:latin typeface="Times" pitchFamily="18" charset="0"/>
            </a:endParaRPr>
          </a:p>
        </p:txBody>
      </p:sp>
      <p:sp>
        <p:nvSpPr>
          <p:cNvPr id="26628" name="Rectangle 6"/>
          <p:cNvSpPr>
            <a:spLocks noGrp="1" noChangeArrowheads="1"/>
          </p:cNvSpPr>
          <p:nvPr>
            <p:ph type="ftr" sz="quarter" idx="4"/>
          </p:nvPr>
        </p:nvSpPr>
        <p:spPr>
          <a:noFill/>
        </p:spPr>
        <p:txBody>
          <a:bodyPr/>
          <a:lstStyle>
            <a:lvl1pPr defTabSz="966788">
              <a:defRPr sz="2400">
                <a:solidFill>
                  <a:schemeClr val="tx1"/>
                </a:solidFill>
                <a:latin typeface="Wingdings 2" charset="2"/>
              </a:defRPr>
            </a:lvl1pPr>
            <a:lvl2pPr marL="742950" indent="-285750" defTabSz="966788">
              <a:defRPr sz="2400">
                <a:solidFill>
                  <a:schemeClr val="tx1"/>
                </a:solidFill>
                <a:latin typeface="Wingdings 2" charset="2"/>
              </a:defRPr>
            </a:lvl2pPr>
            <a:lvl3pPr marL="1143000" indent="-228600" defTabSz="966788">
              <a:defRPr sz="2400">
                <a:solidFill>
                  <a:schemeClr val="tx1"/>
                </a:solidFill>
                <a:latin typeface="Wingdings 2" charset="2"/>
              </a:defRPr>
            </a:lvl3pPr>
            <a:lvl4pPr marL="1600200" indent="-228600" defTabSz="966788">
              <a:defRPr sz="2400">
                <a:solidFill>
                  <a:schemeClr val="tx1"/>
                </a:solidFill>
                <a:latin typeface="Wingdings 2" charset="2"/>
              </a:defRPr>
            </a:lvl4pPr>
            <a:lvl5pPr marL="2057400" indent="-228600" defTabSz="966788">
              <a:defRPr sz="2400">
                <a:solidFill>
                  <a:schemeClr val="tx1"/>
                </a:solidFill>
                <a:latin typeface="Wingdings 2" charset="2"/>
              </a:defRPr>
            </a:lvl5pPr>
            <a:lvl6pPr marL="2514600" indent="-228600" algn="ctr" defTabSz="966788" eaLnBrk="0" fontAlgn="base" hangingPunct="0">
              <a:spcBef>
                <a:spcPct val="0"/>
              </a:spcBef>
              <a:spcAft>
                <a:spcPct val="0"/>
              </a:spcAft>
              <a:defRPr sz="2400">
                <a:solidFill>
                  <a:schemeClr val="tx1"/>
                </a:solidFill>
                <a:latin typeface="Wingdings 2" charset="2"/>
              </a:defRPr>
            </a:lvl6pPr>
            <a:lvl7pPr marL="2971800" indent="-228600" algn="ctr" defTabSz="966788" eaLnBrk="0" fontAlgn="base" hangingPunct="0">
              <a:spcBef>
                <a:spcPct val="0"/>
              </a:spcBef>
              <a:spcAft>
                <a:spcPct val="0"/>
              </a:spcAft>
              <a:defRPr sz="2400">
                <a:solidFill>
                  <a:schemeClr val="tx1"/>
                </a:solidFill>
                <a:latin typeface="Wingdings 2" charset="2"/>
              </a:defRPr>
            </a:lvl7pPr>
            <a:lvl8pPr marL="3429000" indent="-228600" algn="ctr" defTabSz="966788" eaLnBrk="0" fontAlgn="base" hangingPunct="0">
              <a:spcBef>
                <a:spcPct val="0"/>
              </a:spcBef>
              <a:spcAft>
                <a:spcPct val="0"/>
              </a:spcAft>
              <a:defRPr sz="2400">
                <a:solidFill>
                  <a:schemeClr val="tx1"/>
                </a:solidFill>
                <a:latin typeface="Wingdings 2" charset="2"/>
              </a:defRPr>
            </a:lvl8pPr>
            <a:lvl9pPr marL="3886200" indent="-228600" algn="ctr" defTabSz="966788" eaLnBrk="0" fontAlgn="base" hangingPunct="0">
              <a:spcBef>
                <a:spcPct val="0"/>
              </a:spcBef>
              <a:spcAft>
                <a:spcPct val="0"/>
              </a:spcAft>
              <a:defRPr sz="2400">
                <a:solidFill>
                  <a:schemeClr val="tx1"/>
                </a:solidFill>
                <a:latin typeface="Wingdings 2" charset="2"/>
              </a:defRPr>
            </a:lvl9pPr>
          </a:lstStyle>
          <a:p>
            <a:r>
              <a:rPr lang="en-US" sz="1300" smtClean="0">
                <a:latin typeface="Times" pitchFamily="18" charset="0"/>
              </a:rPr>
              <a:t>Copyright © 2006 Brooks/Cole, a division of Thomson Learning, Inc.</a:t>
            </a:r>
          </a:p>
        </p:txBody>
      </p:sp>
      <p:sp>
        <p:nvSpPr>
          <p:cNvPr id="26629" name="Rectangle 7"/>
          <p:cNvSpPr>
            <a:spLocks noGrp="1" noChangeArrowheads="1"/>
          </p:cNvSpPr>
          <p:nvPr>
            <p:ph type="sldNum" sz="quarter" idx="5"/>
          </p:nvPr>
        </p:nvSpPr>
        <p:spPr>
          <a:noFill/>
        </p:spPr>
        <p:txBody>
          <a:bodyPr/>
          <a:lstStyle>
            <a:lvl1pPr defTabSz="966788">
              <a:defRPr sz="2400">
                <a:solidFill>
                  <a:schemeClr val="tx1"/>
                </a:solidFill>
                <a:latin typeface="Wingdings 2" charset="2"/>
              </a:defRPr>
            </a:lvl1pPr>
            <a:lvl2pPr marL="742950" indent="-285750" defTabSz="966788">
              <a:defRPr sz="2400">
                <a:solidFill>
                  <a:schemeClr val="tx1"/>
                </a:solidFill>
                <a:latin typeface="Wingdings 2" charset="2"/>
              </a:defRPr>
            </a:lvl2pPr>
            <a:lvl3pPr marL="1143000" indent="-228600" defTabSz="966788">
              <a:defRPr sz="2400">
                <a:solidFill>
                  <a:schemeClr val="tx1"/>
                </a:solidFill>
                <a:latin typeface="Wingdings 2" charset="2"/>
              </a:defRPr>
            </a:lvl3pPr>
            <a:lvl4pPr marL="1600200" indent="-228600" defTabSz="966788">
              <a:defRPr sz="2400">
                <a:solidFill>
                  <a:schemeClr val="tx1"/>
                </a:solidFill>
                <a:latin typeface="Wingdings 2" charset="2"/>
              </a:defRPr>
            </a:lvl4pPr>
            <a:lvl5pPr marL="2057400" indent="-228600" defTabSz="966788">
              <a:defRPr sz="2400">
                <a:solidFill>
                  <a:schemeClr val="tx1"/>
                </a:solidFill>
                <a:latin typeface="Wingdings 2" charset="2"/>
              </a:defRPr>
            </a:lvl5pPr>
            <a:lvl6pPr marL="2514600" indent="-228600" algn="ctr" defTabSz="966788" eaLnBrk="0" fontAlgn="base" hangingPunct="0">
              <a:spcBef>
                <a:spcPct val="0"/>
              </a:spcBef>
              <a:spcAft>
                <a:spcPct val="0"/>
              </a:spcAft>
              <a:defRPr sz="2400">
                <a:solidFill>
                  <a:schemeClr val="tx1"/>
                </a:solidFill>
                <a:latin typeface="Wingdings 2" charset="2"/>
              </a:defRPr>
            </a:lvl6pPr>
            <a:lvl7pPr marL="2971800" indent="-228600" algn="ctr" defTabSz="966788" eaLnBrk="0" fontAlgn="base" hangingPunct="0">
              <a:spcBef>
                <a:spcPct val="0"/>
              </a:spcBef>
              <a:spcAft>
                <a:spcPct val="0"/>
              </a:spcAft>
              <a:defRPr sz="2400">
                <a:solidFill>
                  <a:schemeClr val="tx1"/>
                </a:solidFill>
                <a:latin typeface="Wingdings 2" charset="2"/>
              </a:defRPr>
            </a:lvl7pPr>
            <a:lvl8pPr marL="3429000" indent="-228600" algn="ctr" defTabSz="966788" eaLnBrk="0" fontAlgn="base" hangingPunct="0">
              <a:spcBef>
                <a:spcPct val="0"/>
              </a:spcBef>
              <a:spcAft>
                <a:spcPct val="0"/>
              </a:spcAft>
              <a:defRPr sz="2400">
                <a:solidFill>
                  <a:schemeClr val="tx1"/>
                </a:solidFill>
                <a:latin typeface="Wingdings 2" charset="2"/>
              </a:defRPr>
            </a:lvl8pPr>
            <a:lvl9pPr marL="3886200" indent="-228600" algn="ctr" defTabSz="966788" eaLnBrk="0" fontAlgn="base" hangingPunct="0">
              <a:spcBef>
                <a:spcPct val="0"/>
              </a:spcBef>
              <a:spcAft>
                <a:spcPct val="0"/>
              </a:spcAft>
              <a:defRPr sz="2400">
                <a:solidFill>
                  <a:schemeClr val="tx1"/>
                </a:solidFill>
                <a:latin typeface="Wingdings 2" charset="2"/>
              </a:defRPr>
            </a:lvl9pPr>
          </a:lstStyle>
          <a:p>
            <a:fld id="{04A53940-50D9-4532-90D0-ACA0415D8272}" type="slidenum">
              <a:rPr lang="en-US" sz="1300" smtClean="0">
                <a:latin typeface="Times" pitchFamily="18" charset="0"/>
              </a:rPr>
              <a:pPr/>
              <a:t>1</a:t>
            </a:fld>
            <a:endParaRPr lang="en-US" sz="1300" smtClean="0">
              <a:latin typeface="Times" pitchFamily="18" charset="0"/>
            </a:endParaRPr>
          </a:p>
        </p:txBody>
      </p:sp>
      <p:sp>
        <p:nvSpPr>
          <p:cNvPr id="26630" name="Rectangle 2"/>
          <p:cNvSpPr>
            <a:spLocks noGrp="1" noRot="1" noChangeAspect="1" noChangeArrowheads="1" noTextEdit="1"/>
          </p:cNvSpPr>
          <p:nvPr>
            <p:ph type="sldImg"/>
          </p:nvPr>
        </p:nvSpPr>
        <p:spPr>
          <a:ln/>
        </p:spPr>
      </p:sp>
      <p:sp>
        <p:nvSpPr>
          <p:cNvPr id="26631" name="Rectangle 3"/>
          <p:cNvSpPr>
            <a:spLocks noGrp="1" noChangeArrowheads="1"/>
          </p:cNvSpPr>
          <p:nvPr>
            <p:ph type="body" idx="1"/>
          </p:nvPr>
        </p:nvSpPr>
        <p:spPr>
          <a:noFill/>
        </p:spPr>
        <p:txBody>
          <a:bodyPr/>
          <a:lstStyle/>
          <a:p>
            <a:pPr eaLnBrk="1" hangingPunct="1"/>
            <a:endParaRPr lang="en-US" smtClean="0">
              <a:latin typeface="Times" pitchFamily="18" charset="0"/>
            </a:endParaRPr>
          </a:p>
        </p:txBody>
      </p:sp>
    </p:spTree>
    <p:extLst>
      <p:ext uri="{BB962C8B-B14F-4D97-AF65-F5344CB8AC3E}">
        <p14:creationId xmlns:p14="http://schemas.microsoft.com/office/powerpoint/2010/main" val="137601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086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779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81775"/>
            <a:ext cx="4375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sz="900">
                <a:latin typeface="Tahoma" pitchFamily="34" charset="0"/>
              </a:rPr>
              <a:t>Copyright © 2006 Brooks/Cole, a division of Thomson Learning, Inc.</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r>
              <a:rPr lang="en-US"/>
              <a:t>18.</a:t>
            </a:r>
            <a:fld id="{94811979-EC1E-47B7-A43E-C9089A60978D}" type="slidenum">
              <a:rPr lang="en-US"/>
              <a:pPr>
                <a:defRPr/>
              </a:pPr>
              <a:t>‹#›</a:t>
            </a:fld>
            <a:endParaRPr lang="en-US"/>
          </a:p>
        </p:txBody>
      </p:sp>
    </p:spTree>
    <p:extLst>
      <p:ext uri="{BB962C8B-B14F-4D97-AF65-F5344CB8AC3E}">
        <p14:creationId xmlns:p14="http://schemas.microsoft.com/office/powerpoint/2010/main" val="332408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C13D555D-6C55-4F9E-9F5F-B4CCA4B63274}" type="slidenum">
              <a:rPr lang="en-US"/>
              <a:pPr>
                <a:defRPr/>
              </a:pPr>
              <a:t>‹#›</a:t>
            </a:fld>
            <a:endParaRPr lang="en-US"/>
          </a:p>
        </p:txBody>
      </p:sp>
    </p:spTree>
    <p:extLst>
      <p:ext uri="{BB962C8B-B14F-4D97-AF65-F5344CB8AC3E}">
        <p14:creationId xmlns:p14="http://schemas.microsoft.com/office/powerpoint/2010/main" val="246259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F70EEDEB-A24F-4FDE-A84A-8A81510ADC56}" type="slidenum">
              <a:rPr lang="en-US"/>
              <a:pPr>
                <a:defRPr/>
              </a:pPr>
              <a:t>‹#›</a:t>
            </a:fld>
            <a:endParaRPr lang="en-US"/>
          </a:p>
        </p:txBody>
      </p:sp>
    </p:spTree>
    <p:extLst>
      <p:ext uri="{BB962C8B-B14F-4D97-AF65-F5344CB8AC3E}">
        <p14:creationId xmlns:p14="http://schemas.microsoft.com/office/powerpoint/2010/main" val="390368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1313759A-00FA-48D9-87B5-316833D43500}" type="slidenum">
              <a:rPr lang="en-US"/>
              <a:pPr>
                <a:defRPr/>
              </a:pPr>
              <a:t>‹#›</a:t>
            </a:fld>
            <a:endParaRPr lang="en-US"/>
          </a:p>
        </p:txBody>
      </p:sp>
    </p:spTree>
    <p:extLst>
      <p:ext uri="{BB962C8B-B14F-4D97-AF65-F5344CB8AC3E}">
        <p14:creationId xmlns:p14="http://schemas.microsoft.com/office/powerpoint/2010/main" val="319914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18.</a:t>
            </a:r>
            <a:fld id="{2358048F-2461-4990-8DAA-6AB58C1F6C2F}" type="slidenum">
              <a:rPr lang="en-US"/>
              <a:pPr>
                <a:defRPr/>
              </a:pPr>
              <a:t>‹#›</a:t>
            </a:fld>
            <a:endParaRPr lang="en-US"/>
          </a:p>
        </p:txBody>
      </p:sp>
    </p:spTree>
    <p:extLst>
      <p:ext uri="{BB962C8B-B14F-4D97-AF65-F5344CB8AC3E}">
        <p14:creationId xmlns:p14="http://schemas.microsoft.com/office/powerpoint/2010/main" val="189825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18.</a:t>
            </a:r>
            <a:fld id="{DF8AD1A8-8A9D-4FCE-8508-E6AB5F6F04E4}" type="slidenum">
              <a:rPr lang="en-US"/>
              <a:pPr>
                <a:defRPr/>
              </a:pPr>
              <a:t>‹#›</a:t>
            </a:fld>
            <a:endParaRPr lang="en-US"/>
          </a:p>
        </p:txBody>
      </p:sp>
    </p:spTree>
    <p:extLst>
      <p:ext uri="{BB962C8B-B14F-4D97-AF65-F5344CB8AC3E}">
        <p14:creationId xmlns:p14="http://schemas.microsoft.com/office/powerpoint/2010/main" val="215983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18.</a:t>
            </a:r>
            <a:fld id="{AECFDF86-E1F6-42F0-96C0-F48B942C3B84}" type="slidenum">
              <a:rPr lang="en-US"/>
              <a:pPr>
                <a:defRPr/>
              </a:pPr>
              <a:t>‹#›</a:t>
            </a:fld>
            <a:endParaRPr lang="en-US"/>
          </a:p>
        </p:txBody>
      </p:sp>
    </p:spTree>
    <p:extLst>
      <p:ext uri="{BB962C8B-B14F-4D97-AF65-F5344CB8AC3E}">
        <p14:creationId xmlns:p14="http://schemas.microsoft.com/office/powerpoint/2010/main" val="330065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18.</a:t>
            </a:r>
            <a:fld id="{89D25BCC-6C39-4D73-93EA-A74381242F7A}" type="slidenum">
              <a:rPr lang="en-US"/>
              <a:pPr>
                <a:defRPr/>
              </a:pPr>
              <a:t>‹#›</a:t>
            </a:fld>
            <a:endParaRPr lang="en-US"/>
          </a:p>
        </p:txBody>
      </p:sp>
    </p:spTree>
    <p:extLst>
      <p:ext uri="{BB962C8B-B14F-4D97-AF65-F5344CB8AC3E}">
        <p14:creationId xmlns:p14="http://schemas.microsoft.com/office/powerpoint/2010/main" val="235968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18.</a:t>
            </a:r>
            <a:fld id="{143D6203-5AC9-441C-AC3A-2E39768B0214}" type="slidenum">
              <a:rPr lang="en-US"/>
              <a:pPr>
                <a:defRPr/>
              </a:pPr>
              <a:t>‹#›</a:t>
            </a:fld>
            <a:endParaRPr lang="en-US"/>
          </a:p>
        </p:txBody>
      </p:sp>
    </p:spTree>
    <p:extLst>
      <p:ext uri="{BB962C8B-B14F-4D97-AF65-F5344CB8AC3E}">
        <p14:creationId xmlns:p14="http://schemas.microsoft.com/office/powerpoint/2010/main" val="16238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18.</a:t>
            </a:r>
            <a:fld id="{9FC890E6-2F54-47F9-8DD6-58E8C85C7BB0}" type="slidenum">
              <a:rPr lang="en-US"/>
              <a:pPr>
                <a:defRPr/>
              </a:pPr>
              <a:t>‹#›</a:t>
            </a:fld>
            <a:endParaRPr lang="en-US"/>
          </a:p>
        </p:txBody>
      </p:sp>
    </p:spTree>
    <p:extLst>
      <p:ext uri="{BB962C8B-B14F-4D97-AF65-F5344CB8AC3E}">
        <p14:creationId xmlns:p14="http://schemas.microsoft.com/office/powerpoint/2010/main" val="99373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18.</a:t>
            </a:r>
            <a:fld id="{FB68AEE1-86F6-47AF-B7DF-360A16C00EF6}" type="slidenum">
              <a:rPr lang="en-US"/>
              <a:pPr>
                <a:defRPr/>
              </a:pPr>
              <a:t>‹#›</a:t>
            </a:fld>
            <a:endParaRPr lang="en-US"/>
          </a:p>
        </p:txBody>
      </p:sp>
    </p:spTree>
    <p:extLst>
      <p:ext uri="{BB962C8B-B14F-4D97-AF65-F5344CB8AC3E}">
        <p14:creationId xmlns:p14="http://schemas.microsoft.com/office/powerpoint/2010/main" val="219579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j-lt"/>
              </a:defRPr>
            </a:lvl1pPr>
          </a:lstStyle>
          <a:p>
            <a:pPr>
              <a:defRPr/>
            </a:pPr>
            <a:r>
              <a:rPr lang="en-US"/>
              <a:t>18.</a:t>
            </a:r>
            <a:fld id="{626613D8-B8BD-482E-A624-C69651B1EB24}" type="slidenum">
              <a:rPr lang="en-US"/>
              <a:pPr>
                <a:defRPr/>
              </a:pPr>
              <a:t>‹#›</a:t>
            </a:fld>
            <a:endParaRPr lang="en-US"/>
          </a:p>
        </p:txBody>
      </p:sp>
      <p:sp>
        <p:nvSpPr>
          <p:cNvPr id="1031" name="Rectangle 7"/>
          <p:cNvSpPr>
            <a:spLocks noChangeArrowheads="1"/>
          </p:cNvSpPr>
          <p:nvPr userDrawn="1"/>
        </p:nvSpPr>
        <p:spPr bwMode="auto">
          <a:xfrm>
            <a:off x="0" y="6581775"/>
            <a:ext cx="4375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sz="900">
                <a:latin typeface="Tahoma" pitchFamily="34" charset="0"/>
              </a:rPr>
              <a:t>Copyright © 2006 Brooks/Cole, a division of Thomson Learning, Inc.</a:t>
            </a:r>
          </a:p>
        </p:txBody>
      </p:sp>
      <p:sp>
        <p:nvSpPr>
          <p:cNvPr id="1032"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hyperlink" Target="../../../../../Power%20Points/Hyperlinks/Chapter%2017/Xm17-01.xls" TargetMode="Externa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r>
              <a:rPr lang="en-US" dirty="0"/>
              <a:t>17.</a:t>
            </a:r>
            <a:fld id="{C454756F-20F9-48C9-ABE5-1127CF9F9DDB}" type="slidenum">
              <a:rPr lang="en-US"/>
              <a:pPr>
                <a:defRPr/>
              </a:pPr>
              <a:t>1</a:t>
            </a:fld>
            <a:endParaRPr lang="en-US" dirty="0"/>
          </a:p>
        </p:txBody>
      </p:sp>
      <p:sp>
        <p:nvSpPr>
          <p:cNvPr id="3075" name="Rectangle 2"/>
          <p:cNvSpPr>
            <a:spLocks noGrp="1" noChangeArrowheads="1"/>
          </p:cNvSpPr>
          <p:nvPr>
            <p:ph type="ctrTitle"/>
          </p:nvPr>
        </p:nvSpPr>
        <p:spPr/>
        <p:txBody>
          <a:bodyPr/>
          <a:lstStyle/>
          <a:p>
            <a:pPr eaLnBrk="1" hangingPunct="1"/>
            <a:r>
              <a:rPr lang="en-US" b="1" smtClean="0"/>
              <a:t>Chapter 17</a:t>
            </a:r>
          </a:p>
        </p:txBody>
      </p:sp>
      <p:sp>
        <p:nvSpPr>
          <p:cNvPr id="3076" name="Rectangle 3"/>
          <p:cNvSpPr>
            <a:spLocks noGrp="1" noChangeArrowheads="1"/>
          </p:cNvSpPr>
          <p:nvPr>
            <p:ph type="subTitle" idx="1"/>
          </p:nvPr>
        </p:nvSpPr>
        <p:spPr/>
        <p:txBody>
          <a:bodyPr/>
          <a:lstStyle/>
          <a:p>
            <a:pPr marL="0" indent="0" eaLnBrk="1" hangingPunct="1">
              <a:buFontTx/>
              <a:buNone/>
            </a:pPr>
            <a:r>
              <a:rPr lang="en-US" b="1" smtClean="0">
                <a:latin typeface="Tahoma" pitchFamily="34" charset="0"/>
              </a:rPr>
              <a:t> Multiple Regression</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CAD76B5B-6A3C-47B1-91CE-706AB5B9625A}" type="slidenum">
              <a:rPr lang="en-US"/>
              <a:pPr>
                <a:defRPr/>
              </a:pPr>
              <a:t>10</a:t>
            </a:fld>
            <a:endParaRPr lang="en-US"/>
          </a:p>
        </p:txBody>
      </p:sp>
      <p:sp>
        <p:nvSpPr>
          <p:cNvPr id="10243" name="Rectangle 2"/>
          <p:cNvSpPr>
            <a:spLocks noGrp="1" noChangeArrowheads="1"/>
          </p:cNvSpPr>
          <p:nvPr>
            <p:ph type="title"/>
          </p:nvPr>
        </p:nvSpPr>
        <p:spPr/>
        <p:txBody>
          <a:bodyPr/>
          <a:lstStyle/>
          <a:p>
            <a:pPr eaLnBrk="1" hangingPunct="1"/>
            <a:r>
              <a:rPr lang="en-US" smtClean="0"/>
              <a:t>Example 17.1</a:t>
            </a:r>
          </a:p>
        </p:txBody>
      </p:sp>
      <p:sp>
        <p:nvSpPr>
          <p:cNvPr id="10244" name="Rectangle 3"/>
          <p:cNvSpPr>
            <a:spLocks noGrp="1" noChangeArrowheads="1"/>
          </p:cNvSpPr>
          <p:nvPr>
            <p:ph type="body" idx="1"/>
          </p:nvPr>
        </p:nvSpPr>
        <p:spPr/>
        <p:txBody>
          <a:bodyPr/>
          <a:lstStyle/>
          <a:p>
            <a:pPr marL="0" indent="0" eaLnBrk="1" hangingPunct="1">
              <a:buFontTx/>
              <a:buNone/>
            </a:pPr>
            <a:r>
              <a:rPr lang="en-US" sz="2400" smtClean="0">
                <a:latin typeface="Tahoma" pitchFamily="34" charset="0"/>
              </a:rPr>
              <a:t>To measure profitability La Quinta used </a:t>
            </a:r>
            <a:r>
              <a:rPr lang="en-US" sz="2400" i="1" smtClean="0">
                <a:latin typeface="Tahoma" pitchFamily="34" charset="0"/>
              </a:rPr>
              <a:t>operating margin</a:t>
            </a:r>
            <a:r>
              <a:rPr lang="en-US" sz="2400" smtClean="0">
                <a:latin typeface="Tahoma" pitchFamily="34" charset="0"/>
              </a:rPr>
              <a:t>, which is the ratio of the sum of profit, depreciation, and interest expenses divided by total revenue. </a:t>
            </a:r>
          </a:p>
          <a:p>
            <a:pPr marL="0" indent="0" eaLnBrk="1" hangingPunct="1">
              <a:buFontTx/>
              <a:buNone/>
            </a:pPr>
            <a:endParaRPr lang="en-US" sz="2400" smtClean="0">
              <a:latin typeface="Tahoma" pitchFamily="34" charset="0"/>
            </a:endParaRPr>
          </a:p>
          <a:p>
            <a:pPr marL="0" indent="0" eaLnBrk="1" hangingPunct="1">
              <a:buFontTx/>
              <a:buNone/>
            </a:pPr>
            <a:r>
              <a:rPr lang="en-US" sz="2400" smtClean="0">
                <a:latin typeface="Tahoma" pitchFamily="34" charset="0"/>
              </a:rPr>
              <a:t>The higher the operating margin, the greater the success of the inn. </a:t>
            </a:r>
          </a:p>
          <a:p>
            <a:pPr marL="0" indent="0" eaLnBrk="1" hangingPunct="1">
              <a:buFontTx/>
              <a:buNone/>
            </a:pPr>
            <a:endParaRPr lang="en-US" sz="2400" smtClean="0">
              <a:latin typeface="Tahoma" pitchFamily="34" charset="0"/>
            </a:endParaRPr>
          </a:p>
          <a:p>
            <a:pPr marL="0" indent="0" eaLnBrk="1" hangingPunct="1">
              <a:buFontTx/>
              <a:buNone/>
            </a:pPr>
            <a:r>
              <a:rPr lang="en-US" sz="2400" smtClean="0">
                <a:latin typeface="Tahoma" pitchFamily="34" charset="0"/>
              </a:rPr>
              <a:t>La Quinta defines profitable inns as those with an operating margin in excess of 50% and unprofitable inns with margins of less than 30%. </a:t>
            </a:r>
          </a:p>
          <a:p>
            <a:pPr marL="0" indent="0" eaLnBrk="1" hangingPunct="1">
              <a:buFontTx/>
              <a:buNone/>
            </a:pPr>
            <a:endParaRPr lang="en-US" sz="2400" smtClean="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1FACFBC6-FDCE-4E7B-9DC7-32918BC22DA8}" type="slidenum">
              <a:rPr lang="en-US"/>
              <a:pPr>
                <a:defRPr/>
              </a:pPr>
              <a:t>11</a:t>
            </a:fld>
            <a:endParaRPr lang="en-US"/>
          </a:p>
        </p:txBody>
      </p:sp>
      <p:sp>
        <p:nvSpPr>
          <p:cNvPr id="11267" name="Rectangle 2"/>
          <p:cNvSpPr>
            <a:spLocks noGrp="1" noChangeArrowheads="1"/>
          </p:cNvSpPr>
          <p:nvPr>
            <p:ph type="title"/>
          </p:nvPr>
        </p:nvSpPr>
        <p:spPr/>
        <p:txBody>
          <a:bodyPr/>
          <a:lstStyle/>
          <a:p>
            <a:pPr eaLnBrk="1" hangingPunct="1"/>
            <a:r>
              <a:rPr lang="en-US" smtClean="0"/>
              <a:t>Example 17.1</a:t>
            </a:r>
          </a:p>
        </p:txBody>
      </p:sp>
      <p:sp>
        <p:nvSpPr>
          <p:cNvPr id="11268" name="Rectangle 3"/>
          <p:cNvSpPr>
            <a:spLocks noGrp="1" noChangeArrowheads="1"/>
          </p:cNvSpPr>
          <p:nvPr>
            <p:ph type="body" idx="1"/>
          </p:nvPr>
        </p:nvSpPr>
        <p:spPr/>
        <p:txBody>
          <a:bodyPr/>
          <a:lstStyle/>
          <a:p>
            <a:pPr marL="0" indent="0" eaLnBrk="1" hangingPunct="1">
              <a:buFontTx/>
              <a:buNone/>
            </a:pPr>
            <a:r>
              <a:rPr lang="en-US" sz="2400" smtClean="0">
                <a:latin typeface="Tahoma" pitchFamily="34" charset="0"/>
              </a:rPr>
              <a:t>After a discussion with a number of experienced managers La Quinta decided to select one or two independent variables from each of the categories: </a:t>
            </a:r>
          </a:p>
          <a:p>
            <a:pPr marL="0" indent="0" eaLnBrk="1" hangingPunct="1">
              <a:buFontTx/>
              <a:buNone/>
            </a:pPr>
            <a:r>
              <a:rPr lang="en-US" sz="2400" smtClean="0">
                <a:latin typeface="Tahoma" pitchFamily="34" charset="0"/>
              </a:rPr>
              <a:t>	Competition</a:t>
            </a:r>
          </a:p>
          <a:p>
            <a:pPr marL="0" indent="0" eaLnBrk="1" hangingPunct="1">
              <a:buFontTx/>
              <a:buNone/>
            </a:pPr>
            <a:r>
              <a:rPr lang="en-US" sz="2400" smtClean="0">
                <a:latin typeface="Tahoma" pitchFamily="34" charset="0"/>
              </a:rPr>
              <a:t>	Market awareness</a:t>
            </a:r>
          </a:p>
          <a:p>
            <a:pPr marL="0" indent="0" eaLnBrk="1" hangingPunct="1">
              <a:buFontTx/>
              <a:buNone/>
            </a:pPr>
            <a:r>
              <a:rPr lang="en-US" sz="2400" smtClean="0">
                <a:latin typeface="Tahoma" pitchFamily="34" charset="0"/>
              </a:rPr>
              <a:t>	Demand generators</a:t>
            </a:r>
          </a:p>
          <a:p>
            <a:pPr marL="0" indent="0" eaLnBrk="1" hangingPunct="1">
              <a:buFontTx/>
              <a:buNone/>
            </a:pPr>
            <a:r>
              <a:rPr lang="en-US" sz="2400" smtClean="0">
                <a:latin typeface="Tahoma" pitchFamily="34" charset="0"/>
              </a:rPr>
              <a:t>	Demographics</a:t>
            </a:r>
          </a:p>
          <a:p>
            <a:pPr marL="0" indent="0" eaLnBrk="1" hangingPunct="1">
              <a:buFontTx/>
              <a:buNone/>
            </a:pPr>
            <a:r>
              <a:rPr lang="en-US" sz="2400" smtClean="0">
                <a:latin typeface="Tahoma" pitchFamily="34" charset="0"/>
              </a:rPr>
              <a:t>	Physical </a:t>
            </a:r>
          </a:p>
          <a:p>
            <a:pPr marL="0" indent="0" eaLnBrk="1" hangingPunct="1">
              <a:buFontTx/>
              <a:buNone/>
            </a:pPr>
            <a:endParaRPr lang="en-US" sz="2400" smtClean="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8072FF6F-15D6-4BD6-8138-BDCD13761240}" type="slidenum">
              <a:rPr lang="en-US"/>
              <a:pPr>
                <a:defRPr/>
              </a:pPr>
              <a:t>12</a:t>
            </a:fld>
            <a:endParaRPr lang="en-US"/>
          </a:p>
        </p:txBody>
      </p:sp>
      <p:sp>
        <p:nvSpPr>
          <p:cNvPr id="12291" name="Rectangle 2"/>
          <p:cNvSpPr>
            <a:spLocks noGrp="1" noChangeArrowheads="1"/>
          </p:cNvSpPr>
          <p:nvPr>
            <p:ph type="title"/>
          </p:nvPr>
        </p:nvSpPr>
        <p:spPr/>
        <p:txBody>
          <a:bodyPr/>
          <a:lstStyle/>
          <a:p>
            <a:pPr eaLnBrk="1" hangingPunct="1"/>
            <a:r>
              <a:rPr lang="en-US" smtClean="0"/>
              <a:t>Example 17.1</a:t>
            </a:r>
          </a:p>
        </p:txBody>
      </p:sp>
      <p:sp>
        <p:nvSpPr>
          <p:cNvPr id="12292" name="Rectangle 3"/>
          <p:cNvSpPr>
            <a:spLocks noGrp="1" noChangeArrowheads="1"/>
          </p:cNvSpPr>
          <p:nvPr>
            <p:ph type="body" idx="1"/>
          </p:nvPr>
        </p:nvSpPr>
        <p:spPr/>
        <p:txBody>
          <a:bodyPr/>
          <a:lstStyle/>
          <a:p>
            <a:pPr marL="0" indent="0" eaLnBrk="1" hangingPunct="1">
              <a:lnSpc>
                <a:spcPct val="90000"/>
              </a:lnSpc>
              <a:buFontTx/>
              <a:buNone/>
            </a:pPr>
            <a:r>
              <a:rPr lang="en-US" sz="2400" smtClean="0">
                <a:latin typeface="Tahoma" pitchFamily="34" charset="0"/>
              </a:rPr>
              <a:t>To measure the degree of competition they determined the total number of motel and hotel rooms within 3 miles of each La Quinta inn. </a:t>
            </a:r>
          </a:p>
          <a:p>
            <a:pPr marL="0" indent="0" eaLnBrk="1" hangingPunct="1">
              <a:lnSpc>
                <a:spcPct val="90000"/>
              </a:lnSpc>
              <a:buFontTx/>
              <a:buNone/>
            </a:pPr>
            <a:endParaRPr lang="en-US" sz="2400" smtClean="0">
              <a:latin typeface="Tahoma" pitchFamily="34" charset="0"/>
            </a:endParaRPr>
          </a:p>
          <a:p>
            <a:pPr marL="0" indent="0" eaLnBrk="1" hangingPunct="1">
              <a:lnSpc>
                <a:spcPct val="90000"/>
              </a:lnSpc>
              <a:buFontTx/>
              <a:buNone/>
            </a:pPr>
            <a:r>
              <a:rPr lang="en-US" sz="2400" smtClean="0">
                <a:latin typeface="Tahoma" pitchFamily="34" charset="0"/>
              </a:rPr>
              <a:t>Market awareness was measured by the number of miles to the closest competing motel. </a:t>
            </a:r>
          </a:p>
          <a:p>
            <a:pPr marL="0" indent="0" eaLnBrk="1" hangingPunct="1">
              <a:lnSpc>
                <a:spcPct val="90000"/>
              </a:lnSpc>
              <a:buFontTx/>
              <a:buNone/>
            </a:pPr>
            <a:endParaRPr lang="en-US" sz="2400" smtClean="0">
              <a:latin typeface="Tahoma" pitchFamily="34" charset="0"/>
            </a:endParaRPr>
          </a:p>
          <a:p>
            <a:pPr marL="0" indent="0" eaLnBrk="1" hangingPunct="1">
              <a:lnSpc>
                <a:spcPct val="90000"/>
              </a:lnSpc>
              <a:buFontTx/>
              <a:buNone/>
            </a:pPr>
            <a:r>
              <a:rPr lang="en-US" sz="2400" smtClean="0">
                <a:latin typeface="Tahoma" pitchFamily="34" charset="0"/>
              </a:rPr>
              <a:t>Two variables that represent sources of customers were chosen. </a:t>
            </a:r>
          </a:p>
          <a:p>
            <a:pPr marL="0" indent="0" eaLnBrk="1" hangingPunct="1">
              <a:lnSpc>
                <a:spcPct val="90000"/>
              </a:lnSpc>
              <a:buFontTx/>
              <a:buNone/>
            </a:pPr>
            <a:r>
              <a:rPr lang="en-US" sz="2400" smtClean="0">
                <a:latin typeface="Tahoma" pitchFamily="34" charset="0"/>
              </a:rPr>
              <a:t>The amount of office space and college and university enrollment in the surrounding community are demand generators. Both of these are measures of economic activity. </a:t>
            </a:r>
          </a:p>
          <a:p>
            <a:pPr marL="0" indent="0" eaLnBrk="1" hangingPunct="1">
              <a:lnSpc>
                <a:spcPct val="90000"/>
              </a:lnSpc>
              <a:buFontTx/>
              <a:buNone/>
            </a:pPr>
            <a:endParaRPr lang="en-US" sz="2400" smtClean="0">
              <a:latin typeface="Tahoma" pitchFamily="34" charset="0"/>
            </a:endParaRPr>
          </a:p>
          <a:p>
            <a:pPr marL="0" indent="0" eaLnBrk="1" hangingPunct="1">
              <a:buFontTx/>
              <a:buNone/>
            </a:pPr>
            <a:endParaRPr lang="en-US" sz="2400" smtClean="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494D372B-D5F0-40B0-B183-0386EF73167D}" type="slidenum">
              <a:rPr lang="en-US"/>
              <a:pPr>
                <a:defRPr/>
              </a:pPr>
              <a:t>13</a:t>
            </a:fld>
            <a:endParaRPr lang="en-US"/>
          </a:p>
        </p:txBody>
      </p:sp>
      <p:sp>
        <p:nvSpPr>
          <p:cNvPr id="13315" name="Rectangle 2"/>
          <p:cNvSpPr>
            <a:spLocks noGrp="1" noChangeArrowheads="1"/>
          </p:cNvSpPr>
          <p:nvPr>
            <p:ph type="title"/>
          </p:nvPr>
        </p:nvSpPr>
        <p:spPr/>
        <p:txBody>
          <a:bodyPr/>
          <a:lstStyle/>
          <a:p>
            <a:pPr eaLnBrk="1" hangingPunct="1"/>
            <a:r>
              <a:rPr lang="en-US" smtClean="0"/>
              <a:t>Example 17.1</a:t>
            </a:r>
          </a:p>
        </p:txBody>
      </p:sp>
      <p:sp>
        <p:nvSpPr>
          <p:cNvPr id="13316" name="Rectangle 3"/>
          <p:cNvSpPr>
            <a:spLocks noGrp="1" noChangeArrowheads="1"/>
          </p:cNvSpPr>
          <p:nvPr>
            <p:ph type="body" idx="1"/>
          </p:nvPr>
        </p:nvSpPr>
        <p:spPr/>
        <p:txBody>
          <a:bodyPr/>
          <a:lstStyle/>
          <a:p>
            <a:pPr marL="0" indent="0" eaLnBrk="1" hangingPunct="1">
              <a:lnSpc>
                <a:spcPct val="90000"/>
              </a:lnSpc>
              <a:buFontTx/>
              <a:buNone/>
            </a:pPr>
            <a:r>
              <a:rPr lang="en-US" sz="2400" smtClean="0">
                <a:latin typeface="Tahoma" pitchFamily="34" charset="0"/>
              </a:rPr>
              <a:t>A demographic variable that describes the community is the median household income. </a:t>
            </a:r>
          </a:p>
          <a:p>
            <a:pPr marL="0" indent="0" eaLnBrk="1" hangingPunct="1">
              <a:lnSpc>
                <a:spcPct val="90000"/>
              </a:lnSpc>
              <a:buFontTx/>
              <a:buNone/>
            </a:pPr>
            <a:endParaRPr lang="en-US" sz="2400" smtClean="0">
              <a:latin typeface="Tahoma" pitchFamily="34" charset="0"/>
            </a:endParaRPr>
          </a:p>
          <a:p>
            <a:pPr marL="0" indent="0" eaLnBrk="1" hangingPunct="1">
              <a:lnSpc>
                <a:spcPct val="90000"/>
              </a:lnSpc>
              <a:buFontTx/>
              <a:buNone/>
            </a:pPr>
            <a:r>
              <a:rPr lang="en-US" sz="2400" smtClean="0">
                <a:latin typeface="Tahoma" pitchFamily="34" charset="0"/>
              </a:rPr>
              <a:t>Finally, as a measure of the physical qualities of the location La Quinta chose the distance to the downtown core. </a:t>
            </a:r>
          </a:p>
          <a:p>
            <a:pPr marL="0" indent="0" eaLnBrk="1" hangingPunct="1">
              <a:buFontTx/>
              <a:buNone/>
            </a:pPr>
            <a:endParaRPr lang="en-US" sz="2400" smtClean="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pPr>
              <a:defRPr/>
            </a:pPr>
            <a:r>
              <a:rPr lang="en-US"/>
              <a:t>17.</a:t>
            </a:r>
            <a:fld id="{BC954B39-374D-455D-8267-F64A2376BCEC}" type="slidenum">
              <a:rPr lang="en-US"/>
              <a:pPr>
                <a:defRPr/>
              </a:pPr>
              <a:t>14</a:t>
            </a:fld>
            <a:endParaRPr lang="en-US"/>
          </a:p>
        </p:txBody>
      </p:sp>
      <p:sp>
        <p:nvSpPr>
          <p:cNvPr id="14339" name="Rectangle 2"/>
          <p:cNvSpPr>
            <a:spLocks noGrp="1" noChangeArrowheads="1"/>
          </p:cNvSpPr>
          <p:nvPr>
            <p:ph type="title"/>
          </p:nvPr>
        </p:nvSpPr>
        <p:spPr/>
        <p:txBody>
          <a:bodyPr/>
          <a:lstStyle/>
          <a:p>
            <a:pPr eaLnBrk="1" hangingPunct="1"/>
            <a:r>
              <a:rPr lang="en-US" smtClean="0"/>
              <a:t>Example 17.1 – La Quinta Inns…</a:t>
            </a:r>
          </a:p>
        </p:txBody>
      </p:sp>
      <p:sp>
        <p:nvSpPr>
          <p:cNvPr id="14340" name="Rectangle 3"/>
          <p:cNvSpPr>
            <a:spLocks noGrp="1" noChangeArrowheads="1"/>
          </p:cNvSpPr>
          <p:nvPr>
            <p:ph type="body" idx="1"/>
          </p:nvPr>
        </p:nvSpPr>
        <p:spPr/>
        <p:txBody>
          <a:bodyPr/>
          <a:lstStyle/>
          <a:p>
            <a:pPr marL="0" indent="0" eaLnBrk="1" hangingPunct="1">
              <a:buFontTx/>
              <a:buNone/>
            </a:pPr>
            <a:r>
              <a:rPr lang="en-US" smtClean="0"/>
              <a:t>Where should La Qunita locate a new motel? Factors influencing profitability…</a:t>
            </a:r>
          </a:p>
          <a:p>
            <a:pPr marL="0" indent="0" eaLnBrk="1" hangingPunct="1">
              <a:buFontTx/>
              <a:buNone/>
            </a:pPr>
            <a:endParaRPr lang="en-US" smtClean="0"/>
          </a:p>
        </p:txBody>
      </p:sp>
      <p:sp>
        <p:nvSpPr>
          <p:cNvPr id="14341" name="Rectangle 4"/>
          <p:cNvSpPr>
            <a:spLocks noChangeArrowheads="1"/>
          </p:cNvSpPr>
          <p:nvPr/>
        </p:nvSpPr>
        <p:spPr bwMode="auto">
          <a:xfrm>
            <a:off x="3962400" y="2017713"/>
            <a:ext cx="1981200" cy="377825"/>
          </a:xfrm>
          <a:prstGeom prst="rect">
            <a:avLst/>
          </a:prstGeom>
          <a:solidFill>
            <a:schemeClr val="tx1"/>
          </a:solidFill>
          <a:ln w="9525">
            <a:solidFill>
              <a:schemeClr val="tx1"/>
            </a:solidFill>
            <a:miter lim="800000"/>
            <a:headEnd/>
            <a:tailEnd/>
          </a:ln>
        </p:spPr>
        <p:txBody>
          <a:bodyPr anchor="ctr">
            <a:spAutoFit/>
          </a:bodyPr>
          <a:lstStyle/>
          <a:p>
            <a:r>
              <a:rPr lang="en-US" sz="1800" b="1">
                <a:solidFill>
                  <a:schemeClr val="bg1"/>
                </a:solidFill>
                <a:latin typeface="Tahoma" pitchFamily="34" charset="0"/>
              </a:rPr>
              <a:t>Profitability</a:t>
            </a:r>
          </a:p>
        </p:txBody>
      </p:sp>
      <p:sp>
        <p:nvSpPr>
          <p:cNvPr id="14342" name="Rectangle 5"/>
          <p:cNvSpPr>
            <a:spLocks noChangeArrowheads="1"/>
          </p:cNvSpPr>
          <p:nvPr/>
        </p:nvSpPr>
        <p:spPr bwMode="auto">
          <a:xfrm>
            <a:off x="914400" y="3236913"/>
            <a:ext cx="1371600" cy="685800"/>
          </a:xfrm>
          <a:prstGeom prst="rect">
            <a:avLst/>
          </a:prstGeom>
          <a:solidFill>
            <a:schemeClr val="bg1"/>
          </a:solidFill>
          <a:ln w="9525">
            <a:solidFill>
              <a:schemeClr val="tx1"/>
            </a:solidFill>
            <a:miter lim="800000"/>
            <a:headEnd/>
            <a:tailEnd/>
          </a:ln>
        </p:spPr>
        <p:txBody>
          <a:bodyPr wrap="none" anchor="ctr"/>
          <a:lstStyle/>
          <a:p>
            <a:r>
              <a:rPr lang="en-US" sz="1800">
                <a:latin typeface="Tahoma" pitchFamily="34" charset="0"/>
              </a:rPr>
              <a:t>Competition</a:t>
            </a:r>
          </a:p>
        </p:txBody>
      </p:sp>
      <p:sp>
        <p:nvSpPr>
          <p:cNvPr id="14343" name="Rectangle 6"/>
          <p:cNvSpPr>
            <a:spLocks noChangeArrowheads="1"/>
          </p:cNvSpPr>
          <p:nvPr/>
        </p:nvSpPr>
        <p:spPr bwMode="auto">
          <a:xfrm>
            <a:off x="2590800" y="3236913"/>
            <a:ext cx="1371600" cy="685800"/>
          </a:xfrm>
          <a:prstGeom prst="rect">
            <a:avLst/>
          </a:prstGeom>
          <a:solidFill>
            <a:schemeClr val="bg1"/>
          </a:solidFill>
          <a:ln w="9525">
            <a:solidFill>
              <a:schemeClr val="tx1"/>
            </a:solidFill>
            <a:miter lim="800000"/>
            <a:headEnd/>
            <a:tailEnd/>
          </a:ln>
        </p:spPr>
        <p:txBody>
          <a:bodyPr wrap="none" anchor="ctr"/>
          <a:lstStyle/>
          <a:p>
            <a:r>
              <a:rPr lang="en-US" sz="1800">
                <a:latin typeface="Tahoma" pitchFamily="34" charset="0"/>
              </a:rPr>
              <a:t>Market </a:t>
            </a:r>
          </a:p>
          <a:p>
            <a:r>
              <a:rPr lang="en-US" sz="1800">
                <a:latin typeface="Tahoma" pitchFamily="34" charset="0"/>
              </a:rPr>
              <a:t>Awareness</a:t>
            </a:r>
          </a:p>
        </p:txBody>
      </p:sp>
      <p:sp>
        <p:nvSpPr>
          <p:cNvPr id="14344" name="Rectangle 7"/>
          <p:cNvSpPr>
            <a:spLocks noChangeArrowheads="1"/>
          </p:cNvSpPr>
          <p:nvPr/>
        </p:nvSpPr>
        <p:spPr bwMode="auto">
          <a:xfrm>
            <a:off x="4267200" y="3236913"/>
            <a:ext cx="1371600" cy="685800"/>
          </a:xfrm>
          <a:prstGeom prst="rect">
            <a:avLst/>
          </a:prstGeom>
          <a:solidFill>
            <a:schemeClr val="bg1"/>
          </a:solidFill>
          <a:ln w="9525">
            <a:solidFill>
              <a:schemeClr val="tx1"/>
            </a:solidFill>
            <a:miter lim="800000"/>
            <a:headEnd/>
            <a:tailEnd/>
          </a:ln>
        </p:spPr>
        <p:txBody>
          <a:bodyPr anchor="ctr"/>
          <a:lstStyle/>
          <a:p>
            <a:r>
              <a:rPr lang="en-US" sz="1800">
                <a:latin typeface="Tahoma" pitchFamily="34" charset="0"/>
              </a:rPr>
              <a:t>Demand Generators</a:t>
            </a:r>
          </a:p>
        </p:txBody>
      </p:sp>
      <p:sp>
        <p:nvSpPr>
          <p:cNvPr id="14345" name="Rectangle 8"/>
          <p:cNvSpPr>
            <a:spLocks noChangeArrowheads="1"/>
          </p:cNvSpPr>
          <p:nvPr/>
        </p:nvSpPr>
        <p:spPr bwMode="auto">
          <a:xfrm>
            <a:off x="5943600" y="3236913"/>
            <a:ext cx="1371600" cy="685800"/>
          </a:xfrm>
          <a:prstGeom prst="rect">
            <a:avLst/>
          </a:prstGeom>
          <a:solidFill>
            <a:schemeClr val="bg1"/>
          </a:solidFill>
          <a:ln w="9525">
            <a:solidFill>
              <a:schemeClr val="tx1"/>
            </a:solidFill>
            <a:miter lim="800000"/>
            <a:headEnd/>
            <a:tailEnd/>
          </a:ln>
        </p:spPr>
        <p:txBody>
          <a:bodyPr anchor="ctr"/>
          <a:lstStyle/>
          <a:p>
            <a:r>
              <a:rPr lang="en-US" sz="1800">
                <a:latin typeface="Tahoma" pitchFamily="34" charset="0"/>
              </a:rPr>
              <a:t>Community</a:t>
            </a:r>
          </a:p>
        </p:txBody>
      </p:sp>
      <p:sp>
        <p:nvSpPr>
          <p:cNvPr id="14346" name="Line 9"/>
          <p:cNvSpPr>
            <a:spLocks noChangeShapeType="1"/>
          </p:cNvSpPr>
          <p:nvPr/>
        </p:nvSpPr>
        <p:spPr bwMode="auto">
          <a:xfrm flipV="1">
            <a:off x="1676400" y="2398713"/>
            <a:ext cx="2286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7" name="Line 10"/>
          <p:cNvSpPr>
            <a:spLocks noChangeShapeType="1"/>
          </p:cNvSpPr>
          <p:nvPr/>
        </p:nvSpPr>
        <p:spPr bwMode="auto">
          <a:xfrm flipV="1">
            <a:off x="3276600" y="2398713"/>
            <a:ext cx="1143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8" name="Line 11"/>
          <p:cNvSpPr>
            <a:spLocks noChangeShapeType="1"/>
          </p:cNvSpPr>
          <p:nvPr/>
        </p:nvSpPr>
        <p:spPr bwMode="auto">
          <a:xfrm flipV="1">
            <a:off x="4953000" y="2398713"/>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9" name="Line 12"/>
          <p:cNvSpPr>
            <a:spLocks noChangeShapeType="1"/>
          </p:cNvSpPr>
          <p:nvPr/>
        </p:nvSpPr>
        <p:spPr bwMode="auto">
          <a:xfrm flipH="1" flipV="1">
            <a:off x="5486400" y="2398713"/>
            <a:ext cx="1066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0" name="Line 13"/>
          <p:cNvSpPr>
            <a:spLocks noChangeShapeType="1"/>
          </p:cNvSpPr>
          <p:nvPr/>
        </p:nvSpPr>
        <p:spPr bwMode="auto">
          <a:xfrm flipH="1" flipV="1">
            <a:off x="5943600" y="2398713"/>
            <a:ext cx="2362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1" name="Text Box 14"/>
          <p:cNvSpPr txBox="1">
            <a:spLocks noChangeArrowheads="1"/>
          </p:cNvSpPr>
          <p:nvPr/>
        </p:nvSpPr>
        <p:spPr bwMode="auto">
          <a:xfrm>
            <a:off x="7620000" y="4379913"/>
            <a:ext cx="13700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l"/>
            <a:r>
              <a:rPr lang="en-US" sz="1800">
                <a:latin typeface="Tahoma" pitchFamily="34" charset="0"/>
              </a:rPr>
              <a:t>Distance to</a:t>
            </a:r>
          </a:p>
          <a:p>
            <a:pPr algn="l"/>
            <a:r>
              <a:rPr lang="en-US" sz="1800">
                <a:latin typeface="Tahoma" pitchFamily="34" charset="0"/>
              </a:rPr>
              <a:t> downtown.</a:t>
            </a:r>
          </a:p>
        </p:txBody>
      </p:sp>
      <p:sp>
        <p:nvSpPr>
          <p:cNvPr id="14352" name="Text Box 15"/>
          <p:cNvSpPr txBox="1">
            <a:spLocks noChangeArrowheads="1"/>
          </p:cNvSpPr>
          <p:nvPr/>
        </p:nvSpPr>
        <p:spPr bwMode="auto">
          <a:xfrm>
            <a:off x="5943600" y="4379913"/>
            <a:ext cx="121443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l"/>
            <a:r>
              <a:rPr lang="en-US" sz="1800">
                <a:latin typeface="Tahoma" pitchFamily="34" charset="0"/>
              </a:rPr>
              <a:t>Median</a:t>
            </a:r>
          </a:p>
          <a:p>
            <a:pPr algn="l"/>
            <a:r>
              <a:rPr lang="en-US" sz="1800">
                <a:latin typeface="Tahoma" pitchFamily="34" charset="0"/>
              </a:rPr>
              <a:t>household</a:t>
            </a:r>
          </a:p>
          <a:p>
            <a:pPr algn="l"/>
            <a:r>
              <a:rPr lang="en-US" sz="1800">
                <a:latin typeface="Tahoma" pitchFamily="34" charset="0"/>
              </a:rPr>
              <a:t>income.</a:t>
            </a:r>
          </a:p>
        </p:txBody>
      </p:sp>
      <p:sp>
        <p:nvSpPr>
          <p:cNvPr id="14353" name="Text Box 16"/>
          <p:cNvSpPr txBox="1">
            <a:spLocks noChangeArrowheads="1"/>
          </p:cNvSpPr>
          <p:nvPr/>
        </p:nvSpPr>
        <p:spPr bwMode="auto">
          <a:xfrm>
            <a:off x="2514600" y="4379913"/>
            <a:ext cx="1603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l"/>
            <a:r>
              <a:rPr lang="en-US" sz="1800">
                <a:latin typeface="Tahoma" pitchFamily="34" charset="0"/>
              </a:rPr>
              <a:t>Distance to</a:t>
            </a:r>
          </a:p>
          <a:p>
            <a:pPr algn="l"/>
            <a:r>
              <a:rPr lang="en-US" sz="1800">
                <a:latin typeface="Tahoma" pitchFamily="34" charset="0"/>
              </a:rPr>
              <a:t>the nearest</a:t>
            </a:r>
          </a:p>
          <a:p>
            <a:pPr algn="l"/>
            <a:r>
              <a:rPr lang="en-US" sz="1800">
                <a:latin typeface="Tahoma" pitchFamily="34" charset="0"/>
              </a:rPr>
              <a:t>La Quinta inn.</a:t>
            </a:r>
          </a:p>
        </p:txBody>
      </p:sp>
      <p:sp>
        <p:nvSpPr>
          <p:cNvPr id="14354" name="Text Box 17"/>
          <p:cNvSpPr txBox="1">
            <a:spLocks noChangeArrowheads="1"/>
          </p:cNvSpPr>
          <p:nvPr/>
        </p:nvSpPr>
        <p:spPr bwMode="auto">
          <a:xfrm>
            <a:off x="838200" y="4365625"/>
            <a:ext cx="1385888"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l"/>
            <a:r>
              <a:rPr lang="en-US" sz="1800">
                <a:latin typeface="Tahoma" pitchFamily="34" charset="0"/>
              </a:rPr>
              <a:t># of rooms within </a:t>
            </a:r>
          </a:p>
          <a:p>
            <a:pPr algn="l"/>
            <a:r>
              <a:rPr lang="en-US" sz="1800">
                <a:latin typeface="Tahoma" pitchFamily="34" charset="0"/>
              </a:rPr>
              <a:t>3 mile radius</a:t>
            </a:r>
          </a:p>
        </p:txBody>
      </p:sp>
      <p:sp>
        <p:nvSpPr>
          <p:cNvPr id="14355" name="Rectangle 18"/>
          <p:cNvSpPr>
            <a:spLocks noChangeArrowheads="1"/>
          </p:cNvSpPr>
          <p:nvPr/>
        </p:nvSpPr>
        <p:spPr bwMode="auto">
          <a:xfrm>
            <a:off x="7620000" y="3236913"/>
            <a:ext cx="1371600" cy="685800"/>
          </a:xfrm>
          <a:prstGeom prst="rect">
            <a:avLst/>
          </a:prstGeom>
          <a:solidFill>
            <a:schemeClr val="bg1"/>
          </a:solidFill>
          <a:ln w="9525">
            <a:solidFill>
              <a:schemeClr val="tx1"/>
            </a:solidFill>
            <a:miter lim="800000"/>
            <a:headEnd/>
            <a:tailEnd/>
          </a:ln>
        </p:spPr>
        <p:txBody>
          <a:bodyPr anchor="ctr"/>
          <a:lstStyle/>
          <a:p>
            <a:r>
              <a:rPr lang="en-US" sz="1800">
                <a:latin typeface="Tahoma" pitchFamily="34" charset="0"/>
              </a:rPr>
              <a:t>Physical</a:t>
            </a:r>
          </a:p>
        </p:txBody>
      </p:sp>
      <p:sp>
        <p:nvSpPr>
          <p:cNvPr id="14356" name="Text Box 19"/>
          <p:cNvSpPr txBox="1">
            <a:spLocks noChangeArrowheads="1"/>
          </p:cNvSpPr>
          <p:nvPr/>
        </p:nvSpPr>
        <p:spPr bwMode="auto">
          <a:xfrm>
            <a:off x="4318000" y="4456113"/>
            <a:ext cx="1244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l"/>
            <a:r>
              <a:rPr lang="en-US" sz="1800">
                <a:latin typeface="Tahoma" pitchFamily="34" charset="0"/>
              </a:rPr>
              <a:t>Offices, </a:t>
            </a:r>
          </a:p>
          <a:p>
            <a:pPr algn="l"/>
            <a:r>
              <a:rPr lang="en-US" sz="1800">
                <a:latin typeface="Tahoma" pitchFamily="34" charset="0"/>
              </a:rPr>
              <a:t>Higher Ed.</a:t>
            </a:r>
          </a:p>
        </p:txBody>
      </p:sp>
      <p:sp>
        <p:nvSpPr>
          <p:cNvPr id="14357" name="Line 20"/>
          <p:cNvSpPr>
            <a:spLocks noChangeShapeType="1"/>
          </p:cNvSpPr>
          <p:nvPr/>
        </p:nvSpPr>
        <p:spPr bwMode="auto">
          <a:xfrm>
            <a:off x="838200" y="4114800"/>
            <a:ext cx="8229600"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8" name="Text Box 21"/>
          <p:cNvSpPr txBox="1">
            <a:spLocks noChangeArrowheads="1"/>
          </p:cNvSpPr>
          <p:nvPr/>
        </p:nvSpPr>
        <p:spPr bwMode="auto">
          <a:xfrm rot="-5400000">
            <a:off x="182562" y="3398838"/>
            <a:ext cx="765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FF0000"/>
                </a:solidFill>
                <a:latin typeface="Tahoma" pitchFamily="34" charset="0"/>
              </a:rPr>
              <a:t>factor</a:t>
            </a:r>
          </a:p>
        </p:txBody>
      </p:sp>
      <p:sp>
        <p:nvSpPr>
          <p:cNvPr id="14359" name="Text Box 22"/>
          <p:cNvSpPr txBox="1">
            <a:spLocks noChangeArrowheads="1"/>
          </p:cNvSpPr>
          <p:nvPr/>
        </p:nvSpPr>
        <p:spPr bwMode="auto">
          <a:xfrm rot="-5400000">
            <a:off x="40481" y="4683919"/>
            <a:ext cx="1049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0000FF"/>
                </a:solidFill>
                <a:latin typeface="Tahoma" pitchFamily="34" charset="0"/>
              </a:rPr>
              <a:t>measure</a:t>
            </a:r>
          </a:p>
        </p:txBody>
      </p:sp>
      <p:sp>
        <p:nvSpPr>
          <p:cNvPr id="14360" name="Text Box 23"/>
          <p:cNvSpPr txBox="1">
            <a:spLocks noChangeArrowheads="1"/>
          </p:cNvSpPr>
          <p:nvPr/>
        </p:nvSpPr>
        <p:spPr bwMode="auto">
          <a:xfrm>
            <a:off x="2765425" y="5911850"/>
            <a:ext cx="3629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0000FF"/>
                </a:solidFill>
                <a:latin typeface="Tahoma" pitchFamily="34" charset="0"/>
              </a:rPr>
              <a:t>*these need to be </a:t>
            </a:r>
            <a:r>
              <a:rPr lang="en-US" sz="1800" b="1" i="1">
                <a:solidFill>
                  <a:srgbClr val="0000FF"/>
                </a:solidFill>
                <a:latin typeface="Tahoma" pitchFamily="34" charset="0"/>
              </a:rPr>
              <a:t>interval</a:t>
            </a:r>
            <a:r>
              <a:rPr lang="en-US" sz="1800">
                <a:solidFill>
                  <a:srgbClr val="0000FF"/>
                </a:solidFill>
                <a:latin typeface="Tahoma" pitchFamily="34" charset="0"/>
              </a:rPr>
              <a:t> data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315ED342-CCD6-4ADE-B965-FD44833EB955}" type="slidenum">
              <a:rPr lang="en-US"/>
              <a:pPr>
                <a:defRPr/>
              </a:pPr>
              <a:t>15</a:t>
            </a:fld>
            <a:endParaRPr lang="en-US"/>
          </a:p>
        </p:txBody>
      </p:sp>
      <p:sp>
        <p:nvSpPr>
          <p:cNvPr id="15363" name="Rectangle 2"/>
          <p:cNvSpPr>
            <a:spLocks noGrp="1" noChangeArrowheads="1"/>
          </p:cNvSpPr>
          <p:nvPr>
            <p:ph type="title"/>
          </p:nvPr>
        </p:nvSpPr>
        <p:spPr/>
        <p:txBody>
          <a:bodyPr/>
          <a:lstStyle/>
          <a:p>
            <a:pPr eaLnBrk="1" hangingPunct="1"/>
            <a:r>
              <a:rPr lang="en-US" smtClean="0"/>
              <a:t>Example 17.1 – La Quinta Inns…</a:t>
            </a:r>
          </a:p>
        </p:txBody>
      </p:sp>
      <p:sp>
        <p:nvSpPr>
          <p:cNvPr id="15364" name="Rectangle 3"/>
          <p:cNvSpPr>
            <a:spLocks noGrp="1" noChangeArrowheads="1"/>
          </p:cNvSpPr>
          <p:nvPr>
            <p:ph type="body" idx="1"/>
          </p:nvPr>
        </p:nvSpPr>
        <p:spPr/>
        <p:txBody>
          <a:bodyPr/>
          <a:lstStyle/>
          <a:p>
            <a:pPr marL="0" indent="0" eaLnBrk="1" hangingPunct="1">
              <a:buFontTx/>
              <a:buNone/>
            </a:pPr>
            <a:r>
              <a:rPr lang="en-US" smtClean="0"/>
              <a:t>Where should La Qunita locate a new motel?</a:t>
            </a:r>
          </a:p>
          <a:p>
            <a:pPr marL="0" indent="0" eaLnBrk="1" hangingPunct="1">
              <a:buFontTx/>
              <a:buNone/>
            </a:pPr>
            <a:endParaRPr lang="en-US" smtClean="0"/>
          </a:p>
          <a:p>
            <a:pPr marL="0" indent="0" eaLnBrk="1" hangingPunct="1">
              <a:buFontTx/>
              <a:buNone/>
            </a:pPr>
            <a:r>
              <a:rPr lang="en-US" smtClean="0"/>
              <a:t>Several possible predictors of profitability were identified, and data (</a:t>
            </a:r>
            <a:r>
              <a:rPr lang="en-US" smtClean="0">
                <a:hlinkClick r:id="rId3" action="ppaction://hlinkfile"/>
              </a:rPr>
              <a:t>Xm17-01</a:t>
            </a:r>
            <a:r>
              <a:rPr lang="en-US" smtClean="0"/>
              <a:t>) were collected. Its believed that operating margin (y) is dependent upon these factors:</a:t>
            </a:r>
          </a:p>
          <a:p>
            <a:pPr marL="0" indent="0" eaLnBrk="1" hangingPunct="1">
              <a:buFontTx/>
              <a:buNone/>
            </a:pPr>
            <a:r>
              <a:rPr lang="en-US" smtClean="0"/>
              <a:t>x</a:t>
            </a:r>
            <a:r>
              <a:rPr lang="en-US" baseline="-25000" smtClean="0"/>
              <a:t>1</a:t>
            </a:r>
            <a:r>
              <a:rPr lang="en-US" smtClean="0"/>
              <a:t> = Total motel and hotel rooms within 3 mile radius</a:t>
            </a:r>
          </a:p>
          <a:p>
            <a:pPr marL="0" indent="0" eaLnBrk="1" hangingPunct="1">
              <a:buFontTx/>
              <a:buNone/>
            </a:pPr>
            <a:r>
              <a:rPr lang="en-US" smtClean="0"/>
              <a:t>x</a:t>
            </a:r>
            <a:r>
              <a:rPr lang="en-US" baseline="-25000" smtClean="0"/>
              <a:t>2</a:t>
            </a:r>
            <a:r>
              <a:rPr lang="en-US" smtClean="0"/>
              <a:t> = Number of miles to closest competition</a:t>
            </a:r>
          </a:p>
          <a:p>
            <a:pPr marL="0" indent="0" eaLnBrk="1" hangingPunct="1">
              <a:buFontTx/>
              <a:buNone/>
            </a:pPr>
            <a:r>
              <a:rPr lang="en-US" smtClean="0"/>
              <a:t>x</a:t>
            </a:r>
            <a:r>
              <a:rPr lang="en-US" baseline="-25000" smtClean="0"/>
              <a:t>3</a:t>
            </a:r>
            <a:r>
              <a:rPr lang="en-US" smtClean="0"/>
              <a:t> = Volume of office space in surrounding community</a:t>
            </a:r>
          </a:p>
          <a:p>
            <a:pPr marL="0" indent="0" eaLnBrk="1" hangingPunct="1">
              <a:buFontTx/>
              <a:buNone/>
            </a:pPr>
            <a:r>
              <a:rPr lang="en-US" smtClean="0"/>
              <a:t>x</a:t>
            </a:r>
            <a:r>
              <a:rPr lang="en-US" baseline="-25000" smtClean="0"/>
              <a:t>4</a:t>
            </a:r>
            <a:r>
              <a:rPr lang="en-US" smtClean="0"/>
              <a:t> = College and university student numbers in community</a:t>
            </a:r>
          </a:p>
          <a:p>
            <a:pPr marL="0" indent="0" eaLnBrk="1" hangingPunct="1">
              <a:buFontTx/>
              <a:buNone/>
            </a:pPr>
            <a:r>
              <a:rPr lang="en-US" smtClean="0"/>
              <a:t>x</a:t>
            </a:r>
            <a:r>
              <a:rPr lang="en-US" baseline="-25000" smtClean="0"/>
              <a:t>5</a:t>
            </a:r>
            <a:r>
              <a:rPr lang="en-US" smtClean="0"/>
              <a:t> = Median household income in community</a:t>
            </a:r>
          </a:p>
          <a:p>
            <a:pPr marL="0" indent="0" eaLnBrk="1" hangingPunct="1">
              <a:buFontTx/>
              <a:buNone/>
            </a:pPr>
            <a:r>
              <a:rPr lang="en-US" smtClean="0"/>
              <a:t>x</a:t>
            </a:r>
            <a:r>
              <a:rPr lang="en-US" baseline="-25000" smtClean="0"/>
              <a:t>6</a:t>
            </a:r>
            <a:r>
              <a:rPr lang="en-US" smtClean="0"/>
              <a:t> = Distance (in miles) to the downtown core.</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r>
              <a:rPr lang="en-US"/>
              <a:t>17.</a:t>
            </a:r>
            <a:fld id="{3EB1A72A-8003-4697-A7BC-8D6E76F8E757}" type="slidenum">
              <a:rPr lang="en-US"/>
              <a:pPr>
                <a:defRPr/>
              </a:pPr>
              <a:t>16</a:t>
            </a:fld>
            <a:endParaRPr lang="en-US"/>
          </a:p>
        </p:txBody>
      </p:sp>
      <p:sp>
        <p:nvSpPr>
          <p:cNvPr id="16387" name="Rectangle 2"/>
          <p:cNvSpPr>
            <a:spLocks noGrp="1" noChangeArrowheads="1"/>
          </p:cNvSpPr>
          <p:nvPr>
            <p:ph type="title"/>
          </p:nvPr>
        </p:nvSpPr>
        <p:spPr/>
        <p:txBody>
          <a:bodyPr/>
          <a:lstStyle/>
          <a:p>
            <a:pPr eaLnBrk="1" hangingPunct="1"/>
            <a:r>
              <a:rPr lang="en-US" smtClean="0"/>
              <a:t>Transformation…</a:t>
            </a:r>
          </a:p>
        </p:txBody>
      </p:sp>
      <p:sp>
        <p:nvSpPr>
          <p:cNvPr id="16388" name="Rectangle 3"/>
          <p:cNvSpPr>
            <a:spLocks noGrp="1" noChangeArrowheads="1"/>
          </p:cNvSpPr>
          <p:nvPr>
            <p:ph type="body" idx="1"/>
          </p:nvPr>
        </p:nvSpPr>
        <p:spPr/>
        <p:txBody>
          <a:bodyPr/>
          <a:lstStyle/>
          <a:p>
            <a:pPr marL="0" indent="0" eaLnBrk="1" hangingPunct="1">
              <a:buFontTx/>
              <a:buNone/>
            </a:pPr>
            <a:r>
              <a:rPr lang="en-US" smtClean="0"/>
              <a:t>Can we transform this data:</a:t>
            </a:r>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r>
              <a:rPr lang="en-US" smtClean="0"/>
              <a:t>into a mathematical model that looks like this:</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4267200"/>
            <a:ext cx="6413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5"/>
          <p:cNvSpPr txBox="1">
            <a:spLocks noChangeArrowheads="1"/>
          </p:cNvSpPr>
          <p:nvPr/>
        </p:nvSpPr>
        <p:spPr bwMode="auto">
          <a:xfrm>
            <a:off x="381000" y="5334000"/>
            <a:ext cx="88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800080"/>
                </a:solidFill>
                <a:latin typeface="Tahoma" pitchFamily="34" charset="0"/>
              </a:rPr>
              <a:t>margin</a:t>
            </a:r>
          </a:p>
        </p:txBody>
      </p:sp>
      <p:sp>
        <p:nvSpPr>
          <p:cNvPr id="16391" name="Line 6"/>
          <p:cNvSpPr>
            <a:spLocks noChangeShapeType="1"/>
          </p:cNvSpPr>
          <p:nvPr/>
        </p:nvSpPr>
        <p:spPr bwMode="auto">
          <a:xfrm flipV="1">
            <a:off x="1143000" y="4800600"/>
            <a:ext cx="381000" cy="533400"/>
          </a:xfrm>
          <a:prstGeom prst="line">
            <a:avLst/>
          </a:prstGeom>
          <a:noFill/>
          <a:ln w="9525">
            <a:solidFill>
              <a:srgbClr val="80008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7"/>
          <p:cNvSpPr txBox="1">
            <a:spLocks noChangeArrowheads="1"/>
          </p:cNvSpPr>
          <p:nvPr/>
        </p:nvSpPr>
        <p:spPr bwMode="auto">
          <a:xfrm>
            <a:off x="1752600" y="5638800"/>
            <a:ext cx="18732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FF0000"/>
                </a:solidFill>
                <a:latin typeface="Tahoma" pitchFamily="34" charset="0"/>
              </a:rPr>
              <a:t>competition</a:t>
            </a:r>
          </a:p>
          <a:p>
            <a:r>
              <a:rPr lang="en-US" sz="1800">
                <a:solidFill>
                  <a:srgbClr val="FF0000"/>
                </a:solidFill>
                <a:latin typeface="Tahoma" pitchFamily="34" charset="0"/>
              </a:rPr>
              <a:t>(i.e. # of rooms)</a:t>
            </a:r>
          </a:p>
        </p:txBody>
      </p:sp>
      <p:sp>
        <p:nvSpPr>
          <p:cNvPr id="16393" name="Line 8"/>
          <p:cNvSpPr>
            <a:spLocks noChangeShapeType="1"/>
          </p:cNvSpPr>
          <p:nvPr/>
        </p:nvSpPr>
        <p:spPr bwMode="auto">
          <a:xfrm flipV="1">
            <a:off x="3276600" y="4800600"/>
            <a:ext cx="228600" cy="91440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4" name="Text Box 9"/>
          <p:cNvSpPr txBox="1">
            <a:spLocks noChangeArrowheads="1"/>
          </p:cNvSpPr>
          <p:nvPr/>
        </p:nvSpPr>
        <p:spPr bwMode="auto">
          <a:xfrm>
            <a:off x="4344988" y="5500688"/>
            <a:ext cx="14112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0000FF"/>
                </a:solidFill>
                <a:latin typeface="Tahoma" pitchFamily="34" charset="0"/>
              </a:rPr>
              <a:t>awareness</a:t>
            </a:r>
          </a:p>
          <a:p>
            <a:r>
              <a:rPr lang="en-US" sz="1800">
                <a:solidFill>
                  <a:srgbClr val="0000FF"/>
                </a:solidFill>
                <a:latin typeface="Tahoma" pitchFamily="34" charset="0"/>
              </a:rPr>
              <a:t>(distance to</a:t>
            </a:r>
          </a:p>
          <a:p>
            <a:r>
              <a:rPr lang="en-US" sz="1800">
                <a:solidFill>
                  <a:srgbClr val="0000FF"/>
                </a:solidFill>
                <a:latin typeface="Tahoma" pitchFamily="34" charset="0"/>
              </a:rPr>
              <a:t>nearest alt.)</a:t>
            </a:r>
          </a:p>
        </p:txBody>
      </p:sp>
      <p:sp>
        <p:nvSpPr>
          <p:cNvPr id="16395" name="Line 10"/>
          <p:cNvSpPr>
            <a:spLocks noChangeShapeType="1"/>
          </p:cNvSpPr>
          <p:nvPr/>
        </p:nvSpPr>
        <p:spPr bwMode="auto">
          <a:xfrm flipH="1" flipV="1">
            <a:off x="4800600" y="4724400"/>
            <a:ext cx="381000" cy="83820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639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536700"/>
            <a:ext cx="67945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Text Box 13"/>
          <p:cNvSpPr txBox="1">
            <a:spLocks noChangeArrowheads="1"/>
          </p:cNvSpPr>
          <p:nvPr/>
        </p:nvSpPr>
        <p:spPr bwMode="auto">
          <a:xfrm>
            <a:off x="7029450" y="5562600"/>
            <a:ext cx="13731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a:solidFill>
                  <a:srgbClr val="008000"/>
                </a:solidFill>
                <a:latin typeface="Tahoma" pitchFamily="34" charset="0"/>
              </a:rPr>
              <a:t>physical</a:t>
            </a:r>
          </a:p>
          <a:p>
            <a:r>
              <a:rPr lang="en-US" sz="1800">
                <a:solidFill>
                  <a:srgbClr val="008000"/>
                </a:solidFill>
                <a:latin typeface="Tahoma" pitchFamily="34" charset="0"/>
              </a:rPr>
              <a:t>(distance to</a:t>
            </a:r>
          </a:p>
          <a:p>
            <a:r>
              <a:rPr lang="en-US" sz="1800">
                <a:solidFill>
                  <a:srgbClr val="008000"/>
                </a:solidFill>
                <a:latin typeface="Tahoma" pitchFamily="34" charset="0"/>
              </a:rPr>
              <a:t>downtown)</a:t>
            </a:r>
          </a:p>
        </p:txBody>
      </p:sp>
      <p:sp>
        <p:nvSpPr>
          <p:cNvPr id="16398" name="Line 14"/>
          <p:cNvSpPr>
            <a:spLocks noChangeShapeType="1"/>
          </p:cNvSpPr>
          <p:nvPr/>
        </p:nvSpPr>
        <p:spPr bwMode="auto">
          <a:xfrm flipH="1" flipV="1">
            <a:off x="6858000" y="4724400"/>
            <a:ext cx="457200" cy="914400"/>
          </a:xfrm>
          <a:prstGeom prst="line">
            <a:avLst/>
          </a:prstGeom>
          <a:noFill/>
          <a:ln w="9525">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9" name="Text Box 15"/>
          <p:cNvSpPr txBox="1">
            <a:spLocks noChangeArrowheads="1"/>
          </p:cNvSpPr>
          <p:nvPr/>
        </p:nvSpPr>
        <p:spPr bwMode="auto">
          <a:xfrm>
            <a:off x="6172200" y="5638800"/>
            <a:ext cx="5572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3600">
                <a:latin typeface="Tahoma" pitchFamily="34" charset="0"/>
              </a:rPr>
              <a:t>…</a:t>
            </a:r>
          </a:p>
        </p:txBody>
      </p:sp>
      <p:sp>
        <p:nvSpPr>
          <p:cNvPr id="17" name="Rectangle 16"/>
          <p:cNvSpPr/>
          <p:nvPr/>
        </p:nvSpPr>
        <p:spPr bwMode="auto">
          <a:xfrm>
            <a:off x="3263900" y="1562100"/>
            <a:ext cx="2667000" cy="2286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anchor="ctr"/>
          <a:lstStyle/>
          <a:p>
            <a:pPr>
              <a:defRPr/>
            </a:pPr>
            <a:endParaRPr lang="en-US">
              <a:latin typeface="Wingdings 2" pitchFamily="18" charset="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r>
              <a:rPr lang="en-US"/>
              <a:t>17.</a:t>
            </a:r>
            <a:fld id="{D81FC687-CB77-4372-8020-78A859AD5383}" type="slidenum">
              <a:rPr lang="en-US"/>
              <a:pPr>
                <a:defRPr/>
              </a:pPr>
              <a:t>17</a:t>
            </a:fld>
            <a:endParaRPr lang="en-US"/>
          </a:p>
        </p:txBody>
      </p:sp>
      <p:sp>
        <p:nvSpPr>
          <p:cNvPr id="17411" name="Rectangle 2"/>
          <p:cNvSpPr>
            <a:spLocks noGrp="1" noChangeArrowheads="1"/>
          </p:cNvSpPr>
          <p:nvPr>
            <p:ph type="title"/>
          </p:nvPr>
        </p:nvSpPr>
        <p:spPr/>
        <p:txBody>
          <a:bodyPr/>
          <a:lstStyle/>
          <a:p>
            <a:pPr eaLnBrk="1" hangingPunct="1"/>
            <a:r>
              <a:rPr lang="en-US" smtClean="0"/>
              <a:t>Example 17.1…</a:t>
            </a:r>
          </a:p>
        </p:txBody>
      </p:sp>
      <p:sp>
        <p:nvSpPr>
          <p:cNvPr id="17412" name="Rectangle 3"/>
          <p:cNvSpPr>
            <a:spLocks noGrp="1" noChangeArrowheads="1"/>
          </p:cNvSpPr>
          <p:nvPr>
            <p:ph type="body" idx="1"/>
          </p:nvPr>
        </p:nvSpPr>
        <p:spPr/>
        <p:txBody>
          <a:bodyPr/>
          <a:lstStyle/>
          <a:p>
            <a:pPr marL="0" indent="0" eaLnBrk="1" hangingPunct="1">
              <a:buFontTx/>
              <a:buNone/>
            </a:pPr>
            <a:r>
              <a:rPr lang="en-US" smtClean="0"/>
              <a:t>In Excel: Data &gt; Data Analysis &gt; Regression</a:t>
            </a:r>
          </a:p>
        </p:txBody>
      </p:sp>
      <p:sp>
        <p:nvSpPr>
          <p:cNvPr id="17413" name="AutoShape 4"/>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p>
            <a:r>
              <a:rPr lang="en-US" b="1">
                <a:latin typeface="Tahoma" pitchFamily="34" charset="0"/>
              </a:rPr>
              <a:t>COMPUTE</a:t>
            </a:r>
          </a:p>
        </p:txBody>
      </p:sp>
      <p:pic>
        <p:nvPicPr>
          <p:cNvPr id="174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12900"/>
            <a:ext cx="79883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6"/>
          <p:cNvSpPr>
            <a:spLocks noChangeArrowheads="1"/>
          </p:cNvSpPr>
          <p:nvPr/>
        </p:nvSpPr>
        <p:spPr bwMode="auto">
          <a:xfrm>
            <a:off x="457200" y="4953000"/>
            <a:ext cx="2819400" cy="1676400"/>
          </a:xfrm>
          <a:prstGeom prst="rect">
            <a:avLst/>
          </a:prstGeom>
          <a:noFill/>
          <a:ln w="762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74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4305300"/>
            <a:ext cx="7467600" cy="444500"/>
          </a:xfrm>
          <a:prstGeom prst="rect">
            <a:avLst/>
          </a:prstGeom>
          <a:noFill/>
          <a:ln w="762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7417" name="Freeform 8"/>
          <p:cNvSpPr>
            <a:spLocks/>
          </p:cNvSpPr>
          <p:nvPr/>
        </p:nvSpPr>
        <p:spPr bwMode="auto">
          <a:xfrm>
            <a:off x="3352800" y="4749800"/>
            <a:ext cx="1066800" cy="1117600"/>
          </a:xfrm>
          <a:custGeom>
            <a:avLst/>
            <a:gdLst>
              <a:gd name="T0" fmla="*/ 0 w 768"/>
              <a:gd name="T1" fmla="*/ 2147483647 h 1584"/>
              <a:gd name="T2" fmla="*/ 2147483647 w 768"/>
              <a:gd name="T3" fmla="*/ 2147483647 h 1584"/>
              <a:gd name="T4" fmla="*/ 2147483647 w 768"/>
              <a:gd name="T5" fmla="*/ 0 h 1584"/>
              <a:gd name="T6" fmla="*/ 0 60000 65536"/>
              <a:gd name="T7" fmla="*/ 0 60000 65536"/>
              <a:gd name="T8" fmla="*/ 0 60000 65536"/>
              <a:gd name="T9" fmla="*/ 0 w 768"/>
              <a:gd name="T10" fmla="*/ 0 h 1584"/>
              <a:gd name="T11" fmla="*/ 768 w 768"/>
              <a:gd name="T12" fmla="*/ 1584 h 1584"/>
            </a:gdLst>
            <a:ahLst/>
            <a:cxnLst>
              <a:cxn ang="T6">
                <a:pos x="T0" y="T1"/>
              </a:cxn>
              <a:cxn ang="T7">
                <a:pos x="T2" y="T3"/>
              </a:cxn>
              <a:cxn ang="T8">
                <a:pos x="T4" y="T5"/>
              </a:cxn>
            </a:cxnLst>
            <a:rect l="T9" t="T10" r="T11" b="T12"/>
            <a:pathLst>
              <a:path w="768" h="1584">
                <a:moveTo>
                  <a:pt x="0" y="1440"/>
                </a:moveTo>
                <a:cubicBezTo>
                  <a:pt x="80" y="1512"/>
                  <a:pt x="160" y="1584"/>
                  <a:pt x="288" y="1344"/>
                </a:cubicBezTo>
                <a:cubicBezTo>
                  <a:pt x="416" y="1104"/>
                  <a:pt x="592" y="552"/>
                  <a:pt x="768" y="0"/>
                </a:cubicBezTo>
              </a:path>
            </a:pathLst>
          </a:custGeom>
          <a:noFill/>
          <a:ln w="762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Rectangle 10"/>
          <p:cNvSpPr/>
          <p:nvPr/>
        </p:nvSpPr>
        <p:spPr bwMode="auto">
          <a:xfrm>
            <a:off x="5029200" y="1638300"/>
            <a:ext cx="2667000" cy="2286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anchor="ctr"/>
          <a:lstStyle/>
          <a:p>
            <a:pPr>
              <a:defRPr/>
            </a:pPr>
            <a:endParaRPr lang="en-US">
              <a:latin typeface="Wingdings 2" pitchFamily="18" charset="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r>
              <a:rPr lang="en-US"/>
              <a:t>17.</a:t>
            </a:r>
            <a:fld id="{D45FF416-64CC-4644-B09F-D2F056C925F1}" type="slidenum">
              <a:rPr lang="en-US"/>
              <a:pPr>
                <a:defRPr/>
              </a:pPr>
              <a:t>18</a:t>
            </a:fld>
            <a:endParaRPr lang="en-US"/>
          </a:p>
        </p:txBody>
      </p:sp>
      <p:sp>
        <p:nvSpPr>
          <p:cNvPr id="18435" name="Rectangle 2"/>
          <p:cNvSpPr>
            <a:spLocks noGrp="1" noChangeArrowheads="1"/>
          </p:cNvSpPr>
          <p:nvPr>
            <p:ph type="title"/>
          </p:nvPr>
        </p:nvSpPr>
        <p:spPr/>
        <p:txBody>
          <a:bodyPr/>
          <a:lstStyle/>
          <a:p>
            <a:pPr eaLnBrk="1" hangingPunct="1"/>
            <a:r>
              <a:rPr lang="en-US" smtClean="0"/>
              <a:t>The Model…</a:t>
            </a:r>
          </a:p>
        </p:txBody>
      </p:sp>
      <p:sp>
        <p:nvSpPr>
          <p:cNvPr id="18436" name="Rectangle 3"/>
          <p:cNvSpPr>
            <a:spLocks noGrp="1" noChangeArrowheads="1"/>
          </p:cNvSpPr>
          <p:nvPr>
            <p:ph type="body" idx="1"/>
          </p:nvPr>
        </p:nvSpPr>
        <p:spPr/>
        <p:txBody>
          <a:bodyPr/>
          <a:lstStyle/>
          <a:p>
            <a:pPr marL="0" indent="0" eaLnBrk="1" hangingPunct="1">
              <a:buFontTx/>
              <a:buNone/>
            </a:pPr>
            <a:r>
              <a:rPr lang="en-US" smtClean="0"/>
              <a:t>Although we haven’t done any assessment of the model yet, at first pass:</a:t>
            </a:r>
          </a:p>
          <a:p>
            <a:pPr marL="0" indent="0" eaLnBrk="1" hangingPunct="1">
              <a:buFontTx/>
              <a:buNone/>
            </a:pPr>
            <a:endParaRPr lang="en-US" smtClean="0"/>
          </a:p>
          <a:p>
            <a:pPr marL="0" indent="0" eaLnBrk="1" hangingPunct="1">
              <a:buFontTx/>
              <a:buNone/>
            </a:pPr>
            <a:r>
              <a:rPr lang="en-US" smtClean="0"/>
              <a:t>it suggests that </a:t>
            </a:r>
            <a:r>
              <a:rPr lang="en-US" b="1" i="1" smtClean="0"/>
              <a:t>increases</a:t>
            </a:r>
            <a:r>
              <a:rPr lang="en-US" smtClean="0"/>
              <a:t> in</a:t>
            </a:r>
          </a:p>
          <a:p>
            <a:pPr marL="0" indent="0" eaLnBrk="1" hangingPunct="1">
              <a:buFontTx/>
              <a:buNone/>
            </a:pPr>
            <a:r>
              <a:rPr lang="en-US" smtClean="0"/>
              <a:t>	The number of miles to closest competition, office space, student enrollment and household income will </a:t>
            </a:r>
            <a:r>
              <a:rPr lang="en-US" b="1" i="1" smtClean="0">
                <a:solidFill>
                  <a:srgbClr val="0000FF"/>
                </a:solidFill>
              </a:rPr>
              <a:t>positively impact</a:t>
            </a:r>
            <a:r>
              <a:rPr lang="en-US" smtClean="0"/>
              <a:t> the operating margin.</a:t>
            </a:r>
          </a:p>
          <a:p>
            <a:pPr marL="0" indent="0" eaLnBrk="1" hangingPunct="1">
              <a:buFontTx/>
              <a:buNone/>
            </a:pPr>
            <a:endParaRPr lang="en-US" smtClean="0"/>
          </a:p>
          <a:p>
            <a:pPr marL="0" indent="0" eaLnBrk="1" hangingPunct="1">
              <a:buFontTx/>
              <a:buNone/>
            </a:pPr>
            <a:r>
              <a:rPr lang="en-US" smtClean="0"/>
              <a:t>Likewise, increases in the total number of lodging rooms within a short distance and the distance from downtown will </a:t>
            </a:r>
            <a:r>
              <a:rPr lang="en-US" b="1" i="1" smtClean="0">
                <a:solidFill>
                  <a:srgbClr val="FF0000"/>
                </a:solidFill>
              </a:rPr>
              <a:t>negatively impact</a:t>
            </a:r>
            <a:r>
              <a:rPr lang="en-US" smtClean="0"/>
              <a:t> the operating margin…</a:t>
            </a:r>
          </a:p>
        </p:txBody>
      </p:sp>
      <p:sp>
        <p:nvSpPr>
          <p:cNvPr id="18437" name="AutoShape 4"/>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p>
            <a:r>
              <a:rPr lang="en-US" b="1">
                <a:latin typeface="Tahoma" pitchFamily="34" charset="0"/>
              </a:rPr>
              <a:t>INTERPRET</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467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8439" name="Rectangle 7"/>
          <p:cNvSpPr>
            <a:spLocks noChangeArrowheads="1"/>
          </p:cNvSpPr>
          <p:nvPr/>
        </p:nvSpPr>
        <p:spPr bwMode="auto">
          <a:xfrm>
            <a:off x="2057400" y="1905000"/>
            <a:ext cx="1219200" cy="457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Rectangle 8"/>
          <p:cNvSpPr>
            <a:spLocks noChangeArrowheads="1"/>
          </p:cNvSpPr>
          <p:nvPr/>
        </p:nvSpPr>
        <p:spPr bwMode="auto">
          <a:xfrm>
            <a:off x="7315200" y="1905000"/>
            <a:ext cx="914400" cy="457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Rectangle 9"/>
          <p:cNvSpPr>
            <a:spLocks noChangeArrowheads="1"/>
          </p:cNvSpPr>
          <p:nvPr/>
        </p:nvSpPr>
        <p:spPr bwMode="auto">
          <a:xfrm>
            <a:off x="3505200" y="1905000"/>
            <a:ext cx="838200" cy="457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Rectangle 10"/>
          <p:cNvSpPr>
            <a:spLocks noChangeArrowheads="1"/>
          </p:cNvSpPr>
          <p:nvPr/>
        </p:nvSpPr>
        <p:spPr bwMode="auto">
          <a:xfrm>
            <a:off x="4572000" y="1905000"/>
            <a:ext cx="838200" cy="457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Rectangle 11"/>
          <p:cNvSpPr>
            <a:spLocks noChangeArrowheads="1"/>
          </p:cNvSpPr>
          <p:nvPr/>
        </p:nvSpPr>
        <p:spPr bwMode="auto">
          <a:xfrm>
            <a:off x="5664200" y="1905000"/>
            <a:ext cx="762000" cy="457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Rectangle 12"/>
          <p:cNvSpPr>
            <a:spLocks noChangeArrowheads="1"/>
          </p:cNvSpPr>
          <p:nvPr/>
        </p:nvSpPr>
        <p:spPr bwMode="auto">
          <a:xfrm>
            <a:off x="6591300" y="1905000"/>
            <a:ext cx="685800" cy="457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17.</a:t>
            </a:r>
            <a:fld id="{22A29B3F-F4B7-4DFE-8DE0-D58E85839B46}" type="slidenum">
              <a:rPr lang="en-US"/>
              <a:pPr>
                <a:defRPr/>
              </a:pPr>
              <a:t>19</a:t>
            </a:fld>
            <a:endParaRPr lang="en-US"/>
          </a:p>
        </p:txBody>
      </p:sp>
      <p:sp>
        <p:nvSpPr>
          <p:cNvPr id="19459" name="Rectangle 2"/>
          <p:cNvSpPr>
            <a:spLocks noGrp="1" noChangeArrowheads="1"/>
          </p:cNvSpPr>
          <p:nvPr>
            <p:ph type="title"/>
          </p:nvPr>
        </p:nvSpPr>
        <p:spPr/>
        <p:txBody>
          <a:bodyPr/>
          <a:lstStyle/>
          <a:p>
            <a:pPr eaLnBrk="1" hangingPunct="1"/>
            <a:r>
              <a:rPr lang="en-US" smtClean="0"/>
              <a:t>Standard Error of Estimate…</a:t>
            </a:r>
          </a:p>
        </p:txBody>
      </p:sp>
      <p:sp>
        <p:nvSpPr>
          <p:cNvPr id="19460" name="Rectangle 3"/>
          <p:cNvSpPr>
            <a:spLocks noGrp="1" noChangeArrowheads="1"/>
          </p:cNvSpPr>
          <p:nvPr>
            <p:ph type="body" idx="1"/>
          </p:nvPr>
        </p:nvSpPr>
        <p:spPr/>
        <p:txBody>
          <a:bodyPr/>
          <a:lstStyle/>
          <a:p>
            <a:pPr marL="0" indent="0" eaLnBrk="1" hangingPunct="1">
              <a:buFontTx/>
              <a:buNone/>
            </a:pPr>
            <a:r>
              <a:rPr lang="en-US" smtClean="0"/>
              <a:t> In multiple regression, the </a:t>
            </a:r>
            <a:r>
              <a:rPr lang="en-US" b="1" i="1" smtClean="0"/>
              <a:t>standard error of estimate</a:t>
            </a:r>
            <a:r>
              <a:rPr lang="en-US" smtClean="0"/>
              <a:t> is defined as:</a:t>
            </a:r>
          </a:p>
          <a:p>
            <a:pPr marL="0" indent="0" eaLnBrk="1" hangingPunct="1">
              <a:buFontTx/>
              <a:buNone/>
            </a:pPr>
            <a:endParaRPr lang="en-US" smtClean="0"/>
          </a:p>
          <a:p>
            <a:pPr marL="0" indent="0" eaLnBrk="1" hangingPunct="1">
              <a:buFontTx/>
              <a:buNone/>
            </a:pPr>
            <a:endParaRPr lang="en-US" smtClean="0"/>
          </a:p>
          <a:p>
            <a:pPr marL="0" indent="0" eaLnBrk="1" hangingPunct="1">
              <a:buFontTx/>
              <a:buNone/>
            </a:pPr>
            <a:r>
              <a:rPr lang="en-US" smtClean="0"/>
              <a:t>n is the sample size and k is the number of independent variables in the model. We compare this value to the mean value of y:</a:t>
            </a:r>
          </a:p>
          <a:p>
            <a:pPr marL="0" indent="0" eaLnBrk="1" hangingPunct="1">
              <a:buFontTx/>
              <a:buNone/>
            </a:pPr>
            <a:endParaRPr lang="en-US" smtClean="0"/>
          </a:p>
          <a:p>
            <a:pPr marL="0" indent="0" eaLnBrk="1" hangingPunct="1">
              <a:buFontTx/>
              <a:buNone/>
            </a:pPr>
            <a:endParaRPr lang="en-US" smtClean="0"/>
          </a:p>
          <a:p>
            <a:pPr marL="0" indent="0" eaLnBrk="1" hangingPunct="1">
              <a:buFontTx/>
              <a:buNone/>
            </a:pPr>
            <a:r>
              <a:rPr lang="en-US" smtClean="0"/>
              <a:t>It seems the standard error of estimate is not particularly small. What can we conclude?</a:t>
            </a:r>
          </a:p>
        </p:txBody>
      </p:sp>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950" y="1625600"/>
            <a:ext cx="2070100" cy="10414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194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550" y="4406900"/>
            <a:ext cx="4406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6"/>
          <p:cNvSpPr txBox="1">
            <a:spLocks noChangeArrowheads="1"/>
          </p:cNvSpPr>
          <p:nvPr/>
        </p:nvSpPr>
        <p:spPr bwMode="auto">
          <a:xfrm>
            <a:off x="5562600" y="4876800"/>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sz="1800" i="1">
                <a:solidFill>
                  <a:srgbClr val="0000FF"/>
                </a:solidFill>
                <a:latin typeface="Tahoma" pitchFamily="34" charset="0"/>
              </a:rPr>
              <a:t>calculate</a:t>
            </a:r>
          </a:p>
        </p:txBody>
      </p:sp>
      <p:pic>
        <p:nvPicPr>
          <p:cNvPr id="1946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914900"/>
            <a:ext cx="2819400" cy="2667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008063" y="3834258"/>
            <a:ext cx="77724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	The years of experience, score on the aptitude test</a:t>
            </a:r>
          </a:p>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test, and corresponding annual salary ($1000s) for a</a:t>
            </a:r>
          </a:p>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sample of 20 programmers is shown on the next slide.</a:t>
            </a:r>
          </a:p>
        </p:txBody>
      </p:sp>
      <p:sp>
        <p:nvSpPr>
          <p:cNvPr id="82316" name="Rectangle 396"/>
          <p:cNvSpPr>
            <a:spLocks noChangeArrowheads="1"/>
          </p:cNvSpPr>
          <p:nvPr/>
        </p:nvSpPr>
        <p:spPr bwMode="auto">
          <a:xfrm>
            <a:off x="687388" y="1111250"/>
            <a:ext cx="62865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buClr>
                <a:srgbClr val="66FFFF"/>
              </a:buClr>
              <a:buSzPct val="75000"/>
            </a:pPr>
            <a:r>
              <a:rPr lang="en-US" sz="2400" dirty="0">
                <a:latin typeface="Book Antiqua" pitchFamily="18" charset="0"/>
              </a:rPr>
              <a:t>Example:  Programmer Salary Survey</a:t>
            </a:r>
          </a:p>
        </p:txBody>
      </p:sp>
      <p:sp>
        <p:nvSpPr>
          <p:cNvPr id="82317" name="Rectangle 397"/>
          <p:cNvSpPr>
            <a:spLocks noChangeArrowheads="1"/>
          </p:cNvSpPr>
          <p:nvPr/>
        </p:nvSpPr>
        <p:spPr bwMode="auto">
          <a:xfrm>
            <a:off x="681038" y="195263"/>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Book Antiqua" pitchFamily="18" charset="0"/>
              </a:rPr>
              <a:t>Multiple Regression Model</a:t>
            </a:r>
          </a:p>
        </p:txBody>
      </p:sp>
      <p:sp>
        <p:nvSpPr>
          <p:cNvPr id="82319" name="Rectangle 399"/>
          <p:cNvSpPr>
            <a:spLocks noChangeArrowheads="1"/>
          </p:cNvSpPr>
          <p:nvPr/>
        </p:nvSpPr>
        <p:spPr bwMode="auto">
          <a:xfrm>
            <a:off x="1008063" y="1630363"/>
            <a:ext cx="75692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     A software firm collected data for a sample of 20</a:t>
            </a:r>
          </a:p>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computer programmers.  A suggestion was made that</a:t>
            </a:r>
          </a:p>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regression analysis could be used to determine if </a:t>
            </a:r>
          </a:p>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salary was related to the years of experience and the</a:t>
            </a:r>
          </a:p>
          <a:p>
            <a:pPr marL="342900" indent="-342900" algn="l">
              <a:lnSpc>
                <a:spcPct val="90000"/>
              </a:lnSpc>
              <a:spcBef>
                <a:spcPct val="20000"/>
              </a:spcBef>
              <a:buClr>
                <a:srgbClr val="66FFFF"/>
              </a:buClr>
              <a:buSzPct val="75000"/>
              <a:buFont typeface="Monotype Sorts" pitchFamily="2" charset="2"/>
              <a:buNone/>
            </a:pPr>
            <a:r>
              <a:rPr lang="en-US" sz="2400" dirty="0">
                <a:latin typeface="Book Antiqua" pitchFamily="18" charset="0"/>
              </a:rPr>
              <a:t>score on the firm’s programmer aptitude test.</a:t>
            </a:r>
          </a:p>
        </p:txBody>
      </p:sp>
    </p:spTree>
    <p:extLst>
      <p:ext uri="{BB962C8B-B14F-4D97-AF65-F5344CB8AC3E}">
        <p14:creationId xmlns:p14="http://schemas.microsoft.com/office/powerpoint/2010/main" val="3923848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319"/>
                                        </p:tgtEl>
                                        <p:attrNameLst>
                                          <p:attrName>style.visibility</p:attrName>
                                        </p:attrNameLst>
                                      </p:cBhvr>
                                      <p:to>
                                        <p:strVal val="visible"/>
                                      </p:to>
                                    </p:set>
                                    <p:animEffect transition="in" filter="blinds(horizontal)">
                                      <p:cBhvr>
                                        <p:cTn id="7" dur="500"/>
                                        <p:tgtEl>
                                          <p:spTgt spid="82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blinds(horizontal)">
                                      <p:cBhvr>
                                        <p:cTn id="12" dur="5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p:bldP spid="8231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17.</a:t>
            </a:r>
            <a:fld id="{71B346E4-0691-4F78-9519-5135D0BB4F69}" type="slidenum">
              <a:rPr lang="en-US"/>
              <a:pPr>
                <a:defRPr/>
              </a:pPr>
              <a:t>20</a:t>
            </a:fld>
            <a:endParaRPr lang="en-US"/>
          </a:p>
        </p:txBody>
      </p:sp>
      <p:sp>
        <p:nvSpPr>
          <p:cNvPr id="20483" name="Rectangle 2"/>
          <p:cNvSpPr>
            <a:spLocks noGrp="1" noChangeArrowheads="1"/>
          </p:cNvSpPr>
          <p:nvPr>
            <p:ph type="title"/>
          </p:nvPr>
        </p:nvSpPr>
        <p:spPr/>
        <p:txBody>
          <a:bodyPr/>
          <a:lstStyle/>
          <a:p>
            <a:pPr eaLnBrk="1" hangingPunct="1"/>
            <a:r>
              <a:rPr lang="en-US" smtClean="0"/>
              <a:t>Coefficient of Determination…</a:t>
            </a:r>
          </a:p>
        </p:txBody>
      </p:sp>
      <p:sp>
        <p:nvSpPr>
          <p:cNvPr id="20484" name="Rectangle 3"/>
          <p:cNvSpPr>
            <a:spLocks noGrp="1" noChangeArrowheads="1"/>
          </p:cNvSpPr>
          <p:nvPr>
            <p:ph type="body" idx="1"/>
          </p:nvPr>
        </p:nvSpPr>
        <p:spPr/>
        <p:txBody>
          <a:bodyPr/>
          <a:lstStyle/>
          <a:p>
            <a:pPr marL="0" indent="0" eaLnBrk="1" hangingPunct="1">
              <a:buFontTx/>
              <a:buNone/>
            </a:pPr>
            <a:r>
              <a:rPr lang="en-US" dirty="0" smtClean="0"/>
              <a:t>Again, the coefficient of determination is defined as:</a:t>
            </a:r>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r>
              <a:rPr lang="en-US" dirty="0" smtClean="0"/>
              <a:t>This means that 52.51% of the variation in operating margin is explained by the six independent variables, </a:t>
            </a:r>
          </a:p>
          <a:p>
            <a:pPr marL="0" indent="0" eaLnBrk="1" hangingPunct="1">
              <a:buFontTx/>
              <a:buNone/>
            </a:pPr>
            <a:r>
              <a:rPr lang="en-US" dirty="0" smtClean="0"/>
              <a:t>but </a:t>
            </a:r>
            <a:r>
              <a:rPr lang="en-US" b="1" i="1" dirty="0" smtClean="0">
                <a:solidFill>
                  <a:srgbClr val="FF0000"/>
                </a:solidFill>
              </a:rPr>
              <a:t>47.49% remains unexplained</a:t>
            </a:r>
            <a:r>
              <a:rPr lang="en-US" dirty="0" smtClean="0"/>
              <a:t>.</a:t>
            </a:r>
          </a:p>
        </p:txBody>
      </p:sp>
      <p:pic>
        <p:nvPicPr>
          <p:cNvPr id="204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25527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676400"/>
            <a:ext cx="31496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8"/>
          <p:cNvSpPr>
            <a:spLocks noChangeArrowheads="1"/>
          </p:cNvSpPr>
          <p:nvPr/>
        </p:nvSpPr>
        <p:spPr bwMode="auto">
          <a:xfrm>
            <a:off x="5486400" y="2895600"/>
            <a:ext cx="2819400" cy="2286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  </a:t>
            </a:r>
            <a:r>
              <a:rPr lang="en-US" dirty="0" smtClean="0"/>
              <a:t>- Coefficient of Determination</a:t>
            </a:r>
            <a:endParaRPr lang="en-US" dirty="0"/>
          </a:p>
        </p:txBody>
      </p:sp>
      <p:sp>
        <p:nvSpPr>
          <p:cNvPr id="4" name="Slide Number Placeholder 3"/>
          <p:cNvSpPr>
            <a:spLocks noGrp="1"/>
          </p:cNvSpPr>
          <p:nvPr>
            <p:ph type="sldNum" sz="quarter" idx="12"/>
          </p:nvPr>
        </p:nvSpPr>
        <p:spPr/>
        <p:txBody>
          <a:bodyPr/>
          <a:lstStyle/>
          <a:p>
            <a:pPr>
              <a:defRPr/>
            </a:pPr>
            <a:r>
              <a:rPr lang="en-US" smtClean="0"/>
              <a:t>18.</a:t>
            </a:r>
            <a:fld id="{1313759A-00FA-48D9-87B5-316833D43500}" type="slidenum">
              <a:rPr lang="en-US" smtClean="0"/>
              <a:pPr>
                <a:defRPr/>
              </a:pPr>
              <a:t>21</a:t>
            </a:fld>
            <a:endParaRPr lang="en-US"/>
          </a:p>
        </p:txBody>
      </p:sp>
      <p:pic>
        <p:nvPicPr>
          <p:cNvPr id="1026" name="Picture 2" descr="Regression plots of fitted by observed responses to illustrate R-squa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7646021" cy="2762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7910" y="5114925"/>
            <a:ext cx="6019800" cy="457200"/>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R</a:t>
            </a:r>
            <a:r>
              <a:rPr lang="en-US" baseline="30000" dirty="0" smtClean="0">
                <a:latin typeface="Tahoma" panose="020B0604030504040204" pitchFamily="34" charset="0"/>
                <a:ea typeface="Tahoma" panose="020B0604030504040204" pitchFamily="34" charset="0"/>
                <a:cs typeface="Tahoma" panose="020B0604030504040204" pitchFamily="34" charset="0"/>
              </a:rPr>
              <a:t>2</a:t>
            </a:r>
            <a:r>
              <a:rPr lang="en-US" dirty="0" smtClean="0">
                <a:latin typeface="Tahoma" panose="020B0604030504040204" pitchFamily="34" charset="0"/>
                <a:ea typeface="Tahoma" panose="020B0604030504040204" pitchFamily="34" charset="0"/>
                <a:cs typeface="Tahoma" panose="020B0604030504040204" pitchFamily="34" charset="0"/>
              </a:rPr>
              <a:t> = Explained variation / Total variation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962400" y="6172200"/>
            <a:ext cx="4572000" cy="246221"/>
          </a:xfrm>
          <a:prstGeom prst="rect">
            <a:avLst/>
          </a:prstGeom>
        </p:spPr>
        <p:txBody>
          <a:bodyPr>
            <a:spAutoFit/>
          </a:bodyPr>
          <a:lstStyle/>
          <a:p>
            <a:pPr marL="0" indent="0" algn="r">
              <a:buNone/>
            </a:pPr>
            <a:r>
              <a:rPr lang="en-US" sz="1000" dirty="0">
                <a:latin typeface="Tahoma" panose="020B0604030504040204" pitchFamily="34" charset="0"/>
                <a:ea typeface="Tahoma" panose="020B0604030504040204" pitchFamily="34" charset="0"/>
                <a:cs typeface="Tahoma" panose="020B0604030504040204" pitchFamily="34" charset="0"/>
              </a:rPr>
              <a:t>http://www.investopedia.com/terms/r/r-squared.asp</a:t>
            </a:r>
          </a:p>
        </p:txBody>
      </p:sp>
    </p:spTree>
    <p:extLst>
      <p:ext uri="{BB962C8B-B14F-4D97-AF65-F5344CB8AC3E}">
        <p14:creationId xmlns:p14="http://schemas.microsoft.com/office/powerpoint/2010/main" val="32778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17.</a:t>
            </a:r>
            <a:fld id="{099AA706-0FF6-479B-87A2-F22ED1B74121}" type="slidenum">
              <a:rPr lang="en-US"/>
              <a:pPr>
                <a:defRPr/>
              </a:pPr>
              <a:t>22</a:t>
            </a:fld>
            <a:endParaRPr lang="en-US"/>
          </a:p>
        </p:txBody>
      </p:sp>
      <p:sp>
        <p:nvSpPr>
          <p:cNvPr id="21507" name="Rectangle 2"/>
          <p:cNvSpPr>
            <a:spLocks noGrp="1" noChangeArrowheads="1"/>
          </p:cNvSpPr>
          <p:nvPr>
            <p:ph type="title"/>
          </p:nvPr>
        </p:nvSpPr>
        <p:spPr/>
        <p:txBody>
          <a:bodyPr/>
          <a:lstStyle/>
          <a:p>
            <a:pPr eaLnBrk="1" hangingPunct="1"/>
            <a:r>
              <a:rPr lang="en-US" smtClean="0"/>
              <a:t>Adjusted R</a:t>
            </a:r>
            <a:r>
              <a:rPr lang="en-US" baseline="30000" smtClean="0"/>
              <a:t>2</a:t>
            </a:r>
            <a:r>
              <a:rPr lang="en-US" smtClean="0"/>
              <a:t> value…</a:t>
            </a:r>
          </a:p>
        </p:txBody>
      </p:sp>
      <p:sp>
        <p:nvSpPr>
          <p:cNvPr id="21508" name="Rectangle 3"/>
          <p:cNvSpPr>
            <a:spLocks noGrp="1" noChangeArrowheads="1"/>
          </p:cNvSpPr>
          <p:nvPr>
            <p:ph type="body" idx="1"/>
          </p:nvPr>
        </p:nvSpPr>
        <p:spPr/>
        <p:txBody>
          <a:bodyPr/>
          <a:lstStyle/>
          <a:p>
            <a:pPr marL="0" indent="0" eaLnBrk="1" hangingPunct="1">
              <a:buFontTx/>
              <a:buNone/>
            </a:pPr>
            <a:r>
              <a:rPr lang="en-US" smtClean="0">
                <a:solidFill>
                  <a:srgbClr val="FF0000"/>
                </a:solidFill>
              </a:rPr>
              <a:t>What’s this?</a:t>
            </a:r>
            <a:endParaRPr lang="en-US" smtClean="0"/>
          </a:p>
          <a:p>
            <a:pPr marL="0" indent="0" eaLnBrk="1" hangingPunct="1">
              <a:buFontTx/>
              <a:buNone/>
            </a:pPr>
            <a:endParaRPr lang="en-US" smtClean="0"/>
          </a:p>
          <a:p>
            <a:pPr marL="0" indent="0" eaLnBrk="1" hangingPunct="1">
              <a:buFontTx/>
              <a:buNone/>
            </a:pPr>
            <a:r>
              <a:rPr lang="en-US" smtClean="0"/>
              <a:t>The “adjusted” R</a:t>
            </a:r>
            <a:r>
              <a:rPr lang="en-US" baseline="30000" smtClean="0"/>
              <a:t>2</a:t>
            </a:r>
            <a:r>
              <a:rPr lang="en-US" smtClean="0"/>
              <a:t> is:</a:t>
            </a:r>
          </a:p>
          <a:p>
            <a:pPr marL="0" indent="0" eaLnBrk="1" hangingPunct="1">
              <a:buFontTx/>
              <a:buNone/>
            </a:pPr>
            <a:r>
              <a:rPr lang="en-US" b="1" i="1" smtClean="0">
                <a:solidFill>
                  <a:srgbClr val="FF0000"/>
                </a:solidFill>
              </a:rPr>
              <a:t>the coefficient of </a:t>
            </a:r>
          </a:p>
          <a:p>
            <a:pPr marL="0" indent="0" eaLnBrk="1" hangingPunct="1">
              <a:buFontTx/>
              <a:buNone/>
            </a:pPr>
            <a:r>
              <a:rPr lang="en-US" b="1" i="1" smtClean="0">
                <a:solidFill>
                  <a:srgbClr val="FF0000"/>
                </a:solidFill>
              </a:rPr>
              <a:t>determination adjusted for degrees of freedom</a:t>
            </a:r>
            <a:r>
              <a:rPr lang="en-US" smtClean="0"/>
              <a:t>.</a:t>
            </a:r>
          </a:p>
          <a:p>
            <a:pPr marL="0" indent="0" eaLnBrk="1" hangingPunct="1">
              <a:buFontTx/>
              <a:buNone/>
            </a:pPr>
            <a:endParaRPr lang="en-US" smtClean="0"/>
          </a:p>
          <a:p>
            <a:pPr marL="0" indent="0" eaLnBrk="1" hangingPunct="1">
              <a:buFontTx/>
              <a:buNone/>
            </a:pPr>
            <a:r>
              <a:rPr lang="en-US" smtClean="0"/>
              <a:t>It takes into account the sample size </a:t>
            </a:r>
            <a:r>
              <a:rPr lang="en-US" b="1" smtClean="0"/>
              <a:t>n</a:t>
            </a:r>
            <a:r>
              <a:rPr lang="en-US" smtClean="0"/>
              <a:t>, and </a:t>
            </a:r>
            <a:r>
              <a:rPr lang="en-US" b="1" smtClean="0"/>
              <a:t>k</a:t>
            </a:r>
            <a:r>
              <a:rPr lang="en-US" smtClean="0"/>
              <a:t>, the number of independent variables, and is given by:</a:t>
            </a:r>
          </a:p>
        </p:txBody>
      </p:sp>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400"/>
            <a:ext cx="31496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5"/>
          <p:cNvSpPr>
            <a:spLocks noChangeArrowheads="1"/>
          </p:cNvSpPr>
          <p:nvPr/>
        </p:nvSpPr>
        <p:spPr bwMode="auto">
          <a:xfrm>
            <a:off x="5486400" y="2336800"/>
            <a:ext cx="2819400" cy="2286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Freeform 7"/>
          <p:cNvSpPr>
            <a:spLocks/>
          </p:cNvSpPr>
          <p:nvPr/>
        </p:nvSpPr>
        <p:spPr bwMode="auto">
          <a:xfrm>
            <a:off x="2209800" y="1219200"/>
            <a:ext cx="3124200" cy="1143000"/>
          </a:xfrm>
          <a:custGeom>
            <a:avLst/>
            <a:gdLst>
              <a:gd name="T0" fmla="*/ 0 w 1968"/>
              <a:gd name="T1" fmla="*/ 0 h 720"/>
              <a:gd name="T2" fmla="*/ 2147483647 w 1968"/>
              <a:gd name="T3" fmla="*/ 2147483647 h 720"/>
              <a:gd name="T4" fmla="*/ 2147483647 w 1968"/>
              <a:gd name="T5" fmla="*/ 2147483647 h 720"/>
              <a:gd name="T6" fmla="*/ 2147483647 w 1968"/>
              <a:gd name="T7" fmla="*/ 2147483647 h 720"/>
              <a:gd name="T8" fmla="*/ 0 60000 65536"/>
              <a:gd name="T9" fmla="*/ 0 60000 65536"/>
              <a:gd name="T10" fmla="*/ 0 60000 65536"/>
              <a:gd name="T11" fmla="*/ 0 60000 65536"/>
              <a:gd name="T12" fmla="*/ 0 w 1968"/>
              <a:gd name="T13" fmla="*/ 0 h 720"/>
              <a:gd name="T14" fmla="*/ 1968 w 1968"/>
              <a:gd name="T15" fmla="*/ 720 h 720"/>
            </a:gdLst>
            <a:ahLst/>
            <a:cxnLst>
              <a:cxn ang="T8">
                <a:pos x="T0" y="T1"/>
              </a:cxn>
              <a:cxn ang="T9">
                <a:pos x="T2" y="T3"/>
              </a:cxn>
              <a:cxn ang="T10">
                <a:pos x="T4" y="T5"/>
              </a:cxn>
              <a:cxn ang="T11">
                <a:pos x="T6" y="T7"/>
              </a:cxn>
            </a:cxnLst>
            <a:rect l="T12" t="T13" r="T14" b="T15"/>
            <a:pathLst>
              <a:path w="1968" h="720">
                <a:moveTo>
                  <a:pt x="0" y="0"/>
                </a:moveTo>
                <a:cubicBezTo>
                  <a:pt x="604" y="140"/>
                  <a:pt x="1208" y="280"/>
                  <a:pt x="1344" y="336"/>
                </a:cubicBezTo>
                <a:cubicBezTo>
                  <a:pt x="1480" y="392"/>
                  <a:pt x="712" y="272"/>
                  <a:pt x="816" y="336"/>
                </a:cubicBezTo>
                <a:cubicBezTo>
                  <a:pt x="920" y="400"/>
                  <a:pt x="1444" y="560"/>
                  <a:pt x="1968" y="720"/>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215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5181600"/>
            <a:ext cx="4762500" cy="10668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a:t>
            </a:r>
            <a:r>
              <a:rPr lang="en-US" dirty="0" smtClean="0"/>
              <a:t> and </a:t>
            </a:r>
            <a:r>
              <a:rPr lang="el-GR" dirty="0" smtClean="0"/>
              <a:t>β</a:t>
            </a:r>
            <a:r>
              <a:rPr lang="en-US" dirty="0" smtClean="0"/>
              <a:t>  in Finance</a:t>
            </a:r>
            <a:endParaRPr lang="en-US" dirty="0"/>
          </a:p>
        </p:txBody>
      </p:sp>
      <p:sp>
        <p:nvSpPr>
          <p:cNvPr id="3" name="Content Placeholder 2"/>
          <p:cNvSpPr>
            <a:spLocks noGrp="1"/>
          </p:cNvSpPr>
          <p:nvPr>
            <p:ph idx="1"/>
          </p:nvPr>
        </p:nvSpPr>
        <p:spPr/>
        <p:txBody>
          <a:bodyPr/>
          <a:lstStyle/>
          <a:p>
            <a:r>
              <a:rPr lang="en-US" dirty="0" smtClean="0"/>
              <a:t>R</a:t>
            </a:r>
            <a:r>
              <a:rPr lang="en-US" baseline="30000" dirty="0" smtClean="0"/>
              <a:t>2</a:t>
            </a:r>
            <a:r>
              <a:rPr lang="en-US" dirty="0" smtClean="0"/>
              <a:t> </a:t>
            </a:r>
            <a:r>
              <a:rPr lang="en-US" dirty="0"/>
              <a:t>values range from 0 to 100. An R-squared of 100 means that all movements of a security are completely explained by movements in the index. A high </a:t>
            </a:r>
            <a:r>
              <a:rPr lang="en-US" dirty="0" smtClean="0"/>
              <a:t>R</a:t>
            </a:r>
            <a:r>
              <a:rPr lang="en-US" baseline="30000" dirty="0"/>
              <a:t>2</a:t>
            </a:r>
            <a:r>
              <a:rPr lang="en-US" dirty="0" smtClean="0"/>
              <a:t> </a:t>
            </a:r>
            <a:r>
              <a:rPr lang="en-US" dirty="0"/>
              <a:t>(between 85 and 100) indicates the fund's performance patterns have been in line with the index. A fund with a low </a:t>
            </a:r>
            <a:r>
              <a:rPr lang="en-US" dirty="0" smtClean="0"/>
              <a:t>R</a:t>
            </a:r>
            <a:r>
              <a:rPr lang="en-US" baseline="30000" dirty="0"/>
              <a:t>2</a:t>
            </a:r>
            <a:r>
              <a:rPr lang="en-US" dirty="0" smtClean="0"/>
              <a:t> </a:t>
            </a:r>
            <a:r>
              <a:rPr lang="en-US" dirty="0"/>
              <a:t>(70 or less) doesn't act much like the index.</a:t>
            </a:r>
          </a:p>
          <a:p>
            <a:r>
              <a:rPr lang="en-US" dirty="0"/>
              <a:t>A higher </a:t>
            </a:r>
            <a:r>
              <a:rPr lang="en-US" dirty="0" smtClean="0"/>
              <a:t>R</a:t>
            </a:r>
            <a:r>
              <a:rPr lang="en-US" baseline="30000" dirty="0"/>
              <a:t>2</a:t>
            </a:r>
            <a:r>
              <a:rPr lang="en-US" dirty="0" smtClean="0"/>
              <a:t> </a:t>
            </a:r>
            <a:r>
              <a:rPr lang="en-US" dirty="0"/>
              <a:t>value will indicate a more useful </a:t>
            </a:r>
            <a:r>
              <a:rPr lang="el-GR" dirty="0"/>
              <a:t>β</a:t>
            </a:r>
            <a:r>
              <a:rPr lang="en-US" dirty="0" smtClean="0"/>
              <a:t> </a:t>
            </a:r>
            <a:r>
              <a:rPr lang="en-US" dirty="0"/>
              <a:t>figure. For example, if a fund has an </a:t>
            </a:r>
            <a:r>
              <a:rPr lang="en-US" dirty="0" smtClean="0"/>
              <a:t>R</a:t>
            </a:r>
            <a:r>
              <a:rPr lang="en-US" baseline="30000" dirty="0"/>
              <a:t>2</a:t>
            </a:r>
            <a:r>
              <a:rPr lang="en-US" dirty="0" smtClean="0"/>
              <a:t> </a:t>
            </a:r>
            <a:r>
              <a:rPr lang="en-US" dirty="0"/>
              <a:t>value of close to 100 but has a </a:t>
            </a:r>
            <a:r>
              <a:rPr lang="el-GR" dirty="0"/>
              <a:t>β</a:t>
            </a:r>
            <a:r>
              <a:rPr lang="en-US" dirty="0" smtClean="0"/>
              <a:t> </a:t>
            </a:r>
            <a:r>
              <a:rPr lang="en-US" dirty="0"/>
              <a:t>below 1, it is most likely offering higher risk-adjusted returns. A low </a:t>
            </a:r>
            <a:r>
              <a:rPr lang="en-US" dirty="0" smtClean="0"/>
              <a:t>R</a:t>
            </a:r>
            <a:r>
              <a:rPr lang="en-US" baseline="30000" dirty="0"/>
              <a:t>2</a:t>
            </a:r>
            <a:r>
              <a:rPr lang="en-US" dirty="0" smtClean="0"/>
              <a:t> </a:t>
            </a:r>
            <a:r>
              <a:rPr lang="en-US" dirty="0"/>
              <a:t>means you should ignore the </a:t>
            </a:r>
            <a:r>
              <a:rPr lang="el-GR" dirty="0"/>
              <a:t>β</a:t>
            </a:r>
            <a:r>
              <a:rPr lang="en-US" dirty="0" smtClean="0"/>
              <a:t>. </a:t>
            </a:r>
            <a:endParaRPr lang="en-US" dirty="0"/>
          </a:p>
          <a:p>
            <a:pPr marL="0" indent="0">
              <a:buNone/>
            </a:pPr>
            <a:endParaRPr lang="en-US" sz="1000" dirty="0" smtClean="0"/>
          </a:p>
          <a:p>
            <a:pPr marL="0" indent="0" algn="r">
              <a:buNone/>
            </a:pPr>
            <a:r>
              <a:rPr lang="en-US" sz="1000" dirty="0" smtClean="0"/>
              <a:t>http</a:t>
            </a:r>
            <a:r>
              <a:rPr lang="en-US" sz="1000" dirty="0"/>
              <a:t>://www.investopedia.com/terms/r/r-squared.asp</a:t>
            </a:r>
          </a:p>
        </p:txBody>
      </p:sp>
      <p:sp>
        <p:nvSpPr>
          <p:cNvPr id="4" name="Slide Number Placeholder 3"/>
          <p:cNvSpPr>
            <a:spLocks noGrp="1"/>
          </p:cNvSpPr>
          <p:nvPr>
            <p:ph type="sldNum" sz="quarter" idx="12"/>
          </p:nvPr>
        </p:nvSpPr>
        <p:spPr/>
        <p:txBody>
          <a:bodyPr/>
          <a:lstStyle/>
          <a:p>
            <a:pPr>
              <a:defRPr/>
            </a:pPr>
            <a:r>
              <a:rPr lang="en-US" smtClean="0"/>
              <a:t>18.</a:t>
            </a:r>
            <a:fld id="{1313759A-00FA-48D9-87B5-316833D43500}" type="slidenum">
              <a:rPr lang="en-US" smtClean="0"/>
              <a:pPr>
                <a:defRPr/>
              </a:pPr>
              <a:t>23</a:t>
            </a:fld>
            <a:endParaRPr lang="en-US"/>
          </a:p>
        </p:txBody>
      </p:sp>
    </p:spTree>
    <p:extLst>
      <p:ext uri="{BB962C8B-B14F-4D97-AF65-F5344CB8AC3E}">
        <p14:creationId xmlns:p14="http://schemas.microsoft.com/office/powerpoint/2010/main" val="1890790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17.</a:t>
            </a:r>
            <a:fld id="{B2A730C7-79D0-429B-A772-371364368762}" type="slidenum">
              <a:rPr lang="en-US"/>
              <a:pPr>
                <a:defRPr/>
              </a:pPr>
              <a:t>24</a:t>
            </a:fld>
            <a:endParaRPr lang="en-US"/>
          </a:p>
        </p:txBody>
      </p:sp>
      <p:sp>
        <p:nvSpPr>
          <p:cNvPr id="22531" name="Rectangle 2"/>
          <p:cNvSpPr>
            <a:spLocks noGrp="1" noChangeArrowheads="1"/>
          </p:cNvSpPr>
          <p:nvPr>
            <p:ph type="title"/>
          </p:nvPr>
        </p:nvSpPr>
        <p:spPr/>
        <p:txBody>
          <a:bodyPr/>
          <a:lstStyle/>
          <a:p>
            <a:pPr eaLnBrk="1" hangingPunct="1"/>
            <a:r>
              <a:rPr lang="en-US" smtClean="0"/>
              <a:t>Interpreting the Coefficients</a:t>
            </a:r>
            <a:r>
              <a:rPr lang="en-US" smtClean="0">
                <a:solidFill>
                  <a:srgbClr val="800080"/>
                </a:solidFill>
              </a:rPr>
              <a:t>*</a:t>
            </a:r>
            <a:endParaRPr lang="en-US" smtClean="0"/>
          </a:p>
        </p:txBody>
      </p:sp>
      <p:sp>
        <p:nvSpPr>
          <p:cNvPr id="22532" name="Rectangle 3"/>
          <p:cNvSpPr>
            <a:spLocks noGrp="1" noChangeArrowheads="1"/>
          </p:cNvSpPr>
          <p:nvPr>
            <p:ph type="body" idx="1"/>
          </p:nvPr>
        </p:nvSpPr>
        <p:spPr>
          <a:xfrm>
            <a:off x="228600" y="914400"/>
            <a:ext cx="8902700" cy="5486400"/>
          </a:xfrm>
        </p:spPr>
        <p:txBody>
          <a:bodyPr/>
          <a:lstStyle/>
          <a:p>
            <a:pPr marL="0" indent="0" eaLnBrk="1" hangingPunct="1">
              <a:buFontTx/>
              <a:buNone/>
            </a:pPr>
            <a:r>
              <a:rPr lang="en-US" sz="2400" b="1" smtClean="0">
                <a:solidFill>
                  <a:srgbClr val="0000FF"/>
                </a:solidFill>
              </a:rPr>
              <a:t>Intercept (b</a:t>
            </a:r>
            <a:r>
              <a:rPr lang="en-US" sz="2400" b="1" baseline="-25000" smtClean="0">
                <a:solidFill>
                  <a:srgbClr val="0000FF"/>
                </a:solidFill>
              </a:rPr>
              <a:t>0</a:t>
            </a:r>
            <a:r>
              <a:rPr lang="en-US" sz="2400" b="1" smtClean="0">
                <a:solidFill>
                  <a:srgbClr val="0000FF"/>
                </a:solidFill>
              </a:rPr>
              <a:t>) 38.14</a:t>
            </a:r>
            <a:r>
              <a:rPr lang="en-US" sz="2400" smtClean="0"/>
              <a:t> • This is the average operating margin when all of the independent variables are zero. Its meaningless to try and interpret this value, particularly if 0 is outside the range of the values of the independent variables (as is the case here).</a:t>
            </a:r>
          </a:p>
          <a:p>
            <a:pPr marL="0" indent="0" eaLnBrk="1" hangingPunct="1">
              <a:buFontTx/>
              <a:buNone/>
            </a:pPr>
            <a:endParaRPr lang="en-US" sz="2400" smtClean="0"/>
          </a:p>
          <a:p>
            <a:pPr marL="0" indent="0" eaLnBrk="1" hangingPunct="1">
              <a:buFontTx/>
              <a:buNone/>
            </a:pPr>
            <a:r>
              <a:rPr lang="en-US" sz="2400" b="1" smtClean="0">
                <a:solidFill>
                  <a:srgbClr val="0000FF"/>
                </a:solidFill>
              </a:rPr>
              <a:t># of motel and hotel rooms (b</a:t>
            </a:r>
            <a:r>
              <a:rPr lang="en-US" sz="2400" b="1" baseline="-25000" smtClean="0">
                <a:solidFill>
                  <a:srgbClr val="0000FF"/>
                </a:solidFill>
              </a:rPr>
              <a:t>1</a:t>
            </a:r>
            <a:r>
              <a:rPr lang="en-US" sz="2400" b="1" smtClean="0">
                <a:solidFill>
                  <a:srgbClr val="0000FF"/>
                </a:solidFill>
              </a:rPr>
              <a:t>) –.0076</a:t>
            </a:r>
            <a:r>
              <a:rPr lang="en-US" sz="2400" smtClean="0"/>
              <a:t> • Each </a:t>
            </a:r>
            <a:r>
              <a:rPr lang="en-US" sz="2400" b="1" i="1" smtClean="0"/>
              <a:t>additional</a:t>
            </a:r>
            <a:r>
              <a:rPr lang="en-US" sz="2400" smtClean="0"/>
              <a:t> room within three miles of the La Quinta inn, will </a:t>
            </a:r>
            <a:r>
              <a:rPr lang="en-US" sz="2400" b="1" i="1" smtClean="0">
                <a:solidFill>
                  <a:srgbClr val="FF0000"/>
                </a:solidFill>
              </a:rPr>
              <a:t>decrease</a:t>
            </a:r>
            <a:r>
              <a:rPr lang="en-US" sz="2400" smtClean="0"/>
              <a:t> the operating margin. (I.e. for each additional 1000 rooms the margin decreases by 7.6%)</a:t>
            </a:r>
          </a:p>
          <a:p>
            <a:pPr marL="0" indent="0" eaLnBrk="1" hangingPunct="1">
              <a:buFontTx/>
              <a:buNone/>
            </a:pPr>
            <a:endParaRPr lang="en-US" sz="2400" smtClean="0"/>
          </a:p>
          <a:p>
            <a:pPr marL="0" indent="0" eaLnBrk="1" hangingPunct="1">
              <a:buFontTx/>
              <a:buNone/>
            </a:pPr>
            <a:r>
              <a:rPr lang="en-US" sz="2400" b="1" smtClean="0">
                <a:solidFill>
                  <a:srgbClr val="0000FF"/>
                </a:solidFill>
              </a:rPr>
              <a:t>Distance to nearest competitor (b</a:t>
            </a:r>
            <a:r>
              <a:rPr lang="en-US" sz="2400" b="1" baseline="-25000" smtClean="0">
                <a:solidFill>
                  <a:srgbClr val="0000FF"/>
                </a:solidFill>
              </a:rPr>
              <a:t>2</a:t>
            </a:r>
            <a:r>
              <a:rPr lang="en-US" sz="2400" b="1" smtClean="0">
                <a:solidFill>
                  <a:srgbClr val="0000FF"/>
                </a:solidFill>
              </a:rPr>
              <a:t>) 1.65</a:t>
            </a:r>
            <a:r>
              <a:rPr lang="en-US" sz="2400" b="1" smtClean="0"/>
              <a:t> </a:t>
            </a:r>
            <a:r>
              <a:rPr lang="en-US" sz="2400" smtClean="0"/>
              <a:t>• For each </a:t>
            </a:r>
            <a:r>
              <a:rPr lang="en-US" sz="2400" b="1" i="1" smtClean="0"/>
              <a:t>additional</a:t>
            </a:r>
            <a:r>
              <a:rPr lang="en-US" sz="2400" smtClean="0"/>
              <a:t> mile that the nearest competitor is to a La Quinta inn, the average operating margin </a:t>
            </a:r>
            <a:r>
              <a:rPr lang="en-US" sz="2400" b="1" i="1" smtClean="0">
                <a:solidFill>
                  <a:srgbClr val="008000"/>
                </a:solidFill>
              </a:rPr>
              <a:t>increases</a:t>
            </a:r>
            <a:r>
              <a:rPr lang="en-US" sz="2400" smtClean="0"/>
              <a:t> by 1.65%.</a:t>
            </a:r>
          </a:p>
        </p:txBody>
      </p:sp>
      <p:sp>
        <p:nvSpPr>
          <p:cNvPr id="22533" name="Text Box 4"/>
          <p:cNvSpPr txBox="1">
            <a:spLocks noChangeArrowheads="1"/>
          </p:cNvSpPr>
          <p:nvPr/>
        </p:nvSpPr>
        <p:spPr bwMode="auto">
          <a:xfrm>
            <a:off x="2514600" y="6172200"/>
            <a:ext cx="662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r"/>
            <a:r>
              <a:rPr lang="en-US" sz="1800">
                <a:solidFill>
                  <a:srgbClr val="800080"/>
                </a:solidFill>
                <a:latin typeface="Tahoma" pitchFamily="34" charset="0"/>
              </a:rPr>
              <a:t>*in each case we assume all other variables are held constant…</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17.</a:t>
            </a:r>
            <a:fld id="{81B335D7-DCE7-4BFB-9712-AFAA61A1EA8B}" type="slidenum">
              <a:rPr lang="en-US"/>
              <a:pPr>
                <a:defRPr/>
              </a:pPr>
              <a:t>25</a:t>
            </a:fld>
            <a:endParaRPr lang="en-US"/>
          </a:p>
        </p:txBody>
      </p:sp>
      <p:sp>
        <p:nvSpPr>
          <p:cNvPr id="23555" name="Rectangle 2"/>
          <p:cNvSpPr>
            <a:spLocks noGrp="1" noChangeArrowheads="1"/>
          </p:cNvSpPr>
          <p:nvPr>
            <p:ph type="title"/>
          </p:nvPr>
        </p:nvSpPr>
        <p:spPr/>
        <p:txBody>
          <a:bodyPr/>
          <a:lstStyle/>
          <a:p>
            <a:pPr eaLnBrk="1" hangingPunct="1"/>
            <a:r>
              <a:rPr lang="en-US" smtClean="0"/>
              <a:t>Interpreting the Coefficients</a:t>
            </a:r>
            <a:r>
              <a:rPr lang="en-US" smtClean="0">
                <a:solidFill>
                  <a:srgbClr val="800080"/>
                </a:solidFill>
              </a:rPr>
              <a:t>*</a:t>
            </a:r>
            <a:endParaRPr lang="en-US" smtClean="0"/>
          </a:p>
        </p:txBody>
      </p:sp>
      <p:sp>
        <p:nvSpPr>
          <p:cNvPr id="23556" name="Rectangle 3"/>
          <p:cNvSpPr>
            <a:spLocks noGrp="1" noChangeArrowheads="1"/>
          </p:cNvSpPr>
          <p:nvPr>
            <p:ph type="body" idx="1"/>
          </p:nvPr>
        </p:nvSpPr>
        <p:spPr/>
        <p:txBody>
          <a:bodyPr/>
          <a:lstStyle/>
          <a:p>
            <a:pPr marL="0" indent="0" eaLnBrk="1" hangingPunct="1">
              <a:buFontTx/>
              <a:buNone/>
            </a:pPr>
            <a:r>
              <a:rPr lang="en-US" sz="2400" b="1" smtClean="0">
                <a:solidFill>
                  <a:srgbClr val="0000FF"/>
                </a:solidFill>
              </a:rPr>
              <a:t>Office space (b</a:t>
            </a:r>
            <a:r>
              <a:rPr lang="en-US" sz="2400" b="1" baseline="-25000" smtClean="0">
                <a:solidFill>
                  <a:srgbClr val="0000FF"/>
                </a:solidFill>
              </a:rPr>
              <a:t>3</a:t>
            </a:r>
            <a:r>
              <a:rPr lang="en-US" sz="2400" b="1" smtClean="0">
                <a:solidFill>
                  <a:srgbClr val="0000FF"/>
                </a:solidFill>
              </a:rPr>
              <a:t>) .020</a:t>
            </a:r>
            <a:r>
              <a:rPr lang="en-US" sz="2400" smtClean="0"/>
              <a:t> • For each </a:t>
            </a:r>
            <a:r>
              <a:rPr lang="en-US" sz="2400" b="1" i="1" smtClean="0"/>
              <a:t>additional</a:t>
            </a:r>
            <a:r>
              <a:rPr lang="en-US" sz="2400" smtClean="0"/>
              <a:t> thousand square feet of office space, the margin will </a:t>
            </a:r>
            <a:r>
              <a:rPr lang="en-US" sz="2400" b="1" i="1" smtClean="0">
                <a:solidFill>
                  <a:srgbClr val="008000"/>
                </a:solidFill>
              </a:rPr>
              <a:t>increase</a:t>
            </a:r>
            <a:r>
              <a:rPr lang="en-US" sz="2400" smtClean="0"/>
              <a:t> by .020. E.g.  an extra 100,000 square feet of office space will increase margin (on average) by 2.0%.</a:t>
            </a:r>
          </a:p>
          <a:p>
            <a:pPr marL="0" indent="0" eaLnBrk="1" hangingPunct="1">
              <a:buFontTx/>
              <a:buNone/>
            </a:pPr>
            <a:endParaRPr lang="en-US" sz="2400" smtClean="0"/>
          </a:p>
          <a:p>
            <a:pPr marL="0" indent="0" eaLnBrk="1" hangingPunct="1">
              <a:buFontTx/>
              <a:buNone/>
            </a:pPr>
            <a:r>
              <a:rPr lang="en-US" sz="2400" b="1" smtClean="0">
                <a:solidFill>
                  <a:srgbClr val="0000FF"/>
                </a:solidFill>
              </a:rPr>
              <a:t>Student enrollment (b</a:t>
            </a:r>
            <a:r>
              <a:rPr lang="en-US" sz="2400" b="1" baseline="-25000" smtClean="0">
                <a:solidFill>
                  <a:srgbClr val="0000FF"/>
                </a:solidFill>
              </a:rPr>
              <a:t>4</a:t>
            </a:r>
            <a:r>
              <a:rPr lang="en-US" sz="2400" b="1" smtClean="0">
                <a:solidFill>
                  <a:srgbClr val="0000FF"/>
                </a:solidFill>
              </a:rPr>
              <a:t>) .21</a:t>
            </a:r>
            <a:r>
              <a:rPr lang="en-US" sz="2400" b="1" smtClean="0"/>
              <a:t> • </a:t>
            </a:r>
            <a:r>
              <a:rPr lang="en-US" sz="2400" smtClean="0"/>
              <a:t>For each </a:t>
            </a:r>
            <a:r>
              <a:rPr lang="en-US" sz="2400" b="1" i="1" smtClean="0"/>
              <a:t>additional</a:t>
            </a:r>
            <a:r>
              <a:rPr lang="en-US" sz="2400" smtClean="0"/>
              <a:t> </a:t>
            </a:r>
            <a:r>
              <a:rPr lang="en-US" sz="2400" b="1" i="1" smtClean="0">
                <a:solidFill>
                  <a:srgbClr val="800080"/>
                </a:solidFill>
              </a:rPr>
              <a:t>thousand</a:t>
            </a:r>
            <a:r>
              <a:rPr lang="en-US" sz="2400" smtClean="0"/>
              <a:t> students, the average operating margin </a:t>
            </a:r>
            <a:r>
              <a:rPr lang="en-US" sz="2400" b="1" i="1" smtClean="0">
                <a:solidFill>
                  <a:srgbClr val="008000"/>
                </a:solidFill>
              </a:rPr>
              <a:t>increases</a:t>
            </a:r>
            <a:r>
              <a:rPr lang="en-US" sz="2400" smtClean="0"/>
              <a:t> by .21%</a:t>
            </a:r>
          </a:p>
          <a:p>
            <a:pPr marL="0" indent="0" eaLnBrk="1" hangingPunct="1">
              <a:buFontTx/>
              <a:buNone/>
            </a:pPr>
            <a:endParaRPr lang="en-US" sz="2400" smtClean="0"/>
          </a:p>
          <a:p>
            <a:pPr marL="0" indent="0" eaLnBrk="1" hangingPunct="1">
              <a:buFontTx/>
              <a:buNone/>
            </a:pPr>
            <a:r>
              <a:rPr lang="en-US" sz="2400" b="1" smtClean="0">
                <a:solidFill>
                  <a:srgbClr val="0000FF"/>
                </a:solidFill>
              </a:rPr>
              <a:t>Median household income (b</a:t>
            </a:r>
            <a:r>
              <a:rPr lang="en-US" sz="2400" b="1" baseline="-25000" smtClean="0">
                <a:solidFill>
                  <a:srgbClr val="0000FF"/>
                </a:solidFill>
              </a:rPr>
              <a:t>5</a:t>
            </a:r>
            <a:r>
              <a:rPr lang="en-US" sz="2400" b="1" smtClean="0">
                <a:solidFill>
                  <a:srgbClr val="0000FF"/>
                </a:solidFill>
              </a:rPr>
              <a:t>) .41 </a:t>
            </a:r>
            <a:r>
              <a:rPr lang="en-US" sz="2400" b="1" smtClean="0"/>
              <a:t>• </a:t>
            </a:r>
            <a:r>
              <a:rPr lang="en-US" sz="2400" smtClean="0"/>
              <a:t>For each </a:t>
            </a:r>
            <a:r>
              <a:rPr lang="en-US" sz="2400" b="1" i="1" smtClean="0"/>
              <a:t>additional</a:t>
            </a:r>
            <a:r>
              <a:rPr lang="en-US" sz="2400" smtClean="0"/>
              <a:t> thousand dollar increase in median household income, the average operating margin </a:t>
            </a:r>
            <a:r>
              <a:rPr lang="en-US" sz="2400" b="1" i="1" smtClean="0">
                <a:solidFill>
                  <a:srgbClr val="008000"/>
                </a:solidFill>
              </a:rPr>
              <a:t>increases</a:t>
            </a:r>
            <a:r>
              <a:rPr lang="en-US" sz="2400" smtClean="0"/>
              <a:t> by .41%</a:t>
            </a:r>
          </a:p>
          <a:p>
            <a:pPr marL="0" indent="0" eaLnBrk="1" hangingPunct="1">
              <a:buFontTx/>
              <a:buNone/>
            </a:pPr>
            <a:endParaRPr lang="en-US" sz="2400" smtClean="0"/>
          </a:p>
          <a:p>
            <a:pPr marL="0" indent="0" eaLnBrk="1" hangingPunct="1">
              <a:buFontTx/>
              <a:buNone/>
            </a:pPr>
            <a:r>
              <a:rPr lang="en-US" sz="2400" b="1" smtClean="0">
                <a:solidFill>
                  <a:srgbClr val="0000FF"/>
                </a:solidFill>
              </a:rPr>
              <a:t>Distance to downtown core (b</a:t>
            </a:r>
            <a:r>
              <a:rPr lang="en-US" sz="2400" b="1" baseline="-25000" smtClean="0">
                <a:solidFill>
                  <a:srgbClr val="0000FF"/>
                </a:solidFill>
              </a:rPr>
              <a:t>6</a:t>
            </a:r>
            <a:r>
              <a:rPr lang="en-US" sz="2400" b="1" smtClean="0">
                <a:solidFill>
                  <a:srgbClr val="0000FF"/>
                </a:solidFill>
              </a:rPr>
              <a:t>) –.23 </a:t>
            </a:r>
            <a:r>
              <a:rPr lang="en-US" sz="2400" b="1" smtClean="0"/>
              <a:t>•</a:t>
            </a:r>
            <a:r>
              <a:rPr lang="en-US" sz="2400" smtClean="0"/>
              <a:t> For each </a:t>
            </a:r>
            <a:r>
              <a:rPr lang="en-US" sz="2400" b="1" i="1" smtClean="0"/>
              <a:t>additional</a:t>
            </a:r>
            <a:r>
              <a:rPr lang="en-US" sz="2400" smtClean="0"/>
              <a:t> mile to the downtown center, the operating margin </a:t>
            </a:r>
            <a:r>
              <a:rPr lang="en-US" sz="2400" b="1" i="1" smtClean="0">
                <a:solidFill>
                  <a:srgbClr val="FF0000"/>
                </a:solidFill>
              </a:rPr>
              <a:t>decreases</a:t>
            </a:r>
            <a:r>
              <a:rPr lang="en-US" sz="2400" smtClean="0"/>
              <a:t> on average by .23%</a:t>
            </a:r>
          </a:p>
        </p:txBody>
      </p:sp>
      <p:sp>
        <p:nvSpPr>
          <p:cNvPr id="23557" name="Text Box 4"/>
          <p:cNvSpPr txBox="1">
            <a:spLocks noChangeArrowheads="1"/>
          </p:cNvSpPr>
          <p:nvPr/>
        </p:nvSpPr>
        <p:spPr bwMode="auto">
          <a:xfrm>
            <a:off x="2514600" y="6172200"/>
            <a:ext cx="662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pPr algn="r"/>
            <a:r>
              <a:rPr lang="en-US" sz="1800">
                <a:solidFill>
                  <a:srgbClr val="800080"/>
                </a:solidFill>
                <a:latin typeface="Tahoma" pitchFamily="34" charset="0"/>
              </a:rPr>
              <a:t>*in each case we assume all other variables are held constant…</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17.</a:t>
            </a:r>
            <a:fld id="{626D1174-01F1-4CAC-91B8-27CF1828BE6B}" type="slidenum">
              <a:rPr lang="en-US"/>
              <a:pPr>
                <a:defRPr/>
              </a:pPr>
              <a:t>26</a:t>
            </a:fld>
            <a:endParaRPr lang="en-US"/>
          </a:p>
        </p:txBody>
      </p:sp>
      <p:sp>
        <p:nvSpPr>
          <p:cNvPr id="24579" name="Rectangle 2"/>
          <p:cNvSpPr>
            <a:spLocks noGrp="1" noChangeArrowheads="1"/>
          </p:cNvSpPr>
          <p:nvPr>
            <p:ph type="title"/>
          </p:nvPr>
        </p:nvSpPr>
        <p:spPr/>
        <p:txBody>
          <a:bodyPr/>
          <a:lstStyle/>
          <a:p>
            <a:pPr eaLnBrk="1" hangingPunct="1"/>
            <a:r>
              <a:rPr lang="en-US" smtClean="0"/>
              <a:t>Using the Regression Equation</a:t>
            </a:r>
          </a:p>
        </p:txBody>
      </p:sp>
      <p:sp>
        <p:nvSpPr>
          <p:cNvPr id="24580" name="Rectangle 3"/>
          <p:cNvSpPr>
            <a:spLocks noGrp="1" noChangeArrowheads="1"/>
          </p:cNvSpPr>
          <p:nvPr>
            <p:ph type="body" idx="1"/>
          </p:nvPr>
        </p:nvSpPr>
        <p:spPr/>
        <p:txBody>
          <a:bodyPr/>
          <a:lstStyle/>
          <a:p>
            <a:pPr marL="0" indent="0" eaLnBrk="1" hangingPunct="1">
              <a:buFontTx/>
              <a:buNone/>
            </a:pPr>
            <a:r>
              <a:rPr lang="en-US" b="1" i="1" smtClean="0">
                <a:solidFill>
                  <a:srgbClr val="0000FF"/>
                </a:solidFill>
              </a:rPr>
              <a:t>Predict the operating margin if a La Quinta Inn is built at a location where…</a:t>
            </a:r>
            <a:endParaRPr lang="en-US" smtClean="0"/>
          </a:p>
          <a:p>
            <a:pPr marL="0" indent="0" eaLnBrk="1" hangingPunct="1">
              <a:buFontTx/>
              <a:buNone/>
            </a:pPr>
            <a:r>
              <a:rPr lang="en-US" smtClean="0">
                <a:latin typeface="Wingdings 2" charset="2"/>
              </a:rPr>
              <a:t>u</a:t>
            </a:r>
            <a:r>
              <a:rPr lang="en-US" smtClean="0"/>
              <a:t> There are 3815 rooms within 3 miles of the site.</a:t>
            </a:r>
          </a:p>
          <a:p>
            <a:pPr marL="0" indent="0" eaLnBrk="1" hangingPunct="1">
              <a:buFontTx/>
              <a:buNone/>
            </a:pPr>
            <a:r>
              <a:rPr lang="en-US" smtClean="0">
                <a:latin typeface="Wingdings 2" charset="2"/>
              </a:rPr>
              <a:t>v</a:t>
            </a:r>
            <a:r>
              <a:rPr lang="en-US" smtClean="0"/>
              <a:t> The closest other hotel or motel is .9 miles away. </a:t>
            </a:r>
          </a:p>
          <a:p>
            <a:pPr marL="0" indent="0" eaLnBrk="1" hangingPunct="1">
              <a:buFontTx/>
              <a:buNone/>
            </a:pPr>
            <a:r>
              <a:rPr lang="en-US" smtClean="0">
                <a:latin typeface="Wingdings 2" charset="2"/>
              </a:rPr>
              <a:t>w</a:t>
            </a:r>
            <a:r>
              <a:rPr lang="en-US" smtClean="0"/>
              <a:t> The amount of office space is 476,000 square feet. </a:t>
            </a:r>
          </a:p>
          <a:p>
            <a:pPr marL="0" indent="0" eaLnBrk="1" hangingPunct="1">
              <a:buFontTx/>
              <a:buNone/>
            </a:pPr>
            <a:r>
              <a:rPr lang="en-US" smtClean="0">
                <a:latin typeface="Wingdings 2" charset="2"/>
              </a:rPr>
              <a:t>x</a:t>
            </a:r>
            <a:r>
              <a:rPr lang="en-US" smtClean="0"/>
              <a:t> There is one college and one university nearby with a total enrollment of 24,500 students.</a:t>
            </a:r>
          </a:p>
          <a:p>
            <a:pPr marL="0" indent="0" eaLnBrk="1" hangingPunct="1">
              <a:buFontTx/>
              <a:buNone/>
            </a:pPr>
            <a:r>
              <a:rPr lang="en-US" smtClean="0">
                <a:latin typeface="Wingdings 2" charset="2"/>
              </a:rPr>
              <a:t>y</a:t>
            </a:r>
            <a:r>
              <a:rPr lang="en-US" smtClean="0"/>
              <a:t> Census data indicates the median household income in the area (rounded to the nearest thousand) is $35,000, and,</a:t>
            </a:r>
          </a:p>
          <a:p>
            <a:pPr marL="0" indent="0" eaLnBrk="1" hangingPunct="1">
              <a:buFontTx/>
              <a:buNone/>
            </a:pPr>
            <a:r>
              <a:rPr lang="en-US" smtClean="0">
                <a:latin typeface="Wingdings 2" charset="2"/>
              </a:rPr>
              <a:t>z</a:t>
            </a:r>
            <a:r>
              <a:rPr lang="en-US" smtClean="0"/>
              <a:t> The distance to the downtown center is11.2 miles. </a:t>
            </a:r>
          </a:p>
        </p:txBody>
      </p:sp>
      <p:sp>
        <p:nvSpPr>
          <p:cNvPr id="24581" name="Text Box 4"/>
          <p:cNvSpPr txBox="1">
            <a:spLocks noChangeArrowheads="1"/>
          </p:cNvSpPr>
          <p:nvPr/>
        </p:nvSpPr>
        <p:spPr bwMode="auto">
          <a:xfrm>
            <a:off x="1752600" y="5943600"/>
            <a:ext cx="1466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Wingdings 2" charset="2"/>
              </a:defRPr>
            </a:lvl1pPr>
            <a:lvl2pPr marL="742950" indent="-285750">
              <a:defRPr sz="2400">
                <a:solidFill>
                  <a:schemeClr val="tx1"/>
                </a:solidFill>
                <a:latin typeface="Wingdings 2" charset="2"/>
              </a:defRPr>
            </a:lvl2pPr>
            <a:lvl3pPr marL="1143000" indent="-228600">
              <a:defRPr sz="2400">
                <a:solidFill>
                  <a:schemeClr val="tx1"/>
                </a:solidFill>
                <a:latin typeface="Wingdings 2" charset="2"/>
              </a:defRPr>
            </a:lvl3pPr>
            <a:lvl4pPr marL="1600200" indent="-228600">
              <a:defRPr sz="2400">
                <a:solidFill>
                  <a:schemeClr val="tx1"/>
                </a:solidFill>
                <a:latin typeface="Wingdings 2" charset="2"/>
              </a:defRPr>
            </a:lvl4pPr>
            <a:lvl5pPr marL="2057400" indent="-228600">
              <a:defRPr sz="2400">
                <a:solidFill>
                  <a:schemeClr val="tx1"/>
                </a:solidFill>
                <a:latin typeface="Wingdings 2" charset="2"/>
              </a:defRPr>
            </a:lvl5pPr>
            <a:lvl6pPr marL="2514600" indent="-228600" algn="ctr" eaLnBrk="0" fontAlgn="base" hangingPunct="0">
              <a:spcBef>
                <a:spcPct val="0"/>
              </a:spcBef>
              <a:spcAft>
                <a:spcPct val="0"/>
              </a:spcAft>
              <a:defRPr sz="2400">
                <a:solidFill>
                  <a:schemeClr val="tx1"/>
                </a:solidFill>
                <a:latin typeface="Wingdings 2" charset="2"/>
              </a:defRPr>
            </a:lvl6pPr>
            <a:lvl7pPr marL="2971800" indent="-228600" algn="ctr" eaLnBrk="0" fontAlgn="base" hangingPunct="0">
              <a:spcBef>
                <a:spcPct val="0"/>
              </a:spcBef>
              <a:spcAft>
                <a:spcPct val="0"/>
              </a:spcAft>
              <a:defRPr sz="2400">
                <a:solidFill>
                  <a:schemeClr val="tx1"/>
                </a:solidFill>
                <a:latin typeface="Wingdings 2" charset="2"/>
              </a:defRPr>
            </a:lvl7pPr>
            <a:lvl8pPr marL="3429000" indent="-228600" algn="ctr" eaLnBrk="0" fontAlgn="base" hangingPunct="0">
              <a:spcBef>
                <a:spcPct val="0"/>
              </a:spcBef>
              <a:spcAft>
                <a:spcPct val="0"/>
              </a:spcAft>
              <a:defRPr sz="2400">
                <a:solidFill>
                  <a:schemeClr val="tx1"/>
                </a:solidFill>
                <a:latin typeface="Wingdings 2" charset="2"/>
              </a:defRPr>
            </a:lvl8pPr>
            <a:lvl9pPr marL="3886200" indent="-228600" algn="ctr" eaLnBrk="0" fontAlgn="base" hangingPunct="0">
              <a:spcBef>
                <a:spcPct val="0"/>
              </a:spcBef>
              <a:spcAft>
                <a:spcPct val="0"/>
              </a:spcAft>
              <a:defRPr sz="2400">
                <a:solidFill>
                  <a:schemeClr val="tx1"/>
                </a:solidFill>
                <a:latin typeface="Wingdings 2" charset="2"/>
              </a:defRPr>
            </a:lvl9pPr>
          </a:lstStyle>
          <a:p>
            <a:r>
              <a:rPr lang="en-US">
                <a:solidFill>
                  <a:srgbClr val="0000FF"/>
                </a:solidFill>
                <a:latin typeface="Tahoma" pitchFamily="34" charset="0"/>
              </a:rPr>
              <a:t>our x</a:t>
            </a:r>
            <a:r>
              <a:rPr lang="en-US" baseline="-25000">
                <a:solidFill>
                  <a:srgbClr val="0000FF"/>
                </a:solidFill>
                <a:latin typeface="Tahoma" pitchFamily="34" charset="0"/>
              </a:rPr>
              <a:t>i</a:t>
            </a:r>
            <a:r>
              <a:rPr lang="en-US">
                <a:solidFill>
                  <a:srgbClr val="0000FF"/>
                </a:solidFill>
                <a:latin typeface="Tahoma" pitchFamily="34" charset="0"/>
              </a:rPr>
              <a:t>’s… </a:t>
            </a:r>
          </a:p>
        </p:txBody>
      </p:sp>
      <p:sp>
        <p:nvSpPr>
          <p:cNvPr id="24582" name="Freeform 5"/>
          <p:cNvSpPr>
            <a:spLocks/>
          </p:cNvSpPr>
          <p:nvPr/>
        </p:nvSpPr>
        <p:spPr bwMode="auto">
          <a:xfrm>
            <a:off x="533400" y="5638800"/>
            <a:ext cx="1219200" cy="622300"/>
          </a:xfrm>
          <a:custGeom>
            <a:avLst/>
            <a:gdLst>
              <a:gd name="T0" fmla="*/ 2147483647 w 768"/>
              <a:gd name="T1" fmla="*/ 2147483647 h 392"/>
              <a:gd name="T2" fmla="*/ 2147483647 w 768"/>
              <a:gd name="T3" fmla="*/ 2147483647 h 392"/>
              <a:gd name="T4" fmla="*/ 0 w 768"/>
              <a:gd name="T5" fmla="*/ 0 h 392"/>
              <a:gd name="T6" fmla="*/ 0 60000 65536"/>
              <a:gd name="T7" fmla="*/ 0 60000 65536"/>
              <a:gd name="T8" fmla="*/ 0 60000 65536"/>
              <a:gd name="T9" fmla="*/ 0 w 768"/>
              <a:gd name="T10" fmla="*/ 0 h 392"/>
              <a:gd name="T11" fmla="*/ 768 w 768"/>
              <a:gd name="T12" fmla="*/ 392 h 392"/>
            </a:gdLst>
            <a:ahLst/>
            <a:cxnLst>
              <a:cxn ang="T6">
                <a:pos x="T0" y="T1"/>
              </a:cxn>
              <a:cxn ang="T7">
                <a:pos x="T2" y="T3"/>
              </a:cxn>
              <a:cxn ang="T8">
                <a:pos x="T4" y="T5"/>
              </a:cxn>
            </a:cxnLst>
            <a:rect l="T9" t="T10" r="T11" b="T12"/>
            <a:pathLst>
              <a:path w="768" h="392">
                <a:moveTo>
                  <a:pt x="768" y="336"/>
                </a:moveTo>
                <a:cubicBezTo>
                  <a:pt x="592" y="364"/>
                  <a:pt x="416" y="392"/>
                  <a:pt x="288" y="336"/>
                </a:cubicBezTo>
                <a:cubicBezTo>
                  <a:pt x="160" y="280"/>
                  <a:pt x="80" y="140"/>
                  <a:pt x="0" y="0"/>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p:cNvSpPr>
            <a:spLocks noChangeShapeType="1"/>
          </p:cNvSpPr>
          <p:nvPr/>
        </p:nvSpPr>
        <p:spPr bwMode="auto">
          <a:xfrm>
            <a:off x="4502150" y="1382713"/>
            <a:ext cx="0" cy="4573587"/>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950" name="Rectangle 6"/>
          <p:cNvSpPr>
            <a:spLocks noChangeArrowheads="1"/>
          </p:cNvSpPr>
          <p:nvPr/>
        </p:nvSpPr>
        <p:spPr bwMode="auto">
          <a:xfrm>
            <a:off x="1123950" y="2241550"/>
            <a:ext cx="62865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4</a:t>
            </a:r>
          </a:p>
          <a:p>
            <a:r>
              <a:rPr lang="en-US" sz="2400">
                <a:latin typeface="Book Antiqua" pitchFamily="18" charset="0"/>
              </a:rPr>
              <a:t>7</a:t>
            </a:r>
          </a:p>
          <a:p>
            <a:r>
              <a:rPr lang="en-US" sz="2400">
                <a:latin typeface="Book Antiqua" pitchFamily="18" charset="0"/>
              </a:rPr>
              <a:t>1</a:t>
            </a:r>
          </a:p>
          <a:p>
            <a:r>
              <a:rPr lang="en-US" sz="2400">
                <a:latin typeface="Book Antiqua" pitchFamily="18" charset="0"/>
              </a:rPr>
              <a:t>5</a:t>
            </a:r>
          </a:p>
          <a:p>
            <a:r>
              <a:rPr lang="en-US" sz="2400">
                <a:latin typeface="Book Antiqua" pitchFamily="18" charset="0"/>
              </a:rPr>
              <a:t>8</a:t>
            </a:r>
          </a:p>
          <a:p>
            <a:r>
              <a:rPr lang="en-US" sz="2400">
                <a:latin typeface="Book Antiqua" pitchFamily="18" charset="0"/>
              </a:rPr>
              <a:t>10</a:t>
            </a:r>
          </a:p>
          <a:p>
            <a:r>
              <a:rPr lang="en-US" sz="2400">
                <a:latin typeface="Book Antiqua" pitchFamily="18" charset="0"/>
              </a:rPr>
              <a:t>0</a:t>
            </a:r>
          </a:p>
          <a:p>
            <a:r>
              <a:rPr lang="en-US" sz="2400">
                <a:latin typeface="Book Antiqua" pitchFamily="18" charset="0"/>
              </a:rPr>
              <a:t>1</a:t>
            </a:r>
          </a:p>
          <a:p>
            <a:r>
              <a:rPr lang="en-US" sz="2400">
                <a:latin typeface="Book Antiqua" pitchFamily="18" charset="0"/>
              </a:rPr>
              <a:t>6</a:t>
            </a:r>
          </a:p>
          <a:p>
            <a:r>
              <a:rPr lang="en-US" sz="2400">
                <a:latin typeface="Book Antiqua" pitchFamily="18" charset="0"/>
              </a:rPr>
              <a:t>6</a:t>
            </a:r>
          </a:p>
        </p:txBody>
      </p:sp>
      <p:sp>
        <p:nvSpPr>
          <p:cNvPr id="82951" name="Rectangle 7"/>
          <p:cNvSpPr>
            <a:spLocks noChangeArrowheads="1"/>
          </p:cNvSpPr>
          <p:nvPr/>
        </p:nvSpPr>
        <p:spPr bwMode="auto">
          <a:xfrm>
            <a:off x="4876800" y="2241550"/>
            <a:ext cx="62865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9</a:t>
            </a:r>
          </a:p>
          <a:p>
            <a:r>
              <a:rPr lang="en-US" sz="2400">
                <a:latin typeface="Book Antiqua" pitchFamily="18" charset="0"/>
              </a:rPr>
              <a:t>2</a:t>
            </a:r>
          </a:p>
          <a:p>
            <a:r>
              <a:rPr lang="en-US" sz="2400">
                <a:latin typeface="Book Antiqua" pitchFamily="18" charset="0"/>
              </a:rPr>
              <a:t>10</a:t>
            </a:r>
          </a:p>
          <a:p>
            <a:r>
              <a:rPr lang="en-US" sz="2400">
                <a:latin typeface="Book Antiqua" pitchFamily="18" charset="0"/>
              </a:rPr>
              <a:t>5</a:t>
            </a:r>
          </a:p>
          <a:p>
            <a:r>
              <a:rPr lang="en-US" sz="2400">
                <a:latin typeface="Book Antiqua" pitchFamily="18" charset="0"/>
              </a:rPr>
              <a:t>6</a:t>
            </a:r>
          </a:p>
          <a:p>
            <a:r>
              <a:rPr lang="en-US" sz="2400">
                <a:latin typeface="Book Antiqua" pitchFamily="18" charset="0"/>
              </a:rPr>
              <a:t>8</a:t>
            </a:r>
          </a:p>
          <a:p>
            <a:r>
              <a:rPr lang="en-US" sz="2400">
                <a:latin typeface="Book Antiqua" pitchFamily="18" charset="0"/>
              </a:rPr>
              <a:t>4</a:t>
            </a:r>
          </a:p>
          <a:p>
            <a:r>
              <a:rPr lang="en-US" sz="2400">
                <a:latin typeface="Book Antiqua" pitchFamily="18" charset="0"/>
              </a:rPr>
              <a:t>6</a:t>
            </a:r>
          </a:p>
          <a:p>
            <a:r>
              <a:rPr lang="en-US" sz="2400">
                <a:latin typeface="Book Antiqua" pitchFamily="18" charset="0"/>
              </a:rPr>
              <a:t>3</a:t>
            </a:r>
          </a:p>
          <a:p>
            <a:r>
              <a:rPr lang="en-US" sz="2400">
                <a:latin typeface="Book Antiqua" pitchFamily="18" charset="0"/>
              </a:rPr>
              <a:t>3</a:t>
            </a:r>
          </a:p>
        </p:txBody>
      </p:sp>
      <p:sp>
        <p:nvSpPr>
          <p:cNvPr id="82952" name="Rectangle 8"/>
          <p:cNvSpPr>
            <a:spLocks noChangeArrowheads="1"/>
          </p:cNvSpPr>
          <p:nvPr/>
        </p:nvSpPr>
        <p:spPr bwMode="auto">
          <a:xfrm>
            <a:off x="2228850" y="2241550"/>
            <a:ext cx="70485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78</a:t>
            </a:r>
          </a:p>
          <a:p>
            <a:r>
              <a:rPr lang="en-US" sz="2400">
                <a:latin typeface="Book Antiqua" pitchFamily="18" charset="0"/>
              </a:rPr>
              <a:t>100</a:t>
            </a:r>
          </a:p>
          <a:p>
            <a:r>
              <a:rPr lang="en-US" sz="2400">
                <a:latin typeface="Book Antiqua" pitchFamily="18" charset="0"/>
              </a:rPr>
              <a:t>86</a:t>
            </a:r>
          </a:p>
          <a:p>
            <a:r>
              <a:rPr lang="en-US" sz="2400">
                <a:latin typeface="Book Antiqua" pitchFamily="18" charset="0"/>
              </a:rPr>
              <a:t>82</a:t>
            </a:r>
          </a:p>
          <a:p>
            <a:r>
              <a:rPr lang="en-US" sz="2400">
                <a:latin typeface="Book Antiqua" pitchFamily="18" charset="0"/>
              </a:rPr>
              <a:t>86</a:t>
            </a:r>
          </a:p>
          <a:p>
            <a:r>
              <a:rPr lang="en-US" sz="2400">
                <a:latin typeface="Book Antiqua" pitchFamily="18" charset="0"/>
              </a:rPr>
              <a:t>84</a:t>
            </a:r>
          </a:p>
          <a:p>
            <a:r>
              <a:rPr lang="en-US" sz="2400">
                <a:latin typeface="Book Antiqua" pitchFamily="18" charset="0"/>
              </a:rPr>
              <a:t>75</a:t>
            </a:r>
          </a:p>
          <a:p>
            <a:r>
              <a:rPr lang="en-US" sz="2400">
                <a:latin typeface="Book Antiqua" pitchFamily="18" charset="0"/>
              </a:rPr>
              <a:t>80</a:t>
            </a:r>
          </a:p>
          <a:p>
            <a:r>
              <a:rPr lang="en-US" sz="2400">
                <a:latin typeface="Book Antiqua" pitchFamily="18" charset="0"/>
              </a:rPr>
              <a:t>83</a:t>
            </a:r>
          </a:p>
          <a:p>
            <a:r>
              <a:rPr lang="en-US" sz="2400">
                <a:latin typeface="Book Antiqua" pitchFamily="18" charset="0"/>
              </a:rPr>
              <a:t>91</a:t>
            </a:r>
          </a:p>
        </p:txBody>
      </p:sp>
      <p:sp>
        <p:nvSpPr>
          <p:cNvPr id="82953" name="Rectangle 9"/>
          <p:cNvSpPr>
            <a:spLocks noChangeArrowheads="1"/>
          </p:cNvSpPr>
          <p:nvPr/>
        </p:nvSpPr>
        <p:spPr bwMode="auto">
          <a:xfrm>
            <a:off x="5981700" y="2241550"/>
            <a:ext cx="70485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88</a:t>
            </a:r>
          </a:p>
          <a:p>
            <a:r>
              <a:rPr lang="en-US" sz="2400">
                <a:latin typeface="Book Antiqua" pitchFamily="18" charset="0"/>
              </a:rPr>
              <a:t>73</a:t>
            </a:r>
          </a:p>
          <a:p>
            <a:r>
              <a:rPr lang="en-US" sz="2400">
                <a:latin typeface="Book Antiqua" pitchFamily="18" charset="0"/>
              </a:rPr>
              <a:t>75</a:t>
            </a:r>
          </a:p>
          <a:p>
            <a:r>
              <a:rPr lang="en-US" sz="2400">
                <a:latin typeface="Book Antiqua" pitchFamily="18" charset="0"/>
              </a:rPr>
              <a:t>81</a:t>
            </a:r>
          </a:p>
          <a:p>
            <a:r>
              <a:rPr lang="en-US" sz="2400">
                <a:latin typeface="Book Antiqua" pitchFamily="18" charset="0"/>
              </a:rPr>
              <a:t>74</a:t>
            </a:r>
          </a:p>
          <a:p>
            <a:r>
              <a:rPr lang="en-US" sz="2400">
                <a:latin typeface="Book Antiqua" pitchFamily="18" charset="0"/>
              </a:rPr>
              <a:t>87</a:t>
            </a:r>
          </a:p>
          <a:p>
            <a:r>
              <a:rPr lang="en-US" sz="2400">
                <a:latin typeface="Book Antiqua" pitchFamily="18" charset="0"/>
              </a:rPr>
              <a:t>79</a:t>
            </a:r>
          </a:p>
          <a:p>
            <a:r>
              <a:rPr lang="en-US" sz="2400">
                <a:latin typeface="Book Antiqua" pitchFamily="18" charset="0"/>
              </a:rPr>
              <a:t>94</a:t>
            </a:r>
          </a:p>
          <a:p>
            <a:r>
              <a:rPr lang="en-US" sz="2400">
                <a:latin typeface="Book Antiqua" pitchFamily="18" charset="0"/>
              </a:rPr>
              <a:t>70</a:t>
            </a:r>
          </a:p>
          <a:p>
            <a:r>
              <a:rPr lang="en-US" sz="2400">
                <a:latin typeface="Book Antiqua" pitchFamily="18" charset="0"/>
              </a:rPr>
              <a:t>89</a:t>
            </a:r>
          </a:p>
        </p:txBody>
      </p:sp>
      <p:sp>
        <p:nvSpPr>
          <p:cNvPr id="82954" name="Rectangle 10"/>
          <p:cNvSpPr>
            <a:spLocks noChangeArrowheads="1"/>
          </p:cNvSpPr>
          <p:nvPr/>
        </p:nvSpPr>
        <p:spPr bwMode="auto">
          <a:xfrm>
            <a:off x="3390900" y="2260600"/>
            <a:ext cx="70485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24.0</a:t>
            </a:r>
          </a:p>
          <a:p>
            <a:r>
              <a:rPr lang="en-US" sz="2400">
                <a:latin typeface="Book Antiqua" pitchFamily="18" charset="0"/>
              </a:rPr>
              <a:t>43.0</a:t>
            </a:r>
          </a:p>
          <a:p>
            <a:r>
              <a:rPr lang="en-US" sz="2400">
                <a:latin typeface="Book Antiqua" pitchFamily="18" charset="0"/>
              </a:rPr>
              <a:t>23.7</a:t>
            </a:r>
          </a:p>
          <a:p>
            <a:r>
              <a:rPr lang="en-US" sz="2400">
                <a:latin typeface="Book Antiqua" pitchFamily="18" charset="0"/>
              </a:rPr>
              <a:t>34.3</a:t>
            </a:r>
          </a:p>
          <a:p>
            <a:r>
              <a:rPr lang="en-US" sz="2400">
                <a:latin typeface="Book Antiqua" pitchFamily="18" charset="0"/>
              </a:rPr>
              <a:t>35.8</a:t>
            </a:r>
          </a:p>
          <a:p>
            <a:r>
              <a:rPr lang="en-US" sz="2400">
                <a:latin typeface="Book Antiqua" pitchFamily="18" charset="0"/>
              </a:rPr>
              <a:t>38.0</a:t>
            </a:r>
          </a:p>
          <a:p>
            <a:r>
              <a:rPr lang="en-US" sz="2400">
                <a:latin typeface="Book Antiqua" pitchFamily="18" charset="0"/>
              </a:rPr>
              <a:t>22.2</a:t>
            </a:r>
          </a:p>
          <a:p>
            <a:r>
              <a:rPr lang="en-US" sz="2400">
                <a:latin typeface="Book Antiqua" pitchFamily="18" charset="0"/>
              </a:rPr>
              <a:t>23.1</a:t>
            </a:r>
          </a:p>
          <a:p>
            <a:r>
              <a:rPr lang="en-US" sz="2400">
                <a:latin typeface="Book Antiqua" pitchFamily="18" charset="0"/>
              </a:rPr>
              <a:t>30.0</a:t>
            </a:r>
          </a:p>
          <a:p>
            <a:r>
              <a:rPr lang="en-US" sz="2400">
                <a:latin typeface="Book Antiqua" pitchFamily="18" charset="0"/>
              </a:rPr>
              <a:t>33.0</a:t>
            </a:r>
          </a:p>
        </p:txBody>
      </p:sp>
      <p:sp>
        <p:nvSpPr>
          <p:cNvPr id="82955" name="Rectangle 11"/>
          <p:cNvSpPr>
            <a:spLocks noChangeArrowheads="1"/>
          </p:cNvSpPr>
          <p:nvPr/>
        </p:nvSpPr>
        <p:spPr bwMode="auto">
          <a:xfrm>
            <a:off x="7181850" y="2241550"/>
            <a:ext cx="70485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38.0</a:t>
            </a:r>
          </a:p>
          <a:p>
            <a:r>
              <a:rPr lang="en-US" sz="2400">
                <a:latin typeface="Book Antiqua" pitchFamily="18" charset="0"/>
              </a:rPr>
              <a:t>26.6</a:t>
            </a:r>
          </a:p>
          <a:p>
            <a:r>
              <a:rPr lang="en-US" sz="2400">
                <a:latin typeface="Book Antiqua" pitchFamily="18" charset="0"/>
              </a:rPr>
              <a:t>36.2</a:t>
            </a:r>
          </a:p>
          <a:p>
            <a:r>
              <a:rPr lang="en-US" sz="2400">
                <a:latin typeface="Book Antiqua" pitchFamily="18" charset="0"/>
              </a:rPr>
              <a:t>31.6</a:t>
            </a:r>
          </a:p>
          <a:p>
            <a:r>
              <a:rPr lang="en-US" sz="2400">
                <a:latin typeface="Book Antiqua" pitchFamily="18" charset="0"/>
              </a:rPr>
              <a:t>29.0</a:t>
            </a:r>
          </a:p>
          <a:p>
            <a:r>
              <a:rPr lang="en-US" sz="2400">
                <a:latin typeface="Book Antiqua" pitchFamily="18" charset="0"/>
              </a:rPr>
              <a:t>34.0</a:t>
            </a:r>
          </a:p>
          <a:p>
            <a:r>
              <a:rPr lang="en-US" sz="2400">
                <a:latin typeface="Book Antiqua" pitchFamily="18" charset="0"/>
              </a:rPr>
              <a:t>30.1</a:t>
            </a:r>
          </a:p>
          <a:p>
            <a:r>
              <a:rPr lang="en-US" sz="2400">
                <a:latin typeface="Book Antiqua" pitchFamily="18" charset="0"/>
              </a:rPr>
              <a:t>33.9</a:t>
            </a:r>
          </a:p>
          <a:p>
            <a:r>
              <a:rPr lang="en-US" sz="2400">
                <a:latin typeface="Book Antiqua" pitchFamily="18" charset="0"/>
              </a:rPr>
              <a:t>28.2</a:t>
            </a:r>
          </a:p>
          <a:p>
            <a:r>
              <a:rPr lang="en-US" sz="2400">
                <a:latin typeface="Book Antiqua" pitchFamily="18" charset="0"/>
              </a:rPr>
              <a:t>30.0</a:t>
            </a:r>
          </a:p>
        </p:txBody>
      </p:sp>
      <p:sp>
        <p:nvSpPr>
          <p:cNvPr id="82956" name="Rectangle 12"/>
          <p:cNvSpPr>
            <a:spLocks noChangeArrowheads="1"/>
          </p:cNvSpPr>
          <p:nvPr/>
        </p:nvSpPr>
        <p:spPr bwMode="auto">
          <a:xfrm>
            <a:off x="895350" y="1416050"/>
            <a:ext cx="11430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dirty="0" err="1">
                <a:latin typeface="Book Antiqua" pitchFamily="18" charset="0"/>
              </a:rPr>
              <a:t>Exper</a:t>
            </a:r>
            <a:r>
              <a:rPr lang="en-US" sz="2400" dirty="0">
                <a:latin typeface="Book Antiqua" pitchFamily="18" charset="0"/>
              </a:rPr>
              <a:t>.</a:t>
            </a:r>
          </a:p>
          <a:p>
            <a:r>
              <a:rPr lang="en-US" sz="2400" dirty="0">
                <a:latin typeface="Book Antiqua" pitchFamily="18" charset="0"/>
              </a:rPr>
              <a:t>(Yrs.)</a:t>
            </a:r>
          </a:p>
        </p:txBody>
      </p:sp>
      <p:sp>
        <p:nvSpPr>
          <p:cNvPr id="82957" name="Rectangle 13"/>
          <p:cNvSpPr>
            <a:spLocks noChangeArrowheads="1"/>
          </p:cNvSpPr>
          <p:nvPr/>
        </p:nvSpPr>
        <p:spPr bwMode="auto">
          <a:xfrm>
            <a:off x="2019300" y="1403350"/>
            <a:ext cx="1143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Test</a:t>
            </a:r>
          </a:p>
          <a:p>
            <a:r>
              <a:rPr lang="en-US" sz="2400">
                <a:latin typeface="Book Antiqua" pitchFamily="18" charset="0"/>
              </a:rPr>
              <a:t>Score</a:t>
            </a:r>
          </a:p>
        </p:txBody>
      </p:sp>
      <p:sp>
        <p:nvSpPr>
          <p:cNvPr id="82958" name="Rectangle 14"/>
          <p:cNvSpPr>
            <a:spLocks noChangeArrowheads="1"/>
          </p:cNvSpPr>
          <p:nvPr/>
        </p:nvSpPr>
        <p:spPr bwMode="auto">
          <a:xfrm>
            <a:off x="5772150" y="1441450"/>
            <a:ext cx="11430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Test</a:t>
            </a:r>
          </a:p>
          <a:p>
            <a:r>
              <a:rPr lang="en-US" sz="2400">
                <a:latin typeface="Book Antiqua" pitchFamily="18" charset="0"/>
              </a:rPr>
              <a:t>Score</a:t>
            </a:r>
          </a:p>
        </p:txBody>
      </p:sp>
      <p:sp>
        <p:nvSpPr>
          <p:cNvPr id="82959" name="Rectangle 15"/>
          <p:cNvSpPr>
            <a:spLocks noChangeArrowheads="1"/>
          </p:cNvSpPr>
          <p:nvPr/>
        </p:nvSpPr>
        <p:spPr bwMode="auto">
          <a:xfrm>
            <a:off x="4648200" y="1403350"/>
            <a:ext cx="11430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Exper.</a:t>
            </a:r>
          </a:p>
          <a:p>
            <a:r>
              <a:rPr lang="en-US" sz="2400">
                <a:latin typeface="Book Antiqua" pitchFamily="18" charset="0"/>
              </a:rPr>
              <a:t>(Yrs.)</a:t>
            </a:r>
          </a:p>
        </p:txBody>
      </p:sp>
      <p:sp>
        <p:nvSpPr>
          <p:cNvPr id="82960" name="Rectangle 16"/>
          <p:cNvSpPr>
            <a:spLocks noChangeArrowheads="1"/>
          </p:cNvSpPr>
          <p:nvPr/>
        </p:nvSpPr>
        <p:spPr bwMode="auto">
          <a:xfrm>
            <a:off x="3181350" y="1441450"/>
            <a:ext cx="11430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Salary</a:t>
            </a:r>
          </a:p>
          <a:p>
            <a:r>
              <a:rPr lang="en-US" sz="2400">
                <a:latin typeface="Book Antiqua" pitchFamily="18" charset="0"/>
              </a:rPr>
              <a:t>($000s)</a:t>
            </a:r>
          </a:p>
        </p:txBody>
      </p:sp>
      <p:sp>
        <p:nvSpPr>
          <p:cNvPr id="82961" name="Rectangle 17"/>
          <p:cNvSpPr>
            <a:spLocks noChangeArrowheads="1"/>
          </p:cNvSpPr>
          <p:nvPr/>
        </p:nvSpPr>
        <p:spPr bwMode="auto">
          <a:xfrm>
            <a:off x="6972300" y="1428750"/>
            <a:ext cx="11430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Book Antiqua" pitchFamily="18" charset="0"/>
              </a:rPr>
              <a:t>Salary</a:t>
            </a:r>
          </a:p>
          <a:p>
            <a:r>
              <a:rPr lang="en-US" sz="2400">
                <a:latin typeface="Book Antiqua" pitchFamily="18" charset="0"/>
              </a:rPr>
              <a:t>($000s)</a:t>
            </a:r>
          </a:p>
        </p:txBody>
      </p:sp>
      <p:sp>
        <p:nvSpPr>
          <p:cNvPr id="82962" name="Line 18"/>
          <p:cNvSpPr>
            <a:spLocks noChangeShapeType="1"/>
          </p:cNvSpPr>
          <p:nvPr/>
        </p:nvSpPr>
        <p:spPr bwMode="auto">
          <a:xfrm>
            <a:off x="1028700" y="2222500"/>
            <a:ext cx="318135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82963" name="Line 19"/>
          <p:cNvSpPr>
            <a:spLocks noChangeShapeType="1"/>
          </p:cNvSpPr>
          <p:nvPr/>
        </p:nvSpPr>
        <p:spPr bwMode="auto">
          <a:xfrm>
            <a:off x="4800600" y="2222500"/>
            <a:ext cx="318135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83353" name="Rectangle 409"/>
          <p:cNvSpPr>
            <a:spLocks noChangeArrowheads="1"/>
          </p:cNvSpPr>
          <p:nvPr/>
        </p:nvSpPr>
        <p:spPr bwMode="auto">
          <a:xfrm>
            <a:off x="681038" y="195263"/>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Book Antiqua" pitchFamily="18" charset="0"/>
              </a:rPr>
              <a:t>Multiple Regression Model</a:t>
            </a:r>
          </a:p>
        </p:txBody>
      </p:sp>
    </p:spTree>
    <p:extLst>
      <p:ext uri="{BB962C8B-B14F-4D97-AF65-F5344CB8AC3E}">
        <p14:creationId xmlns:p14="http://schemas.microsoft.com/office/powerpoint/2010/main" val="210406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p:tgtEl>
                                          <p:spTgt spid="82949"/>
                                        </p:tgtEl>
                                        <p:attrNameLst>
                                          <p:attrName>ppt_y</p:attrName>
                                        </p:attrNameLst>
                                      </p:cBhvr>
                                      <p:tavLst>
                                        <p:tav tm="0">
                                          <p:val>
                                            <p:strVal val="#ppt_y-#ppt_h*1.125000"/>
                                          </p:val>
                                        </p:tav>
                                        <p:tav tm="100000">
                                          <p:val>
                                            <p:strVal val="#ppt_y"/>
                                          </p:val>
                                        </p:tav>
                                      </p:tavLst>
                                    </p:anim>
                                    <p:animEffect transition="in" filter="wipe(down)">
                                      <p:cBhvr>
                                        <p:cTn id="8" dur="500"/>
                                        <p:tgtEl>
                                          <p:spTgt spid="82949"/>
                                        </p:tgtEl>
                                      </p:cBhvr>
                                    </p:animEffect>
                                  </p:childTnLst>
                                </p:cTn>
                              </p:par>
                            </p:childTnLst>
                          </p:cTn>
                        </p:par>
                        <p:par>
                          <p:cTn id="9" fill="hold" nodeType="afterGroup">
                            <p:stCondLst>
                              <p:cond delay="1500"/>
                            </p:stCondLst>
                            <p:childTnLst>
                              <p:par>
                                <p:cTn id="10" presetID="12" presetClass="entr" presetSubtype="8" fill="hold" grpId="0" nodeType="afterEffect">
                                  <p:stCondLst>
                                    <p:cond delay="1000"/>
                                  </p:stCondLst>
                                  <p:childTnLst>
                                    <p:set>
                                      <p:cBhvr>
                                        <p:cTn id="11" dur="1" fill="hold">
                                          <p:stCondLst>
                                            <p:cond delay="0"/>
                                          </p:stCondLst>
                                        </p:cTn>
                                        <p:tgtEl>
                                          <p:spTgt spid="82962"/>
                                        </p:tgtEl>
                                        <p:attrNameLst>
                                          <p:attrName>style.visibility</p:attrName>
                                        </p:attrNameLst>
                                      </p:cBhvr>
                                      <p:to>
                                        <p:strVal val="visible"/>
                                      </p:to>
                                    </p:set>
                                    <p:anim calcmode="lin" valueType="num">
                                      <p:cBhvr additive="base">
                                        <p:cTn id="12" dur="500"/>
                                        <p:tgtEl>
                                          <p:spTgt spid="82962"/>
                                        </p:tgtEl>
                                        <p:attrNameLst>
                                          <p:attrName>ppt_x</p:attrName>
                                        </p:attrNameLst>
                                      </p:cBhvr>
                                      <p:tavLst>
                                        <p:tav tm="0">
                                          <p:val>
                                            <p:strVal val="#ppt_x-#ppt_w*1.125000"/>
                                          </p:val>
                                        </p:tav>
                                        <p:tav tm="100000">
                                          <p:val>
                                            <p:strVal val="#ppt_x"/>
                                          </p:val>
                                        </p:tav>
                                      </p:tavLst>
                                    </p:anim>
                                    <p:animEffect transition="in" filter="wipe(right)">
                                      <p:cBhvr>
                                        <p:cTn id="13" dur="500"/>
                                        <p:tgtEl>
                                          <p:spTgt spid="82962"/>
                                        </p:tgtEl>
                                      </p:cBhvr>
                                    </p:animEffect>
                                  </p:childTnLst>
                                </p:cTn>
                              </p:par>
                            </p:childTnLst>
                          </p:cTn>
                        </p:par>
                        <p:par>
                          <p:cTn id="14" fill="hold" nodeType="afterGroup">
                            <p:stCondLst>
                              <p:cond delay="3000"/>
                            </p:stCondLst>
                            <p:childTnLst>
                              <p:par>
                                <p:cTn id="15" presetID="12" presetClass="entr" presetSubtype="8" fill="hold" grpId="0" nodeType="afterEffect">
                                  <p:stCondLst>
                                    <p:cond delay="0"/>
                                  </p:stCondLst>
                                  <p:childTnLst>
                                    <p:set>
                                      <p:cBhvr>
                                        <p:cTn id="16" dur="1" fill="hold">
                                          <p:stCondLst>
                                            <p:cond delay="0"/>
                                          </p:stCondLst>
                                        </p:cTn>
                                        <p:tgtEl>
                                          <p:spTgt spid="82963"/>
                                        </p:tgtEl>
                                        <p:attrNameLst>
                                          <p:attrName>style.visibility</p:attrName>
                                        </p:attrNameLst>
                                      </p:cBhvr>
                                      <p:to>
                                        <p:strVal val="visible"/>
                                      </p:to>
                                    </p:set>
                                    <p:anim calcmode="lin" valueType="num">
                                      <p:cBhvr additive="base">
                                        <p:cTn id="17" dur="500"/>
                                        <p:tgtEl>
                                          <p:spTgt spid="82963"/>
                                        </p:tgtEl>
                                        <p:attrNameLst>
                                          <p:attrName>ppt_x</p:attrName>
                                        </p:attrNameLst>
                                      </p:cBhvr>
                                      <p:tavLst>
                                        <p:tav tm="0">
                                          <p:val>
                                            <p:strVal val="#ppt_x-#ppt_w*1.125000"/>
                                          </p:val>
                                        </p:tav>
                                        <p:tav tm="100000">
                                          <p:val>
                                            <p:strVal val="#ppt_x"/>
                                          </p:val>
                                        </p:tav>
                                      </p:tavLst>
                                    </p:anim>
                                    <p:animEffect transition="in" filter="wipe(right)">
                                      <p:cBhvr>
                                        <p:cTn id="18" dur="500"/>
                                        <p:tgtEl>
                                          <p:spTgt spid="82963"/>
                                        </p:tgtEl>
                                      </p:cBhvr>
                                    </p:animEffect>
                                  </p:childTnLst>
                                </p:cTn>
                              </p:par>
                            </p:childTnLst>
                          </p:cTn>
                        </p:par>
                        <p:par>
                          <p:cTn id="19" fill="hold" nodeType="afterGroup">
                            <p:stCondLst>
                              <p:cond delay="3500"/>
                            </p:stCondLst>
                            <p:childTnLst>
                              <p:par>
                                <p:cTn id="20" presetID="12" presetClass="entr" presetSubtype="1" fill="hold" grpId="0" nodeType="afterEffect">
                                  <p:stCondLst>
                                    <p:cond delay="1000"/>
                                  </p:stCondLst>
                                  <p:childTnLst>
                                    <p:set>
                                      <p:cBhvr>
                                        <p:cTn id="21" dur="1" fill="hold">
                                          <p:stCondLst>
                                            <p:cond delay="0"/>
                                          </p:stCondLst>
                                        </p:cTn>
                                        <p:tgtEl>
                                          <p:spTgt spid="82956"/>
                                        </p:tgtEl>
                                        <p:attrNameLst>
                                          <p:attrName>style.visibility</p:attrName>
                                        </p:attrNameLst>
                                      </p:cBhvr>
                                      <p:to>
                                        <p:strVal val="visible"/>
                                      </p:to>
                                    </p:set>
                                    <p:anim calcmode="lin" valueType="num">
                                      <p:cBhvr additive="base">
                                        <p:cTn id="22" dur="500"/>
                                        <p:tgtEl>
                                          <p:spTgt spid="82956"/>
                                        </p:tgtEl>
                                        <p:attrNameLst>
                                          <p:attrName>ppt_y</p:attrName>
                                        </p:attrNameLst>
                                      </p:cBhvr>
                                      <p:tavLst>
                                        <p:tav tm="0">
                                          <p:val>
                                            <p:strVal val="#ppt_y-#ppt_h*1.125000"/>
                                          </p:val>
                                        </p:tav>
                                        <p:tav tm="100000">
                                          <p:val>
                                            <p:strVal val="#ppt_y"/>
                                          </p:val>
                                        </p:tav>
                                      </p:tavLst>
                                    </p:anim>
                                    <p:animEffect transition="in" filter="wipe(down)">
                                      <p:cBhvr>
                                        <p:cTn id="23" dur="500"/>
                                        <p:tgtEl>
                                          <p:spTgt spid="82956"/>
                                        </p:tgtEl>
                                      </p:cBhvr>
                                    </p:animEffect>
                                  </p:childTnLst>
                                </p:cTn>
                              </p:par>
                            </p:childTnLst>
                          </p:cTn>
                        </p:par>
                        <p:par>
                          <p:cTn id="24" fill="hold" nodeType="afterGroup">
                            <p:stCondLst>
                              <p:cond delay="5000"/>
                            </p:stCondLst>
                            <p:childTnLst>
                              <p:par>
                                <p:cTn id="25" presetID="12" presetClass="entr" presetSubtype="1" fill="hold" grpId="0" nodeType="afterEffect">
                                  <p:stCondLst>
                                    <p:cond delay="1000"/>
                                  </p:stCondLst>
                                  <p:childTnLst>
                                    <p:set>
                                      <p:cBhvr>
                                        <p:cTn id="26" dur="1" fill="hold">
                                          <p:stCondLst>
                                            <p:cond delay="0"/>
                                          </p:stCondLst>
                                        </p:cTn>
                                        <p:tgtEl>
                                          <p:spTgt spid="82950"/>
                                        </p:tgtEl>
                                        <p:attrNameLst>
                                          <p:attrName>style.visibility</p:attrName>
                                        </p:attrNameLst>
                                      </p:cBhvr>
                                      <p:to>
                                        <p:strVal val="visible"/>
                                      </p:to>
                                    </p:set>
                                    <p:anim calcmode="lin" valueType="num">
                                      <p:cBhvr additive="base">
                                        <p:cTn id="27" dur="500"/>
                                        <p:tgtEl>
                                          <p:spTgt spid="82950"/>
                                        </p:tgtEl>
                                        <p:attrNameLst>
                                          <p:attrName>ppt_y</p:attrName>
                                        </p:attrNameLst>
                                      </p:cBhvr>
                                      <p:tavLst>
                                        <p:tav tm="0">
                                          <p:val>
                                            <p:strVal val="#ppt_y-#ppt_h*1.125000"/>
                                          </p:val>
                                        </p:tav>
                                        <p:tav tm="100000">
                                          <p:val>
                                            <p:strVal val="#ppt_y"/>
                                          </p:val>
                                        </p:tav>
                                      </p:tavLst>
                                    </p:anim>
                                    <p:animEffect transition="in" filter="wipe(down)">
                                      <p:cBhvr>
                                        <p:cTn id="28" dur="500"/>
                                        <p:tgtEl>
                                          <p:spTgt spid="82950"/>
                                        </p:tgtEl>
                                      </p:cBhvr>
                                    </p:animEffect>
                                  </p:childTnLst>
                                </p:cTn>
                              </p:par>
                            </p:childTnLst>
                          </p:cTn>
                        </p:par>
                        <p:par>
                          <p:cTn id="29" fill="hold" nodeType="afterGroup">
                            <p:stCondLst>
                              <p:cond delay="6500"/>
                            </p:stCondLst>
                            <p:childTnLst>
                              <p:par>
                                <p:cTn id="30" presetID="12" presetClass="entr" presetSubtype="1" fill="hold" grpId="0" nodeType="afterEffect">
                                  <p:stCondLst>
                                    <p:cond delay="1000"/>
                                  </p:stCondLst>
                                  <p:childTnLst>
                                    <p:set>
                                      <p:cBhvr>
                                        <p:cTn id="31" dur="1" fill="hold">
                                          <p:stCondLst>
                                            <p:cond delay="0"/>
                                          </p:stCondLst>
                                        </p:cTn>
                                        <p:tgtEl>
                                          <p:spTgt spid="82959"/>
                                        </p:tgtEl>
                                        <p:attrNameLst>
                                          <p:attrName>style.visibility</p:attrName>
                                        </p:attrNameLst>
                                      </p:cBhvr>
                                      <p:to>
                                        <p:strVal val="visible"/>
                                      </p:to>
                                    </p:set>
                                    <p:anim calcmode="lin" valueType="num">
                                      <p:cBhvr additive="base">
                                        <p:cTn id="32" dur="500"/>
                                        <p:tgtEl>
                                          <p:spTgt spid="82959"/>
                                        </p:tgtEl>
                                        <p:attrNameLst>
                                          <p:attrName>ppt_y</p:attrName>
                                        </p:attrNameLst>
                                      </p:cBhvr>
                                      <p:tavLst>
                                        <p:tav tm="0">
                                          <p:val>
                                            <p:strVal val="#ppt_y-#ppt_h*1.125000"/>
                                          </p:val>
                                        </p:tav>
                                        <p:tav tm="100000">
                                          <p:val>
                                            <p:strVal val="#ppt_y"/>
                                          </p:val>
                                        </p:tav>
                                      </p:tavLst>
                                    </p:anim>
                                    <p:animEffect transition="in" filter="wipe(down)">
                                      <p:cBhvr>
                                        <p:cTn id="33" dur="500"/>
                                        <p:tgtEl>
                                          <p:spTgt spid="82959"/>
                                        </p:tgtEl>
                                      </p:cBhvr>
                                    </p:animEffect>
                                  </p:childTnLst>
                                </p:cTn>
                              </p:par>
                            </p:childTnLst>
                          </p:cTn>
                        </p:par>
                        <p:par>
                          <p:cTn id="34" fill="hold" nodeType="afterGroup">
                            <p:stCondLst>
                              <p:cond delay="8000"/>
                            </p:stCondLst>
                            <p:childTnLst>
                              <p:par>
                                <p:cTn id="35" presetID="12" presetClass="entr" presetSubtype="1" fill="hold" grpId="0" nodeType="afterEffect">
                                  <p:stCondLst>
                                    <p:cond delay="1000"/>
                                  </p:stCondLst>
                                  <p:childTnLst>
                                    <p:set>
                                      <p:cBhvr>
                                        <p:cTn id="36" dur="1" fill="hold">
                                          <p:stCondLst>
                                            <p:cond delay="0"/>
                                          </p:stCondLst>
                                        </p:cTn>
                                        <p:tgtEl>
                                          <p:spTgt spid="82951"/>
                                        </p:tgtEl>
                                        <p:attrNameLst>
                                          <p:attrName>style.visibility</p:attrName>
                                        </p:attrNameLst>
                                      </p:cBhvr>
                                      <p:to>
                                        <p:strVal val="visible"/>
                                      </p:to>
                                    </p:set>
                                    <p:anim calcmode="lin" valueType="num">
                                      <p:cBhvr additive="base">
                                        <p:cTn id="37" dur="500"/>
                                        <p:tgtEl>
                                          <p:spTgt spid="82951"/>
                                        </p:tgtEl>
                                        <p:attrNameLst>
                                          <p:attrName>ppt_y</p:attrName>
                                        </p:attrNameLst>
                                      </p:cBhvr>
                                      <p:tavLst>
                                        <p:tav tm="0">
                                          <p:val>
                                            <p:strVal val="#ppt_y-#ppt_h*1.125000"/>
                                          </p:val>
                                        </p:tav>
                                        <p:tav tm="100000">
                                          <p:val>
                                            <p:strVal val="#ppt_y"/>
                                          </p:val>
                                        </p:tav>
                                      </p:tavLst>
                                    </p:anim>
                                    <p:animEffect transition="in" filter="wipe(down)">
                                      <p:cBhvr>
                                        <p:cTn id="38" dur="500"/>
                                        <p:tgtEl>
                                          <p:spTgt spid="82951"/>
                                        </p:tgtEl>
                                      </p:cBhvr>
                                    </p:animEffect>
                                  </p:childTnLst>
                                </p:cTn>
                              </p:par>
                            </p:childTnLst>
                          </p:cTn>
                        </p:par>
                        <p:par>
                          <p:cTn id="39" fill="hold" nodeType="afterGroup">
                            <p:stCondLst>
                              <p:cond delay="9500"/>
                            </p:stCondLst>
                            <p:childTnLst>
                              <p:par>
                                <p:cTn id="40" presetID="12" presetClass="entr" presetSubtype="1" fill="hold" grpId="0" nodeType="afterEffect">
                                  <p:stCondLst>
                                    <p:cond delay="1000"/>
                                  </p:stCondLst>
                                  <p:childTnLst>
                                    <p:set>
                                      <p:cBhvr>
                                        <p:cTn id="41" dur="1" fill="hold">
                                          <p:stCondLst>
                                            <p:cond delay="0"/>
                                          </p:stCondLst>
                                        </p:cTn>
                                        <p:tgtEl>
                                          <p:spTgt spid="82957"/>
                                        </p:tgtEl>
                                        <p:attrNameLst>
                                          <p:attrName>style.visibility</p:attrName>
                                        </p:attrNameLst>
                                      </p:cBhvr>
                                      <p:to>
                                        <p:strVal val="visible"/>
                                      </p:to>
                                    </p:set>
                                    <p:anim calcmode="lin" valueType="num">
                                      <p:cBhvr additive="base">
                                        <p:cTn id="42" dur="500"/>
                                        <p:tgtEl>
                                          <p:spTgt spid="82957"/>
                                        </p:tgtEl>
                                        <p:attrNameLst>
                                          <p:attrName>ppt_y</p:attrName>
                                        </p:attrNameLst>
                                      </p:cBhvr>
                                      <p:tavLst>
                                        <p:tav tm="0">
                                          <p:val>
                                            <p:strVal val="#ppt_y-#ppt_h*1.125000"/>
                                          </p:val>
                                        </p:tav>
                                        <p:tav tm="100000">
                                          <p:val>
                                            <p:strVal val="#ppt_y"/>
                                          </p:val>
                                        </p:tav>
                                      </p:tavLst>
                                    </p:anim>
                                    <p:animEffect transition="in" filter="wipe(down)">
                                      <p:cBhvr>
                                        <p:cTn id="43" dur="500"/>
                                        <p:tgtEl>
                                          <p:spTgt spid="82957"/>
                                        </p:tgtEl>
                                      </p:cBhvr>
                                    </p:animEffect>
                                  </p:childTnLst>
                                </p:cTn>
                              </p:par>
                            </p:childTnLst>
                          </p:cTn>
                        </p:par>
                        <p:par>
                          <p:cTn id="44" fill="hold" nodeType="afterGroup">
                            <p:stCondLst>
                              <p:cond delay="11000"/>
                            </p:stCondLst>
                            <p:childTnLst>
                              <p:par>
                                <p:cTn id="45" presetID="12" presetClass="entr" presetSubtype="1" fill="hold" grpId="0" nodeType="afterEffect">
                                  <p:stCondLst>
                                    <p:cond delay="1000"/>
                                  </p:stCondLst>
                                  <p:childTnLst>
                                    <p:set>
                                      <p:cBhvr>
                                        <p:cTn id="46" dur="1" fill="hold">
                                          <p:stCondLst>
                                            <p:cond delay="0"/>
                                          </p:stCondLst>
                                        </p:cTn>
                                        <p:tgtEl>
                                          <p:spTgt spid="82952"/>
                                        </p:tgtEl>
                                        <p:attrNameLst>
                                          <p:attrName>style.visibility</p:attrName>
                                        </p:attrNameLst>
                                      </p:cBhvr>
                                      <p:to>
                                        <p:strVal val="visible"/>
                                      </p:to>
                                    </p:set>
                                    <p:anim calcmode="lin" valueType="num">
                                      <p:cBhvr additive="base">
                                        <p:cTn id="47" dur="500"/>
                                        <p:tgtEl>
                                          <p:spTgt spid="82952"/>
                                        </p:tgtEl>
                                        <p:attrNameLst>
                                          <p:attrName>ppt_y</p:attrName>
                                        </p:attrNameLst>
                                      </p:cBhvr>
                                      <p:tavLst>
                                        <p:tav tm="0">
                                          <p:val>
                                            <p:strVal val="#ppt_y-#ppt_h*1.125000"/>
                                          </p:val>
                                        </p:tav>
                                        <p:tav tm="100000">
                                          <p:val>
                                            <p:strVal val="#ppt_y"/>
                                          </p:val>
                                        </p:tav>
                                      </p:tavLst>
                                    </p:anim>
                                    <p:animEffect transition="in" filter="wipe(down)">
                                      <p:cBhvr>
                                        <p:cTn id="48" dur="500"/>
                                        <p:tgtEl>
                                          <p:spTgt spid="82952"/>
                                        </p:tgtEl>
                                      </p:cBhvr>
                                    </p:animEffect>
                                  </p:childTnLst>
                                </p:cTn>
                              </p:par>
                            </p:childTnLst>
                          </p:cTn>
                        </p:par>
                        <p:par>
                          <p:cTn id="49" fill="hold" nodeType="afterGroup">
                            <p:stCondLst>
                              <p:cond delay="12500"/>
                            </p:stCondLst>
                            <p:childTnLst>
                              <p:par>
                                <p:cTn id="50" presetID="12" presetClass="entr" presetSubtype="1" fill="hold" grpId="0" nodeType="afterEffect">
                                  <p:stCondLst>
                                    <p:cond delay="1000"/>
                                  </p:stCondLst>
                                  <p:childTnLst>
                                    <p:set>
                                      <p:cBhvr>
                                        <p:cTn id="51" dur="1" fill="hold">
                                          <p:stCondLst>
                                            <p:cond delay="0"/>
                                          </p:stCondLst>
                                        </p:cTn>
                                        <p:tgtEl>
                                          <p:spTgt spid="82958"/>
                                        </p:tgtEl>
                                        <p:attrNameLst>
                                          <p:attrName>style.visibility</p:attrName>
                                        </p:attrNameLst>
                                      </p:cBhvr>
                                      <p:to>
                                        <p:strVal val="visible"/>
                                      </p:to>
                                    </p:set>
                                    <p:anim calcmode="lin" valueType="num">
                                      <p:cBhvr additive="base">
                                        <p:cTn id="52" dur="500"/>
                                        <p:tgtEl>
                                          <p:spTgt spid="82958"/>
                                        </p:tgtEl>
                                        <p:attrNameLst>
                                          <p:attrName>ppt_y</p:attrName>
                                        </p:attrNameLst>
                                      </p:cBhvr>
                                      <p:tavLst>
                                        <p:tav tm="0">
                                          <p:val>
                                            <p:strVal val="#ppt_y-#ppt_h*1.125000"/>
                                          </p:val>
                                        </p:tav>
                                        <p:tav tm="100000">
                                          <p:val>
                                            <p:strVal val="#ppt_y"/>
                                          </p:val>
                                        </p:tav>
                                      </p:tavLst>
                                    </p:anim>
                                    <p:animEffect transition="in" filter="wipe(down)">
                                      <p:cBhvr>
                                        <p:cTn id="53" dur="500"/>
                                        <p:tgtEl>
                                          <p:spTgt spid="82958"/>
                                        </p:tgtEl>
                                      </p:cBhvr>
                                    </p:animEffect>
                                  </p:childTnLst>
                                </p:cTn>
                              </p:par>
                            </p:childTnLst>
                          </p:cTn>
                        </p:par>
                        <p:par>
                          <p:cTn id="54" fill="hold" nodeType="afterGroup">
                            <p:stCondLst>
                              <p:cond delay="14000"/>
                            </p:stCondLst>
                            <p:childTnLst>
                              <p:par>
                                <p:cTn id="55" presetID="12" presetClass="entr" presetSubtype="1" fill="hold" grpId="0" nodeType="afterEffect">
                                  <p:stCondLst>
                                    <p:cond delay="1000"/>
                                  </p:stCondLst>
                                  <p:childTnLst>
                                    <p:set>
                                      <p:cBhvr>
                                        <p:cTn id="56" dur="1" fill="hold">
                                          <p:stCondLst>
                                            <p:cond delay="0"/>
                                          </p:stCondLst>
                                        </p:cTn>
                                        <p:tgtEl>
                                          <p:spTgt spid="82953"/>
                                        </p:tgtEl>
                                        <p:attrNameLst>
                                          <p:attrName>style.visibility</p:attrName>
                                        </p:attrNameLst>
                                      </p:cBhvr>
                                      <p:to>
                                        <p:strVal val="visible"/>
                                      </p:to>
                                    </p:set>
                                    <p:anim calcmode="lin" valueType="num">
                                      <p:cBhvr additive="base">
                                        <p:cTn id="57" dur="500"/>
                                        <p:tgtEl>
                                          <p:spTgt spid="82953"/>
                                        </p:tgtEl>
                                        <p:attrNameLst>
                                          <p:attrName>ppt_y</p:attrName>
                                        </p:attrNameLst>
                                      </p:cBhvr>
                                      <p:tavLst>
                                        <p:tav tm="0">
                                          <p:val>
                                            <p:strVal val="#ppt_y-#ppt_h*1.125000"/>
                                          </p:val>
                                        </p:tav>
                                        <p:tav tm="100000">
                                          <p:val>
                                            <p:strVal val="#ppt_y"/>
                                          </p:val>
                                        </p:tav>
                                      </p:tavLst>
                                    </p:anim>
                                    <p:animEffect transition="in" filter="wipe(down)">
                                      <p:cBhvr>
                                        <p:cTn id="58" dur="500"/>
                                        <p:tgtEl>
                                          <p:spTgt spid="82953"/>
                                        </p:tgtEl>
                                      </p:cBhvr>
                                    </p:animEffect>
                                  </p:childTnLst>
                                </p:cTn>
                              </p:par>
                            </p:childTnLst>
                          </p:cTn>
                        </p:par>
                        <p:par>
                          <p:cTn id="59" fill="hold" nodeType="afterGroup">
                            <p:stCondLst>
                              <p:cond delay="15500"/>
                            </p:stCondLst>
                            <p:childTnLst>
                              <p:par>
                                <p:cTn id="60" presetID="12" presetClass="entr" presetSubtype="1" fill="hold" grpId="0" nodeType="afterEffect">
                                  <p:stCondLst>
                                    <p:cond delay="1000"/>
                                  </p:stCondLst>
                                  <p:childTnLst>
                                    <p:set>
                                      <p:cBhvr>
                                        <p:cTn id="61" dur="1" fill="hold">
                                          <p:stCondLst>
                                            <p:cond delay="0"/>
                                          </p:stCondLst>
                                        </p:cTn>
                                        <p:tgtEl>
                                          <p:spTgt spid="82960"/>
                                        </p:tgtEl>
                                        <p:attrNameLst>
                                          <p:attrName>style.visibility</p:attrName>
                                        </p:attrNameLst>
                                      </p:cBhvr>
                                      <p:to>
                                        <p:strVal val="visible"/>
                                      </p:to>
                                    </p:set>
                                    <p:anim calcmode="lin" valueType="num">
                                      <p:cBhvr additive="base">
                                        <p:cTn id="62" dur="500"/>
                                        <p:tgtEl>
                                          <p:spTgt spid="82960"/>
                                        </p:tgtEl>
                                        <p:attrNameLst>
                                          <p:attrName>ppt_y</p:attrName>
                                        </p:attrNameLst>
                                      </p:cBhvr>
                                      <p:tavLst>
                                        <p:tav tm="0">
                                          <p:val>
                                            <p:strVal val="#ppt_y-#ppt_h*1.125000"/>
                                          </p:val>
                                        </p:tav>
                                        <p:tav tm="100000">
                                          <p:val>
                                            <p:strVal val="#ppt_y"/>
                                          </p:val>
                                        </p:tav>
                                      </p:tavLst>
                                    </p:anim>
                                    <p:animEffect transition="in" filter="wipe(down)">
                                      <p:cBhvr>
                                        <p:cTn id="63" dur="500"/>
                                        <p:tgtEl>
                                          <p:spTgt spid="82960"/>
                                        </p:tgtEl>
                                      </p:cBhvr>
                                    </p:animEffect>
                                  </p:childTnLst>
                                </p:cTn>
                              </p:par>
                            </p:childTnLst>
                          </p:cTn>
                        </p:par>
                        <p:par>
                          <p:cTn id="64" fill="hold" nodeType="afterGroup">
                            <p:stCondLst>
                              <p:cond delay="17000"/>
                            </p:stCondLst>
                            <p:childTnLst>
                              <p:par>
                                <p:cTn id="65" presetID="12" presetClass="entr" presetSubtype="1" fill="hold" grpId="0" nodeType="afterEffect">
                                  <p:stCondLst>
                                    <p:cond delay="1000"/>
                                  </p:stCondLst>
                                  <p:childTnLst>
                                    <p:set>
                                      <p:cBhvr>
                                        <p:cTn id="66" dur="1" fill="hold">
                                          <p:stCondLst>
                                            <p:cond delay="0"/>
                                          </p:stCondLst>
                                        </p:cTn>
                                        <p:tgtEl>
                                          <p:spTgt spid="82954"/>
                                        </p:tgtEl>
                                        <p:attrNameLst>
                                          <p:attrName>style.visibility</p:attrName>
                                        </p:attrNameLst>
                                      </p:cBhvr>
                                      <p:to>
                                        <p:strVal val="visible"/>
                                      </p:to>
                                    </p:set>
                                    <p:anim calcmode="lin" valueType="num">
                                      <p:cBhvr additive="base">
                                        <p:cTn id="67" dur="500"/>
                                        <p:tgtEl>
                                          <p:spTgt spid="82954"/>
                                        </p:tgtEl>
                                        <p:attrNameLst>
                                          <p:attrName>ppt_y</p:attrName>
                                        </p:attrNameLst>
                                      </p:cBhvr>
                                      <p:tavLst>
                                        <p:tav tm="0">
                                          <p:val>
                                            <p:strVal val="#ppt_y-#ppt_h*1.125000"/>
                                          </p:val>
                                        </p:tav>
                                        <p:tav tm="100000">
                                          <p:val>
                                            <p:strVal val="#ppt_y"/>
                                          </p:val>
                                        </p:tav>
                                      </p:tavLst>
                                    </p:anim>
                                    <p:animEffect transition="in" filter="wipe(down)">
                                      <p:cBhvr>
                                        <p:cTn id="68" dur="500"/>
                                        <p:tgtEl>
                                          <p:spTgt spid="82954"/>
                                        </p:tgtEl>
                                      </p:cBhvr>
                                    </p:animEffect>
                                  </p:childTnLst>
                                </p:cTn>
                              </p:par>
                            </p:childTnLst>
                          </p:cTn>
                        </p:par>
                        <p:par>
                          <p:cTn id="69" fill="hold" nodeType="afterGroup">
                            <p:stCondLst>
                              <p:cond delay="18500"/>
                            </p:stCondLst>
                            <p:childTnLst>
                              <p:par>
                                <p:cTn id="70" presetID="12" presetClass="entr" presetSubtype="1" fill="hold" grpId="0" nodeType="afterEffect">
                                  <p:stCondLst>
                                    <p:cond delay="1000"/>
                                  </p:stCondLst>
                                  <p:childTnLst>
                                    <p:set>
                                      <p:cBhvr>
                                        <p:cTn id="71" dur="1" fill="hold">
                                          <p:stCondLst>
                                            <p:cond delay="0"/>
                                          </p:stCondLst>
                                        </p:cTn>
                                        <p:tgtEl>
                                          <p:spTgt spid="82961"/>
                                        </p:tgtEl>
                                        <p:attrNameLst>
                                          <p:attrName>style.visibility</p:attrName>
                                        </p:attrNameLst>
                                      </p:cBhvr>
                                      <p:to>
                                        <p:strVal val="visible"/>
                                      </p:to>
                                    </p:set>
                                    <p:anim calcmode="lin" valueType="num">
                                      <p:cBhvr additive="base">
                                        <p:cTn id="72" dur="500"/>
                                        <p:tgtEl>
                                          <p:spTgt spid="82961"/>
                                        </p:tgtEl>
                                        <p:attrNameLst>
                                          <p:attrName>ppt_y</p:attrName>
                                        </p:attrNameLst>
                                      </p:cBhvr>
                                      <p:tavLst>
                                        <p:tav tm="0">
                                          <p:val>
                                            <p:strVal val="#ppt_y-#ppt_h*1.125000"/>
                                          </p:val>
                                        </p:tav>
                                        <p:tav tm="100000">
                                          <p:val>
                                            <p:strVal val="#ppt_y"/>
                                          </p:val>
                                        </p:tav>
                                      </p:tavLst>
                                    </p:anim>
                                    <p:animEffect transition="in" filter="wipe(down)">
                                      <p:cBhvr>
                                        <p:cTn id="73" dur="500"/>
                                        <p:tgtEl>
                                          <p:spTgt spid="82961"/>
                                        </p:tgtEl>
                                      </p:cBhvr>
                                    </p:animEffect>
                                  </p:childTnLst>
                                </p:cTn>
                              </p:par>
                            </p:childTnLst>
                          </p:cTn>
                        </p:par>
                        <p:par>
                          <p:cTn id="74" fill="hold" nodeType="afterGroup">
                            <p:stCondLst>
                              <p:cond delay="20000"/>
                            </p:stCondLst>
                            <p:childTnLst>
                              <p:par>
                                <p:cTn id="75" presetID="12" presetClass="entr" presetSubtype="1" fill="hold" grpId="0" nodeType="afterEffect">
                                  <p:stCondLst>
                                    <p:cond delay="1000"/>
                                  </p:stCondLst>
                                  <p:childTnLst>
                                    <p:set>
                                      <p:cBhvr>
                                        <p:cTn id="76" dur="1" fill="hold">
                                          <p:stCondLst>
                                            <p:cond delay="0"/>
                                          </p:stCondLst>
                                        </p:cTn>
                                        <p:tgtEl>
                                          <p:spTgt spid="82955"/>
                                        </p:tgtEl>
                                        <p:attrNameLst>
                                          <p:attrName>style.visibility</p:attrName>
                                        </p:attrNameLst>
                                      </p:cBhvr>
                                      <p:to>
                                        <p:strVal val="visible"/>
                                      </p:to>
                                    </p:set>
                                    <p:anim calcmode="lin" valueType="num">
                                      <p:cBhvr additive="base">
                                        <p:cTn id="77" dur="500"/>
                                        <p:tgtEl>
                                          <p:spTgt spid="82955"/>
                                        </p:tgtEl>
                                        <p:attrNameLst>
                                          <p:attrName>ppt_y</p:attrName>
                                        </p:attrNameLst>
                                      </p:cBhvr>
                                      <p:tavLst>
                                        <p:tav tm="0">
                                          <p:val>
                                            <p:strVal val="#ppt_y-#ppt_h*1.125000"/>
                                          </p:val>
                                        </p:tav>
                                        <p:tav tm="100000">
                                          <p:val>
                                            <p:strVal val="#ppt_y"/>
                                          </p:val>
                                        </p:tav>
                                      </p:tavLst>
                                    </p:anim>
                                    <p:animEffect transition="in" filter="wipe(down)">
                                      <p:cBhvr>
                                        <p:cTn id="78" dur="500"/>
                                        <p:tgtEl>
                                          <p:spTgt spid="8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P spid="82950" grpId="0" autoUpdateAnimBg="0"/>
      <p:bldP spid="82951" grpId="0" autoUpdateAnimBg="0"/>
      <p:bldP spid="82952" grpId="0" autoUpdateAnimBg="0"/>
      <p:bldP spid="82953" grpId="0" autoUpdateAnimBg="0"/>
      <p:bldP spid="82954" grpId="0" autoUpdateAnimBg="0"/>
      <p:bldP spid="82955" grpId="0" autoUpdateAnimBg="0"/>
      <p:bldP spid="82956" grpId="0" autoUpdateAnimBg="0"/>
      <p:bldP spid="82957" grpId="0" autoUpdateAnimBg="0"/>
      <p:bldP spid="82958" grpId="0" autoUpdateAnimBg="0"/>
      <p:bldP spid="82959" grpId="0" autoUpdateAnimBg="0"/>
      <p:bldP spid="82960" grpId="0" autoUpdateAnimBg="0"/>
      <p:bldP spid="82961" grpId="0" autoUpdateAnimBg="0"/>
      <p:bldP spid="82962" grpId="0" animBg="1"/>
      <p:bldP spid="829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9B7DDD08-7B7F-4067-BAC8-2B9FDDAB1E68}" type="slidenum">
              <a:rPr lang="en-US"/>
              <a:pPr>
                <a:defRPr/>
              </a:pPr>
              <a:t>4</a:t>
            </a:fld>
            <a:endParaRPr lang="en-US"/>
          </a:p>
        </p:txBody>
      </p:sp>
      <p:sp>
        <p:nvSpPr>
          <p:cNvPr id="4099" name="Rectangle 2"/>
          <p:cNvSpPr>
            <a:spLocks noGrp="1" noChangeArrowheads="1"/>
          </p:cNvSpPr>
          <p:nvPr>
            <p:ph type="title"/>
          </p:nvPr>
        </p:nvSpPr>
        <p:spPr/>
        <p:txBody>
          <a:bodyPr/>
          <a:lstStyle/>
          <a:p>
            <a:pPr eaLnBrk="1" hangingPunct="1"/>
            <a:r>
              <a:rPr lang="en-US" smtClean="0"/>
              <a:t>Multiple Regression…</a:t>
            </a:r>
          </a:p>
        </p:txBody>
      </p:sp>
      <p:sp>
        <p:nvSpPr>
          <p:cNvPr id="4100" name="Rectangle 3"/>
          <p:cNvSpPr>
            <a:spLocks noGrp="1" noChangeArrowheads="1"/>
          </p:cNvSpPr>
          <p:nvPr>
            <p:ph type="body" idx="1"/>
          </p:nvPr>
        </p:nvSpPr>
        <p:spPr/>
        <p:txBody>
          <a:bodyPr/>
          <a:lstStyle/>
          <a:p>
            <a:pPr marL="0" indent="0" eaLnBrk="1" hangingPunct="1">
              <a:buFontTx/>
              <a:buNone/>
            </a:pPr>
            <a:r>
              <a:rPr lang="en-US" smtClean="0"/>
              <a:t>The </a:t>
            </a:r>
            <a:r>
              <a:rPr lang="en-US" i="1" smtClean="0"/>
              <a:t>simple linear regression model</a:t>
            </a:r>
            <a:r>
              <a:rPr lang="en-US" smtClean="0"/>
              <a:t> was used to analyze how one interval variable (the dependent variable </a:t>
            </a:r>
            <a:r>
              <a:rPr lang="en-US" b="1" smtClean="0">
                <a:solidFill>
                  <a:srgbClr val="FF0000"/>
                </a:solidFill>
                <a:latin typeface="Tahoma" pitchFamily="34" charset="0"/>
              </a:rPr>
              <a:t>y</a:t>
            </a:r>
            <a:r>
              <a:rPr lang="en-US" smtClean="0"/>
              <a:t>) is related to </a:t>
            </a:r>
            <a:r>
              <a:rPr lang="en-US" b="1" u="sng" smtClean="0"/>
              <a:t>one</a:t>
            </a:r>
            <a:r>
              <a:rPr lang="en-US" smtClean="0"/>
              <a:t> other interval variable (the independent variable </a:t>
            </a:r>
            <a:r>
              <a:rPr lang="en-US" b="1" smtClean="0">
                <a:solidFill>
                  <a:srgbClr val="0000FF"/>
                </a:solidFill>
                <a:latin typeface="Tahoma" pitchFamily="34" charset="0"/>
              </a:rPr>
              <a:t>x</a:t>
            </a:r>
            <a:r>
              <a:rPr lang="en-US" smtClean="0"/>
              <a:t>).</a:t>
            </a:r>
          </a:p>
          <a:p>
            <a:pPr marL="0" indent="0" eaLnBrk="1" hangingPunct="1">
              <a:buFontTx/>
              <a:buNone/>
            </a:pPr>
            <a:endParaRPr lang="en-US" smtClean="0"/>
          </a:p>
          <a:p>
            <a:pPr marL="0" indent="0" eaLnBrk="1" hangingPunct="1">
              <a:buFontTx/>
              <a:buNone/>
            </a:pPr>
            <a:r>
              <a:rPr lang="en-US" b="1" i="1" smtClean="0"/>
              <a:t>Multiple regression</a:t>
            </a:r>
            <a:r>
              <a:rPr lang="en-US" smtClean="0"/>
              <a:t> allows for any number of independent variables.</a:t>
            </a:r>
          </a:p>
          <a:p>
            <a:pPr marL="0" indent="0" eaLnBrk="1" hangingPunct="1">
              <a:buFontTx/>
              <a:buNone/>
            </a:pPr>
            <a:endParaRPr lang="en-US" smtClean="0"/>
          </a:p>
          <a:p>
            <a:pPr marL="0" indent="0" eaLnBrk="1" hangingPunct="1">
              <a:buFontTx/>
              <a:buNone/>
            </a:pPr>
            <a:r>
              <a:rPr lang="en-US" smtClean="0"/>
              <a:t>We expect to develop models that </a:t>
            </a:r>
            <a:r>
              <a:rPr lang="en-US" b="1" i="1" smtClean="0"/>
              <a:t>fit the data better</a:t>
            </a:r>
            <a:r>
              <a:rPr lang="en-US" smtClean="0"/>
              <a:t> than would a simple linear regression model.</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r>
              <a:rPr lang="en-US"/>
              <a:t>17.</a:t>
            </a:r>
            <a:fld id="{940C0881-9E93-4E7A-9B4C-48E59ED79308}" type="slidenum">
              <a:rPr lang="en-US"/>
              <a:pPr>
                <a:defRPr/>
              </a:pPr>
              <a:t>5</a:t>
            </a:fld>
            <a:endParaRPr lang="en-US"/>
          </a:p>
        </p:txBody>
      </p:sp>
      <p:sp>
        <p:nvSpPr>
          <p:cNvPr id="5123" name="Rectangle 2"/>
          <p:cNvSpPr>
            <a:spLocks noGrp="1" noChangeArrowheads="1"/>
          </p:cNvSpPr>
          <p:nvPr>
            <p:ph type="title"/>
          </p:nvPr>
        </p:nvSpPr>
        <p:spPr/>
        <p:txBody>
          <a:bodyPr/>
          <a:lstStyle/>
          <a:p>
            <a:pPr eaLnBrk="1" hangingPunct="1"/>
            <a:r>
              <a:rPr lang="en-US" smtClean="0"/>
              <a:t>The Model…</a:t>
            </a:r>
          </a:p>
        </p:txBody>
      </p:sp>
      <p:sp>
        <p:nvSpPr>
          <p:cNvPr id="5124" name="Rectangle 3"/>
          <p:cNvSpPr>
            <a:spLocks noGrp="1" noChangeArrowheads="1"/>
          </p:cNvSpPr>
          <p:nvPr>
            <p:ph type="body" idx="1"/>
          </p:nvPr>
        </p:nvSpPr>
        <p:spPr/>
        <p:txBody>
          <a:bodyPr/>
          <a:lstStyle/>
          <a:p>
            <a:pPr marL="0" indent="0" eaLnBrk="1" hangingPunct="1">
              <a:buFontTx/>
              <a:buNone/>
            </a:pPr>
            <a:r>
              <a:rPr lang="en-US" smtClean="0"/>
              <a:t>We now assume we have k independent variables </a:t>
            </a:r>
            <a:r>
              <a:rPr lang="en-US" b="1" i="1" smtClean="0"/>
              <a:t>potentially</a:t>
            </a:r>
            <a:r>
              <a:rPr lang="en-US" smtClean="0"/>
              <a:t> related to the one dependent variable. This relationship is represented in this first order linear equation:</a:t>
            </a:r>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r>
              <a:rPr lang="en-US" smtClean="0"/>
              <a:t>In the one variable, two dimensional case we drew a regression line; here we imagine a </a:t>
            </a:r>
            <a:r>
              <a:rPr lang="en-US" b="1" i="1" smtClean="0"/>
              <a:t>response surface</a:t>
            </a:r>
            <a:r>
              <a:rPr lang="en-US" smtClean="0"/>
              <a:t>.</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117850"/>
            <a:ext cx="6413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5"/>
          <p:cNvSpPr>
            <a:spLocks noChangeArrowheads="1"/>
          </p:cNvSpPr>
          <p:nvPr/>
        </p:nvSpPr>
        <p:spPr bwMode="auto">
          <a:xfrm>
            <a:off x="6858000" y="3962400"/>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latin typeface="Tahoma" pitchFamily="34" charset="0"/>
              </a:rPr>
              <a:t>error variable</a:t>
            </a:r>
          </a:p>
        </p:txBody>
      </p:sp>
      <p:sp>
        <p:nvSpPr>
          <p:cNvPr id="5127" name="Rectangle 6"/>
          <p:cNvSpPr>
            <a:spLocks noChangeArrowheads="1"/>
          </p:cNvSpPr>
          <p:nvPr/>
        </p:nvSpPr>
        <p:spPr bwMode="auto">
          <a:xfrm>
            <a:off x="990600" y="2362200"/>
            <a:ext cx="12573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800080"/>
                </a:solidFill>
                <a:latin typeface="Tahoma" pitchFamily="34" charset="0"/>
              </a:rPr>
              <a:t>dependent</a:t>
            </a:r>
          </a:p>
          <a:p>
            <a:r>
              <a:rPr lang="en-US" sz="1800">
                <a:solidFill>
                  <a:srgbClr val="800080"/>
                </a:solidFill>
                <a:latin typeface="Tahoma" pitchFamily="34" charset="0"/>
              </a:rPr>
              <a:t>variable</a:t>
            </a:r>
          </a:p>
        </p:txBody>
      </p:sp>
      <p:sp>
        <p:nvSpPr>
          <p:cNvPr id="5128" name="Rectangle 7"/>
          <p:cNvSpPr>
            <a:spLocks noChangeArrowheads="1"/>
          </p:cNvSpPr>
          <p:nvPr/>
        </p:nvSpPr>
        <p:spPr bwMode="auto">
          <a:xfrm>
            <a:off x="3276600" y="2438400"/>
            <a:ext cx="2400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FF0000"/>
                </a:solidFill>
                <a:latin typeface="Tahoma" pitchFamily="34" charset="0"/>
              </a:rPr>
              <a:t>independent variables</a:t>
            </a:r>
          </a:p>
        </p:txBody>
      </p:sp>
      <p:sp>
        <p:nvSpPr>
          <p:cNvPr id="5129" name="Rectangle 8"/>
          <p:cNvSpPr>
            <a:spLocks noChangeArrowheads="1"/>
          </p:cNvSpPr>
          <p:nvPr/>
        </p:nvSpPr>
        <p:spPr bwMode="auto">
          <a:xfrm>
            <a:off x="3352800" y="4419600"/>
            <a:ext cx="1314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800">
                <a:solidFill>
                  <a:srgbClr val="0000FF"/>
                </a:solidFill>
                <a:latin typeface="Tahoma" pitchFamily="34" charset="0"/>
              </a:rPr>
              <a:t>coefficients</a:t>
            </a:r>
          </a:p>
        </p:txBody>
      </p:sp>
      <p:sp>
        <p:nvSpPr>
          <p:cNvPr id="5130" name="Rectangle 11"/>
          <p:cNvSpPr>
            <a:spLocks noChangeArrowheads="1"/>
          </p:cNvSpPr>
          <p:nvPr/>
        </p:nvSpPr>
        <p:spPr bwMode="auto">
          <a:xfrm>
            <a:off x="1371600" y="3124200"/>
            <a:ext cx="381000" cy="6858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1" name="Rectangle 16"/>
          <p:cNvSpPr>
            <a:spLocks noChangeArrowheads="1"/>
          </p:cNvSpPr>
          <p:nvPr/>
        </p:nvSpPr>
        <p:spPr bwMode="auto">
          <a:xfrm>
            <a:off x="2133600" y="3124200"/>
            <a:ext cx="457200" cy="685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2" name="Rectangle 17"/>
          <p:cNvSpPr>
            <a:spLocks noChangeArrowheads="1"/>
          </p:cNvSpPr>
          <p:nvPr/>
        </p:nvSpPr>
        <p:spPr bwMode="auto">
          <a:xfrm>
            <a:off x="2946400" y="3124200"/>
            <a:ext cx="457200" cy="685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3" name="Rectangle 18"/>
          <p:cNvSpPr>
            <a:spLocks noChangeArrowheads="1"/>
          </p:cNvSpPr>
          <p:nvPr/>
        </p:nvSpPr>
        <p:spPr bwMode="auto">
          <a:xfrm>
            <a:off x="4165600" y="3124200"/>
            <a:ext cx="457200" cy="685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4" name="Rectangle 19"/>
          <p:cNvSpPr>
            <a:spLocks noChangeArrowheads="1"/>
          </p:cNvSpPr>
          <p:nvPr/>
        </p:nvSpPr>
        <p:spPr bwMode="auto">
          <a:xfrm>
            <a:off x="6172200" y="3124200"/>
            <a:ext cx="457200" cy="685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5" name="Rectangle 21"/>
          <p:cNvSpPr>
            <a:spLocks noChangeArrowheads="1"/>
          </p:cNvSpPr>
          <p:nvPr/>
        </p:nvSpPr>
        <p:spPr bwMode="auto">
          <a:xfrm>
            <a:off x="3429000" y="3124200"/>
            <a:ext cx="3810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6" name="Rectangle 22"/>
          <p:cNvSpPr>
            <a:spLocks noChangeArrowheads="1"/>
          </p:cNvSpPr>
          <p:nvPr/>
        </p:nvSpPr>
        <p:spPr bwMode="auto">
          <a:xfrm>
            <a:off x="4648200" y="3124200"/>
            <a:ext cx="3810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7" name="Rectangle 23"/>
          <p:cNvSpPr>
            <a:spLocks noChangeArrowheads="1"/>
          </p:cNvSpPr>
          <p:nvPr/>
        </p:nvSpPr>
        <p:spPr bwMode="auto">
          <a:xfrm>
            <a:off x="6654800" y="3124200"/>
            <a:ext cx="3810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8" name="Rectangle 24"/>
          <p:cNvSpPr>
            <a:spLocks noChangeArrowheads="1"/>
          </p:cNvSpPr>
          <p:nvPr/>
        </p:nvSpPr>
        <p:spPr bwMode="auto">
          <a:xfrm>
            <a:off x="7391400" y="3124200"/>
            <a:ext cx="381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9" name="Line 25"/>
          <p:cNvSpPr>
            <a:spLocks noChangeShapeType="1"/>
          </p:cNvSpPr>
          <p:nvPr/>
        </p:nvSpPr>
        <p:spPr bwMode="auto">
          <a:xfrm flipH="1">
            <a:off x="3733800" y="2743200"/>
            <a:ext cx="533400" cy="38100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26"/>
          <p:cNvSpPr>
            <a:spLocks noChangeShapeType="1"/>
          </p:cNvSpPr>
          <p:nvPr/>
        </p:nvSpPr>
        <p:spPr bwMode="auto">
          <a:xfrm>
            <a:off x="4267200" y="2743200"/>
            <a:ext cx="533400" cy="38100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1" name="Line 27"/>
          <p:cNvSpPr>
            <a:spLocks noChangeShapeType="1"/>
          </p:cNvSpPr>
          <p:nvPr/>
        </p:nvSpPr>
        <p:spPr bwMode="auto">
          <a:xfrm>
            <a:off x="4267200" y="2743200"/>
            <a:ext cx="2667000" cy="38100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2" name="Line 28"/>
          <p:cNvSpPr>
            <a:spLocks noChangeShapeType="1"/>
          </p:cNvSpPr>
          <p:nvPr/>
        </p:nvSpPr>
        <p:spPr bwMode="auto">
          <a:xfrm flipV="1">
            <a:off x="3886200" y="3810000"/>
            <a:ext cx="2286000" cy="53340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3" name="Line 29"/>
          <p:cNvSpPr>
            <a:spLocks noChangeShapeType="1"/>
          </p:cNvSpPr>
          <p:nvPr/>
        </p:nvSpPr>
        <p:spPr bwMode="auto">
          <a:xfrm flipV="1">
            <a:off x="3886200" y="3810000"/>
            <a:ext cx="457200" cy="53340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4" name="Line 30"/>
          <p:cNvSpPr>
            <a:spLocks noChangeShapeType="1"/>
          </p:cNvSpPr>
          <p:nvPr/>
        </p:nvSpPr>
        <p:spPr bwMode="auto">
          <a:xfrm flipH="1" flipV="1">
            <a:off x="2362200" y="3810000"/>
            <a:ext cx="1524000" cy="53340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5" name="Line 31"/>
          <p:cNvSpPr>
            <a:spLocks noChangeShapeType="1"/>
          </p:cNvSpPr>
          <p:nvPr/>
        </p:nvSpPr>
        <p:spPr bwMode="auto">
          <a:xfrm flipH="1" flipV="1">
            <a:off x="3276600" y="3810000"/>
            <a:ext cx="609600" cy="53340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17.</a:t>
            </a:r>
            <a:fld id="{ADAC55B5-68CF-437A-8086-99A81C2850D4}" type="slidenum">
              <a:rPr lang="en-US"/>
              <a:pPr>
                <a:defRPr/>
              </a:pPr>
              <a:t>6</a:t>
            </a:fld>
            <a:endParaRPr lang="en-US"/>
          </a:p>
        </p:txBody>
      </p:sp>
      <p:sp>
        <p:nvSpPr>
          <p:cNvPr id="6147" name="Rectangle 2"/>
          <p:cNvSpPr>
            <a:spLocks noGrp="1" noChangeArrowheads="1"/>
          </p:cNvSpPr>
          <p:nvPr>
            <p:ph type="title"/>
          </p:nvPr>
        </p:nvSpPr>
        <p:spPr/>
        <p:txBody>
          <a:bodyPr/>
          <a:lstStyle/>
          <a:p>
            <a:pPr eaLnBrk="1" hangingPunct="1"/>
            <a:r>
              <a:rPr lang="en-US" smtClean="0"/>
              <a:t>Required Conditions…</a:t>
            </a:r>
          </a:p>
        </p:txBody>
      </p:sp>
      <p:sp>
        <p:nvSpPr>
          <p:cNvPr id="6148" name="Rectangle 3"/>
          <p:cNvSpPr>
            <a:spLocks noGrp="1" noChangeArrowheads="1"/>
          </p:cNvSpPr>
          <p:nvPr>
            <p:ph type="body" idx="1"/>
          </p:nvPr>
        </p:nvSpPr>
        <p:spPr>
          <a:xfrm>
            <a:off x="241300" y="965200"/>
            <a:ext cx="8674100" cy="3606800"/>
          </a:xfrm>
        </p:spPr>
        <p:txBody>
          <a:bodyPr/>
          <a:lstStyle/>
          <a:p>
            <a:pPr marL="0" indent="0" eaLnBrk="1" hangingPunct="1">
              <a:buFontTx/>
              <a:buNone/>
            </a:pPr>
            <a:r>
              <a:rPr lang="en-US" smtClean="0"/>
              <a:t>For these regression methods to be valid the following four conditions for the error variable (   ) must be met:</a:t>
            </a:r>
          </a:p>
          <a:p>
            <a:pPr marL="0" indent="0" eaLnBrk="1" hangingPunct="1">
              <a:buFontTx/>
              <a:buNone/>
            </a:pPr>
            <a:r>
              <a:rPr lang="en-US" smtClean="0"/>
              <a:t>• The probability distribution of the error variable (    ) is normal.</a:t>
            </a:r>
          </a:p>
          <a:p>
            <a:pPr marL="0" indent="0" eaLnBrk="1" hangingPunct="1">
              <a:buFontTx/>
              <a:buNone/>
            </a:pPr>
            <a:r>
              <a:rPr lang="en-US" smtClean="0"/>
              <a:t>• The mean of the error variable is 0. </a:t>
            </a:r>
          </a:p>
          <a:p>
            <a:pPr marL="0" indent="0" eaLnBrk="1" hangingPunct="1">
              <a:buFontTx/>
              <a:buNone/>
            </a:pPr>
            <a:r>
              <a:rPr lang="en-US" smtClean="0"/>
              <a:t>• The standard deviation of    is      , which is a constant.</a:t>
            </a:r>
          </a:p>
          <a:p>
            <a:pPr marL="0" indent="0" eaLnBrk="1" hangingPunct="1">
              <a:buFontTx/>
              <a:buNone/>
            </a:pPr>
            <a:r>
              <a:rPr lang="en-US" smtClean="0"/>
              <a:t>• The errors are independent.</a:t>
            </a:r>
          </a:p>
        </p:txBody>
      </p:sp>
      <p:pic>
        <p:nvPicPr>
          <p:cNvPr id="614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365500"/>
            <a:ext cx="457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3909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9812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447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17.</a:t>
            </a:r>
            <a:fld id="{C158ABD0-432C-496D-8485-D22B659B18D9}" type="slidenum">
              <a:rPr lang="en-US"/>
              <a:pPr>
                <a:defRPr/>
              </a:pPr>
              <a:t>7</a:t>
            </a:fld>
            <a:endParaRPr lang="en-US"/>
          </a:p>
        </p:txBody>
      </p:sp>
      <p:sp>
        <p:nvSpPr>
          <p:cNvPr id="7171" name="Rectangle 2"/>
          <p:cNvSpPr>
            <a:spLocks noGrp="1" noChangeArrowheads="1"/>
          </p:cNvSpPr>
          <p:nvPr>
            <p:ph type="title"/>
          </p:nvPr>
        </p:nvSpPr>
        <p:spPr/>
        <p:txBody>
          <a:bodyPr/>
          <a:lstStyle/>
          <a:p>
            <a:pPr eaLnBrk="1" hangingPunct="1"/>
            <a:r>
              <a:rPr lang="en-US" smtClean="0"/>
              <a:t>Estimating the Coefficients…</a:t>
            </a:r>
          </a:p>
        </p:txBody>
      </p:sp>
      <p:sp>
        <p:nvSpPr>
          <p:cNvPr id="7172" name="Rectangle 3"/>
          <p:cNvSpPr>
            <a:spLocks noGrp="1" noChangeArrowheads="1"/>
          </p:cNvSpPr>
          <p:nvPr>
            <p:ph type="body" idx="1"/>
          </p:nvPr>
        </p:nvSpPr>
        <p:spPr/>
        <p:txBody>
          <a:bodyPr/>
          <a:lstStyle/>
          <a:p>
            <a:pPr marL="0" indent="0" eaLnBrk="1" hangingPunct="1">
              <a:lnSpc>
                <a:spcPct val="90000"/>
              </a:lnSpc>
              <a:buFontTx/>
              <a:buNone/>
            </a:pPr>
            <a:r>
              <a:rPr lang="en-US" smtClean="0"/>
              <a:t>The sample regression equation is expressed as:</a:t>
            </a:r>
          </a:p>
          <a:p>
            <a:pPr marL="0" indent="0" eaLnBrk="1" hangingPunct="1">
              <a:lnSpc>
                <a:spcPct val="90000"/>
              </a:lnSpc>
              <a:buFontTx/>
              <a:buNone/>
            </a:pPr>
            <a:endParaRPr lang="en-US" smtClean="0"/>
          </a:p>
          <a:p>
            <a:pPr marL="0" indent="0" eaLnBrk="1" hangingPunct="1">
              <a:lnSpc>
                <a:spcPct val="90000"/>
              </a:lnSpc>
              <a:buFontTx/>
              <a:buNone/>
            </a:pPr>
            <a:endParaRPr lang="en-US" smtClean="0"/>
          </a:p>
          <a:p>
            <a:pPr marL="0" indent="0" eaLnBrk="1" hangingPunct="1">
              <a:lnSpc>
                <a:spcPct val="90000"/>
              </a:lnSpc>
              <a:buFontTx/>
              <a:buNone/>
            </a:pPr>
            <a:r>
              <a:rPr lang="en-US" smtClean="0"/>
              <a:t>We will use computer output to:</a:t>
            </a:r>
          </a:p>
          <a:p>
            <a:pPr marL="0" indent="0" eaLnBrk="1" hangingPunct="1">
              <a:lnSpc>
                <a:spcPct val="90000"/>
              </a:lnSpc>
              <a:buFontTx/>
              <a:buNone/>
            </a:pPr>
            <a:r>
              <a:rPr lang="en-US" b="1" smtClean="0">
                <a:solidFill>
                  <a:srgbClr val="0000FF"/>
                </a:solidFill>
              </a:rPr>
              <a:t>Assess the model…</a:t>
            </a:r>
            <a:endParaRPr lang="en-US" smtClean="0"/>
          </a:p>
          <a:p>
            <a:pPr lvl="1" eaLnBrk="1" hangingPunct="1">
              <a:lnSpc>
                <a:spcPct val="90000"/>
              </a:lnSpc>
              <a:buFontTx/>
              <a:buNone/>
            </a:pPr>
            <a:r>
              <a:rPr lang="en-US" smtClean="0"/>
              <a:t>How well it fits the data</a:t>
            </a:r>
          </a:p>
          <a:p>
            <a:pPr lvl="1" eaLnBrk="1" hangingPunct="1">
              <a:lnSpc>
                <a:spcPct val="90000"/>
              </a:lnSpc>
              <a:buFontTx/>
              <a:buNone/>
            </a:pPr>
            <a:r>
              <a:rPr lang="en-US" smtClean="0"/>
              <a:t>Is it useful</a:t>
            </a:r>
          </a:p>
          <a:p>
            <a:pPr lvl="1" eaLnBrk="1" hangingPunct="1">
              <a:lnSpc>
                <a:spcPct val="90000"/>
              </a:lnSpc>
              <a:buFontTx/>
              <a:buNone/>
            </a:pPr>
            <a:r>
              <a:rPr lang="en-US" smtClean="0"/>
              <a:t>Are any required conditions violated?</a:t>
            </a:r>
          </a:p>
          <a:p>
            <a:pPr marL="0" indent="0" eaLnBrk="1" hangingPunct="1">
              <a:lnSpc>
                <a:spcPct val="90000"/>
              </a:lnSpc>
              <a:buFontTx/>
              <a:buNone/>
            </a:pPr>
            <a:r>
              <a:rPr lang="en-US" b="1" smtClean="0">
                <a:solidFill>
                  <a:srgbClr val="FF0000"/>
                </a:solidFill>
              </a:rPr>
              <a:t>Employ the model…</a:t>
            </a:r>
            <a:endParaRPr lang="en-US" smtClean="0"/>
          </a:p>
          <a:p>
            <a:pPr lvl="1" eaLnBrk="1" hangingPunct="1">
              <a:lnSpc>
                <a:spcPct val="90000"/>
              </a:lnSpc>
              <a:buFontTx/>
              <a:buNone/>
            </a:pPr>
            <a:r>
              <a:rPr lang="en-US" smtClean="0"/>
              <a:t>Interpreting the coefficients</a:t>
            </a:r>
          </a:p>
          <a:p>
            <a:pPr lvl="1" eaLnBrk="1" hangingPunct="1">
              <a:lnSpc>
                <a:spcPct val="90000"/>
              </a:lnSpc>
              <a:buFontTx/>
              <a:buNone/>
            </a:pPr>
            <a:r>
              <a:rPr lang="en-US" smtClean="0"/>
              <a:t>Predictions using the prediction equation</a:t>
            </a:r>
          </a:p>
          <a:p>
            <a:pPr lvl="1" eaLnBrk="1" hangingPunct="1">
              <a:lnSpc>
                <a:spcPct val="90000"/>
              </a:lnSpc>
              <a:buFontTx/>
              <a:buNone/>
            </a:pPr>
            <a:r>
              <a:rPr lang="en-US" smtClean="0"/>
              <a:t>Estimating the expected value of the dependent variable</a:t>
            </a:r>
          </a:p>
        </p:txBody>
      </p:sp>
      <p:pic>
        <p:nvPicPr>
          <p:cNvPr id="71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1524000"/>
            <a:ext cx="3746500" cy="5334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CB80EE1E-A61B-44C2-8D83-8EFDB0EA99BA}" type="slidenum">
              <a:rPr lang="en-US"/>
              <a:pPr>
                <a:defRPr/>
              </a:pPr>
              <a:t>8</a:t>
            </a:fld>
            <a:endParaRPr lang="en-US"/>
          </a:p>
        </p:txBody>
      </p:sp>
      <p:sp>
        <p:nvSpPr>
          <p:cNvPr id="8195" name="Rectangle 2"/>
          <p:cNvSpPr>
            <a:spLocks noGrp="1" noChangeArrowheads="1"/>
          </p:cNvSpPr>
          <p:nvPr>
            <p:ph type="title"/>
          </p:nvPr>
        </p:nvSpPr>
        <p:spPr/>
        <p:txBody>
          <a:bodyPr/>
          <a:lstStyle/>
          <a:p>
            <a:pPr eaLnBrk="1" hangingPunct="1"/>
            <a:r>
              <a:rPr lang="en-US" smtClean="0"/>
              <a:t>Regression Analysis Steps…</a:t>
            </a:r>
          </a:p>
        </p:txBody>
      </p:sp>
      <p:sp>
        <p:nvSpPr>
          <p:cNvPr id="8196" name="Rectangle 3"/>
          <p:cNvSpPr>
            <a:spLocks noGrp="1" noChangeArrowheads="1"/>
          </p:cNvSpPr>
          <p:nvPr>
            <p:ph type="body" idx="1"/>
          </p:nvPr>
        </p:nvSpPr>
        <p:spPr/>
        <p:txBody>
          <a:bodyPr/>
          <a:lstStyle/>
          <a:p>
            <a:pPr marL="0" indent="0" eaLnBrk="1" hangingPunct="1">
              <a:buFontTx/>
              <a:buNone/>
            </a:pPr>
            <a:r>
              <a:rPr lang="en-US" sz="2400" smtClean="0">
                <a:latin typeface="Wingdings 2" charset="2"/>
              </a:rPr>
              <a:t>u</a:t>
            </a:r>
            <a:r>
              <a:rPr lang="en-US" sz="2400" smtClean="0"/>
              <a:t> Use a computer and software to </a:t>
            </a:r>
            <a:r>
              <a:rPr lang="en-US" sz="2400" b="1" i="1" smtClean="0">
                <a:solidFill>
                  <a:srgbClr val="008000"/>
                </a:solidFill>
              </a:rPr>
              <a:t>generate the coefficients</a:t>
            </a:r>
            <a:r>
              <a:rPr lang="en-US" sz="2400" smtClean="0"/>
              <a:t> and the statistics used to assess the model.</a:t>
            </a:r>
          </a:p>
          <a:p>
            <a:pPr marL="0" indent="0" eaLnBrk="1" hangingPunct="1">
              <a:buFontTx/>
              <a:buNone/>
            </a:pPr>
            <a:endParaRPr lang="en-US" sz="2400" smtClean="0"/>
          </a:p>
          <a:p>
            <a:pPr marL="0" indent="0" eaLnBrk="1" hangingPunct="1">
              <a:buFontTx/>
              <a:buNone/>
            </a:pPr>
            <a:r>
              <a:rPr lang="en-US" sz="2400" smtClean="0">
                <a:latin typeface="Wingdings 2" charset="2"/>
              </a:rPr>
              <a:t>v</a:t>
            </a:r>
            <a:r>
              <a:rPr lang="en-US" sz="2400" smtClean="0"/>
              <a:t> Diagnose </a:t>
            </a:r>
            <a:r>
              <a:rPr lang="en-US" sz="2400" b="1" i="1" smtClean="0">
                <a:solidFill>
                  <a:srgbClr val="FF0000"/>
                </a:solidFill>
              </a:rPr>
              <a:t>violations of required conditions</a:t>
            </a:r>
            <a:r>
              <a:rPr lang="en-US" sz="2400" smtClean="0"/>
              <a:t>. If there are problems, attempt to remedy them.</a:t>
            </a:r>
          </a:p>
          <a:p>
            <a:pPr marL="0" indent="0" eaLnBrk="1" hangingPunct="1">
              <a:buFontTx/>
              <a:buNone/>
            </a:pPr>
            <a:endParaRPr lang="en-US" sz="2400" smtClean="0"/>
          </a:p>
          <a:p>
            <a:pPr marL="0" indent="0" eaLnBrk="1" hangingPunct="1">
              <a:buFontTx/>
              <a:buNone/>
            </a:pPr>
            <a:r>
              <a:rPr lang="en-US" sz="2400" smtClean="0">
                <a:latin typeface="Wingdings 2" charset="2"/>
              </a:rPr>
              <a:t>w</a:t>
            </a:r>
            <a:r>
              <a:rPr lang="en-US" sz="2400" smtClean="0"/>
              <a:t> </a:t>
            </a:r>
            <a:r>
              <a:rPr lang="en-US" sz="2400" b="1" i="1" smtClean="0">
                <a:solidFill>
                  <a:srgbClr val="0000FF"/>
                </a:solidFill>
              </a:rPr>
              <a:t>Assess the model’s fit</a:t>
            </a:r>
            <a:r>
              <a:rPr lang="en-US" sz="2400" smtClean="0"/>
              <a:t>.</a:t>
            </a:r>
          </a:p>
          <a:p>
            <a:pPr lvl="1" eaLnBrk="1" hangingPunct="1">
              <a:buFontTx/>
              <a:buNone/>
            </a:pPr>
            <a:r>
              <a:rPr lang="en-US" sz="2000" smtClean="0"/>
              <a:t>standard error of estimate, </a:t>
            </a:r>
          </a:p>
          <a:p>
            <a:pPr lvl="1" eaLnBrk="1" hangingPunct="1">
              <a:buFontTx/>
              <a:buNone/>
            </a:pPr>
            <a:r>
              <a:rPr lang="en-US" sz="2000" smtClean="0"/>
              <a:t>coefficient of determination, </a:t>
            </a:r>
          </a:p>
          <a:p>
            <a:pPr lvl="1" eaLnBrk="1" hangingPunct="1">
              <a:buFontTx/>
              <a:buNone/>
            </a:pPr>
            <a:r>
              <a:rPr lang="en-US" sz="2000" smtClean="0"/>
              <a:t>F-test of the analysis of variance.</a:t>
            </a:r>
          </a:p>
          <a:p>
            <a:pPr marL="0" indent="0" eaLnBrk="1" hangingPunct="1">
              <a:buFontTx/>
              <a:buNone/>
            </a:pPr>
            <a:endParaRPr lang="en-US" sz="2400" smtClean="0"/>
          </a:p>
          <a:p>
            <a:pPr marL="0" indent="0" eaLnBrk="1" hangingPunct="1">
              <a:buFontTx/>
              <a:buNone/>
            </a:pPr>
            <a:r>
              <a:rPr lang="en-US" sz="2400" smtClean="0">
                <a:latin typeface="Wingdings 2" charset="2"/>
              </a:rPr>
              <a:t>x</a:t>
            </a:r>
            <a:r>
              <a:rPr lang="en-US" sz="2400" smtClean="0"/>
              <a:t> If </a:t>
            </a:r>
            <a:r>
              <a:rPr lang="en-US" sz="2400" smtClean="0">
                <a:latin typeface="Wingdings 2" charset="2"/>
              </a:rPr>
              <a:t>u</a:t>
            </a:r>
            <a:r>
              <a:rPr lang="en-US" sz="2400" smtClean="0"/>
              <a:t>, </a:t>
            </a:r>
            <a:r>
              <a:rPr lang="en-US" sz="2400" smtClean="0">
                <a:latin typeface="Wingdings 2" charset="2"/>
              </a:rPr>
              <a:t>v</a:t>
            </a:r>
            <a:r>
              <a:rPr lang="en-US" sz="2400" smtClean="0"/>
              <a:t>, and </a:t>
            </a:r>
            <a:r>
              <a:rPr lang="en-US" sz="2400" smtClean="0">
                <a:latin typeface="Wingdings 2" charset="2"/>
              </a:rPr>
              <a:t>w</a:t>
            </a:r>
            <a:r>
              <a:rPr lang="en-US" sz="2400" smtClean="0"/>
              <a:t> are OK, use the model to predict or estimate the expected value of the dependent variable.</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17.</a:t>
            </a:r>
            <a:fld id="{96EEDFAB-2694-48CA-A3E9-6F4864D8EBF6}" type="slidenum">
              <a:rPr lang="en-US"/>
              <a:pPr>
                <a:defRPr/>
              </a:pPr>
              <a:t>9</a:t>
            </a:fld>
            <a:endParaRPr lang="en-US"/>
          </a:p>
        </p:txBody>
      </p:sp>
      <p:sp>
        <p:nvSpPr>
          <p:cNvPr id="9219" name="Rectangle 2"/>
          <p:cNvSpPr>
            <a:spLocks noGrp="1" noChangeArrowheads="1"/>
          </p:cNvSpPr>
          <p:nvPr>
            <p:ph type="title"/>
          </p:nvPr>
        </p:nvSpPr>
        <p:spPr/>
        <p:txBody>
          <a:bodyPr/>
          <a:lstStyle/>
          <a:p>
            <a:pPr eaLnBrk="1" hangingPunct="1"/>
            <a:r>
              <a:rPr lang="en-US" smtClean="0"/>
              <a:t>Example 17.1</a:t>
            </a:r>
          </a:p>
        </p:txBody>
      </p:sp>
      <p:sp>
        <p:nvSpPr>
          <p:cNvPr id="9220" name="Rectangle 3"/>
          <p:cNvSpPr>
            <a:spLocks noGrp="1" noChangeArrowheads="1"/>
          </p:cNvSpPr>
          <p:nvPr>
            <p:ph type="body" idx="1"/>
          </p:nvPr>
        </p:nvSpPr>
        <p:spPr/>
        <p:txBody>
          <a:bodyPr/>
          <a:lstStyle/>
          <a:p>
            <a:pPr marL="0" indent="0" eaLnBrk="1" hangingPunct="1">
              <a:buFontTx/>
              <a:buNone/>
            </a:pPr>
            <a:r>
              <a:rPr lang="en-US" sz="2400" smtClean="0">
                <a:latin typeface="Tahoma" pitchFamily="34" charset="0"/>
              </a:rPr>
              <a:t>La Quinta Motor Inns is a moderately priced chain of motor inns located across the United States. Its market is the frequent business traveler. </a:t>
            </a:r>
          </a:p>
          <a:p>
            <a:pPr marL="0" indent="0" eaLnBrk="1" hangingPunct="1">
              <a:buFontTx/>
              <a:buNone/>
            </a:pPr>
            <a:endParaRPr lang="en-US" sz="2400" smtClean="0">
              <a:latin typeface="Tahoma" pitchFamily="34" charset="0"/>
            </a:endParaRPr>
          </a:p>
          <a:p>
            <a:pPr marL="0" indent="0" eaLnBrk="1" hangingPunct="1">
              <a:buFontTx/>
              <a:buNone/>
            </a:pPr>
            <a:r>
              <a:rPr lang="en-US" sz="2400" smtClean="0">
                <a:latin typeface="Tahoma" pitchFamily="34" charset="0"/>
              </a:rPr>
              <a:t>The chain recently launched a campaign to increase market share by building new inns. The management of the chain is aware of the difficulty in choosing locations for new motels. Moreover, making decisions without adequate information often results in poor decisions. </a:t>
            </a:r>
          </a:p>
          <a:p>
            <a:pPr marL="0" indent="0" eaLnBrk="1" hangingPunct="1">
              <a:buFontTx/>
              <a:buNone/>
            </a:pPr>
            <a:endParaRPr lang="en-US" sz="2400" smtClean="0">
              <a:latin typeface="Tahoma" pitchFamily="34" charset="0"/>
            </a:endParaRPr>
          </a:p>
          <a:p>
            <a:pPr marL="0" indent="0" eaLnBrk="1" hangingPunct="1">
              <a:buFontTx/>
              <a:buNone/>
            </a:pPr>
            <a:r>
              <a:rPr lang="en-US" sz="2400" smtClean="0">
                <a:latin typeface="Tahoma" pitchFamily="34" charset="0"/>
              </a:rPr>
              <a:t>Consequently the chain management acquired data on 100 randomly selected inns belonging to La Quinta. The objective was to predict which sites are likely to be profitable.</a:t>
            </a:r>
          </a:p>
          <a:p>
            <a:pPr marL="0" indent="0" eaLnBrk="1" hangingPunct="1">
              <a:buFontTx/>
              <a:buNone/>
            </a:pPr>
            <a:endParaRPr lang="en-US" sz="2400" smtClean="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6"/>
  <p:tag name="INCLUDESESSION" val="Tru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Wingdings 2" pitchFamily="18" charset="2"/>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Wingdings 2" pitchFamily="18" charset="2"/>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1655</Words>
  <Application>Microsoft Office PowerPoint</Application>
  <PresentationFormat>On-screen Show (4:3)</PresentationFormat>
  <Paragraphs>313</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Book Antiqua</vt:lpstr>
      <vt:lpstr>Monotype Sorts</vt:lpstr>
      <vt:lpstr>Tahoma</vt:lpstr>
      <vt:lpstr>Times</vt:lpstr>
      <vt:lpstr>Wingdings 2</vt:lpstr>
      <vt:lpstr>Blank Presentation</vt:lpstr>
      <vt:lpstr>Chapter 17</vt:lpstr>
      <vt:lpstr>PowerPoint Presentation</vt:lpstr>
      <vt:lpstr>PowerPoint Presentation</vt:lpstr>
      <vt:lpstr>Multiple Regression…</vt:lpstr>
      <vt:lpstr>The Model…</vt:lpstr>
      <vt:lpstr>Required Conditions…</vt:lpstr>
      <vt:lpstr>Estimating the Coefficients…</vt:lpstr>
      <vt:lpstr>Regression Analysis Steps…</vt:lpstr>
      <vt:lpstr>Example 17.1</vt:lpstr>
      <vt:lpstr>Example 17.1</vt:lpstr>
      <vt:lpstr>Example 17.1</vt:lpstr>
      <vt:lpstr>Example 17.1</vt:lpstr>
      <vt:lpstr>Example 17.1</vt:lpstr>
      <vt:lpstr>Example 17.1 – La Quinta Inns…</vt:lpstr>
      <vt:lpstr>Example 17.1 – La Quinta Inns…</vt:lpstr>
      <vt:lpstr>Transformation…</vt:lpstr>
      <vt:lpstr>Example 17.1…</vt:lpstr>
      <vt:lpstr>The Model…</vt:lpstr>
      <vt:lpstr>Standard Error of Estimate…</vt:lpstr>
      <vt:lpstr>Coefficient of Determination…</vt:lpstr>
      <vt:lpstr>R2  - Coefficient of Determination</vt:lpstr>
      <vt:lpstr>Adjusted R2 value…</vt:lpstr>
      <vt:lpstr>R2 and β  in Finance</vt:lpstr>
      <vt:lpstr>Interpreting the Coefficients*</vt:lpstr>
      <vt:lpstr>Interpreting the Coefficients*</vt:lpstr>
      <vt:lpstr>Using the Regression Equation</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 Multiple Regression</dc:title>
  <dc:subject>Keller's Statistics for Management &amp; Economics, 7th Ed.</dc:subject>
  <dc:creator>Trent Tucker, Wilfrid Laurier Univeristy</dc:creator>
  <cp:lastModifiedBy>Sethi, Avanti</cp:lastModifiedBy>
  <cp:revision>113</cp:revision>
  <cp:lastPrinted>2004-06-22T18:52:57Z</cp:lastPrinted>
  <dcterms:created xsi:type="dcterms:W3CDTF">2004-06-22T18:17:40Z</dcterms:created>
  <dcterms:modified xsi:type="dcterms:W3CDTF">2016-10-10T17:29:28Z</dcterms:modified>
</cp:coreProperties>
</file>