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84" r:id="rId27"/>
    <p:sldId id="285" r:id="rId28"/>
    <p:sldId id="286" r:id="rId29"/>
    <p:sldId id="287" r:id="rId30"/>
    <p:sldId id="280" r:id="rId31"/>
    <p:sldId id="279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1238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355" autoAdjust="0"/>
  </p:normalViewPr>
  <p:slideViewPr>
    <p:cSldViewPr snapToGrid="0">
      <p:cViewPr varScale="1">
        <p:scale>
          <a:sx n="36" d="100"/>
          <a:sy n="36" d="100"/>
        </p:scale>
        <p:origin x="20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51d85ce3-3860-4bd5-8702-810abdf75655" providerId="ADAL" clId="{96860CF4-73B4-43F3-B413-548E8CE09845}"/>
    <pc:docChg chg="modSld">
      <pc:chgData name="Sohaee, Nassim" userId="51d85ce3-3860-4bd5-8702-810abdf75655" providerId="ADAL" clId="{96860CF4-73B4-43F3-B413-548E8CE09845}" dt="2018-08-10T17:38:05.465" v="30" actId="6549"/>
      <pc:docMkLst>
        <pc:docMk/>
      </pc:docMkLst>
      <pc:sldChg chg="modNotesTx">
        <pc:chgData name="Sohaee, Nassim" userId="51d85ce3-3860-4bd5-8702-810abdf75655" providerId="ADAL" clId="{96860CF4-73B4-43F3-B413-548E8CE09845}" dt="2018-08-10T17:35:52.020" v="0" actId="6549"/>
        <pc:sldMkLst>
          <pc:docMk/>
          <pc:sldMk cId="109857222" sldId="256"/>
        </pc:sldMkLst>
      </pc:sldChg>
      <pc:sldChg chg="modNotesTx">
        <pc:chgData name="Sohaee, Nassim" userId="51d85ce3-3860-4bd5-8702-810abdf75655" providerId="ADAL" clId="{96860CF4-73B4-43F3-B413-548E8CE09845}" dt="2018-08-10T17:36:01.787" v="1" actId="6549"/>
        <pc:sldMkLst>
          <pc:docMk/>
          <pc:sldMk cId="2124059030" sldId="257"/>
        </pc:sldMkLst>
      </pc:sldChg>
      <pc:sldChg chg="modNotesTx">
        <pc:chgData name="Sohaee, Nassim" userId="51d85ce3-3860-4bd5-8702-810abdf75655" providerId="ADAL" clId="{96860CF4-73B4-43F3-B413-548E8CE09845}" dt="2018-08-10T17:36:05.773" v="2" actId="6549"/>
        <pc:sldMkLst>
          <pc:docMk/>
          <pc:sldMk cId="879271907" sldId="258"/>
        </pc:sldMkLst>
      </pc:sldChg>
      <pc:sldChg chg="modNotesTx">
        <pc:chgData name="Sohaee, Nassim" userId="51d85ce3-3860-4bd5-8702-810abdf75655" providerId="ADAL" clId="{96860CF4-73B4-43F3-B413-548E8CE09845}" dt="2018-08-10T17:36:09.470" v="3" actId="6549"/>
        <pc:sldMkLst>
          <pc:docMk/>
          <pc:sldMk cId="3073469477" sldId="259"/>
        </pc:sldMkLst>
      </pc:sldChg>
      <pc:sldChg chg="modNotesTx">
        <pc:chgData name="Sohaee, Nassim" userId="51d85ce3-3860-4bd5-8702-810abdf75655" providerId="ADAL" clId="{96860CF4-73B4-43F3-B413-548E8CE09845}" dt="2018-08-10T17:36:12.739" v="4" actId="6549"/>
        <pc:sldMkLst>
          <pc:docMk/>
          <pc:sldMk cId="3812430090" sldId="260"/>
        </pc:sldMkLst>
      </pc:sldChg>
      <pc:sldChg chg="modNotesTx">
        <pc:chgData name="Sohaee, Nassim" userId="51d85ce3-3860-4bd5-8702-810abdf75655" providerId="ADAL" clId="{96860CF4-73B4-43F3-B413-548E8CE09845}" dt="2018-08-10T17:36:16.623" v="5" actId="6549"/>
        <pc:sldMkLst>
          <pc:docMk/>
          <pc:sldMk cId="1752842253" sldId="261"/>
        </pc:sldMkLst>
      </pc:sldChg>
      <pc:sldChg chg="modNotesTx">
        <pc:chgData name="Sohaee, Nassim" userId="51d85ce3-3860-4bd5-8702-810abdf75655" providerId="ADAL" clId="{96860CF4-73B4-43F3-B413-548E8CE09845}" dt="2018-08-10T17:36:25.166" v="7" actId="6549"/>
        <pc:sldMkLst>
          <pc:docMk/>
          <pc:sldMk cId="3590505638" sldId="262"/>
        </pc:sldMkLst>
      </pc:sldChg>
      <pc:sldChg chg="modNotesTx">
        <pc:chgData name="Sohaee, Nassim" userId="51d85ce3-3860-4bd5-8702-810abdf75655" providerId="ADAL" clId="{96860CF4-73B4-43F3-B413-548E8CE09845}" dt="2018-08-10T17:36:27.985" v="8" actId="6549"/>
        <pc:sldMkLst>
          <pc:docMk/>
          <pc:sldMk cId="1002760265" sldId="263"/>
        </pc:sldMkLst>
      </pc:sldChg>
      <pc:sldChg chg="modNotesTx">
        <pc:chgData name="Sohaee, Nassim" userId="51d85ce3-3860-4bd5-8702-810abdf75655" providerId="ADAL" clId="{96860CF4-73B4-43F3-B413-548E8CE09845}" dt="2018-08-10T17:36:20.351" v="6" actId="6549"/>
        <pc:sldMkLst>
          <pc:docMk/>
          <pc:sldMk cId="4074831388" sldId="264"/>
        </pc:sldMkLst>
      </pc:sldChg>
      <pc:sldChg chg="modNotesTx">
        <pc:chgData name="Sohaee, Nassim" userId="51d85ce3-3860-4bd5-8702-810abdf75655" providerId="ADAL" clId="{96860CF4-73B4-43F3-B413-548E8CE09845}" dt="2018-08-10T17:36:32.391" v="9" actId="6549"/>
        <pc:sldMkLst>
          <pc:docMk/>
          <pc:sldMk cId="4083637749" sldId="265"/>
        </pc:sldMkLst>
      </pc:sldChg>
      <pc:sldChg chg="modNotesTx">
        <pc:chgData name="Sohaee, Nassim" userId="51d85ce3-3860-4bd5-8702-810abdf75655" providerId="ADAL" clId="{96860CF4-73B4-43F3-B413-548E8CE09845}" dt="2018-08-10T17:36:35.245" v="10" actId="6549"/>
        <pc:sldMkLst>
          <pc:docMk/>
          <pc:sldMk cId="380222091" sldId="266"/>
        </pc:sldMkLst>
      </pc:sldChg>
      <pc:sldChg chg="modNotesTx">
        <pc:chgData name="Sohaee, Nassim" userId="51d85ce3-3860-4bd5-8702-810abdf75655" providerId="ADAL" clId="{96860CF4-73B4-43F3-B413-548E8CE09845}" dt="2018-08-10T17:36:42.120" v="11" actId="6549"/>
        <pc:sldMkLst>
          <pc:docMk/>
          <pc:sldMk cId="4215816674" sldId="267"/>
        </pc:sldMkLst>
      </pc:sldChg>
      <pc:sldChg chg="modNotesTx">
        <pc:chgData name="Sohaee, Nassim" userId="51d85ce3-3860-4bd5-8702-810abdf75655" providerId="ADAL" clId="{96860CF4-73B4-43F3-B413-548E8CE09845}" dt="2018-08-10T17:36:47.791" v="12" actId="6549"/>
        <pc:sldMkLst>
          <pc:docMk/>
          <pc:sldMk cId="3785302559" sldId="268"/>
        </pc:sldMkLst>
      </pc:sldChg>
      <pc:sldChg chg="modNotesTx">
        <pc:chgData name="Sohaee, Nassim" userId="51d85ce3-3860-4bd5-8702-810abdf75655" providerId="ADAL" clId="{96860CF4-73B4-43F3-B413-548E8CE09845}" dt="2018-08-10T17:36:52.480" v="13" actId="6549"/>
        <pc:sldMkLst>
          <pc:docMk/>
          <pc:sldMk cId="2535941312" sldId="269"/>
        </pc:sldMkLst>
      </pc:sldChg>
      <pc:sldChg chg="modNotesTx">
        <pc:chgData name="Sohaee, Nassim" userId="51d85ce3-3860-4bd5-8702-810abdf75655" providerId="ADAL" clId="{96860CF4-73B4-43F3-B413-548E8CE09845}" dt="2018-08-10T17:36:56.287" v="14" actId="6549"/>
        <pc:sldMkLst>
          <pc:docMk/>
          <pc:sldMk cId="4259801900" sldId="270"/>
        </pc:sldMkLst>
      </pc:sldChg>
      <pc:sldChg chg="modNotesTx">
        <pc:chgData name="Sohaee, Nassim" userId="51d85ce3-3860-4bd5-8702-810abdf75655" providerId="ADAL" clId="{96860CF4-73B4-43F3-B413-548E8CE09845}" dt="2018-08-10T17:37:00.179" v="15" actId="6549"/>
        <pc:sldMkLst>
          <pc:docMk/>
          <pc:sldMk cId="2139346170" sldId="271"/>
        </pc:sldMkLst>
      </pc:sldChg>
      <pc:sldChg chg="modNotesTx">
        <pc:chgData name="Sohaee, Nassim" userId="51d85ce3-3860-4bd5-8702-810abdf75655" providerId="ADAL" clId="{96860CF4-73B4-43F3-B413-548E8CE09845}" dt="2018-08-10T17:37:03.868" v="16" actId="6549"/>
        <pc:sldMkLst>
          <pc:docMk/>
          <pc:sldMk cId="1121708429" sldId="272"/>
        </pc:sldMkLst>
      </pc:sldChg>
      <pc:sldChg chg="modNotesTx">
        <pc:chgData name="Sohaee, Nassim" userId="51d85ce3-3860-4bd5-8702-810abdf75655" providerId="ADAL" clId="{96860CF4-73B4-43F3-B413-548E8CE09845}" dt="2018-08-10T17:37:07.580" v="17" actId="6549"/>
        <pc:sldMkLst>
          <pc:docMk/>
          <pc:sldMk cId="3881685664" sldId="273"/>
        </pc:sldMkLst>
      </pc:sldChg>
      <pc:sldChg chg="modNotesTx">
        <pc:chgData name="Sohaee, Nassim" userId="51d85ce3-3860-4bd5-8702-810abdf75655" providerId="ADAL" clId="{96860CF4-73B4-43F3-B413-548E8CE09845}" dt="2018-08-10T17:37:11.220" v="18" actId="6549"/>
        <pc:sldMkLst>
          <pc:docMk/>
          <pc:sldMk cId="4036480701" sldId="274"/>
        </pc:sldMkLst>
      </pc:sldChg>
      <pc:sldChg chg="modNotesTx">
        <pc:chgData name="Sohaee, Nassim" userId="51d85ce3-3860-4bd5-8702-810abdf75655" providerId="ADAL" clId="{96860CF4-73B4-43F3-B413-548E8CE09845}" dt="2018-08-10T17:37:14.913" v="19" actId="6549"/>
        <pc:sldMkLst>
          <pc:docMk/>
          <pc:sldMk cId="592330451" sldId="275"/>
        </pc:sldMkLst>
      </pc:sldChg>
      <pc:sldChg chg="modNotesTx">
        <pc:chgData name="Sohaee, Nassim" userId="51d85ce3-3860-4bd5-8702-810abdf75655" providerId="ADAL" clId="{96860CF4-73B4-43F3-B413-548E8CE09845}" dt="2018-08-10T17:37:17.772" v="20" actId="6549"/>
        <pc:sldMkLst>
          <pc:docMk/>
          <pc:sldMk cId="2728719738" sldId="276"/>
        </pc:sldMkLst>
      </pc:sldChg>
      <pc:sldChg chg="modNotesTx">
        <pc:chgData name="Sohaee, Nassim" userId="51d85ce3-3860-4bd5-8702-810abdf75655" providerId="ADAL" clId="{96860CF4-73B4-43F3-B413-548E8CE09845}" dt="2018-08-10T17:37:21.745" v="21" actId="6549"/>
        <pc:sldMkLst>
          <pc:docMk/>
          <pc:sldMk cId="3574530575" sldId="277"/>
        </pc:sldMkLst>
      </pc:sldChg>
      <pc:sldChg chg="modNotesTx">
        <pc:chgData name="Sohaee, Nassim" userId="51d85ce3-3860-4bd5-8702-810abdf75655" providerId="ADAL" clId="{96860CF4-73B4-43F3-B413-548E8CE09845}" dt="2018-08-10T17:37:47.671" v="25" actId="6549"/>
        <pc:sldMkLst>
          <pc:docMk/>
          <pc:sldMk cId="2169674771" sldId="279"/>
        </pc:sldMkLst>
      </pc:sldChg>
      <pc:sldChg chg="modNotesTx">
        <pc:chgData name="Sohaee, Nassim" userId="51d85ce3-3860-4bd5-8702-810abdf75655" providerId="ADAL" clId="{96860CF4-73B4-43F3-B413-548E8CE09845}" dt="2018-08-10T17:37:43.448" v="24" actId="6549"/>
        <pc:sldMkLst>
          <pc:docMk/>
          <pc:sldMk cId="3735473379" sldId="280"/>
        </pc:sldMkLst>
      </pc:sldChg>
      <pc:sldChg chg="modNotesTx">
        <pc:chgData name="Sohaee, Nassim" userId="51d85ce3-3860-4bd5-8702-810abdf75655" providerId="ADAL" clId="{96860CF4-73B4-43F3-B413-548E8CE09845}" dt="2018-08-10T17:37:29.297" v="22" actId="6549"/>
        <pc:sldMkLst>
          <pc:docMk/>
          <pc:sldMk cId="1787011591" sldId="284"/>
        </pc:sldMkLst>
      </pc:sldChg>
      <pc:sldChg chg="modNotesTx">
        <pc:chgData name="Sohaee, Nassim" userId="51d85ce3-3860-4bd5-8702-810abdf75655" providerId="ADAL" clId="{96860CF4-73B4-43F3-B413-548E8CE09845}" dt="2018-08-10T17:37:32.507" v="23" actId="6549"/>
        <pc:sldMkLst>
          <pc:docMk/>
          <pc:sldMk cId="2660988862" sldId="285"/>
        </pc:sldMkLst>
      </pc:sldChg>
      <pc:sldChg chg="modNotesTx">
        <pc:chgData name="Sohaee, Nassim" userId="51d85ce3-3860-4bd5-8702-810abdf75655" providerId="ADAL" clId="{96860CF4-73B4-43F3-B413-548E8CE09845}" dt="2018-08-10T17:37:51.705" v="26" actId="6549"/>
        <pc:sldMkLst>
          <pc:docMk/>
          <pc:sldMk cId="4251432540" sldId="288"/>
        </pc:sldMkLst>
      </pc:sldChg>
      <pc:sldChg chg="modNotesTx">
        <pc:chgData name="Sohaee, Nassim" userId="51d85ce3-3860-4bd5-8702-810abdf75655" providerId="ADAL" clId="{96860CF4-73B4-43F3-B413-548E8CE09845}" dt="2018-08-10T17:37:54.989" v="27" actId="6549"/>
        <pc:sldMkLst>
          <pc:docMk/>
          <pc:sldMk cId="671437491" sldId="289"/>
        </pc:sldMkLst>
      </pc:sldChg>
      <pc:sldChg chg="modNotesTx">
        <pc:chgData name="Sohaee, Nassim" userId="51d85ce3-3860-4bd5-8702-810abdf75655" providerId="ADAL" clId="{96860CF4-73B4-43F3-B413-548E8CE09845}" dt="2018-08-10T17:37:57.839" v="28" actId="6549"/>
        <pc:sldMkLst>
          <pc:docMk/>
          <pc:sldMk cId="4015954241" sldId="290"/>
        </pc:sldMkLst>
      </pc:sldChg>
      <pc:sldChg chg="modNotesTx">
        <pc:chgData name="Sohaee, Nassim" userId="51d85ce3-3860-4bd5-8702-810abdf75655" providerId="ADAL" clId="{96860CF4-73B4-43F3-B413-548E8CE09845}" dt="2018-08-10T17:38:01.281" v="29" actId="6549"/>
        <pc:sldMkLst>
          <pc:docMk/>
          <pc:sldMk cId="147966518" sldId="291"/>
        </pc:sldMkLst>
      </pc:sldChg>
      <pc:sldChg chg="modNotesTx">
        <pc:chgData name="Sohaee, Nassim" userId="51d85ce3-3860-4bd5-8702-810abdf75655" providerId="ADAL" clId="{96860CF4-73B4-43F3-B413-548E8CE09845}" dt="2018-08-10T17:38:05.465" v="30" actId="6549"/>
        <pc:sldMkLst>
          <pc:docMk/>
          <pc:sldMk cId="1046430384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A8E4C-5706-4F9E-81B9-1681FEECAFD7}" type="datetimeFigureOut">
              <a:rPr lang="en-US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C0847-BD40-4240-97D6-4A8DF61D4F8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7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8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6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3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9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3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6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4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3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8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7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14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Dimensionality Reduction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1379-C039-40D8-9534-E6D3513F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Projection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2CE2B1-F00C-4C18-92A9-95C70900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5376" y="1696229"/>
            <a:ext cx="5855625" cy="50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A279-8D55-4ADA-AB1A-15D39D9B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1B8D-0DBF-434B-ABCB-0F0A9BF4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cs typeface="Calibri"/>
              </a:rPr>
              <a:t>Principal Component Analysis</a:t>
            </a:r>
            <a:r>
              <a:rPr lang="en-US">
                <a:cs typeface="Calibri"/>
              </a:rPr>
              <a:t> (PCA) is by far the most popular dimensionality reduction algorithm. </a:t>
            </a:r>
            <a:endParaRPr lang="en-US"/>
          </a:p>
          <a:p>
            <a:r>
              <a:rPr lang="en-US">
                <a:cs typeface="Calibri"/>
              </a:rPr>
              <a:t>First it identifies the hyperplane that lies closest to the data, and then it projects the data onto it.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2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E245-3FA8-4CD5-86C3-3C6FE144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Preserving variance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8E305DA-95AB-445C-BCA9-6BC8D1C08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1472" y="1934908"/>
            <a:ext cx="9783433" cy="47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1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1F3DFD-D9C3-4CB2-89E1-3E7FF1EFD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871"/>
            <a:ext cx="12120560" cy="4848224"/>
          </a:xfrm>
        </p:spPr>
      </p:pic>
    </p:spTree>
    <p:extLst>
      <p:ext uri="{BB962C8B-B14F-4D97-AF65-F5344CB8AC3E}">
        <p14:creationId xmlns:p14="http://schemas.microsoft.com/office/powerpoint/2010/main" val="396600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1053-18C6-435A-885B-0A7DC091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Principal components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6623-455A-4457-B1A4-AF0A8CCC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PCA identifies the axis that accounts for the largest amount of variance in the training set.</a:t>
            </a:r>
          </a:p>
          <a:p>
            <a:r>
              <a:rPr lang="en-US">
                <a:cs typeface="Calibri"/>
              </a:rPr>
              <a:t>The unit vector that defines the </a:t>
            </a:r>
            <a:r>
              <a:rPr lang="en-US" err="1">
                <a:cs typeface="Calibri"/>
              </a:rPr>
              <a:t>i</a:t>
            </a:r>
            <a:r>
              <a:rPr lang="en-US" baseline="30000" err="1">
                <a:cs typeface="Calibri"/>
              </a:rPr>
              <a:t>th</a:t>
            </a:r>
            <a:r>
              <a:rPr lang="en-US">
                <a:cs typeface="Calibri"/>
              </a:rPr>
              <a:t> axis is called the </a:t>
            </a:r>
            <a:r>
              <a:rPr lang="en-US" err="1">
                <a:cs typeface="Calibri"/>
              </a:rPr>
              <a:t>i</a:t>
            </a:r>
            <a:r>
              <a:rPr lang="en-US" baseline="30000" err="1">
                <a:cs typeface="Calibri"/>
              </a:rPr>
              <a:t>th</a:t>
            </a:r>
            <a:r>
              <a:rPr lang="en-US">
                <a:cs typeface="Calibri"/>
              </a:rPr>
              <a:t> </a:t>
            </a:r>
            <a:r>
              <a:rPr lang="en-US" i="1">
                <a:cs typeface="Calibri"/>
              </a:rPr>
              <a:t>principal component</a:t>
            </a:r>
            <a:r>
              <a:rPr lang="en-US">
                <a:cs typeface="Calibri"/>
              </a:rPr>
              <a:t> (PC).</a:t>
            </a:r>
          </a:p>
          <a:p>
            <a:r>
              <a:rPr lang="en-US">
                <a:cs typeface="Calibri"/>
              </a:rPr>
              <a:t>The direction of the principal components is not stable.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3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D000-B3E1-451F-AB38-D35A060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eigenvectors are called </a:t>
            </a:r>
            <a:r>
              <a:rPr lang="en-US" i="1"/>
              <a:t>principal axes</a:t>
            </a:r>
            <a:r>
              <a:rPr lang="en-US"/>
              <a:t> or </a:t>
            </a:r>
            <a:r>
              <a:rPr lang="en-US" i="1"/>
              <a:t>principal directions</a:t>
            </a:r>
            <a:r>
              <a:rPr lang="en-US"/>
              <a:t> of the data.</a:t>
            </a:r>
          </a:p>
        </p:txBody>
      </p:sp>
      <p:pic>
        <p:nvPicPr>
          <p:cNvPr id="4" name="Picture 4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1D0C8A29-681C-42B9-8C8B-FA1058F4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618" y="3659652"/>
            <a:ext cx="4723141" cy="19341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0B5852C-AFC7-4BFD-8708-4B2F65074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718" y="2093344"/>
            <a:ext cx="5297698" cy="11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C5C4-08F1-4C09-93E6-2D5AAB7D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Projecting down to d dimensions </a:t>
            </a:r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B3BB0BB-1A74-4CE2-8581-5BC28BF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186" y="2147423"/>
            <a:ext cx="3297627" cy="5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5B3-3197-47A1-8D94-0DE1FF3A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Explained Variance Ratio</a:t>
            </a:r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60150FF-8F57-4480-A331-A9625DE3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247" y="1564153"/>
            <a:ext cx="7769883" cy="49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4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5A35-8778-4B60-B542-3253EF15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PCA for compression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7CE15A-D5C6-4C57-886C-E43BDC0E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569" y="1730880"/>
            <a:ext cx="8706715" cy="44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23B0-399D-4D8F-8A95-80D3EFB7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PCA for compression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C402-90C3-4CEF-B021-CDC0103E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Reconstruction Error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DB15FFA-25CF-4A6C-A6C1-907BE45B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20" y="2586397"/>
            <a:ext cx="3136240" cy="4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80F9-660E-482C-B335-8A8B21F1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MNIST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6633D8-E97E-44C7-90E5-56086BF5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352" y="2496434"/>
            <a:ext cx="9997296" cy="24921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A4E4A7-5CD0-4997-8A02-EA08E1845E58}"/>
              </a:ext>
            </a:extLst>
          </p:cNvPr>
          <p:cNvCxnSpPr/>
          <p:nvPr/>
        </p:nvCxnSpPr>
        <p:spPr>
          <a:xfrm>
            <a:off x="692990" y="4934308"/>
            <a:ext cx="281221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F1A34E-E3EC-4F35-BD45-69DE029D7CFA}"/>
              </a:ext>
            </a:extLst>
          </p:cNvPr>
          <p:cNvCxnSpPr>
            <a:cxnSpLocks/>
          </p:cNvCxnSpPr>
          <p:nvPr/>
        </p:nvCxnSpPr>
        <p:spPr>
          <a:xfrm flipV="1">
            <a:off x="1124309" y="2628181"/>
            <a:ext cx="8626" cy="266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52B496-C205-40C5-9892-3A8077698742}"/>
              </a:ext>
            </a:extLst>
          </p:cNvPr>
          <p:cNvSpPr txBox="1"/>
          <p:nvPr/>
        </p:nvSpPr>
        <p:spPr>
          <a:xfrm>
            <a:off x="741872" y="5105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28 Pixels</a:t>
            </a:r>
          </a:p>
        </p:txBody>
      </p:sp>
    </p:spTree>
    <p:extLst>
      <p:ext uri="{BB962C8B-B14F-4D97-AF65-F5344CB8AC3E}">
        <p14:creationId xmlns:p14="http://schemas.microsoft.com/office/powerpoint/2010/main" val="212405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4264-691F-4A01-AB58-BB9FCBAB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Incremental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E793-513A-4ECD-BC24-A5BB47BD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Problem: PCA requires the whole training set to fit in memory in order for the SVD algorithm to run. </a:t>
            </a:r>
          </a:p>
          <a:p>
            <a:r>
              <a:rPr lang="en-US">
                <a:cs typeface="Calibri"/>
              </a:rPr>
              <a:t>Solution: Incremental PCA</a:t>
            </a:r>
          </a:p>
          <a:p>
            <a:r>
              <a:rPr lang="en-US">
                <a:cs typeface="Calibri"/>
              </a:rPr>
              <a:t>Running time: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m</a:t>
            </a:r>
            <a:r>
              <a:rPr lang="en-US">
                <a:cs typeface="Calibri"/>
              </a:rPr>
              <a:t> × </a:t>
            </a:r>
            <a:r>
              <a:rPr lang="en-US" i="1">
                <a:cs typeface="Calibri"/>
              </a:rPr>
              <a:t>n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) +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n</a:t>
            </a:r>
            <a:r>
              <a:rPr lang="en-US" baseline="30000">
                <a:cs typeface="Calibri"/>
              </a:rPr>
              <a:t>3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48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515-912C-4CD3-B32C-611EFDDD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Stochastic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52D8-40F9-4084-82AD-95D3B061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Finds an approximation of the first </a:t>
            </a:r>
            <a:r>
              <a:rPr lang="en-US" i="1">
                <a:cs typeface="Calibri"/>
              </a:rPr>
              <a:t>d</a:t>
            </a:r>
            <a:r>
              <a:rPr lang="en-US">
                <a:cs typeface="Calibri"/>
              </a:rPr>
              <a:t> principal components.</a:t>
            </a:r>
          </a:p>
          <a:p>
            <a:r>
              <a:rPr lang="en-US">
                <a:cs typeface="Calibri"/>
              </a:rPr>
              <a:t>Running time: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m</a:t>
            </a:r>
            <a:r>
              <a:rPr lang="en-US">
                <a:cs typeface="Calibri"/>
              </a:rPr>
              <a:t> × </a:t>
            </a:r>
            <a:r>
              <a:rPr lang="en-US" i="1">
                <a:cs typeface="Calibri"/>
              </a:rPr>
              <a:t>d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) +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d</a:t>
            </a:r>
            <a:r>
              <a:rPr lang="en-US" baseline="30000">
                <a:cs typeface="Calibri"/>
              </a:rPr>
              <a:t>3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33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8AE5-382B-43EF-A2F6-E3FEC7C0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Kernel PCA</a:t>
            </a:r>
            <a:endParaRPr lang="en-US"/>
          </a:p>
        </p:txBody>
      </p:sp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5FB5EB07-5CC9-46F7-87F6-824AA7261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467" b="56436"/>
          <a:stretch/>
        </p:blipFill>
        <p:spPr>
          <a:xfrm>
            <a:off x="3237811" y="1308040"/>
            <a:ext cx="5725663" cy="49723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A158808-F722-4821-A48C-CE9DFC8DDFC1}"/>
              </a:ext>
            </a:extLst>
          </p:cNvPr>
          <p:cNvSpPr/>
          <p:nvPr/>
        </p:nvSpPr>
        <p:spPr>
          <a:xfrm>
            <a:off x="8097326" y="56100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549759-1F68-4336-9DD7-9C5049BFB484}"/>
              </a:ext>
            </a:extLst>
          </p:cNvPr>
          <p:cNvSpPr/>
          <p:nvPr/>
        </p:nvSpPr>
        <p:spPr>
          <a:xfrm>
            <a:off x="5811327" y="6070118"/>
            <a:ext cx="669985" cy="6843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2720-8BDE-4C62-9536-9C569E53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Kernel PCA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3410DDB-DDD0-4774-B094-BB1B1F347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2277629"/>
            <a:ext cx="10443712" cy="35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6DE-FBF3-44D4-B3C3-939A9C09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72686-55EE-40B4-B870-4F33A9B0A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: Training set – Centered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Number of instances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: Number of features</a:t>
                </a:r>
              </a:p>
              <a:p>
                <a:pPr marL="0" indent="0">
                  <a:buNone/>
                </a:pPr>
                <a:endParaRPr lang="LID4096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72686-55EE-40B4-B870-4F33A9B0A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2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Covariance Matrix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is a symmetric matrix and so it can be diagonalized: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: is eigenvector Matrix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/>
                  <a:t>: is diagonal matrix with eigen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in increasing order on the diagonal.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5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principal axes.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Projecting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means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011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: is a unitary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: is a diagonal matrix with 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: we prove that this is the same as before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/>
                          </m:eqAr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LID4096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8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E9C4BF-9791-4493-B65F-41BD39FC8229}"/>
              </a:ext>
            </a:extLst>
          </p:cNvPr>
          <p:cNvSpPr/>
          <p:nvPr/>
        </p:nvSpPr>
        <p:spPr>
          <a:xfrm>
            <a:off x="1203158" y="2959768"/>
            <a:ext cx="1828800" cy="12994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8EE98-F338-4D29-9B56-F4D928AA2780}"/>
              </a:ext>
            </a:extLst>
          </p:cNvPr>
          <p:cNvSpPr/>
          <p:nvPr/>
        </p:nvSpPr>
        <p:spPr>
          <a:xfrm>
            <a:off x="6096000" y="2622884"/>
            <a:ext cx="1941095" cy="12031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37DEBA-D236-4CAE-9AD2-7F9116177B96}"/>
              </a:ext>
            </a:extLst>
          </p:cNvPr>
          <p:cNvSpPr/>
          <p:nvPr/>
        </p:nvSpPr>
        <p:spPr>
          <a:xfrm>
            <a:off x="10010274" y="3176337"/>
            <a:ext cx="721895" cy="57751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53" y="1825625"/>
                <a:ext cx="121920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LID4096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3" y="1825625"/>
                <a:ext cx="121920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1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5A1E-17F9-4F86-A476-6948353E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F0A2F-29FC-4C26-B0AE-1A2DDA264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ID4096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F0A2F-29FC-4C26-B0AE-1A2DDA264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E03661-B35E-48E9-8011-C3D548E63ECD}"/>
              </a:ext>
            </a:extLst>
          </p:cNvPr>
          <p:cNvCxnSpPr>
            <a:cxnSpLocks/>
          </p:cNvCxnSpPr>
          <p:nvPr/>
        </p:nvCxnSpPr>
        <p:spPr>
          <a:xfrm flipH="1">
            <a:off x="3200400" y="2189748"/>
            <a:ext cx="13716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B3482F-4372-4B9E-BE10-4A1DFDDA2A63}"/>
              </a:ext>
            </a:extLst>
          </p:cNvPr>
          <p:cNvCxnSpPr/>
          <p:nvPr/>
        </p:nvCxnSpPr>
        <p:spPr>
          <a:xfrm flipH="1">
            <a:off x="5462337" y="2189748"/>
            <a:ext cx="240631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05EE4D-21AF-4680-B7E2-99C92DAE7C24}"/>
              </a:ext>
            </a:extLst>
          </p:cNvPr>
          <p:cNvCxnSpPr>
            <a:cxnSpLocks/>
          </p:cNvCxnSpPr>
          <p:nvPr/>
        </p:nvCxnSpPr>
        <p:spPr>
          <a:xfrm>
            <a:off x="6593305" y="2358189"/>
            <a:ext cx="721895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3F1BCE-FBE8-4841-8505-DE5C6B3C5738}"/>
              </a:ext>
            </a:extLst>
          </p:cNvPr>
          <p:cNvCxnSpPr/>
          <p:nvPr/>
        </p:nvCxnSpPr>
        <p:spPr>
          <a:xfrm>
            <a:off x="7507705" y="2189748"/>
            <a:ext cx="1684421" cy="6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1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FE89-9465-43C9-B129-41B867D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Pros and Cons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6088-8DBB-426B-A506-5867D982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06" y="18831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4CB47-2865-4267-8F56-11A67888D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4123"/>
              </p:ext>
            </p:extLst>
          </p:nvPr>
        </p:nvGraphicFramePr>
        <p:xfrm>
          <a:off x="976510" y="1829433"/>
          <a:ext cx="10401400" cy="256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700">
                  <a:extLst>
                    <a:ext uri="{9D8B030D-6E8A-4147-A177-3AD203B41FA5}">
                      <a16:colId xmlns:a16="http://schemas.microsoft.com/office/drawing/2014/main" val="3465476369"/>
                    </a:ext>
                  </a:extLst>
                </a:gridCol>
                <a:gridCol w="5200700">
                  <a:extLst>
                    <a:ext uri="{9D8B030D-6E8A-4147-A177-3AD203B41FA5}">
                      <a16:colId xmlns:a16="http://schemas.microsoft.com/office/drawing/2014/main" val="1492603380"/>
                    </a:ext>
                  </a:extLst>
                </a:gridCol>
              </a:tblGrid>
              <a:tr h="854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537781"/>
                  </a:ext>
                </a:extLst>
              </a:tr>
              <a:tr h="854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speed up training 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system perform slightly worse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260852"/>
                  </a:ext>
                </a:extLst>
              </a:tr>
              <a:tr h="854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data visualization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lose some information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34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71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791-DAEC-4253-8C42-62B78D0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Approaches in Dimensionality Reduction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5D5-A5B3-49CA-AE37-AB7A54D9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Projection</a:t>
            </a:r>
          </a:p>
          <a:p>
            <a:r>
              <a:rPr lang="en-US">
                <a:cs typeface="Calibri"/>
              </a:rPr>
              <a:t>Manifold Learning</a:t>
            </a:r>
          </a:p>
        </p:txBody>
      </p:sp>
    </p:spTree>
    <p:extLst>
      <p:ext uri="{BB962C8B-B14F-4D97-AF65-F5344CB8AC3E}">
        <p14:creationId xmlns:p14="http://schemas.microsoft.com/office/powerpoint/2010/main" val="373547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ED70-C808-4264-912A-726E1E8A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D39-A68F-437B-A05B-E38ADAAF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Locally Linear Embedding 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0A156B5-74A1-484F-8E82-A7F46023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21" y="2471468"/>
            <a:ext cx="5834332" cy="3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7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840D-58CC-4E4D-99E0-A007CC5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LLE works:</a:t>
            </a:r>
            <a:endParaRPr lang="en-US"/>
          </a:p>
        </p:txBody>
      </p:sp>
      <p:pic>
        <p:nvPicPr>
          <p:cNvPr id="5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1652209D-89EF-42A4-9026-281D52D3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5" r="59481" b="58042"/>
          <a:stretch/>
        </p:blipFill>
        <p:spPr>
          <a:xfrm>
            <a:off x="4503019" y="1264908"/>
            <a:ext cx="7189615" cy="53599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CC393A-CDE6-46D3-8AB7-F37682EC83DB}"/>
              </a:ext>
            </a:extLst>
          </p:cNvPr>
          <p:cNvSpPr/>
          <p:nvPr/>
        </p:nvSpPr>
        <p:spPr>
          <a:xfrm>
            <a:off x="5308119" y="4215440"/>
            <a:ext cx="224287" cy="2242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0E70-B548-4BA9-A4DA-FB7C4425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LLE works: 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0DBCEC0-4F3D-46D9-A4B0-676332E9B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not one of the close neighbors of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0DBCEC0-4F3D-46D9-A4B0-676332E9B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3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721-DE34-405A-803E-5409B6FD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  <a:endParaRPr lang="LID4096" dirty="0"/>
          </a:p>
        </p:txBody>
      </p:sp>
      <p:pic>
        <p:nvPicPr>
          <p:cNvPr id="4" name="Content Placeholder 3" descr="https://www.safaribooksonline.com/library/view/hands-on-machine-learning/9781491962282/assets/eq_91.png">
            <a:extLst>
              <a:ext uri="{FF2B5EF4-FFF2-40B4-BE49-F238E27FC236}">
                <a16:creationId xmlns:a16="http://schemas.microsoft.com/office/drawing/2014/main" id="{BCF1755E-2721-4534-B4EC-F5FC6D005D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866"/>
            <a:ext cx="10515600" cy="2666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95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3C08-AD04-4800-AAAB-B0529D5F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Step:</a:t>
            </a:r>
            <a:endParaRPr lang="LID4096" dirty="0"/>
          </a:p>
        </p:txBody>
      </p:sp>
      <p:pic>
        <p:nvPicPr>
          <p:cNvPr id="4" name="Content Placeholder 3" descr="https://www.safaribooksonline.com/library/view/hands-on-machine-learning/9781491962282/assets/eq_95.png">
            <a:extLst>
              <a:ext uri="{FF2B5EF4-FFF2-40B4-BE49-F238E27FC236}">
                <a16:creationId xmlns:a16="http://schemas.microsoft.com/office/drawing/2014/main" id="{6C1AA6BF-26D2-4763-A077-7D024C2860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62950" cy="16097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8D46F-D4EB-4C84-B6AC-AB050CA48D4D}"/>
                  </a:ext>
                </a:extLst>
              </p:cNvPr>
              <p:cNvSpPr txBox="1"/>
              <p:nvPr/>
            </p:nvSpPr>
            <p:spPr>
              <a:xfrm>
                <a:off x="746022" y="4249078"/>
                <a:ext cx="6034339" cy="47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is the image of X in the lower dimension.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8D46F-D4EB-4C84-B6AC-AB050CA48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22" y="4249078"/>
                <a:ext cx="6034339" cy="471732"/>
              </a:xfrm>
              <a:prstGeom prst="rect">
                <a:avLst/>
              </a:prstGeom>
              <a:blipFill>
                <a:blip r:embed="rId4"/>
                <a:stretch>
                  <a:fillRect l="-202" t="-10390" b="-298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6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95D6-93F7-44E0-BDB2-73340F01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1AA6-33D2-461D-8966-09591C19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 log(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i="1" dirty="0"/>
              <a:t>n</a:t>
            </a:r>
            <a:r>
              <a:rPr lang="en-US" dirty="0"/>
              <a:t> log(</a:t>
            </a:r>
            <a:r>
              <a:rPr lang="en-US" i="1" dirty="0"/>
              <a:t>k</a:t>
            </a:r>
            <a:r>
              <a:rPr lang="en-US" dirty="0"/>
              <a:t>)) for finding the </a:t>
            </a:r>
            <a:r>
              <a:rPr lang="en-US" i="1" dirty="0"/>
              <a:t>k</a:t>
            </a:r>
            <a:r>
              <a:rPr lang="en-US" dirty="0"/>
              <a:t> nearest neighbors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mnk</a:t>
            </a:r>
            <a:r>
              <a:rPr lang="en-US" baseline="30000" dirty="0"/>
              <a:t>3</a:t>
            </a:r>
            <a:r>
              <a:rPr lang="en-US" dirty="0"/>
              <a:t>) for optimizing the weights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dm</a:t>
            </a:r>
            <a:r>
              <a:rPr lang="en-US" baseline="30000" dirty="0"/>
              <a:t>2</a:t>
            </a:r>
            <a:r>
              <a:rPr lang="en-US" dirty="0"/>
              <a:t>) for constructing the low-dimensional representations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64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DCAC-5AA1-457C-B115-958A9CE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Curse of Dimensionality</a:t>
            </a:r>
            <a:endParaRPr lang="en-US"/>
          </a:p>
        </p:txBody>
      </p:sp>
      <p:pic>
        <p:nvPicPr>
          <p:cNvPr id="4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30C906CB-BD0C-4B3A-AD2D-6D1C3CEA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301" y="2320401"/>
            <a:ext cx="9644152" cy="31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4D06-374C-4E52-8BAE-40216F9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Unit square/cube/hypercube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7509A-A9AA-481A-8B12-BC39BB84E2F0}"/>
              </a:ext>
            </a:extLst>
          </p:cNvPr>
          <p:cNvSpPr/>
          <p:nvPr/>
        </p:nvSpPr>
        <p:spPr>
          <a:xfrm>
            <a:off x="3899140" y="1900687"/>
            <a:ext cx="4393720" cy="4408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114C2E-236D-49C4-B3C4-0ACD5518F9B1}"/>
              </a:ext>
            </a:extLst>
          </p:cNvPr>
          <p:cNvSpPr/>
          <p:nvPr/>
        </p:nvSpPr>
        <p:spPr>
          <a:xfrm flipV="1">
            <a:off x="5006194" y="1923689"/>
            <a:ext cx="195534" cy="2070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0D588E-E9D5-4D16-9EAD-E3F0FCD6CF77}"/>
              </a:ext>
            </a:extLst>
          </p:cNvPr>
          <p:cNvCxnSpPr/>
          <p:nvPr/>
        </p:nvCxnSpPr>
        <p:spPr>
          <a:xfrm>
            <a:off x="3942273" y="2173856"/>
            <a:ext cx="4350588" cy="86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59C1800-E02E-405F-B6BC-FD179F3EE276}"/>
              </a:ext>
            </a:extLst>
          </p:cNvPr>
          <p:cNvSpPr/>
          <p:nvPr/>
        </p:nvSpPr>
        <p:spPr>
          <a:xfrm>
            <a:off x="8419295" y="1915064"/>
            <a:ext cx="126694" cy="2674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D1797-E14A-49FC-BDAA-43D573A2E1CB}"/>
              </a:ext>
            </a:extLst>
          </p:cNvPr>
          <p:cNvSpPr txBox="1"/>
          <p:nvPr/>
        </p:nvSpPr>
        <p:spPr>
          <a:xfrm>
            <a:off x="7542359" y="18417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124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43A8-499C-4128-AB65-96D99D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Distance of two points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17EC6-19C1-430C-8AED-B09BAB7B3981}"/>
              </a:ext>
            </a:extLst>
          </p:cNvPr>
          <p:cNvSpPr/>
          <p:nvPr/>
        </p:nvSpPr>
        <p:spPr>
          <a:xfrm>
            <a:off x="1469367" y="1900687"/>
            <a:ext cx="4393720" cy="4408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B5B1BC-3546-4783-933F-15EFA82FDDD9}"/>
              </a:ext>
            </a:extLst>
          </p:cNvPr>
          <p:cNvSpPr/>
          <p:nvPr/>
        </p:nvSpPr>
        <p:spPr>
          <a:xfrm flipV="1">
            <a:off x="2619552" y="3059501"/>
            <a:ext cx="296174" cy="3220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E37EC3-1ABD-4E4A-BCA7-94026553D278}"/>
              </a:ext>
            </a:extLst>
          </p:cNvPr>
          <p:cNvSpPr/>
          <p:nvPr/>
        </p:nvSpPr>
        <p:spPr>
          <a:xfrm flipV="1">
            <a:off x="4114797" y="4899802"/>
            <a:ext cx="296174" cy="3220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1FFEE7-9815-4ECA-B95B-3C97CA27319D}"/>
              </a:ext>
            </a:extLst>
          </p:cNvPr>
          <p:cNvCxnSpPr/>
          <p:nvPr/>
        </p:nvCxnSpPr>
        <p:spPr>
          <a:xfrm>
            <a:off x="2878346" y="3309667"/>
            <a:ext cx="1403230" cy="18057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19DFE51-9C42-4F3A-97CF-0CA0BEB1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7802"/>
              </p:ext>
            </p:extLst>
          </p:nvPr>
        </p:nvGraphicFramePr>
        <p:xfrm>
          <a:off x="6267378" y="2692074"/>
          <a:ext cx="5154938" cy="27717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52813">
                  <a:extLst>
                    <a:ext uri="{9D8B030D-6E8A-4147-A177-3AD203B41FA5}">
                      <a16:colId xmlns:a16="http://schemas.microsoft.com/office/drawing/2014/main" val="3250816158"/>
                    </a:ext>
                  </a:extLst>
                </a:gridCol>
                <a:gridCol w="1402125">
                  <a:extLst>
                    <a:ext uri="{9D8B030D-6E8A-4147-A177-3AD203B41FA5}">
                      <a16:colId xmlns:a16="http://schemas.microsoft.com/office/drawing/2014/main" val="3735467989"/>
                    </a:ext>
                  </a:extLst>
                </a:gridCol>
              </a:tblGrid>
              <a:tr h="9239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2 –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913694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3 –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564537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1,000,000 – dimension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408.25 </a:t>
                      </a:r>
                      <a:endParaRPr lang="en-US" sz="2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54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8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71D6-18A0-4506-8D31-10F17690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Distance of two instances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0F5A-600A-43FF-A80C-053A5D3C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Sparse training sets</a:t>
            </a:r>
          </a:p>
          <a:p>
            <a:r>
              <a:rPr lang="en-US">
                <a:cs typeface="Calibri"/>
              </a:rPr>
              <a:t>Less reliable predictions in higher dimension </a:t>
            </a:r>
          </a:p>
          <a:p>
            <a:pPr lvl="1"/>
            <a:r>
              <a:rPr lang="en-US">
                <a:cs typeface="Calibri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07483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791-DAEC-4253-8C42-62B78D0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Approaches in Dimensionality Reduction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5D5-A5B3-49CA-AE37-AB7A54D9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Projection</a:t>
            </a:r>
          </a:p>
          <a:p>
            <a:r>
              <a:rPr lang="en-US">
                <a:cs typeface="Calibri"/>
              </a:rPr>
              <a:t>Manifold Learning</a:t>
            </a:r>
          </a:p>
        </p:txBody>
      </p:sp>
    </p:spTree>
    <p:extLst>
      <p:ext uri="{BB962C8B-B14F-4D97-AF65-F5344CB8AC3E}">
        <p14:creationId xmlns:p14="http://schemas.microsoft.com/office/powerpoint/2010/main" val="359050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0B0D-5722-4023-A9CF-5F26B601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Projection</a:t>
            </a:r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C808E44-9198-4F45-8701-D85398691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776" y="1372394"/>
            <a:ext cx="7966673" cy="50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407</Words>
  <Application>Microsoft Office PowerPoint</Application>
  <PresentationFormat>Widescreen</PresentationFormat>
  <Paragraphs>152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Dimensionality Reduction</vt:lpstr>
      <vt:lpstr>Example: MNIST</vt:lpstr>
      <vt:lpstr>Pros and Cons</vt:lpstr>
      <vt:lpstr>The Curse of Dimensionality</vt:lpstr>
      <vt:lpstr>Unit square/cube/hypercube</vt:lpstr>
      <vt:lpstr>Distance of two points</vt:lpstr>
      <vt:lpstr>Distance of two instances</vt:lpstr>
      <vt:lpstr>Approaches in Dimensionality Reduction</vt:lpstr>
      <vt:lpstr>Projection</vt:lpstr>
      <vt:lpstr>Projection</vt:lpstr>
      <vt:lpstr>PCA</vt:lpstr>
      <vt:lpstr>Preserving variance</vt:lpstr>
      <vt:lpstr>PowerPoint Presentation</vt:lpstr>
      <vt:lpstr>Principal components</vt:lpstr>
      <vt:lpstr>The eigenvectors are called principal axes or principal directions of the data.</vt:lpstr>
      <vt:lpstr>Projecting down to d dimensions </vt:lpstr>
      <vt:lpstr>Explained Variance Ratio</vt:lpstr>
      <vt:lpstr>PCA for compression</vt:lpstr>
      <vt:lpstr>PCA for compression</vt:lpstr>
      <vt:lpstr>Incremental PCA</vt:lpstr>
      <vt:lpstr>Stochastic PCA</vt:lpstr>
      <vt:lpstr>Kernel PCA</vt:lpstr>
      <vt:lpstr>Kernel PCA</vt:lpstr>
      <vt:lpstr>Reconstruction</vt:lpstr>
      <vt:lpstr>Reconstruction</vt:lpstr>
      <vt:lpstr>Reconstruction</vt:lpstr>
      <vt:lpstr>Reconstruction</vt:lpstr>
      <vt:lpstr>Reconstruction</vt:lpstr>
      <vt:lpstr>Reconstruction</vt:lpstr>
      <vt:lpstr>Approaches in Dimensionality Reduction</vt:lpstr>
      <vt:lpstr>LLE</vt:lpstr>
      <vt:lpstr>How LLE works:</vt:lpstr>
      <vt:lpstr>How LLE works: </vt:lpstr>
      <vt:lpstr>First Step</vt:lpstr>
      <vt:lpstr>Second Step:</vt:lpstr>
      <vt:lpstr>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 Sohaee</dc:creator>
  <cp:lastModifiedBy>Sohaee, Nassim</cp:lastModifiedBy>
  <cp:revision>6</cp:revision>
  <dcterms:modified xsi:type="dcterms:W3CDTF">2018-08-10T17:38:11Z</dcterms:modified>
</cp:coreProperties>
</file>