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384" y="172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5968;&#25454;\SVM+XGBoost%20SKU&#23618;&#32423;csv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5968;&#25454;\GBDT-1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5968;&#25454;\SVM+XGBoost%20SKU&#23618;&#32423;csv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 smtClean="0"/>
              <a:t>4</a:t>
            </a:r>
            <a:r>
              <a:rPr lang="en-US" sz="1600" baseline="0" dirty="0" smtClean="0"/>
              <a:t> model </a:t>
            </a:r>
            <a:r>
              <a:rPr lang="en-US" sz="1600" dirty="0" smtClean="0"/>
              <a:t>MAE</a:t>
            </a:r>
            <a:endParaRPr lang="zh-CN" sz="16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'SVM+XGBoost SKU层级csv'!$K$1:$N$1</c:f>
              <c:strCache>
                <c:ptCount val="4"/>
                <c:pt idx="0">
                  <c:v>TL-XGBoost</c:v>
                </c:pt>
                <c:pt idx="1">
                  <c:v>XGBoost</c:v>
                </c:pt>
                <c:pt idx="2">
                  <c:v>GBDT</c:v>
                </c:pt>
                <c:pt idx="3">
                  <c:v>SVM</c:v>
                </c:pt>
              </c:strCache>
            </c:strRef>
          </c:cat>
          <c:val>
            <c:numRef>
              <c:f>'SVM+XGBoost SKU层级csv'!$K$2:$N$2</c:f>
              <c:numCache>
                <c:formatCode>General</c:formatCode>
                <c:ptCount val="4"/>
                <c:pt idx="0">
                  <c:v>0.84099999999999997</c:v>
                </c:pt>
                <c:pt idx="1">
                  <c:v>0.85899999999999999</c:v>
                </c:pt>
                <c:pt idx="2" formatCode="0.000_ ">
                  <c:v>0.88648681846796362</c:v>
                </c:pt>
                <c:pt idx="3" formatCode="0.000_ ">
                  <c:v>1.0601575335104179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9074560"/>
        <c:axId val="161379072"/>
      </c:barChart>
      <c:catAx>
        <c:axId val="139074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61379072"/>
        <c:crosses val="autoZero"/>
        <c:auto val="1"/>
        <c:lblAlgn val="ctr"/>
        <c:lblOffset val="100"/>
        <c:noMultiLvlLbl val="0"/>
      </c:catAx>
      <c:valAx>
        <c:axId val="1613790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b="0"/>
                  <a:t>MAE</a:t>
                </a:r>
                <a:endParaRPr lang="zh-CN" altLang="en-US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90745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600" dirty="0" smtClean="0"/>
              <a:t>4 categories MAPE</a:t>
            </a:r>
            <a:endParaRPr lang="zh-CN" altLang="en-US" sz="16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品类1!$J$1:$M$1</c:f>
              <c:strCache>
                <c:ptCount val="4"/>
                <c:pt idx="0">
                  <c:v>品类1</c:v>
                </c:pt>
                <c:pt idx="1">
                  <c:v>品类2</c:v>
                </c:pt>
                <c:pt idx="2">
                  <c:v>品类3</c:v>
                </c:pt>
                <c:pt idx="3">
                  <c:v>品类4</c:v>
                </c:pt>
              </c:strCache>
            </c:strRef>
          </c:cat>
          <c:val>
            <c:numRef>
              <c:f>品类1!$J$2:$M$2</c:f>
              <c:numCache>
                <c:formatCode>0.00%</c:formatCode>
                <c:ptCount val="4"/>
                <c:pt idx="0">
                  <c:v>0.1418668363321354</c:v>
                </c:pt>
                <c:pt idx="1">
                  <c:v>9.6922232529434119E-2</c:v>
                </c:pt>
                <c:pt idx="2">
                  <c:v>0.12130088554108562</c:v>
                </c:pt>
                <c:pt idx="3">
                  <c:v>0.11851805110996159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1404416"/>
        <c:axId val="161405952"/>
      </c:barChart>
      <c:catAx>
        <c:axId val="161404416"/>
        <c:scaling>
          <c:orientation val="minMax"/>
        </c:scaling>
        <c:delete val="0"/>
        <c:axPos val="b"/>
        <c:majorTickMark val="out"/>
        <c:minorTickMark val="none"/>
        <c:tickLblPos val="nextTo"/>
        <c:crossAx val="161405952"/>
        <c:crosses val="autoZero"/>
        <c:auto val="1"/>
        <c:lblAlgn val="ctr"/>
        <c:lblOffset val="100"/>
        <c:noMultiLvlLbl val="0"/>
      </c:catAx>
      <c:valAx>
        <c:axId val="1614059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b="0"/>
                  <a:t>MAPE</a:t>
                </a:r>
                <a:endParaRPr lang="zh-CN" altLang="en-US" b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161404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600" dirty="0" smtClean="0"/>
              <a:t>Weather</a:t>
            </a:r>
            <a:r>
              <a:rPr lang="en-US" altLang="zh-CN" sz="1600" baseline="0" dirty="0" smtClean="0"/>
              <a:t> factor </a:t>
            </a:r>
            <a:r>
              <a:rPr lang="en-US" altLang="zh-CN" sz="1600" dirty="0" smtClean="0"/>
              <a:t>MAE</a:t>
            </a:r>
            <a:endParaRPr lang="zh-CN" altLang="en-US" sz="16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'SVM+XGBoost SKU层级csv'!$K$9:$M$9</c:f>
              <c:strCache>
                <c:ptCount val="3"/>
                <c:pt idx="0">
                  <c:v>TL-XGBoost</c:v>
                </c:pt>
                <c:pt idx="1">
                  <c:v>XGBoost</c:v>
                </c:pt>
                <c:pt idx="2">
                  <c:v>XGB-去天气</c:v>
                </c:pt>
              </c:strCache>
            </c:strRef>
          </c:cat>
          <c:val>
            <c:numRef>
              <c:f>'SVM+XGBoost SKU层级csv'!$K$10:$M$10</c:f>
              <c:numCache>
                <c:formatCode>General</c:formatCode>
                <c:ptCount val="3"/>
                <c:pt idx="0">
                  <c:v>0.84099999999999997</c:v>
                </c:pt>
                <c:pt idx="1">
                  <c:v>0.85899999999999999</c:v>
                </c:pt>
                <c:pt idx="2" formatCode="0.000_ ">
                  <c:v>0.86457031429931397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9362304"/>
        <c:axId val="139363840"/>
      </c:barChart>
      <c:catAx>
        <c:axId val="139362304"/>
        <c:scaling>
          <c:orientation val="minMax"/>
        </c:scaling>
        <c:delete val="0"/>
        <c:axPos val="b"/>
        <c:majorTickMark val="out"/>
        <c:minorTickMark val="none"/>
        <c:tickLblPos val="nextTo"/>
        <c:crossAx val="139363840"/>
        <c:crosses val="autoZero"/>
        <c:auto val="1"/>
        <c:lblAlgn val="ctr"/>
        <c:lblOffset val="100"/>
        <c:noMultiLvlLbl val="0"/>
      </c:catAx>
      <c:valAx>
        <c:axId val="1393638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b="0"/>
                  <a:t>MAE</a:t>
                </a:r>
                <a:endParaRPr lang="zh-CN" altLang="en-US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93623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256195" y="8472100"/>
            <a:ext cx="3269149" cy="23778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93096" y="3612234"/>
            <a:ext cx="2364778" cy="2663603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221088" y="2648745"/>
            <a:ext cx="2304256" cy="36461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42762" y="3270122"/>
            <a:ext cx="3806317" cy="303329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3510" y="6947913"/>
            <a:ext cx="2705189" cy="176196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4644" y="8985448"/>
            <a:ext cx="6408711" cy="731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0387" y="1640632"/>
            <a:ext cx="6408712" cy="38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0387" y="632520"/>
            <a:ext cx="6408712" cy="919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0388" y="6639939"/>
            <a:ext cx="6408711" cy="21294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0387" y="2298531"/>
            <a:ext cx="6402968" cy="4094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4925" y="144433"/>
            <a:ext cx="5946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u="sng" dirty="0"/>
              <a:t>WEATHER-SENSITIVE DEMAND FORECASTING MODEL FOR FAST MOVING CONSUMER GOODS BASED ON TL-</a:t>
            </a:r>
            <a:r>
              <a:rPr lang="en-US" altLang="zh-CN" sz="1400" u="sng" dirty="0" err="1"/>
              <a:t>XGBoost</a:t>
            </a:r>
            <a:r>
              <a:rPr lang="en-US" altLang="zh-CN" sz="1400" u="sng" dirty="0"/>
              <a:t> ALGORITHMS</a:t>
            </a:r>
            <a:endParaRPr lang="zh-CN" altLang="zh-C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02396" y="632520"/>
            <a:ext cx="61995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黑体" pitchFamily="49" charset="-122"/>
                <a:ea typeface="黑体" pitchFamily="49" charset="-122"/>
              </a:rPr>
              <a:t>The connotation of weather sensitive demand: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the demand for products or services, affected by the abnormal fluctuation of weather factors, changes abnormally on the basis of the original seasonal fluctuation.</a:t>
            </a:r>
            <a:endParaRPr lang="zh-CN" altLang="en-US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395" y="1064568"/>
            <a:ext cx="665499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黑体" pitchFamily="49" charset="-122"/>
                <a:ea typeface="黑体" pitchFamily="49" charset="-122"/>
              </a:rPr>
              <a:t>The problems to be </a:t>
            </a: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solved: </a:t>
            </a:r>
          </a:p>
          <a:p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1.The </a:t>
            </a:r>
            <a:r>
              <a:rPr lang="en-US" altLang="zh-CN" sz="800" dirty="0">
                <a:latin typeface="黑体" pitchFamily="49" charset="-122"/>
                <a:ea typeface="黑体" pitchFamily="49" charset="-122"/>
              </a:rPr>
              <a:t>description and selection of weather 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variables  2</a:t>
            </a:r>
            <a:r>
              <a:rPr lang="en-US" altLang="zh-CN" sz="800" dirty="0">
                <a:latin typeface="黑体" pitchFamily="49" charset="-122"/>
                <a:ea typeface="黑体" pitchFamily="49" charset="-122"/>
              </a:rPr>
              <a:t>. The influence of weather on product substitutability; </a:t>
            </a:r>
            <a:endParaRPr lang="en-US" altLang="zh-CN" sz="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800" dirty="0">
                <a:latin typeface="黑体" pitchFamily="49" charset="-122"/>
                <a:ea typeface="黑体" pitchFamily="49" charset="-122"/>
              </a:rPr>
              <a:t>. The establishment of weather sensitive demand 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model4</a:t>
            </a:r>
            <a:r>
              <a:rPr lang="en-US" altLang="zh-CN" sz="800" dirty="0">
                <a:latin typeface="黑体" pitchFamily="49" charset="-122"/>
                <a:ea typeface="黑体" pitchFamily="49" charset="-122"/>
              </a:rPr>
              <a:t>. The limitations of machine learning model in industry application</a:t>
            </a:r>
            <a:endParaRPr lang="zh-CN" altLang="en-US" sz="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395" y="1640632"/>
            <a:ext cx="63309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Chap1&amp; </a:t>
            </a: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Chap2</a:t>
            </a:r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research background of FMCG's rapid development since 2010; introduction of weather sensitive demand theory and boosting algorithm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230" y="2360712"/>
            <a:ext cx="45970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Chap3</a:t>
            </a:r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TL-</a:t>
            </a:r>
            <a:r>
              <a:rPr lang="en-US" altLang="zh-CN" sz="1050" b="1" dirty="0" err="1" smtClean="0">
                <a:latin typeface="黑体" pitchFamily="49" charset="-122"/>
                <a:ea typeface="黑体" pitchFamily="49" charset="-122"/>
              </a:rPr>
              <a:t>XGBoost</a:t>
            </a:r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Weather-sensitive demand forecasting model</a:t>
            </a:r>
            <a:endParaRPr lang="en-US" altLang="zh-CN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8880" y="6681163"/>
            <a:ext cx="21818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Chap4</a:t>
            </a:r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Empirical analysis</a:t>
            </a:r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396" y="2648744"/>
            <a:ext cx="3846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黑体" pitchFamily="49" charset="-122"/>
                <a:ea typeface="黑体" pitchFamily="49" charset="-122"/>
              </a:rPr>
              <a:t>Description and selection of weather </a:t>
            </a:r>
            <a:r>
              <a:rPr lang="en-US" altLang="zh-CN" sz="800" b="1" dirty="0" smtClean="0">
                <a:latin typeface="黑体" pitchFamily="49" charset="-122"/>
                <a:ea typeface="黑体" pitchFamily="49" charset="-122"/>
              </a:rPr>
              <a:t>variables</a:t>
            </a:r>
          </a:p>
          <a:p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11 </a:t>
            </a:r>
            <a:r>
              <a:rPr lang="en-US" altLang="zh-CN" sz="800" dirty="0">
                <a:latin typeface="黑体" pitchFamily="49" charset="-122"/>
                <a:ea typeface="黑体" pitchFamily="49" charset="-122"/>
              </a:rPr>
              <a:t>weather variables (day weather, night weather, maximum temperature, minimum temperature, morning wind direction, night wind direction, morning wind force, night wind 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force etc.)</a:t>
            </a:r>
            <a:endParaRPr lang="en-US" altLang="zh-CN" sz="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2396" y="3270123"/>
            <a:ext cx="351249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Two-stage </a:t>
            </a: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TrAdaboost.R2</a:t>
            </a:r>
            <a:r>
              <a:rPr lang="zh-CN" altLang="en-US" sz="105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model</a:t>
            </a:r>
            <a:endParaRPr lang="en-US" altLang="zh-CN" sz="105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Original dataset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305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sales data(shanghai)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Support dataset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sales data(other cities)</a:t>
            </a:r>
          </a:p>
          <a:p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Weather V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&amp;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product attribute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sales in each category(city dim)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2395" y="4170369"/>
            <a:ext cx="367240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 err="1" smtClean="0">
                <a:latin typeface="黑体" pitchFamily="49" charset="-122"/>
                <a:ea typeface="黑体" pitchFamily="49" charset="-122"/>
              </a:rPr>
              <a:t>XGBoost</a:t>
            </a:r>
            <a:r>
              <a:rPr lang="zh-CN" altLang="en-US" sz="105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model</a:t>
            </a:r>
            <a:endParaRPr lang="en-US" altLang="zh-CN" sz="105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dataset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sales of each item in each store</a:t>
            </a:r>
          </a:p>
          <a:p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Weather V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&amp; product attribute 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r>
              <a:rPr lang="zh-CN" altLang="en-US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SKU sales (store dim)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r>
              <a:rPr lang="zh-CN" altLang="en-US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SKU sales </a:t>
            </a:r>
            <a:r>
              <a:rPr lang="en-US" altLang="zh-CN" sz="1050" dirty="0" err="1" smtClean="0">
                <a:latin typeface="黑体" pitchFamily="49" charset="-122"/>
                <a:ea typeface="黑体" pitchFamily="49" charset="-122"/>
              </a:rPr>
              <a:t>prob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 (store dim)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2396" y="5080004"/>
            <a:ext cx="35124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GAD greedy aggregation and decomposition</a:t>
            </a:r>
            <a:endParaRPr lang="en-US" altLang="zh-CN" sz="1050" b="1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Step </a:t>
            </a:r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:order SKU in category based on </a:t>
            </a:r>
            <a:r>
              <a:rPr lang="en-US" altLang="zh-CN" sz="1050" dirty="0" err="1" smtClean="0">
                <a:latin typeface="黑体" pitchFamily="49" charset="-122"/>
                <a:ea typeface="黑体" pitchFamily="49" charset="-122"/>
              </a:rPr>
              <a:t>prob</a:t>
            </a:r>
            <a:r>
              <a:rPr lang="zh-CN" altLang="zh-CN" sz="1050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Step </a:t>
            </a:r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:add up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SKU sales</a:t>
            </a:r>
            <a:r>
              <a:rPr lang="zh-CN" altLang="zh-CN" sz="105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stop when add-up 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ales &gt; sales in each category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Step </a:t>
            </a:r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:set other sales to 0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Step </a:t>
            </a:r>
            <a:r>
              <a:rPr lang="en-US" altLang="zh-CN" sz="105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Output adjusted SKU sales in 4 categories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2395" y="7040215"/>
            <a:ext cx="302433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Missing Value</a:t>
            </a:r>
            <a:endParaRPr lang="en-US" altLang="zh-CN" sz="1050" b="1" dirty="0" smtClean="0">
              <a:latin typeface="黑体" pitchFamily="49" charset="-122"/>
              <a:ea typeface="黑体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Garble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in original dataset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Lack two day of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min temp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3511" y="7648051"/>
            <a:ext cx="30243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Data Transform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ay sales to month/year average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eather data processing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Z-score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Log sales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qualitative to quantitative feature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56194" y="6947912"/>
            <a:ext cx="3269149" cy="149094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6194" y="6969224"/>
            <a:ext cx="3269147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Feature Engineering</a:t>
            </a:r>
            <a:endParaRPr lang="en-US" altLang="zh-CN" sz="105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Method 1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business insight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&amp; literature review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11 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Weather features</a:t>
            </a:r>
            <a:endParaRPr lang="en-US" altLang="zh-CN" sz="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Method 2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plit and combine current feature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6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sales features</a:t>
            </a:r>
            <a:r>
              <a:rPr lang="zh-CN" altLang="en-US" sz="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Last week sales</a:t>
            </a:r>
            <a:r>
              <a:rPr lang="zh-CN" altLang="zh-CN" sz="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Last month average</a:t>
            </a:r>
            <a:r>
              <a:rPr lang="en-US" altLang="zh-CN" sz="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etc.</a:t>
            </a:r>
            <a:r>
              <a:rPr lang="zh-CN" altLang="en-US" sz="8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800" dirty="0" smtClean="0">
              <a:latin typeface="黑体" pitchFamily="49" charset="-122"/>
              <a:ea typeface="黑体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holiday features</a:t>
            </a:r>
            <a:r>
              <a:rPr lang="zh-CN" altLang="en-US" sz="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holiday</a:t>
            </a:r>
            <a:r>
              <a:rPr lang="zh-CN" altLang="zh-CN" sz="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800" dirty="0"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/F</a:t>
            </a:r>
            <a:r>
              <a:rPr lang="zh-CN" altLang="zh-CN" sz="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days of holidays</a:t>
            </a:r>
            <a:r>
              <a:rPr lang="zh-CN" altLang="en-US" sz="8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800" dirty="0">
              <a:latin typeface="黑体" pitchFamily="49" charset="-122"/>
              <a:ea typeface="黑体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stores features</a:t>
            </a:r>
            <a:r>
              <a:rPr lang="zh-CN" altLang="en-US" sz="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index</a:t>
            </a:r>
            <a:r>
              <a:rPr lang="zh-CN" altLang="zh-CN" sz="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type</a:t>
            </a:r>
            <a:r>
              <a:rPr lang="zh-CN" altLang="zh-CN" sz="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800" dirty="0" smtClean="0">
                <a:latin typeface="黑体" pitchFamily="49" charset="-122"/>
                <a:ea typeface="黑体" pitchFamily="49" charset="-122"/>
              </a:rPr>
              <a:t>area</a:t>
            </a:r>
            <a:r>
              <a:rPr lang="zh-CN" altLang="en-US" sz="8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08919" y="8985448"/>
            <a:ext cx="151216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Chap5</a:t>
            </a:r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sz="1050" b="1" dirty="0" err="1" smtClean="0">
                <a:latin typeface="黑体" pitchFamily="49" charset="-122"/>
                <a:ea typeface="黑体" pitchFamily="49" charset="-122"/>
              </a:rPr>
              <a:t>Conslusion</a:t>
            </a:r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2394" y="9139627"/>
            <a:ext cx="622294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Company should fully consider the impact of weather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Accelerate digitalization and prepare for large-size modeling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Pay attention to before/in/after sales season demand management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9152" y="2648745"/>
            <a:ext cx="3799927" cy="5760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437112" y="2720752"/>
            <a:ext cx="1944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黑体" pitchFamily="49" charset="-122"/>
                <a:ea typeface="黑体" pitchFamily="49" charset="-122"/>
              </a:rPr>
              <a:t>TL-</a:t>
            </a:r>
            <a:r>
              <a:rPr lang="en-US" altLang="zh-CN" sz="1200" b="1" dirty="0" err="1" smtClean="0">
                <a:latin typeface="黑体" pitchFamily="49" charset="-122"/>
                <a:ea typeface="黑体" pitchFamily="49" charset="-122"/>
              </a:rPr>
              <a:t>XGBoost</a:t>
            </a:r>
            <a:r>
              <a:rPr lang="zh-CN" altLang="en-US" sz="12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b="1" dirty="0" smtClean="0">
                <a:latin typeface="黑体" pitchFamily="49" charset="-122"/>
                <a:ea typeface="黑体" pitchFamily="49" charset="-122"/>
              </a:rPr>
              <a:t>framework</a:t>
            </a:r>
            <a:endParaRPr lang="en-US" altLang="zh-CN" sz="1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右箭头 36"/>
          <p:cNvSpPr/>
          <p:nvPr/>
        </p:nvSpPr>
        <p:spPr>
          <a:xfrm rot="5400000">
            <a:off x="3373172" y="8830995"/>
            <a:ext cx="123142" cy="1440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右箭头 37"/>
          <p:cNvSpPr/>
          <p:nvPr/>
        </p:nvSpPr>
        <p:spPr>
          <a:xfrm rot="5400000">
            <a:off x="3373172" y="6469352"/>
            <a:ext cx="123142" cy="1440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右箭头 38"/>
          <p:cNvSpPr/>
          <p:nvPr/>
        </p:nvSpPr>
        <p:spPr>
          <a:xfrm rot="5400000">
            <a:off x="3352297" y="2103381"/>
            <a:ext cx="123142" cy="1440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87593" y="8472100"/>
            <a:ext cx="32143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Model validation</a:t>
            </a:r>
            <a:r>
              <a:rPr lang="zh-CN" altLang="en-US" sz="105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 err="1" smtClean="0">
                <a:latin typeface="黑体" pitchFamily="49" charset="-122"/>
                <a:ea typeface="黑体" pitchFamily="49" charset="-122"/>
              </a:rPr>
              <a:t>categ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MAPE   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stores</a:t>
            </a:r>
            <a:r>
              <a:rPr lang="zh-CN" altLang="en-US" sz="105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MAE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1952" y="3016557"/>
            <a:ext cx="205339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category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2684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product</a:t>
            </a:r>
            <a:endParaRPr lang="en-US" altLang="zh-CN" sz="105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685460 </a:t>
            </a:r>
            <a:r>
              <a:rPr lang="en-US" altLang="zh-CN" sz="1050" dirty="0" smtClean="0">
                <a:latin typeface="黑体" pitchFamily="49" charset="-122"/>
                <a:ea typeface="黑体" pitchFamily="49" charset="-122"/>
              </a:rPr>
              <a:t>rows sales data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34171" y="3355476"/>
            <a:ext cx="614908" cy="729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534171" y="4304928"/>
            <a:ext cx="614908" cy="729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3645024" y="3329980"/>
            <a:ext cx="507831" cy="729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Transfer Learning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3602403" y="4304927"/>
            <a:ext cx="507831" cy="729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Machine Learning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4171" y="5246149"/>
            <a:ext cx="614908" cy="729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3725814" y="5246148"/>
            <a:ext cx="346249" cy="729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b="1" dirty="0" smtClean="0">
                <a:latin typeface="黑体" pitchFamily="49" charset="-122"/>
                <a:ea typeface="黑体" pitchFamily="49" charset="-122"/>
              </a:rPr>
              <a:t>GAD</a:t>
            </a:r>
            <a:endParaRPr lang="zh-CN" altLang="en-US" sz="105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3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12384" y="848544"/>
            <a:ext cx="6402968" cy="64087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4925" y="144433"/>
            <a:ext cx="5946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u="sng" dirty="0"/>
              <a:t>WEATHER-SENSITIVE DEMAND FORECASTING MODEL FOR FAST MOVING CONSUMER GOODS BASED ON TL-</a:t>
            </a:r>
            <a:r>
              <a:rPr lang="en-US" altLang="zh-CN" sz="1400" u="sng" dirty="0" err="1"/>
              <a:t>XGBoost</a:t>
            </a:r>
            <a:r>
              <a:rPr lang="en-US" altLang="zh-CN" sz="1400" u="sng" dirty="0"/>
              <a:t> ALGORITHMS</a:t>
            </a:r>
            <a:endParaRPr lang="zh-CN" altLang="zh-CN" sz="1400" dirty="0"/>
          </a:p>
        </p:txBody>
      </p:sp>
      <p:graphicFrame>
        <p:nvGraphicFramePr>
          <p:cNvPr id="41" name="图表 40"/>
          <p:cNvGraphicFramePr/>
          <p:nvPr>
            <p:extLst>
              <p:ext uri="{D42A27DB-BD31-4B8C-83A1-F6EECF244321}">
                <p14:modId xmlns:p14="http://schemas.microsoft.com/office/powerpoint/2010/main" val="2282842411"/>
              </p:ext>
            </p:extLst>
          </p:nvPr>
        </p:nvGraphicFramePr>
        <p:xfrm>
          <a:off x="302394" y="2931642"/>
          <a:ext cx="3528392" cy="202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229312203"/>
              </p:ext>
            </p:extLst>
          </p:nvPr>
        </p:nvGraphicFramePr>
        <p:xfrm>
          <a:off x="244319" y="876186"/>
          <a:ext cx="3582144" cy="201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2672721424"/>
              </p:ext>
            </p:extLst>
          </p:nvPr>
        </p:nvGraphicFramePr>
        <p:xfrm>
          <a:off x="302394" y="5097016"/>
          <a:ext cx="3482262" cy="204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7" name="矩形 46"/>
          <p:cNvSpPr/>
          <p:nvPr/>
        </p:nvSpPr>
        <p:spPr>
          <a:xfrm>
            <a:off x="302395" y="920552"/>
            <a:ext cx="3558654" cy="2016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02395" y="3008784"/>
            <a:ext cx="3558654" cy="2016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02394" y="5097016"/>
            <a:ext cx="3558654" cy="2016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005064" y="1640123"/>
            <a:ext cx="2520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Two-stage 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TrAdaboost.R2</a:t>
            </a: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Average MAPE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11.96</a:t>
            </a:r>
            <a:r>
              <a:rPr lang="en-US" altLang="zh-CN" sz="1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% 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098878" y="3601397"/>
            <a:ext cx="2520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TL-</a:t>
            </a:r>
            <a:r>
              <a:rPr lang="en-US" altLang="zh-CN" sz="1200" dirty="0" err="1" smtClean="0">
                <a:latin typeface="黑体" pitchFamily="49" charset="-122"/>
                <a:ea typeface="黑体" pitchFamily="49" charset="-122"/>
              </a:rPr>
              <a:t>XGBoost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MAE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0.841</a:t>
            </a:r>
            <a:endParaRPr lang="en-US" altLang="zh-CN" sz="1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Lowest</a:t>
            </a:r>
            <a:endParaRPr lang="en-US" altLang="zh-CN" sz="12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Compare to 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SVM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0.219 less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Compare to </a:t>
            </a:r>
            <a:r>
              <a:rPr lang="en-US" altLang="zh-CN" sz="1200" dirty="0" err="1" smtClean="0">
                <a:latin typeface="黑体" pitchFamily="49" charset="-122"/>
                <a:ea typeface="黑体" pitchFamily="49" charset="-122"/>
              </a:rPr>
              <a:t>XGBoost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0.018 less</a:t>
            </a:r>
            <a:endParaRPr lang="en-US" altLang="zh-CN" sz="1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95073" y="5874295"/>
            <a:ext cx="2520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Consider take weather factor into consideration, MAE increase </a:t>
            </a:r>
            <a:r>
              <a:rPr lang="en-US" altLang="zh-CN" sz="1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0.024 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and</a:t>
            </a:r>
            <a:r>
              <a:rPr lang="zh-CN" altLang="en-US" sz="12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0.006</a:t>
            </a:r>
          </a:p>
        </p:txBody>
      </p:sp>
    </p:spTree>
    <p:extLst>
      <p:ext uri="{BB962C8B-B14F-4D97-AF65-F5344CB8AC3E}">
        <p14:creationId xmlns:p14="http://schemas.microsoft.com/office/powerpoint/2010/main" val="11611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478</Words>
  <Application>Microsoft Office PowerPoint</Application>
  <PresentationFormat>A4 纸张(210x297 毫米)</PresentationFormat>
  <Paragraphs>68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董剑铭</dc:creator>
  <cp:lastModifiedBy>skygrin</cp:lastModifiedBy>
  <cp:revision>31</cp:revision>
  <dcterms:created xsi:type="dcterms:W3CDTF">2019-05-31T16:08:05Z</dcterms:created>
  <dcterms:modified xsi:type="dcterms:W3CDTF">2020-01-18T19:24:19Z</dcterms:modified>
</cp:coreProperties>
</file>