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69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DE20-AA0A-CF4A-8498-1AA1C7E616C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167E-A4FE-7249-83EE-050061462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8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F43-ED0B-FC42-A9F0-597BBA9DE314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BE56-96D1-F046-88F1-C4B790D43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0.png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5" y="43179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Ridge Regression Analysis on Correlates of Cars’ Miles Per Gallon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4225" y="358457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Jiannan(Jeffrey) Zhang</a:t>
            </a:r>
          </a:p>
          <a:p>
            <a:r>
              <a:rPr lang="en-US" sz="2400" dirty="0" smtClean="0">
                <a:latin typeface="Arial"/>
                <a:cs typeface="Arial"/>
              </a:rPr>
              <a:t>University of Texas at Austin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" name="Picture 4" descr="EstimateMultipleLinearRegressionCoefficientsExample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739900"/>
            <a:ext cx="417538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of Error VS Lambda for three models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4880"/>
            <a:ext cx="3135534" cy="363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12" y="2154880"/>
            <a:ext cx="3175098" cy="363100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72" y="2218456"/>
            <a:ext cx="3087227" cy="35674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 rot="18302569">
            <a:off x="824870" y="5602089"/>
            <a:ext cx="1054421" cy="117437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302569">
            <a:off x="3799249" y="5602091"/>
            <a:ext cx="1054421" cy="117437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02569">
            <a:off x="6836340" y="5602086"/>
            <a:ext cx="1054421" cy="117437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5495" y="6126165"/>
            <a:ext cx="99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5667" y="6126165"/>
            <a:ext cx="105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8430" y="6126165"/>
            <a:ext cx="11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88" y="1417638"/>
            <a:ext cx="3905112" cy="49484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of the car and </a:t>
            </a:r>
            <a:r>
              <a:rPr lang="en-US" dirty="0" smtClean="0"/>
              <a:t>HP</a:t>
            </a:r>
            <a:r>
              <a:rPr lang="en-US" dirty="0" smtClean="0"/>
              <a:t> </a:t>
            </a:r>
            <a:r>
              <a:rPr lang="en-US" dirty="0"/>
              <a:t>are best two predictors for the </a:t>
            </a:r>
            <a:r>
              <a:rPr lang="en-US" dirty="0" smtClean="0"/>
              <a:t>MPG in Model I (compare all the features together). </a:t>
            </a:r>
          </a:p>
          <a:p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variables that are negative correlated with MPG</a:t>
            </a:r>
            <a:r>
              <a:rPr lang="en-US" dirty="0" smtClean="0"/>
              <a:t>. They are number </a:t>
            </a:r>
            <a:r>
              <a:rPr lang="en-US" dirty="0"/>
              <a:t>of cylinders, </a:t>
            </a:r>
            <a:r>
              <a:rPr lang="en-US" dirty="0" smtClean="0"/>
              <a:t>engine displacement, HP, </a:t>
            </a:r>
            <a:r>
              <a:rPr lang="en-US" dirty="0"/>
              <a:t>weight of the vehicle and acceleration time.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variables that are positively correlated with MPG. They are year of the car and the country </a:t>
            </a:r>
            <a:r>
              <a:rPr lang="en-US" dirty="0" smtClean="0"/>
              <a:t>origin of the car. </a:t>
            </a:r>
            <a:r>
              <a:rPr lang="en-US" dirty="0"/>
              <a:t>Japanese cars usually have the highest MPG, followed by </a:t>
            </a:r>
            <a:r>
              <a:rPr lang="en-US" dirty="0" smtClean="0"/>
              <a:t>Germany cars </a:t>
            </a:r>
            <a:r>
              <a:rPr lang="en-US" dirty="0"/>
              <a:t>and </a:t>
            </a:r>
            <a:r>
              <a:rPr lang="en-US" dirty="0" smtClean="0"/>
              <a:t>American</a:t>
            </a:r>
            <a:r>
              <a:rPr lang="en-US" dirty="0" smtClean="0"/>
              <a:t> cars 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68064"/>
              </p:ext>
            </p:extLst>
          </p:nvPr>
        </p:nvGraphicFramePr>
        <p:xfrm>
          <a:off x="300424" y="1386278"/>
          <a:ext cx="4546143" cy="316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3" imgW="6096000" imgH="3962400" progId="Word.Document.12">
                  <p:embed/>
                </p:oleObj>
              </mc:Choice>
              <mc:Fallback>
                <p:oleObj name="Document" r:id="rId3" imgW="6096000" imgH="396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424" y="1386278"/>
                        <a:ext cx="4546143" cy="316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 rot="18302569">
            <a:off x="2361609" y="2889913"/>
            <a:ext cx="630469" cy="183939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302569">
            <a:off x="3015311" y="2889913"/>
            <a:ext cx="630469" cy="183939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10223"/>
              </p:ext>
            </p:extLst>
          </p:nvPr>
        </p:nvGraphicFramePr>
        <p:xfrm>
          <a:off x="300424" y="4443296"/>
          <a:ext cx="4501974" cy="225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5" imgW="6096000" imgH="3314700" progId="Word.Document.12">
                  <p:embed/>
                </p:oleObj>
              </mc:Choice>
              <mc:Fallback>
                <p:oleObj name="Document" r:id="rId5" imgW="6096000" imgH="331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424" y="4443296"/>
                        <a:ext cx="4501974" cy="2252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 rot="14962734">
            <a:off x="2759009" y="5127741"/>
            <a:ext cx="630469" cy="183939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858827">
            <a:off x="3271614" y="5126837"/>
            <a:ext cx="630469" cy="183939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498" y="1600200"/>
            <a:ext cx="370130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Ridge regression is better than OLS regression in this </a:t>
            </a:r>
            <a:r>
              <a:rPr lang="en-US" dirty="0" smtClean="0"/>
              <a:t>study</a:t>
            </a:r>
          </a:p>
          <a:p>
            <a:r>
              <a:rPr lang="en-US" dirty="0"/>
              <a:t>By controlling the size of coefficients, ridge regression is a good way to battle multicollinearly for a large set of predictor variables in a regression </a:t>
            </a:r>
            <a:r>
              <a:rPr lang="en-US" dirty="0" smtClean="0"/>
              <a:t>model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7638"/>
            <a:ext cx="4483814" cy="273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ight Arrow 4"/>
          <p:cNvSpPr/>
          <p:nvPr/>
        </p:nvSpPr>
        <p:spPr>
          <a:xfrm rot="12360330">
            <a:off x="642277" y="2054791"/>
            <a:ext cx="694306" cy="152871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028621">
            <a:off x="2663372" y="3342030"/>
            <a:ext cx="694306" cy="152871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3225" y="2146407"/>
            <a:ext cx="1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OLS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5611" y="2580722"/>
            <a:ext cx="136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ridge regression is smaller!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2091"/>
            <a:ext cx="4483813" cy="2825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 rot="12360330">
            <a:off x="642277" y="4841417"/>
            <a:ext cx="694306" cy="152871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4949" y="4901672"/>
            <a:ext cx="1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OLS regression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9028621">
            <a:off x="2323627" y="6049727"/>
            <a:ext cx="694306" cy="152871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0524" y="5224837"/>
            <a:ext cx="136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ridge regression is smaller!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Jiannan(Jeffrey) Zhang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0" y="1981200"/>
            <a:ext cx="49117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University of Texas at Austin</a:t>
            </a:r>
          </a:p>
        </p:txBody>
      </p:sp>
    </p:spTree>
    <p:extLst>
      <p:ext uri="{BB962C8B-B14F-4D97-AF65-F5344CB8AC3E}">
        <p14:creationId xmlns:p14="http://schemas.microsoft.com/office/powerpoint/2010/main" val="157795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ques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5086"/>
          <a:stretch>
            <a:fillRect/>
          </a:stretch>
        </p:blipFill>
        <p:spPr>
          <a:xfrm>
            <a:off x="0" y="333375"/>
            <a:ext cx="9144000" cy="6524624"/>
          </a:xfrm>
        </p:spPr>
      </p:pic>
    </p:spTree>
    <p:extLst>
      <p:ext uri="{BB962C8B-B14F-4D97-AF65-F5344CB8AC3E}">
        <p14:creationId xmlns:p14="http://schemas.microsoft.com/office/powerpoint/2010/main" val="209683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481" y="1660132"/>
            <a:ext cx="3936467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/>
              <a:t>Concerns about the fuel supply and fuel efficiency have been growing </a:t>
            </a:r>
            <a:r>
              <a:rPr lang="en-US" dirty="0" smtClean="0"/>
              <a:t>significantly</a:t>
            </a:r>
            <a:r>
              <a:rPr lang="en-US" dirty="0" smtClean="0"/>
              <a:t> </a:t>
            </a:r>
            <a:r>
              <a:rPr lang="en-US" dirty="0"/>
              <a:t>in recent </a:t>
            </a:r>
            <a:r>
              <a:rPr lang="en-US" dirty="0" smtClean="0"/>
              <a:t>years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Many scholars believe that investing </a:t>
            </a:r>
            <a:r>
              <a:rPr lang="en-US" dirty="0"/>
              <a:t>in technologies to increase the fuel economy of America's vehicle fleet will create domestic jobs, save consumers money at the pump, cut global warming </a:t>
            </a:r>
            <a:r>
              <a:rPr lang="en-US" dirty="0" smtClean="0"/>
              <a:t>pollution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417638"/>
            <a:ext cx="3976782" cy="49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368" b="15368"/>
          <a:stretch>
            <a:fillRect/>
          </a:stretch>
        </p:blipFill>
        <p:spPr>
          <a:xfrm>
            <a:off x="457200" y="1417638"/>
            <a:ext cx="4148273" cy="30354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74" y="1417637"/>
            <a:ext cx="4081326" cy="3207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726" y="5042817"/>
            <a:ext cx="71176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factors affecting MPG such as horsepower (HP), weight, and year of the car</a:t>
            </a:r>
            <a:r>
              <a:rPr lang="en-US" dirty="0"/>
              <a:t>. My study focuses on using ridge regression to analyze the correlations </a:t>
            </a:r>
            <a:r>
              <a:rPr lang="en-US" dirty="0" smtClean="0"/>
              <a:t>between a </a:t>
            </a:r>
            <a:r>
              <a:rPr lang="en-US" dirty="0"/>
              <a:t>car’s MPG and seven predictor variables (number of cylinders, engine displacement</a:t>
            </a:r>
            <a:r>
              <a:rPr lang="en-US" dirty="0" smtClean="0"/>
              <a:t>, HP, </a:t>
            </a:r>
            <a:r>
              <a:rPr lang="en-US" dirty="0"/>
              <a:t>weight of the vehicle, acceleration time, origin country and the year of the </a:t>
            </a:r>
            <a:r>
              <a:rPr lang="en-US" dirty="0" smtClean="0"/>
              <a:t>car)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0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2896"/>
            <a:ext cx="3601520" cy="29854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58720" y="1181906"/>
            <a:ext cx="4830518" cy="17543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ridge regression 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1584900"/>
            <a:ext cx="40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way to do the regression is to use </a:t>
            </a:r>
            <a:r>
              <a:rPr lang="en-US" dirty="0"/>
              <a:t>Ordinary </a:t>
            </a:r>
            <a:r>
              <a:rPr lang="en-US" dirty="0" smtClean="0"/>
              <a:t>Least-Squares (OLS)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7675522">
            <a:off x="1568201" y="2681918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58" y="2936233"/>
            <a:ext cx="4436780" cy="338874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3311684">
            <a:off x="5673372" y="3256768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methods:  1. Ridge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00" y="1194989"/>
            <a:ext cx="4280004" cy="338354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518742">
            <a:off x="5829539" y="3621822"/>
            <a:ext cx="1881081" cy="213757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4142" y="4420733"/>
            <a:ext cx="286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size of </a:t>
            </a:r>
            <a:r>
              <a:rPr lang="en-US" dirty="0" smtClean="0"/>
              <a:t>the weights </a:t>
            </a:r>
            <a:r>
              <a:rPr lang="en-US" dirty="0" smtClean="0"/>
              <a:t>is controlled. </a:t>
            </a:r>
            <a:r>
              <a:rPr lang="en-US" dirty="0" smtClean="0"/>
              <a:t>Therefore the </a:t>
            </a:r>
            <a:r>
              <a:rPr lang="en-US" dirty="0" smtClean="0"/>
              <a:t>model is more stable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my study, another </a:t>
            </a:r>
            <a:r>
              <a:rPr lang="en-US" dirty="0" smtClean="0"/>
              <a:t>goal is </a:t>
            </a:r>
            <a:r>
              <a:rPr lang="en-US" dirty="0" smtClean="0"/>
              <a:t>to find </a:t>
            </a:r>
            <a:r>
              <a:rPr lang="en-US" dirty="0" smtClean="0"/>
              <a:t>the </a:t>
            </a:r>
            <a:r>
              <a:rPr lang="en-US" b="1" dirty="0" smtClean="0"/>
              <a:t>best ridge parameter (Lambda) </a:t>
            </a:r>
            <a:r>
              <a:rPr lang="en-US" dirty="0" smtClean="0"/>
              <a:t>that minimizes the ERROR 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4450080" cy="40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ight Arrow 11"/>
          <p:cNvSpPr/>
          <p:nvPr/>
        </p:nvSpPr>
        <p:spPr>
          <a:xfrm rot="13052649">
            <a:off x="2718192" y="4943189"/>
            <a:ext cx="694306" cy="159700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23" y="5297895"/>
            <a:ext cx="136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ridge regression is smaller!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2360330">
            <a:off x="642276" y="2275699"/>
            <a:ext cx="694306" cy="152871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3225" y="2444326"/>
            <a:ext cx="1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for OLS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1"/>
            <a:ext cx="8229600" cy="1143000"/>
          </a:xfrm>
        </p:spPr>
        <p:txBody>
          <a:bodyPr/>
          <a:lstStyle/>
          <a:p>
            <a:r>
              <a:rPr lang="en-US" dirty="0" smtClean="0"/>
              <a:t>Main methods:  2.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73" y="4587788"/>
            <a:ext cx="3762641" cy="20134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used ten-fold cross-validation </a:t>
            </a:r>
          </a:p>
          <a:p>
            <a:r>
              <a:rPr lang="en-US" dirty="0" smtClean="0"/>
              <a:t>Every time I use nine folds to train data and one fold to test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" y="1390651"/>
            <a:ext cx="7713413" cy="29213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193965">
            <a:off x="4169269" y="4509916"/>
            <a:ext cx="1918967" cy="155743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547" y="4842236"/>
            <a:ext cx="4121453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Used to limit problems like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overfitting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65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I (data </a:t>
            </a:r>
            <a:r>
              <a:rPr lang="en-US" dirty="0"/>
              <a:t>set with six </a:t>
            </a:r>
            <a:r>
              <a:rPr lang="en-US" dirty="0" smtClean="0"/>
              <a:t>features : number </a:t>
            </a:r>
            <a:r>
              <a:rPr lang="en-US" dirty="0"/>
              <a:t>of cylinders, engine displacement, </a:t>
            </a:r>
            <a:r>
              <a:rPr lang="en-US" dirty="0" smtClean="0"/>
              <a:t>HP, weight, </a:t>
            </a:r>
            <a:r>
              <a:rPr lang="en-US" dirty="0"/>
              <a:t>acceleration time, origin country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93560"/>
              </p:ext>
            </p:extLst>
          </p:nvPr>
        </p:nvGraphicFramePr>
        <p:xfrm>
          <a:off x="457200" y="2780592"/>
          <a:ext cx="8373247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6096000" imgH="3962400" progId="Word.Document.12">
                  <p:embed/>
                </p:oleObj>
              </mc:Choice>
              <mc:Fallback>
                <p:oleObj name="Document" r:id="rId3" imgW="6096000" imgH="396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780592"/>
                        <a:ext cx="8373247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97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94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Model II (</a:t>
            </a:r>
            <a:r>
              <a:rPr lang="en-US" dirty="0"/>
              <a:t>data set with all continuous variables </a:t>
            </a:r>
            <a:r>
              <a:rPr lang="en-US" dirty="0" smtClean="0"/>
              <a:t>: engine displacement</a:t>
            </a:r>
            <a:r>
              <a:rPr lang="en-US" dirty="0"/>
              <a:t>, HP, weight, acceleration time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73648"/>
              </p:ext>
            </p:extLst>
          </p:nvPr>
        </p:nvGraphicFramePr>
        <p:xfrm>
          <a:off x="774673" y="2508995"/>
          <a:ext cx="8369327" cy="417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6096000" imgH="3251200" progId="Word.Document.12">
                  <p:embed/>
                </p:oleObj>
              </mc:Choice>
              <mc:Fallback>
                <p:oleObj name="Document" r:id="rId3" imgW="6096000" imgH="325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673" y="2508995"/>
                        <a:ext cx="8369327" cy="4170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02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97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III (</a:t>
            </a:r>
            <a:r>
              <a:rPr lang="en-US" dirty="0"/>
              <a:t>data set with all discrete variables </a:t>
            </a:r>
            <a:r>
              <a:rPr lang="en-US" dirty="0" smtClean="0"/>
              <a:t>: number </a:t>
            </a:r>
            <a:r>
              <a:rPr lang="en-US" dirty="0"/>
              <a:t>of cylinders, </a:t>
            </a:r>
            <a:r>
              <a:rPr lang="en-US" dirty="0" smtClean="0"/>
              <a:t>origin country, </a:t>
            </a:r>
            <a:r>
              <a:rPr lang="en-US" dirty="0"/>
              <a:t>years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08083"/>
              </p:ext>
            </p:extLst>
          </p:nvPr>
        </p:nvGraphicFramePr>
        <p:xfrm>
          <a:off x="849141" y="2649905"/>
          <a:ext cx="7993063" cy="399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6096000" imgH="3314700" progId="Word.Document.12">
                  <p:embed/>
                </p:oleObj>
              </mc:Choice>
              <mc:Fallback>
                <p:oleObj name="Document" r:id="rId3" imgW="6096000" imgH="331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141" y="2649905"/>
                        <a:ext cx="7993063" cy="3998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61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491</Words>
  <Application>Microsoft Macintosh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Ridge Regression Analysis on Correlates of Cars’ Miles Per Gallon</vt:lpstr>
      <vt:lpstr>Introduction</vt:lpstr>
      <vt:lpstr>Introduction</vt:lpstr>
      <vt:lpstr>Introduction</vt:lpstr>
      <vt:lpstr>Main methods:  1. Ridge regression</vt:lpstr>
      <vt:lpstr>Main methods:  2. Cross-validation</vt:lpstr>
      <vt:lpstr>Results</vt:lpstr>
      <vt:lpstr>Results</vt:lpstr>
      <vt:lpstr>Results</vt:lpstr>
      <vt:lpstr>Results</vt:lpstr>
      <vt:lpstr>Discussion</vt:lpstr>
      <vt:lpstr>Discussion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MPG for cars</dc:title>
  <dc:creator>Jiannan Zhang</dc:creator>
  <cp:lastModifiedBy>Jiannan Zhang</cp:lastModifiedBy>
  <cp:revision>33</cp:revision>
  <dcterms:created xsi:type="dcterms:W3CDTF">2014-11-20T04:06:00Z</dcterms:created>
  <dcterms:modified xsi:type="dcterms:W3CDTF">2014-12-10T04:40:42Z</dcterms:modified>
</cp:coreProperties>
</file>