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0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9" autoAdjust="0"/>
    <p:restoredTop sz="94595" autoAdjust="0"/>
  </p:normalViewPr>
  <p:slideViewPr>
    <p:cSldViewPr snapToGrid="0" snapToObjects="1">
      <p:cViewPr>
        <p:scale>
          <a:sx n="80" d="100"/>
          <a:sy n="80" d="100"/>
        </p:scale>
        <p:origin x="-1792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78B7E-F6A1-F14B-A588-0EB32ECA006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7A2DFE43-325C-614B-AD3C-26A2A6489296}">
      <dgm:prSet phldrT="[Text]"/>
      <dgm:spPr/>
      <dgm:t>
        <a:bodyPr/>
        <a:lstStyle/>
        <a:p>
          <a:r>
            <a:rPr lang="en-US" dirty="0" smtClean="0"/>
            <a:t>Load the raw data into Oracle</a:t>
          </a:r>
          <a:endParaRPr lang="en-US" dirty="0"/>
        </a:p>
      </dgm:t>
    </dgm:pt>
    <dgm:pt modelId="{CA1A32FC-3902-B749-B749-411BEA938668}" type="parTrans" cxnId="{BD1C0483-54AC-1A41-980C-8F56221405D8}">
      <dgm:prSet/>
      <dgm:spPr/>
      <dgm:t>
        <a:bodyPr/>
        <a:lstStyle/>
        <a:p>
          <a:endParaRPr lang="en-US"/>
        </a:p>
      </dgm:t>
    </dgm:pt>
    <dgm:pt modelId="{D10EB1CF-97B1-DE4C-97F3-E8A6C16C2397}" type="sibTrans" cxnId="{BD1C0483-54AC-1A41-980C-8F56221405D8}">
      <dgm:prSet/>
      <dgm:spPr/>
      <dgm:t>
        <a:bodyPr/>
        <a:lstStyle/>
        <a:p>
          <a:endParaRPr lang="en-US"/>
        </a:p>
      </dgm:t>
    </dgm:pt>
    <dgm:pt modelId="{EB8ABFEE-B570-2A43-93C1-1BACE96052E3}">
      <dgm:prSet phldrT="[Text]"/>
      <dgm:spPr/>
      <dgm:t>
        <a:bodyPr/>
        <a:lstStyle/>
        <a:p>
          <a:r>
            <a:rPr lang="en-US" dirty="0" smtClean="0"/>
            <a:t>Create new table for each state and its review text</a:t>
          </a:r>
          <a:endParaRPr lang="en-US" dirty="0"/>
        </a:p>
      </dgm:t>
    </dgm:pt>
    <dgm:pt modelId="{33D5024A-A96D-CD4C-BC6B-842E50BF03DA}" type="parTrans" cxnId="{31124534-723E-CB4E-84F8-2ED161F09ED6}">
      <dgm:prSet/>
      <dgm:spPr/>
      <dgm:t>
        <a:bodyPr/>
        <a:lstStyle/>
        <a:p>
          <a:endParaRPr lang="en-US"/>
        </a:p>
      </dgm:t>
    </dgm:pt>
    <dgm:pt modelId="{9BEA91FD-A38E-B84C-87CE-BD02033665D5}" type="sibTrans" cxnId="{31124534-723E-CB4E-84F8-2ED161F09ED6}">
      <dgm:prSet/>
      <dgm:spPr/>
      <dgm:t>
        <a:bodyPr/>
        <a:lstStyle/>
        <a:p>
          <a:endParaRPr lang="en-US"/>
        </a:p>
      </dgm:t>
    </dgm:pt>
    <dgm:pt modelId="{9AF46697-A83C-F84B-8DA3-5D8A4BDD09B7}">
      <dgm:prSet phldrT="[Text]"/>
      <dgm:spPr/>
      <dgm:t>
        <a:bodyPr/>
        <a:lstStyle/>
        <a:p>
          <a:r>
            <a:rPr lang="en-US" dirty="0" smtClean="0"/>
            <a:t>Join BT and RT on </a:t>
          </a:r>
          <a:r>
            <a:rPr lang="en-US" dirty="0" err="1" smtClean="0"/>
            <a:t>B_id</a:t>
          </a:r>
          <a:r>
            <a:rPr lang="en-US" dirty="0" smtClean="0"/>
            <a:t> and select state, text column </a:t>
          </a:r>
          <a:endParaRPr lang="en-US" dirty="0"/>
        </a:p>
      </dgm:t>
    </dgm:pt>
    <dgm:pt modelId="{89993B47-32BA-C848-9B8E-94D6D707986C}" type="sibTrans" cxnId="{25C27EB6-7122-4F41-89CE-5C405FAC37D4}">
      <dgm:prSet/>
      <dgm:spPr/>
      <dgm:t>
        <a:bodyPr/>
        <a:lstStyle/>
        <a:p>
          <a:endParaRPr lang="en-US"/>
        </a:p>
      </dgm:t>
    </dgm:pt>
    <dgm:pt modelId="{75124E1D-EC0F-5C48-8B27-BC9D2EB5B8F0}" type="parTrans" cxnId="{25C27EB6-7122-4F41-89CE-5C405FAC37D4}">
      <dgm:prSet/>
      <dgm:spPr/>
      <dgm:t>
        <a:bodyPr/>
        <a:lstStyle/>
        <a:p>
          <a:endParaRPr lang="en-US"/>
        </a:p>
      </dgm:t>
    </dgm:pt>
    <dgm:pt modelId="{C1755372-887D-554B-8C14-B49CB07E741C}" type="pres">
      <dgm:prSet presAssocID="{83378B7E-F6A1-F14B-A588-0EB32ECA0065}" presName="Name0" presStyleCnt="0">
        <dgm:presLayoutVars>
          <dgm:dir/>
          <dgm:resizeHandles val="exact"/>
        </dgm:presLayoutVars>
      </dgm:prSet>
      <dgm:spPr/>
    </dgm:pt>
    <dgm:pt modelId="{08172EAA-5FB9-4D42-8081-3D4F6BEB7D5E}" type="pres">
      <dgm:prSet presAssocID="{7A2DFE43-325C-614B-AD3C-26A2A64892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374C5D-72DF-7040-809C-B18BDDC1F40E}" type="pres">
      <dgm:prSet presAssocID="{D10EB1CF-97B1-DE4C-97F3-E8A6C16C239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AFD433C-F04A-D442-8301-87D48ADE2083}" type="pres">
      <dgm:prSet presAssocID="{D10EB1CF-97B1-DE4C-97F3-E8A6C16C23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79FBC7E-6D7F-8547-B8FC-2838179EE4B2}" type="pres">
      <dgm:prSet presAssocID="{9AF46697-A83C-F84B-8DA3-5D8A4BDD09B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6578A-CEAE-2E47-8833-5E29E140BBEA}" type="pres">
      <dgm:prSet presAssocID="{89993B47-32BA-C848-9B8E-94D6D707986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53A5889-5AB5-894A-B18C-16B93CBDDCDB}" type="pres">
      <dgm:prSet presAssocID="{89993B47-32BA-C848-9B8E-94D6D707986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B64E8A6-4AB3-1041-A47F-1985463FE67B}" type="pres">
      <dgm:prSet presAssocID="{EB8ABFEE-B570-2A43-93C1-1BACE96052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CD16B9-6A7B-7F42-A6A6-767E09E3148E}" type="presOf" srcId="{D10EB1CF-97B1-DE4C-97F3-E8A6C16C2397}" destId="{1D374C5D-72DF-7040-809C-B18BDDC1F40E}" srcOrd="0" destOrd="0" presId="urn:microsoft.com/office/officeart/2005/8/layout/process1"/>
    <dgm:cxn modelId="{DC268954-BFA3-4B4F-B969-99CB225A69DC}" type="presOf" srcId="{D10EB1CF-97B1-DE4C-97F3-E8A6C16C2397}" destId="{BAFD433C-F04A-D442-8301-87D48ADE2083}" srcOrd="1" destOrd="0" presId="urn:microsoft.com/office/officeart/2005/8/layout/process1"/>
    <dgm:cxn modelId="{94A15B5A-E45E-4147-95E2-AA623C0760F4}" type="presOf" srcId="{89993B47-32BA-C848-9B8E-94D6D707986C}" destId="{D53A5889-5AB5-894A-B18C-16B93CBDDCDB}" srcOrd="1" destOrd="0" presId="urn:microsoft.com/office/officeart/2005/8/layout/process1"/>
    <dgm:cxn modelId="{0194CAB1-6B6C-4E47-B5D3-DD92CE7E2ECC}" type="presOf" srcId="{83378B7E-F6A1-F14B-A588-0EB32ECA0065}" destId="{C1755372-887D-554B-8C14-B49CB07E741C}" srcOrd="0" destOrd="0" presId="urn:microsoft.com/office/officeart/2005/8/layout/process1"/>
    <dgm:cxn modelId="{BD1C0483-54AC-1A41-980C-8F56221405D8}" srcId="{83378B7E-F6A1-F14B-A588-0EB32ECA0065}" destId="{7A2DFE43-325C-614B-AD3C-26A2A6489296}" srcOrd="0" destOrd="0" parTransId="{CA1A32FC-3902-B749-B749-411BEA938668}" sibTransId="{D10EB1CF-97B1-DE4C-97F3-E8A6C16C2397}"/>
    <dgm:cxn modelId="{25C27EB6-7122-4F41-89CE-5C405FAC37D4}" srcId="{83378B7E-F6A1-F14B-A588-0EB32ECA0065}" destId="{9AF46697-A83C-F84B-8DA3-5D8A4BDD09B7}" srcOrd="1" destOrd="0" parTransId="{75124E1D-EC0F-5C48-8B27-BC9D2EB5B8F0}" sibTransId="{89993B47-32BA-C848-9B8E-94D6D707986C}"/>
    <dgm:cxn modelId="{31124534-723E-CB4E-84F8-2ED161F09ED6}" srcId="{83378B7E-F6A1-F14B-A588-0EB32ECA0065}" destId="{EB8ABFEE-B570-2A43-93C1-1BACE96052E3}" srcOrd="2" destOrd="0" parTransId="{33D5024A-A96D-CD4C-BC6B-842E50BF03DA}" sibTransId="{9BEA91FD-A38E-B84C-87CE-BD02033665D5}"/>
    <dgm:cxn modelId="{D2C6428E-42A8-D342-9EAF-555B0AEB888B}" type="presOf" srcId="{89993B47-32BA-C848-9B8E-94D6D707986C}" destId="{49D6578A-CEAE-2E47-8833-5E29E140BBEA}" srcOrd="0" destOrd="0" presId="urn:microsoft.com/office/officeart/2005/8/layout/process1"/>
    <dgm:cxn modelId="{0C13993D-A71E-F447-B2FF-8C943B1EB9C4}" type="presOf" srcId="{7A2DFE43-325C-614B-AD3C-26A2A6489296}" destId="{08172EAA-5FB9-4D42-8081-3D4F6BEB7D5E}" srcOrd="0" destOrd="0" presId="urn:microsoft.com/office/officeart/2005/8/layout/process1"/>
    <dgm:cxn modelId="{BC0950A3-96A3-124B-B77C-1EA518E15C88}" type="presOf" srcId="{9AF46697-A83C-F84B-8DA3-5D8A4BDD09B7}" destId="{379FBC7E-6D7F-8547-B8FC-2838179EE4B2}" srcOrd="0" destOrd="0" presId="urn:microsoft.com/office/officeart/2005/8/layout/process1"/>
    <dgm:cxn modelId="{3E8B6B97-3C97-964A-9FBA-C6FE9B28B481}" type="presOf" srcId="{EB8ABFEE-B570-2A43-93C1-1BACE96052E3}" destId="{3B64E8A6-4AB3-1041-A47F-1985463FE67B}" srcOrd="0" destOrd="0" presId="urn:microsoft.com/office/officeart/2005/8/layout/process1"/>
    <dgm:cxn modelId="{9F9D0477-5B9C-3444-9322-0F9351513910}" type="presParOf" srcId="{C1755372-887D-554B-8C14-B49CB07E741C}" destId="{08172EAA-5FB9-4D42-8081-3D4F6BEB7D5E}" srcOrd="0" destOrd="0" presId="urn:microsoft.com/office/officeart/2005/8/layout/process1"/>
    <dgm:cxn modelId="{8002AF54-FF64-9742-9701-093BCE495979}" type="presParOf" srcId="{C1755372-887D-554B-8C14-B49CB07E741C}" destId="{1D374C5D-72DF-7040-809C-B18BDDC1F40E}" srcOrd="1" destOrd="0" presId="urn:microsoft.com/office/officeart/2005/8/layout/process1"/>
    <dgm:cxn modelId="{E018BC5F-A5E1-E649-BD24-4865E266FC3F}" type="presParOf" srcId="{1D374C5D-72DF-7040-809C-B18BDDC1F40E}" destId="{BAFD433C-F04A-D442-8301-87D48ADE2083}" srcOrd="0" destOrd="0" presId="urn:microsoft.com/office/officeart/2005/8/layout/process1"/>
    <dgm:cxn modelId="{C0B7F4C1-3501-6D47-8E57-7B978C328F8A}" type="presParOf" srcId="{C1755372-887D-554B-8C14-B49CB07E741C}" destId="{379FBC7E-6D7F-8547-B8FC-2838179EE4B2}" srcOrd="2" destOrd="0" presId="urn:microsoft.com/office/officeart/2005/8/layout/process1"/>
    <dgm:cxn modelId="{53C8AD2F-7285-3440-A3BB-27F0D7803E79}" type="presParOf" srcId="{C1755372-887D-554B-8C14-B49CB07E741C}" destId="{49D6578A-CEAE-2E47-8833-5E29E140BBEA}" srcOrd="3" destOrd="0" presId="urn:microsoft.com/office/officeart/2005/8/layout/process1"/>
    <dgm:cxn modelId="{5DC2475C-D5E8-C745-A4C9-C54763E5E362}" type="presParOf" srcId="{49D6578A-CEAE-2E47-8833-5E29E140BBEA}" destId="{D53A5889-5AB5-894A-B18C-16B93CBDDCDB}" srcOrd="0" destOrd="0" presId="urn:microsoft.com/office/officeart/2005/8/layout/process1"/>
    <dgm:cxn modelId="{929D3508-F9D6-4F47-9AB9-785304E93F23}" type="presParOf" srcId="{C1755372-887D-554B-8C14-B49CB07E741C}" destId="{3B64E8A6-4AB3-1041-A47F-1985463FE67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72EAA-5FB9-4D42-8081-3D4F6BEB7D5E}">
      <dsp:nvSpPr>
        <dsp:cNvPr id="0" name=""/>
        <dsp:cNvSpPr/>
      </dsp:nvSpPr>
      <dsp:spPr>
        <a:xfrm>
          <a:off x="7233" y="161441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the raw data into Oracle</a:t>
          </a:r>
          <a:endParaRPr lang="en-US" sz="2000" kern="1200" dirty="0"/>
        </a:p>
      </dsp:txBody>
      <dsp:txXfrm>
        <a:off x="45225" y="1652410"/>
        <a:ext cx="2085893" cy="1221142"/>
      </dsp:txXfrm>
    </dsp:sp>
    <dsp:sp modelId="{1D374C5D-72DF-7040-809C-B18BDDC1F40E}">
      <dsp:nvSpPr>
        <dsp:cNvPr id="0" name=""/>
        <dsp:cNvSpPr/>
      </dsp:nvSpPr>
      <dsp:spPr>
        <a:xfrm>
          <a:off x="2385298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85298" y="2102137"/>
        <a:ext cx="320822" cy="321687"/>
      </dsp:txXfrm>
    </dsp:sp>
    <dsp:sp modelId="{379FBC7E-6D7F-8547-B8FC-2838179EE4B2}">
      <dsp:nvSpPr>
        <dsp:cNvPr id="0" name=""/>
        <dsp:cNvSpPr/>
      </dsp:nvSpPr>
      <dsp:spPr>
        <a:xfrm>
          <a:off x="3033861" y="161441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Join BT and RT on </a:t>
          </a:r>
          <a:r>
            <a:rPr lang="en-US" sz="2000" kern="1200" dirty="0" err="1" smtClean="0"/>
            <a:t>B_id</a:t>
          </a:r>
          <a:r>
            <a:rPr lang="en-US" sz="2000" kern="1200" dirty="0" smtClean="0"/>
            <a:t> and select state, text column </a:t>
          </a:r>
          <a:endParaRPr lang="en-US" sz="2000" kern="1200" dirty="0"/>
        </a:p>
      </dsp:txBody>
      <dsp:txXfrm>
        <a:off x="3071853" y="1652410"/>
        <a:ext cx="2085893" cy="1221142"/>
      </dsp:txXfrm>
    </dsp:sp>
    <dsp:sp modelId="{49D6578A-CEAE-2E47-8833-5E29E140BBEA}">
      <dsp:nvSpPr>
        <dsp:cNvPr id="0" name=""/>
        <dsp:cNvSpPr/>
      </dsp:nvSpPr>
      <dsp:spPr>
        <a:xfrm>
          <a:off x="5411926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411926" y="2102137"/>
        <a:ext cx="320822" cy="321687"/>
      </dsp:txXfrm>
    </dsp:sp>
    <dsp:sp modelId="{3B64E8A6-4AB3-1041-A47F-1985463FE67B}">
      <dsp:nvSpPr>
        <dsp:cNvPr id="0" name=""/>
        <dsp:cNvSpPr/>
      </dsp:nvSpPr>
      <dsp:spPr>
        <a:xfrm>
          <a:off x="6060489" y="1614418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new table for each state and its review text</a:t>
          </a:r>
          <a:endParaRPr lang="en-US" sz="2000" kern="1200" dirty="0"/>
        </a:p>
      </dsp:txBody>
      <dsp:txXfrm>
        <a:off x="6098481" y="1652410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8792-37AE-794B-8E29-5EA28F0CFF6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D9B-15B0-884A-9D76-9AA5FDB7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3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8792-37AE-794B-8E29-5EA28F0CFF6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D9B-15B0-884A-9D76-9AA5FDB7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8792-37AE-794B-8E29-5EA28F0CFF6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D9B-15B0-884A-9D76-9AA5FDB7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2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8792-37AE-794B-8E29-5EA28F0CFF6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D9B-15B0-884A-9D76-9AA5FDB7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8792-37AE-794B-8E29-5EA28F0CFF6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D9B-15B0-884A-9D76-9AA5FDB7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6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8792-37AE-794B-8E29-5EA28F0CFF69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D9B-15B0-884A-9D76-9AA5FDB7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5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8792-37AE-794B-8E29-5EA28F0CFF69}" type="datetimeFigureOut">
              <a:rPr lang="en-US" smtClean="0"/>
              <a:t>4/6/15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D9B-15B0-884A-9D76-9AA5FDB7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1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8792-37AE-794B-8E29-5EA28F0CFF69}" type="datetimeFigureOut">
              <a:rPr lang="en-US" smtClean="0"/>
              <a:t>4/6/15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D9B-15B0-884A-9D76-9AA5FDB7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8792-37AE-794B-8E29-5EA28F0CFF69}" type="datetimeFigureOut">
              <a:rPr lang="en-US" smtClean="0"/>
              <a:t>4/6/15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D9B-15B0-884A-9D76-9AA5FDB7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8792-37AE-794B-8E29-5EA28F0CFF69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D9B-15B0-884A-9D76-9AA5FDB7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8792-37AE-794B-8E29-5EA28F0CFF69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D9B-15B0-884A-9D76-9AA5FDB7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8792-37AE-794B-8E29-5EA28F0CFF6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2D9B-15B0-884A-9D76-9AA5FDB7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1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425" y="1247775"/>
            <a:ext cx="7772400" cy="10604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Inference on Future Business Attention and Trend: Text Mining on Yelp’s Review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ext</a:t>
            </a:r>
            <a:br>
              <a:rPr lang="en-US" dirty="0" smtClean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850" y="2759074"/>
            <a:ext cx="4803775" cy="3495675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Jiannan(Jeffrey) Zhang and </a:t>
            </a:r>
          </a:p>
          <a:p>
            <a:r>
              <a:rPr lang="en-US" dirty="0" err="1" smtClean="0">
                <a:latin typeface="Arial"/>
                <a:cs typeface="Arial"/>
              </a:rPr>
              <a:t>Yifang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Peng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University of Texas at Austin</a:t>
            </a:r>
          </a:p>
          <a:p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86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712" r="712"/>
          <a:stretch>
            <a:fillRect/>
          </a:stretch>
        </p:blipFill>
        <p:spPr>
          <a:xfrm>
            <a:off x="-158750" y="0"/>
            <a:ext cx="9302750" cy="6858000"/>
          </a:xfrm>
        </p:spPr>
      </p:pic>
      <p:sp>
        <p:nvSpPr>
          <p:cNvPr id="5" name="Oval 4"/>
          <p:cNvSpPr/>
          <p:nvPr/>
        </p:nvSpPr>
        <p:spPr>
          <a:xfrm>
            <a:off x="412750" y="3841750"/>
            <a:ext cx="349250" cy="179387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7223125" y="3571875"/>
            <a:ext cx="254000" cy="2222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937375" y="3460750"/>
            <a:ext cx="285750" cy="2333625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  <a:alpha val="0"/>
                </a:schemeClr>
              </a:gs>
              <a:gs pos="35000">
                <a:schemeClr val="accent6">
                  <a:tint val="37000"/>
                  <a:satMod val="300000"/>
                  <a:alpha val="0"/>
                </a:schemeClr>
              </a:gs>
              <a:gs pos="100000">
                <a:schemeClr val="accent6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66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13375" y="3968750"/>
            <a:ext cx="269875" cy="1825625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  <a:alpha val="0"/>
                </a:schemeClr>
              </a:gs>
              <a:gs pos="35000">
                <a:schemeClr val="accent6">
                  <a:tint val="37000"/>
                  <a:satMod val="300000"/>
                  <a:alpha val="0"/>
                </a:schemeClr>
              </a:gs>
              <a:gs pos="100000">
                <a:schemeClr val="accent6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9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0" y="1584325"/>
            <a:ext cx="376555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We could infer that, overall or on AVG, </a:t>
            </a:r>
            <a:r>
              <a:rPr lang="en-US" dirty="0" smtClean="0"/>
              <a:t>pizza are more popular than chicken in AZ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Ovrall</a:t>
            </a:r>
            <a:r>
              <a:rPr lang="en-US" dirty="0"/>
              <a:t> or on AVG, pizza-</a:t>
            </a:r>
            <a:r>
              <a:rPr lang="en-US" dirty="0" smtClean="0"/>
              <a:t>related </a:t>
            </a:r>
            <a:r>
              <a:rPr lang="en-US" dirty="0"/>
              <a:t>businesses have better customer service </a:t>
            </a:r>
            <a:r>
              <a:rPr lang="en-US" dirty="0" smtClean="0"/>
              <a:t>than </a:t>
            </a:r>
            <a:r>
              <a:rPr lang="en-US" dirty="0"/>
              <a:t>chicken-</a:t>
            </a:r>
            <a:r>
              <a:rPr lang="en-US" dirty="0" smtClean="0"/>
              <a:t>related business </a:t>
            </a:r>
            <a:r>
              <a:rPr lang="en-US" dirty="0"/>
              <a:t>or </a:t>
            </a:r>
            <a:r>
              <a:rPr lang="en-US" dirty="0" smtClean="0"/>
              <a:t>restaurants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328598"/>
            <a:ext cx="3540125" cy="2641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Pizza is everywhere in central Phoenix, with </a:t>
            </a:r>
            <a:r>
              <a:rPr lang="en-US" dirty="0" err="1"/>
              <a:t>Cibo</a:t>
            </a:r>
            <a:r>
              <a:rPr lang="en-US" dirty="0"/>
              <a:t>, Pizzeria </a:t>
            </a:r>
            <a:r>
              <a:rPr lang="en-US" dirty="0" err="1"/>
              <a:t>Bianco</a:t>
            </a:r>
            <a:r>
              <a:rPr lang="en-US" dirty="0"/>
              <a:t>, Pizza People Pub, Pomo </a:t>
            </a:r>
            <a:r>
              <a:rPr lang="en-US" dirty="0" smtClean="0"/>
              <a:t>Pizzeria…</a:t>
            </a:r>
          </a:p>
          <a:p>
            <a:pPr algn="ctr"/>
            <a:r>
              <a:rPr lang="en-US" dirty="0"/>
              <a:t>				- http://</a:t>
            </a:r>
            <a:r>
              <a:rPr lang="en-US" dirty="0" err="1"/>
              <a:t>azbigmedia.com</a:t>
            </a:r>
            <a:r>
              <a:rPr lang="en-US" dirty="0"/>
              <a:t>/</a:t>
            </a:r>
          </a:p>
        </p:txBody>
      </p:sp>
      <p:sp>
        <p:nvSpPr>
          <p:cNvPr id="6" name="Right Arrow 5"/>
          <p:cNvSpPr/>
          <p:nvPr/>
        </p:nvSpPr>
        <p:spPr>
          <a:xfrm rot="19342087">
            <a:off x="3997325" y="3312848"/>
            <a:ext cx="1305587" cy="194972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774700"/>
            <a:ext cx="3933825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774700"/>
            <a:ext cx="3946525" cy="32099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rcRect t="-59077" b="-59077"/>
          <a:stretch>
            <a:fillRect/>
          </a:stretch>
        </p:blipFill>
        <p:spPr>
          <a:xfrm>
            <a:off x="126584" y="2746375"/>
            <a:ext cx="4026316" cy="455612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74" y="3984625"/>
            <a:ext cx="4699001" cy="242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374" y="2746375"/>
            <a:ext cx="1905001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0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250" y="2000250"/>
            <a:ext cx="338455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found that, compared with other states, the word frequency of words “best -&gt; Pizza”, “good -&gt; chicken” etc. are higher (same # of reviews)</a:t>
            </a:r>
          </a:p>
          <a:p>
            <a:r>
              <a:rPr lang="en-US" dirty="0" smtClean="0"/>
              <a:t>There </a:t>
            </a:r>
            <a:r>
              <a:rPr lang="en-US" dirty="0"/>
              <a:t>are going to </a:t>
            </a:r>
            <a:r>
              <a:rPr lang="en-US" dirty="0" smtClean="0"/>
              <a:t>be </a:t>
            </a:r>
            <a:r>
              <a:rPr lang="en-US" dirty="0"/>
              <a:t>a big growth </a:t>
            </a:r>
            <a:r>
              <a:rPr lang="en-US" dirty="0" smtClean="0"/>
              <a:t>in the number of pizza and chicken </a:t>
            </a:r>
            <a:r>
              <a:rPr lang="en-US" dirty="0"/>
              <a:t>restaurants </a:t>
            </a:r>
            <a:r>
              <a:rPr lang="en-US" dirty="0" smtClean="0"/>
              <a:t>in AZ in </a:t>
            </a:r>
            <a:r>
              <a:rPr lang="en-US" dirty="0"/>
              <a:t>the </a:t>
            </a:r>
            <a:r>
              <a:rPr lang="en-US" dirty="0" smtClean="0"/>
              <a:t>future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17750"/>
            <a:ext cx="3860800" cy="285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the next 10 years, the fastest restaurant job growth is projected to occur in Arizona with a rate of 15.6%, followed by Texas with 15.3% and Florida with 15</a:t>
            </a:r>
            <a:r>
              <a:rPr lang="en-US" dirty="0" smtClean="0"/>
              <a:t>%...</a:t>
            </a:r>
          </a:p>
          <a:p>
            <a:pPr algn="ctr"/>
            <a:r>
              <a:rPr lang="en-US" dirty="0" smtClean="0"/>
              <a:t>					- Pizza Magazine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3185716">
            <a:off x="4179510" y="4217723"/>
            <a:ext cx="1305587" cy="194972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4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7" descr="ques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6" b="15086"/>
          <a:stretch>
            <a:fillRect/>
          </a:stretch>
        </p:blipFill>
        <p:spPr>
          <a:xfrm>
            <a:off x="0" y="142875"/>
            <a:ext cx="9144000" cy="671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Outline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74" y="1600200"/>
            <a:ext cx="4797425" cy="4525963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resentation focused on main part (Text Mining) of this project (7 </a:t>
            </a:r>
            <a:r>
              <a:rPr lang="en-US" dirty="0" err="1" smtClean="0">
                <a:latin typeface="Arial"/>
                <a:cs typeface="Arial"/>
              </a:rPr>
              <a:t>mins</a:t>
            </a:r>
            <a:r>
              <a:rPr lang="en-US" dirty="0" smtClean="0">
                <a:latin typeface="Arial"/>
                <a:cs typeface="Arial"/>
              </a:rPr>
              <a:t> )</a:t>
            </a: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Q&amp;A (1 min)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9" y="1600200"/>
            <a:ext cx="3689351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1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86875" cy="71112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7875" y="1079500"/>
            <a:ext cx="274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text mining?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319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096" b="-58096"/>
          <a:stretch>
            <a:fillRect/>
          </a:stretch>
        </p:blipFill>
        <p:spPr bwMode="auto">
          <a:xfrm>
            <a:off x="174625" y="3365500"/>
            <a:ext cx="7540625" cy="47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529714"/>
            <a:ext cx="7540625" cy="33121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ight Arrow 7"/>
          <p:cNvSpPr/>
          <p:nvPr/>
        </p:nvSpPr>
        <p:spPr>
          <a:xfrm rot="13588994">
            <a:off x="7062456" y="2931848"/>
            <a:ext cx="1305587" cy="194972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81166" y="3405432"/>
            <a:ext cx="22628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Business table</a:t>
            </a:r>
          </a:p>
          <a:p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3588994">
            <a:off x="6542271" y="5528997"/>
            <a:ext cx="1305587" cy="194972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72374" y="5473005"/>
            <a:ext cx="1428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Review table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317500" y="2714625"/>
            <a:ext cx="873125" cy="17462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7500" y="5953125"/>
            <a:ext cx="746125" cy="21387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Preprocessing: Table transformations in SQL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334975"/>
              </p:ext>
            </p:extLst>
          </p:nvPr>
        </p:nvGraphicFramePr>
        <p:xfrm>
          <a:off x="396875" y="14176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95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queries on table transformation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40100" b="-401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925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603374"/>
          </a:xfrm>
        </p:spPr>
        <p:txBody>
          <a:bodyPr/>
          <a:lstStyle/>
          <a:p>
            <a:r>
              <a:rPr lang="en-US" dirty="0" smtClean="0"/>
              <a:t>Main method 1: Word Cloud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028700"/>
            <a:ext cx="6699250" cy="5829300"/>
          </a:xfrm>
          <a:prstGeom prst="rect">
            <a:avLst/>
          </a:prstGeom>
          <a:ln>
            <a:noFill/>
          </a:ln>
        </p:spPr>
      </p:pic>
      <p:sp>
        <p:nvSpPr>
          <p:cNvPr id="7" name="Right Arrow 6"/>
          <p:cNvSpPr/>
          <p:nvPr/>
        </p:nvSpPr>
        <p:spPr>
          <a:xfrm rot="14523376">
            <a:off x="6846004" y="5157073"/>
            <a:ext cx="1305587" cy="181837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8374" y="6024890"/>
            <a:ext cx="163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AZ (20K)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1905863"/>
            <a:ext cx="2413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Strip white space, </a:t>
            </a:r>
          </a:p>
          <a:p>
            <a:r>
              <a:rPr lang="en-US" dirty="0" smtClean="0"/>
              <a:t>convert  to lower, remove English common words like ‘the’ (so-called ‘</a:t>
            </a:r>
            <a:r>
              <a:rPr lang="en-US" dirty="0" err="1" smtClean="0"/>
              <a:t>stopwords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519393" y="1603375"/>
            <a:ext cx="1047750" cy="492125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22750" y="6024890"/>
            <a:ext cx="1190625" cy="32511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6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method 2: Hierarchical Clustering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4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712" r="712"/>
          <a:stretch>
            <a:fillRect/>
          </a:stretch>
        </p:blipFill>
        <p:spPr>
          <a:xfrm>
            <a:off x="-158750" y="0"/>
            <a:ext cx="9302750" cy="6858000"/>
          </a:xfrm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094" r="-228094"/>
          <a:stretch>
            <a:fillRect/>
          </a:stretch>
        </p:blipFill>
        <p:spPr bwMode="auto">
          <a:xfrm>
            <a:off x="2492375" y="0"/>
            <a:ext cx="12068175" cy="32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ight Arrow 6"/>
          <p:cNvSpPr/>
          <p:nvPr/>
        </p:nvSpPr>
        <p:spPr>
          <a:xfrm rot="16200000">
            <a:off x="7674744" y="3847015"/>
            <a:ext cx="1856504" cy="194974"/>
          </a:xfrm>
          <a:prstGeom prst="rightArrow">
            <a:avLst>
              <a:gd name="adj1" fmla="val 46636"/>
              <a:gd name="adj2" fmla="val 114478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306</Words>
  <Application>Microsoft Macintosh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Inference on Future Business Attention and Trend: Text Mining on Yelp’s Review Text </vt:lpstr>
      <vt:lpstr>Outline </vt:lpstr>
      <vt:lpstr>PowerPoint Presentation</vt:lpstr>
      <vt:lpstr>Raw Data</vt:lpstr>
      <vt:lpstr>Preprocessing: Table transformations in SQL</vt:lpstr>
      <vt:lpstr>Sample queries on table transformation</vt:lpstr>
      <vt:lpstr>Main method 1: Word Cloud</vt:lpstr>
      <vt:lpstr>Main method 2: Hierarchical Clustering</vt:lpstr>
      <vt:lpstr>PowerPoint Presentation</vt:lpstr>
      <vt:lpstr>PowerPoint Presentation</vt:lpstr>
      <vt:lpstr>Discussion and Conclusion</vt:lpstr>
      <vt:lpstr>Compare  </vt:lpstr>
      <vt:lpstr>Discussion and 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Zhang</dc:creator>
  <cp:lastModifiedBy>Jiannan Zhang</cp:lastModifiedBy>
  <cp:revision>42</cp:revision>
  <dcterms:created xsi:type="dcterms:W3CDTF">2015-04-04T21:03:17Z</dcterms:created>
  <dcterms:modified xsi:type="dcterms:W3CDTF">2015-04-06T21:47:08Z</dcterms:modified>
</cp:coreProperties>
</file>