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F890-922F-2CA8-98A8-DC14D3BF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D2B0D-A689-4745-7851-52CDB8A0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73E9-FA87-CF55-0C52-87790F44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3ED35-A921-533C-96D0-EA75D0D5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C2B7-64E3-60DE-78A0-54D2C0D8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880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99F0-B6E8-11ED-03CC-95A3B665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CC77-0287-CE71-D7B1-DAFF43B0B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CEC0-518C-9D4D-28FB-83002049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6D5D-B158-B5F3-47A7-364A33CD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B2EC-D5B0-1587-AF6E-009E8BA4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719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6FAB0-F26B-F853-57AD-F6D42A0BB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4FC54-0FF8-BD1A-0D09-D754E4D0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429D-8A79-112D-A2C0-9EF5CB85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562E-44E8-3F23-85E4-9B5E108D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DA70-76EF-0612-E4F5-75E74DA0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782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F254-AAA7-557E-A02E-4CD90A52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A8AD-532C-85F7-A540-6E8E240F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A5E1-EFF5-1422-1D90-3F6EB14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F173-40D0-3E73-3663-2CA60AEA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4D54-1767-00D8-C5D3-9CE8808B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905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877D-309F-5D62-7640-2C2FE014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88078-74C3-E098-528B-F739B6E2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D7E2-AF77-EBCE-2E6F-57DAD650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F615-D5A5-17C9-E832-C7F9801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72B6-4FE3-360F-7210-506436C8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83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3D1E-93DD-6503-1BF8-A1F2CFA7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538E-F98C-6A42-F505-DEDD4F9E8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D0F65-48A5-A147-D1C7-693BBC10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E40F6-FA9E-8D8C-09C0-28D816EB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D682-73F9-C2FC-7270-3FF2A68B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E2D5-491D-D04C-E821-C07A04FE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58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7405-3233-14D0-4366-F10F7DA7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B9B2-A5AD-6D14-B59C-F010F40E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172F1-0A2C-A7F4-3D5B-3AB56E44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0D508-53C1-C3FC-8372-8D6D2385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828A-8039-D296-9EE9-B01B518AA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4858F-3184-AAE8-E88D-906E1DF8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2C46-7FC1-6AF1-95C0-7AE9F60E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18F68-D119-C647-A83B-DB39A7B5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056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9FA0-1CE2-666E-935F-B58FECF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B51C7-0976-C595-812E-329E87F4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FF5CB-2226-FC36-FE89-2374CAB5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3E939-8140-71E1-E902-DC70E8BC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91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B0110-3AE1-F222-F0A7-D03A6E96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DFA7A-F99C-6790-FBCF-E861CDD0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4DB07-F075-970B-EBB8-C7DEA67B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92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59E-1F0B-ADF8-43E1-F2E7A57F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1A05-FABE-939C-AC68-31B17D4B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8FD5F-67AB-B701-305B-5FB0EB61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F8A3-6938-FD45-4492-BB5CA45D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AF1B-364D-F5E6-B7E7-AD3257F6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FA44A-45AE-C669-5621-6D14E158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07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C41E-8690-E593-DAB2-D6E2568C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51632-0532-A0D7-19A3-BC6136E6B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142-6D72-A565-3561-F968FF6E4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DB88-4C80-D43D-65AD-BEA2FFAA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B806-4EE8-D1C3-28B0-04075FF8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54838-2AA4-A8F6-50AC-F232021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74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D9E97-8B86-CE63-4091-A103AD1B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A90E2-7155-D331-5D82-CCB84F3D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ECF-F70A-008A-7944-2155B5EFB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FA0A-7CBE-2C4E-9483-F0964167E358}" type="datetimeFigureOut">
              <a:rPr lang="en-CN" smtClean="0"/>
              <a:t>2022/5/12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847A-4881-3A4B-063B-47AEF90C8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A768-4B91-2576-5351-2744D3F5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4110-993F-C949-96DA-5ACE1BD95B4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066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F65B3-7EBA-ACA5-9DD7-BC792AC1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09" y="1553359"/>
            <a:ext cx="3403600" cy="3365500"/>
          </a:xfrm>
          <a:prstGeom prst="rect">
            <a:avLst/>
          </a:prstGeom>
        </p:spPr>
      </p:pic>
      <p:pic>
        <p:nvPicPr>
          <p:cNvPr id="1026" name="Picture 2" descr="Modern house N1 (127557) 3D model - Download 3D model Modern house N1  (127557) | 127557 | 3dbaza.com">
            <a:extLst>
              <a:ext uri="{FF2B5EF4-FFF2-40B4-BE49-F238E27FC236}">
                <a16:creationId xmlns:a16="http://schemas.microsoft.com/office/drawing/2014/main" id="{33E62D28-6CB0-00FC-2881-5445F5F3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38" y="1394440"/>
            <a:ext cx="4069120" cy="40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dern house N1 (127557) 3D model - Download 3D model Modern house N1  (127557) | 127557 | 3dbaza.com">
            <a:extLst>
              <a:ext uri="{FF2B5EF4-FFF2-40B4-BE49-F238E27FC236}">
                <a16:creationId xmlns:a16="http://schemas.microsoft.com/office/drawing/2014/main" id="{E692FE85-98EA-5436-F936-97D80780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38" y="1546840"/>
            <a:ext cx="4069120" cy="40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7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BE8E1E-AFE1-7BEB-6EB3-EAB97D6E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2008"/>
              </p:ext>
            </p:extLst>
          </p:nvPr>
        </p:nvGraphicFramePr>
        <p:xfrm>
          <a:off x="2031997" y="363091"/>
          <a:ext cx="6120690" cy="152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60345">
                  <a:extLst>
                    <a:ext uri="{9D8B030D-6E8A-4147-A177-3AD203B41FA5}">
                      <a16:colId xmlns:a16="http://schemas.microsoft.com/office/drawing/2014/main" val="1510915192"/>
                    </a:ext>
                  </a:extLst>
                </a:gridCol>
                <a:gridCol w="3060345">
                  <a:extLst>
                    <a:ext uri="{9D8B030D-6E8A-4147-A177-3AD203B41FA5}">
                      <a16:colId xmlns:a16="http://schemas.microsoft.com/office/drawing/2014/main" val="1128618910"/>
                    </a:ext>
                  </a:extLst>
                </a:gridCol>
              </a:tblGrid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Element</a:t>
                      </a:r>
                      <a:r>
                        <a:rPr lang="zh-CN" altLang="en-US" sz="1400" dirty="0"/>
                        <a:t> 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Recipe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22699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Exterior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wall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EW_POS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EW_AOS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23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Interior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wall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IW_POS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IW_AOS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72424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Floor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F_POS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F_AOS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42206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Roof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R_POS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R_AOS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196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A22D97-C360-B5A4-1F40-F01D7BD83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12541"/>
              </p:ext>
            </p:extLst>
          </p:nvPr>
        </p:nvGraphicFramePr>
        <p:xfrm>
          <a:off x="2031997" y="2196876"/>
          <a:ext cx="6120692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0173">
                  <a:extLst>
                    <a:ext uri="{9D8B030D-6E8A-4147-A177-3AD203B41FA5}">
                      <a16:colId xmlns:a16="http://schemas.microsoft.com/office/drawing/2014/main" val="1510915192"/>
                    </a:ext>
                  </a:extLst>
                </a:gridCol>
                <a:gridCol w="1530173">
                  <a:extLst>
                    <a:ext uri="{9D8B030D-6E8A-4147-A177-3AD203B41FA5}">
                      <a16:colId xmlns:a16="http://schemas.microsoft.com/office/drawing/2014/main" val="1128618910"/>
                    </a:ext>
                  </a:extLst>
                </a:gridCol>
                <a:gridCol w="1530173">
                  <a:extLst>
                    <a:ext uri="{9D8B030D-6E8A-4147-A177-3AD203B41FA5}">
                      <a16:colId xmlns:a16="http://schemas.microsoft.com/office/drawing/2014/main" val="1969031213"/>
                    </a:ext>
                  </a:extLst>
                </a:gridCol>
                <a:gridCol w="1530173">
                  <a:extLst>
                    <a:ext uri="{9D8B030D-6E8A-4147-A177-3AD203B41FA5}">
                      <a16:colId xmlns:a16="http://schemas.microsoft.com/office/drawing/2014/main" val="213267441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Task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Labor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Machine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Duration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2269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EW_POS</a:t>
                      </a:r>
                      <a:r>
                        <a:rPr lang="zh-CN" altLang="en-US" sz="1400" dirty="0"/>
                        <a:t> 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2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EW_AOS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2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7242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IW_POS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2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422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IW_AOS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2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94548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F_POS</a:t>
                      </a:r>
                      <a:r>
                        <a:rPr lang="zh-CN" altLang="en-US" sz="1400" dirty="0"/>
                        <a:t> 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1966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F_AOS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132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R_POS</a:t>
                      </a:r>
                      <a:r>
                        <a:rPr lang="zh-CN" altLang="en-US" sz="1400" dirty="0"/>
                        <a:t> 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96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R_AOS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5866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9DE27F-E71F-763D-0D43-D52571F3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6480"/>
              </p:ext>
            </p:extLst>
          </p:nvPr>
        </p:nvGraphicFramePr>
        <p:xfrm>
          <a:off x="2031997" y="5249861"/>
          <a:ext cx="612069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60345">
                  <a:extLst>
                    <a:ext uri="{9D8B030D-6E8A-4147-A177-3AD203B41FA5}">
                      <a16:colId xmlns:a16="http://schemas.microsoft.com/office/drawing/2014/main" val="1510915192"/>
                    </a:ext>
                  </a:extLst>
                </a:gridCol>
                <a:gridCol w="3060345">
                  <a:extLst>
                    <a:ext uri="{9D8B030D-6E8A-4147-A177-3AD203B41FA5}">
                      <a16:colId xmlns:a16="http://schemas.microsoft.com/office/drawing/2014/main" val="1128618910"/>
                    </a:ext>
                  </a:extLst>
                </a:gridCol>
              </a:tblGrid>
              <a:tr h="190592"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Constraints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22699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Relationship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on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the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same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level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IW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EW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400" dirty="0">
                          <a:sym typeface="Wingdings" pitchFamily="2" charset="2"/>
                        </a:rPr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R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23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Relationship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on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the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different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level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EW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400" dirty="0">
                          <a:sym typeface="Wingdings" pitchFamily="2" charset="2"/>
                        </a:rPr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F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72424"/>
                  </a:ext>
                </a:extLst>
              </a:tr>
              <a:tr h="19059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Sequential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task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element</a:t>
                      </a:r>
                      <a:endParaRPr lang="en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POS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sz="1400" dirty="0">
                          <a:sym typeface="Wingdings" pitchFamily="2" charset="2"/>
                        </a:rPr>
                        <a:t> </a:t>
                      </a:r>
                      <a:r>
                        <a:rPr lang="en-US" altLang="zh-CN" sz="1400" dirty="0">
                          <a:sym typeface="Wingdings" pitchFamily="2" charset="2"/>
                        </a:rPr>
                        <a:t>AOS</a:t>
                      </a:r>
                      <a:endParaRPr lang="en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4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3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DDAE8CE-C1CC-907D-4B9C-C9F748B1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41" y="2851789"/>
            <a:ext cx="6397318" cy="34225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7C2823-65DA-606B-8F7B-5832406A9136}"/>
              </a:ext>
            </a:extLst>
          </p:cNvPr>
          <p:cNvSpPr/>
          <p:nvPr/>
        </p:nvSpPr>
        <p:spPr>
          <a:xfrm>
            <a:off x="2059853" y="1162229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13</a:t>
            </a:r>
            <a:endParaRPr lang="en-CN" sz="11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E2ED8B-35E0-3989-98ED-174E987AB15A}"/>
              </a:ext>
            </a:extLst>
          </p:cNvPr>
          <p:cNvSpPr/>
          <p:nvPr/>
        </p:nvSpPr>
        <p:spPr>
          <a:xfrm>
            <a:off x="1289307" y="1162229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13</a:t>
            </a:r>
            <a:endParaRPr lang="en-CN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811C0-EEEA-7551-4F95-270D95E6A606}"/>
              </a:ext>
            </a:extLst>
          </p:cNvPr>
          <p:cNvSpPr/>
          <p:nvPr/>
        </p:nvSpPr>
        <p:spPr>
          <a:xfrm>
            <a:off x="2830399" y="1162229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14</a:t>
            </a:r>
            <a:endParaRPr lang="en-CN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BBA7DB-31D3-4598-22F1-849EAFCC2B26}"/>
              </a:ext>
            </a:extLst>
          </p:cNvPr>
          <p:cNvSpPr/>
          <p:nvPr/>
        </p:nvSpPr>
        <p:spPr>
          <a:xfrm>
            <a:off x="3709191" y="519713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en-CN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B2D3C0-8041-09CC-1908-AA73F5775847}"/>
              </a:ext>
            </a:extLst>
          </p:cNvPr>
          <p:cNvSpPr/>
          <p:nvPr/>
        </p:nvSpPr>
        <p:spPr>
          <a:xfrm>
            <a:off x="4468343" y="519713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</a:t>
            </a:r>
            <a:endParaRPr lang="en-CN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3D6144-852D-A297-0A17-7503BF8B2055}"/>
              </a:ext>
            </a:extLst>
          </p:cNvPr>
          <p:cNvSpPr/>
          <p:nvPr/>
        </p:nvSpPr>
        <p:spPr>
          <a:xfrm>
            <a:off x="3709191" y="1756663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en-CN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488319-FC64-B11C-D354-BD47128C9DEF}"/>
              </a:ext>
            </a:extLst>
          </p:cNvPr>
          <p:cNvSpPr/>
          <p:nvPr/>
        </p:nvSpPr>
        <p:spPr>
          <a:xfrm>
            <a:off x="4468343" y="1751058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</a:t>
            </a:r>
            <a:endParaRPr lang="en-CN" sz="11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BBDDCC-40AA-4193-0D96-3E507BF3C2CB}"/>
              </a:ext>
            </a:extLst>
          </p:cNvPr>
          <p:cNvSpPr/>
          <p:nvPr/>
        </p:nvSpPr>
        <p:spPr>
          <a:xfrm>
            <a:off x="5673299" y="519713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en-CN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6B9871-3764-0AD3-BC9B-588C9DCD2ACC}"/>
              </a:ext>
            </a:extLst>
          </p:cNvPr>
          <p:cNvSpPr/>
          <p:nvPr/>
        </p:nvSpPr>
        <p:spPr>
          <a:xfrm>
            <a:off x="6492271" y="519713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en-CN" sz="1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B53C50-B8AF-F010-99E3-60161E1C3330}"/>
              </a:ext>
            </a:extLst>
          </p:cNvPr>
          <p:cNvSpPr/>
          <p:nvPr/>
        </p:nvSpPr>
        <p:spPr>
          <a:xfrm>
            <a:off x="5673299" y="1751058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en-CN" sz="1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1AECB2-263F-B5AD-65DB-911BF29CE252}"/>
              </a:ext>
            </a:extLst>
          </p:cNvPr>
          <p:cNvSpPr/>
          <p:nvPr/>
        </p:nvSpPr>
        <p:spPr>
          <a:xfrm>
            <a:off x="6492271" y="1750069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en-CN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90B16F-E71D-98CB-C7AC-4067F0460058}"/>
              </a:ext>
            </a:extLst>
          </p:cNvPr>
          <p:cNvSpPr/>
          <p:nvPr/>
        </p:nvSpPr>
        <p:spPr>
          <a:xfrm>
            <a:off x="7688683" y="521452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</a:t>
            </a:r>
            <a:endParaRPr lang="en-CN" sz="11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F77D8-9C4B-C63C-FB24-ED58190B86D5}"/>
              </a:ext>
            </a:extLst>
          </p:cNvPr>
          <p:cNvSpPr/>
          <p:nvPr/>
        </p:nvSpPr>
        <p:spPr>
          <a:xfrm>
            <a:off x="8576022" y="519713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10</a:t>
            </a:r>
            <a:endParaRPr lang="en-CN" sz="11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00E2C1-415E-10B0-0069-36402FF695C6}"/>
              </a:ext>
            </a:extLst>
          </p:cNvPr>
          <p:cNvSpPr/>
          <p:nvPr/>
        </p:nvSpPr>
        <p:spPr>
          <a:xfrm>
            <a:off x="7688683" y="1758402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11</a:t>
            </a:r>
            <a:endParaRPr lang="en-CN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CB273F-93C2-B2A0-ECF2-B1D2DC322EF1}"/>
              </a:ext>
            </a:extLst>
          </p:cNvPr>
          <p:cNvSpPr/>
          <p:nvPr/>
        </p:nvSpPr>
        <p:spPr>
          <a:xfrm>
            <a:off x="8576022" y="1758402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12</a:t>
            </a:r>
            <a:endParaRPr lang="en-CN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7673E8-3C2C-E54B-6D21-96AEAF6B12D8}"/>
              </a:ext>
            </a:extLst>
          </p:cNvPr>
          <p:cNvSpPr/>
          <p:nvPr/>
        </p:nvSpPr>
        <p:spPr>
          <a:xfrm>
            <a:off x="9458770" y="1162229"/>
            <a:ext cx="478248" cy="478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15</a:t>
            </a:r>
            <a:endParaRPr lang="en-CN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C55460-08DD-B171-89FE-3A6DE91C7965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1767555" y="1401353"/>
            <a:ext cx="292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09418B-A5FE-3E71-2B65-B7427CF5F7D7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538101" y="1401353"/>
            <a:ext cx="292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926F39-C581-E220-2E45-E0894725ED7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308647" y="758837"/>
            <a:ext cx="400544" cy="64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34684C-7C2C-D696-17AD-FE963515184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308647" y="1401353"/>
            <a:ext cx="400544" cy="594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B89375-0713-A717-DD6F-F36C845CC7D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187439" y="758837"/>
            <a:ext cx="280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3EBE2-C4B3-D0D7-0A85-AC877380F73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4187439" y="1990182"/>
            <a:ext cx="280904" cy="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F200B8-5DD9-CA0B-3937-A4F7D180A9B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4946591" y="758837"/>
            <a:ext cx="726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7EED69-2B6F-AD77-1287-3C801CF4C3CC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946591" y="758837"/>
            <a:ext cx="726708" cy="123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7349BC-5603-D79C-9774-BD18EC1F7A05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946591" y="1990182"/>
            <a:ext cx="726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233E7E-063B-9C7E-9AAC-F60575A0F85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4946591" y="758837"/>
            <a:ext cx="726708" cy="1231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CC1950-99EA-1E2C-4368-26B31205559D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151547" y="758837"/>
            <a:ext cx="340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861A17-C301-DE94-21FD-CDF95CC32CB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151547" y="1989193"/>
            <a:ext cx="340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5B8081-E49A-A1D8-8D98-A578501B353C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6970519" y="758837"/>
            <a:ext cx="718164" cy="1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87CD0D-9C03-7902-EEA6-4678ADB82B70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6970519" y="758837"/>
            <a:ext cx="718164" cy="123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CE9857-4BA2-7C81-0E3A-4CC0C6C9DC7E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970519" y="1989193"/>
            <a:ext cx="718164" cy="8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3D08B1-411A-BA5B-36B8-864ADAD9E8D9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6970519" y="760576"/>
            <a:ext cx="718164" cy="1228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4A002B-D4EF-6772-25F6-0F4B5F07857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8166931" y="758837"/>
            <a:ext cx="409091" cy="1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17163B-0CE1-360F-CA8F-AC33293CEAD1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8166931" y="1997526"/>
            <a:ext cx="40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657BAD-C8AD-5F2F-5AC7-8821344E7F29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9054270" y="758837"/>
            <a:ext cx="404500" cy="64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E1E324-9FD4-0465-887B-AE8159649B6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9054270" y="1401353"/>
            <a:ext cx="404500" cy="596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160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1DE6AB-9CB4-6F45-623E-536E9B6D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6" y="333632"/>
            <a:ext cx="5806518" cy="285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5E612C-686D-69EF-7665-B22D8AB3D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7" y="3429001"/>
            <a:ext cx="5806520" cy="285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51C6C-3DA0-5963-3FC4-455565648BF4}"/>
              </a:ext>
            </a:extLst>
          </p:cNvPr>
          <p:cNvSpPr txBox="1"/>
          <p:nvPr/>
        </p:nvSpPr>
        <p:spPr>
          <a:xfrm>
            <a:off x="6487297" y="333632"/>
            <a:ext cx="531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Interior</a:t>
            </a:r>
            <a:r>
              <a:rPr lang="zh-CN" altLang="en-US" dirty="0"/>
              <a:t> </a:t>
            </a:r>
            <a:r>
              <a:rPr lang="en-US" altLang="zh-CN" dirty="0"/>
              <a:t>wall</a:t>
            </a:r>
            <a:r>
              <a:rPr lang="zh-CN" altLang="en-US" dirty="0"/>
              <a:t> </a:t>
            </a:r>
            <a:r>
              <a:rPr lang="en-US" altLang="zh-CN" dirty="0"/>
              <a:t>(IW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IWB)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Machining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Unloading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Screwing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9A60-58FF-548D-4034-C0A6C8498F0E}"/>
              </a:ext>
            </a:extLst>
          </p:cNvPr>
          <p:cNvSpPr txBox="1"/>
          <p:nvPr/>
        </p:nvSpPr>
        <p:spPr>
          <a:xfrm>
            <a:off x="6487297" y="3429000"/>
            <a:ext cx="5313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Exterior</a:t>
            </a:r>
            <a:r>
              <a:rPr lang="zh-CN" altLang="en-US" dirty="0"/>
              <a:t> </a:t>
            </a:r>
            <a:r>
              <a:rPr lang="en-US" altLang="zh-CN" dirty="0"/>
              <a:t>wall</a:t>
            </a:r>
            <a:r>
              <a:rPr lang="zh-CN" altLang="en-US" dirty="0"/>
              <a:t> </a:t>
            </a:r>
            <a:r>
              <a:rPr lang="en-US" altLang="zh-CN" dirty="0"/>
              <a:t>(EW)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Machining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Cladding</a:t>
            </a:r>
            <a:r>
              <a:rPr lang="zh-CN" altLang="en-US" dirty="0"/>
              <a:t> 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Unloading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Screwing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5767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57BAB1-B2E5-588E-D669-2A261DB8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7" y="345816"/>
            <a:ext cx="2267756" cy="179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CA832C-2BE0-84E7-1C51-F67DD789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7" y="2374559"/>
            <a:ext cx="2267757" cy="17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0EEBB-958E-1A04-F393-C999699227E2}"/>
              </a:ext>
            </a:extLst>
          </p:cNvPr>
          <p:cNvSpPr txBox="1"/>
          <p:nvPr/>
        </p:nvSpPr>
        <p:spPr>
          <a:xfrm>
            <a:off x="6223687" y="345816"/>
            <a:ext cx="531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Floor</a:t>
            </a:r>
            <a:r>
              <a:rPr lang="zh-CN" altLang="en-US" dirty="0"/>
              <a:t> </a:t>
            </a:r>
            <a:r>
              <a:rPr lang="en-US" altLang="zh-CN" dirty="0"/>
              <a:t>(F)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Machining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Unloading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Screwing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45439-A5F6-21CA-D69A-8A029E3B5894}"/>
              </a:ext>
            </a:extLst>
          </p:cNvPr>
          <p:cNvSpPr txBox="1"/>
          <p:nvPr/>
        </p:nvSpPr>
        <p:spPr>
          <a:xfrm>
            <a:off x="6303469" y="2374559"/>
            <a:ext cx="531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Roof</a:t>
            </a:r>
            <a:r>
              <a:rPr lang="zh-CN" altLang="en-US" dirty="0"/>
              <a:t> </a:t>
            </a:r>
            <a:r>
              <a:rPr lang="en-US" altLang="zh-CN" dirty="0"/>
              <a:t>(R)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Machining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Unloading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Screwing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D4FDF-3FFD-558B-6FAF-552985E5A8D2}"/>
              </a:ext>
            </a:extLst>
          </p:cNvPr>
          <p:cNvSpPr txBox="1"/>
          <p:nvPr/>
        </p:nvSpPr>
        <p:spPr>
          <a:xfrm>
            <a:off x="398804" y="645578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https://ecohousemart.com/technology/clt-construction-process/</a:t>
            </a:r>
          </a:p>
        </p:txBody>
      </p:sp>
      <p:pic>
        <p:nvPicPr>
          <p:cNvPr id="2054" name="Picture 6" descr="trainings">
            <a:extLst>
              <a:ext uri="{FF2B5EF4-FFF2-40B4-BE49-F238E27FC236}">
                <a16:creationId xmlns:a16="http://schemas.microsoft.com/office/drawing/2014/main" id="{FBAD7CB7-C155-380C-B68B-55D7E108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7" y="4403303"/>
            <a:ext cx="2264531" cy="15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BAAF7-89CA-D9F7-ABCE-221F3AB27801}"/>
              </a:ext>
            </a:extLst>
          </p:cNvPr>
          <p:cNvSpPr txBox="1"/>
          <p:nvPr/>
        </p:nvSpPr>
        <p:spPr>
          <a:xfrm>
            <a:off x="6303469" y="4403302"/>
            <a:ext cx="5313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Stair</a:t>
            </a:r>
            <a:r>
              <a:rPr lang="zh-CN" altLang="en-US" dirty="0"/>
              <a:t> </a:t>
            </a:r>
            <a:r>
              <a:rPr lang="en-US" altLang="zh-CN" dirty="0"/>
              <a:t>(S)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Machining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Assembly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Unloading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Screwing</a:t>
            </a:r>
          </a:p>
        </p:txBody>
      </p:sp>
    </p:spTree>
    <p:extLst>
      <p:ext uri="{BB962C8B-B14F-4D97-AF65-F5344CB8AC3E}">
        <p14:creationId xmlns:p14="http://schemas.microsoft.com/office/powerpoint/2010/main" val="30969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07F011-13B6-3123-C0CF-4A0CE3FC14D9}"/>
              </a:ext>
            </a:extLst>
          </p:cNvPr>
          <p:cNvGraphicFramePr>
            <a:graphicFrameLocks noGrp="1"/>
          </p:cNvGraphicFramePr>
          <p:nvPr/>
        </p:nvGraphicFramePr>
        <p:xfrm>
          <a:off x="626692" y="3213694"/>
          <a:ext cx="1651000" cy="1219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6384221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939550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0099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1,4,2,3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30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9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24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3790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1,5,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</a:t>
                      </a:r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571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EEBCCC-590A-03F1-3B1C-98B19F333008}"/>
              </a:ext>
            </a:extLst>
          </p:cNvPr>
          <p:cNvGraphicFramePr>
            <a:graphicFrameLocks noGrp="1"/>
          </p:cNvGraphicFramePr>
          <p:nvPr/>
        </p:nvGraphicFramePr>
        <p:xfrm>
          <a:off x="7437808" y="3189043"/>
          <a:ext cx="4127500" cy="1219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42273087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53678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10596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117720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984379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536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31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1024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319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7540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5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6A9000-E315-5445-D902-4D91F8199DA0}"/>
              </a:ext>
            </a:extLst>
          </p:cNvPr>
          <p:cNvGraphicFramePr>
            <a:graphicFrameLocks noGrp="1"/>
          </p:cNvGraphicFramePr>
          <p:nvPr/>
        </p:nvGraphicFramePr>
        <p:xfrm>
          <a:off x="3146929" y="3189043"/>
          <a:ext cx="3209481" cy="1219200"/>
        </p:xfrm>
        <a:graphic>
          <a:graphicData uri="http://schemas.openxmlformats.org/drawingml/2006/table">
            <a:tbl>
              <a:tblPr/>
              <a:tblGrid>
                <a:gridCol w="1069827">
                  <a:extLst>
                    <a:ext uri="{9D8B030D-6E8A-4147-A177-3AD203B41FA5}">
                      <a16:colId xmlns:a16="http://schemas.microsoft.com/office/drawing/2014/main" val="1110453871"/>
                    </a:ext>
                  </a:extLst>
                </a:gridCol>
                <a:gridCol w="1069827">
                  <a:extLst>
                    <a:ext uri="{9D8B030D-6E8A-4147-A177-3AD203B41FA5}">
                      <a16:colId xmlns:a16="http://schemas.microsoft.com/office/drawing/2014/main" val="3538565418"/>
                    </a:ext>
                  </a:extLst>
                </a:gridCol>
                <a:gridCol w="1069827">
                  <a:extLst>
                    <a:ext uri="{9D8B030D-6E8A-4147-A177-3AD203B41FA5}">
                      <a16:colId xmlns:a16="http://schemas.microsoft.com/office/drawing/2014/main" val="26824177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(/h)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1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24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unloading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10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screwing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34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877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9301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AE5991-15A9-C8C0-A098-40C2C0F4553A}"/>
              </a:ext>
            </a:extLst>
          </p:cNvPr>
          <p:cNvGraphicFramePr>
            <a:graphicFrameLocks noGrp="1"/>
          </p:cNvGraphicFramePr>
          <p:nvPr/>
        </p:nvGraphicFramePr>
        <p:xfrm>
          <a:off x="626692" y="445294"/>
          <a:ext cx="6604000" cy="2235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8604308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2976922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514784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0216248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0450474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925724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928720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13056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212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5.45243221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08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9.8821435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10.2889689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101.677067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527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9.8821435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29.6464305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92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9.8821435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29.6464305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2661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8.97004938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6.87854337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61.7008737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71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8.97004938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6.87854337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61.7008737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4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2.74814548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8.24443645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31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2.74814548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8.24443645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785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2.74814548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8.24443645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800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3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1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6FA11-706E-61AC-7B4F-1C0A69B2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6" y="488950"/>
            <a:ext cx="5261582" cy="4334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D6E9C5-F8F7-3EEA-D4D2-8D4403B9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54" y="488950"/>
            <a:ext cx="5714823" cy="4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4DCFFA-AF23-559B-1C6D-57FDCC1A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96476"/>
              </p:ext>
            </p:extLst>
          </p:nvPr>
        </p:nvGraphicFramePr>
        <p:xfrm>
          <a:off x="511729" y="780853"/>
          <a:ext cx="5203656" cy="2235200"/>
        </p:xfrm>
        <a:graphic>
          <a:graphicData uri="http://schemas.openxmlformats.org/drawingml/2006/table">
            <a:tbl>
              <a:tblPr/>
              <a:tblGrid>
                <a:gridCol w="650457">
                  <a:extLst>
                    <a:ext uri="{9D8B030D-6E8A-4147-A177-3AD203B41FA5}">
                      <a16:colId xmlns:a16="http://schemas.microsoft.com/office/drawing/2014/main" val="860430895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2029769228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3451478415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4102162482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1504504742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1192572437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2792872086"/>
                    </a:ext>
                  </a:extLst>
                </a:gridCol>
                <a:gridCol w="650457">
                  <a:extLst>
                    <a:ext uri="{9D8B030D-6E8A-4147-A177-3AD203B41FA5}">
                      <a16:colId xmlns:a16="http://schemas.microsoft.com/office/drawing/2014/main" val="23013056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2126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5.45243221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7082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9.8821435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10.2889689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101.677067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527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9.8821435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29.6464305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920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9.8821435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29.6464305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2661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8.97004938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6.87854337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61.7008737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710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8.97004938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6.87854337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61.7008737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47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2.74814548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8.24443645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31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2.74814548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8.24443645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785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2.74814548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8.24443645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800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39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EB071D-39E6-8C1B-77C6-9CA44500D3BE}"/>
              </a:ext>
            </a:extLst>
          </p:cNvPr>
          <p:cNvSpPr txBox="1"/>
          <p:nvPr/>
        </p:nvSpPr>
        <p:spPr>
          <a:xfrm>
            <a:off x="6163112" y="691144"/>
            <a:ext cx="52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</a:t>
            </a:r>
            <a:r>
              <a:rPr lang="en-CN" sz="1200" dirty="0"/>
              <a:t>hat elements should be taken into accout? </a:t>
            </a:r>
            <a:r>
              <a:rPr lang="en-US" sz="1200" dirty="0"/>
              <a:t>I</a:t>
            </a:r>
            <a:r>
              <a:rPr lang="en-CN" sz="1200" dirty="0"/>
              <a:t>ncluding different types of slabs, and kitchen modules? </a:t>
            </a:r>
            <a:r>
              <a:rPr lang="en-US" sz="1200" dirty="0"/>
              <a:t>I</a:t>
            </a:r>
            <a:r>
              <a:rPr lang="en-CN" sz="1200" dirty="0"/>
              <a:t>ncluding structural elements, MEP elements?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2D7C32-A269-90E2-CBB2-59C16551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90544"/>
              </p:ext>
            </p:extLst>
          </p:nvPr>
        </p:nvGraphicFramePr>
        <p:xfrm>
          <a:off x="511729" y="3429758"/>
          <a:ext cx="3209481" cy="1219200"/>
        </p:xfrm>
        <a:graphic>
          <a:graphicData uri="http://schemas.openxmlformats.org/drawingml/2006/table">
            <a:tbl>
              <a:tblPr/>
              <a:tblGrid>
                <a:gridCol w="1069827">
                  <a:extLst>
                    <a:ext uri="{9D8B030D-6E8A-4147-A177-3AD203B41FA5}">
                      <a16:colId xmlns:a16="http://schemas.microsoft.com/office/drawing/2014/main" val="1110453871"/>
                    </a:ext>
                  </a:extLst>
                </a:gridCol>
                <a:gridCol w="1069827">
                  <a:extLst>
                    <a:ext uri="{9D8B030D-6E8A-4147-A177-3AD203B41FA5}">
                      <a16:colId xmlns:a16="http://schemas.microsoft.com/office/drawing/2014/main" val="3538565418"/>
                    </a:ext>
                  </a:extLst>
                </a:gridCol>
                <a:gridCol w="1069827">
                  <a:extLst>
                    <a:ext uri="{9D8B030D-6E8A-4147-A177-3AD203B41FA5}">
                      <a16:colId xmlns:a16="http://schemas.microsoft.com/office/drawing/2014/main" val="26824177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(/h)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1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243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unloading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10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screwing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34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877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9301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49CE02-5CB7-9429-6026-BCBA37E7F63E}"/>
              </a:ext>
            </a:extLst>
          </p:cNvPr>
          <p:cNvSpPr txBox="1"/>
          <p:nvPr/>
        </p:nvSpPr>
        <p:spPr>
          <a:xfrm>
            <a:off x="6163112" y="3311283"/>
            <a:ext cx="377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</a:t>
            </a:r>
            <a:r>
              <a:rPr lang="en-CN" sz="1200" dirty="0"/>
              <a:t>hat level of activities should be taken into accout?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Different connection activities</a:t>
            </a:r>
            <a:r>
              <a:rPr lang="en-CN" sz="1200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17FE63-640B-4030-43D4-ED01CCD4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96065"/>
              </p:ext>
            </p:extLst>
          </p:nvPr>
        </p:nvGraphicFramePr>
        <p:xfrm>
          <a:off x="511729" y="5098060"/>
          <a:ext cx="4127500" cy="1219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42273087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53678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710596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117720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984379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Bridge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Cladding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536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31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1024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3191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7540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45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D8408E-BB67-D483-EC82-F4D989E5E7C5}"/>
              </a:ext>
            </a:extLst>
          </p:cNvPr>
          <p:cNvSpPr txBox="1"/>
          <p:nvPr/>
        </p:nvSpPr>
        <p:spPr>
          <a:xfrm>
            <a:off x="6163111" y="5098060"/>
            <a:ext cx="377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</a:t>
            </a:r>
            <a:r>
              <a:rPr lang="en-CN" sz="1200" dirty="0"/>
              <a:t>hat types of resources should be taken into accout?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</a:t>
            </a:r>
            <a:r>
              <a:rPr lang="en-CN" sz="1200" dirty="0"/>
              <a:t>ifferent types of labors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N" sz="1200" dirty="0"/>
              <a:t>machines for different slab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N" sz="1200" dirty="0"/>
              <a:t>cranes for differ</a:t>
            </a:r>
            <a:r>
              <a:rPr lang="en-US" sz="1200" dirty="0"/>
              <a:t>e</a:t>
            </a:r>
            <a:r>
              <a:rPr lang="en-CN" sz="1200" dirty="0"/>
              <a:t>nt weight of slabs</a:t>
            </a:r>
          </a:p>
        </p:txBody>
      </p:sp>
    </p:spTree>
    <p:extLst>
      <p:ext uri="{BB962C8B-B14F-4D97-AF65-F5344CB8AC3E}">
        <p14:creationId xmlns:p14="http://schemas.microsoft.com/office/powerpoint/2010/main" val="167361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538</Words>
  <Application>Microsoft Macintosh PowerPoint</Application>
  <PresentationFormat>Widescreen</PresentationFormat>
  <Paragraphs>371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Jianpeng Cao</dc:creator>
  <cp:lastModifiedBy>Jianpeng Cao</cp:lastModifiedBy>
  <cp:revision>4</cp:revision>
  <dcterms:created xsi:type="dcterms:W3CDTF">2022-04-25T13:21:49Z</dcterms:created>
  <dcterms:modified xsi:type="dcterms:W3CDTF">2022-05-12T13:44:50Z</dcterms:modified>
</cp:coreProperties>
</file>