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78" r:id="rId3"/>
    <p:sldId id="259" r:id="rId4"/>
    <p:sldId id="261" r:id="rId5"/>
    <p:sldId id="262" r:id="rId6"/>
    <p:sldId id="281" r:id="rId7"/>
    <p:sldId id="263" r:id="rId8"/>
    <p:sldId id="264" r:id="rId9"/>
    <p:sldId id="279" r:id="rId10"/>
    <p:sldId id="276" r:id="rId11"/>
    <p:sldId id="265" r:id="rId12"/>
    <p:sldId id="282" r:id="rId13"/>
    <p:sldId id="283" r:id="rId14"/>
    <p:sldId id="267" r:id="rId15"/>
    <p:sldId id="268" r:id="rId16"/>
    <p:sldId id="280" r:id="rId17"/>
    <p:sldId id="270" r:id="rId18"/>
    <p:sldId id="271" r:id="rId19"/>
    <p:sldId id="272" r:id="rId20"/>
    <p:sldId id="273" r:id="rId21"/>
    <p:sldId id="274"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85"/>
    <p:restoredTop sz="74390"/>
  </p:normalViewPr>
  <p:slideViewPr>
    <p:cSldViewPr snapToGrid="0">
      <p:cViewPr varScale="1">
        <p:scale>
          <a:sx n="133" d="100"/>
          <a:sy n="133" d="100"/>
        </p:scale>
        <p:origin x="1600" y="176"/>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Good afternoon, everyone,</a:t>
            </a: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This is </a:t>
            </a:r>
            <a:r>
              <a:rPr lang="en" dirty="0" err="1">
                <a:solidFill>
                  <a:schemeClr val="dk1"/>
                </a:solidFill>
              </a:rPr>
              <a:t>Jianping</a:t>
            </a:r>
            <a:r>
              <a:rPr lang="en" dirty="0">
                <a:solidFill>
                  <a:schemeClr val="dk1"/>
                </a:solidFill>
              </a:rPr>
              <a:t> Zeng  from Purdue. Today, I am going to present our paper Capri, a compiler and architecture support for whole-system persistence.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3537b5dafe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3537b5dafe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dirty="0">
                <a:solidFill>
                  <a:schemeClr val="dk1"/>
                </a:solidFill>
              </a:rPr>
              <a:t>but it comes with high performance overhead. That is, [click] processor needs to wait at region boundaries for all prior stores being written back to NVM, which leads to frequent pipeline stalls especially in the presence of long NVM write latency and low write bandwidth. To [click] speed up proxy buffer drain, [click] we propose a protocol which enables ILP execution.</a:t>
            </a:r>
          </a:p>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endParaRPr lang="en-US" dirty="0">
              <a:solidFill>
                <a:schemeClr val="dk1"/>
              </a:solidFill>
            </a:endParaRPr>
          </a:p>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dirty="0">
                <a:solidFill>
                  <a:schemeClr val="dk1"/>
                </a:solidFill>
              </a:rPr>
              <a:t>Let’s see how this protocol is realized [click]</a:t>
            </a:r>
          </a:p>
        </p:txBody>
      </p:sp>
    </p:spTree>
    <p:extLst>
      <p:ext uri="{BB962C8B-B14F-4D97-AF65-F5344CB8AC3E}">
        <p14:creationId xmlns:p14="http://schemas.microsoft.com/office/powerpoint/2010/main" val="1304201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31c623cd4a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31c623cd4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15000"/>
              </a:lnSpc>
              <a:spcBef>
                <a:spcPts val="0"/>
              </a:spcBef>
              <a:spcAft>
                <a:spcPts val="0"/>
              </a:spcAft>
              <a:buClr>
                <a:srgbClr val="000000"/>
              </a:buClr>
              <a:buSzPts val="1100"/>
              <a:buFont typeface="Arial"/>
              <a:buNone/>
              <a:tabLst/>
              <a:defRPr/>
            </a:pPr>
            <a:r>
              <a:rPr lang="en-US" dirty="0">
                <a:solidFill>
                  <a:schemeClr val="dk1"/>
                </a:solidFill>
              </a:rPr>
              <a:t>[click] With partitioned program in mind, </a:t>
            </a:r>
            <a:r>
              <a:rPr lang="en" dirty="0">
                <a:solidFill>
                  <a:schemeClr val="dk1"/>
                </a:solidFill>
              </a:rPr>
              <a:t>Capri hardware enables a high-performance region-level persistence with ILP execution. The key idea [click] is two-phase store protocol, which means all stores must be buffered in the proxy buffer before moving to their original NVM locations. So, the first phase store is from L1D cache to the NVM proxy buffer, while second second phase is from the proxy buffer to their original NVM locations.</a:t>
            </a:r>
          </a:p>
          <a:p>
            <a:pPr marL="0" marR="0" lvl="0" indent="0" algn="l" defTabSz="914400" rtl="0" eaLnBrk="1" fontAlgn="auto" latinLnBrk="0" hangingPunct="1">
              <a:lnSpc>
                <a:spcPct val="115000"/>
              </a:lnSpc>
              <a:spcBef>
                <a:spcPts val="0"/>
              </a:spcBef>
              <a:spcAft>
                <a:spcPts val="0"/>
              </a:spcAft>
              <a:buClr>
                <a:srgbClr val="000000"/>
              </a:buClr>
              <a:buSzPts val="1100"/>
              <a:buFont typeface="Arial"/>
              <a:buNone/>
              <a:tabLst/>
              <a:defRPr/>
            </a:pPr>
            <a:endParaRPr dirty="0">
              <a:solidFill>
                <a:schemeClr val="dk1"/>
              </a:solidFill>
            </a:endParaRPr>
          </a:p>
          <a:p>
            <a:pPr marL="0" lvl="0" indent="0" algn="l" rtl="0">
              <a:lnSpc>
                <a:spcPct val="115000"/>
              </a:lnSpc>
              <a:spcBef>
                <a:spcPts val="0"/>
              </a:spcBef>
              <a:spcAft>
                <a:spcPts val="0"/>
              </a:spcAft>
              <a:buNone/>
            </a:pPr>
            <a:r>
              <a:rPr lang="en" dirty="0">
                <a:solidFill>
                  <a:schemeClr val="dk1"/>
                </a:solidFill>
              </a:rPr>
              <a:t>Let’s see an example here to understand how two-phase store works.  In this example, we assume two regions with stores therein.</a:t>
            </a:r>
            <a:endParaRPr dirty="0">
              <a:solidFill>
                <a:schemeClr val="dk1"/>
              </a:solidFill>
            </a:endParaRPr>
          </a:p>
          <a:p>
            <a:pPr marL="0" lvl="0" indent="0" algn="l" rtl="0">
              <a:lnSpc>
                <a:spcPct val="115000"/>
              </a:lnSpc>
              <a:spcBef>
                <a:spcPts val="0"/>
              </a:spcBef>
              <a:spcAft>
                <a:spcPts val="0"/>
              </a:spcAft>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[click] When store A and store B get drained along the persist path, they are buffered in the proxy buffer first. Here, [click] processor considers a region boundary instruction as a special persist barrier , which means it waits for all stores within a region being written back to the proxy buffer before proceeding to the next region.</a:t>
            </a: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None/>
            </a:pPr>
            <a:r>
              <a:rPr lang="en" dirty="0">
                <a:solidFill>
                  <a:schemeClr val="dk1"/>
                </a:solidFill>
              </a:rPr>
              <a:t>So, once all stores have been buffered in the proxy buffer and the region boundary has been passed, [click] they will be moved to their original NVM locations</a:t>
            </a:r>
            <a:r>
              <a:rPr lang="en-US" dirty="0">
                <a:solidFill>
                  <a:schemeClr val="dk1"/>
                </a:solidFill>
              </a:rPr>
              <a:t>.</a:t>
            </a:r>
            <a:endParaRPr dirty="0">
              <a:solidFill>
                <a:schemeClr val="dk1"/>
              </a:solidFill>
            </a:endParaRPr>
          </a:p>
          <a:p>
            <a:pPr marL="0" lvl="0" indent="0" algn="l" rtl="0">
              <a:lnSpc>
                <a:spcPct val="115000"/>
              </a:lnSpc>
              <a:spcBef>
                <a:spcPts val="0"/>
              </a:spcBef>
              <a:spcAft>
                <a:spcPts val="0"/>
              </a:spcAft>
              <a:buNone/>
            </a:pPr>
            <a:endParaRPr dirty="0">
              <a:solidFill>
                <a:schemeClr val="dk1"/>
              </a:solidFill>
            </a:endParaRPr>
          </a:p>
          <a:p>
            <a:pPr marL="0" lvl="0" indent="0" algn="l" rtl="0">
              <a:lnSpc>
                <a:spcPct val="115000"/>
              </a:lnSpc>
              <a:spcBef>
                <a:spcPts val="0"/>
              </a:spcBef>
              <a:spcAft>
                <a:spcPts val="0"/>
              </a:spcAft>
              <a:buNone/>
            </a:pPr>
            <a:r>
              <a:rPr lang="en" dirty="0">
                <a:solidFill>
                  <a:schemeClr val="dk1"/>
                </a:solidFill>
              </a:rPr>
              <a:t>To reduce persistence overhead, [click] the second phase of the region 1 overlaps with the first phase of the following region 2, achieving ILP execution.</a:t>
            </a:r>
            <a:endParaRPr dirty="0">
              <a:solidFill>
                <a:schemeClr val="dk1"/>
              </a:solidFill>
            </a:endParaRPr>
          </a:p>
          <a:p>
            <a:pPr marL="0" lvl="0" indent="0" algn="l" rtl="0">
              <a:lnSpc>
                <a:spcPct val="115000"/>
              </a:lnSpc>
              <a:spcBef>
                <a:spcPts val="0"/>
              </a:spcBef>
              <a:spcAft>
                <a:spcPts val="0"/>
              </a:spcAft>
              <a:buNone/>
            </a:pPr>
            <a:endParaRPr dirty="0">
              <a:solidFill>
                <a:schemeClr val="dk1"/>
              </a:solidFill>
            </a:endParaRPr>
          </a:p>
          <a:p>
            <a:pPr marL="0" lvl="0" indent="0" algn="l" rtl="0">
              <a:lnSpc>
                <a:spcPct val="115000"/>
              </a:lnSpc>
              <a:spcBef>
                <a:spcPts val="0"/>
              </a:spcBef>
              <a:spcAft>
                <a:spcPts val="0"/>
              </a:spcAft>
              <a:buNone/>
            </a:pPr>
            <a:r>
              <a:rPr lang="en-US" dirty="0">
                <a:solidFill>
                  <a:schemeClr val="dk1"/>
                </a:solidFill>
              </a:rPr>
              <a:t>As we can see,  </a:t>
            </a:r>
            <a:r>
              <a:rPr lang="en" dirty="0">
                <a:solidFill>
                  <a:schemeClr val="dk1"/>
                </a:solidFill>
              </a:rPr>
              <a:t>the first phase is on the critical path, which means the processor needs to wait for the first phase to be completed, while the second phase happens in background and overlaps with the execution of a following region.</a:t>
            </a:r>
            <a:endParaRPr dirty="0">
              <a:solidFill>
                <a:schemeClr val="dk1"/>
              </a:solidFill>
            </a:endParaRPr>
          </a:p>
          <a:p>
            <a:pPr marL="0" lvl="0" indent="0" algn="l" rtl="0">
              <a:lnSpc>
                <a:spcPct val="115000"/>
              </a:lnSpc>
              <a:spcBef>
                <a:spcPts val="0"/>
              </a:spcBef>
              <a:spcAft>
                <a:spcPts val="0"/>
              </a:spcAft>
              <a:buNone/>
            </a:pPr>
            <a:endParaRPr lang="en-US" dirty="0">
              <a:solidFill>
                <a:schemeClr val="dk1"/>
              </a:solidFill>
            </a:endParaRPr>
          </a:p>
          <a:p>
            <a:pPr marL="0" lvl="0" indent="0" algn="l" rtl="0">
              <a:lnSpc>
                <a:spcPct val="115000"/>
              </a:lnSpc>
              <a:spcBef>
                <a:spcPts val="0"/>
              </a:spcBef>
              <a:spcAft>
                <a:spcPts val="0"/>
              </a:spcAft>
              <a:buNone/>
            </a:pPr>
            <a:r>
              <a:rPr lang="en-US" dirty="0">
                <a:solidFill>
                  <a:schemeClr val="dk1"/>
                </a:solidFill>
              </a:rPr>
              <a:t>Although two-phase store protocol enables high ILP execution, it relies on a backup to support correct failure-atomic region persistence, let’s see what is reason behind that [click]</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31c623cd4a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31c623cd4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15000"/>
              </a:lnSpc>
              <a:spcBef>
                <a:spcPts val="0"/>
              </a:spcBef>
              <a:spcAft>
                <a:spcPts val="0"/>
              </a:spcAft>
              <a:buClr>
                <a:srgbClr val="000000"/>
              </a:buClr>
              <a:buSzPts val="1100"/>
              <a:buFont typeface="Arial"/>
              <a:buNone/>
              <a:tabLst/>
              <a:defRPr/>
            </a:pPr>
            <a:r>
              <a:rPr lang="en" dirty="0">
                <a:solidFill>
                  <a:schemeClr val="dk1"/>
                </a:solidFill>
              </a:rPr>
              <a:t>The main point is that there is no ordering constraint between regular path and persist path. With ILP execution, it might lead to a partial region persistence.</a:t>
            </a:r>
          </a:p>
          <a:p>
            <a:pPr marL="0" marR="0" lvl="0" indent="0" algn="l" defTabSz="914400" rtl="0" eaLnBrk="1" fontAlgn="auto" latinLnBrk="0" hangingPunct="1">
              <a:lnSpc>
                <a:spcPct val="115000"/>
              </a:lnSpc>
              <a:spcBef>
                <a:spcPts val="0"/>
              </a:spcBef>
              <a:spcAft>
                <a:spcPts val="0"/>
              </a:spcAft>
              <a:buClr>
                <a:srgbClr val="000000"/>
              </a:buClr>
              <a:buSzPts val="1100"/>
              <a:buFont typeface="Arial"/>
              <a:buNone/>
              <a:tabLst/>
              <a:defRPr/>
            </a:pPr>
            <a:endParaRPr lang="en" dirty="0">
              <a:solidFill>
                <a:schemeClr val="dk1"/>
              </a:solidFill>
            </a:endParaRPr>
          </a:p>
          <a:p>
            <a:pPr marL="0" marR="0" lvl="0" indent="0" algn="l" defTabSz="914400" rtl="0" eaLnBrk="1" fontAlgn="auto" latinLnBrk="0" hangingPunct="1">
              <a:lnSpc>
                <a:spcPct val="115000"/>
              </a:lnSpc>
              <a:spcBef>
                <a:spcPts val="0"/>
              </a:spcBef>
              <a:spcAft>
                <a:spcPts val="0"/>
              </a:spcAft>
              <a:buClr>
                <a:srgbClr val="000000"/>
              </a:buClr>
              <a:buSzPts val="1100"/>
              <a:buFont typeface="Arial"/>
              <a:buNone/>
              <a:tabLst/>
              <a:defRPr/>
            </a:pPr>
            <a:r>
              <a:rPr lang="en" dirty="0">
                <a:solidFill>
                  <a:schemeClr val="dk1"/>
                </a:solidFill>
              </a:rPr>
              <a:t>This is because, to simplify hardware design without searching proxy buffer for subsequent loads, for each committed store [click] such as store C here, Capri places its data to both regular data path and persist path. As a result, [click] if the persist path is clog</a:t>
            </a:r>
            <a:r>
              <a:rPr lang="en-US" dirty="0">
                <a:solidFill>
                  <a:schemeClr val="dk1"/>
                </a:solidFill>
              </a:rPr>
              <a:t>g</a:t>
            </a:r>
            <a:r>
              <a:rPr lang="en" dirty="0">
                <a:solidFill>
                  <a:schemeClr val="dk1"/>
                </a:solidFill>
              </a:rPr>
              <a:t>ed at this moment, [click] the store C reaches NVM through caches before proxy buffer drains store C to NVM along the persist path. [click] If region 2 gets interrupted by power failure, it generates a partial NVM update, leading to a violation of failure-atomic region persistence and failed recovery.</a:t>
            </a:r>
          </a:p>
          <a:p>
            <a:pPr marL="0" marR="0" lvl="0" indent="0" algn="l" defTabSz="914400" rtl="0" eaLnBrk="1" fontAlgn="auto" latinLnBrk="0" hangingPunct="1">
              <a:lnSpc>
                <a:spcPct val="115000"/>
              </a:lnSpc>
              <a:spcBef>
                <a:spcPts val="0"/>
              </a:spcBef>
              <a:spcAft>
                <a:spcPts val="0"/>
              </a:spcAft>
              <a:buClr>
                <a:srgbClr val="000000"/>
              </a:buClr>
              <a:buSzPts val="1100"/>
              <a:buFont typeface="Arial"/>
              <a:buNone/>
              <a:tabLst/>
              <a:defRPr/>
            </a:pPr>
            <a:endParaRPr lang="en" dirty="0">
              <a:solidFill>
                <a:schemeClr val="dk1"/>
              </a:solidFill>
            </a:endParaRPr>
          </a:p>
          <a:p>
            <a:pPr marL="0" marR="0" lvl="0" indent="0" algn="l" defTabSz="914400" rtl="0" eaLnBrk="1" fontAlgn="auto" latinLnBrk="0" hangingPunct="1">
              <a:lnSpc>
                <a:spcPct val="115000"/>
              </a:lnSpc>
              <a:spcBef>
                <a:spcPts val="0"/>
              </a:spcBef>
              <a:spcAft>
                <a:spcPts val="0"/>
              </a:spcAft>
              <a:buClr>
                <a:srgbClr val="000000"/>
              </a:buClr>
              <a:buSzPts val="1100"/>
              <a:buFont typeface="Arial"/>
              <a:buNone/>
              <a:tabLst/>
              <a:defRPr/>
            </a:pPr>
            <a:r>
              <a:rPr lang="en" dirty="0">
                <a:solidFill>
                  <a:schemeClr val="dk1"/>
                </a:solidFill>
              </a:rPr>
              <a:t>Let’s see how we deal with this issue [click]</a:t>
            </a:r>
          </a:p>
        </p:txBody>
      </p:sp>
    </p:spTree>
    <p:extLst>
      <p:ext uri="{BB962C8B-B14F-4D97-AF65-F5344CB8AC3E}">
        <p14:creationId xmlns:p14="http://schemas.microsoft.com/office/powerpoint/2010/main" val="2373373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31c623cd4a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31c623cd4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15000"/>
              </a:lnSpc>
              <a:spcBef>
                <a:spcPts val="0"/>
              </a:spcBef>
              <a:spcAft>
                <a:spcPts val="0"/>
              </a:spcAft>
              <a:buClr>
                <a:srgbClr val="000000"/>
              </a:buClr>
              <a:buSzPts val="1100"/>
              <a:buFont typeface="Arial"/>
              <a:buNone/>
              <a:tabLst/>
              <a:defRPr/>
            </a:pPr>
            <a:r>
              <a:rPr lang="en" dirty="0">
                <a:solidFill>
                  <a:schemeClr val="dk1"/>
                </a:solidFill>
              </a:rPr>
              <a:t>The key idea is to leave an undo logging entry for each store in the proxy buffer, for example [click] we leave an undo logging entry C prime in proxy </a:t>
            </a:r>
            <a:r>
              <a:rPr lang="en">
                <a:solidFill>
                  <a:schemeClr val="dk1"/>
                </a:solidFill>
              </a:rPr>
              <a:t>buffer. At </a:t>
            </a:r>
            <a:r>
              <a:rPr lang="en" dirty="0">
                <a:solidFill>
                  <a:schemeClr val="dk1"/>
                </a:solidFill>
              </a:rPr>
              <a:t>this moment, [click] we assume region 1 has been persisted and store C has been evicted to NVM through regular data path. when power failure happens in region 2, [click] we use the undo logging entry C prime </a:t>
            </a:r>
            <a:r>
              <a:rPr lang="en-US" dirty="0">
                <a:solidFill>
                  <a:schemeClr val="dk1"/>
                </a:solidFill>
              </a:rPr>
              <a:t>in the proxy buffer to cancel the update of store C in NVM, guaranteeing failure-atomic region persistence.</a:t>
            </a:r>
            <a:endParaRPr lang="en" dirty="0">
              <a:solidFill>
                <a:schemeClr val="dk1"/>
              </a:solidFill>
            </a:endParaRPr>
          </a:p>
          <a:p>
            <a:pPr marL="0" marR="0" lvl="0" indent="0" algn="l" defTabSz="914400" rtl="0" eaLnBrk="1" fontAlgn="auto" latinLnBrk="0" hangingPunct="1">
              <a:lnSpc>
                <a:spcPct val="115000"/>
              </a:lnSpc>
              <a:spcBef>
                <a:spcPts val="0"/>
              </a:spcBef>
              <a:spcAft>
                <a:spcPts val="0"/>
              </a:spcAft>
              <a:buClr>
                <a:srgbClr val="000000"/>
              </a:buClr>
              <a:buSzPts val="1100"/>
              <a:buFont typeface="Arial"/>
              <a:buNone/>
              <a:tabLst/>
              <a:defRPr/>
            </a:pPr>
            <a:endParaRPr lang="en-US" dirty="0">
              <a:solidFill>
                <a:schemeClr val="dk1"/>
              </a:solidFill>
            </a:endParaRPr>
          </a:p>
          <a:p>
            <a:pPr marL="0" marR="0" lvl="0" indent="0" algn="l" defTabSz="914400" rtl="0" eaLnBrk="1" fontAlgn="auto" latinLnBrk="0" hangingPunct="1">
              <a:lnSpc>
                <a:spcPct val="115000"/>
              </a:lnSpc>
              <a:spcBef>
                <a:spcPts val="0"/>
              </a:spcBef>
              <a:spcAft>
                <a:spcPts val="0"/>
              </a:spcAft>
              <a:buClr>
                <a:srgbClr val="000000"/>
              </a:buClr>
              <a:buSzPts val="1100"/>
              <a:buFont typeface="Arial"/>
              <a:buNone/>
              <a:tabLst/>
              <a:defRPr/>
            </a:pPr>
            <a:r>
              <a:rPr lang="en" dirty="0">
                <a:solidFill>
                  <a:schemeClr val="dk1"/>
                </a:solidFill>
              </a:rPr>
              <a:t>We already see Capri is working. But its performance is still not optimal. Let's see the reason behind that and how we address it [click]</a:t>
            </a:r>
            <a:endParaRPr lang="en-US" dirty="0">
              <a:solidFill>
                <a:schemeClr val="dk1"/>
              </a:solidFill>
            </a:endParaRPr>
          </a:p>
        </p:txBody>
      </p:sp>
    </p:spTree>
    <p:extLst>
      <p:ext uri="{BB962C8B-B14F-4D97-AF65-F5344CB8AC3E}">
        <p14:creationId xmlns:p14="http://schemas.microsoft.com/office/powerpoint/2010/main" val="1054527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31c623cd4a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31c623cd4a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Unfortunately, [click] our region formation generates many short regions no matter how large the partitioning threshold is such as 1000.</a:t>
            </a:r>
            <a:endParaRPr dirty="0"/>
          </a:p>
          <a:p>
            <a:pPr marL="0" lvl="0" indent="0" algn="l" rtl="0">
              <a:spcBef>
                <a:spcPts val="0"/>
              </a:spcBef>
              <a:spcAft>
                <a:spcPts val="0"/>
              </a:spcAft>
              <a:buNone/>
            </a:pPr>
            <a:r>
              <a:rPr lang="en" dirty="0"/>
              <a:t>As a result, processor sees a region boundary for every 10 or 20 instructions according to our experiments</a:t>
            </a:r>
            <a:r>
              <a:rPr lang="en-US" dirty="0"/>
              <a:t>, leading to frequent pipeline stalls and high-performance overhead. Therefore, we prefer longer region size.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We found out that [click] the main cause of short regions are loops</a:t>
            </a:r>
            <a:r>
              <a:rPr lang="en-US" dirty="0"/>
              <a:t>. </a:t>
            </a:r>
            <a:r>
              <a:rPr lang="en" dirty="0"/>
              <a:t>Loops are commonly used in most program, and their iteration counts are usually static-unknown. For example, [click] we have a short loop, to prevent proxy buffer overflow during region execution, [click] Capri compiler conservatively places a region boundary in the loop header. If the loop body contains more stores than the threshold, it also places a region boundary in the middle of the loop body.</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Anyway, the region size is limited to one iteration of loops. This is the main reason why we see abundant short regions in the program.</a:t>
            </a:r>
          </a:p>
          <a:p>
            <a:pPr marL="0" lvl="0" indent="0" algn="l" rtl="0">
              <a:spcBef>
                <a:spcPts val="0"/>
              </a:spcBef>
              <a:spcAft>
                <a:spcPts val="0"/>
              </a:spcAft>
              <a:buNone/>
            </a:pPr>
            <a:endParaRPr dirty="0"/>
          </a:p>
          <a:p>
            <a:pPr marL="0" lvl="0" indent="0" algn="l" rtl="0">
              <a:spcBef>
                <a:spcPts val="0"/>
              </a:spcBef>
              <a:spcAft>
                <a:spcPts val="0"/>
              </a:spcAft>
              <a:buNone/>
            </a:pPr>
            <a:r>
              <a:rPr lang="en" dirty="0"/>
              <a:t>One might think we can leverage loop unrolling to enlarge loop size, [click] however, traditional loop unrolling can not guarantee correctness for a loop with static-unknown iteration count.</a:t>
            </a:r>
          </a:p>
          <a:p>
            <a:pPr marL="0" lvl="0" indent="0" algn="l" rtl="0">
              <a:spcBef>
                <a:spcPts val="0"/>
              </a:spcBef>
              <a:spcAft>
                <a:spcPts val="0"/>
              </a:spcAft>
              <a:buNone/>
            </a:pPr>
            <a:endParaRPr dirty="0"/>
          </a:p>
          <a:p>
            <a:pPr marL="0" lvl="0" indent="0" algn="l" rtl="0">
              <a:spcBef>
                <a:spcPts val="0"/>
              </a:spcBef>
              <a:spcAft>
                <a:spcPts val="0"/>
              </a:spcAft>
              <a:buNone/>
            </a:pPr>
            <a:r>
              <a:rPr lang="en" dirty="0"/>
              <a:t>Since it is critical for Capri to achieve high performance, we must do something to extend region size as much as possible, [click]</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350e826a40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350e826a4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 propose speculative loop unrolling [click] which duplicates the loop body and exit condition with proxy buffer size in mind even if the loop iteration count is static-unknown, while traditional loop unrolling only duplicates the loop body. In this way, the exit condition is checked for each loop body, guaranteeing correctness of program. [click] for a short loop, speculative loop unrolling can [click] enlarge the loop size dramatically. In this example, if the loop body has only 1 store before unrolling and proxy buffer size is 2, [click] with placed region boundary in loop header, our speculative loop unrolling can enlarge the region size by 2 times.</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Then, let’s talk about how to recover the interrupted program. [click]</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31c623cd4a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31c623cd4a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 leverage undo and redo logging to recover the interrupted program. Let’s look at this example. At this moment, we assume [click] all stores of region 1 have been already buffered in the proxy buffer, [click] while region 2 has only store C being buffered. [click] When power failure interrupts region 2, to recover the system, we [click] first flush store A and store B to NVM as a redo because region 1 has been finished. Then we [click] cancel the store C of region 2 with undo logging because region 2 is not completed yet. Thereafter, [click] Capri runtime redirects program control to the beginning of a compiler-generated per-region recovery block which reloads checkpointed values of live-in register r3 and r4 of region 2, and then [click] going back to the beginning of region2 for recovery.</a:t>
            </a:r>
            <a:endParaRPr dirty="0"/>
          </a:p>
        </p:txBody>
      </p:sp>
    </p:spTree>
    <p:extLst>
      <p:ext uri="{BB962C8B-B14F-4D97-AF65-F5344CB8AC3E}">
        <p14:creationId xmlns:p14="http://schemas.microsoft.com/office/powerpoint/2010/main" val="1064940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350e826a4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350e826a4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[click] We implement our compiler techniques on top of LLVM 13 and use gem5 as our architecture simulator to simulate an 8-core out-of-order processor.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As a whole-system persistence design, </a:t>
            </a:r>
            <a:r>
              <a:rPr lang="en" dirty="0">
                <a:solidFill>
                  <a:schemeClr val="dk1"/>
                </a:solidFill>
              </a:rPr>
              <a:t>we compile the entire software stack from Linux Kernel to the benchmarks using our compiler.</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350e826a40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350e826a40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Let us first see how Capri compiler makes whole-system persistence efficient.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Initially, region formation and register checkpoint incur about 28% overhead. This is mainly because of short regions, leading to frequent pipeline stalls at end of regions.</a:t>
            </a:r>
          </a:p>
          <a:p>
            <a:pPr marL="0" lvl="0" indent="0" algn="l" rtl="0">
              <a:spcBef>
                <a:spcPts val="0"/>
              </a:spcBef>
              <a:spcAft>
                <a:spcPts val="0"/>
              </a:spcAft>
              <a:buNone/>
            </a:pPr>
            <a:endParaRPr dirty="0"/>
          </a:p>
          <a:p>
            <a:pPr marL="0" lvl="0" indent="0" algn="l" rtl="0">
              <a:spcBef>
                <a:spcPts val="0"/>
              </a:spcBef>
              <a:spcAft>
                <a:spcPts val="0"/>
              </a:spcAft>
              <a:buNone/>
            </a:pPr>
            <a:r>
              <a:rPr lang="en" dirty="0"/>
              <a:t>With out speculative loop unrolling, we can reduce the overhead to only 12% with extended region size.</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34875442e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34875442e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Next, this graph shows region size depending on compiler optimizations.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initial region formation provides relatively short regions; about 20 instructions, which means processor encounters a region boundary for every 20 instructions, leading to frequent pipeline stalls.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With our speculative loop unrolling, we can enlarge region size by 1.6x.</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31c623cd4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31c623cd4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Nonvolatile memory (NVM) [click] is now commercialized as Intel Optane memory and widely deployed in data centers to achieve high performance thanks to its unique benefits such as [click] high areal density [click] comparable speed as DRAM, and [click] byte-addressability.</a:t>
            </a:r>
          </a:p>
          <a:p>
            <a:pPr marL="0" lvl="0" indent="0" algn="l" rtl="0">
              <a:lnSpc>
                <a:spcPct val="115000"/>
              </a:lnSpc>
              <a:spcBef>
                <a:spcPts val="0"/>
              </a:spcBef>
              <a:spcAft>
                <a:spcPts val="0"/>
              </a:spcAft>
              <a:buClr>
                <a:schemeClr val="dk1"/>
              </a:buClr>
              <a:buSzPts val="1100"/>
              <a:buFont typeface="Arial"/>
              <a:buNone/>
            </a:pPr>
            <a:endParaRPr lang="en-US"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To better utilize the benefits of NVM</a:t>
            </a:r>
            <a:r>
              <a:rPr lang="en-US" dirty="0">
                <a:solidFill>
                  <a:schemeClr val="dk1"/>
                </a:solidFill>
              </a:rPr>
              <a:t> [click]</a:t>
            </a:r>
          </a:p>
          <a:p>
            <a:pPr marL="0" lvl="0" indent="0" algn="l" rtl="0">
              <a:lnSpc>
                <a:spcPct val="115000"/>
              </a:lnSpc>
              <a:spcBef>
                <a:spcPts val="0"/>
              </a:spcBef>
              <a:spcAft>
                <a:spcPts val="0"/>
              </a:spcAft>
              <a:buClr>
                <a:schemeClr val="dk1"/>
              </a:buClr>
              <a:buSzPts val="1100"/>
              <a:buFont typeface="Arial"/>
              <a:buNone/>
            </a:pPr>
            <a:endParaRPr lang="en-US"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p:txBody>
      </p:sp>
    </p:spTree>
    <p:extLst>
      <p:ext uri="{BB962C8B-B14F-4D97-AF65-F5344CB8AC3E}">
        <p14:creationId xmlns:p14="http://schemas.microsoft.com/office/powerpoint/2010/main" val="33614128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31c623cd4a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31c623cd4a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 conclusion.</a:t>
            </a:r>
            <a:endParaRPr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Capri is the fist lightweight yet efficient whole-system persistence, which unlocks the full potential of NVM.  With its synergistic hardware and software codesign, we can dramatically simplify hardware design and reduce energy requirement compared to prior work.</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34bde6064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134bde6064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Thank you for listening. I am happy to take any question if you have.</a:t>
            </a:r>
            <a:endParaRPr dirty="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31c623cd4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31c623cd4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dk1"/>
                </a:solidFill>
              </a:rPr>
              <a:t>Optane memory (PMEM) provides two use models; [click] memory mode and [click] app-direct mode where NVM is accessed by ordinary store/load instructions.</a:t>
            </a:r>
            <a:endParaRPr dirty="0">
              <a:solidFill>
                <a:schemeClr val="dk1"/>
              </a:solidFill>
            </a:endParaRPr>
          </a:p>
          <a:p>
            <a:pPr marL="0" lvl="0" indent="0" algn="l" rtl="0">
              <a:lnSpc>
                <a:spcPct val="115000"/>
              </a:lnSpc>
              <a:spcBef>
                <a:spcPts val="0"/>
              </a:spcBef>
              <a:spcAft>
                <a:spcPts val="0"/>
              </a:spcAft>
              <a:buNone/>
            </a:pPr>
            <a:endParaRPr dirty="0">
              <a:solidFill>
                <a:schemeClr val="dk1"/>
              </a:solidFill>
            </a:endParaRPr>
          </a:p>
          <a:p>
            <a:pPr marL="0" lvl="0" indent="0" algn="l" rtl="0">
              <a:lnSpc>
                <a:spcPct val="115000"/>
              </a:lnSpc>
              <a:spcBef>
                <a:spcPts val="0"/>
              </a:spcBef>
              <a:spcAft>
                <a:spcPts val="0"/>
              </a:spcAft>
              <a:buNone/>
            </a:pPr>
            <a:r>
              <a:rPr lang="en" dirty="0">
                <a:solidFill>
                  <a:schemeClr val="dk1"/>
                </a:solidFill>
              </a:rPr>
              <a:t>When being used under the memory mode, PMEM is used as the main memory while DRAM works as a last-level cache, which is transparent to user program. Thanks to the high areal density, program see a huge physical memory space and achieves high performance. However, data in NVM are considered dead when power failure happens.</a:t>
            </a:r>
            <a:endParaRPr dirty="0">
              <a:solidFill>
                <a:schemeClr val="dk1"/>
              </a:solidFill>
            </a:endParaRPr>
          </a:p>
          <a:p>
            <a:pPr marL="0" lvl="0" indent="0" algn="l" rtl="0">
              <a:lnSpc>
                <a:spcPct val="115000"/>
              </a:lnSpc>
              <a:spcBef>
                <a:spcPts val="0"/>
              </a:spcBef>
              <a:spcAft>
                <a:spcPts val="0"/>
              </a:spcAft>
              <a:buNone/>
            </a:pPr>
            <a:endParaRPr dirty="0">
              <a:solidFill>
                <a:schemeClr val="dk1"/>
              </a:solidFill>
            </a:endParaRPr>
          </a:p>
          <a:p>
            <a:pPr marL="0" lvl="0" indent="0" algn="l" rtl="0">
              <a:lnSpc>
                <a:spcPct val="115000"/>
              </a:lnSpc>
              <a:spcBef>
                <a:spcPts val="0"/>
              </a:spcBef>
              <a:spcAft>
                <a:spcPts val="0"/>
              </a:spcAft>
              <a:buNone/>
            </a:pPr>
            <a:r>
              <a:rPr lang="en" dirty="0">
                <a:solidFill>
                  <a:schemeClr val="dk1"/>
                </a:solidFill>
              </a:rPr>
              <a:t>On the other hand, in the app-direct mode, data in NVM are durable and persistent and accessed directly by user-level application instead of OS. Therefore, it is not transparent due to needing to modify program source code to replace I/O operations by load/store instructions, which limits the usability of NVM and thus makes only in-memory databases or key-value stores benefit from NVM technology.</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As a result, both modes do not utilize the full potential of NVM.</a:t>
            </a:r>
          </a:p>
          <a:p>
            <a:pPr marL="0" lvl="0" indent="0" algn="l" rtl="0">
              <a:lnSpc>
                <a:spcPct val="115000"/>
              </a:lnSpc>
              <a:spcBef>
                <a:spcPts val="0"/>
              </a:spcBef>
              <a:spcAft>
                <a:spcPts val="0"/>
              </a:spcAft>
              <a:buClr>
                <a:schemeClr val="dk1"/>
              </a:buClr>
              <a:buSzPts val="1100"/>
              <a:buFont typeface="Arial"/>
              <a:buNone/>
            </a:pPr>
            <a:endParaRPr lang="en"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Then, there is a natural question coming up, [click] can we have both large memory space and non-volatility at same time? </a:t>
            </a:r>
            <a:r>
              <a:rPr lang="en-US" dirty="0"/>
              <a:t>The answer is yes,  let’s see how our work achieves both under whole-system persistence (WSP).</a:t>
            </a: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31c623cd4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31c623cd4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With PMEM memory mode, we already achieve both [click] high performance and [click] transparence. Our goal is to equip an entire system with persistence. To achieve that, [click] we extend the persistence domain up to covering caches and register file. This is whole system persistence.</a:t>
            </a:r>
          </a:p>
          <a:p>
            <a:pPr marL="0" lvl="0" indent="0" algn="l" rtl="0">
              <a:lnSpc>
                <a:spcPct val="115000"/>
              </a:lnSpc>
              <a:spcBef>
                <a:spcPts val="0"/>
              </a:spcBef>
              <a:spcAft>
                <a:spcPts val="0"/>
              </a:spcAft>
              <a:buClr>
                <a:schemeClr val="dk1"/>
              </a:buClr>
              <a:buSzPts val="1100"/>
              <a:buFont typeface="Arial"/>
              <a:buNone/>
            </a:pPr>
            <a:endParaRPr lang="en" dirty="0">
              <a:solidFill>
                <a:schemeClr val="dk1"/>
              </a:solidFill>
            </a:endParaRPr>
          </a:p>
          <a:p>
            <a:pPr marL="0" lvl="0" indent="0" algn="l" rtl="0">
              <a:lnSpc>
                <a:spcPct val="115000"/>
              </a:lnSpc>
              <a:spcBef>
                <a:spcPts val="0"/>
              </a:spcBef>
              <a:spcAft>
                <a:spcPts val="0"/>
              </a:spcAft>
              <a:buNone/>
            </a:pPr>
            <a:r>
              <a:rPr lang="en" dirty="0">
                <a:solidFill>
                  <a:schemeClr val="dk1"/>
                </a:solidFill>
              </a:rPr>
              <a:t>we believe that whole-system persistence is promising, but unprecedented. The problems might be not clear at this point.</a:t>
            </a:r>
          </a:p>
          <a:p>
            <a:pPr marL="0" lvl="0" indent="0" algn="l" rtl="0">
              <a:lnSpc>
                <a:spcPct val="115000"/>
              </a:lnSpc>
              <a:spcBef>
                <a:spcPts val="0"/>
              </a:spcBef>
              <a:spcAft>
                <a:spcPts val="0"/>
              </a:spcAft>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I will show you a simple design that is working but inefficient to give you a feeling of how a whole-system persistence looks like and how we solve these problems.</a:t>
            </a:r>
          </a:p>
        </p:txBody>
      </p:sp>
    </p:spTree>
    <p:extLst>
      <p:ext uri="{BB962C8B-B14F-4D97-AF65-F5344CB8AC3E}">
        <p14:creationId xmlns:p14="http://schemas.microsoft.com/office/powerpoint/2010/main" val="4088124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350e826a4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350e826a4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In this simple design, [click] we assume the system has both DRAM and NVM where DRAM is used as a last-level cache, while NVM works as a main memory as in PMEM's memory mode.</a:t>
            </a: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The high-level idea is [click] periodic checkpoint.  That is, [click] at a certain point, we checkpoint [click] the whole system states including register file and DRAM status to NVM through flushing instructions. Using this checkpoint strategy, an interrupted program can resume its execution from last checkpoint. This is the biggest difference from prior partial system persistence, where program has to restart its execution from the beginning to survive power failure.</a:t>
            </a:r>
          </a:p>
          <a:p>
            <a:pPr marL="0" lvl="0" indent="0" algn="l" rtl="0">
              <a:lnSpc>
                <a:spcPct val="115000"/>
              </a:lnSpc>
              <a:spcBef>
                <a:spcPts val="0"/>
              </a:spcBef>
              <a:spcAft>
                <a:spcPts val="0"/>
              </a:spcAft>
              <a:buClr>
                <a:schemeClr val="dk1"/>
              </a:buClr>
              <a:buSzPts val="1100"/>
              <a:buFont typeface="Arial"/>
              <a:buNone/>
            </a:pPr>
            <a:endParaRPr lang="en-US"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To ensure correct failure recovery,  it is required to persist stores to NVM in program order. However, [click] </a:t>
            </a:r>
            <a:r>
              <a:rPr lang="en" dirty="0">
                <a:solidFill>
                  <a:schemeClr val="dk1"/>
                </a:solidFill>
              </a:rPr>
              <a:t>this is really challenging because stores go through mu</a:t>
            </a:r>
            <a:r>
              <a:rPr lang="en-US" dirty="0">
                <a:solidFill>
                  <a:schemeClr val="dk1"/>
                </a:solidFill>
              </a:rPr>
              <a:t>l</a:t>
            </a:r>
            <a:r>
              <a:rPr lang="en" dirty="0">
                <a:solidFill>
                  <a:schemeClr val="dk1"/>
                </a:solidFill>
              </a:rPr>
              <a:t>tiple layers of memory hierarchy and usually are reordered due to buffering effect of caches. This is the main reason why supporting persistence is hard and comes with significant performance overhead</a:t>
            </a:r>
            <a:r>
              <a:rPr lang="en-US" dirty="0">
                <a:solidFill>
                  <a:schemeClr val="dk1"/>
                </a:solidFill>
              </a:rPr>
              <a:t>.</a:t>
            </a:r>
            <a:endParaRPr dirty="0">
              <a:solidFill>
                <a:schemeClr val="dk1"/>
              </a:solidFill>
            </a:endParaRPr>
          </a:p>
          <a:p>
            <a:pPr marL="0" lvl="0" indent="0" algn="l" rtl="0">
              <a:lnSpc>
                <a:spcPct val="115000"/>
              </a:lnSpc>
              <a:spcBef>
                <a:spcPts val="0"/>
              </a:spcBef>
              <a:spcAft>
                <a:spcPts val="0"/>
              </a:spcAft>
              <a:buNone/>
            </a:pPr>
            <a:endParaRPr lang="en-US" dirty="0">
              <a:solidFill>
                <a:schemeClr val="dk1"/>
              </a:solidFill>
            </a:endParaRPr>
          </a:p>
          <a:p>
            <a:pPr marL="0" lvl="0" indent="0" algn="l" rtl="0">
              <a:lnSpc>
                <a:spcPct val="115000"/>
              </a:lnSpc>
              <a:spcBef>
                <a:spcPts val="0"/>
              </a:spcBef>
              <a:spcAft>
                <a:spcPts val="0"/>
              </a:spcAft>
              <a:buNone/>
            </a:pPr>
            <a:r>
              <a:rPr lang="en-US" dirty="0">
                <a:solidFill>
                  <a:schemeClr val="dk1"/>
                </a:solidFill>
              </a:rPr>
              <a:t>Let’s see how to speed up in-order store persistence [click]</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350e826a4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350e826a4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a:solidFill>
                  <a:schemeClr val="dk1"/>
                </a:solidFill>
              </a:rPr>
              <a:t>We leverage [click]  existing non-temporal data path between L1D cache and NVM as a separate persist path which has been used in prior partial system persistence. Unlike costly flushing instructions, we take advantage of this separate data path to accelerate store persistence. That is, [click] for each committed store,  except for writing its data to caches, [click] it will be also conveyed to NVM directly along the persist path. By doing so, we can bypass the entire memory hierarchy and guarantee in-order NVM store on the cheap.</a:t>
            </a:r>
          </a:p>
          <a:p>
            <a:pPr marL="0" lvl="0" indent="0" algn="l" rtl="0">
              <a:lnSpc>
                <a:spcPct val="115000"/>
              </a:lnSpc>
              <a:spcBef>
                <a:spcPts val="0"/>
              </a:spcBef>
              <a:spcAft>
                <a:spcPts val="0"/>
              </a:spcAft>
              <a:buNone/>
            </a:pPr>
            <a:endParaRPr lang="en-US" dirty="0">
              <a:solidFill>
                <a:schemeClr val="dk1"/>
              </a:solidFill>
            </a:endParaRPr>
          </a:p>
          <a:p>
            <a:pPr marL="0" lvl="0" indent="0" algn="l" rtl="0">
              <a:lnSpc>
                <a:spcPct val="115000"/>
              </a:lnSpc>
              <a:spcBef>
                <a:spcPts val="0"/>
              </a:spcBef>
              <a:spcAft>
                <a:spcPts val="0"/>
              </a:spcAft>
              <a:buNone/>
            </a:pPr>
            <a:r>
              <a:rPr lang="en-US" dirty="0">
                <a:solidFill>
                  <a:schemeClr val="dk1"/>
                </a:solidFill>
              </a:rPr>
              <a:t>Note that the persist path alone does not provide whole system persistence.  With that in mind, let’s see how we achieve whole system persistence [click]</a:t>
            </a:r>
          </a:p>
        </p:txBody>
      </p:sp>
    </p:spTree>
    <p:extLst>
      <p:ext uri="{BB962C8B-B14F-4D97-AF65-F5344CB8AC3E}">
        <p14:creationId xmlns:p14="http://schemas.microsoft.com/office/powerpoint/2010/main" val="2301942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31c623cd4a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31c623cd4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a:t>The key idea is that, with a dedicated nonvolatile proxy buffer in memory controller, Capri hardware ensures failure-atomic persistence for compiler-formed regions. This is an example, Capri compiler [click] partitions the input program into [click] region 1 and region 2. [click] During region execution, [click] store A and store B of region 1 are buffered in the proxy buffer first to ensure failure-atomic region-level NVM update. [click] At region boundary, processor waits here for all prior store A and B to be moved to NVM before proceeding to region 2. Similarly for </a:t>
            </a:r>
            <a:r>
              <a:rPr lang="en-US" dirty="0" err="1"/>
              <a:t>regio</a:t>
            </a:r>
            <a:r>
              <a:rPr lang="en-US" dirty="0"/>
              <a:t> 2, [click] once store C is committed, [click] it will be first buffered in proxy buffer and [click] eventually flushed to NVM.</a:t>
            </a:r>
          </a:p>
          <a:p>
            <a:pPr marL="0" lvl="0" indent="0" algn="l" rtl="0">
              <a:lnSpc>
                <a:spcPct val="115000"/>
              </a:lnSpc>
              <a:spcBef>
                <a:spcPts val="0"/>
              </a:spcBef>
              <a:spcAft>
                <a:spcPts val="0"/>
              </a:spcAft>
              <a:buNone/>
            </a:pPr>
            <a:endParaRPr lang="en-US" dirty="0"/>
          </a:p>
          <a:p>
            <a:pPr marL="0" lvl="0" indent="0" algn="l" rtl="0">
              <a:lnSpc>
                <a:spcPct val="115000"/>
              </a:lnSpc>
              <a:spcBef>
                <a:spcPts val="0"/>
              </a:spcBef>
              <a:spcAft>
                <a:spcPts val="0"/>
              </a:spcAft>
              <a:buNone/>
            </a:pPr>
            <a:r>
              <a:rPr lang="en-US" dirty="0"/>
              <a:t>Let's first see how Capri compiler works [click]</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3537b5dafe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3537b5dafe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 dirty="0">
                <a:solidFill>
                  <a:schemeClr val="dk1"/>
                </a:solidFill>
              </a:rPr>
              <a:t>Capri compiler is responsible for region formation. That is, [click]  Capri compiler takes a source program as an input and [click] inserts region boundary instructions as determined by the partitioning criterion. Here, the criterion is the number of stores in a region. As a result, we guarantee no buffer overflow during region execution. By using this partitioning strategy, we can simplify hardware design to support failure-atomic region-level persistence.</a:t>
            </a:r>
          </a:p>
          <a:p>
            <a:pPr marL="0" lvl="0" indent="0" algn="l" rtl="0">
              <a:lnSpc>
                <a:spcPct val="115000"/>
              </a:lnSpc>
              <a:spcBef>
                <a:spcPts val="0"/>
              </a:spcBef>
              <a:spcAft>
                <a:spcPts val="0"/>
              </a:spcAft>
              <a:buClr>
                <a:schemeClr val="dk1"/>
              </a:buClr>
              <a:buSzPts val="1100"/>
              <a:buFont typeface="Arial"/>
              <a:buNone/>
            </a:pPr>
            <a:endParaRPr lang="en-US"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Here, we only show how program is partitioned. Let's see how we unify register persistence with store persistence by register checkpointing [click]</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3537b5dafe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3537b5dafe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dirty="0">
                <a:solidFill>
                  <a:schemeClr val="dk1"/>
                </a:solidFill>
              </a:rPr>
              <a:t>Once region boundaries are determined, Capri compiler  leverages [click] the static live-out analysis to calculate a minimal set of live-out registers of each region, and then [click] inserts checkpoints to save the values of live-out registers to NVM. By doing so, [click] Capri turns register persistence into store persistence as a checkpoint is essentially a store.</a:t>
            </a:r>
          </a:p>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endParaRPr lang="en-US" dirty="0">
              <a:solidFill>
                <a:schemeClr val="dk1"/>
              </a:solidFill>
            </a:endParaRPr>
          </a:p>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dirty="0">
                <a:solidFill>
                  <a:schemeClr val="dk1"/>
                </a:solidFill>
              </a:rPr>
              <a:t>Again, we guarantee the number of stores in a region is always not bigger than the partitioning threshold even after register checkpointing.</a:t>
            </a:r>
          </a:p>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endParaRPr lang="en-US" dirty="0">
              <a:solidFill>
                <a:schemeClr val="dk1"/>
              </a:solidFill>
            </a:endParaRPr>
          </a:p>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dirty="0">
                <a:solidFill>
                  <a:schemeClr val="dk1"/>
                </a:solidFill>
              </a:rPr>
              <a:t>Now Capri is working to achieve whole-system persistence [click]</a:t>
            </a:r>
          </a:p>
        </p:txBody>
      </p:sp>
    </p:spTree>
    <p:extLst>
      <p:ext uri="{BB962C8B-B14F-4D97-AF65-F5344CB8AC3E}">
        <p14:creationId xmlns:p14="http://schemas.microsoft.com/office/powerpoint/2010/main" val="875503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
        <p:nvSpPr>
          <p:cNvPr id="5" name="Footer Placeholder 1">
            <a:extLst>
              <a:ext uri="{FF2B5EF4-FFF2-40B4-BE49-F238E27FC236}">
                <a16:creationId xmlns:a16="http://schemas.microsoft.com/office/drawing/2014/main" id="{7399A45A-F2E8-80AB-DD6A-ABF4F841326E}"/>
              </a:ext>
            </a:extLst>
          </p:cNvPr>
          <p:cNvSpPr>
            <a:spLocks noGrp="1"/>
          </p:cNvSpPr>
          <p:nvPr>
            <p:ph type="ftr" sz="quarter" idx="3"/>
          </p:nvPr>
        </p:nvSpPr>
        <p:spPr>
          <a:xfrm>
            <a:off x="0" y="4908884"/>
            <a:ext cx="9144000" cy="225770"/>
          </a:xfrm>
          <a:prstGeom prst="rect">
            <a:avLst/>
          </a:prstGeom>
          <a:solidFill>
            <a:srgbClr val="0070C0"/>
          </a:solidFill>
        </p:spPr>
        <p:txBody>
          <a:bodyPr vert="horz" lIns="91440" tIns="45720" rIns="91440" bIns="45720" rtlCol="0" anchor="ctr"/>
          <a:lstStyle>
            <a:lvl1pPr algn="ctr">
              <a:defRPr sz="14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NVMW 2023</a:t>
            </a:r>
          </a:p>
        </p:txBody>
      </p:sp>
      <p:sp>
        <p:nvSpPr>
          <p:cNvPr id="6" name="Google Shape;8;p1">
            <a:extLst>
              <a:ext uri="{FF2B5EF4-FFF2-40B4-BE49-F238E27FC236}">
                <a16:creationId xmlns:a16="http://schemas.microsoft.com/office/drawing/2014/main" id="{E4383FFC-D7FB-7289-07AE-9048B2F45CC6}"/>
              </a:ext>
            </a:extLst>
          </p:cNvPr>
          <p:cNvSpPr txBox="1">
            <a:spLocks noGrp="1"/>
          </p:cNvSpPr>
          <p:nvPr>
            <p:ph type="sldNum" idx="12"/>
          </p:nvPr>
        </p:nvSpPr>
        <p:spPr>
          <a:xfrm>
            <a:off x="8472458" y="4587592"/>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3" name="Footer Placeholder 1">
            <a:extLst>
              <a:ext uri="{FF2B5EF4-FFF2-40B4-BE49-F238E27FC236}">
                <a16:creationId xmlns:a16="http://schemas.microsoft.com/office/drawing/2014/main" id="{F6BEBA1A-9D37-6BE0-AC55-32C9B3F53FD4}"/>
              </a:ext>
            </a:extLst>
          </p:cNvPr>
          <p:cNvSpPr>
            <a:spLocks noGrp="1"/>
          </p:cNvSpPr>
          <p:nvPr>
            <p:ph type="ftr" sz="quarter" idx="3"/>
          </p:nvPr>
        </p:nvSpPr>
        <p:spPr>
          <a:xfrm>
            <a:off x="0" y="4908884"/>
            <a:ext cx="9144000" cy="225770"/>
          </a:xfrm>
          <a:prstGeom prst="rect">
            <a:avLst/>
          </a:prstGeom>
          <a:solidFill>
            <a:srgbClr val="0070C0"/>
          </a:solidFill>
        </p:spPr>
        <p:txBody>
          <a:bodyPr vert="horz" lIns="91440" tIns="45720" rIns="91440" bIns="45720" rtlCol="0" anchor="ctr"/>
          <a:lstStyle>
            <a:lvl1pPr algn="ctr">
              <a:defRPr sz="14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NVMW 2023</a:t>
            </a:r>
          </a:p>
        </p:txBody>
      </p:sp>
      <p:sp>
        <p:nvSpPr>
          <p:cNvPr id="4" name="Google Shape;8;p1">
            <a:extLst>
              <a:ext uri="{FF2B5EF4-FFF2-40B4-BE49-F238E27FC236}">
                <a16:creationId xmlns:a16="http://schemas.microsoft.com/office/drawing/2014/main" id="{7AABA7FC-E7C8-7E54-6BFB-C9FC749AC79F}"/>
              </a:ext>
            </a:extLst>
          </p:cNvPr>
          <p:cNvSpPr txBox="1">
            <a:spLocks noGrp="1"/>
          </p:cNvSpPr>
          <p:nvPr>
            <p:ph type="sldNum" idx="12"/>
          </p:nvPr>
        </p:nvSpPr>
        <p:spPr>
          <a:xfrm>
            <a:off x="8472458" y="4587592"/>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7278508"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 name="Footer Placeholder 1">
            <a:extLst>
              <a:ext uri="{FF2B5EF4-FFF2-40B4-BE49-F238E27FC236}">
                <a16:creationId xmlns:a16="http://schemas.microsoft.com/office/drawing/2014/main" id="{87403209-236B-D095-D69B-36BFCC04C179}"/>
              </a:ext>
            </a:extLst>
          </p:cNvPr>
          <p:cNvSpPr>
            <a:spLocks noGrp="1"/>
          </p:cNvSpPr>
          <p:nvPr>
            <p:ph type="ftr" sz="quarter" idx="3"/>
          </p:nvPr>
        </p:nvSpPr>
        <p:spPr>
          <a:xfrm>
            <a:off x="0" y="4908884"/>
            <a:ext cx="9144000" cy="225770"/>
          </a:xfrm>
          <a:prstGeom prst="rect">
            <a:avLst/>
          </a:prstGeom>
          <a:solidFill>
            <a:srgbClr val="0070C0"/>
          </a:solidFill>
        </p:spPr>
        <p:txBody>
          <a:bodyPr vert="horz" lIns="91440" tIns="45720" rIns="91440" bIns="45720" rtlCol="0" anchor="ctr"/>
          <a:lstStyle>
            <a:lvl1pPr algn="ctr">
              <a:defRPr sz="14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NVMW 2023</a:t>
            </a:r>
          </a:p>
        </p:txBody>
      </p:sp>
      <p:sp>
        <p:nvSpPr>
          <p:cNvPr id="6" name="Google Shape;8;p1">
            <a:extLst>
              <a:ext uri="{FF2B5EF4-FFF2-40B4-BE49-F238E27FC236}">
                <a16:creationId xmlns:a16="http://schemas.microsoft.com/office/drawing/2014/main" id="{3ADAAD3B-49D5-8059-17F3-7506F8181C84}"/>
              </a:ext>
            </a:extLst>
          </p:cNvPr>
          <p:cNvSpPr txBox="1">
            <a:spLocks noGrp="1"/>
          </p:cNvSpPr>
          <p:nvPr>
            <p:ph type="sldNum" idx="12"/>
          </p:nvPr>
        </p:nvSpPr>
        <p:spPr>
          <a:xfrm>
            <a:off x="8472458" y="4587592"/>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7333509"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 name="Footer Placeholder 1">
            <a:extLst>
              <a:ext uri="{FF2B5EF4-FFF2-40B4-BE49-F238E27FC236}">
                <a16:creationId xmlns:a16="http://schemas.microsoft.com/office/drawing/2014/main" id="{B25F1AA1-2FB7-B9CD-6293-8BBA92F98ABA}"/>
              </a:ext>
            </a:extLst>
          </p:cNvPr>
          <p:cNvSpPr>
            <a:spLocks noGrp="1"/>
          </p:cNvSpPr>
          <p:nvPr>
            <p:ph type="ftr" sz="quarter" idx="3"/>
          </p:nvPr>
        </p:nvSpPr>
        <p:spPr>
          <a:xfrm>
            <a:off x="0" y="4908884"/>
            <a:ext cx="9144000" cy="225770"/>
          </a:xfrm>
          <a:prstGeom prst="rect">
            <a:avLst/>
          </a:prstGeom>
          <a:solidFill>
            <a:srgbClr val="0070C0"/>
          </a:solidFill>
        </p:spPr>
        <p:txBody>
          <a:bodyPr vert="horz" lIns="91440" tIns="45720" rIns="91440" bIns="45720" rtlCol="0" anchor="ctr"/>
          <a:lstStyle>
            <a:lvl1pPr algn="ctr">
              <a:defRPr sz="14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NVMW 2023</a:t>
            </a:r>
          </a:p>
        </p:txBody>
      </p:sp>
      <p:sp>
        <p:nvSpPr>
          <p:cNvPr id="7" name="Google Shape;8;p1">
            <a:extLst>
              <a:ext uri="{FF2B5EF4-FFF2-40B4-BE49-F238E27FC236}">
                <a16:creationId xmlns:a16="http://schemas.microsoft.com/office/drawing/2014/main" id="{69FEFE97-145C-679F-DCF5-1CC553E11522}"/>
              </a:ext>
            </a:extLst>
          </p:cNvPr>
          <p:cNvSpPr txBox="1">
            <a:spLocks noGrp="1"/>
          </p:cNvSpPr>
          <p:nvPr>
            <p:ph type="sldNum" idx="12"/>
          </p:nvPr>
        </p:nvSpPr>
        <p:spPr>
          <a:xfrm>
            <a:off x="8472458" y="4587592"/>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7278508"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4" name="Footer Placeholder 1">
            <a:extLst>
              <a:ext uri="{FF2B5EF4-FFF2-40B4-BE49-F238E27FC236}">
                <a16:creationId xmlns:a16="http://schemas.microsoft.com/office/drawing/2014/main" id="{757E8158-47C8-E0D3-A557-E4936969A04B}"/>
              </a:ext>
            </a:extLst>
          </p:cNvPr>
          <p:cNvSpPr>
            <a:spLocks noGrp="1"/>
          </p:cNvSpPr>
          <p:nvPr>
            <p:ph type="ftr" sz="quarter" idx="3"/>
          </p:nvPr>
        </p:nvSpPr>
        <p:spPr>
          <a:xfrm>
            <a:off x="0" y="4908884"/>
            <a:ext cx="9144000" cy="225770"/>
          </a:xfrm>
          <a:prstGeom prst="rect">
            <a:avLst/>
          </a:prstGeom>
          <a:solidFill>
            <a:srgbClr val="0070C0"/>
          </a:solidFill>
        </p:spPr>
        <p:txBody>
          <a:bodyPr vert="horz" lIns="91440" tIns="45720" rIns="91440" bIns="45720" rtlCol="0" anchor="ctr"/>
          <a:lstStyle>
            <a:lvl1pPr algn="ctr">
              <a:defRPr sz="14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NVMW 2023</a:t>
            </a:r>
          </a:p>
        </p:txBody>
      </p:sp>
      <p:sp>
        <p:nvSpPr>
          <p:cNvPr id="5" name="Google Shape;8;p1">
            <a:extLst>
              <a:ext uri="{FF2B5EF4-FFF2-40B4-BE49-F238E27FC236}">
                <a16:creationId xmlns:a16="http://schemas.microsoft.com/office/drawing/2014/main" id="{0CAF0DCA-95C4-95C9-EB02-CA25A09FD226}"/>
              </a:ext>
            </a:extLst>
          </p:cNvPr>
          <p:cNvSpPr txBox="1">
            <a:spLocks noGrp="1"/>
          </p:cNvSpPr>
          <p:nvPr>
            <p:ph type="sldNum" idx="12"/>
          </p:nvPr>
        </p:nvSpPr>
        <p:spPr>
          <a:xfrm>
            <a:off x="8472458" y="4587592"/>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 name="Footer Placeholder 1">
            <a:extLst>
              <a:ext uri="{FF2B5EF4-FFF2-40B4-BE49-F238E27FC236}">
                <a16:creationId xmlns:a16="http://schemas.microsoft.com/office/drawing/2014/main" id="{B71216E7-B676-547A-2E09-7AE341C8A5E6}"/>
              </a:ext>
            </a:extLst>
          </p:cNvPr>
          <p:cNvSpPr>
            <a:spLocks noGrp="1"/>
          </p:cNvSpPr>
          <p:nvPr>
            <p:ph type="ftr" sz="quarter" idx="3"/>
          </p:nvPr>
        </p:nvSpPr>
        <p:spPr>
          <a:xfrm>
            <a:off x="0" y="4908884"/>
            <a:ext cx="9144000" cy="225770"/>
          </a:xfrm>
          <a:prstGeom prst="rect">
            <a:avLst/>
          </a:prstGeom>
          <a:solidFill>
            <a:srgbClr val="0070C0"/>
          </a:solidFill>
        </p:spPr>
        <p:txBody>
          <a:bodyPr vert="horz" lIns="91440" tIns="45720" rIns="91440" bIns="45720" rtlCol="0" anchor="ctr"/>
          <a:lstStyle>
            <a:lvl1pPr algn="ctr">
              <a:defRPr sz="14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NVMW 2023</a:t>
            </a:r>
          </a:p>
        </p:txBody>
      </p:sp>
      <p:sp>
        <p:nvSpPr>
          <p:cNvPr id="6" name="Google Shape;8;p1">
            <a:extLst>
              <a:ext uri="{FF2B5EF4-FFF2-40B4-BE49-F238E27FC236}">
                <a16:creationId xmlns:a16="http://schemas.microsoft.com/office/drawing/2014/main" id="{4EE928ED-1946-C2D6-A50C-CDE47B4AB722}"/>
              </a:ext>
            </a:extLst>
          </p:cNvPr>
          <p:cNvSpPr txBox="1">
            <a:spLocks noGrp="1"/>
          </p:cNvSpPr>
          <p:nvPr>
            <p:ph type="sldNum" idx="12"/>
          </p:nvPr>
        </p:nvSpPr>
        <p:spPr>
          <a:xfrm>
            <a:off x="8472458" y="4587592"/>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 name="Footer Placeholder 1">
            <a:extLst>
              <a:ext uri="{FF2B5EF4-FFF2-40B4-BE49-F238E27FC236}">
                <a16:creationId xmlns:a16="http://schemas.microsoft.com/office/drawing/2014/main" id="{22BEFAF6-5FC9-4FC2-528C-61110B2C4E0F}"/>
              </a:ext>
            </a:extLst>
          </p:cNvPr>
          <p:cNvSpPr>
            <a:spLocks noGrp="1"/>
          </p:cNvSpPr>
          <p:nvPr>
            <p:ph type="ftr" sz="quarter" idx="3"/>
          </p:nvPr>
        </p:nvSpPr>
        <p:spPr>
          <a:xfrm>
            <a:off x="0" y="4908884"/>
            <a:ext cx="9144000" cy="225770"/>
          </a:xfrm>
          <a:prstGeom prst="rect">
            <a:avLst/>
          </a:prstGeom>
          <a:solidFill>
            <a:srgbClr val="0070C0"/>
          </a:solidFill>
        </p:spPr>
        <p:txBody>
          <a:bodyPr vert="horz" lIns="91440" tIns="45720" rIns="91440" bIns="45720" rtlCol="0" anchor="ctr"/>
          <a:lstStyle>
            <a:lvl1pPr algn="ctr">
              <a:defRPr sz="14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NVMW 2023</a:t>
            </a:r>
          </a:p>
        </p:txBody>
      </p:sp>
      <p:sp>
        <p:nvSpPr>
          <p:cNvPr id="5" name="Google Shape;8;p1">
            <a:extLst>
              <a:ext uri="{FF2B5EF4-FFF2-40B4-BE49-F238E27FC236}">
                <a16:creationId xmlns:a16="http://schemas.microsoft.com/office/drawing/2014/main" id="{1BCC6B33-9340-855B-CEE5-5CE87CD688DD}"/>
              </a:ext>
            </a:extLst>
          </p:cNvPr>
          <p:cNvSpPr txBox="1">
            <a:spLocks noGrp="1"/>
          </p:cNvSpPr>
          <p:nvPr>
            <p:ph type="sldNum" idx="12"/>
          </p:nvPr>
        </p:nvSpPr>
        <p:spPr>
          <a:xfrm>
            <a:off x="8472458" y="4587592"/>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7" name="Footer Placeholder 1">
            <a:extLst>
              <a:ext uri="{FF2B5EF4-FFF2-40B4-BE49-F238E27FC236}">
                <a16:creationId xmlns:a16="http://schemas.microsoft.com/office/drawing/2014/main" id="{54368A56-6A8C-BAF5-C929-AA56B29058F2}"/>
              </a:ext>
            </a:extLst>
          </p:cNvPr>
          <p:cNvSpPr>
            <a:spLocks noGrp="1"/>
          </p:cNvSpPr>
          <p:nvPr>
            <p:ph type="ftr" sz="quarter" idx="3"/>
          </p:nvPr>
        </p:nvSpPr>
        <p:spPr>
          <a:xfrm>
            <a:off x="0" y="4908884"/>
            <a:ext cx="9144000" cy="225770"/>
          </a:xfrm>
          <a:prstGeom prst="rect">
            <a:avLst/>
          </a:prstGeom>
          <a:solidFill>
            <a:srgbClr val="0070C0"/>
          </a:solidFill>
        </p:spPr>
        <p:txBody>
          <a:bodyPr vert="horz" lIns="91440" tIns="45720" rIns="91440" bIns="45720" rtlCol="0" anchor="ctr"/>
          <a:lstStyle>
            <a:lvl1pPr algn="ctr">
              <a:defRPr sz="14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NVMW 2023</a:t>
            </a:r>
          </a:p>
        </p:txBody>
      </p:sp>
      <p:sp>
        <p:nvSpPr>
          <p:cNvPr id="8" name="Google Shape;8;p1">
            <a:extLst>
              <a:ext uri="{FF2B5EF4-FFF2-40B4-BE49-F238E27FC236}">
                <a16:creationId xmlns:a16="http://schemas.microsoft.com/office/drawing/2014/main" id="{F4568DFA-241C-BB06-2EEB-A56D1E6BA7DD}"/>
              </a:ext>
            </a:extLst>
          </p:cNvPr>
          <p:cNvSpPr txBox="1">
            <a:spLocks noGrp="1"/>
          </p:cNvSpPr>
          <p:nvPr>
            <p:ph type="sldNum" idx="12"/>
          </p:nvPr>
        </p:nvSpPr>
        <p:spPr>
          <a:xfrm>
            <a:off x="8472458" y="4587592"/>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336;p25">
            <a:extLst>
              <a:ext uri="{FF2B5EF4-FFF2-40B4-BE49-F238E27FC236}">
                <a16:creationId xmlns:a16="http://schemas.microsoft.com/office/drawing/2014/main" id="{5A6D45AD-711F-1FD2-0079-D14933909DB7}"/>
              </a:ext>
            </a:extLst>
          </p:cNvPr>
          <p:cNvPicPr preferRelativeResize="0"/>
          <p:nvPr userDrawn="1"/>
        </p:nvPicPr>
        <p:blipFill>
          <a:blip r:embed="rId2">
            <a:alphaModFix/>
          </a:blip>
          <a:stretch>
            <a:fillRect/>
          </a:stretch>
        </p:blipFill>
        <p:spPr>
          <a:xfrm>
            <a:off x="7719572" y="76200"/>
            <a:ext cx="1348226" cy="4002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 name="Google Shape;8;p1">
            <a:extLst>
              <a:ext uri="{FF2B5EF4-FFF2-40B4-BE49-F238E27FC236}">
                <a16:creationId xmlns:a16="http://schemas.microsoft.com/office/drawing/2014/main" id="{3DCACAC1-A54D-276E-399C-9B2E2FA3827F}"/>
              </a:ext>
            </a:extLst>
          </p:cNvPr>
          <p:cNvSpPr txBox="1">
            <a:spLocks noGrp="1"/>
          </p:cNvSpPr>
          <p:nvPr>
            <p:ph type="sldNum" idx="12"/>
          </p:nvPr>
        </p:nvSpPr>
        <p:spPr>
          <a:xfrm>
            <a:off x="8472458" y="4587592"/>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5" name="Footer Placeholder 1">
            <a:extLst>
              <a:ext uri="{FF2B5EF4-FFF2-40B4-BE49-F238E27FC236}">
                <a16:creationId xmlns:a16="http://schemas.microsoft.com/office/drawing/2014/main" id="{B676CC20-81FE-7778-5950-8C6D99B998D2}"/>
              </a:ext>
            </a:extLst>
          </p:cNvPr>
          <p:cNvSpPr>
            <a:spLocks noGrp="1"/>
          </p:cNvSpPr>
          <p:nvPr>
            <p:ph type="ftr" sz="quarter" idx="3"/>
          </p:nvPr>
        </p:nvSpPr>
        <p:spPr>
          <a:xfrm>
            <a:off x="0" y="4908884"/>
            <a:ext cx="9144000" cy="225770"/>
          </a:xfrm>
          <a:prstGeom prst="rect">
            <a:avLst/>
          </a:prstGeom>
          <a:solidFill>
            <a:srgbClr val="0070C0"/>
          </a:solidFill>
        </p:spPr>
        <p:txBody>
          <a:bodyPr vert="horz" lIns="91440" tIns="45720" rIns="91440" bIns="45720" rtlCol="0" anchor="ctr"/>
          <a:lstStyle>
            <a:lvl1pPr algn="ctr">
              <a:defRPr sz="14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NVMW 2023</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 name="Footer Placeholder 1">
            <a:extLst>
              <a:ext uri="{FF2B5EF4-FFF2-40B4-BE49-F238E27FC236}">
                <a16:creationId xmlns:a16="http://schemas.microsoft.com/office/drawing/2014/main" id="{7AB93774-0B53-1EF1-418C-6C51F423D0ED}"/>
              </a:ext>
            </a:extLst>
          </p:cNvPr>
          <p:cNvSpPr>
            <a:spLocks noGrp="1"/>
          </p:cNvSpPr>
          <p:nvPr>
            <p:ph type="ftr" sz="quarter" idx="3"/>
          </p:nvPr>
        </p:nvSpPr>
        <p:spPr>
          <a:xfrm>
            <a:off x="0" y="4908884"/>
            <a:ext cx="9144000" cy="225770"/>
          </a:xfrm>
          <a:prstGeom prst="rect">
            <a:avLst/>
          </a:prstGeom>
          <a:solidFill>
            <a:srgbClr val="0070C0"/>
          </a:solidFill>
        </p:spPr>
        <p:txBody>
          <a:bodyPr vert="horz" lIns="91440" tIns="45720" rIns="91440" bIns="45720" rtlCol="0" anchor="ctr"/>
          <a:lstStyle>
            <a:lvl1pPr algn="ctr">
              <a:defRPr sz="14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NVMW 2023</a:t>
            </a:r>
          </a:p>
        </p:txBody>
      </p:sp>
      <p:sp>
        <p:nvSpPr>
          <p:cNvPr id="6" name="Google Shape;8;p1">
            <a:extLst>
              <a:ext uri="{FF2B5EF4-FFF2-40B4-BE49-F238E27FC236}">
                <a16:creationId xmlns:a16="http://schemas.microsoft.com/office/drawing/2014/main" id="{0AACC60F-A5C8-7666-DBB3-7F0F250AFA13}"/>
              </a:ext>
            </a:extLst>
          </p:cNvPr>
          <p:cNvSpPr txBox="1">
            <a:spLocks noGrp="1"/>
          </p:cNvSpPr>
          <p:nvPr>
            <p:ph type="sldNum" idx="12"/>
          </p:nvPr>
        </p:nvSpPr>
        <p:spPr>
          <a:xfrm>
            <a:off x="8472458" y="4587592"/>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7099753"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8472458" y="4587592"/>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Tahoma" panose="020B0604030504040204" pitchFamily="34" charset="0"/>
                <a:ea typeface="Tahoma" panose="020B0604030504040204" pitchFamily="34" charset="0"/>
                <a:cs typeface="Tahoma" panose="020B0604030504040204" pitchFamily="34" charset="0"/>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 smtClean="0"/>
              <a:pPr/>
              <a:t>‹#›</a:t>
            </a:fld>
            <a:endParaRPr lang="en"/>
          </a:p>
        </p:txBody>
      </p:sp>
      <p:sp>
        <p:nvSpPr>
          <p:cNvPr id="2" name="Footer Placeholder 1">
            <a:extLst>
              <a:ext uri="{FF2B5EF4-FFF2-40B4-BE49-F238E27FC236}">
                <a16:creationId xmlns:a16="http://schemas.microsoft.com/office/drawing/2014/main" id="{97D30F76-BF86-2037-18E9-5BB6C51BE027}"/>
              </a:ext>
            </a:extLst>
          </p:cNvPr>
          <p:cNvSpPr>
            <a:spLocks noGrp="1"/>
          </p:cNvSpPr>
          <p:nvPr>
            <p:ph type="ftr" sz="quarter" idx="3"/>
          </p:nvPr>
        </p:nvSpPr>
        <p:spPr>
          <a:xfrm>
            <a:off x="0" y="4908884"/>
            <a:ext cx="9144000" cy="225770"/>
          </a:xfrm>
          <a:prstGeom prst="rect">
            <a:avLst/>
          </a:prstGeom>
          <a:solidFill>
            <a:srgbClr val="0070C0"/>
          </a:solidFill>
        </p:spPr>
        <p:txBody>
          <a:bodyPr vert="horz" lIns="91440" tIns="45720" rIns="91440" bIns="45720" rtlCol="0" anchor="ctr"/>
          <a:lstStyle>
            <a:lvl1pPr algn="ctr">
              <a:defRPr sz="14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a:t>NVMW 2023</a:t>
            </a:r>
            <a:endParaRPr lang="en-US" dirty="0"/>
          </a:p>
        </p:txBody>
      </p:sp>
      <p:pic>
        <p:nvPicPr>
          <p:cNvPr id="9" name="Google Shape;336;p25">
            <a:extLst>
              <a:ext uri="{FF2B5EF4-FFF2-40B4-BE49-F238E27FC236}">
                <a16:creationId xmlns:a16="http://schemas.microsoft.com/office/drawing/2014/main" id="{6BBF0C88-7843-C3B8-586D-4818DD6279B1}"/>
              </a:ext>
            </a:extLst>
          </p:cNvPr>
          <p:cNvPicPr preferRelativeResize="0"/>
          <p:nvPr userDrawn="1"/>
        </p:nvPicPr>
        <p:blipFill>
          <a:blip r:embed="rId12">
            <a:alphaModFix/>
          </a:blip>
          <a:stretch>
            <a:fillRect/>
          </a:stretch>
        </p:blipFill>
        <p:spPr>
          <a:xfrm>
            <a:off x="7719572" y="76200"/>
            <a:ext cx="1348226" cy="4002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600" b="0" i="0" u="none" strike="noStrike" cap="none">
          <a:solidFill>
            <a:srgbClr val="000000"/>
          </a:solidFill>
          <a:latin typeface="Tahoma" panose="020B0604030504040204" pitchFamily="34" charset="0"/>
          <a:ea typeface="Tahoma" panose="020B0604030504040204" pitchFamily="34" charset="0"/>
          <a:cs typeface="Tahoma" panose="020B060403050404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800" b="0" i="0" u="none" strike="noStrike" cap="none">
          <a:solidFill>
            <a:srgbClr val="000000"/>
          </a:solidFill>
          <a:latin typeface="Tahoma" panose="020B0604030504040204" pitchFamily="34" charset="0"/>
          <a:ea typeface="Tahoma" panose="020B0604030504040204" pitchFamily="34" charset="0"/>
          <a:cs typeface="Tahoma" panose="020B060403050404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a:spLocks noGrp="1"/>
          </p:cNvSpPr>
          <p:nvPr>
            <p:ph type="subTitle" idx="1"/>
          </p:nvPr>
        </p:nvSpPr>
        <p:spPr>
          <a:xfrm>
            <a:off x="311700" y="2834125"/>
            <a:ext cx="8520600" cy="191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300" dirty="0" err="1">
                <a:latin typeface="Tahoma" panose="020B0604030504040204" pitchFamily="34" charset="0"/>
                <a:ea typeface="Tahoma" panose="020B0604030504040204" pitchFamily="34" charset="0"/>
                <a:cs typeface="Tahoma" panose="020B0604030504040204" pitchFamily="34" charset="0"/>
              </a:rPr>
              <a:t>Jungi</a:t>
            </a:r>
            <a:r>
              <a:rPr lang="en" sz="2300" dirty="0">
                <a:latin typeface="Tahoma" panose="020B0604030504040204" pitchFamily="34" charset="0"/>
                <a:ea typeface="Tahoma" panose="020B0604030504040204" pitchFamily="34" charset="0"/>
                <a:cs typeface="Tahoma" panose="020B0604030504040204" pitchFamily="34" charset="0"/>
              </a:rPr>
              <a:t> </a:t>
            </a:r>
            <a:r>
              <a:rPr lang="en" sz="2300" dirty="0" err="1">
                <a:latin typeface="Tahoma" panose="020B0604030504040204" pitchFamily="34" charset="0"/>
                <a:ea typeface="Tahoma" panose="020B0604030504040204" pitchFamily="34" charset="0"/>
                <a:cs typeface="Tahoma" panose="020B0604030504040204" pitchFamily="34" charset="0"/>
              </a:rPr>
              <a:t>Jeong</a:t>
            </a:r>
            <a:r>
              <a:rPr lang="en" sz="2300" dirty="0">
                <a:latin typeface="Tahoma" panose="020B0604030504040204" pitchFamily="34" charset="0"/>
                <a:ea typeface="Tahoma" panose="020B0604030504040204" pitchFamily="34" charset="0"/>
                <a:cs typeface="Tahoma" panose="020B0604030504040204" pitchFamily="34" charset="0"/>
              </a:rPr>
              <a:t>*, </a:t>
            </a:r>
            <a:r>
              <a:rPr lang="en" sz="2300" b="1" u="sng" dirty="0" err="1">
                <a:latin typeface="Tahoma" panose="020B0604030504040204" pitchFamily="34" charset="0"/>
                <a:ea typeface="Tahoma" panose="020B0604030504040204" pitchFamily="34" charset="0"/>
                <a:cs typeface="Tahoma" panose="020B0604030504040204" pitchFamily="34" charset="0"/>
              </a:rPr>
              <a:t>Jianping</a:t>
            </a:r>
            <a:r>
              <a:rPr lang="en" sz="2300" b="1" u="sng" dirty="0">
                <a:latin typeface="Tahoma" panose="020B0604030504040204" pitchFamily="34" charset="0"/>
                <a:ea typeface="Tahoma" panose="020B0604030504040204" pitchFamily="34" charset="0"/>
                <a:cs typeface="Tahoma" panose="020B0604030504040204" pitchFamily="34" charset="0"/>
              </a:rPr>
              <a:t> Zeng</a:t>
            </a:r>
            <a:r>
              <a:rPr lang="en" sz="2300" dirty="0">
                <a:latin typeface="Tahoma" panose="020B0604030504040204" pitchFamily="34" charset="0"/>
                <a:ea typeface="Tahoma" panose="020B0604030504040204" pitchFamily="34" charset="0"/>
                <a:cs typeface="Tahoma" panose="020B0604030504040204" pitchFamily="34" charset="0"/>
              </a:rPr>
              <a:t>, and </a:t>
            </a:r>
            <a:r>
              <a:rPr lang="en" sz="2300" dirty="0" err="1">
                <a:latin typeface="Tahoma" panose="020B0604030504040204" pitchFamily="34" charset="0"/>
                <a:ea typeface="Tahoma" panose="020B0604030504040204" pitchFamily="34" charset="0"/>
                <a:cs typeface="Tahoma" panose="020B0604030504040204" pitchFamily="34" charset="0"/>
              </a:rPr>
              <a:t>Changhee</a:t>
            </a:r>
            <a:r>
              <a:rPr lang="en" sz="2300" dirty="0">
                <a:latin typeface="Tahoma" panose="020B0604030504040204" pitchFamily="34" charset="0"/>
                <a:ea typeface="Tahoma" panose="020B0604030504040204" pitchFamily="34" charset="0"/>
                <a:cs typeface="Tahoma" panose="020B0604030504040204" pitchFamily="34" charset="0"/>
              </a:rPr>
              <a:t> Jung</a:t>
            </a:r>
            <a:endParaRPr sz="2300" dirty="0">
              <a:latin typeface="Tahoma" panose="020B0604030504040204" pitchFamily="34" charset="0"/>
              <a:ea typeface="Tahoma" panose="020B0604030504040204" pitchFamily="34" charset="0"/>
              <a:cs typeface="Tahoma" panose="020B0604030504040204" pitchFamily="34" charset="0"/>
            </a:endParaRPr>
          </a:p>
          <a:p>
            <a:pPr marL="0" lvl="0" indent="0" algn="ctr" rtl="0">
              <a:spcBef>
                <a:spcPts val="0"/>
              </a:spcBef>
              <a:spcAft>
                <a:spcPts val="0"/>
              </a:spcAft>
              <a:buNone/>
            </a:pPr>
            <a:endParaRPr sz="2300" dirty="0">
              <a:latin typeface="Tahoma" panose="020B0604030504040204" pitchFamily="34" charset="0"/>
              <a:ea typeface="Tahoma" panose="020B0604030504040204" pitchFamily="34" charset="0"/>
              <a:cs typeface="Tahoma" panose="020B0604030504040204" pitchFamily="34" charset="0"/>
            </a:endParaRPr>
          </a:p>
        </p:txBody>
      </p:sp>
      <p:sp>
        <p:nvSpPr>
          <p:cNvPr id="57" name="Google Shape;57;p13"/>
          <p:cNvSpPr txBox="1"/>
          <p:nvPr/>
        </p:nvSpPr>
        <p:spPr>
          <a:xfrm>
            <a:off x="311700" y="4440925"/>
            <a:ext cx="3229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Tahoma" panose="020B0604030504040204" pitchFamily="34" charset="0"/>
                <a:ea typeface="Tahoma" panose="020B0604030504040204" pitchFamily="34" charset="0"/>
                <a:cs typeface="Tahoma" panose="020B0604030504040204" pitchFamily="34" charset="0"/>
              </a:rPr>
              <a:t>* Now at Google</a:t>
            </a:r>
            <a:endParaRPr sz="800">
              <a:latin typeface="Tahoma" panose="020B0604030504040204" pitchFamily="34" charset="0"/>
              <a:ea typeface="Tahoma" panose="020B0604030504040204" pitchFamily="34" charset="0"/>
              <a:cs typeface="Tahoma" panose="020B0604030504040204" pitchFamily="34" charset="0"/>
            </a:endParaRPr>
          </a:p>
        </p:txBody>
      </p:sp>
      <p:pic>
        <p:nvPicPr>
          <p:cNvPr id="58" name="Google Shape;58;p13"/>
          <p:cNvPicPr preferRelativeResize="0"/>
          <p:nvPr/>
        </p:nvPicPr>
        <p:blipFill>
          <a:blip r:embed="rId3">
            <a:alphaModFix/>
          </a:blip>
          <a:stretch>
            <a:fillRect/>
          </a:stretch>
        </p:blipFill>
        <p:spPr>
          <a:xfrm>
            <a:off x="3375046" y="3689325"/>
            <a:ext cx="2532050" cy="751600"/>
          </a:xfrm>
          <a:prstGeom prst="rect">
            <a:avLst/>
          </a:prstGeom>
          <a:noFill/>
          <a:ln>
            <a:noFill/>
          </a:ln>
        </p:spPr>
      </p:pic>
      <p:sp>
        <p:nvSpPr>
          <p:cNvPr id="8" name="标题 1">
            <a:extLst>
              <a:ext uri="{FF2B5EF4-FFF2-40B4-BE49-F238E27FC236}">
                <a16:creationId xmlns:a16="http://schemas.microsoft.com/office/drawing/2014/main" id="{38274A19-CFE0-0A47-00C3-6E183F9837D0}"/>
              </a:ext>
            </a:extLst>
          </p:cNvPr>
          <p:cNvSpPr txBox="1">
            <a:spLocks/>
          </p:cNvSpPr>
          <p:nvPr/>
        </p:nvSpPr>
        <p:spPr>
          <a:xfrm>
            <a:off x="571298" y="665888"/>
            <a:ext cx="8139546" cy="2168237"/>
          </a:xfrm>
          <a:prstGeom prst="rect">
            <a:avLst/>
          </a:prstGeom>
        </p:spPr>
        <p:txBody>
          <a:bodyPr vert="horz" lIns="91440" tIns="45720" rIns="91440" bIns="45720" rtlCol="0" anchor="ctr">
            <a:noAutofit/>
          </a:bodyPr>
          <a:lstStyle/>
          <a:p>
            <a:pPr lvl="0" algn="ctr">
              <a:spcBef>
                <a:spcPct val="0"/>
              </a:spcBef>
              <a:defRPr/>
            </a:pPr>
            <a:r>
              <a:rPr lang="en-US" altLang="zh-CN" sz="3600" dirty="0">
                <a:solidFill>
                  <a:srgbClr val="3B31BD"/>
                </a:solidFill>
                <a:latin typeface="Tahoma" panose="020B0604030504040204" pitchFamily="34" charset="0"/>
                <a:ea typeface="Tahoma" panose="020B0604030504040204" pitchFamily="34" charset="0"/>
                <a:cs typeface="Tahoma" panose="020B0604030504040204" pitchFamily="34" charset="0"/>
              </a:rPr>
              <a:t>Capri:</a:t>
            </a:r>
          </a:p>
          <a:p>
            <a:pPr lvl="0" algn="ctr">
              <a:spcBef>
                <a:spcPct val="0"/>
              </a:spcBef>
              <a:defRPr/>
            </a:pPr>
            <a:r>
              <a:rPr lang="en-US" altLang="zh-CN" sz="3600" dirty="0">
                <a:solidFill>
                  <a:srgbClr val="3B31BD"/>
                </a:solidFill>
                <a:latin typeface="Tahoma" panose="020B0604030504040204" pitchFamily="34" charset="0"/>
                <a:ea typeface="Tahoma" panose="020B0604030504040204" pitchFamily="34" charset="0"/>
                <a:cs typeface="Tahoma" panose="020B0604030504040204" pitchFamily="34" charset="0"/>
              </a:rPr>
              <a:t>Compiler and Architecture Support for Whole-System Persistence</a:t>
            </a:r>
            <a:endParaRPr lang="zh-CN" altLang="en-US" sz="3600" dirty="0">
              <a:solidFill>
                <a:srgbClr val="3B31BD"/>
              </a:solidFill>
              <a:latin typeface="Tahoma" panose="020B0604030504040204" pitchFamily="34" charset="0"/>
              <a:ea typeface="+mj-ea"/>
              <a:cs typeface="Tahoma" panose="020B0604030504040204" pitchFamily="34" charset="0"/>
            </a:endParaRPr>
          </a:p>
        </p:txBody>
      </p:sp>
      <p:sp>
        <p:nvSpPr>
          <p:cNvPr id="2" name="Footer Placeholder 1">
            <a:extLst>
              <a:ext uri="{FF2B5EF4-FFF2-40B4-BE49-F238E27FC236}">
                <a16:creationId xmlns:a16="http://schemas.microsoft.com/office/drawing/2014/main" id="{E77FF7BC-228C-A926-A638-DBC5F3602FAF}"/>
              </a:ext>
            </a:extLst>
          </p:cNvPr>
          <p:cNvSpPr>
            <a:spLocks noGrp="1"/>
          </p:cNvSpPr>
          <p:nvPr>
            <p:ph type="ftr" sz="quarter" idx="3"/>
          </p:nvPr>
        </p:nvSpPr>
        <p:spPr/>
        <p:txBody>
          <a:bodyPr/>
          <a:lstStyle/>
          <a:p>
            <a:r>
              <a:rPr lang="en-US"/>
              <a:t>NVMW 2023</a:t>
            </a:r>
            <a:endParaRPr lang="en-US" dirty="0"/>
          </a:p>
        </p:txBody>
      </p:sp>
      <p:sp>
        <p:nvSpPr>
          <p:cNvPr id="4" name="Slide Number Placeholder 3">
            <a:extLst>
              <a:ext uri="{FF2B5EF4-FFF2-40B4-BE49-F238E27FC236}">
                <a16:creationId xmlns:a16="http://schemas.microsoft.com/office/drawing/2014/main" id="{87755FA9-11B6-DED3-710D-64CF117422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220" name="Google Shape;220;p21"/>
          <p:cNvPicPr preferRelativeResize="0"/>
          <p:nvPr/>
        </p:nvPicPr>
        <p:blipFill>
          <a:blip r:embed="rId3">
            <a:alphaModFix/>
          </a:blip>
          <a:stretch>
            <a:fillRect/>
          </a:stretch>
        </p:blipFill>
        <p:spPr>
          <a:xfrm>
            <a:off x="7719572" y="76200"/>
            <a:ext cx="1348226" cy="400200"/>
          </a:xfrm>
          <a:prstGeom prst="rect">
            <a:avLst/>
          </a:prstGeom>
          <a:noFill/>
          <a:ln>
            <a:noFill/>
          </a:ln>
        </p:spPr>
      </p:pic>
      <p:sp>
        <p:nvSpPr>
          <p:cNvPr id="40" name="标题 1">
            <a:extLst>
              <a:ext uri="{FF2B5EF4-FFF2-40B4-BE49-F238E27FC236}">
                <a16:creationId xmlns:a16="http://schemas.microsoft.com/office/drawing/2014/main" id="{88AEE070-ACC3-9349-8485-A00321D1FF09}"/>
              </a:ext>
            </a:extLst>
          </p:cNvPr>
          <p:cNvSpPr txBox="1">
            <a:spLocks/>
          </p:cNvSpPr>
          <p:nvPr/>
        </p:nvSpPr>
        <p:spPr>
          <a:xfrm>
            <a:off x="20781" y="99989"/>
            <a:ext cx="7607685" cy="1051478"/>
          </a:xfrm>
          <a:prstGeom prst="rect">
            <a:avLst/>
          </a:prstGeom>
        </p:spPr>
        <p:txBody>
          <a:bodyPr vert="horz" lIns="91440" tIns="45720" rIns="91440" bIns="45720" rtlCol="0" anchor="ctr">
            <a:noAutofit/>
          </a:bodyPr>
          <a:lstStyle/>
          <a:p>
            <a:pPr lvl="0">
              <a:spcBef>
                <a:spcPct val="0"/>
              </a:spcBef>
              <a:defRPr/>
            </a:pPr>
            <a:r>
              <a:rPr lang="en-US" altLang="zh-CN" sz="3600" dirty="0">
                <a:solidFill>
                  <a:srgbClr val="3B31BD"/>
                </a:solidFill>
                <a:latin typeface="Tahoma" panose="020B0604030504040204" pitchFamily="34" charset="0"/>
                <a:ea typeface="Tahoma" panose="020B0604030504040204" pitchFamily="34" charset="0"/>
                <a:cs typeface="Tahoma" panose="020B0604030504040204" pitchFamily="34" charset="0"/>
              </a:rPr>
              <a:t>Boost Region-Level Persistence with ILP</a:t>
            </a:r>
            <a:endParaRPr lang="zh-CN" altLang="en-US" sz="3600" dirty="0">
              <a:solidFill>
                <a:srgbClr val="3B31BD"/>
              </a:solidFill>
              <a:latin typeface="Tahoma" panose="020B0604030504040204" pitchFamily="34" charset="0"/>
              <a:ea typeface="+mj-ea"/>
              <a:cs typeface="Tahoma" panose="020B0604030504040204" pitchFamily="34" charset="0"/>
            </a:endParaRPr>
          </a:p>
        </p:txBody>
      </p:sp>
      <p:pic>
        <p:nvPicPr>
          <p:cNvPr id="4098" name="Picture 2" descr="Turtle with rocket 2 Royalty Free Vector Image">
            <a:extLst>
              <a:ext uri="{FF2B5EF4-FFF2-40B4-BE49-F238E27FC236}">
                <a16:creationId xmlns:a16="http://schemas.microsoft.com/office/drawing/2014/main" id="{4856E8D2-7A5B-8F96-B3B5-3D1FE4B7CA0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 b="9602"/>
          <a:stretch/>
        </p:blipFill>
        <p:spPr bwMode="auto">
          <a:xfrm>
            <a:off x="5773691" y="1261806"/>
            <a:ext cx="2662191" cy="2194560"/>
          </a:xfrm>
          <a:prstGeom prst="rect">
            <a:avLst/>
          </a:prstGeom>
          <a:noFill/>
          <a:extLst>
            <a:ext uri="{909E8E84-426E-40DD-AFC4-6F175D3DCCD1}">
              <a14:hiddenFill xmlns:a14="http://schemas.microsoft.com/office/drawing/2010/main">
                <a:solidFill>
                  <a:srgbClr val="FFFFFF"/>
                </a:solidFill>
              </a14:hiddenFill>
            </a:ext>
          </a:extLst>
        </p:spPr>
      </p:pic>
      <p:sp>
        <p:nvSpPr>
          <p:cNvPr id="2" name="Right Arrow 1">
            <a:extLst>
              <a:ext uri="{FF2B5EF4-FFF2-40B4-BE49-F238E27FC236}">
                <a16:creationId xmlns:a16="http://schemas.microsoft.com/office/drawing/2014/main" id="{961E481F-1234-E58E-BDED-51BB5E68E1B8}"/>
              </a:ext>
            </a:extLst>
          </p:cNvPr>
          <p:cNvSpPr/>
          <p:nvPr/>
        </p:nvSpPr>
        <p:spPr>
          <a:xfrm>
            <a:off x="3458014" y="2268830"/>
            <a:ext cx="2315677" cy="33604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2" name="Picture 6" descr="Cartoon turtle in sneakers readies to start running Stock Vector | Adobe  Stock">
            <a:extLst>
              <a:ext uri="{FF2B5EF4-FFF2-40B4-BE49-F238E27FC236}">
                <a16:creationId xmlns:a16="http://schemas.microsoft.com/office/drawing/2014/main" id="{EE2CCCE1-26E5-9822-B836-F6239780B3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173" y="1261806"/>
            <a:ext cx="3291841" cy="21945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C7A71DD-368F-B9C8-80E2-3A37CE6B26FA}"/>
              </a:ext>
            </a:extLst>
          </p:cNvPr>
          <p:cNvSpPr txBox="1"/>
          <p:nvPr/>
        </p:nvSpPr>
        <p:spPr>
          <a:xfrm>
            <a:off x="-1149" y="3472718"/>
            <a:ext cx="3108543" cy="830997"/>
          </a:xfrm>
          <a:prstGeom prst="rect">
            <a:avLst/>
          </a:prstGeom>
          <a:noFill/>
        </p:spPr>
        <p:txBody>
          <a:bodyPr wrap="none" rtlCol="0">
            <a:sp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Wait for Proxy Buffer</a:t>
            </a:r>
          </a:p>
          <a:p>
            <a:pPr algn="ctr"/>
            <a:r>
              <a:rPr lang="en-US" sz="2400" dirty="0">
                <a:latin typeface="Tahoma" panose="020B0604030504040204" pitchFamily="34" charset="0"/>
                <a:ea typeface="Tahoma" panose="020B0604030504040204" pitchFamily="34" charset="0"/>
                <a:cs typeface="Tahoma" panose="020B0604030504040204" pitchFamily="34" charset="0"/>
              </a:rPr>
              <a:t>Drain at Region Ends</a:t>
            </a:r>
          </a:p>
        </p:txBody>
      </p:sp>
      <p:sp>
        <p:nvSpPr>
          <p:cNvPr id="12" name="TextBox 11">
            <a:extLst>
              <a:ext uri="{FF2B5EF4-FFF2-40B4-BE49-F238E27FC236}">
                <a16:creationId xmlns:a16="http://schemas.microsoft.com/office/drawing/2014/main" id="{0C6A404C-AD30-0F98-4E61-965586149C05}"/>
              </a:ext>
            </a:extLst>
          </p:cNvPr>
          <p:cNvSpPr txBox="1"/>
          <p:nvPr/>
        </p:nvSpPr>
        <p:spPr>
          <a:xfrm>
            <a:off x="5343727" y="3472718"/>
            <a:ext cx="3522119" cy="830997"/>
          </a:xfrm>
          <a:prstGeom prst="rect">
            <a:avLst/>
          </a:prstGeom>
          <a:noFill/>
        </p:spPr>
        <p:txBody>
          <a:bodyPr wrap="none" rtlCol="0">
            <a:sp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Overlap Proxy Buffer</a:t>
            </a:r>
          </a:p>
          <a:p>
            <a:pPr algn="ctr"/>
            <a:r>
              <a:rPr lang="en-US" sz="2400" dirty="0">
                <a:latin typeface="Tahoma" panose="020B0604030504040204" pitchFamily="34" charset="0"/>
                <a:ea typeface="Tahoma" panose="020B0604030504040204" pitchFamily="34" charset="0"/>
                <a:cs typeface="Tahoma" panose="020B0604030504040204" pitchFamily="34" charset="0"/>
              </a:rPr>
              <a:t>Drain with ILP Execution</a:t>
            </a:r>
          </a:p>
        </p:txBody>
      </p:sp>
      <p:sp>
        <p:nvSpPr>
          <p:cNvPr id="3" name="Footer Placeholder 2">
            <a:extLst>
              <a:ext uri="{FF2B5EF4-FFF2-40B4-BE49-F238E27FC236}">
                <a16:creationId xmlns:a16="http://schemas.microsoft.com/office/drawing/2014/main" id="{09375460-E0F9-848D-E31C-A037E10F9E45}"/>
              </a:ext>
            </a:extLst>
          </p:cNvPr>
          <p:cNvSpPr>
            <a:spLocks noGrp="1"/>
          </p:cNvSpPr>
          <p:nvPr>
            <p:ph type="ftr" sz="quarter" idx="3"/>
          </p:nvPr>
        </p:nvSpPr>
        <p:spPr/>
        <p:txBody>
          <a:bodyPr/>
          <a:lstStyle/>
          <a:p>
            <a:r>
              <a:rPr lang="en-US"/>
              <a:t>NVMW 2023</a:t>
            </a:r>
            <a:endParaRPr lang="en-US" dirty="0"/>
          </a:p>
        </p:txBody>
      </p:sp>
      <p:sp>
        <p:nvSpPr>
          <p:cNvPr id="5" name="Slide Number Placeholder 4">
            <a:extLst>
              <a:ext uri="{FF2B5EF4-FFF2-40B4-BE49-F238E27FC236}">
                <a16:creationId xmlns:a16="http://schemas.microsoft.com/office/drawing/2014/main" id="{AB79CD60-1DD6-F2F1-264E-968BD21CE9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654081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02"/>
                                        </p:tgtEl>
                                        <p:attrNameLst>
                                          <p:attrName>style.visibility</p:attrName>
                                        </p:attrNameLst>
                                      </p:cBhvr>
                                      <p:to>
                                        <p:strVal val="visible"/>
                                      </p:to>
                                    </p:set>
                                    <p:animEffect transition="in" filter="blinds(horizontal)">
                                      <p:cBhvr>
                                        <p:cTn id="7" dur="500"/>
                                        <p:tgtEl>
                                          <p:spTgt spid="410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4098"/>
                                        </p:tgtEl>
                                        <p:attrNameLst>
                                          <p:attrName>style.visibility</p:attrName>
                                        </p:attrNameLst>
                                      </p:cBhvr>
                                      <p:to>
                                        <p:strVal val="visible"/>
                                      </p:to>
                                    </p:set>
                                    <p:animEffect transition="in" filter="blinds(horizontal)">
                                      <p:cBhvr>
                                        <p:cTn id="21" dur="500"/>
                                        <p:tgtEl>
                                          <p:spTgt spid="4098"/>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linds(horizontal)">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8" name="Google Shape;228;p22"/>
          <p:cNvSpPr txBox="1">
            <a:spLocks noGrp="1"/>
          </p:cNvSpPr>
          <p:nvPr>
            <p:ph type="body" idx="1"/>
          </p:nvPr>
        </p:nvSpPr>
        <p:spPr>
          <a:xfrm>
            <a:off x="207374" y="820181"/>
            <a:ext cx="8319769" cy="1004733"/>
          </a:xfrm>
          <a:prstGeom prst="roundRect">
            <a:avLst/>
          </a:prstGeom>
          <a:solidFill>
            <a:srgbClr val="0070C0"/>
          </a:solidFill>
          <a:ln>
            <a:solidFill>
              <a:schemeClr val="accent1">
                <a:shade val="50000"/>
              </a:schemeClr>
            </a:solidFill>
          </a:ln>
        </p:spPr>
        <p:txBody>
          <a:bodyPr spcFirstLastPara="1" wrap="square" lIns="91425" tIns="91425" rIns="91425" bIns="91425" anchor="t" anchorCtr="0">
            <a:noAutofit/>
          </a:bodyPr>
          <a:lstStyle/>
          <a:p>
            <a:pPr lvl="0" algn="l" rtl="0">
              <a:spcBef>
                <a:spcPts val="0"/>
              </a:spcBef>
              <a:spcAft>
                <a:spcPts val="0"/>
              </a:spcAft>
              <a:buSzPts val="1800"/>
              <a:buFont typeface="Wingdings" pitchFamily="2" charset="2"/>
              <a:buChar char="v"/>
            </a:pPr>
            <a:r>
              <a:rPr lang="en" sz="2400" b="1" dirty="0">
                <a:solidFill>
                  <a:schemeClr val="bg1"/>
                </a:solidFill>
                <a:latin typeface="Tahoma" panose="020B0604030504040204" pitchFamily="34" charset="0"/>
                <a:ea typeface="Tahoma" panose="020B0604030504040204" pitchFamily="34" charset="0"/>
                <a:cs typeface="Tahoma" panose="020B0604030504040204" pitchFamily="34" charset="0"/>
              </a:rPr>
              <a:t>Two-Phase Store</a:t>
            </a:r>
            <a:r>
              <a:rPr lang="en" sz="24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 sz="2400" dirty="0">
                <a:solidFill>
                  <a:schemeClr val="bg1"/>
                </a:solidFill>
              </a:rPr>
              <a:t>Nonvolatile </a:t>
            </a:r>
            <a:r>
              <a:rPr lang="en" sz="2400" dirty="0">
                <a:solidFill>
                  <a:schemeClr val="bg1"/>
                </a:solidFill>
                <a:latin typeface="Tahoma" panose="020B0604030504040204" pitchFamily="34" charset="0"/>
                <a:ea typeface="Tahoma" panose="020B0604030504040204" pitchFamily="34" charset="0"/>
                <a:cs typeface="Tahoma" panose="020B0604030504040204" pitchFamily="34" charset="0"/>
              </a:rPr>
              <a:t>proxy buffer in memory controller as a staging area for stores</a:t>
            </a:r>
            <a:endParaRPr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cxnSp>
        <p:nvCxnSpPr>
          <p:cNvPr id="231" name="Google Shape;231;p22"/>
          <p:cNvCxnSpPr/>
          <p:nvPr/>
        </p:nvCxnSpPr>
        <p:spPr>
          <a:xfrm>
            <a:off x="4098598" y="2606831"/>
            <a:ext cx="3121200" cy="0"/>
          </a:xfrm>
          <a:prstGeom prst="straightConnector1">
            <a:avLst/>
          </a:prstGeom>
          <a:noFill/>
          <a:ln w="9525" cap="flat" cmpd="sng">
            <a:solidFill>
              <a:schemeClr val="dk2"/>
            </a:solidFill>
            <a:prstDash val="solid"/>
            <a:round/>
            <a:headEnd type="none" w="med" len="med"/>
            <a:tailEnd type="none" w="med" len="med"/>
          </a:ln>
        </p:spPr>
      </p:cxnSp>
      <p:cxnSp>
        <p:nvCxnSpPr>
          <p:cNvPr id="232" name="Google Shape;232;p22"/>
          <p:cNvCxnSpPr/>
          <p:nvPr/>
        </p:nvCxnSpPr>
        <p:spPr>
          <a:xfrm>
            <a:off x="4098598" y="3504319"/>
            <a:ext cx="3121200" cy="0"/>
          </a:xfrm>
          <a:prstGeom prst="straightConnector1">
            <a:avLst/>
          </a:prstGeom>
          <a:noFill/>
          <a:ln w="9525" cap="flat" cmpd="sng">
            <a:solidFill>
              <a:schemeClr val="dk2"/>
            </a:solidFill>
            <a:prstDash val="solid"/>
            <a:round/>
            <a:headEnd type="none" w="med" len="med"/>
            <a:tailEnd type="none" w="med" len="med"/>
          </a:ln>
        </p:spPr>
      </p:cxnSp>
      <p:cxnSp>
        <p:nvCxnSpPr>
          <p:cNvPr id="233" name="Google Shape;233;p22"/>
          <p:cNvCxnSpPr/>
          <p:nvPr/>
        </p:nvCxnSpPr>
        <p:spPr>
          <a:xfrm>
            <a:off x="4098598" y="4401806"/>
            <a:ext cx="3121200" cy="0"/>
          </a:xfrm>
          <a:prstGeom prst="straightConnector1">
            <a:avLst/>
          </a:prstGeom>
          <a:noFill/>
          <a:ln w="9525" cap="flat" cmpd="sng">
            <a:solidFill>
              <a:schemeClr val="dk2"/>
            </a:solidFill>
            <a:prstDash val="solid"/>
            <a:round/>
            <a:headEnd type="none" w="med" len="med"/>
            <a:tailEnd type="none" w="med" len="med"/>
          </a:ln>
        </p:spPr>
      </p:cxnSp>
      <p:sp>
        <p:nvSpPr>
          <p:cNvPr id="234" name="Google Shape;234;p22"/>
          <p:cNvSpPr txBox="1"/>
          <p:nvPr/>
        </p:nvSpPr>
        <p:spPr>
          <a:xfrm>
            <a:off x="3282998" y="2310354"/>
            <a:ext cx="785100"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Tahoma" panose="020B0604030504040204" pitchFamily="34" charset="0"/>
                <a:ea typeface="Tahoma" panose="020B0604030504040204" pitchFamily="34" charset="0"/>
                <a:cs typeface="Tahoma" panose="020B0604030504040204" pitchFamily="34" charset="0"/>
              </a:rPr>
              <a:t>L1D</a:t>
            </a:r>
          </a:p>
          <a:p>
            <a:pPr marL="0" lvl="0" indent="0" algn="ctr" rtl="0">
              <a:spcBef>
                <a:spcPts val="0"/>
              </a:spcBef>
              <a:spcAft>
                <a:spcPts val="0"/>
              </a:spcAft>
              <a:buNone/>
            </a:pPr>
            <a:r>
              <a:rPr lang="en" dirty="0">
                <a:latin typeface="Tahoma" panose="020B0604030504040204" pitchFamily="34" charset="0"/>
                <a:ea typeface="Tahoma" panose="020B0604030504040204" pitchFamily="34" charset="0"/>
                <a:cs typeface="Tahoma" panose="020B0604030504040204" pitchFamily="34" charset="0"/>
              </a:rPr>
              <a:t>Cache</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235" name="Google Shape;235;p22"/>
          <p:cNvSpPr txBox="1"/>
          <p:nvPr/>
        </p:nvSpPr>
        <p:spPr>
          <a:xfrm>
            <a:off x="3290698" y="3169736"/>
            <a:ext cx="785100"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Tahoma" panose="020B0604030504040204" pitchFamily="34" charset="0"/>
                <a:ea typeface="Tahoma" panose="020B0604030504040204" pitchFamily="34" charset="0"/>
                <a:cs typeface="Tahoma" panose="020B0604030504040204" pitchFamily="34" charset="0"/>
              </a:rPr>
              <a:t>Proxy</a:t>
            </a:r>
          </a:p>
          <a:p>
            <a:pPr marL="0" lvl="0" indent="0" algn="ctr" rtl="0">
              <a:spcBef>
                <a:spcPts val="0"/>
              </a:spcBef>
              <a:spcAft>
                <a:spcPts val="0"/>
              </a:spcAft>
              <a:buNone/>
            </a:pPr>
            <a:r>
              <a:rPr lang="en" dirty="0">
                <a:latin typeface="Tahoma" panose="020B0604030504040204" pitchFamily="34" charset="0"/>
                <a:ea typeface="Tahoma" panose="020B0604030504040204" pitchFamily="34" charset="0"/>
                <a:cs typeface="Tahoma" panose="020B0604030504040204" pitchFamily="34" charset="0"/>
              </a:rPr>
              <a:t>Buffer</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236" name="Google Shape;236;p22"/>
          <p:cNvSpPr txBox="1"/>
          <p:nvPr/>
        </p:nvSpPr>
        <p:spPr>
          <a:xfrm>
            <a:off x="3286923" y="4201731"/>
            <a:ext cx="785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Tahoma" panose="020B0604030504040204" pitchFamily="34" charset="0"/>
                <a:ea typeface="Tahoma" panose="020B0604030504040204" pitchFamily="34" charset="0"/>
                <a:cs typeface="Tahoma" panose="020B0604030504040204" pitchFamily="34" charset="0"/>
              </a:rPr>
              <a:t>NVM</a:t>
            </a:r>
            <a:endParaRPr>
              <a:latin typeface="Tahoma" panose="020B0604030504040204" pitchFamily="34" charset="0"/>
              <a:ea typeface="Tahoma" panose="020B0604030504040204" pitchFamily="34" charset="0"/>
              <a:cs typeface="Tahoma" panose="020B0604030504040204" pitchFamily="34" charset="0"/>
            </a:endParaRPr>
          </a:p>
        </p:txBody>
      </p:sp>
      <p:sp>
        <p:nvSpPr>
          <p:cNvPr id="237" name="Google Shape;237;p22"/>
          <p:cNvSpPr/>
          <p:nvPr/>
        </p:nvSpPr>
        <p:spPr>
          <a:xfrm>
            <a:off x="4360548" y="2522681"/>
            <a:ext cx="152100" cy="168300"/>
          </a:xfrm>
          <a:prstGeom prst="ellipse">
            <a:avLst/>
          </a:prstGeom>
          <a:solidFill>
            <a:schemeClr val="tx1"/>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238" name="Google Shape;238;p22"/>
          <p:cNvSpPr/>
          <p:nvPr/>
        </p:nvSpPr>
        <p:spPr>
          <a:xfrm>
            <a:off x="4737273" y="2522681"/>
            <a:ext cx="152100" cy="168300"/>
          </a:xfrm>
          <a:prstGeom prst="ellipse">
            <a:avLst/>
          </a:prstGeom>
          <a:solidFill>
            <a:schemeClr val="tx1"/>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cxnSp>
        <p:nvCxnSpPr>
          <p:cNvPr id="239" name="Google Shape;239;p22"/>
          <p:cNvCxnSpPr>
            <a:stCxn id="237" idx="4"/>
          </p:cNvCxnSpPr>
          <p:nvPr/>
        </p:nvCxnSpPr>
        <p:spPr>
          <a:xfrm>
            <a:off x="4436598" y="2690981"/>
            <a:ext cx="757200" cy="820200"/>
          </a:xfrm>
          <a:prstGeom prst="straightConnector1">
            <a:avLst/>
          </a:prstGeom>
          <a:noFill/>
          <a:ln w="9525" cap="flat" cmpd="sng">
            <a:solidFill>
              <a:schemeClr val="dk2"/>
            </a:solidFill>
            <a:prstDash val="solid"/>
            <a:round/>
            <a:headEnd type="none" w="med" len="med"/>
            <a:tailEnd type="triangle" w="med" len="med"/>
          </a:ln>
        </p:spPr>
      </p:cxnSp>
      <p:cxnSp>
        <p:nvCxnSpPr>
          <p:cNvPr id="240" name="Google Shape;240;p22"/>
          <p:cNvCxnSpPr/>
          <p:nvPr/>
        </p:nvCxnSpPr>
        <p:spPr>
          <a:xfrm>
            <a:off x="4817598" y="2690981"/>
            <a:ext cx="757200" cy="820200"/>
          </a:xfrm>
          <a:prstGeom prst="straightConnector1">
            <a:avLst/>
          </a:prstGeom>
          <a:noFill/>
          <a:ln w="9525" cap="flat" cmpd="sng">
            <a:solidFill>
              <a:schemeClr val="dk2"/>
            </a:solidFill>
            <a:prstDash val="solid"/>
            <a:round/>
            <a:headEnd type="none" w="med" len="med"/>
            <a:tailEnd type="triangle" w="med" len="med"/>
          </a:ln>
        </p:spPr>
      </p:cxnSp>
      <p:sp>
        <p:nvSpPr>
          <p:cNvPr id="241" name="Google Shape;241;p22"/>
          <p:cNvSpPr/>
          <p:nvPr/>
        </p:nvSpPr>
        <p:spPr>
          <a:xfrm>
            <a:off x="5113998" y="2522681"/>
            <a:ext cx="152100" cy="1683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242" name="Google Shape;242;p22"/>
          <p:cNvSpPr txBox="1"/>
          <p:nvPr/>
        </p:nvSpPr>
        <p:spPr>
          <a:xfrm>
            <a:off x="4184548" y="2208888"/>
            <a:ext cx="458012" cy="36930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200" dirty="0">
                <a:latin typeface="Tahoma" panose="020B0604030504040204" pitchFamily="34" charset="0"/>
                <a:ea typeface="Tahoma" panose="020B0604030504040204" pitchFamily="34" charset="0"/>
                <a:cs typeface="Tahoma" panose="020B0604030504040204" pitchFamily="34" charset="0"/>
              </a:rPr>
              <a:t>S</a:t>
            </a:r>
            <a:r>
              <a:rPr lang="en" sz="1200" dirty="0">
                <a:latin typeface="Tahoma" panose="020B0604030504040204" pitchFamily="34" charset="0"/>
                <a:ea typeface="Tahoma" panose="020B0604030504040204" pitchFamily="34" charset="0"/>
                <a:cs typeface="Tahoma" panose="020B0604030504040204" pitchFamily="34" charset="0"/>
              </a:rPr>
              <a:t>t A</a:t>
            </a:r>
            <a:endParaRPr sz="1200" dirty="0">
              <a:latin typeface="Tahoma" panose="020B0604030504040204" pitchFamily="34" charset="0"/>
              <a:ea typeface="Tahoma" panose="020B0604030504040204" pitchFamily="34" charset="0"/>
              <a:cs typeface="Tahoma" panose="020B0604030504040204" pitchFamily="34" charset="0"/>
            </a:endParaRPr>
          </a:p>
        </p:txBody>
      </p:sp>
      <p:sp>
        <p:nvSpPr>
          <p:cNvPr id="243" name="Google Shape;243;p22"/>
          <p:cNvSpPr txBox="1"/>
          <p:nvPr/>
        </p:nvSpPr>
        <p:spPr>
          <a:xfrm>
            <a:off x="4529248" y="2218670"/>
            <a:ext cx="568149" cy="36930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200" dirty="0">
                <a:latin typeface="Tahoma" panose="020B0604030504040204" pitchFamily="34" charset="0"/>
                <a:ea typeface="Tahoma" panose="020B0604030504040204" pitchFamily="34" charset="0"/>
                <a:cs typeface="Tahoma" panose="020B0604030504040204" pitchFamily="34" charset="0"/>
              </a:rPr>
              <a:t>St B</a:t>
            </a:r>
            <a:endParaRPr sz="1200" dirty="0">
              <a:latin typeface="Tahoma" panose="020B0604030504040204" pitchFamily="34" charset="0"/>
              <a:ea typeface="Tahoma" panose="020B0604030504040204" pitchFamily="34" charset="0"/>
              <a:cs typeface="Tahoma" panose="020B0604030504040204" pitchFamily="34" charset="0"/>
            </a:endParaRPr>
          </a:p>
        </p:txBody>
      </p:sp>
      <p:sp>
        <p:nvSpPr>
          <p:cNvPr id="244" name="Google Shape;244;p22"/>
          <p:cNvSpPr txBox="1"/>
          <p:nvPr/>
        </p:nvSpPr>
        <p:spPr>
          <a:xfrm>
            <a:off x="4964884" y="2208888"/>
            <a:ext cx="49335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dirty="0" err="1">
                <a:latin typeface="Tahoma" panose="020B0604030504040204" pitchFamily="34" charset="0"/>
                <a:ea typeface="Tahoma" panose="020B0604030504040204" pitchFamily="34" charset="0"/>
                <a:cs typeface="Tahoma" panose="020B0604030504040204" pitchFamily="34" charset="0"/>
              </a:rPr>
              <a:t>Bdry</a:t>
            </a:r>
            <a:endParaRPr sz="1200" dirty="0">
              <a:latin typeface="Tahoma" panose="020B0604030504040204" pitchFamily="34" charset="0"/>
              <a:ea typeface="Tahoma" panose="020B0604030504040204" pitchFamily="34" charset="0"/>
              <a:cs typeface="Tahoma" panose="020B0604030504040204" pitchFamily="34" charset="0"/>
            </a:endParaRPr>
          </a:p>
        </p:txBody>
      </p:sp>
      <p:cxnSp>
        <p:nvCxnSpPr>
          <p:cNvPr id="245" name="Google Shape;245;p22"/>
          <p:cNvCxnSpPr/>
          <p:nvPr/>
        </p:nvCxnSpPr>
        <p:spPr>
          <a:xfrm rot="10800000" flipH="1">
            <a:off x="5562298" y="2606056"/>
            <a:ext cx="280500" cy="889200"/>
          </a:xfrm>
          <a:prstGeom prst="straightConnector1">
            <a:avLst/>
          </a:prstGeom>
          <a:noFill/>
          <a:ln w="9525" cap="flat" cmpd="sng">
            <a:solidFill>
              <a:schemeClr val="dk2"/>
            </a:solidFill>
            <a:prstDash val="dot"/>
            <a:round/>
            <a:headEnd type="none" w="med" len="med"/>
            <a:tailEnd type="triangle" w="med" len="med"/>
          </a:ln>
        </p:spPr>
      </p:cxnSp>
      <p:cxnSp>
        <p:nvCxnSpPr>
          <p:cNvPr id="246" name="Google Shape;246;p22"/>
          <p:cNvCxnSpPr/>
          <p:nvPr/>
        </p:nvCxnSpPr>
        <p:spPr>
          <a:xfrm rot="10800000" flipH="1">
            <a:off x="5193798" y="2610981"/>
            <a:ext cx="280500" cy="889200"/>
          </a:xfrm>
          <a:prstGeom prst="straightConnector1">
            <a:avLst/>
          </a:prstGeom>
          <a:noFill/>
          <a:ln w="9525" cap="flat" cmpd="sng">
            <a:solidFill>
              <a:schemeClr val="dk2"/>
            </a:solidFill>
            <a:prstDash val="dot"/>
            <a:round/>
            <a:headEnd type="none" w="med" len="med"/>
            <a:tailEnd type="triangle" w="med" len="med"/>
          </a:ln>
        </p:spPr>
      </p:cxnSp>
      <p:sp>
        <p:nvSpPr>
          <p:cNvPr id="247" name="Google Shape;247;p22"/>
          <p:cNvSpPr/>
          <p:nvPr/>
        </p:nvSpPr>
        <p:spPr>
          <a:xfrm>
            <a:off x="5266098" y="2541874"/>
            <a:ext cx="576600" cy="120300"/>
          </a:xfrm>
          <a:prstGeom prst="leftRigh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cxnSp>
        <p:nvCxnSpPr>
          <p:cNvPr id="248" name="Google Shape;248;p22"/>
          <p:cNvCxnSpPr/>
          <p:nvPr/>
        </p:nvCxnSpPr>
        <p:spPr>
          <a:xfrm>
            <a:off x="5842798" y="2257738"/>
            <a:ext cx="0" cy="1413900"/>
          </a:xfrm>
          <a:prstGeom prst="straightConnector1">
            <a:avLst/>
          </a:prstGeom>
          <a:noFill/>
          <a:ln w="63500" cap="flat" cmpd="sng">
            <a:solidFill>
              <a:schemeClr val="accent1"/>
            </a:solidFill>
            <a:prstDash val="solid"/>
            <a:round/>
            <a:headEnd type="none" w="med" len="med"/>
            <a:tailEnd type="none" w="med" len="med"/>
          </a:ln>
        </p:spPr>
      </p:cxnSp>
      <p:cxnSp>
        <p:nvCxnSpPr>
          <p:cNvPr id="249" name="Google Shape;249;p22"/>
          <p:cNvCxnSpPr/>
          <p:nvPr/>
        </p:nvCxnSpPr>
        <p:spPr>
          <a:xfrm>
            <a:off x="5842698" y="3495256"/>
            <a:ext cx="616800" cy="913500"/>
          </a:xfrm>
          <a:prstGeom prst="straightConnector1">
            <a:avLst/>
          </a:prstGeom>
          <a:noFill/>
          <a:ln w="9525" cap="flat" cmpd="sng">
            <a:solidFill>
              <a:schemeClr val="dk2"/>
            </a:solidFill>
            <a:prstDash val="solid"/>
            <a:round/>
            <a:headEnd type="none" w="med" len="med"/>
            <a:tailEnd type="triangle" w="med" len="med"/>
          </a:ln>
        </p:spPr>
      </p:cxnSp>
      <p:cxnSp>
        <p:nvCxnSpPr>
          <p:cNvPr id="250" name="Google Shape;250;p22"/>
          <p:cNvCxnSpPr/>
          <p:nvPr/>
        </p:nvCxnSpPr>
        <p:spPr>
          <a:xfrm>
            <a:off x="6151423" y="3495256"/>
            <a:ext cx="616800" cy="913500"/>
          </a:xfrm>
          <a:prstGeom prst="straightConnector1">
            <a:avLst/>
          </a:prstGeom>
          <a:noFill/>
          <a:ln w="9525" cap="flat" cmpd="sng">
            <a:solidFill>
              <a:schemeClr val="dk2"/>
            </a:solidFill>
            <a:prstDash val="solid"/>
            <a:round/>
            <a:headEnd type="none" w="med" len="med"/>
            <a:tailEnd type="triangle" w="med" len="med"/>
          </a:ln>
        </p:spPr>
      </p:cxnSp>
      <p:sp>
        <p:nvSpPr>
          <p:cNvPr id="251" name="Google Shape;251;p22"/>
          <p:cNvSpPr txBox="1"/>
          <p:nvPr/>
        </p:nvSpPr>
        <p:spPr>
          <a:xfrm>
            <a:off x="6197530" y="4323319"/>
            <a:ext cx="480722"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dirty="0">
                <a:latin typeface="Tahoma" panose="020B0604030504040204" pitchFamily="34" charset="0"/>
                <a:ea typeface="Tahoma" panose="020B0604030504040204" pitchFamily="34" charset="0"/>
                <a:cs typeface="Tahoma" panose="020B0604030504040204" pitchFamily="34" charset="0"/>
              </a:rPr>
              <a:t>St A</a:t>
            </a:r>
            <a:endParaRPr sz="1200" dirty="0">
              <a:latin typeface="Tahoma" panose="020B0604030504040204" pitchFamily="34" charset="0"/>
              <a:ea typeface="Tahoma" panose="020B0604030504040204" pitchFamily="34" charset="0"/>
              <a:cs typeface="Tahoma" panose="020B0604030504040204" pitchFamily="34" charset="0"/>
            </a:endParaRPr>
          </a:p>
        </p:txBody>
      </p:sp>
      <p:sp>
        <p:nvSpPr>
          <p:cNvPr id="252" name="Google Shape;252;p22"/>
          <p:cNvSpPr txBox="1"/>
          <p:nvPr/>
        </p:nvSpPr>
        <p:spPr>
          <a:xfrm>
            <a:off x="6506290" y="4322163"/>
            <a:ext cx="534615"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dirty="0">
                <a:latin typeface="Tahoma" panose="020B0604030504040204" pitchFamily="34" charset="0"/>
                <a:ea typeface="Tahoma" panose="020B0604030504040204" pitchFamily="34" charset="0"/>
                <a:cs typeface="Tahoma" panose="020B0604030504040204" pitchFamily="34" charset="0"/>
              </a:rPr>
              <a:t>St B</a:t>
            </a:r>
            <a:endParaRPr sz="1200" dirty="0">
              <a:latin typeface="Tahoma" panose="020B0604030504040204" pitchFamily="34" charset="0"/>
              <a:ea typeface="Tahoma" panose="020B0604030504040204" pitchFamily="34" charset="0"/>
              <a:cs typeface="Tahoma" panose="020B0604030504040204" pitchFamily="34" charset="0"/>
            </a:endParaRPr>
          </a:p>
        </p:txBody>
      </p:sp>
      <p:sp>
        <p:nvSpPr>
          <p:cNvPr id="253" name="Google Shape;253;p22"/>
          <p:cNvSpPr/>
          <p:nvPr/>
        </p:nvSpPr>
        <p:spPr>
          <a:xfrm>
            <a:off x="5930798" y="2515831"/>
            <a:ext cx="152100" cy="168300"/>
          </a:xfrm>
          <a:prstGeom prst="ellipse">
            <a:avLst/>
          </a:prstGeom>
          <a:solidFill>
            <a:schemeClr val="tx1"/>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cxnSp>
        <p:nvCxnSpPr>
          <p:cNvPr id="254" name="Google Shape;254;p22"/>
          <p:cNvCxnSpPr>
            <a:stCxn id="253" idx="4"/>
          </p:cNvCxnSpPr>
          <p:nvPr/>
        </p:nvCxnSpPr>
        <p:spPr>
          <a:xfrm>
            <a:off x="6006848" y="2684131"/>
            <a:ext cx="757200" cy="820200"/>
          </a:xfrm>
          <a:prstGeom prst="straightConnector1">
            <a:avLst/>
          </a:prstGeom>
          <a:noFill/>
          <a:ln w="9525" cap="flat" cmpd="sng">
            <a:solidFill>
              <a:schemeClr val="dk2"/>
            </a:solidFill>
            <a:prstDash val="solid"/>
            <a:round/>
            <a:headEnd type="none" w="med" len="med"/>
            <a:tailEnd type="triangle" w="med" len="med"/>
          </a:ln>
        </p:spPr>
      </p:cxnSp>
      <p:sp>
        <p:nvSpPr>
          <p:cNvPr id="255" name="Google Shape;255;p22"/>
          <p:cNvSpPr txBox="1"/>
          <p:nvPr/>
        </p:nvSpPr>
        <p:spPr>
          <a:xfrm>
            <a:off x="5641848" y="2201631"/>
            <a:ext cx="7851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200" dirty="0">
                <a:latin typeface="Tahoma" panose="020B0604030504040204" pitchFamily="34" charset="0"/>
                <a:ea typeface="Tahoma" panose="020B0604030504040204" pitchFamily="34" charset="0"/>
                <a:cs typeface="Tahoma" panose="020B0604030504040204" pitchFamily="34" charset="0"/>
              </a:rPr>
              <a:t>S</a:t>
            </a:r>
            <a:r>
              <a:rPr lang="en" sz="1200" dirty="0">
                <a:latin typeface="Tahoma" panose="020B0604030504040204" pitchFamily="34" charset="0"/>
                <a:ea typeface="Tahoma" panose="020B0604030504040204" pitchFamily="34" charset="0"/>
                <a:cs typeface="Tahoma" panose="020B0604030504040204" pitchFamily="34" charset="0"/>
              </a:rPr>
              <a:t>t C</a:t>
            </a:r>
            <a:endParaRPr sz="1200" dirty="0">
              <a:latin typeface="Tahoma" panose="020B0604030504040204" pitchFamily="34" charset="0"/>
              <a:ea typeface="Tahoma" panose="020B0604030504040204" pitchFamily="34" charset="0"/>
              <a:cs typeface="Tahoma" panose="020B0604030504040204" pitchFamily="34" charset="0"/>
            </a:endParaRPr>
          </a:p>
        </p:txBody>
      </p:sp>
      <p:sp>
        <p:nvSpPr>
          <p:cNvPr id="256" name="Google Shape;256;p22"/>
          <p:cNvSpPr/>
          <p:nvPr/>
        </p:nvSpPr>
        <p:spPr>
          <a:xfrm>
            <a:off x="6333198" y="2522681"/>
            <a:ext cx="152100" cy="1683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257" name="Google Shape;257;p22"/>
          <p:cNvSpPr txBox="1"/>
          <p:nvPr/>
        </p:nvSpPr>
        <p:spPr>
          <a:xfrm>
            <a:off x="6150830" y="2215574"/>
            <a:ext cx="536936"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latin typeface="Tahoma" panose="020B0604030504040204" pitchFamily="34" charset="0"/>
                <a:ea typeface="Tahoma" panose="020B0604030504040204" pitchFamily="34" charset="0"/>
                <a:cs typeface="Tahoma" panose="020B0604030504040204" pitchFamily="34" charset="0"/>
              </a:rPr>
              <a:t>bdry</a:t>
            </a:r>
            <a:endParaRPr sz="1200">
              <a:latin typeface="Tahoma" panose="020B0604030504040204" pitchFamily="34" charset="0"/>
              <a:ea typeface="Tahoma" panose="020B0604030504040204" pitchFamily="34" charset="0"/>
              <a:cs typeface="Tahoma" panose="020B0604030504040204" pitchFamily="34" charset="0"/>
            </a:endParaRPr>
          </a:p>
        </p:txBody>
      </p:sp>
      <p:sp>
        <p:nvSpPr>
          <p:cNvPr id="258" name="Google Shape;258;p22"/>
          <p:cNvSpPr/>
          <p:nvPr/>
        </p:nvSpPr>
        <p:spPr>
          <a:xfrm>
            <a:off x="6485298" y="2541874"/>
            <a:ext cx="576600" cy="120300"/>
          </a:xfrm>
          <a:prstGeom prst="leftRigh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cxnSp>
        <p:nvCxnSpPr>
          <p:cNvPr id="259" name="Google Shape;259;p22"/>
          <p:cNvCxnSpPr/>
          <p:nvPr/>
        </p:nvCxnSpPr>
        <p:spPr>
          <a:xfrm rot="10800000" flipH="1">
            <a:off x="6735598" y="2610981"/>
            <a:ext cx="280500" cy="889200"/>
          </a:xfrm>
          <a:prstGeom prst="straightConnector1">
            <a:avLst/>
          </a:prstGeom>
          <a:noFill/>
          <a:ln w="9525" cap="flat" cmpd="sng">
            <a:solidFill>
              <a:schemeClr val="dk2"/>
            </a:solidFill>
            <a:prstDash val="dot"/>
            <a:round/>
            <a:headEnd type="none" w="med" len="med"/>
            <a:tailEnd type="triangle" w="med" len="med"/>
          </a:ln>
        </p:spPr>
      </p:cxnSp>
      <p:cxnSp>
        <p:nvCxnSpPr>
          <p:cNvPr id="260" name="Google Shape;260;p22"/>
          <p:cNvCxnSpPr/>
          <p:nvPr/>
        </p:nvCxnSpPr>
        <p:spPr>
          <a:xfrm>
            <a:off x="7061898" y="2257738"/>
            <a:ext cx="0" cy="1413900"/>
          </a:xfrm>
          <a:prstGeom prst="straightConnector1">
            <a:avLst/>
          </a:prstGeom>
          <a:noFill/>
          <a:ln w="63500" cap="flat" cmpd="sng">
            <a:solidFill>
              <a:schemeClr val="accent1"/>
            </a:solidFill>
            <a:prstDash val="solid"/>
            <a:round/>
            <a:headEnd type="none" w="med" len="med"/>
            <a:tailEnd type="none" w="med" len="med"/>
          </a:ln>
        </p:spPr>
      </p:cxnSp>
      <p:sp>
        <p:nvSpPr>
          <p:cNvPr id="261" name="Google Shape;261;p22"/>
          <p:cNvSpPr txBox="1"/>
          <p:nvPr/>
        </p:nvSpPr>
        <p:spPr>
          <a:xfrm>
            <a:off x="7800698" y="2850456"/>
            <a:ext cx="965198"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Tahoma" panose="020B0604030504040204" pitchFamily="34" charset="0"/>
                <a:ea typeface="Tahoma" panose="020B0604030504040204" pitchFamily="34" charset="0"/>
                <a:cs typeface="Tahoma" panose="020B0604030504040204" pitchFamily="34" charset="0"/>
              </a:rPr>
              <a:t>Phase #1</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262" name="Google Shape;262;p22"/>
          <p:cNvSpPr txBox="1"/>
          <p:nvPr/>
        </p:nvSpPr>
        <p:spPr>
          <a:xfrm>
            <a:off x="7800698" y="3739656"/>
            <a:ext cx="965198"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Tahoma" panose="020B0604030504040204" pitchFamily="34" charset="0"/>
                <a:ea typeface="Tahoma" panose="020B0604030504040204" pitchFamily="34" charset="0"/>
                <a:cs typeface="Tahoma" panose="020B0604030504040204" pitchFamily="34" charset="0"/>
              </a:rPr>
              <a:t>Phase #2</a:t>
            </a:r>
            <a:endParaRPr>
              <a:latin typeface="Tahoma" panose="020B0604030504040204" pitchFamily="34" charset="0"/>
              <a:ea typeface="Tahoma" panose="020B0604030504040204" pitchFamily="34" charset="0"/>
              <a:cs typeface="Tahoma" panose="020B0604030504040204" pitchFamily="34" charset="0"/>
            </a:endParaRPr>
          </a:p>
        </p:txBody>
      </p:sp>
      <p:sp>
        <p:nvSpPr>
          <p:cNvPr id="263" name="Google Shape;263;p22"/>
          <p:cNvSpPr/>
          <p:nvPr/>
        </p:nvSpPr>
        <p:spPr>
          <a:xfrm>
            <a:off x="7282335" y="2605956"/>
            <a:ext cx="467100" cy="889200"/>
          </a:xfrm>
          <a:prstGeom prst="rightBrace">
            <a:avLst>
              <a:gd name="adj1" fmla="val 50000"/>
              <a:gd name="adj2" fmla="val 50000"/>
            </a:avLst>
          </a:prstGeom>
          <a:noFill/>
          <a:ln w="2857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264" name="Google Shape;264;p22"/>
          <p:cNvSpPr/>
          <p:nvPr/>
        </p:nvSpPr>
        <p:spPr>
          <a:xfrm>
            <a:off x="7292210" y="3495156"/>
            <a:ext cx="467100" cy="889200"/>
          </a:xfrm>
          <a:prstGeom prst="rightBrace">
            <a:avLst>
              <a:gd name="adj1" fmla="val 50000"/>
              <a:gd name="adj2" fmla="val 50000"/>
            </a:avLst>
          </a:prstGeom>
          <a:noFill/>
          <a:ln w="2857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pic>
        <p:nvPicPr>
          <p:cNvPr id="265" name="Google Shape;265;p22"/>
          <p:cNvPicPr preferRelativeResize="0"/>
          <p:nvPr/>
        </p:nvPicPr>
        <p:blipFill>
          <a:blip r:embed="rId3">
            <a:alphaModFix/>
          </a:blip>
          <a:stretch>
            <a:fillRect/>
          </a:stretch>
        </p:blipFill>
        <p:spPr>
          <a:xfrm>
            <a:off x="7719572" y="76200"/>
            <a:ext cx="1348226" cy="400200"/>
          </a:xfrm>
          <a:prstGeom prst="rect">
            <a:avLst/>
          </a:prstGeom>
          <a:noFill/>
          <a:ln>
            <a:noFill/>
          </a:ln>
        </p:spPr>
      </p:pic>
      <p:sp>
        <p:nvSpPr>
          <p:cNvPr id="268" name="Google Shape;268;p22"/>
          <p:cNvSpPr txBox="1"/>
          <p:nvPr/>
        </p:nvSpPr>
        <p:spPr>
          <a:xfrm rot="-5400000">
            <a:off x="-313483" y="2592426"/>
            <a:ext cx="1207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Tahoma" panose="020B0604030504040204" pitchFamily="34" charset="0"/>
                <a:ea typeface="Tahoma" panose="020B0604030504040204" pitchFamily="34" charset="0"/>
                <a:cs typeface="Tahoma" panose="020B0604030504040204" pitchFamily="34" charset="0"/>
              </a:rPr>
              <a:t>Region #1</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269" name="Google Shape;269;p22"/>
          <p:cNvSpPr txBox="1"/>
          <p:nvPr/>
        </p:nvSpPr>
        <p:spPr>
          <a:xfrm rot="-5400000">
            <a:off x="-322741" y="3968523"/>
            <a:ext cx="1207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Tahoma" panose="020B0604030504040204" pitchFamily="34" charset="0"/>
                <a:ea typeface="Tahoma" panose="020B0604030504040204" pitchFamily="34" charset="0"/>
                <a:cs typeface="Tahoma" panose="020B0604030504040204" pitchFamily="34" charset="0"/>
              </a:rPr>
              <a:t>Region #2</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270" name="Google Shape;270;p22"/>
          <p:cNvSpPr/>
          <p:nvPr/>
        </p:nvSpPr>
        <p:spPr>
          <a:xfrm rot="10800000">
            <a:off x="411688" y="3679862"/>
            <a:ext cx="274800" cy="937358"/>
          </a:xfrm>
          <a:prstGeom prst="rightBrace">
            <a:avLst>
              <a:gd name="adj1" fmla="val 50000"/>
              <a:gd name="adj2" fmla="val 50000"/>
            </a:avLst>
          </a:prstGeom>
          <a:noFill/>
          <a:ln w="2857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271" name="Google Shape;271;p22"/>
          <p:cNvSpPr/>
          <p:nvPr/>
        </p:nvSpPr>
        <p:spPr>
          <a:xfrm rot="10800000">
            <a:off x="430985" y="2074399"/>
            <a:ext cx="274800" cy="1448873"/>
          </a:xfrm>
          <a:prstGeom prst="rightBrace">
            <a:avLst>
              <a:gd name="adj1" fmla="val 50000"/>
              <a:gd name="adj2" fmla="val 50000"/>
            </a:avLst>
          </a:prstGeom>
          <a:noFill/>
          <a:ln w="2857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48" name="标题 1">
            <a:extLst>
              <a:ext uri="{FF2B5EF4-FFF2-40B4-BE49-F238E27FC236}">
                <a16:creationId xmlns:a16="http://schemas.microsoft.com/office/drawing/2014/main" id="{228E207F-8846-0A19-90A8-A74185483AB0}"/>
              </a:ext>
            </a:extLst>
          </p:cNvPr>
          <p:cNvSpPr txBox="1">
            <a:spLocks/>
          </p:cNvSpPr>
          <p:nvPr/>
        </p:nvSpPr>
        <p:spPr>
          <a:xfrm>
            <a:off x="20783" y="99988"/>
            <a:ext cx="7193834" cy="653303"/>
          </a:xfrm>
          <a:prstGeom prst="rect">
            <a:avLst/>
          </a:prstGeom>
        </p:spPr>
        <p:txBody>
          <a:bodyPr vert="horz" lIns="91440" tIns="45720" rIns="91440" bIns="45720" rtlCol="0" anchor="ctr">
            <a:noAutofit/>
          </a:bodyPr>
          <a:lstStyle/>
          <a:p>
            <a:pPr lvl="0">
              <a:spcBef>
                <a:spcPct val="0"/>
              </a:spcBef>
              <a:defRPr/>
            </a:pPr>
            <a:r>
              <a:rPr lang="en-US" altLang="zh-CN" sz="3600" dirty="0">
                <a:solidFill>
                  <a:srgbClr val="3B31BD"/>
                </a:solidFill>
                <a:latin typeface="Tahoma" panose="020B0604030504040204" pitchFamily="34" charset="0"/>
                <a:ea typeface="Tahoma" panose="020B0604030504040204" pitchFamily="34" charset="0"/>
                <a:cs typeface="Tahoma" panose="020B0604030504040204" pitchFamily="34" charset="0"/>
              </a:rPr>
              <a:t>Two-Phase Store for Higher ILP</a:t>
            </a:r>
            <a:endParaRPr lang="zh-CN" altLang="en-US" sz="3600" dirty="0">
              <a:solidFill>
                <a:srgbClr val="3B31BD"/>
              </a:solidFill>
              <a:latin typeface="Tahoma" panose="020B0604030504040204" pitchFamily="34" charset="0"/>
              <a:ea typeface="+mj-ea"/>
              <a:cs typeface="Tahoma" panose="020B0604030504040204" pitchFamily="34" charset="0"/>
            </a:endParaRPr>
          </a:p>
        </p:txBody>
      </p:sp>
      <p:sp>
        <p:nvSpPr>
          <p:cNvPr id="50" name="Rectangle 49">
            <a:extLst>
              <a:ext uri="{FF2B5EF4-FFF2-40B4-BE49-F238E27FC236}">
                <a16:creationId xmlns:a16="http://schemas.microsoft.com/office/drawing/2014/main" id="{4CE66EE9-8173-0ECE-0366-96B7F0D3DE12}"/>
              </a:ext>
            </a:extLst>
          </p:cNvPr>
          <p:cNvSpPr/>
          <p:nvPr/>
        </p:nvSpPr>
        <p:spPr>
          <a:xfrm>
            <a:off x="736200" y="2061777"/>
            <a:ext cx="2178298" cy="1461498"/>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Store r1, [A]</a:t>
            </a:r>
          </a:p>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Store r2, [B]</a:t>
            </a:r>
          </a:p>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a:t>
            </a:r>
          </a:p>
        </p:txBody>
      </p:sp>
      <p:sp>
        <p:nvSpPr>
          <p:cNvPr id="51" name="Rectangle 50">
            <a:extLst>
              <a:ext uri="{FF2B5EF4-FFF2-40B4-BE49-F238E27FC236}">
                <a16:creationId xmlns:a16="http://schemas.microsoft.com/office/drawing/2014/main" id="{E1138CB3-5483-166F-F662-F06DFF2BD035}"/>
              </a:ext>
            </a:extLst>
          </p:cNvPr>
          <p:cNvSpPr/>
          <p:nvPr/>
        </p:nvSpPr>
        <p:spPr>
          <a:xfrm>
            <a:off x="736200" y="3650475"/>
            <a:ext cx="2178298" cy="966745"/>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Store r3, [C]</a:t>
            </a:r>
          </a:p>
        </p:txBody>
      </p:sp>
      <p:cxnSp>
        <p:nvCxnSpPr>
          <p:cNvPr id="52" name="Straight Connector 51">
            <a:extLst>
              <a:ext uri="{FF2B5EF4-FFF2-40B4-BE49-F238E27FC236}">
                <a16:creationId xmlns:a16="http://schemas.microsoft.com/office/drawing/2014/main" id="{397BB092-46BA-9003-5605-27CD1B6A6D5F}"/>
              </a:ext>
            </a:extLst>
          </p:cNvPr>
          <p:cNvCxnSpPr>
            <a:cxnSpLocks/>
          </p:cNvCxnSpPr>
          <p:nvPr/>
        </p:nvCxnSpPr>
        <p:spPr>
          <a:xfrm>
            <a:off x="617972" y="3585646"/>
            <a:ext cx="2400999" cy="0"/>
          </a:xfrm>
          <a:prstGeom prst="line">
            <a:avLst/>
          </a:prstGeom>
          <a:ln w="8572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729CAF17-3C20-2635-D383-71355780E7CA}"/>
              </a:ext>
            </a:extLst>
          </p:cNvPr>
          <p:cNvSpPr>
            <a:spLocks noGrp="1"/>
          </p:cNvSpPr>
          <p:nvPr>
            <p:ph type="ftr" sz="quarter" idx="3"/>
          </p:nvPr>
        </p:nvSpPr>
        <p:spPr/>
        <p:txBody>
          <a:bodyPr/>
          <a:lstStyle/>
          <a:p>
            <a:r>
              <a:rPr lang="en-US"/>
              <a:t>NVMW 2023</a:t>
            </a:r>
            <a:endParaRPr lang="en-US" dirty="0"/>
          </a:p>
        </p:txBody>
      </p:sp>
      <p:sp>
        <p:nvSpPr>
          <p:cNvPr id="4" name="Slide Number Placeholder 3">
            <a:extLst>
              <a:ext uri="{FF2B5EF4-FFF2-40B4-BE49-F238E27FC236}">
                <a16:creationId xmlns:a16="http://schemas.microsoft.com/office/drawing/2014/main" id="{860169F4-CABA-0CFC-11C2-C24E9D55F3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8"/>
                                        </p:tgtEl>
                                        <p:attrNameLst>
                                          <p:attrName>style.visibility</p:attrName>
                                        </p:attrNameLst>
                                      </p:cBhvr>
                                      <p:to>
                                        <p:strVal val="visible"/>
                                      </p:to>
                                    </p:set>
                                    <p:animEffect transition="in" filter="fade">
                                      <p:cBhvr>
                                        <p:cTn id="7" dur="1000"/>
                                        <p:tgtEl>
                                          <p:spTgt spid="268"/>
                                        </p:tgtEl>
                                      </p:cBhvr>
                                    </p:animEffect>
                                  </p:childTnLst>
                                </p:cTn>
                              </p:par>
                              <p:par>
                                <p:cTn id="8" presetID="10" presetClass="entr" presetSubtype="0" fill="hold" nodeType="withEffect">
                                  <p:stCondLst>
                                    <p:cond delay="0"/>
                                  </p:stCondLst>
                                  <p:childTnLst>
                                    <p:set>
                                      <p:cBhvr>
                                        <p:cTn id="9" dur="1" fill="hold">
                                          <p:stCondLst>
                                            <p:cond delay="0"/>
                                          </p:stCondLst>
                                        </p:cTn>
                                        <p:tgtEl>
                                          <p:spTgt spid="269"/>
                                        </p:tgtEl>
                                        <p:attrNameLst>
                                          <p:attrName>style.visibility</p:attrName>
                                        </p:attrNameLst>
                                      </p:cBhvr>
                                      <p:to>
                                        <p:strVal val="visible"/>
                                      </p:to>
                                    </p:set>
                                    <p:animEffect transition="in" filter="fade">
                                      <p:cBhvr>
                                        <p:cTn id="10" dur="1000"/>
                                        <p:tgtEl>
                                          <p:spTgt spid="269"/>
                                        </p:tgtEl>
                                      </p:cBhvr>
                                    </p:animEffect>
                                  </p:childTnLst>
                                </p:cTn>
                              </p:par>
                              <p:par>
                                <p:cTn id="11" presetID="10" presetClass="entr" presetSubtype="0" fill="hold" nodeType="with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fade">
                                      <p:cBhvr>
                                        <p:cTn id="13" dur="1000"/>
                                        <p:tgtEl>
                                          <p:spTgt spid="270"/>
                                        </p:tgtEl>
                                      </p:cBhvr>
                                    </p:animEffect>
                                  </p:childTnLst>
                                </p:cTn>
                              </p:par>
                              <p:par>
                                <p:cTn id="14" presetID="10" presetClass="entr" presetSubtype="0" fill="hold" nodeType="withEffect">
                                  <p:stCondLst>
                                    <p:cond delay="0"/>
                                  </p:stCondLst>
                                  <p:childTnLst>
                                    <p:set>
                                      <p:cBhvr>
                                        <p:cTn id="15" dur="1" fill="hold">
                                          <p:stCondLst>
                                            <p:cond delay="0"/>
                                          </p:stCondLst>
                                        </p:cTn>
                                        <p:tgtEl>
                                          <p:spTgt spid="271"/>
                                        </p:tgtEl>
                                        <p:attrNameLst>
                                          <p:attrName>style.visibility</p:attrName>
                                        </p:attrNameLst>
                                      </p:cBhvr>
                                      <p:to>
                                        <p:strVal val="visible"/>
                                      </p:to>
                                    </p:set>
                                    <p:animEffect transition="in" filter="fade">
                                      <p:cBhvr>
                                        <p:cTn id="16" dur="1000"/>
                                        <p:tgtEl>
                                          <p:spTgt spid="271"/>
                                        </p:tgtEl>
                                      </p:cBhvr>
                                    </p:animEffect>
                                  </p:childTnLst>
                                </p:cTn>
                              </p:par>
                              <p:par>
                                <p:cTn id="17" presetID="1" presetClass="entr" presetSubtype="0" fill="hold" nodeType="withEffect">
                                  <p:stCondLst>
                                    <p:cond delay="0"/>
                                  </p:stCondLst>
                                  <p:childTnLst>
                                    <p:set>
                                      <p:cBhvr>
                                        <p:cTn id="18" dur="1" fill="hold">
                                          <p:stCondLst>
                                            <p:cond delay="0"/>
                                          </p:stCondLst>
                                        </p:cTn>
                                        <p:tgtEl>
                                          <p:spTgt spid="2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3"/>
                                        </p:tgtEl>
                                        <p:attrNameLst>
                                          <p:attrName>style.visibility</p:attrName>
                                        </p:attrNameLst>
                                      </p:cBhvr>
                                      <p:to>
                                        <p:strVal val="visible"/>
                                      </p:to>
                                    </p:set>
                                  </p:childTnLst>
                                </p:cTn>
                              </p:par>
                              <p:par>
                                <p:cTn id="37" presetID="3" presetClass="entr" presetSubtype="10"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blinds(horizontal)">
                                      <p:cBhvr>
                                        <p:cTn id="39" dur="500"/>
                                        <p:tgtEl>
                                          <p:spTgt spid="50"/>
                                        </p:tgtEl>
                                      </p:cBhvr>
                                    </p:animEffect>
                                  </p:childTnLst>
                                </p:cTn>
                              </p:par>
                              <p:par>
                                <p:cTn id="40" presetID="3" presetClass="entr" presetSubtype="10" fill="hold" nodeType="with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blinds(horizontal)">
                                      <p:cBhvr>
                                        <p:cTn id="42" dur="500"/>
                                        <p:tgtEl>
                                          <p:spTgt spid="52"/>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blinds(horizontal)">
                                      <p:cBhvr>
                                        <p:cTn id="45" dur="500"/>
                                        <p:tgtEl>
                                          <p:spTgt spid="51"/>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228">
                                            <p:bg/>
                                          </p:spTgt>
                                        </p:tgtEl>
                                        <p:attrNameLst>
                                          <p:attrName>style.visibility</p:attrName>
                                        </p:attrNameLst>
                                      </p:cBhvr>
                                      <p:to>
                                        <p:strVal val="visible"/>
                                      </p:to>
                                    </p:set>
                                    <p:anim calcmode="lin" valueType="num">
                                      <p:cBhvr additive="base">
                                        <p:cTn id="50" dur="500" fill="hold"/>
                                        <p:tgtEl>
                                          <p:spTgt spid="228">
                                            <p:bg/>
                                          </p:spTgt>
                                        </p:tgtEl>
                                        <p:attrNameLst>
                                          <p:attrName>ppt_x</p:attrName>
                                        </p:attrNameLst>
                                      </p:cBhvr>
                                      <p:tavLst>
                                        <p:tav tm="0">
                                          <p:val>
                                            <p:strVal val="0-#ppt_w/2"/>
                                          </p:val>
                                        </p:tav>
                                        <p:tav tm="100000">
                                          <p:val>
                                            <p:strVal val="#ppt_x"/>
                                          </p:val>
                                        </p:tav>
                                      </p:tavLst>
                                    </p:anim>
                                    <p:anim calcmode="lin" valueType="num">
                                      <p:cBhvr additive="base">
                                        <p:cTn id="51" dur="500" fill="hold"/>
                                        <p:tgtEl>
                                          <p:spTgt spid="228">
                                            <p:bg/>
                                          </p:spTgt>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228">
                                            <p:txEl>
                                              <p:pRg st="0" end="0"/>
                                            </p:txEl>
                                          </p:spTgt>
                                        </p:tgtEl>
                                        <p:attrNameLst>
                                          <p:attrName>style.visibility</p:attrName>
                                        </p:attrNameLst>
                                      </p:cBhvr>
                                      <p:to>
                                        <p:strVal val="visible"/>
                                      </p:to>
                                    </p:set>
                                    <p:anim calcmode="lin" valueType="num">
                                      <p:cBhvr additive="base">
                                        <p:cTn id="54" dur="500" fill="hold"/>
                                        <p:tgtEl>
                                          <p:spTgt spid="228">
                                            <p:txEl>
                                              <p:pRg st="0" end="0"/>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22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37"/>
                                        </p:tgtEl>
                                        <p:attrNameLst>
                                          <p:attrName>style.visibility</p:attrName>
                                        </p:attrNameLst>
                                      </p:cBhvr>
                                      <p:to>
                                        <p:strVal val="visible"/>
                                      </p:to>
                                    </p:set>
                                    <p:animEffect transition="in" filter="fade">
                                      <p:cBhvr>
                                        <p:cTn id="60" dur="1000"/>
                                        <p:tgtEl>
                                          <p:spTgt spid="237"/>
                                        </p:tgtEl>
                                      </p:cBhvr>
                                    </p:animEffect>
                                  </p:childTnLst>
                                </p:cTn>
                              </p:par>
                              <p:par>
                                <p:cTn id="61" presetID="10" presetClass="entr" presetSubtype="0" fill="hold" nodeType="withEffect">
                                  <p:stCondLst>
                                    <p:cond delay="0"/>
                                  </p:stCondLst>
                                  <p:childTnLst>
                                    <p:set>
                                      <p:cBhvr>
                                        <p:cTn id="62" dur="1" fill="hold">
                                          <p:stCondLst>
                                            <p:cond delay="0"/>
                                          </p:stCondLst>
                                        </p:cTn>
                                        <p:tgtEl>
                                          <p:spTgt spid="238"/>
                                        </p:tgtEl>
                                        <p:attrNameLst>
                                          <p:attrName>style.visibility</p:attrName>
                                        </p:attrNameLst>
                                      </p:cBhvr>
                                      <p:to>
                                        <p:strVal val="visible"/>
                                      </p:to>
                                    </p:set>
                                    <p:animEffect transition="in" filter="fade">
                                      <p:cBhvr>
                                        <p:cTn id="63" dur="1000"/>
                                        <p:tgtEl>
                                          <p:spTgt spid="238"/>
                                        </p:tgtEl>
                                      </p:cBhvr>
                                    </p:animEffect>
                                  </p:childTnLst>
                                </p:cTn>
                              </p:par>
                              <p:par>
                                <p:cTn id="64" presetID="10" presetClass="entr" presetSubtype="0" fill="hold" nodeType="withEffect">
                                  <p:stCondLst>
                                    <p:cond delay="0"/>
                                  </p:stCondLst>
                                  <p:childTnLst>
                                    <p:set>
                                      <p:cBhvr>
                                        <p:cTn id="65" dur="1" fill="hold">
                                          <p:stCondLst>
                                            <p:cond delay="0"/>
                                          </p:stCondLst>
                                        </p:cTn>
                                        <p:tgtEl>
                                          <p:spTgt spid="239"/>
                                        </p:tgtEl>
                                        <p:attrNameLst>
                                          <p:attrName>style.visibility</p:attrName>
                                        </p:attrNameLst>
                                      </p:cBhvr>
                                      <p:to>
                                        <p:strVal val="visible"/>
                                      </p:to>
                                    </p:set>
                                    <p:animEffect transition="in" filter="fade">
                                      <p:cBhvr>
                                        <p:cTn id="66" dur="1000"/>
                                        <p:tgtEl>
                                          <p:spTgt spid="239"/>
                                        </p:tgtEl>
                                      </p:cBhvr>
                                    </p:animEffect>
                                  </p:childTnLst>
                                </p:cTn>
                              </p:par>
                              <p:par>
                                <p:cTn id="67" presetID="10" presetClass="entr" presetSubtype="0" fill="hold" nodeType="withEffect">
                                  <p:stCondLst>
                                    <p:cond delay="0"/>
                                  </p:stCondLst>
                                  <p:childTnLst>
                                    <p:set>
                                      <p:cBhvr>
                                        <p:cTn id="68" dur="1" fill="hold">
                                          <p:stCondLst>
                                            <p:cond delay="0"/>
                                          </p:stCondLst>
                                        </p:cTn>
                                        <p:tgtEl>
                                          <p:spTgt spid="240"/>
                                        </p:tgtEl>
                                        <p:attrNameLst>
                                          <p:attrName>style.visibility</p:attrName>
                                        </p:attrNameLst>
                                      </p:cBhvr>
                                      <p:to>
                                        <p:strVal val="visible"/>
                                      </p:to>
                                    </p:set>
                                    <p:animEffect transition="in" filter="fade">
                                      <p:cBhvr>
                                        <p:cTn id="69" dur="1000"/>
                                        <p:tgtEl>
                                          <p:spTgt spid="240"/>
                                        </p:tgtEl>
                                      </p:cBhvr>
                                    </p:animEffect>
                                  </p:childTnLst>
                                </p:cTn>
                              </p:par>
                              <p:par>
                                <p:cTn id="70" presetID="10" presetClass="entr" presetSubtype="0" fill="hold" nodeType="withEffect">
                                  <p:stCondLst>
                                    <p:cond delay="0"/>
                                  </p:stCondLst>
                                  <p:childTnLst>
                                    <p:set>
                                      <p:cBhvr>
                                        <p:cTn id="71" dur="1" fill="hold">
                                          <p:stCondLst>
                                            <p:cond delay="0"/>
                                          </p:stCondLst>
                                        </p:cTn>
                                        <p:tgtEl>
                                          <p:spTgt spid="242"/>
                                        </p:tgtEl>
                                        <p:attrNameLst>
                                          <p:attrName>style.visibility</p:attrName>
                                        </p:attrNameLst>
                                      </p:cBhvr>
                                      <p:to>
                                        <p:strVal val="visible"/>
                                      </p:to>
                                    </p:set>
                                    <p:animEffect transition="in" filter="fade">
                                      <p:cBhvr>
                                        <p:cTn id="72" dur="1000"/>
                                        <p:tgtEl>
                                          <p:spTgt spid="242"/>
                                        </p:tgtEl>
                                      </p:cBhvr>
                                    </p:animEffect>
                                  </p:childTnLst>
                                </p:cTn>
                              </p:par>
                              <p:par>
                                <p:cTn id="73" presetID="10" presetClass="entr" presetSubtype="0" fill="hold" nodeType="withEffect">
                                  <p:stCondLst>
                                    <p:cond delay="0"/>
                                  </p:stCondLst>
                                  <p:childTnLst>
                                    <p:set>
                                      <p:cBhvr>
                                        <p:cTn id="74" dur="1" fill="hold">
                                          <p:stCondLst>
                                            <p:cond delay="0"/>
                                          </p:stCondLst>
                                        </p:cTn>
                                        <p:tgtEl>
                                          <p:spTgt spid="243"/>
                                        </p:tgtEl>
                                        <p:attrNameLst>
                                          <p:attrName>style.visibility</p:attrName>
                                        </p:attrNameLst>
                                      </p:cBhvr>
                                      <p:to>
                                        <p:strVal val="visible"/>
                                      </p:to>
                                    </p:set>
                                    <p:animEffect transition="in" filter="fade">
                                      <p:cBhvr>
                                        <p:cTn id="75" dur="1000"/>
                                        <p:tgtEl>
                                          <p:spTgt spid="243"/>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241"/>
                                        </p:tgtEl>
                                        <p:attrNameLst>
                                          <p:attrName>style.visibility</p:attrName>
                                        </p:attrNameLst>
                                      </p:cBhvr>
                                      <p:to>
                                        <p:strVal val="visible"/>
                                      </p:to>
                                    </p:set>
                                    <p:animEffect transition="in" filter="fade">
                                      <p:cBhvr>
                                        <p:cTn id="80" dur="1000"/>
                                        <p:tgtEl>
                                          <p:spTgt spid="241"/>
                                        </p:tgtEl>
                                      </p:cBhvr>
                                    </p:animEffect>
                                  </p:childTnLst>
                                </p:cTn>
                              </p:par>
                              <p:par>
                                <p:cTn id="81" presetID="10" presetClass="entr" presetSubtype="0" fill="hold" nodeType="withEffect">
                                  <p:stCondLst>
                                    <p:cond delay="0"/>
                                  </p:stCondLst>
                                  <p:childTnLst>
                                    <p:set>
                                      <p:cBhvr>
                                        <p:cTn id="82" dur="1" fill="hold">
                                          <p:stCondLst>
                                            <p:cond delay="0"/>
                                          </p:stCondLst>
                                        </p:cTn>
                                        <p:tgtEl>
                                          <p:spTgt spid="244"/>
                                        </p:tgtEl>
                                        <p:attrNameLst>
                                          <p:attrName>style.visibility</p:attrName>
                                        </p:attrNameLst>
                                      </p:cBhvr>
                                      <p:to>
                                        <p:strVal val="visible"/>
                                      </p:to>
                                    </p:set>
                                    <p:animEffect transition="in" filter="fade">
                                      <p:cBhvr>
                                        <p:cTn id="83" dur="1000"/>
                                        <p:tgtEl>
                                          <p:spTgt spid="244"/>
                                        </p:tgtEl>
                                      </p:cBhvr>
                                    </p:animEffect>
                                  </p:childTnLst>
                                </p:cTn>
                              </p:par>
                              <p:par>
                                <p:cTn id="84" presetID="10" presetClass="entr" presetSubtype="0" fill="hold" nodeType="withEffect">
                                  <p:stCondLst>
                                    <p:cond delay="0"/>
                                  </p:stCondLst>
                                  <p:childTnLst>
                                    <p:set>
                                      <p:cBhvr>
                                        <p:cTn id="85" dur="1" fill="hold">
                                          <p:stCondLst>
                                            <p:cond delay="0"/>
                                          </p:stCondLst>
                                        </p:cTn>
                                        <p:tgtEl>
                                          <p:spTgt spid="245"/>
                                        </p:tgtEl>
                                        <p:attrNameLst>
                                          <p:attrName>style.visibility</p:attrName>
                                        </p:attrNameLst>
                                      </p:cBhvr>
                                      <p:to>
                                        <p:strVal val="visible"/>
                                      </p:to>
                                    </p:set>
                                    <p:animEffect transition="in" filter="fade">
                                      <p:cBhvr>
                                        <p:cTn id="86" dur="1000"/>
                                        <p:tgtEl>
                                          <p:spTgt spid="245"/>
                                        </p:tgtEl>
                                      </p:cBhvr>
                                    </p:animEffect>
                                  </p:childTnLst>
                                </p:cTn>
                              </p:par>
                              <p:par>
                                <p:cTn id="87" presetID="10" presetClass="entr" presetSubtype="0" fill="hold" nodeType="withEffect">
                                  <p:stCondLst>
                                    <p:cond delay="0"/>
                                  </p:stCondLst>
                                  <p:childTnLst>
                                    <p:set>
                                      <p:cBhvr>
                                        <p:cTn id="88" dur="1" fill="hold">
                                          <p:stCondLst>
                                            <p:cond delay="0"/>
                                          </p:stCondLst>
                                        </p:cTn>
                                        <p:tgtEl>
                                          <p:spTgt spid="246"/>
                                        </p:tgtEl>
                                        <p:attrNameLst>
                                          <p:attrName>style.visibility</p:attrName>
                                        </p:attrNameLst>
                                      </p:cBhvr>
                                      <p:to>
                                        <p:strVal val="visible"/>
                                      </p:to>
                                    </p:set>
                                    <p:animEffect transition="in" filter="fade">
                                      <p:cBhvr>
                                        <p:cTn id="89" dur="1000"/>
                                        <p:tgtEl>
                                          <p:spTgt spid="246"/>
                                        </p:tgtEl>
                                      </p:cBhvr>
                                    </p:animEffect>
                                  </p:childTnLst>
                                </p:cTn>
                              </p:par>
                              <p:par>
                                <p:cTn id="90" presetID="10" presetClass="entr" presetSubtype="0" fill="hold" nodeType="withEffect">
                                  <p:stCondLst>
                                    <p:cond delay="0"/>
                                  </p:stCondLst>
                                  <p:childTnLst>
                                    <p:set>
                                      <p:cBhvr>
                                        <p:cTn id="91" dur="1" fill="hold">
                                          <p:stCondLst>
                                            <p:cond delay="0"/>
                                          </p:stCondLst>
                                        </p:cTn>
                                        <p:tgtEl>
                                          <p:spTgt spid="247"/>
                                        </p:tgtEl>
                                        <p:attrNameLst>
                                          <p:attrName>style.visibility</p:attrName>
                                        </p:attrNameLst>
                                      </p:cBhvr>
                                      <p:to>
                                        <p:strVal val="visible"/>
                                      </p:to>
                                    </p:set>
                                    <p:animEffect transition="in" filter="fade">
                                      <p:cBhvr>
                                        <p:cTn id="92" dur="1000"/>
                                        <p:tgtEl>
                                          <p:spTgt spid="247"/>
                                        </p:tgtEl>
                                      </p:cBhvr>
                                    </p:animEffect>
                                  </p:childTnLst>
                                </p:cTn>
                              </p:par>
                              <p:par>
                                <p:cTn id="93" presetID="10" presetClass="entr" presetSubtype="0" fill="hold" nodeType="withEffect">
                                  <p:stCondLst>
                                    <p:cond delay="0"/>
                                  </p:stCondLst>
                                  <p:childTnLst>
                                    <p:set>
                                      <p:cBhvr>
                                        <p:cTn id="94" dur="1" fill="hold">
                                          <p:stCondLst>
                                            <p:cond delay="0"/>
                                          </p:stCondLst>
                                        </p:cTn>
                                        <p:tgtEl>
                                          <p:spTgt spid="248"/>
                                        </p:tgtEl>
                                        <p:attrNameLst>
                                          <p:attrName>style.visibility</p:attrName>
                                        </p:attrNameLst>
                                      </p:cBhvr>
                                      <p:to>
                                        <p:strVal val="visible"/>
                                      </p:to>
                                    </p:set>
                                    <p:animEffect transition="in" filter="fade">
                                      <p:cBhvr>
                                        <p:cTn id="95" dur="1000"/>
                                        <p:tgtEl>
                                          <p:spTgt spid="248"/>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249"/>
                                        </p:tgtEl>
                                        <p:attrNameLst>
                                          <p:attrName>style.visibility</p:attrName>
                                        </p:attrNameLst>
                                      </p:cBhvr>
                                      <p:to>
                                        <p:strVal val="visible"/>
                                      </p:to>
                                    </p:set>
                                    <p:animEffect transition="in" filter="fade">
                                      <p:cBhvr>
                                        <p:cTn id="100" dur="1000"/>
                                        <p:tgtEl>
                                          <p:spTgt spid="249"/>
                                        </p:tgtEl>
                                      </p:cBhvr>
                                    </p:animEffect>
                                  </p:childTnLst>
                                </p:cTn>
                              </p:par>
                              <p:par>
                                <p:cTn id="101" presetID="10" presetClass="entr" presetSubtype="0" fill="hold" nodeType="withEffect">
                                  <p:stCondLst>
                                    <p:cond delay="0"/>
                                  </p:stCondLst>
                                  <p:childTnLst>
                                    <p:set>
                                      <p:cBhvr>
                                        <p:cTn id="102" dur="1" fill="hold">
                                          <p:stCondLst>
                                            <p:cond delay="0"/>
                                          </p:stCondLst>
                                        </p:cTn>
                                        <p:tgtEl>
                                          <p:spTgt spid="250"/>
                                        </p:tgtEl>
                                        <p:attrNameLst>
                                          <p:attrName>style.visibility</p:attrName>
                                        </p:attrNameLst>
                                      </p:cBhvr>
                                      <p:to>
                                        <p:strVal val="visible"/>
                                      </p:to>
                                    </p:set>
                                    <p:animEffect transition="in" filter="fade">
                                      <p:cBhvr>
                                        <p:cTn id="103" dur="1000"/>
                                        <p:tgtEl>
                                          <p:spTgt spid="250"/>
                                        </p:tgtEl>
                                      </p:cBhvr>
                                    </p:animEffect>
                                  </p:childTnLst>
                                </p:cTn>
                              </p:par>
                              <p:par>
                                <p:cTn id="104" presetID="10" presetClass="entr" presetSubtype="0" fill="hold" nodeType="withEffect">
                                  <p:stCondLst>
                                    <p:cond delay="0"/>
                                  </p:stCondLst>
                                  <p:childTnLst>
                                    <p:set>
                                      <p:cBhvr>
                                        <p:cTn id="105" dur="1" fill="hold">
                                          <p:stCondLst>
                                            <p:cond delay="0"/>
                                          </p:stCondLst>
                                        </p:cTn>
                                        <p:tgtEl>
                                          <p:spTgt spid="252"/>
                                        </p:tgtEl>
                                        <p:attrNameLst>
                                          <p:attrName>style.visibility</p:attrName>
                                        </p:attrNameLst>
                                      </p:cBhvr>
                                      <p:to>
                                        <p:strVal val="visible"/>
                                      </p:to>
                                    </p:set>
                                    <p:animEffect transition="in" filter="fade">
                                      <p:cBhvr>
                                        <p:cTn id="106" dur="1000"/>
                                        <p:tgtEl>
                                          <p:spTgt spid="252"/>
                                        </p:tgtEl>
                                      </p:cBhvr>
                                    </p:animEffect>
                                  </p:childTnLst>
                                </p:cTn>
                              </p:par>
                              <p:par>
                                <p:cTn id="107" presetID="10" presetClass="entr" presetSubtype="0" fill="hold" nodeType="withEffect">
                                  <p:stCondLst>
                                    <p:cond delay="0"/>
                                  </p:stCondLst>
                                  <p:childTnLst>
                                    <p:set>
                                      <p:cBhvr>
                                        <p:cTn id="108" dur="1" fill="hold">
                                          <p:stCondLst>
                                            <p:cond delay="0"/>
                                          </p:stCondLst>
                                        </p:cTn>
                                        <p:tgtEl>
                                          <p:spTgt spid="251"/>
                                        </p:tgtEl>
                                        <p:attrNameLst>
                                          <p:attrName>style.visibility</p:attrName>
                                        </p:attrNameLst>
                                      </p:cBhvr>
                                      <p:to>
                                        <p:strVal val="visible"/>
                                      </p:to>
                                    </p:set>
                                    <p:animEffect transition="in" filter="fade">
                                      <p:cBhvr>
                                        <p:cTn id="109" dur="1000"/>
                                        <p:tgtEl>
                                          <p:spTgt spid="251"/>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253"/>
                                        </p:tgtEl>
                                        <p:attrNameLst>
                                          <p:attrName>style.visibility</p:attrName>
                                        </p:attrNameLst>
                                      </p:cBhvr>
                                      <p:to>
                                        <p:strVal val="visible"/>
                                      </p:to>
                                    </p:set>
                                    <p:animEffect transition="in" filter="fade">
                                      <p:cBhvr>
                                        <p:cTn id="114" dur="1000"/>
                                        <p:tgtEl>
                                          <p:spTgt spid="253"/>
                                        </p:tgtEl>
                                      </p:cBhvr>
                                    </p:animEffect>
                                  </p:childTnLst>
                                </p:cTn>
                              </p:par>
                              <p:par>
                                <p:cTn id="115" presetID="10" presetClass="entr" presetSubtype="0" fill="hold" nodeType="withEffect">
                                  <p:stCondLst>
                                    <p:cond delay="0"/>
                                  </p:stCondLst>
                                  <p:childTnLst>
                                    <p:set>
                                      <p:cBhvr>
                                        <p:cTn id="116" dur="1" fill="hold">
                                          <p:stCondLst>
                                            <p:cond delay="0"/>
                                          </p:stCondLst>
                                        </p:cTn>
                                        <p:tgtEl>
                                          <p:spTgt spid="254"/>
                                        </p:tgtEl>
                                        <p:attrNameLst>
                                          <p:attrName>style.visibility</p:attrName>
                                        </p:attrNameLst>
                                      </p:cBhvr>
                                      <p:to>
                                        <p:strVal val="visible"/>
                                      </p:to>
                                    </p:set>
                                    <p:animEffect transition="in" filter="fade">
                                      <p:cBhvr>
                                        <p:cTn id="117" dur="1000"/>
                                        <p:tgtEl>
                                          <p:spTgt spid="254"/>
                                        </p:tgtEl>
                                      </p:cBhvr>
                                    </p:animEffect>
                                  </p:childTnLst>
                                </p:cTn>
                              </p:par>
                              <p:par>
                                <p:cTn id="118" presetID="10" presetClass="entr" presetSubtype="0" fill="hold" nodeType="withEffect">
                                  <p:stCondLst>
                                    <p:cond delay="0"/>
                                  </p:stCondLst>
                                  <p:childTnLst>
                                    <p:set>
                                      <p:cBhvr>
                                        <p:cTn id="119" dur="1" fill="hold">
                                          <p:stCondLst>
                                            <p:cond delay="0"/>
                                          </p:stCondLst>
                                        </p:cTn>
                                        <p:tgtEl>
                                          <p:spTgt spid="256"/>
                                        </p:tgtEl>
                                        <p:attrNameLst>
                                          <p:attrName>style.visibility</p:attrName>
                                        </p:attrNameLst>
                                      </p:cBhvr>
                                      <p:to>
                                        <p:strVal val="visible"/>
                                      </p:to>
                                    </p:set>
                                    <p:animEffect transition="in" filter="fade">
                                      <p:cBhvr>
                                        <p:cTn id="120" dur="1000"/>
                                        <p:tgtEl>
                                          <p:spTgt spid="256"/>
                                        </p:tgtEl>
                                      </p:cBhvr>
                                    </p:animEffect>
                                  </p:childTnLst>
                                </p:cTn>
                              </p:par>
                              <p:par>
                                <p:cTn id="121" presetID="10" presetClass="entr" presetSubtype="0" fill="hold" nodeType="withEffect">
                                  <p:stCondLst>
                                    <p:cond delay="0"/>
                                  </p:stCondLst>
                                  <p:childTnLst>
                                    <p:set>
                                      <p:cBhvr>
                                        <p:cTn id="122" dur="1" fill="hold">
                                          <p:stCondLst>
                                            <p:cond delay="0"/>
                                          </p:stCondLst>
                                        </p:cTn>
                                        <p:tgtEl>
                                          <p:spTgt spid="257"/>
                                        </p:tgtEl>
                                        <p:attrNameLst>
                                          <p:attrName>style.visibility</p:attrName>
                                        </p:attrNameLst>
                                      </p:cBhvr>
                                      <p:to>
                                        <p:strVal val="visible"/>
                                      </p:to>
                                    </p:set>
                                    <p:animEffect transition="in" filter="fade">
                                      <p:cBhvr>
                                        <p:cTn id="123" dur="1000"/>
                                        <p:tgtEl>
                                          <p:spTgt spid="257"/>
                                        </p:tgtEl>
                                      </p:cBhvr>
                                    </p:animEffect>
                                  </p:childTnLst>
                                </p:cTn>
                              </p:par>
                              <p:par>
                                <p:cTn id="124" presetID="10" presetClass="entr" presetSubtype="0" fill="hold" nodeType="withEffect">
                                  <p:stCondLst>
                                    <p:cond delay="0"/>
                                  </p:stCondLst>
                                  <p:childTnLst>
                                    <p:set>
                                      <p:cBhvr>
                                        <p:cTn id="125" dur="1" fill="hold">
                                          <p:stCondLst>
                                            <p:cond delay="0"/>
                                          </p:stCondLst>
                                        </p:cTn>
                                        <p:tgtEl>
                                          <p:spTgt spid="258"/>
                                        </p:tgtEl>
                                        <p:attrNameLst>
                                          <p:attrName>style.visibility</p:attrName>
                                        </p:attrNameLst>
                                      </p:cBhvr>
                                      <p:to>
                                        <p:strVal val="visible"/>
                                      </p:to>
                                    </p:set>
                                    <p:animEffect transition="in" filter="fade">
                                      <p:cBhvr>
                                        <p:cTn id="126" dur="1000"/>
                                        <p:tgtEl>
                                          <p:spTgt spid="258"/>
                                        </p:tgtEl>
                                      </p:cBhvr>
                                    </p:animEffect>
                                  </p:childTnLst>
                                </p:cTn>
                              </p:par>
                              <p:par>
                                <p:cTn id="127" presetID="10" presetClass="entr" presetSubtype="0" fill="hold" nodeType="withEffect">
                                  <p:stCondLst>
                                    <p:cond delay="0"/>
                                  </p:stCondLst>
                                  <p:childTnLst>
                                    <p:set>
                                      <p:cBhvr>
                                        <p:cTn id="128" dur="1" fill="hold">
                                          <p:stCondLst>
                                            <p:cond delay="0"/>
                                          </p:stCondLst>
                                        </p:cTn>
                                        <p:tgtEl>
                                          <p:spTgt spid="259"/>
                                        </p:tgtEl>
                                        <p:attrNameLst>
                                          <p:attrName>style.visibility</p:attrName>
                                        </p:attrNameLst>
                                      </p:cBhvr>
                                      <p:to>
                                        <p:strVal val="visible"/>
                                      </p:to>
                                    </p:set>
                                    <p:animEffect transition="in" filter="fade">
                                      <p:cBhvr>
                                        <p:cTn id="129" dur="1000"/>
                                        <p:tgtEl>
                                          <p:spTgt spid="259"/>
                                        </p:tgtEl>
                                      </p:cBhvr>
                                    </p:animEffect>
                                  </p:childTnLst>
                                </p:cTn>
                              </p:par>
                              <p:par>
                                <p:cTn id="130" presetID="10" presetClass="entr" presetSubtype="0" fill="hold" nodeType="withEffect">
                                  <p:stCondLst>
                                    <p:cond delay="0"/>
                                  </p:stCondLst>
                                  <p:childTnLst>
                                    <p:set>
                                      <p:cBhvr>
                                        <p:cTn id="131" dur="1" fill="hold">
                                          <p:stCondLst>
                                            <p:cond delay="0"/>
                                          </p:stCondLst>
                                        </p:cTn>
                                        <p:tgtEl>
                                          <p:spTgt spid="260"/>
                                        </p:tgtEl>
                                        <p:attrNameLst>
                                          <p:attrName>style.visibility</p:attrName>
                                        </p:attrNameLst>
                                      </p:cBhvr>
                                      <p:to>
                                        <p:strVal val="visible"/>
                                      </p:to>
                                    </p:set>
                                    <p:animEffect transition="in" filter="fade">
                                      <p:cBhvr>
                                        <p:cTn id="132" dur="1000"/>
                                        <p:tgtEl>
                                          <p:spTgt spid="260"/>
                                        </p:tgtEl>
                                      </p:cBhvr>
                                    </p:animEffect>
                                  </p:childTnLst>
                                </p:cTn>
                              </p:par>
                              <p:par>
                                <p:cTn id="133" presetID="10" presetClass="entr" presetSubtype="0" fill="hold" nodeType="withEffect">
                                  <p:stCondLst>
                                    <p:cond delay="0"/>
                                  </p:stCondLst>
                                  <p:childTnLst>
                                    <p:set>
                                      <p:cBhvr>
                                        <p:cTn id="134" dur="1" fill="hold">
                                          <p:stCondLst>
                                            <p:cond delay="0"/>
                                          </p:stCondLst>
                                        </p:cTn>
                                        <p:tgtEl>
                                          <p:spTgt spid="255"/>
                                        </p:tgtEl>
                                        <p:attrNameLst>
                                          <p:attrName>style.visibility</p:attrName>
                                        </p:attrNameLst>
                                      </p:cBhvr>
                                      <p:to>
                                        <p:strVal val="visible"/>
                                      </p:to>
                                    </p:set>
                                    <p:animEffect transition="in" filter="fade">
                                      <p:cBhvr>
                                        <p:cTn id="135" dur="1000"/>
                                        <p:tgtEl>
                                          <p:spTgt spid="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 grpId="0" build="p" animBg="1"/>
      <p:bldP spid="234" grpId="0"/>
      <p:bldP spid="235" grpId="0"/>
      <p:bldP spid="236" grpId="0"/>
      <p:bldP spid="261" grpId="0"/>
      <p:bldP spid="262" grpId="0"/>
      <p:bldP spid="263" grpId="0" animBg="1"/>
      <p:bldP spid="264" grpId="0" animBg="1"/>
      <p:bldP spid="50" grpId="0" animBg="1"/>
      <p:bldP spid="5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85" name="Oval 84">
            <a:extLst>
              <a:ext uri="{FF2B5EF4-FFF2-40B4-BE49-F238E27FC236}">
                <a16:creationId xmlns:a16="http://schemas.microsoft.com/office/drawing/2014/main" id="{74144F02-5069-327B-EC6F-43C63323AF94}"/>
              </a:ext>
            </a:extLst>
          </p:cNvPr>
          <p:cNvSpPr/>
          <p:nvPr/>
        </p:nvSpPr>
        <p:spPr>
          <a:xfrm>
            <a:off x="6053516" y="3679378"/>
            <a:ext cx="57006" cy="933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5" name="Google Shape;265;p22"/>
          <p:cNvPicPr preferRelativeResize="0"/>
          <p:nvPr/>
        </p:nvPicPr>
        <p:blipFill>
          <a:blip r:embed="rId3">
            <a:alphaModFix/>
          </a:blip>
          <a:stretch>
            <a:fillRect/>
          </a:stretch>
        </p:blipFill>
        <p:spPr>
          <a:xfrm>
            <a:off x="7719572" y="76200"/>
            <a:ext cx="1348226" cy="400200"/>
          </a:xfrm>
          <a:prstGeom prst="rect">
            <a:avLst/>
          </a:prstGeom>
          <a:noFill/>
          <a:ln>
            <a:noFill/>
          </a:ln>
        </p:spPr>
      </p:pic>
      <p:sp>
        <p:nvSpPr>
          <p:cNvPr id="48" name="标题 1">
            <a:extLst>
              <a:ext uri="{FF2B5EF4-FFF2-40B4-BE49-F238E27FC236}">
                <a16:creationId xmlns:a16="http://schemas.microsoft.com/office/drawing/2014/main" id="{228E207F-8846-0A19-90A8-A74185483AB0}"/>
              </a:ext>
            </a:extLst>
          </p:cNvPr>
          <p:cNvSpPr txBox="1">
            <a:spLocks/>
          </p:cNvSpPr>
          <p:nvPr/>
        </p:nvSpPr>
        <p:spPr>
          <a:xfrm>
            <a:off x="20782" y="99988"/>
            <a:ext cx="7698786" cy="1142801"/>
          </a:xfrm>
          <a:prstGeom prst="rect">
            <a:avLst/>
          </a:prstGeom>
        </p:spPr>
        <p:txBody>
          <a:bodyPr vert="horz" lIns="91440" tIns="45720" rIns="91440" bIns="45720" rtlCol="0" anchor="ctr">
            <a:noAutofit/>
          </a:bodyPr>
          <a:lstStyle/>
          <a:p>
            <a:pPr lvl="0">
              <a:spcBef>
                <a:spcPct val="0"/>
              </a:spcBef>
              <a:defRPr/>
            </a:pPr>
            <a:r>
              <a:rPr lang="en-US" altLang="zh-CN" sz="3600" dirty="0">
                <a:solidFill>
                  <a:srgbClr val="3B31BD"/>
                </a:solidFill>
                <a:latin typeface="Tahoma" panose="020B0604030504040204" pitchFamily="34" charset="0"/>
                <a:ea typeface="+mj-ea"/>
                <a:cs typeface="Tahoma" panose="020B0604030504040204" pitchFamily="34" charset="0"/>
              </a:rPr>
              <a:t>Partial Region Persistence Due to Unordered Regular and Persist Path</a:t>
            </a:r>
            <a:endParaRPr lang="zh-CN" altLang="en-US" sz="3600" dirty="0">
              <a:solidFill>
                <a:srgbClr val="3B31BD"/>
              </a:solidFill>
              <a:latin typeface="Tahoma" panose="020B0604030504040204" pitchFamily="34" charset="0"/>
              <a:ea typeface="+mj-ea"/>
              <a:cs typeface="Tahoma" panose="020B0604030504040204" pitchFamily="34" charset="0"/>
            </a:endParaRPr>
          </a:p>
        </p:txBody>
      </p:sp>
      <p:sp>
        <p:nvSpPr>
          <p:cNvPr id="3" name="Footer Placeholder 2">
            <a:extLst>
              <a:ext uri="{FF2B5EF4-FFF2-40B4-BE49-F238E27FC236}">
                <a16:creationId xmlns:a16="http://schemas.microsoft.com/office/drawing/2014/main" id="{729CAF17-3C20-2635-D383-71355780E7CA}"/>
              </a:ext>
            </a:extLst>
          </p:cNvPr>
          <p:cNvSpPr>
            <a:spLocks noGrp="1"/>
          </p:cNvSpPr>
          <p:nvPr>
            <p:ph type="ftr" sz="quarter" idx="3"/>
          </p:nvPr>
        </p:nvSpPr>
        <p:spPr/>
        <p:txBody>
          <a:bodyPr/>
          <a:lstStyle/>
          <a:p>
            <a:r>
              <a:rPr lang="en-US"/>
              <a:t>NVMW 2023</a:t>
            </a:r>
            <a:endParaRPr lang="en-US" dirty="0"/>
          </a:p>
        </p:txBody>
      </p:sp>
      <p:sp>
        <p:nvSpPr>
          <p:cNvPr id="4" name="Slide Number Placeholder 3">
            <a:extLst>
              <a:ext uri="{FF2B5EF4-FFF2-40B4-BE49-F238E27FC236}">
                <a16:creationId xmlns:a16="http://schemas.microsoft.com/office/drawing/2014/main" id="{860169F4-CABA-0CFC-11C2-C24E9D55F3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23" name="Rectangle 22">
            <a:extLst>
              <a:ext uri="{FF2B5EF4-FFF2-40B4-BE49-F238E27FC236}">
                <a16:creationId xmlns:a16="http://schemas.microsoft.com/office/drawing/2014/main" id="{65A2481D-6088-E85A-6977-034AA3262483}"/>
              </a:ext>
            </a:extLst>
          </p:cNvPr>
          <p:cNvSpPr/>
          <p:nvPr/>
        </p:nvSpPr>
        <p:spPr>
          <a:xfrm>
            <a:off x="1186847" y="1717906"/>
            <a:ext cx="2178298" cy="1461498"/>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Store r1, [A]</a:t>
            </a:r>
          </a:p>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Store r2, [B]</a:t>
            </a:r>
          </a:p>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a:t>
            </a:r>
          </a:p>
        </p:txBody>
      </p:sp>
      <p:sp>
        <p:nvSpPr>
          <p:cNvPr id="25" name="Google Shape;149;p18">
            <a:extLst>
              <a:ext uri="{FF2B5EF4-FFF2-40B4-BE49-F238E27FC236}">
                <a16:creationId xmlns:a16="http://schemas.microsoft.com/office/drawing/2014/main" id="{3A53BCCF-55E9-FA91-F426-9116B2AB5598}"/>
              </a:ext>
            </a:extLst>
          </p:cNvPr>
          <p:cNvSpPr/>
          <p:nvPr/>
        </p:nvSpPr>
        <p:spPr>
          <a:xfrm>
            <a:off x="4654632" y="1725472"/>
            <a:ext cx="1083723" cy="591953"/>
          </a:xfrm>
          <a:prstGeom prst="rect">
            <a:avLst/>
          </a:prstGeom>
          <a:noFill/>
          <a:ln w="25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latin typeface="Tahoma" panose="020B0604030504040204" pitchFamily="34" charset="0"/>
              <a:ea typeface="Tahoma" panose="020B0604030504040204" pitchFamily="34" charset="0"/>
              <a:cs typeface="Tahoma" panose="020B0604030504040204" pitchFamily="34" charset="0"/>
            </a:endParaRPr>
          </a:p>
        </p:txBody>
      </p:sp>
      <p:sp>
        <p:nvSpPr>
          <p:cNvPr id="26" name="Google Shape;150;p18">
            <a:extLst>
              <a:ext uri="{FF2B5EF4-FFF2-40B4-BE49-F238E27FC236}">
                <a16:creationId xmlns:a16="http://schemas.microsoft.com/office/drawing/2014/main" id="{6DE8D2F4-267F-BF76-2E3E-775BFB72B985}"/>
              </a:ext>
            </a:extLst>
          </p:cNvPr>
          <p:cNvSpPr/>
          <p:nvPr/>
        </p:nvSpPr>
        <p:spPr>
          <a:xfrm>
            <a:off x="4360722" y="2520460"/>
            <a:ext cx="1682496" cy="581360"/>
          </a:xfrm>
          <a:prstGeom prst="rect">
            <a:avLst/>
          </a:prstGeom>
          <a:noFill/>
          <a:ln w="25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latin typeface="Tahoma" panose="020B0604030504040204" pitchFamily="34" charset="0"/>
                <a:ea typeface="Tahoma" panose="020B0604030504040204" pitchFamily="34" charset="0"/>
                <a:cs typeface="Tahoma" panose="020B0604030504040204" pitchFamily="34" charset="0"/>
              </a:rPr>
              <a:t>DRAM Cache</a:t>
            </a:r>
            <a:endParaRPr sz="2000" dirty="0">
              <a:latin typeface="Tahoma" panose="020B0604030504040204" pitchFamily="34" charset="0"/>
              <a:ea typeface="Tahoma" panose="020B0604030504040204" pitchFamily="34" charset="0"/>
              <a:cs typeface="Tahoma" panose="020B0604030504040204" pitchFamily="34" charset="0"/>
            </a:endParaRPr>
          </a:p>
        </p:txBody>
      </p:sp>
      <p:sp>
        <p:nvSpPr>
          <p:cNvPr id="27" name="Google Shape;151;p18">
            <a:extLst>
              <a:ext uri="{FF2B5EF4-FFF2-40B4-BE49-F238E27FC236}">
                <a16:creationId xmlns:a16="http://schemas.microsoft.com/office/drawing/2014/main" id="{D908A855-DB4A-2286-5B67-DF630225CACF}"/>
              </a:ext>
            </a:extLst>
          </p:cNvPr>
          <p:cNvSpPr/>
          <p:nvPr/>
        </p:nvSpPr>
        <p:spPr>
          <a:xfrm>
            <a:off x="4360722" y="3664451"/>
            <a:ext cx="3071110" cy="670985"/>
          </a:xfrm>
          <a:prstGeom prst="rect">
            <a:avLst/>
          </a:prstGeom>
          <a:solidFill>
            <a:schemeClr val="accent1"/>
          </a:solidFill>
          <a:ln w="25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bg1"/>
                </a:solidFill>
                <a:latin typeface="Tahoma" panose="020B0604030504040204" pitchFamily="34" charset="0"/>
                <a:ea typeface="Tahoma" panose="020B0604030504040204" pitchFamily="34" charset="0"/>
                <a:cs typeface="Tahoma" panose="020B0604030504040204" pitchFamily="34" charset="0"/>
              </a:rPr>
              <a:t>NVM as Main Memory</a:t>
            </a:r>
            <a:endParaRPr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cxnSp>
        <p:nvCxnSpPr>
          <p:cNvPr id="28" name="Straight Arrow Connector 27">
            <a:extLst>
              <a:ext uri="{FF2B5EF4-FFF2-40B4-BE49-F238E27FC236}">
                <a16:creationId xmlns:a16="http://schemas.microsoft.com/office/drawing/2014/main" id="{94ADAB23-A06C-A8F7-A91C-3475C383BED8}"/>
              </a:ext>
            </a:extLst>
          </p:cNvPr>
          <p:cNvCxnSpPr>
            <a:cxnSpLocks/>
            <a:stCxn id="25" idx="2"/>
            <a:endCxn id="26" idx="0"/>
          </p:cNvCxnSpPr>
          <p:nvPr/>
        </p:nvCxnSpPr>
        <p:spPr>
          <a:xfrm>
            <a:off x="5196494" y="2317425"/>
            <a:ext cx="5476" cy="2030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8D4DCEE-3401-C243-5B0F-28453B848FB9}"/>
              </a:ext>
            </a:extLst>
          </p:cNvPr>
          <p:cNvSpPr txBox="1"/>
          <p:nvPr/>
        </p:nvSpPr>
        <p:spPr>
          <a:xfrm>
            <a:off x="6021008" y="2467122"/>
            <a:ext cx="972986" cy="707886"/>
          </a:xfrm>
          <a:prstGeom prst="rect">
            <a:avLst/>
          </a:prstGeom>
          <a:noFill/>
        </p:spPr>
        <p:txBody>
          <a:bodyPr wrap="square" rtlCol="0">
            <a:spAutoFit/>
          </a:bodyPr>
          <a:lstStyle/>
          <a:p>
            <a:pPr algn="ctr"/>
            <a:r>
              <a:rPr lang="en-US" sz="2000" dirty="0">
                <a:solidFill>
                  <a:schemeClr val="accent1"/>
                </a:solidFill>
                <a:latin typeface="Tahoma" panose="020B0604030504040204" pitchFamily="34" charset="0"/>
                <a:ea typeface="Tahoma" panose="020B0604030504040204" pitchFamily="34" charset="0"/>
                <a:cs typeface="Tahoma" panose="020B0604030504040204" pitchFamily="34" charset="0"/>
              </a:rPr>
              <a:t>Persist</a:t>
            </a:r>
          </a:p>
          <a:p>
            <a:pPr algn="ctr"/>
            <a:r>
              <a:rPr lang="en-US" sz="2000" dirty="0">
                <a:solidFill>
                  <a:schemeClr val="accent1"/>
                </a:solidFill>
                <a:latin typeface="Tahoma" panose="020B0604030504040204" pitchFamily="34" charset="0"/>
                <a:ea typeface="Tahoma" panose="020B0604030504040204" pitchFamily="34" charset="0"/>
                <a:cs typeface="Tahoma" panose="020B0604030504040204" pitchFamily="34" charset="0"/>
              </a:rPr>
              <a:t>Path</a:t>
            </a:r>
          </a:p>
        </p:txBody>
      </p:sp>
      <p:sp>
        <p:nvSpPr>
          <p:cNvPr id="32" name="Rectangle 31">
            <a:extLst>
              <a:ext uri="{FF2B5EF4-FFF2-40B4-BE49-F238E27FC236}">
                <a16:creationId xmlns:a16="http://schemas.microsoft.com/office/drawing/2014/main" id="{41A79149-BE68-A65E-6ED4-0E1B592DE604}"/>
              </a:ext>
            </a:extLst>
          </p:cNvPr>
          <p:cNvSpPr/>
          <p:nvPr/>
        </p:nvSpPr>
        <p:spPr>
          <a:xfrm>
            <a:off x="5441488" y="1725467"/>
            <a:ext cx="296867" cy="581361"/>
          </a:xfrm>
          <a:prstGeom prst="rect">
            <a:avLst/>
          </a:prstGeom>
          <a:solidFill>
            <a:schemeClr val="accent1">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Tahoma" panose="020B0604030504040204" pitchFamily="34" charset="0"/>
                <a:ea typeface="Tahoma" panose="020B0604030504040204" pitchFamily="34" charset="0"/>
                <a:cs typeface="Tahoma" panose="020B0604030504040204" pitchFamily="34" charset="0"/>
              </a:rPr>
              <a:t>C</a:t>
            </a:r>
          </a:p>
        </p:txBody>
      </p:sp>
      <p:sp>
        <p:nvSpPr>
          <p:cNvPr id="34" name="Google Shape;150;p18">
            <a:extLst>
              <a:ext uri="{FF2B5EF4-FFF2-40B4-BE49-F238E27FC236}">
                <a16:creationId xmlns:a16="http://schemas.microsoft.com/office/drawing/2014/main" id="{4E0CCC70-1300-CD2D-44D9-3870E8306BD1}"/>
              </a:ext>
            </a:extLst>
          </p:cNvPr>
          <p:cNvSpPr/>
          <p:nvPr/>
        </p:nvSpPr>
        <p:spPr>
          <a:xfrm>
            <a:off x="6446028" y="1725472"/>
            <a:ext cx="985803" cy="581360"/>
          </a:xfrm>
          <a:prstGeom prst="rect">
            <a:avLst/>
          </a:prstGeom>
          <a:noFill/>
          <a:ln w="25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latin typeface="Tahoma" panose="020B0604030504040204" pitchFamily="34" charset="0"/>
              <a:ea typeface="Tahoma" panose="020B0604030504040204" pitchFamily="34" charset="0"/>
              <a:cs typeface="Tahoma" panose="020B0604030504040204" pitchFamily="34" charset="0"/>
            </a:endParaRPr>
          </a:p>
        </p:txBody>
      </p:sp>
      <p:cxnSp>
        <p:nvCxnSpPr>
          <p:cNvPr id="35" name="Google Shape;172;p19">
            <a:extLst>
              <a:ext uri="{FF2B5EF4-FFF2-40B4-BE49-F238E27FC236}">
                <a16:creationId xmlns:a16="http://schemas.microsoft.com/office/drawing/2014/main" id="{374603A8-47CA-6EDC-A292-34842A365527}"/>
              </a:ext>
            </a:extLst>
          </p:cNvPr>
          <p:cNvCxnSpPr>
            <a:cxnSpLocks/>
            <a:stCxn id="34" idx="2"/>
            <a:endCxn id="85" idx="7"/>
          </p:cNvCxnSpPr>
          <p:nvPr/>
        </p:nvCxnSpPr>
        <p:spPr>
          <a:xfrm rot="5400000">
            <a:off x="5827442" y="2581564"/>
            <a:ext cx="1386220" cy="836756"/>
          </a:xfrm>
          <a:prstGeom prst="bentConnector3">
            <a:avLst>
              <a:gd name="adj1" fmla="val 78656"/>
            </a:avLst>
          </a:prstGeom>
          <a:noFill/>
          <a:ln w="25400" cap="flat" cmpd="sng">
            <a:solidFill>
              <a:schemeClr val="accent1"/>
            </a:solidFill>
            <a:prstDash val="dash"/>
            <a:round/>
            <a:headEnd type="none" w="med" len="med"/>
            <a:tailEnd type="triangle" w="med" len="med"/>
          </a:ln>
        </p:spPr>
      </p:cxnSp>
      <p:cxnSp>
        <p:nvCxnSpPr>
          <p:cNvPr id="38" name="Straight Arrow Connector 37">
            <a:extLst>
              <a:ext uri="{FF2B5EF4-FFF2-40B4-BE49-F238E27FC236}">
                <a16:creationId xmlns:a16="http://schemas.microsoft.com/office/drawing/2014/main" id="{2176BF57-2CC5-6B25-4ACC-88FB472FF9CD}"/>
              </a:ext>
            </a:extLst>
          </p:cNvPr>
          <p:cNvCxnSpPr>
            <a:cxnSpLocks/>
            <a:stCxn id="25" idx="3"/>
            <a:endCxn id="34" idx="1"/>
          </p:cNvCxnSpPr>
          <p:nvPr/>
        </p:nvCxnSpPr>
        <p:spPr>
          <a:xfrm flipV="1">
            <a:off x="5738355" y="2016152"/>
            <a:ext cx="707673" cy="5297"/>
          </a:xfrm>
          <a:prstGeom prst="straightConnector1">
            <a:avLst/>
          </a:prstGeom>
          <a:ln w="25400">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F1D44433-8CBD-4E8A-39DD-D5567496F643}"/>
              </a:ext>
            </a:extLst>
          </p:cNvPr>
          <p:cNvSpPr/>
          <p:nvPr/>
        </p:nvSpPr>
        <p:spPr>
          <a:xfrm>
            <a:off x="7119608" y="1725472"/>
            <a:ext cx="296867" cy="581356"/>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Tahoma" panose="020B0604030504040204" pitchFamily="34" charset="0"/>
                <a:ea typeface="Tahoma" panose="020B0604030504040204" pitchFamily="34" charset="0"/>
                <a:cs typeface="Tahoma" panose="020B0604030504040204" pitchFamily="34" charset="0"/>
              </a:rPr>
              <a:t>C</a:t>
            </a:r>
          </a:p>
        </p:txBody>
      </p:sp>
      <p:sp>
        <p:nvSpPr>
          <p:cNvPr id="49" name="TextBox 48">
            <a:extLst>
              <a:ext uri="{FF2B5EF4-FFF2-40B4-BE49-F238E27FC236}">
                <a16:creationId xmlns:a16="http://schemas.microsoft.com/office/drawing/2014/main" id="{F8726DF1-B89D-E120-3BBF-67C90A207CC4}"/>
              </a:ext>
            </a:extLst>
          </p:cNvPr>
          <p:cNvSpPr txBox="1"/>
          <p:nvPr/>
        </p:nvSpPr>
        <p:spPr>
          <a:xfrm>
            <a:off x="7416475" y="1630813"/>
            <a:ext cx="1565161" cy="707886"/>
          </a:xfrm>
          <a:prstGeom prst="rect">
            <a:avLst/>
          </a:prstGeom>
          <a:noFill/>
        </p:spPr>
        <p:txBody>
          <a:bodyPr wrap="square">
            <a:spAutoFit/>
          </a:bodyPr>
          <a:lstStyle/>
          <a:p>
            <a:pPr marL="0" lvl="0" indent="0" algn="ctr" rtl="0">
              <a:spcBef>
                <a:spcPts val="0"/>
              </a:spcBef>
              <a:spcAft>
                <a:spcPts val="0"/>
              </a:spcAft>
              <a:buNone/>
            </a:pPr>
            <a:r>
              <a:rPr lang="en-US" sz="2000" dirty="0">
                <a:latin typeface="Tahoma" panose="020B0604030504040204" pitchFamily="34" charset="0"/>
                <a:ea typeface="Tahoma" panose="020B0604030504040204" pitchFamily="34" charset="0"/>
                <a:cs typeface="Tahoma" panose="020B0604030504040204" pitchFamily="34" charset="0"/>
              </a:rPr>
              <a:t>Nonvolatile</a:t>
            </a:r>
          </a:p>
          <a:p>
            <a:pPr marL="0" lvl="0" indent="0" algn="ctr" rtl="0">
              <a:spcBef>
                <a:spcPts val="0"/>
              </a:spcBef>
              <a:spcAft>
                <a:spcPts val="0"/>
              </a:spcAft>
              <a:buNone/>
            </a:pPr>
            <a:r>
              <a:rPr lang="en-US" sz="2000" dirty="0">
                <a:latin typeface="Tahoma" panose="020B0604030504040204" pitchFamily="34" charset="0"/>
                <a:ea typeface="Tahoma" panose="020B0604030504040204" pitchFamily="34" charset="0"/>
                <a:cs typeface="Tahoma" panose="020B0604030504040204" pitchFamily="34" charset="0"/>
              </a:rPr>
              <a:t>Proxy Buffer</a:t>
            </a:r>
          </a:p>
        </p:txBody>
      </p:sp>
      <p:cxnSp>
        <p:nvCxnSpPr>
          <p:cNvPr id="70" name="Google Shape;172;p19">
            <a:extLst>
              <a:ext uri="{FF2B5EF4-FFF2-40B4-BE49-F238E27FC236}">
                <a16:creationId xmlns:a16="http://schemas.microsoft.com/office/drawing/2014/main" id="{48900B63-901B-7585-4098-C6DA411C2C52}"/>
              </a:ext>
            </a:extLst>
          </p:cNvPr>
          <p:cNvCxnSpPr>
            <a:cxnSpLocks/>
            <a:stCxn id="26" idx="2"/>
            <a:endCxn id="85" idx="0"/>
          </p:cNvCxnSpPr>
          <p:nvPr/>
        </p:nvCxnSpPr>
        <p:spPr>
          <a:xfrm rot="16200000" flipH="1">
            <a:off x="5353215" y="2950574"/>
            <a:ext cx="577558" cy="880049"/>
          </a:xfrm>
          <a:prstGeom prst="bentConnector3">
            <a:avLst>
              <a:gd name="adj1" fmla="val 50000"/>
            </a:avLst>
          </a:prstGeom>
          <a:noFill/>
          <a:ln w="25400" cap="flat" cmpd="sng">
            <a:solidFill>
              <a:schemeClr val="tx1"/>
            </a:solidFill>
            <a:prstDash val="solid"/>
            <a:round/>
            <a:headEnd type="none" w="med" len="med"/>
            <a:tailEnd type="triangle" w="med" len="med"/>
          </a:ln>
        </p:spPr>
      </p:cxnSp>
      <p:sp>
        <p:nvSpPr>
          <p:cNvPr id="74" name="TextBox 73">
            <a:extLst>
              <a:ext uri="{FF2B5EF4-FFF2-40B4-BE49-F238E27FC236}">
                <a16:creationId xmlns:a16="http://schemas.microsoft.com/office/drawing/2014/main" id="{CB894249-E058-1425-C5F1-D4CACC56F286}"/>
              </a:ext>
            </a:extLst>
          </p:cNvPr>
          <p:cNvSpPr txBox="1"/>
          <p:nvPr/>
        </p:nvSpPr>
        <p:spPr>
          <a:xfrm>
            <a:off x="4699656" y="1346207"/>
            <a:ext cx="985803" cy="400110"/>
          </a:xfrm>
          <a:prstGeom prst="rect">
            <a:avLst/>
          </a:prstGeom>
          <a:noFill/>
        </p:spPr>
        <p:txBody>
          <a:bodyPr wrap="square">
            <a:spAutoFit/>
          </a:bodyPr>
          <a:lstStyle/>
          <a:p>
            <a:pPr marL="0" lvl="0" indent="0" algn="ctr" rtl="0">
              <a:spcBef>
                <a:spcPts val="0"/>
              </a:spcBef>
              <a:spcAft>
                <a:spcPts val="0"/>
              </a:spcAft>
              <a:buNone/>
            </a:pPr>
            <a:r>
              <a:rPr lang="en-US" sz="2000" dirty="0">
                <a:latin typeface="Tahoma" panose="020B0604030504040204" pitchFamily="34" charset="0"/>
                <a:ea typeface="Tahoma" panose="020B0604030504040204" pitchFamily="34" charset="0"/>
                <a:cs typeface="Tahoma" panose="020B0604030504040204" pitchFamily="34" charset="0"/>
              </a:rPr>
              <a:t>Caches</a:t>
            </a:r>
          </a:p>
        </p:txBody>
      </p:sp>
      <p:sp>
        <p:nvSpPr>
          <p:cNvPr id="75" name="Rectangle 74">
            <a:extLst>
              <a:ext uri="{FF2B5EF4-FFF2-40B4-BE49-F238E27FC236}">
                <a16:creationId xmlns:a16="http://schemas.microsoft.com/office/drawing/2014/main" id="{BB7E76D7-6E9E-026F-6567-97EEF49C2A36}"/>
              </a:ext>
            </a:extLst>
          </p:cNvPr>
          <p:cNvSpPr/>
          <p:nvPr/>
        </p:nvSpPr>
        <p:spPr>
          <a:xfrm>
            <a:off x="1204905" y="3369707"/>
            <a:ext cx="2160240" cy="966745"/>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Store r3, [C]</a:t>
            </a:r>
          </a:p>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a:t>
            </a:r>
          </a:p>
        </p:txBody>
      </p:sp>
      <p:cxnSp>
        <p:nvCxnSpPr>
          <p:cNvPr id="76" name="Straight Connector 75">
            <a:extLst>
              <a:ext uri="{FF2B5EF4-FFF2-40B4-BE49-F238E27FC236}">
                <a16:creationId xmlns:a16="http://schemas.microsoft.com/office/drawing/2014/main" id="{093D620C-1C93-882D-F422-C760E8746B14}"/>
              </a:ext>
            </a:extLst>
          </p:cNvPr>
          <p:cNvCxnSpPr>
            <a:cxnSpLocks/>
          </p:cNvCxnSpPr>
          <p:nvPr/>
        </p:nvCxnSpPr>
        <p:spPr>
          <a:xfrm>
            <a:off x="1086677" y="3254079"/>
            <a:ext cx="2319108" cy="0"/>
          </a:xfrm>
          <a:prstGeom prst="line">
            <a:avLst/>
          </a:prstGeom>
          <a:ln w="85725">
            <a:solidFill>
              <a:srgbClr val="FF0000"/>
            </a:solidFill>
          </a:ln>
        </p:spPr>
        <p:style>
          <a:lnRef idx="1">
            <a:schemeClr val="accent1"/>
          </a:lnRef>
          <a:fillRef idx="0">
            <a:schemeClr val="accent1"/>
          </a:fillRef>
          <a:effectRef idx="0">
            <a:schemeClr val="accent1"/>
          </a:effectRef>
          <a:fontRef idx="minor">
            <a:schemeClr val="tx1"/>
          </a:fontRef>
        </p:style>
      </p:cxnSp>
      <p:sp>
        <p:nvSpPr>
          <p:cNvPr id="77" name="Google Shape;268;p22">
            <a:extLst>
              <a:ext uri="{FF2B5EF4-FFF2-40B4-BE49-F238E27FC236}">
                <a16:creationId xmlns:a16="http://schemas.microsoft.com/office/drawing/2014/main" id="{AF0F12D2-E131-3BC3-FFB2-EE6B6204C01E}"/>
              </a:ext>
            </a:extLst>
          </p:cNvPr>
          <p:cNvSpPr txBox="1"/>
          <p:nvPr/>
        </p:nvSpPr>
        <p:spPr>
          <a:xfrm rot="-5400000">
            <a:off x="106702" y="2264344"/>
            <a:ext cx="1207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Tahoma" panose="020B0604030504040204" pitchFamily="34" charset="0"/>
                <a:ea typeface="Tahoma" panose="020B0604030504040204" pitchFamily="34" charset="0"/>
                <a:cs typeface="Tahoma" panose="020B0604030504040204" pitchFamily="34" charset="0"/>
              </a:rPr>
              <a:t>Region #1</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78" name="Google Shape;269;p22">
            <a:extLst>
              <a:ext uri="{FF2B5EF4-FFF2-40B4-BE49-F238E27FC236}">
                <a16:creationId xmlns:a16="http://schemas.microsoft.com/office/drawing/2014/main" id="{C5E561CA-67FF-6755-FB71-5943AB08BEB5}"/>
              </a:ext>
            </a:extLst>
          </p:cNvPr>
          <p:cNvSpPr txBox="1"/>
          <p:nvPr/>
        </p:nvSpPr>
        <p:spPr>
          <a:xfrm rot="-5400000">
            <a:off x="97444" y="3640441"/>
            <a:ext cx="1207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Tahoma" panose="020B0604030504040204" pitchFamily="34" charset="0"/>
                <a:ea typeface="Tahoma" panose="020B0604030504040204" pitchFamily="34" charset="0"/>
                <a:cs typeface="Tahoma" panose="020B0604030504040204" pitchFamily="34" charset="0"/>
              </a:rPr>
              <a:t>Region #2</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79" name="Google Shape;270;p22">
            <a:extLst>
              <a:ext uri="{FF2B5EF4-FFF2-40B4-BE49-F238E27FC236}">
                <a16:creationId xmlns:a16="http://schemas.microsoft.com/office/drawing/2014/main" id="{9DA69248-54AC-047A-88C9-9AF658FF6729}"/>
              </a:ext>
            </a:extLst>
          </p:cNvPr>
          <p:cNvSpPr/>
          <p:nvPr/>
        </p:nvSpPr>
        <p:spPr>
          <a:xfrm rot="10800000">
            <a:off x="831873" y="3351780"/>
            <a:ext cx="274800" cy="937358"/>
          </a:xfrm>
          <a:prstGeom prst="rightBrace">
            <a:avLst>
              <a:gd name="adj1" fmla="val 50000"/>
              <a:gd name="adj2" fmla="val 50000"/>
            </a:avLst>
          </a:prstGeom>
          <a:noFill/>
          <a:ln w="2857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80" name="Google Shape;271;p22">
            <a:extLst>
              <a:ext uri="{FF2B5EF4-FFF2-40B4-BE49-F238E27FC236}">
                <a16:creationId xmlns:a16="http://schemas.microsoft.com/office/drawing/2014/main" id="{408565A3-1147-BF23-DA4C-EAFEAD570932}"/>
              </a:ext>
            </a:extLst>
          </p:cNvPr>
          <p:cNvSpPr/>
          <p:nvPr/>
        </p:nvSpPr>
        <p:spPr>
          <a:xfrm rot="10800000">
            <a:off x="851170" y="1746317"/>
            <a:ext cx="274800" cy="1448873"/>
          </a:xfrm>
          <a:prstGeom prst="rightBrace">
            <a:avLst>
              <a:gd name="adj1" fmla="val 50000"/>
              <a:gd name="adj2" fmla="val 50000"/>
            </a:avLst>
          </a:prstGeom>
          <a:noFill/>
          <a:ln w="2857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pic>
        <p:nvPicPr>
          <p:cNvPr id="84" name="Graphic 83" descr="Lightning bolt with solid fill">
            <a:extLst>
              <a:ext uri="{FF2B5EF4-FFF2-40B4-BE49-F238E27FC236}">
                <a16:creationId xmlns:a16="http://schemas.microsoft.com/office/drawing/2014/main" id="{B51087F9-C425-FF0A-A375-4A7AB5734A5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04199" y="3719117"/>
            <a:ext cx="561651" cy="561651"/>
          </a:xfrm>
          <a:prstGeom prst="rect">
            <a:avLst/>
          </a:prstGeom>
        </p:spPr>
      </p:pic>
      <p:pic>
        <p:nvPicPr>
          <p:cNvPr id="1026" name="Picture 2" descr="Blocked symbol - Free signs icons">
            <a:extLst>
              <a:ext uri="{FF2B5EF4-FFF2-40B4-BE49-F238E27FC236}">
                <a16:creationId xmlns:a16="http://schemas.microsoft.com/office/drawing/2014/main" id="{B04CCC41-7941-93AC-0A2E-25821105F3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88475" y="3119787"/>
            <a:ext cx="469582" cy="469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3916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blinds(horizontal)">
                                      <p:cBhvr>
                                        <p:cTn id="7" dur="500"/>
                                        <p:tgtEl>
                                          <p:spTgt spid="4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linds(horizontal)">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blinds(horizontal)">
                                      <p:cBhvr>
                                        <p:cTn id="15" dur="500"/>
                                        <p:tgtEl>
                                          <p:spTgt spid="1026"/>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grpId="1" nodeType="clickEffect">
                                  <p:stCondLst>
                                    <p:cond delay="0"/>
                                  </p:stCondLst>
                                  <p:childTnLst>
                                    <p:animMotion origin="layout" path="M -4.72222E-6 4.69136E-6 L 0.00209 0.38024 " pathEditMode="relative" rAng="0" ptsTypes="AA">
                                      <p:cBhvr>
                                        <p:cTn id="19" dur="2000" fill="hold"/>
                                        <p:tgtEl>
                                          <p:spTgt spid="32"/>
                                        </p:tgtEl>
                                        <p:attrNameLst>
                                          <p:attrName>ppt_x</p:attrName>
                                          <p:attrName>ppt_y</p:attrName>
                                        </p:attrNameLst>
                                      </p:cBhvr>
                                      <p:rCtr x="104" y="19012"/>
                                    </p:animMotion>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84"/>
                                        </p:tgtEl>
                                        <p:attrNameLst>
                                          <p:attrName>style.visibility</p:attrName>
                                        </p:attrNameLst>
                                      </p:cBhvr>
                                      <p:to>
                                        <p:strVal val="visible"/>
                                      </p:to>
                                    </p:set>
                                    <p:anim calcmode="lin" valueType="num">
                                      <p:cBhvr additive="base">
                                        <p:cTn id="24" dur="500" fill="hold"/>
                                        <p:tgtEl>
                                          <p:spTgt spid="84"/>
                                        </p:tgtEl>
                                        <p:attrNameLst>
                                          <p:attrName>ppt_x</p:attrName>
                                        </p:attrNameLst>
                                      </p:cBhvr>
                                      <p:tavLst>
                                        <p:tav tm="0">
                                          <p:val>
                                            <p:strVal val="0-#ppt_w/2"/>
                                          </p:val>
                                        </p:tav>
                                        <p:tav tm="100000">
                                          <p:val>
                                            <p:strVal val="#ppt_x"/>
                                          </p:val>
                                        </p:tav>
                                      </p:tavLst>
                                    </p:anim>
                                    <p:anim calcmode="lin" valueType="num">
                                      <p:cBhvr additive="base">
                                        <p:cTn id="25" dur="500" fill="hold"/>
                                        <p:tgtEl>
                                          <p:spTgt spid="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4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65" name="Google Shape;265;p22"/>
          <p:cNvPicPr preferRelativeResize="0"/>
          <p:nvPr/>
        </p:nvPicPr>
        <p:blipFill>
          <a:blip r:embed="rId3">
            <a:alphaModFix/>
          </a:blip>
          <a:stretch>
            <a:fillRect/>
          </a:stretch>
        </p:blipFill>
        <p:spPr>
          <a:xfrm>
            <a:off x="7719572" y="76200"/>
            <a:ext cx="1348226" cy="400200"/>
          </a:xfrm>
          <a:prstGeom prst="rect">
            <a:avLst/>
          </a:prstGeom>
          <a:noFill/>
          <a:ln>
            <a:noFill/>
          </a:ln>
        </p:spPr>
      </p:pic>
      <p:sp>
        <p:nvSpPr>
          <p:cNvPr id="48" name="标题 1">
            <a:extLst>
              <a:ext uri="{FF2B5EF4-FFF2-40B4-BE49-F238E27FC236}">
                <a16:creationId xmlns:a16="http://schemas.microsoft.com/office/drawing/2014/main" id="{228E207F-8846-0A19-90A8-A74185483AB0}"/>
              </a:ext>
            </a:extLst>
          </p:cNvPr>
          <p:cNvSpPr txBox="1">
            <a:spLocks/>
          </p:cNvSpPr>
          <p:nvPr/>
        </p:nvSpPr>
        <p:spPr>
          <a:xfrm>
            <a:off x="20782" y="99988"/>
            <a:ext cx="7698786" cy="1142801"/>
          </a:xfrm>
          <a:prstGeom prst="rect">
            <a:avLst/>
          </a:prstGeom>
        </p:spPr>
        <p:txBody>
          <a:bodyPr vert="horz" lIns="91440" tIns="45720" rIns="91440" bIns="45720" rtlCol="0" anchor="ctr">
            <a:noAutofit/>
          </a:bodyPr>
          <a:lstStyle/>
          <a:p>
            <a:pPr lvl="0">
              <a:spcBef>
                <a:spcPct val="0"/>
              </a:spcBef>
              <a:defRPr/>
            </a:pPr>
            <a:r>
              <a:rPr lang="en-US" altLang="zh-CN" sz="3600" dirty="0">
                <a:solidFill>
                  <a:srgbClr val="3B31BD"/>
                </a:solidFill>
                <a:latin typeface="Tahoma" panose="020B0604030504040204" pitchFamily="34" charset="0"/>
                <a:ea typeface="+mj-ea"/>
                <a:cs typeface="Tahoma" panose="020B0604030504040204" pitchFamily="34" charset="0"/>
              </a:rPr>
              <a:t>Undo Logging for Cancelling Partial Region Persistence</a:t>
            </a:r>
            <a:endParaRPr lang="zh-CN" altLang="en-US" sz="3600" dirty="0">
              <a:solidFill>
                <a:srgbClr val="3B31BD"/>
              </a:solidFill>
              <a:latin typeface="Tahoma" panose="020B0604030504040204" pitchFamily="34" charset="0"/>
              <a:ea typeface="+mj-ea"/>
              <a:cs typeface="Tahoma" panose="020B0604030504040204" pitchFamily="34" charset="0"/>
            </a:endParaRPr>
          </a:p>
        </p:txBody>
      </p:sp>
      <p:sp>
        <p:nvSpPr>
          <p:cNvPr id="3" name="Footer Placeholder 2">
            <a:extLst>
              <a:ext uri="{FF2B5EF4-FFF2-40B4-BE49-F238E27FC236}">
                <a16:creationId xmlns:a16="http://schemas.microsoft.com/office/drawing/2014/main" id="{729CAF17-3C20-2635-D383-71355780E7CA}"/>
              </a:ext>
            </a:extLst>
          </p:cNvPr>
          <p:cNvSpPr>
            <a:spLocks noGrp="1"/>
          </p:cNvSpPr>
          <p:nvPr>
            <p:ph type="ftr" sz="quarter" idx="3"/>
          </p:nvPr>
        </p:nvSpPr>
        <p:spPr/>
        <p:txBody>
          <a:bodyPr/>
          <a:lstStyle/>
          <a:p>
            <a:r>
              <a:rPr lang="en-US"/>
              <a:t>NVMW 2023</a:t>
            </a:r>
            <a:endParaRPr lang="en-US" dirty="0"/>
          </a:p>
        </p:txBody>
      </p:sp>
      <p:sp>
        <p:nvSpPr>
          <p:cNvPr id="4" name="Slide Number Placeholder 3">
            <a:extLst>
              <a:ext uri="{FF2B5EF4-FFF2-40B4-BE49-F238E27FC236}">
                <a16:creationId xmlns:a16="http://schemas.microsoft.com/office/drawing/2014/main" id="{860169F4-CABA-0CFC-11C2-C24E9D55F3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23" name="Oval 22">
            <a:extLst>
              <a:ext uri="{FF2B5EF4-FFF2-40B4-BE49-F238E27FC236}">
                <a16:creationId xmlns:a16="http://schemas.microsoft.com/office/drawing/2014/main" id="{823FED84-BBCF-15D9-C88A-FC624B3003B7}"/>
              </a:ext>
            </a:extLst>
          </p:cNvPr>
          <p:cNvSpPr/>
          <p:nvPr/>
        </p:nvSpPr>
        <p:spPr>
          <a:xfrm>
            <a:off x="6053516" y="3679378"/>
            <a:ext cx="57006" cy="933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5D2D52F-0624-D028-FCA8-6EA620B67B2B}"/>
              </a:ext>
            </a:extLst>
          </p:cNvPr>
          <p:cNvSpPr/>
          <p:nvPr/>
        </p:nvSpPr>
        <p:spPr>
          <a:xfrm>
            <a:off x="1186847" y="1717906"/>
            <a:ext cx="2178298" cy="1461498"/>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Store r1, [A]</a:t>
            </a:r>
          </a:p>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Store r2, [B]</a:t>
            </a:r>
          </a:p>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a:t>
            </a:r>
          </a:p>
        </p:txBody>
      </p:sp>
      <p:sp>
        <p:nvSpPr>
          <p:cNvPr id="25" name="Google Shape;149;p18">
            <a:extLst>
              <a:ext uri="{FF2B5EF4-FFF2-40B4-BE49-F238E27FC236}">
                <a16:creationId xmlns:a16="http://schemas.microsoft.com/office/drawing/2014/main" id="{392781E3-AF10-413A-5653-0C2427230E0A}"/>
              </a:ext>
            </a:extLst>
          </p:cNvPr>
          <p:cNvSpPr/>
          <p:nvPr/>
        </p:nvSpPr>
        <p:spPr>
          <a:xfrm>
            <a:off x="4654632" y="1725472"/>
            <a:ext cx="1083723" cy="591953"/>
          </a:xfrm>
          <a:prstGeom prst="rect">
            <a:avLst/>
          </a:prstGeom>
          <a:noFill/>
          <a:ln w="25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latin typeface="Tahoma" panose="020B0604030504040204" pitchFamily="34" charset="0"/>
              <a:ea typeface="Tahoma" panose="020B0604030504040204" pitchFamily="34" charset="0"/>
              <a:cs typeface="Tahoma" panose="020B0604030504040204" pitchFamily="34" charset="0"/>
            </a:endParaRPr>
          </a:p>
        </p:txBody>
      </p:sp>
      <p:sp>
        <p:nvSpPr>
          <p:cNvPr id="26" name="Google Shape;150;p18">
            <a:extLst>
              <a:ext uri="{FF2B5EF4-FFF2-40B4-BE49-F238E27FC236}">
                <a16:creationId xmlns:a16="http://schemas.microsoft.com/office/drawing/2014/main" id="{E04AB79D-FBA7-EA08-D55C-D78FFB5A4DB4}"/>
              </a:ext>
            </a:extLst>
          </p:cNvPr>
          <p:cNvSpPr/>
          <p:nvPr/>
        </p:nvSpPr>
        <p:spPr>
          <a:xfrm>
            <a:off x="4360722" y="2520460"/>
            <a:ext cx="1682496" cy="581360"/>
          </a:xfrm>
          <a:prstGeom prst="rect">
            <a:avLst/>
          </a:prstGeom>
          <a:noFill/>
          <a:ln w="25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latin typeface="Tahoma" panose="020B0604030504040204" pitchFamily="34" charset="0"/>
                <a:ea typeface="Tahoma" panose="020B0604030504040204" pitchFamily="34" charset="0"/>
                <a:cs typeface="Tahoma" panose="020B0604030504040204" pitchFamily="34" charset="0"/>
              </a:rPr>
              <a:t>DRAM Cache</a:t>
            </a:r>
            <a:endParaRPr sz="2000" dirty="0">
              <a:latin typeface="Tahoma" panose="020B0604030504040204" pitchFamily="34" charset="0"/>
              <a:ea typeface="Tahoma" panose="020B0604030504040204" pitchFamily="34" charset="0"/>
              <a:cs typeface="Tahoma" panose="020B0604030504040204" pitchFamily="34" charset="0"/>
            </a:endParaRPr>
          </a:p>
        </p:txBody>
      </p:sp>
      <p:sp>
        <p:nvSpPr>
          <p:cNvPr id="27" name="Google Shape;151;p18">
            <a:extLst>
              <a:ext uri="{FF2B5EF4-FFF2-40B4-BE49-F238E27FC236}">
                <a16:creationId xmlns:a16="http://schemas.microsoft.com/office/drawing/2014/main" id="{30B5D097-0FA1-32CF-97B6-D25C063BC0B7}"/>
              </a:ext>
            </a:extLst>
          </p:cNvPr>
          <p:cNvSpPr/>
          <p:nvPr/>
        </p:nvSpPr>
        <p:spPr>
          <a:xfrm>
            <a:off x="4360722" y="3664451"/>
            <a:ext cx="3071110" cy="670985"/>
          </a:xfrm>
          <a:prstGeom prst="rect">
            <a:avLst/>
          </a:prstGeom>
          <a:solidFill>
            <a:schemeClr val="accent1"/>
          </a:solidFill>
          <a:ln w="25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bg1"/>
                </a:solidFill>
                <a:latin typeface="Tahoma" panose="020B0604030504040204" pitchFamily="34" charset="0"/>
                <a:ea typeface="Tahoma" panose="020B0604030504040204" pitchFamily="34" charset="0"/>
                <a:cs typeface="Tahoma" panose="020B0604030504040204" pitchFamily="34" charset="0"/>
              </a:rPr>
              <a:t>NVM as Main Memory</a:t>
            </a:r>
            <a:endParaRPr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cxnSp>
        <p:nvCxnSpPr>
          <p:cNvPr id="28" name="Straight Arrow Connector 27">
            <a:extLst>
              <a:ext uri="{FF2B5EF4-FFF2-40B4-BE49-F238E27FC236}">
                <a16:creationId xmlns:a16="http://schemas.microsoft.com/office/drawing/2014/main" id="{B26B7FA1-2AF8-8FB5-1D62-565EEC2E523B}"/>
              </a:ext>
            </a:extLst>
          </p:cNvPr>
          <p:cNvCxnSpPr>
            <a:cxnSpLocks/>
            <a:stCxn id="25" idx="2"/>
            <a:endCxn id="26" idx="0"/>
          </p:cNvCxnSpPr>
          <p:nvPr/>
        </p:nvCxnSpPr>
        <p:spPr>
          <a:xfrm>
            <a:off x="5196494" y="2317425"/>
            <a:ext cx="5476" cy="2030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99305DE6-7EA8-53CC-845F-030215C3A96E}"/>
              </a:ext>
            </a:extLst>
          </p:cNvPr>
          <p:cNvSpPr txBox="1"/>
          <p:nvPr/>
        </p:nvSpPr>
        <p:spPr>
          <a:xfrm>
            <a:off x="6021008" y="2467122"/>
            <a:ext cx="972986" cy="707886"/>
          </a:xfrm>
          <a:prstGeom prst="rect">
            <a:avLst/>
          </a:prstGeom>
          <a:noFill/>
        </p:spPr>
        <p:txBody>
          <a:bodyPr wrap="square" rtlCol="0">
            <a:spAutoFit/>
          </a:bodyPr>
          <a:lstStyle/>
          <a:p>
            <a:pPr algn="ctr"/>
            <a:r>
              <a:rPr lang="en-US" sz="2000" dirty="0">
                <a:solidFill>
                  <a:schemeClr val="accent1"/>
                </a:solidFill>
                <a:latin typeface="Tahoma" panose="020B0604030504040204" pitchFamily="34" charset="0"/>
                <a:ea typeface="Tahoma" panose="020B0604030504040204" pitchFamily="34" charset="0"/>
                <a:cs typeface="Tahoma" panose="020B0604030504040204" pitchFamily="34" charset="0"/>
              </a:rPr>
              <a:t>Persist</a:t>
            </a:r>
          </a:p>
          <a:p>
            <a:pPr algn="ctr"/>
            <a:r>
              <a:rPr lang="en-US" sz="2000" dirty="0">
                <a:solidFill>
                  <a:schemeClr val="accent1"/>
                </a:solidFill>
                <a:latin typeface="Tahoma" panose="020B0604030504040204" pitchFamily="34" charset="0"/>
                <a:ea typeface="Tahoma" panose="020B0604030504040204" pitchFamily="34" charset="0"/>
                <a:cs typeface="Tahoma" panose="020B0604030504040204" pitchFamily="34" charset="0"/>
              </a:rPr>
              <a:t>Path</a:t>
            </a:r>
          </a:p>
        </p:txBody>
      </p:sp>
      <p:sp>
        <p:nvSpPr>
          <p:cNvPr id="30" name="Rectangle 29">
            <a:extLst>
              <a:ext uri="{FF2B5EF4-FFF2-40B4-BE49-F238E27FC236}">
                <a16:creationId xmlns:a16="http://schemas.microsoft.com/office/drawing/2014/main" id="{98C4514C-1415-B7AF-4539-530B5C14AFDE}"/>
              </a:ext>
            </a:extLst>
          </p:cNvPr>
          <p:cNvSpPr/>
          <p:nvPr/>
        </p:nvSpPr>
        <p:spPr>
          <a:xfrm>
            <a:off x="6512712" y="3673998"/>
            <a:ext cx="296867" cy="653888"/>
          </a:xfrm>
          <a:prstGeom prst="rect">
            <a:avLst/>
          </a:prstGeom>
          <a:solidFill>
            <a:schemeClr val="accent1">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Tahoma" panose="020B0604030504040204" pitchFamily="34" charset="0"/>
                <a:ea typeface="Tahoma" panose="020B0604030504040204" pitchFamily="34" charset="0"/>
                <a:cs typeface="Tahoma" panose="020B0604030504040204" pitchFamily="34" charset="0"/>
              </a:rPr>
              <a:t>C</a:t>
            </a:r>
          </a:p>
        </p:txBody>
      </p:sp>
      <p:sp>
        <p:nvSpPr>
          <p:cNvPr id="31" name="Google Shape;150;p18">
            <a:extLst>
              <a:ext uri="{FF2B5EF4-FFF2-40B4-BE49-F238E27FC236}">
                <a16:creationId xmlns:a16="http://schemas.microsoft.com/office/drawing/2014/main" id="{DC430A0A-01A3-B5AF-A048-515DADF07205}"/>
              </a:ext>
            </a:extLst>
          </p:cNvPr>
          <p:cNvSpPr/>
          <p:nvPr/>
        </p:nvSpPr>
        <p:spPr>
          <a:xfrm>
            <a:off x="6446028" y="1725472"/>
            <a:ext cx="985803" cy="581360"/>
          </a:xfrm>
          <a:prstGeom prst="rect">
            <a:avLst/>
          </a:prstGeom>
          <a:noFill/>
          <a:ln w="25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latin typeface="Tahoma" panose="020B0604030504040204" pitchFamily="34" charset="0"/>
              <a:ea typeface="Tahoma" panose="020B0604030504040204" pitchFamily="34" charset="0"/>
              <a:cs typeface="Tahoma" panose="020B0604030504040204" pitchFamily="34" charset="0"/>
            </a:endParaRPr>
          </a:p>
        </p:txBody>
      </p:sp>
      <p:cxnSp>
        <p:nvCxnSpPr>
          <p:cNvPr id="32" name="Google Shape;172;p19">
            <a:extLst>
              <a:ext uri="{FF2B5EF4-FFF2-40B4-BE49-F238E27FC236}">
                <a16:creationId xmlns:a16="http://schemas.microsoft.com/office/drawing/2014/main" id="{DFB29DDD-42ED-BA25-AAC6-D2D72FF60D58}"/>
              </a:ext>
            </a:extLst>
          </p:cNvPr>
          <p:cNvCxnSpPr>
            <a:cxnSpLocks/>
            <a:stCxn id="31" idx="2"/>
            <a:endCxn id="23" idx="7"/>
          </p:cNvCxnSpPr>
          <p:nvPr/>
        </p:nvCxnSpPr>
        <p:spPr>
          <a:xfrm rot="5400000">
            <a:off x="5827442" y="2581564"/>
            <a:ext cx="1386220" cy="836756"/>
          </a:xfrm>
          <a:prstGeom prst="bentConnector3">
            <a:avLst>
              <a:gd name="adj1" fmla="val 78656"/>
            </a:avLst>
          </a:prstGeom>
          <a:noFill/>
          <a:ln w="25400" cap="flat" cmpd="sng">
            <a:solidFill>
              <a:schemeClr val="accent1"/>
            </a:solidFill>
            <a:prstDash val="dash"/>
            <a:round/>
            <a:headEnd type="none" w="med" len="med"/>
            <a:tailEnd type="triangle" w="med" len="med"/>
          </a:ln>
        </p:spPr>
      </p:cxnSp>
      <p:cxnSp>
        <p:nvCxnSpPr>
          <p:cNvPr id="33" name="Straight Arrow Connector 32">
            <a:extLst>
              <a:ext uri="{FF2B5EF4-FFF2-40B4-BE49-F238E27FC236}">
                <a16:creationId xmlns:a16="http://schemas.microsoft.com/office/drawing/2014/main" id="{B7AC10A5-6654-B104-5B08-53845CAC8343}"/>
              </a:ext>
            </a:extLst>
          </p:cNvPr>
          <p:cNvCxnSpPr>
            <a:cxnSpLocks/>
            <a:stCxn id="25" idx="3"/>
            <a:endCxn id="31" idx="1"/>
          </p:cNvCxnSpPr>
          <p:nvPr/>
        </p:nvCxnSpPr>
        <p:spPr>
          <a:xfrm flipV="1">
            <a:off x="5738355" y="2016152"/>
            <a:ext cx="707673" cy="5297"/>
          </a:xfrm>
          <a:prstGeom prst="straightConnector1">
            <a:avLst/>
          </a:prstGeom>
          <a:ln w="25400">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57ECCC8F-900B-D731-AB07-04B381B347EE}"/>
              </a:ext>
            </a:extLst>
          </p:cNvPr>
          <p:cNvSpPr/>
          <p:nvPr/>
        </p:nvSpPr>
        <p:spPr>
          <a:xfrm>
            <a:off x="6427291" y="1726019"/>
            <a:ext cx="491795" cy="581356"/>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Tahoma" panose="020B0604030504040204" pitchFamily="34" charset="0"/>
                <a:ea typeface="Tahoma" panose="020B0604030504040204" pitchFamily="34" charset="0"/>
                <a:cs typeface="Tahoma" panose="020B0604030504040204" pitchFamily="34" charset="0"/>
              </a:rPr>
              <a:t>C’</a:t>
            </a:r>
          </a:p>
        </p:txBody>
      </p:sp>
      <p:cxnSp>
        <p:nvCxnSpPr>
          <p:cNvPr id="36" name="Google Shape;172;p19">
            <a:extLst>
              <a:ext uri="{FF2B5EF4-FFF2-40B4-BE49-F238E27FC236}">
                <a16:creationId xmlns:a16="http://schemas.microsoft.com/office/drawing/2014/main" id="{A51D172E-1E25-6550-EF2D-80460EA05491}"/>
              </a:ext>
            </a:extLst>
          </p:cNvPr>
          <p:cNvCxnSpPr>
            <a:cxnSpLocks/>
            <a:stCxn id="26" idx="2"/>
            <a:endCxn id="23" idx="0"/>
          </p:cNvCxnSpPr>
          <p:nvPr/>
        </p:nvCxnSpPr>
        <p:spPr>
          <a:xfrm rot="16200000" flipH="1">
            <a:off x="5353215" y="2950574"/>
            <a:ext cx="577558" cy="880049"/>
          </a:xfrm>
          <a:prstGeom prst="bentConnector3">
            <a:avLst>
              <a:gd name="adj1" fmla="val 50000"/>
            </a:avLst>
          </a:prstGeom>
          <a:noFill/>
          <a:ln w="25400" cap="flat" cmpd="sng">
            <a:solidFill>
              <a:schemeClr val="tx1"/>
            </a:solidFill>
            <a:prstDash val="solid"/>
            <a:round/>
            <a:headEnd type="none" w="med" len="med"/>
            <a:tailEnd type="triangle" w="med" len="med"/>
          </a:ln>
        </p:spPr>
      </p:cxnSp>
      <p:sp>
        <p:nvSpPr>
          <p:cNvPr id="37" name="TextBox 36">
            <a:extLst>
              <a:ext uri="{FF2B5EF4-FFF2-40B4-BE49-F238E27FC236}">
                <a16:creationId xmlns:a16="http://schemas.microsoft.com/office/drawing/2014/main" id="{A05CEA6A-AFE5-1D28-694A-0EF468804FD7}"/>
              </a:ext>
            </a:extLst>
          </p:cNvPr>
          <p:cNvSpPr txBox="1"/>
          <p:nvPr/>
        </p:nvSpPr>
        <p:spPr>
          <a:xfrm>
            <a:off x="4699656" y="1346207"/>
            <a:ext cx="985803" cy="400110"/>
          </a:xfrm>
          <a:prstGeom prst="rect">
            <a:avLst/>
          </a:prstGeom>
          <a:noFill/>
        </p:spPr>
        <p:txBody>
          <a:bodyPr wrap="square">
            <a:spAutoFit/>
          </a:bodyPr>
          <a:lstStyle/>
          <a:p>
            <a:pPr marL="0" lvl="0" indent="0" algn="ctr" rtl="0">
              <a:spcBef>
                <a:spcPts val="0"/>
              </a:spcBef>
              <a:spcAft>
                <a:spcPts val="0"/>
              </a:spcAft>
              <a:buNone/>
            </a:pPr>
            <a:r>
              <a:rPr lang="en-US" sz="2000" dirty="0">
                <a:latin typeface="Tahoma" panose="020B0604030504040204" pitchFamily="34" charset="0"/>
                <a:ea typeface="Tahoma" panose="020B0604030504040204" pitchFamily="34" charset="0"/>
                <a:cs typeface="Tahoma" panose="020B0604030504040204" pitchFamily="34" charset="0"/>
              </a:rPr>
              <a:t>Caches</a:t>
            </a:r>
          </a:p>
        </p:txBody>
      </p:sp>
      <p:sp>
        <p:nvSpPr>
          <p:cNvPr id="38" name="Rectangle 37">
            <a:extLst>
              <a:ext uri="{FF2B5EF4-FFF2-40B4-BE49-F238E27FC236}">
                <a16:creationId xmlns:a16="http://schemas.microsoft.com/office/drawing/2014/main" id="{A98D212F-FE32-0935-6C3B-449FC37AAD6E}"/>
              </a:ext>
            </a:extLst>
          </p:cNvPr>
          <p:cNvSpPr/>
          <p:nvPr/>
        </p:nvSpPr>
        <p:spPr>
          <a:xfrm>
            <a:off x="1204905" y="3369707"/>
            <a:ext cx="2160240" cy="966745"/>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Store r3, [C]</a:t>
            </a:r>
          </a:p>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a:t>
            </a:r>
          </a:p>
        </p:txBody>
      </p:sp>
      <p:cxnSp>
        <p:nvCxnSpPr>
          <p:cNvPr id="39" name="Straight Connector 38">
            <a:extLst>
              <a:ext uri="{FF2B5EF4-FFF2-40B4-BE49-F238E27FC236}">
                <a16:creationId xmlns:a16="http://schemas.microsoft.com/office/drawing/2014/main" id="{07D74C30-1FCD-D82D-B86C-6AF84EF2B0E5}"/>
              </a:ext>
            </a:extLst>
          </p:cNvPr>
          <p:cNvCxnSpPr>
            <a:cxnSpLocks/>
          </p:cNvCxnSpPr>
          <p:nvPr/>
        </p:nvCxnSpPr>
        <p:spPr>
          <a:xfrm>
            <a:off x="1086677" y="3254079"/>
            <a:ext cx="2319108" cy="0"/>
          </a:xfrm>
          <a:prstGeom prst="line">
            <a:avLst/>
          </a:prstGeom>
          <a:ln w="85725">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Google Shape;268;p22">
            <a:extLst>
              <a:ext uri="{FF2B5EF4-FFF2-40B4-BE49-F238E27FC236}">
                <a16:creationId xmlns:a16="http://schemas.microsoft.com/office/drawing/2014/main" id="{497A6592-11C9-20FC-2CA4-DB3D5A6B82FB}"/>
              </a:ext>
            </a:extLst>
          </p:cNvPr>
          <p:cNvSpPr txBox="1"/>
          <p:nvPr/>
        </p:nvSpPr>
        <p:spPr>
          <a:xfrm rot="-5400000">
            <a:off x="106702" y="2264344"/>
            <a:ext cx="1207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Tahoma" panose="020B0604030504040204" pitchFamily="34" charset="0"/>
                <a:ea typeface="Tahoma" panose="020B0604030504040204" pitchFamily="34" charset="0"/>
                <a:cs typeface="Tahoma" panose="020B0604030504040204" pitchFamily="34" charset="0"/>
              </a:rPr>
              <a:t>Region #1</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41" name="Google Shape;269;p22">
            <a:extLst>
              <a:ext uri="{FF2B5EF4-FFF2-40B4-BE49-F238E27FC236}">
                <a16:creationId xmlns:a16="http://schemas.microsoft.com/office/drawing/2014/main" id="{CA942704-C6A2-66E4-AAAD-40A2460DF4B5}"/>
              </a:ext>
            </a:extLst>
          </p:cNvPr>
          <p:cNvSpPr txBox="1"/>
          <p:nvPr/>
        </p:nvSpPr>
        <p:spPr>
          <a:xfrm rot="-5400000">
            <a:off x="97444" y="3640441"/>
            <a:ext cx="1207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Tahoma" panose="020B0604030504040204" pitchFamily="34" charset="0"/>
                <a:ea typeface="Tahoma" panose="020B0604030504040204" pitchFamily="34" charset="0"/>
                <a:cs typeface="Tahoma" panose="020B0604030504040204" pitchFamily="34" charset="0"/>
              </a:rPr>
              <a:t>Region #2</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42" name="Google Shape;270;p22">
            <a:extLst>
              <a:ext uri="{FF2B5EF4-FFF2-40B4-BE49-F238E27FC236}">
                <a16:creationId xmlns:a16="http://schemas.microsoft.com/office/drawing/2014/main" id="{8FE207A8-6A6B-FDE6-694E-7FBCD440BD5C}"/>
              </a:ext>
            </a:extLst>
          </p:cNvPr>
          <p:cNvSpPr/>
          <p:nvPr/>
        </p:nvSpPr>
        <p:spPr>
          <a:xfrm rot="10800000">
            <a:off x="831873" y="3351780"/>
            <a:ext cx="274800" cy="937358"/>
          </a:xfrm>
          <a:prstGeom prst="rightBrace">
            <a:avLst>
              <a:gd name="adj1" fmla="val 50000"/>
              <a:gd name="adj2" fmla="val 50000"/>
            </a:avLst>
          </a:prstGeom>
          <a:noFill/>
          <a:ln w="2857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43" name="Google Shape;271;p22">
            <a:extLst>
              <a:ext uri="{FF2B5EF4-FFF2-40B4-BE49-F238E27FC236}">
                <a16:creationId xmlns:a16="http://schemas.microsoft.com/office/drawing/2014/main" id="{ABEBAE20-7D49-BDAE-3779-29636269C0B9}"/>
              </a:ext>
            </a:extLst>
          </p:cNvPr>
          <p:cNvSpPr/>
          <p:nvPr/>
        </p:nvSpPr>
        <p:spPr>
          <a:xfrm rot="10800000">
            <a:off x="851170" y="1746317"/>
            <a:ext cx="274800" cy="1448873"/>
          </a:xfrm>
          <a:prstGeom prst="rightBrace">
            <a:avLst>
              <a:gd name="adj1" fmla="val 50000"/>
              <a:gd name="adj2" fmla="val 50000"/>
            </a:avLst>
          </a:prstGeom>
          <a:noFill/>
          <a:ln w="2857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pic>
        <p:nvPicPr>
          <p:cNvPr id="44" name="Graphic 43" descr="Lightning bolt with solid fill">
            <a:extLst>
              <a:ext uri="{FF2B5EF4-FFF2-40B4-BE49-F238E27FC236}">
                <a16:creationId xmlns:a16="http://schemas.microsoft.com/office/drawing/2014/main" id="{6AB0AB3C-094C-8721-217E-7501A8B512E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04199" y="3719117"/>
            <a:ext cx="561651" cy="561651"/>
          </a:xfrm>
          <a:prstGeom prst="rect">
            <a:avLst/>
          </a:prstGeom>
        </p:spPr>
      </p:pic>
      <p:sp>
        <p:nvSpPr>
          <p:cNvPr id="46" name="Rectangle 45">
            <a:extLst>
              <a:ext uri="{FF2B5EF4-FFF2-40B4-BE49-F238E27FC236}">
                <a16:creationId xmlns:a16="http://schemas.microsoft.com/office/drawing/2014/main" id="{F19AE9B0-8B8D-0A8A-B57E-96853AF704D1}"/>
              </a:ext>
            </a:extLst>
          </p:cNvPr>
          <p:cNvSpPr/>
          <p:nvPr/>
        </p:nvSpPr>
        <p:spPr>
          <a:xfrm>
            <a:off x="4353988" y="3675322"/>
            <a:ext cx="296867" cy="653888"/>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Tahoma" panose="020B0604030504040204" pitchFamily="34" charset="0"/>
                <a:ea typeface="Tahoma" panose="020B0604030504040204" pitchFamily="34" charset="0"/>
                <a:cs typeface="Tahoma" panose="020B0604030504040204" pitchFamily="34" charset="0"/>
              </a:rPr>
              <a:t>A</a:t>
            </a:r>
          </a:p>
        </p:txBody>
      </p:sp>
      <p:sp>
        <p:nvSpPr>
          <p:cNvPr id="47" name="Rectangle 46">
            <a:extLst>
              <a:ext uri="{FF2B5EF4-FFF2-40B4-BE49-F238E27FC236}">
                <a16:creationId xmlns:a16="http://schemas.microsoft.com/office/drawing/2014/main" id="{C2CA5FE6-2BCD-C106-0EFB-F8A30B1D4F29}"/>
              </a:ext>
            </a:extLst>
          </p:cNvPr>
          <p:cNvSpPr/>
          <p:nvPr/>
        </p:nvSpPr>
        <p:spPr>
          <a:xfrm>
            <a:off x="4658350" y="3670423"/>
            <a:ext cx="296867" cy="653888"/>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Tahoma" panose="020B0604030504040204" pitchFamily="34" charset="0"/>
                <a:ea typeface="Tahoma" panose="020B0604030504040204" pitchFamily="34" charset="0"/>
                <a:cs typeface="Tahoma" panose="020B0604030504040204" pitchFamily="34" charset="0"/>
              </a:rPr>
              <a:t>B</a:t>
            </a:r>
          </a:p>
        </p:txBody>
      </p:sp>
      <p:sp>
        <p:nvSpPr>
          <p:cNvPr id="49" name="TextBox 48">
            <a:extLst>
              <a:ext uri="{FF2B5EF4-FFF2-40B4-BE49-F238E27FC236}">
                <a16:creationId xmlns:a16="http://schemas.microsoft.com/office/drawing/2014/main" id="{94953EB2-A93F-472C-5E7B-5C466D24AAFF}"/>
              </a:ext>
            </a:extLst>
          </p:cNvPr>
          <p:cNvSpPr txBox="1"/>
          <p:nvPr/>
        </p:nvSpPr>
        <p:spPr>
          <a:xfrm>
            <a:off x="7416475" y="1630813"/>
            <a:ext cx="1565161" cy="707886"/>
          </a:xfrm>
          <a:prstGeom prst="rect">
            <a:avLst/>
          </a:prstGeom>
          <a:noFill/>
        </p:spPr>
        <p:txBody>
          <a:bodyPr wrap="square">
            <a:spAutoFit/>
          </a:bodyPr>
          <a:lstStyle/>
          <a:p>
            <a:pPr marL="0" lvl="0" indent="0" algn="ctr" rtl="0">
              <a:spcBef>
                <a:spcPts val="0"/>
              </a:spcBef>
              <a:spcAft>
                <a:spcPts val="0"/>
              </a:spcAft>
              <a:buNone/>
            </a:pPr>
            <a:r>
              <a:rPr lang="en-US" sz="2000" dirty="0">
                <a:latin typeface="Tahoma" panose="020B0604030504040204" pitchFamily="34" charset="0"/>
                <a:ea typeface="Tahoma" panose="020B0604030504040204" pitchFamily="34" charset="0"/>
                <a:cs typeface="Tahoma" panose="020B0604030504040204" pitchFamily="34" charset="0"/>
              </a:rPr>
              <a:t>Nonvolatile Proxy Buffer</a:t>
            </a:r>
          </a:p>
        </p:txBody>
      </p:sp>
    </p:spTree>
    <p:extLst>
      <p:ext uri="{BB962C8B-B14F-4D97-AF65-F5344CB8AC3E}">
        <p14:creationId xmlns:p14="http://schemas.microsoft.com/office/powerpoint/2010/main" val="3265769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linds(horizontal)">
                                      <p:cBhvr>
                                        <p:cTn id="12" dur="500"/>
                                        <p:tgtEl>
                                          <p:spTgt spid="3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blinds(horizontal)">
                                      <p:cBhvr>
                                        <p:cTn id="15" dur="500"/>
                                        <p:tgtEl>
                                          <p:spTgt spid="4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blinds(horizontal)">
                                      <p:cBhvr>
                                        <p:cTn id="18" dur="500"/>
                                        <p:tgtEl>
                                          <p:spTgt spid="4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cBhvr additive="base">
                                        <p:cTn id="23" dur="500" fill="hold"/>
                                        <p:tgtEl>
                                          <p:spTgt spid="44"/>
                                        </p:tgtEl>
                                        <p:attrNameLst>
                                          <p:attrName>ppt_x</p:attrName>
                                        </p:attrNameLst>
                                      </p:cBhvr>
                                      <p:tavLst>
                                        <p:tav tm="0">
                                          <p:val>
                                            <p:strVal val="0-#ppt_w/2"/>
                                          </p:val>
                                        </p:tav>
                                        <p:tav tm="100000">
                                          <p:val>
                                            <p:strVal val="#ppt_x"/>
                                          </p:val>
                                        </p:tav>
                                      </p:tavLst>
                                    </p:anim>
                                    <p:anim calcmode="lin" valueType="num">
                                      <p:cBhvr additive="base">
                                        <p:cTn id="24"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2.5E-6 4.69136E-6 L 0.00087 0.38703 " pathEditMode="relative" rAng="0" ptsTypes="AA">
                                      <p:cBhvr>
                                        <p:cTn id="28" dur="2000" fill="hold"/>
                                        <p:tgtEl>
                                          <p:spTgt spid="34"/>
                                        </p:tgtEl>
                                        <p:attrNameLst>
                                          <p:attrName>ppt_x</p:attrName>
                                          <p:attrName>ppt_y</p:attrName>
                                        </p:attrNameLst>
                                      </p:cBhvr>
                                      <p:rCtr x="35" y="19352"/>
                                    </p:animMotion>
                                  </p:childTnLst>
                                </p:cTn>
                              </p:par>
                              <p:par>
                                <p:cTn id="29" presetID="1" presetClass="exit" presetSubtype="0" fill="hold" grpId="1" nodeType="withEffect">
                                  <p:stCondLst>
                                    <p:cond delay="2000"/>
                                  </p:stCondLst>
                                  <p:childTnLst>
                                    <p:set>
                                      <p:cBhvr>
                                        <p:cTn id="30" dur="1" fill="hold">
                                          <p:stCondLst>
                                            <p:cond delay="0"/>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4" grpId="0" animBg="1"/>
      <p:bldP spid="34" grpId="1" animBg="1"/>
      <p:bldP spid="46" grpId="0" animBg="1"/>
      <p:bldP spid="4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Google Shape;297;p24"/>
          <p:cNvSpPr txBox="1">
            <a:spLocks noGrp="1"/>
          </p:cNvSpPr>
          <p:nvPr>
            <p:ph type="body" idx="1"/>
          </p:nvPr>
        </p:nvSpPr>
        <p:spPr>
          <a:xfrm>
            <a:off x="326026" y="1161834"/>
            <a:ext cx="8520600" cy="1226347"/>
          </a:xfrm>
          <a:prstGeom prst="roundRect">
            <a:avLst/>
          </a:prstGeom>
          <a:solidFill>
            <a:srgbClr val="0070C0"/>
          </a:solidFill>
          <a:ln>
            <a:no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p>
            <a:pPr lvl="0" algn="l" rtl="0">
              <a:spcBef>
                <a:spcPts val="0"/>
              </a:spcBef>
              <a:spcAft>
                <a:spcPts val="0"/>
              </a:spcAft>
              <a:buSzPts val="1800"/>
              <a:buFont typeface="Wingdings" pitchFamily="2" charset="2"/>
              <a:buChar char="v"/>
            </a:pPr>
            <a:r>
              <a:rPr lang="en" sz="2800" dirty="0">
                <a:solidFill>
                  <a:schemeClr val="bg1"/>
                </a:solidFill>
                <a:latin typeface="Tahoma" panose="020B0604030504040204" pitchFamily="34" charset="0"/>
                <a:ea typeface="Tahoma" panose="020B0604030504040204" pitchFamily="34" charset="0"/>
                <a:cs typeface="Tahoma" panose="020B0604030504040204" pitchFamily="34" charset="0"/>
              </a:rPr>
              <a:t>Few stores in regions, i.e., less than 5 stores</a:t>
            </a:r>
          </a:p>
          <a:p>
            <a:pPr lvl="0" algn="l" rtl="0">
              <a:spcBef>
                <a:spcPts val="0"/>
              </a:spcBef>
              <a:spcAft>
                <a:spcPts val="0"/>
              </a:spcAft>
              <a:buSzPts val="1800"/>
              <a:buFont typeface="Wingdings" pitchFamily="2" charset="2"/>
              <a:buChar char="v"/>
            </a:pPr>
            <a:r>
              <a:rPr lang="en" sz="2800" dirty="0">
                <a:solidFill>
                  <a:schemeClr val="bg1"/>
                </a:solidFill>
                <a:latin typeface="Tahoma" panose="020B0604030504040204" pitchFamily="34" charset="0"/>
                <a:ea typeface="Tahoma" panose="020B0604030504040204" pitchFamily="34" charset="0"/>
                <a:cs typeface="Tahoma" panose="020B0604030504040204" pitchFamily="34" charset="0"/>
              </a:rPr>
              <a:t>Short Loops of static-unknow iteration count</a:t>
            </a:r>
            <a:endParaRPr sz="28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98" name="Google Shape;298;p24"/>
          <p:cNvSpPr/>
          <p:nvPr/>
        </p:nvSpPr>
        <p:spPr>
          <a:xfrm>
            <a:off x="4000541" y="2982859"/>
            <a:ext cx="1370100" cy="587074"/>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latin typeface="Tahoma" panose="020B0604030504040204" pitchFamily="34" charset="0"/>
                <a:ea typeface="Tahoma" panose="020B0604030504040204" pitchFamily="34" charset="0"/>
                <a:cs typeface="Tahoma" panose="020B0604030504040204" pitchFamily="34" charset="0"/>
              </a:rPr>
              <a:t>Loop Header</a:t>
            </a:r>
            <a:endParaRPr sz="2000" dirty="0">
              <a:latin typeface="Tahoma" panose="020B0604030504040204" pitchFamily="34" charset="0"/>
              <a:ea typeface="Tahoma" panose="020B0604030504040204" pitchFamily="34" charset="0"/>
              <a:cs typeface="Tahoma" panose="020B0604030504040204" pitchFamily="34" charset="0"/>
            </a:endParaRPr>
          </a:p>
        </p:txBody>
      </p:sp>
      <p:sp>
        <p:nvSpPr>
          <p:cNvPr id="299" name="Google Shape;299;p24"/>
          <p:cNvSpPr/>
          <p:nvPr/>
        </p:nvSpPr>
        <p:spPr>
          <a:xfrm>
            <a:off x="4000541" y="3993611"/>
            <a:ext cx="1370100" cy="384203"/>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latin typeface="Tahoma" panose="020B0604030504040204" pitchFamily="34" charset="0"/>
                <a:ea typeface="Tahoma" panose="020B0604030504040204" pitchFamily="34" charset="0"/>
                <a:cs typeface="Tahoma" panose="020B0604030504040204" pitchFamily="34" charset="0"/>
              </a:rPr>
              <a:t>Loop Body</a:t>
            </a:r>
            <a:endParaRPr sz="2000" dirty="0">
              <a:latin typeface="Tahoma" panose="020B0604030504040204" pitchFamily="34" charset="0"/>
              <a:ea typeface="Tahoma" panose="020B0604030504040204" pitchFamily="34" charset="0"/>
              <a:cs typeface="Tahoma" panose="020B0604030504040204" pitchFamily="34" charset="0"/>
            </a:endParaRPr>
          </a:p>
        </p:txBody>
      </p:sp>
      <p:cxnSp>
        <p:nvCxnSpPr>
          <p:cNvPr id="301" name="Google Shape;301;p24"/>
          <p:cNvCxnSpPr>
            <a:cxnSpLocks/>
            <a:stCxn id="299" idx="2"/>
            <a:endCxn id="298" idx="3"/>
          </p:cNvCxnSpPr>
          <p:nvPr/>
        </p:nvCxnSpPr>
        <p:spPr>
          <a:xfrm rot="5400000" flipH="1" flipV="1">
            <a:off x="4477407" y="3484580"/>
            <a:ext cx="1101418" cy="685050"/>
          </a:xfrm>
          <a:prstGeom prst="bentConnector4">
            <a:avLst>
              <a:gd name="adj1" fmla="val -20755"/>
              <a:gd name="adj2" fmla="val 133370"/>
            </a:avLst>
          </a:prstGeom>
          <a:noFill/>
          <a:ln w="25400" cap="flat" cmpd="sng">
            <a:solidFill>
              <a:schemeClr val="dk2"/>
            </a:solidFill>
            <a:prstDash val="solid"/>
            <a:round/>
            <a:headEnd type="none" w="med" len="med"/>
            <a:tailEnd type="triangle" w="med" len="med"/>
          </a:ln>
        </p:spPr>
      </p:cxnSp>
      <p:cxnSp>
        <p:nvCxnSpPr>
          <p:cNvPr id="302" name="Google Shape;302;p24"/>
          <p:cNvCxnSpPr>
            <a:cxnSpLocks/>
            <a:stCxn id="298" idx="2"/>
            <a:endCxn id="299" idx="0"/>
          </p:cNvCxnSpPr>
          <p:nvPr/>
        </p:nvCxnSpPr>
        <p:spPr>
          <a:xfrm>
            <a:off x="4685591" y="3569933"/>
            <a:ext cx="0" cy="423678"/>
          </a:xfrm>
          <a:prstGeom prst="straightConnector1">
            <a:avLst/>
          </a:prstGeom>
          <a:noFill/>
          <a:ln w="25400" cap="flat" cmpd="sng">
            <a:solidFill>
              <a:schemeClr val="dk2"/>
            </a:solidFill>
            <a:prstDash val="solid"/>
            <a:round/>
            <a:headEnd type="none" w="med" len="med"/>
            <a:tailEnd type="triangle" w="med" len="med"/>
          </a:ln>
        </p:spPr>
      </p:cxnSp>
      <p:cxnSp>
        <p:nvCxnSpPr>
          <p:cNvPr id="304" name="Google Shape;304;p24"/>
          <p:cNvCxnSpPr>
            <a:cxnSpLocks/>
            <a:stCxn id="298" idx="1"/>
            <a:endCxn id="5" idx="0"/>
          </p:cNvCxnSpPr>
          <p:nvPr/>
        </p:nvCxnSpPr>
        <p:spPr>
          <a:xfrm rot="10800000" flipV="1">
            <a:off x="3540139" y="3276395"/>
            <a:ext cx="460402" cy="953589"/>
          </a:xfrm>
          <a:prstGeom prst="bentConnector2">
            <a:avLst/>
          </a:prstGeom>
          <a:noFill/>
          <a:ln w="25400" cap="flat" cmpd="sng">
            <a:solidFill>
              <a:schemeClr val="dk2"/>
            </a:solidFill>
            <a:prstDash val="solid"/>
            <a:round/>
            <a:headEnd type="none" w="med" len="med"/>
            <a:tailEnd type="triangle" w="med" len="med"/>
          </a:ln>
        </p:spPr>
      </p:cxnSp>
      <p:pic>
        <p:nvPicPr>
          <p:cNvPr id="306" name="Google Shape;306;p24"/>
          <p:cNvPicPr preferRelativeResize="0"/>
          <p:nvPr/>
        </p:nvPicPr>
        <p:blipFill>
          <a:blip r:embed="rId3">
            <a:alphaModFix/>
          </a:blip>
          <a:stretch>
            <a:fillRect/>
          </a:stretch>
        </p:blipFill>
        <p:spPr>
          <a:xfrm>
            <a:off x="7719572" y="76200"/>
            <a:ext cx="1348226" cy="400200"/>
          </a:xfrm>
          <a:prstGeom prst="rect">
            <a:avLst/>
          </a:prstGeom>
          <a:noFill/>
          <a:ln>
            <a:noFill/>
          </a:ln>
        </p:spPr>
      </p:pic>
      <p:sp>
        <p:nvSpPr>
          <p:cNvPr id="17" name="标题 1">
            <a:extLst>
              <a:ext uri="{FF2B5EF4-FFF2-40B4-BE49-F238E27FC236}">
                <a16:creationId xmlns:a16="http://schemas.microsoft.com/office/drawing/2014/main" id="{5DB4E280-BF23-BDEC-F2F1-9940F0CAC0E1}"/>
              </a:ext>
            </a:extLst>
          </p:cNvPr>
          <p:cNvSpPr txBox="1">
            <a:spLocks/>
          </p:cNvSpPr>
          <p:nvPr/>
        </p:nvSpPr>
        <p:spPr>
          <a:xfrm>
            <a:off x="20782" y="99989"/>
            <a:ext cx="6307447" cy="620582"/>
          </a:xfrm>
          <a:prstGeom prst="rect">
            <a:avLst/>
          </a:prstGeom>
        </p:spPr>
        <p:txBody>
          <a:bodyPr vert="horz" lIns="91440" tIns="45720" rIns="91440" bIns="45720" rtlCol="0" anchor="ctr">
            <a:noAutofit/>
          </a:bodyPr>
          <a:lstStyle/>
          <a:p>
            <a:pPr lvl="0">
              <a:spcBef>
                <a:spcPct val="0"/>
              </a:spcBef>
              <a:defRPr/>
            </a:pPr>
            <a:r>
              <a:rPr lang="en-US" altLang="zh-CN" sz="3600" dirty="0">
                <a:solidFill>
                  <a:srgbClr val="3B31BD"/>
                </a:solidFill>
                <a:latin typeface="Tahoma" panose="020B0604030504040204" pitchFamily="34" charset="0"/>
                <a:ea typeface="Tahoma" panose="020B0604030504040204" pitchFamily="34" charset="0"/>
                <a:cs typeface="Tahoma" panose="020B0604030504040204" pitchFamily="34" charset="0"/>
              </a:rPr>
              <a:t>Low ILP Due to Short Regions</a:t>
            </a:r>
            <a:endParaRPr lang="zh-CN" altLang="en-US" sz="3600" dirty="0">
              <a:solidFill>
                <a:srgbClr val="3B31BD"/>
              </a:solidFill>
              <a:latin typeface="Tahoma" panose="020B0604030504040204" pitchFamily="34" charset="0"/>
              <a:ea typeface="+mj-ea"/>
              <a:cs typeface="Tahoma" panose="020B0604030504040204" pitchFamily="34" charset="0"/>
            </a:endParaRPr>
          </a:p>
        </p:txBody>
      </p:sp>
      <p:cxnSp>
        <p:nvCxnSpPr>
          <p:cNvPr id="16" name="Straight Connector 15">
            <a:extLst>
              <a:ext uri="{FF2B5EF4-FFF2-40B4-BE49-F238E27FC236}">
                <a16:creationId xmlns:a16="http://schemas.microsoft.com/office/drawing/2014/main" id="{42EDAD84-3DF4-170F-D6E7-34F63FA4AB42}"/>
              </a:ext>
            </a:extLst>
          </p:cNvPr>
          <p:cNvCxnSpPr>
            <a:cxnSpLocks/>
          </p:cNvCxnSpPr>
          <p:nvPr/>
        </p:nvCxnSpPr>
        <p:spPr>
          <a:xfrm>
            <a:off x="3882571" y="3309084"/>
            <a:ext cx="1625600" cy="0"/>
          </a:xfrm>
          <a:prstGeom prst="line">
            <a:avLst/>
          </a:prstGeom>
          <a:ln w="8572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C6D7C80-9F2E-3879-CF2A-7BE220883738}"/>
              </a:ext>
            </a:extLst>
          </p:cNvPr>
          <p:cNvSpPr txBox="1"/>
          <p:nvPr/>
        </p:nvSpPr>
        <p:spPr>
          <a:xfrm>
            <a:off x="3233805" y="4229985"/>
            <a:ext cx="612668" cy="400110"/>
          </a:xfrm>
          <a:prstGeom prst="rect">
            <a:avLst/>
          </a:prstGeom>
          <a:noFill/>
          <a:ln>
            <a:solidFill>
              <a:schemeClr val="dk2"/>
            </a:solidFill>
          </a:ln>
        </p:spPr>
        <p:txBody>
          <a:bodyPr wrap="none" rtlCol="0">
            <a:spAutoFit/>
          </a:bodyPr>
          <a:lstStyle/>
          <a:p>
            <a:r>
              <a:rPr lang="en-US" sz="2000" dirty="0"/>
              <a:t>Exit</a:t>
            </a:r>
          </a:p>
        </p:txBody>
      </p:sp>
      <p:sp>
        <p:nvSpPr>
          <p:cNvPr id="20" name="Rectangle 19">
            <a:extLst>
              <a:ext uri="{FF2B5EF4-FFF2-40B4-BE49-F238E27FC236}">
                <a16:creationId xmlns:a16="http://schemas.microsoft.com/office/drawing/2014/main" id="{79E886CC-1974-9B64-A8CB-C3E1FD6B0A3D}"/>
              </a:ext>
            </a:extLst>
          </p:cNvPr>
          <p:cNvSpPr/>
          <p:nvPr/>
        </p:nvSpPr>
        <p:spPr>
          <a:xfrm>
            <a:off x="20782" y="1364614"/>
            <a:ext cx="9067798" cy="2424107"/>
          </a:xfrm>
          <a:prstGeom prst="rect">
            <a:avLst/>
          </a:prstGeom>
          <a:solidFill>
            <a:srgbClr val="2F2FD7">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buFont typeface="Wingdings" pitchFamily="2" charset="2"/>
              <a:buChar char="Ø"/>
            </a:pPr>
            <a:r>
              <a:rPr lang="en-US" sz="4000" dirty="0">
                <a:solidFill>
                  <a:srgbClr val="FFFF00"/>
                </a:solidFill>
                <a:latin typeface="Tahoma" panose="020B0604030504040204" pitchFamily="34" charset="0"/>
                <a:ea typeface="Tahoma" panose="020B0604030504040204" pitchFamily="34" charset="0"/>
                <a:cs typeface="Tahoma" panose="020B0604030504040204" pitchFamily="34" charset="0"/>
              </a:rPr>
              <a:t>Traditional loop unrolling fails to extend Loops of static-unknown iteration counts</a:t>
            </a:r>
          </a:p>
        </p:txBody>
      </p:sp>
      <p:sp>
        <p:nvSpPr>
          <p:cNvPr id="11" name="Footer Placeholder 10">
            <a:extLst>
              <a:ext uri="{FF2B5EF4-FFF2-40B4-BE49-F238E27FC236}">
                <a16:creationId xmlns:a16="http://schemas.microsoft.com/office/drawing/2014/main" id="{6178D609-C830-9CE5-5816-38C17930075A}"/>
              </a:ext>
            </a:extLst>
          </p:cNvPr>
          <p:cNvSpPr>
            <a:spLocks noGrp="1"/>
          </p:cNvSpPr>
          <p:nvPr>
            <p:ph type="ftr" sz="quarter" idx="3"/>
          </p:nvPr>
        </p:nvSpPr>
        <p:spPr/>
        <p:txBody>
          <a:bodyPr/>
          <a:lstStyle/>
          <a:p>
            <a:r>
              <a:rPr lang="en-US"/>
              <a:t>NVMW 2023</a:t>
            </a:r>
            <a:endParaRPr lang="en-US" dirty="0"/>
          </a:p>
        </p:txBody>
      </p:sp>
      <p:sp>
        <p:nvSpPr>
          <p:cNvPr id="12" name="Slide Number Placeholder 11">
            <a:extLst>
              <a:ext uri="{FF2B5EF4-FFF2-40B4-BE49-F238E27FC236}">
                <a16:creationId xmlns:a16="http://schemas.microsoft.com/office/drawing/2014/main" id="{49F0C6BE-9BC8-7620-18F8-F2134CBF8A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7">
                                            <p:bg/>
                                          </p:spTgt>
                                        </p:tgtEl>
                                        <p:attrNameLst>
                                          <p:attrName>style.visibility</p:attrName>
                                        </p:attrNameLst>
                                      </p:cBhvr>
                                      <p:to>
                                        <p:strVal val="visible"/>
                                      </p:to>
                                    </p:set>
                                    <p:animEffect transition="in" filter="blinds(horizontal)">
                                      <p:cBhvr>
                                        <p:cTn id="7" dur="500"/>
                                        <p:tgtEl>
                                          <p:spTgt spid="297">
                                            <p:bg/>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97">
                                            <p:txEl>
                                              <p:pRg st="0" end="0"/>
                                            </p:txEl>
                                          </p:spTgt>
                                        </p:tgtEl>
                                        <p:attrNameLst>
                                          <p:attrName>style.visibility</p:attrName>
                                        </p:attrNameLst>
                                      </p:cBhvr>
                                      <p:to>
                                        <p:strVal val="visible"/>
                                      </p:to>
                                    </p:set>
                                    <p:animEffect transition="in" filter="blinds(horizontal)">
                                      <p:cBhvr>
                                        <p:cTn id="10" dur="500"/>
                                        <p:tgtEl>
                                          <p:spTgt spid="29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97">
                                            <p:txEl>
                                              <p:pRg st="1" end="1"/>
                                            </p:txEl>
                                          </p:spTgt>
                                        </p:tgtEl>
                                        <p:attrNameLst>
                                          <p:attrName>style.visibility</p:attrName>
                                        </p:attrNameLst>
                                      </p:cBhvr>
                                      <p:to>
                                        <p:strVal val="visible"/>
                                      </p:to>
                                    </p:set>
                                    <p:animEffect transition="in" filter="blinds(horizontal)">
                                      <p:cBhvr>
                                        <p:cTn id="15" dur="500"/>
                                        <p:tgtEl>
                                          <p:spTgt spid="29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99"/>
                                        </p:tgtEl>
                                        <p:attrNameLst>
                                          <p:attrName>style.visibility</p:attrName>
                                        </p:attrNameLst>
                                      </p:cBhvr>
                                      <p:to>
                                        <p:strVal val="visible"/>
                                      </p:to>
                                    </p:set>
                                    <p:animEffect transition="in" filter="blinds(horizontal)">
                                      <p:cBhvr>
                                        <p:cTn id="20" dur="500"/>
                                        <p:tgtEl>
                                          <p:spTgt spid="299"/>
                                        </p:tgtEl>
                                      </p:cBhvr>
                                    </p:animEffect>
                                  </p:childTnLst>
                                </p:cTn>
                              </p:par>
                              <p:par>
                                <p:cTn id="21" presetID="3" presetClass="entr" presetSubtype="10" fill="hold" nodeType="withEffect">
                                  <p:stCondLst>
                                    <p:cond delay="0"/>
                                  </p:stCondLst>
                                  <p:childTnLst>
                                    <p:set>
                                      <p:cBhvr>
                                        <p:cTn id="22" dur="1" fill="hold">
                                          <p:stCondLst>
                                            <p:cond delay="0"/>
                                          </p:stCondLst>
                                        </p:cTn>
                                        <p:tgtEl>
                                          <p:spTgt spid="301"/>
                                        </p:tgtEl>
                                        <p:attrNameLst>
                                          <p:attrName>style.visibility</p:attrName>
                                        </p:attrNameLst>
                                      </p:cBhvr>
                                      <p:to>
                                        <p:strVal val="visible"/>
                                      </p:to>
                                    </p:set>
                                    <p:animEffect transition="in" filter="blinds(horizontal)">
                                      <p:cBhvr>
                                        <p:cTn id="23" dur="500"/>
                                        <p:tgtEl>
                                          <p:spTgt spid="301"/>
                                        </p:tgtEl>
                                      </p:cBhvr>
                                    </p:animEffect>
                                  </p:childTnLst>
                                </p:cTn>
                              </p:par>
                              <p:par>
                                <p:cTn id="24" presetID="3" presetClass="entr" presetSubtype="10" fill="hold" nodeType="withEffect">
                                  <p:stCondLst>
                                    <p:cond delay="0"/>
                                  </p:stCondLst>
                                  <p:childTnLst>
                                    <p:set>
                                      <p:cBhvr>
                                        <p:cTn id="25" dur="1" fill="hold">
                                          <p:stCondLst>
                                            <p:cond delay="0"/>
                                          </p:stCondLst>
                                        </p:cTn>
                                        <p:tgtEl>
                                          <p:spTgt spid="302"/>
                                        </p:tgtEl>
                                        <p:attrNameLst>
                                          <p:attrName>style.visibility</p:attrName>
                                        </p:attrNameLst>
                                      </p:cBhvr>
                                      <p:to>
                                        <p:strVal val="visible"/>
                                      </p:to>
                                    </p:set>
                                    <p:animEffect transition="in" filter="blinds(horizontal)">
                                      <p:cBhvr>
                                        <p:cTn id="26" dur="500"/>
                                        <p:tgtEl>
                                          <p:spTgt spid="302"/>
                                        </p:tgtEl>
                                      </p:cBhvr>
                                    </p:animEffect>
                                  </p:childTnLst>
                                </p:cTn>
                              </p:par>
                              <p:par>
                                <p:cTn id="27" presetID="3" presetClass="entr" presetSubtype="10" fill="hold" nodeType="withEffect">
                                  <p:stCondLst>
                                    <p:cond delay="0"/>
                                  </p:stCondLst>
                                  <p:childTnLst>
                                    <p:set>
                                      <p:cBhvr>
                                        <p:cTn id="28" dur="1" fill="hold">
                                          <p:stCondLst>
                                            <p:cond delay="0"/>
                                          </p:stCondLst>
                                        </p:cTn>
                                        <p:tgtEl>
                                          <p:spTgt spid="304"/>
                                        </p:tgtEl>
                                        <p:attrNameLst>
                                          <p:attrName>style.visibility</p:attrName>
                                        </p:attrNameLst>
                                      </p:cBhvr>
                                      <p:to>
                                        <p:strVal val="visible"/>
                                      </p:to>
                                    </p:set>
                                    <p:animEffect transition="in" filter="blinds(horizontal)">
                                      <p:cBhvr>
                                        <p:cTn id="29" dur="500"/>
                                        <p:tgtEl>
                                          <p:spTgt spid="304"/>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98"/>
                                        </p:tgtEl>
                                        <p:attrNameLst>
                                          <p:attrName>style.visibility</p:attrName>
                                        </p:attrNameLst>
                                      </p:cBhvr>
                                      <p:to>
                                        <p:strVal val="visible"/>
                                      </p:to>
                                    </p:set>
                                    <p:animEffect transition="in" filter="blinds(horizontal)">
                                      <p:cBhvr>
                                        <p:cTn id="32" dur="500"/>
                                        <p:tgtEl>
                                          <p:spTgt spid="298"/>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blinds(horizontal)">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additive="base">
                                        <p:cTn id="40" dur="500" fill="hold"/>
                                        <p:tgtEl>
                                          <p:spTgt spid="16"/>
                                        </p:tgtEl>
                                        <p:attrNameLst>
                                          <p:attrName>ppt_x</p:attrName>
                                        </p:attrNameLst>
                                      </p:cBhvr>
                                      <p:tavLst>
                                        <p:tav tm="0">
                                          <p:val>
                                            <p:strVal val="0-#ppt_w/2"/>
                                          </p:val>
                                        </p:tav>
                                        <p:tav tm="100000">
                                          <p:val>
                                            <p:strVal val="#ppt_x"/>
                                          </p:val>
                                        </p:tav>
                                      </p:tavLst>
                                    </p:anim>
                                    <p:anim calcmode="lin" valueType="num">
                                      <p:cBhvr additive="base">
                                        <p:cTn id="41"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dissolve">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 grpId="0" uiExpand="1" build="p" animBg="1"/>
      <p:bldP spid="298" grpId="0" animBg="1"/>
      <p:bldP spid="299" grpId="0" animBg="1"/>
      <p:bldP spid="5" grpId="0" animBg="1"/>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pic>
        <p:nvPicPr>
          <p:cNvPr id="336" name="Google Shape;336;p25"/>
          <p:cNvPicPr preferRelativeResize="0"/>
          <p:nvPr/>
        </p:nvPicPr>
        <p:blipFill>
          <a:blip r:embed="rId3">
            <a:alphaModFix/>
          </a:blip>
          <a:stretch>
            <a:fillRect/>
          </a:stretch>
        </p:blipFill>
        <p:spPr>
          <a:xfrm>
            <a:off x="7719572" y="76200"/>
            <a:ext cx="1348226" cy="400200"/>
          </a:xfrm>
          <a:prstGeom prst="rect">
            <a:avLst/>
          </a:prstGeom>
          <a:noFill/>
          <a:ln>
            <a:noFill/>
          </a:ln>
        </p:spPr>
      </p:pic>
      <p:sp>
        <p:nvSpPr>
          <p:cNvPr id="36" name="标题 1">
            <a:extLst>
              <a:ext uri="{FF2B5EF4-FFF2-40B4-BE49-F238E27FC236}">
                <a16:creationId xmlns:a16="http://schemas.microsoft.com/office/drawing/2014/main" id="{0BEC0F21-AE90-439C-EA61-6A6162DA8B56}"/>
              </a:ext>
            </a:extLst>
          </p:cNvPr>
          <p:cNvSpPr txBox="1">
            <a:spLocks/>
          </p:cNvSpPr>
          <p:nvPr/>
        </p:nvSpPr>
        <p:spPr>
          <a:xfrm>
            <a:off x="20782" y="99989"/>
            <a:ext cx="7533904" cy="558438"/>
          </a:xfrm>
          <a:prstGeom prst="rect">
            <a:avLst/>
          </a:prstGeom>
        </p:spPr>
        <p:txBody>
          <a:bodyPr vert="horz" lIns="91440" tIns="45720" rIns="91440" bIns="45720" rtlCol="0" anchor="ctr">
            <a:noAutofit/>
          </a:bodyPr>
          <a:lstStyle/>
          <a:p>
            <a:pPr lvl="0">
              <a:spcBef>
                <a:spcPct val="0"/>
              </a:spcBef>
              <a:defRPr/>
            </a:pPr>
            <a:r>
              <a:rPr lang="en-US" altLang="zh-CN" sz="3600" dirty="0">
                <a:solidFill>
                  <a:srgbClr val="3B31BD"/>
                </a:solidFill>
                <a:latin typeface="Tahoma" panose="020B0604030504040204" pitchFamily="34" charset="0"/>
                <a:ea typeface="Tahoma" panose="020B0604030504040204" pitchFamily="34" charset="0"/>
                <a:cs typeface="Tahoma" panose="020B0604030504040204" pitchFamily="34" charset="0"/>
              </a:rPr>
              <a:t>Enlarging Region Size for Higher ILP</a:t>
            </a:r>
            <a:endParaRPr lang="zh-CN" altLang="en-US" sz="3600" dirty="0">
              <a:solidFill>
                <a:srgbClr val="3B31BD"/>
              </a:solidFill>
              <a:latin typeface="Tahoma" panose="020B0604030504040204" pitchFamily="34" charset="0"/>
              <a:ea typeface="+mj-ea"/>
              <a:cs typeface="Tahoma" panose="020B0604030504040204" pitchFamily="34" charset="0"/>
            </a:endParaRPr>
          </a:p>
        </p:txBody>
      </p:sp>
      <p:sp>
        <p:nvSpPr>
          <p:cNvPr id="39" name="Google Shape;297;p24">
            <a:extLst>
              <a:ext uri="{FF2B5EF4-FFF2-40B4-BE49-F238E27FC236}">
                <a16:creationId xmlns:a16="http://schemas.microsoft.com/office/drawing/2014/main" id="{9675E287-075C-3194-7793-544A5D634719}"/>
              </a:ext>
            </a:extLst>
          </p:cNvPr>
          <p:cNvSpPr txBox="1">
            <a:spLocks/>
          </p:cNvSpPr>
          <p:nvPr/>
        </p:nvSpPr>
        <p:spPr>
          <a:xfrm>
            <a:off x="181897" y="758458"/>
            <a:ext cx="8073104" cy="1128688"/>
          </a:xfrm>
          <a:prstGeom prst="roundRect">
            <a:avLst/>
          </a:prstGeom>
          <a:solidFill>
            <a:srgbClr val="0070C0"/>
          </a:solidFill>
          <a:ln w="25400" cap="flat" cmpd="sng" algn="ctr">
            <a:noFill/>
            <a:prstDash val="solid"/>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mn-lt"/>
                <a:ea typeface="+mn-ea"/>
                <a:cs typeface="+mn-cs"/>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mn-lt"/>
                <a:ea typeface="+mn-ea"/>
                <a:cs typeface="+mn-cs"/>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mn-lt"/>
                <a:ea typeface="+mn-ea"/>
                <a:cs typeface="+mn-cs"/>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mn-lt"/>
                <a:ea typeface="+mn-ea"/>
                <a:cs typeface="+mn-cs"/>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mn-lt"/>
                <a:ea typeface="+mn-ea"/>
                <a:cs typeface="+mn-cs"/>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mn-lt"/>
                <a:ea typeface="+mn-ea"/>
                <a:cs typeface="+mn-cs"/>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mn-lt"/>
                <a:ea typeface="+mn-ea"/>
                <a:cs typeface="+mn-cs"/>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mn-lt"/>
                <a:ea typeface="+mn-ea"/>
                <a:cs typeface="+mn-cs"/>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mn-lt"/>
                <a:ea typeface="+mn-ea"/>
                <a:cs typeface="+mn-cs"/>
                <a:sym typeface="Arial"/>
              </a:defRPr>
            </a:lvl9pPr>
          </a:lstStyle>
          <a:p>
            <a:pPr>
              <a:buFont typeface="Wingdings" pitchFamily="2" charset="2"/>
              <a:buChar char="v"/>
            </a:pP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Speculatively unroll loop body and exit condition even if loop iteration count is static-unknown</a:t>
            </a:r>
          </a:p>
        </p:txBody>
      </p:sp>
      <p:sp>
        <p:nvSpPr>
          <p:cNvPr id="41" name="Google Shape;298;p24">
            <a:extLst>
              <a:ext uri="{FF2B5EF4-FFF2-40B4-BE49-F238E27FC236}">
                <a16:creationId xmlns:a16="http://schemas.microsoft.com/office/drawing/2014/main" id="{1501D9C8-07E0-4E02-BB4E-CAFE25818346}"/>
              </a:ext>
            </a:extLst>
          </p:cNvPr>
          <p:cNvSpPr/>
          <p:nvPr/>
        </p:nvSpPr>
        <p:spPr>
          <a:xfrm>
            <a:off x="1734405" y="2378326"/>
            <a:ext cx="1370100" cy="587074"/>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latin typeface="Tahoma" panose="020B0604030504040204" pitchFamily="34" charset="0"/>
                <a:ea typeface="Tahoma" panose="020B0604030504040204" pitchFamily="34" charset="0"/>
                <a:cs typeface="Tahoma" panose="020B0604030504040204" pitchFamily="34" charset="0"/>
              </a:rPr>
              <a:t>Loop Header</a:t>
            </a:r>
            <a:endParaRPr sz="2000" dirty="0">
              <a:latin typeface="Tahoma" panose="020B0604030504040204" pitchFamily="34" charset="0"/>
              <a:ea typeface="Tahoma" panose="020B0604030504040204" pitchFamily="34" charset="0"/>
              <a:cs typeface="Tahoma" panose="020B0604030504040204" pitchFamily="34" charset="0"/>
            </a:endParaRPr>
          </a:p>
        </p:txBody>
      </p:sp>
      <p:sp>
        <p:nvSpPr>
          <p:cNvPr id="42" name="Google Shape;299;p24">
            <a:extLst>
              <a:ext uri="{FF2B5EF4-FFF2-40B4-BE49-F238E27FC236}">
                <a16:creationId xmlns:a16="http://schemas.microsoft.com/office/drawing/2014/main" id="{849E13C5-D2F0-1B36-1E63-C685EA5D2D0C}"/>
              </a:ext>
            </a:extLst>
          </p:cNvPr>
          <p:cNvSpPr/>
          <p:nvPr/>
        </p:nvSpPr>
        <p:spPr>
          <a:xfrm>
            <a:off x="1734405" y="3589133"/>
            <a:ext cx="1370100" cy="384203"/>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latin typeface="Tahoma" panose="020B0604030504040204" pitchFamily="34" charset="0"/>
                <a:ea typeface="Tahoma" panose="020B0604030504040204" pitchFamily="34" charset="0"/>
                <a:cs typeface="Tahoma" panose="020B0604030504040204" pitchFamily="34" charset="0"/>
              </a:rPr>
              <a:t>Loop Body</a:t>
            </a:r>
            <a:endParaRPr sz="2000" dirty="0">
              <a:latin typeface="Tahoma" panose="020B0604030504040204" pitchFamily="34" charset="0"/>
              <a:ea typeface="Tahoma" panose="020B0604030504040204" pitchFamily="34" charset="0"/>
              <a:cs typeface="Tahoma" panose="020B0604030504040204" pitchFamily="34" charset="0"/>
            </a:endParaRPr>
          </a:p>
        </p:txBody>
      </p:sp>
      <p:cxnSp>
        <p:nvCxnSpPr>
          <p:cNvPr id="44" name="Google Shape;301;p24">
            <a:extLst>
              <a:ext uri="{FF2B5EF4-FFF2-40B4-BE49-F238E27FC236}">
                <a16:creationId xmlns:a16="http://schemas.microsoft.com/office/drawing/2014/main" id="{05343C4D-0FEA-4E2B-E7C7-BF1D95A00D0B}"/>
              </a:ext>
            </a:extLst>
          </p:cNvPr>
          <p:cNvCxnSpPr>
            <a:cxnSpLocks/>
            <a:stCxn id="42" idx="2"/>
            <a:endCxn id="41" idx="3"/>
          </p:cNvCxnSpPr>
          <p:nvPr/>
        </p:nvCxnSpPr>
        <p:spPr>
          <a:xfrm rot="5400000" flipH="1" flipV="1">
            <a:off x="2111243" y="2980075"/>
            <a:ext cx="1301473" cy="685050"/>
          </a:xfrm>
          <a:prstGeom prst="bentConnector4">
            <a:avLst>
              <a:gd name="adj1" fmla="val -17565"/>
              <a:gd name="adj2" fmla="val 133370"/>
            </a:avLst>
          </a:prstGeom>
          <a:noFill/>
          <a:ln w="25400" cap="flat" cmpd="sng">
            <a:solidFill>
              <a:schemeClr val="dk2"/>
            </a:solidFill>
            <a:prstDash val="solid"/>
            <a:round/>
            <a:headEnd type="none" w="med" len="med"/>
            <a:tailEnd type="triangle" w="med" len="med"/>
          </a:ln>
        </p:spPr>
      </p:cxnSp>
      <p:cxnSp>
        <p:nvCxnSpPr>
          <p:cNvPr id="45" name="Google Shape;302;p24">
            <a:extLst>
              <a:ext uri="{FF2B5EF4-FFF2-40B4-BE49-F238E27FC236}">
                <a16:creationId xmlns:a16="http://schemas.microsoft.com/office/drawing/2014/main" id="{9343C29D-E9AB-3AEB-196E-CC37E7CE81F2}"/>
              </a:ext>
            </a:extLst>
          </p:cNvPr>
          <p:cNvCxnSpPr>
            <a:cxnSpLocks/>
            <a:stCxn id="41" idx="2"/>
            <a:endCxn id="42" idx="0"/>
          </p:cNvCxnSpPr>
          <p:nvPr/>
        </p:nvCxnSpPr>
        <p:spPr>
          <a:xfrm>
            <a:off x="2419455" y="2965400"/>
            <a:ext cx="0" cy="623733"/>
          </a:xfrm>
          <a:prstGeom prst="straightConnector1">
            <a:avLst/>
          </a:prstGeom>
          <a:noFill/>
          <a:ln w="25400" cap="flat" cmpd="sng">
            <a:solidFill>
              <a:schemeClr val="dk2"/>
            </a:solidFill>
            <a:prstDash val="solid"/>
            <a:round/>
            <a:headEnd type="none" w="med" len="med"/>
            <a:tailEnd type="triangle" w="med" len="med"/>
          </a:ln>
        </p:spPr>
      </p:cxnSp>
      <p:cxnSp>
        <p:nvCxnSpPr>
          <p:cNvPr id="47" name="Google Shape;304;p24">
            <a:extLst>
              <a:ext uri="{FF2B5EF4-FFF2-40B4-BE49-F238E27FC236}">
                <a16:creationId xmlns:a16="http://schemas.microsoft.com/office/drawing/2014/main" id="{D667924B-6567-4965-E09D-1557358FA8FE}"/>
              </a:ext>
            </a:extLst>
          </p:cNvPr>
          <p:cNvCxnSpPr>
            <a:cxnSpLocks/>
            <a:stCxn id="41" idx="1"/>
            <a:endCxn id="49" idx="0"/>
          </p:cNvCxnSpPr>
          <p:nvPr/>
        </p:nvCxnSpPr>
        <p:spPr>
          <a:xfrm rot="10800000" flipV="1">
            <a:off x="1389471" y="2671863"/>
            <a:ext cx="344935" cy="1201442"/>
          </a:xfrm>
          <a:prstGeom prst="bentConnector2">
            <a:avLst/>
          </a:prstGeom>
          <a:noFill/>
          <a:ln w="25400" cap="flat" cmpd="sng">
            <a:solidFill>
              <a:schemeClr val="dk2"/>
            </a:solidFill>
            <a:prstDash val="solid"/>
            <a:round/>
            <a:headEnd type="none" w="med" len="med"/>
            <a:tailEnd type="triangle" w="med" len="med"/>
          </a:ln>
        </p:spPr>
      </p:cxnSp>
      <p:sp>
        <p:nvSpPr>
          <p:cNvPr id="49" name="TextBox 48">
            <a:extLst>
              <a:ext uri="{FF2B5EF4-FFF2-40B4-BE49-F238E27FC236}">
                <a16:creationId xmlns:a16="http://schemas.microsoft.com/office/drawing/2014/main" id="{526866D5-CADF-4534-3F77-3349C3F28D88}"/>
              </a:ext>
            </a:extLst>
          </p:cNvPr>
          <p:cNvSpPr txBox="1"/>
          <p:nvPr/>
        </p:nvSpPr>
        <p:spPr>
          <a:xfrm>
            <a:off x="1083136" y="3873305"/>
            <a:ext cx="612668" cy="400110"/>
          </a:xfrm>
          <a:prstGeom prst="rect">
            <a:avLst/>
          </a:prstGeom>
          <a:noFill/>
          <a:ln>
            <a:solidFill>
              <a:schemeClr val="dk2"/>
            </a:solidFill>
          </a:ln>
        </p:spPr>
        <p:txBody>
          <a:bodyPr wrap="none" rtlCol="0">
            <a:spAutoFit/>
          </a:bodyPr>
          <a:lstStyle/>
          <a:p>
            <a:r>
              <a:rPr lang="en-US" sz="2000" dirty="0"/>
              <a:t>Exit</a:t>
            </a:r>
          </a:p>
        </p:txBody>
      </p:sp>
      <p:sp>
        <p:nvSpPr>
          <p:cNvPr id="50" name="Google Shape;298;p24">
            <a:extLst>
              <a:ext uri="{FF2B5EF4-FFF2-40B4-BE49-F238E27FC236}">
                <a16:creationId xmlns:a16="http://schemas.microsoft.com/office/drawing/2014/main" id="{BBCF28B9-E5A5-B015-5C17-7F4078002A4E}"/>
              </a:ext>
            </a:extLst>
          </p:cNvPr>
          <p:cNvSpPr/>
          <p:nvPr/>
        </p:nvSpPr>
        <p:spPr>
          <a:xfrm>
            <a:off x="5933102" y="2118394"/>
            <a:ext cx="1370100" cy="572996"/>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latin typeface="Tahoma" panose="020B0604030504040204" pitchFamily="34" charset="0"/>
                <a:ea typeface="Tahoma" panose="020B0604030504040204" pitchFamily="34" charset="0"/>
                <a:cs typeface="Tahoma" panose="020B0604030504040204" pitchFamily="34" charset="0"/>
              </a:rPr>
              <a:t>Loop Header</a:t>
            </a:r>
            <a:endParaRPr sz="2000" dirty="0">
              <a:latin typeface="Tahoma" panose="020B0604030504040204" pitchFamily="34" charset="0"/>
              <a:ea typeface="Tahoma" panose="020B0604030504040204" pitchFamily="34" charset="0"/>
              <a:cs typeface="Tahoma" panose="020B0604030504040204" pitchFamily="34" charset="0"/>
            </a:endParaRPr>
          </a:p>
        </p:txBody>
      </p:sp>
      <p:sp>
        <p:nvSpPr>
          <p:cNvPr id="51" name="Google Shape;299;p24">
            <a:extLst>
              <a:ext uri="{FF2B5EF4-FFF2-40B4-BE49-F238E27FC236}">
                <a16:creationId xmlns:a16="http://schemas.microsoft.com/office/drawing/2014/main" id="{D666E6FC-E8B4-F2C9-BA45-79B69C685A2C}"/>
              </a:ext>
            </a:extLst>
          </p:cNvPr>
          <p:cNvSpPr/>
          <p:nvPr/>
        </p:nvSpPr>
        <p:spPr>
          <a:xfrm>
            <a:off x="5933102" y="2888016"/>
            <a:ext cx="1370100" cy="324648"/>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latin typeface="Tahoma" panose="020B0604030504040204" pitchFamily="34" charset="0"/>
                <a:ea typeface="Tahoma" panose="020B0604030504040204" pitchFamily="34" charset="0"/>
                <a:cs typeface="Tahoma" panose="020B0604030504040204" pitchFamily="34" charset="0"/>
              </a:rPr>
              <a:t>Loop Body</a:t>
            </a:r>
            <a:endParaRPr sz="2000" dirty="0">
              <a:latin typeface="Tahoma" panose="020B0604030504040204" pitchFamily="34" charset="0"/>
              <a:ea typeface="Tahoma" panose="020B0604030504040204" pitchFamily="34" charset="0"/>
              <a:cs typeface="Tahoma" panose="020B0604030504040204" pitchFamily="34" charset="0"/>
            </a:endParaRPr>
          </a:p>
        </p:txBody>
      </p:sp>
      <p:cxnSp>
        <p:nvCxnSpPr>
          <p:cNvPr id="53" name="Google Shape;301;p24">
            <a:extLst>
              <a:ext uri="{FF2B5EF4-FFF2-40B4-BE49-F238E27FC236}">
                <a16:creationId xmlns:a16="http://schemas.microsoft.com/office/drawing/2014/main" id="{3B3A6241-8948-3547-B8CA-067048885DD5}"/>
              </a:ext>
            </a:extLst>
          </p:cNvPr>
          <p:cNvCxnSpPr>
            <a:cxnSpLocks/>
            <a:stCxn id="63" idx="2"/>
            <a:endCxn id="50" idx="3"/>
          </p:cNvCxnSpPr>
          <p:nvPr/>
        </p:nvCxnSpPr>
        <p:spPr>
          <a:xfrm rot="5400000" flipH="1" flipV="1">
            <a:off x="6035518" y="2987526"/>
            <a:ext cx="1850318" cy="685050"/>
          </a:xfrm>
          <a:prstGeom prst="bentConnector4">
            <a:avLst>
              <a:gd name="adj1" fmla="val -12355"/>
              <a:gd name="adj2" fmla="val 133370"/>
            </a:avLst>
          </a:prstGeom>
          <a:noFill/>
          <a:ln w="25400" cap="flat" cmpd="sng">
            <a:solidFill>
              <a:schemeClr val="dk2"/>
            </a:solidFill>
            <a:prstDash val="solid"/>
            <a:round/>
            <a:headEnd type="none" w="med" len="med"/>
            <a:tailEnd type="triangle" w="med" len="med"/>
          </a:ln>
        </p:spPr>
      </p:cxnSp>
      <p:cxnSp>
        <p:nvCxnSpPr>
          <p:cNvPr id="54" name="Google Shape;302;p24">
            <a:extLst>
              <a:ext uri="{FF2B5EF4-FFF2-40B4-BE49-F238E27FC236}">
                <a16:creationId xmlns:a16="http://schemas.microsoft.com/office/drawing/2014/main" id="{BC9DBB6A-6E0A-E9DC-1A40-15B4F182925B}"/>
              </a:ext>
            </a:extLst>
          </p:cNvPr>
          <p:cNvCxnSpPr>
            <a:cxnSpLocks/>
            <a:stCxn id="50" idx="2"/>
            <a:endCxn id="51" idx="0"/>
          </p:cNvCxnSpPr>
          <p:nvPr/>
        </p:nvCxnSpPr>
        <p:spPr>
          <a:xfrm>
            <a:off x="6618152" y="2691390"/>
            <a:ext cx="0" cy="196626"/>
          </a:xfrm>
          <a:prstGeom prst="straightConnector1">
            <a:avLst/>
          </a:prstGeom>
          <a:noFill/>
          <a:ln w="25400" cap="flat" cmpd="sng">
            <a:solidFill>
              <a:schemeClr val="dk2"/>
            </a:solidFill>
            <a:prstDash val="solid"/>
            <a:round/>
            <a:headEnd type="none" w="med" len="med"/>
            <a:tailEnd type="triangle" w="med" len="med"/>
          </a:ln>
        </p:spPr>
      </p:cxnSp>
      <p:cxnSp>
        <p:nvCxnSpPr>
          <p:cNvPr id="55" name="Google Shape;303;p24">
            <a:extLst>
              <a:ext uri="{FF2B5EF4-FFF2-40B4-BE49-F238E27FC236}">
                <a16:creationId xmlns:a16="http://schemas.microsoft.com/office/drawing/2014/main" id="{8642F538-0D96-8C27-0469-1B5C2A63C3BB}"/>
              </a:ext>
            </a:extLst>
          </p:cNvPr>
          <p:cNvCxnSpPr>
            <a:cxnSpLocks/>
            <a:stCxn id="51" idx="2"/>
            <a:endCxn id="60" idx="0"/>
          </p:cNvCxnSpPr>
          <p:nvPr/>
        </p:nvCxnSpPr>
        <p:spPr>
          <a:xfrm>
            <a:off x="6618152" y="3212664"/>
            <a:ext cx="0" cy="196626"/>
          </a:xfrm>
          <a:prstGeom prst="straightConnector1">
            <a:avLst/>
          </a:prstGeom>
          <a:noFill/>
          <a:ln w="25400" cap="flat" cmpd="sng">
            <a:solidFill>
              <a:schemeClr val="dk2"/>
            </a:solidFill>
            <a:prstDash val="solid"/>
            <a:round/>
            <a:headEnd type="none" w="med" len="med"/>
            <a:tailEnd type="triangle" w="med" len="med"/>
          </a:ln>
        </p:spPr>
      </p:cxnSp>
      <p:cxnSp>
        <p:nvCxnSpPr>
          <p:cNvPr id="56" name="Google Shape;304;p24">
            <a:extLst>
              <a:ext uri="{FF2B5EF4-FFF2-40B4-BE49-F238E27FC236}">
                <a16:creationId xmlns:a16="http://schemas.microsoft.com/office/drawing/2014/main" id="{F569A23F-CF66-7519-947B-82CB233FEE05}"/>
              </a:ext>
            </a:extLst>
          </p:cNvPr>
          <p:cNvCxnSpPr>
            <a:cxnSpLocks/>
            <a:stCxn id="50" idx="1"/>
            <a:endCxn id="57" idx="0"/>
          </p:cNvCxnSpPr>
          <p:nvPr/>
        </p:nvCxnSpPr>
        <p:spPr>
          <a:xfrm rot="10800000" flipV="1">
            <a:off x="5414144" y="2404892"/>
            <a:ext cx="518958" cy="1492386"/>
          </a:xfrm>
          <a:prstGeom prst="bentConnector2">
            <a:avLst/>
          </a:prstGeom>
          <a:noFill/>
          <a:ln w="25400" cap="flat" cmpd="sng">
            <a:solidFill>
              <a:schemeClr val="dk2"/>
            </a:solidFill>
            <a:prstDash val="solid"/>
            <a:round/>
            <a:headEnd type="none" w="med" len="med"/>
            <a:tailEnd type="triangle" w="med" len="med"/>
          </a:ln>
        </p:spPr>
      </p:cxnSp>
      <p:sp>
        <p:nvSpPr>
          <p:cNvPr id="57" name="TextBox 56">
            <a:extLst>
              <a:ext uri="{FF2B5EF4-FFF2-40B4-BE49-F238E27FC236}">
                <a16:creationId xmlns:a16="http://schemas.microsoft.com/office/drawing/2014/main" id="{E0D89BD7-11A1-6AAF-D066-C8BC1C34FA07}"/>
              </a:ext>
            </a:extLst>
          </p:cNvPr>
          <p:cNvSpPr txBox="1"/>
          <p:nvPr/>
        </p:nvSpPr>
        <p:spPr>
          <a:xfrm>
            <a:off x="5107810" y="3897278"/>
            <a:ext cx="612668" cy="400110"/>
          </a:xfrm>
          <a:prstGeom prst="rect">
            <a:avLst/>
          </a:prstGeom>
          <a:noFill/>
          <a:ln>
            <a:solidFill>
              <a:schemeClr val="dk2"/>
            </a:solidFill>
          </a:ln>
        </p:spPr>
        <p:txBody>
          <a:bodyPr wrap="none" rtlCol="0">
            <a:spAutoFit/>
          </a:bodyPr>
          <a:lstStyle/>
          <a:p>
            <a:r>
              <a:rPr lang="en-US" sz="2000" dirty="0"/>
              <a:t>Exit</a:t>
            </a:r>
          </a:p>
        </p:txBody>
      </p:sp>
      <p:sp>
        <p:nvSpPr>
          <p:cNvPr id="60" name="Google Shape;299;p24">
            <a:extLst>
              <a:ext uri="{FF2B5EF4-FFF2-40B4-BE49-F238E27FC236}">
                <a16:creationId xmlns:a16="http://schemas.microsoft.com/office/drawing/2014/main" id="{6764ED63-5394-39F7-B9D7-B314A77E3198}"/>
              </a:ext>
            </a:extLst>
          </p:cNvPr>
          <p:cNvSpPr/>
          <p:nvPr/>
        </p:nvSpPr>
        <p:spPr>
          <a:xfrm>
            <a:off x="5933102" y="3409290"/>
            <a:ext cx="1370100" cy="324647"/>
          </a:xfrm>
          <a:prstGeom prst="rect">
            <a:avLst/>
          </a:prstGeom>
          <a:pattFill prst="wdDnDiag">
            <a:fgClr>
              <a:schemeClr val="bg1">
                <a:lumMod val="85000"/>
              </a:schemeClr>
            </a:fgClr>
            <a:bgClr>
              <a:schemeClr val="bg1"/>
            </a:bgClr>
          </a:pattFill>
          <a:ln w="9525" cap="flat" cmpd="sng">
            <a:solidFill>
              <a:schemeClr val="dk2"/>
            </a:solidFill>
            <a:prstDash val="solid"/>
            <a:round/>
            <a:headEnd type="none" w="sm" len="sm"/>
            <a:tailEnd type="none" w="sm" len="sm"/>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latin typeface="Tahoma" panose="020B0604030504040204" pitchFamily="34" charset="0"/>
                <a:ea typeface="Tahoma" panose="020B0604030504040204" pitchFamily="34" charset="0"/>
                <a:cs typeface="Tahoma" panose="020B0604030504040204" pitchFamily="34" charset="0"/>
              </a:rPr>
              <a:t>Exit Cond</a:t>
            </a:r>
            <a:endParaRPr sz="2000" dirty="0">
              <a:latin typeface="Tahoma" panose="020B0604030504040204" pitchFamily="34" charset="0"/>
              <a:ea typeface="Tahoma" panose="020B0604030504040204" pitchFamily="34" charset="0"/>
              <a:cs typeface="Tahoma" panose="020B0604030504040204" pitchFamily="34" charset="0"/>
            </a:endParaRPr>
          </a:p>
        </p:txBody>
      </p:sp>
      <p:sp>
        <p:nvSpPr>
          <p:cNvPr id="63" name="Google Shape;299;p24">
            <a:extLst>
              <a:ext uri="{FF2B5EF4-FFF2-40B4-BE49-F238E27FC236}">
                <a16:creationId xmlns:a16="http://schemas.microsoft.com/office/drawing/2014/main" id="{625AD081-E25B-B436-1945-F2C4DBE26A97}"/>
              </a:ext>
            </a:extLst>
          </p:cNvPr>
          <p:cNvSpPr/>
          <p:nvPr/>
        </p:nvSpPr>
        <p:spPr>
          <a:xfrm>
            <a:off x="5933102" y="3930563"/>
            <a:ext cx="1370100" cy="324647"/>
          </a:xfrm>
          <a:prstGeom prst="rect">
            <a:avLst/>
          </a:prstGeom>
          <a:pattFill prst="wdDnDiag">
            <a:fgClr>
              <a:schemeClr val="bg1">
                <a:lumMod val="85000"/>
              </a:schemeClr>
            </a:fgClr>
            <a:bgClr>
              <a:schemeClr val="bg1"/>
            </a:bgClr>
          </a:pattFill>
          <a:ln w="9525" cap="flat" cmpd="sng">
            <a:solidFill>
              <a:schemeClr val="dk2"/>
            </a:solidFill>
            <a:prstDash val="solid"/>
            <a:round/>
            <a:headEnd type="none" w="sm" len="sm"/>
            <a:tailEnd type="none" w="sm" len="sm"/>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latin typeface="Tahoma" panose="020B0604030504040204" pitchFamily="34" charset="0"/>
                <a:ea typeface="Tahoma" panose="020B0604030504040204" pitchFamily="34" charset="0"/>
                <a:cs typeface="Tahoma" panose="020B0604030504040204" pitchFamily="34" charset="0"/>
              </a:rPr>
              <a:t>Loop Body</a:t>
            </a:r>
            <a:endParaRPr sz="2000" dirty="0">
              <a:latin typeface="Tahoma" panose="020B0604030504040204" pitchFamily="34" charset="0"/>
              <a:ea typeface="Tahoma" panose="020B0604030504040204" pitchFamily="34" charset="0"/>
              <a:cs typeface="Tahoma" panose="020B0604030504040204" pitchFamily="34" charset="0"/>
            </a:endParaRPr>
          </a:p>
        </p:txBody>
      </p:sp>
      <p:cxnSp>
        <p:nvCxnSpPr>
          <p:cNvPr id="64" name="Google Shape;303;p24">
            <a:extLst>
              <a:ext uri="{FF2B5EF4-FFF2-40B4-BE49-F238E27FC236}">
                <a16:creationId xmlns:a16="http://schemas.microsoft.com/office/drawing/2014/main" id="{83C81A92-51BE-879E-9F58-5E7E89E2824F}"/>
              </a:ext>
            </a:extLst>
          </p:cNvPr>
          <p:cNvCxnSpPr>
            <a:cxnSpLocks/>
            <a:stCxn id="60" idx="2"/>
            <a:endCxn id="63" idx="0"/>
          </p:cNvCxnSpPr>
          <p:nvPr/>
        </p:nvCxnSpPr>
        <p:spPr>
          <a:xfrm>
            <a:off x="6618152" y="3733937"/>
            <a:ext cx="0" cy="196626"/>
          </a:xfrm>
          <a:prstGeom prst="straightConnector1">
            <a:avLst/>
          </a:prstGeom>
          <a:noFill/>
          <a:ln w="25400" cap="flat" cmpd="sng">
            <a:solidFill>
              <a:schemeClr val="dk2"/>
            </a:solidFill>
            <a:prstDash val="solid"/>
            <a:round/>
            <a:headEnd type="none" w="med" len="med"/>
            <a:tailEnd type="triangle" w="med" len="med"/>
          </a:ln>
        </p:spPr>
      </p:cxnSp>
      <p:cxnSp>
        <p:nvCxnSpPr>
          <p:cNvPr id="74" name="Google Shape;303;p24">
            <a:extLst>
              <a:ext uri="{FF2B5EF4-FFF2-40B4-BE49-F238E27FC236}">
                <a16:creationId xmlns:a16="http://schemas.microsoft.com/office/drawing/2014/main" id="{50CCBE04-2B8B-4917-37CA-B7862A378D50}"/>
              </a:ext>
            </a:extLst>
          </p:cNvPr>
          <p:cNvCxnSpPr>
            <a:cxnSpLocks/>
            <a:stCxn id="60" idx="1"/>
          </p:cNvCxnSpPr>
          <p:nvPr/>
        </p:nvCxnSpPr>
        <p:spPr>
          <a:xfrm flipH="1">
            <a:off x="5414143" y="3571614"/>
            <a:ext cx="518959" cy="0"/>
          </a:xfrm>
          <a:prstGeom prst="straightConnector1">
            <a:avLst/>
          </a:prstGeom>
          <a:noFill/>
          <a:ln w="25400" cap="flat" cmpd="sng">
            <a:solidFill>
              <a:schemeClr val="dk2"/>
            </a:solidFill>
            <a:prstDash val="solid"/>
            <a:round/>
            <a:headEnd type="none" w="med" len="med"/>
            <a:tailEnd type="triangle" w="med" len="med"/>
          </a:ln>
        </p:spPr>
      </p:cxnSp>
      <p:cxnSp>
        <p:nvCxnSpPr>
          <p:cNvPr id="97" name="Google Shape;302;p24">
            <a:extLst>
              <a:ext uri="{FF2B5EF4-FFF2-40B4-BE49-F238E27FC236}">
                <a16:creationId xmlns:a16="http://schemas.microsoft.com/office/drawing/2014/main" id="{C2829368-BA20-D490-020A-998A776AC358}"/>
              </a:ext>
            </a:extLst>
          </p:cNvPr>
          <p:cNvCxnSpPr>
            <a:cxnSpLocks/>
            <a:endCxn id="41" idx="0"/>
          </p:cNvCxnSpPr>
          <p:nvPr/>
        </p:nvCxnSpPr>
        <p:spPr>
          <a:xfrm>
            <a:off x="2419454" y="1899075"/>
            <a:ext cx="1" cy="479251"/>
          </a:xfrm>
          <a:prstGeom prst="straightConnector1">
            <a:avLst/>
          </a:prstGeom>
          <a:noFill/>
          <a:ln w="25400" cap="flat" cmpd="sng">
            <a:solidFill>
              <a:schemeClr val="dk2"/>
            </a:solidFill>
            <a:prstDash val="solid"/>
            <a:round/>
            <a:headEnd type="none" w="med" len="med"/>
            <a:tailEnd type="triangle" w="med" len="med"/>
          </a:ln>
        </p:spPr>
      </p:cxnSp>
      <p:cxnSp>
        <p:nvCxnSpPr>
          <p:cNvPr id="100" name="Google Shape;302;p24">
            <a:extLst>
              <a:ext uri="{FF2B5EF4-FFF2-40B4-BE49-F238E27FC236}">
                <a16:creationId xmlns:a16="http://schemas.microsoft.com/office/drawing/2014/main" id="{31C396AE-3D0D-6C55-6D96-F0DD73940CB2}"/>
              </a:ext>
            </a:extLst>
          </p:cNvPr>
          <p:cNvCxnSpPr>
            <a:cxnSpLocks/>
            <a:endCxn id="50" idx="0"/>
          </p:cNvCxnSpPr>
          <p:nvPr/>
        </p:nvCxnSpPr>
        <p:spPr>
          <a:xfrm>
            <a:off x="6618152" y="1903188"/>
            <a:ext cx="0" cy="215206"/>
          </a:xfrm>
          <a:prstGeom prst="straightConnector1">
            <a:avLst/>
          </a:prstGeom>
          <a:noFill/>
          <a:ln w="25400" cap="flat" cmpd="sng">
            <a:solidFill>
              <a:schemeClr val="dk2"/>
            </a:solidFill>
            <a:prstDash val="solid"/>
            <a:round/>
            <a:headEnd type="none" w="med" len="med"/>
            <a:tailEnd type="triangle" w="med" len="med"/>
          </a:ln>
        </p:spPr>
      </p:cxnSp>
      <p:sp>
        <p:nvSpPr>
          <p:cNvPr id="70" name="TextBox 69">
            <a:extLst>
              <a:ext uri="{FF2B5EF4-FFF2-40B4-BE49-F238E27FC236}">
                <a16:creationId xmlns:a16="http://schemas.microsoft.com/office/drawing/2014/main" id="{0A4E8805-211C-B56A-D835-1398B7E23F21}"/>
              </a:ext>
            </a:extLst>
          </p:cNvPr>
          <p:cNvSpPr txBox="1"/>
          <p:nvPr/>
        </p:nvSpPr>
        <p:spPr>
          <a:xfrm>
            <a:off x="950471" y="4514179"/>
            <a:ext cx="2680542" cy="400110"/>
          </a:xfrm>
          <a:prstGeom prst="rect">
            <a:avLst/>
          </a:prstGeom>
          <a:noFill/>
        </p:spPr>
        <p:txBody>
          <a:bodyPr wrap="none" rtlCol="0">
            <a:spAutoFit/>
          </a:bodyPr>
          <a:lstStyle/>
          <a:p>
            <a:r>
              <a:rPr lang="en-US" sz="2000" dirty="0"/>
              <a:t>Before Spec Unrolling</a:t>
            </a:r>
          </a:p>
        </p:txBody>
      </p:sp>
      <p:sp>
        <p:nvSpPr>
          <p:cNvPr id="105" name="TextBox 104">
            <a:extLst>
              <a:ext uri="{FF2B5EF4-FFF2-40B4-BE49-F238E27FC236}">
                <a16:creationId xmlns:a16="http://schemas.microsoft.com/office/drawing/2014/main" id="{0E2EE0BC-D3F4-2E3B-1DEC-9E10F6E361EE}"/>
              </a:ext>
            </a:extLst>
          </p:cNvPr>
          <p:cNvSpPr txBox="1"/>
          <p:nvPr/>
        </p:nvSpPr>
        <p:spPr>
          <a:xfrm>
            <a:off x="5253832" y="4556458"/>
            <a:ext cx="2465740" cy="400110"/>
          </a:xfrm>
          <a:prstGeom prst="rect">
            <a:avLst/>
          </a:prstGeom>
          <a:noFill/>
        </p:spPr>
        <p:txBody>
          <a:bodyPr wrap="none" rtlCol="0">
            <a:spAutoFit/>
          </a:bodyPr>
          <a:lstStyle/>
          <a:p>
            <a:r>
              <a:rPr lang="en-US" sz="2000" dirty="0"/>
              <a:t>After Spec Unrolling</a:t>
            </a:r>
          </a:p>
        </p:txBody>
      </p:sp>
      <p:cxnSp>
        <p:nvCxnSpPr>
          <p:cNvPr id="110" name="Straight Connector 109">
            <a:extLst>
              <a:ext uri="{FF2B5EF4-FFF2-40B4-BE49-F238E27FC236}">
                <a16:creationId xmlns:a16="http://schemas.microsoft.com/office/drawing/2014/main" id="{A1F027D3-C82E-F7D4-E763-D04C0F1EDE3C}"/>
              </a:ext>
            </a:extLst>
          </p:cNvPr>
          <p:cNvCxnSpPr>
            <a:cxnSpLocks/>
          </p:cNvCxnSpPr>
          <p:nvPr/>
        </p:nvCxnSpPr>
        <p:spPr>
          <a:xfrm>
            <a:off x="5785791" y="2412149"/>
            <a:ext cx="1625600" cy="0"/>
          </a:xfrm>
          <a:prstGeom prst="line">
            <a:avLst/>
          </a:prstGeom>
          <a:ln w="85725">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Footer Placeholder 75">
            <a:extLst>
              <a:ext uri="{FF2B5EF4-FFF2-40B4-BE49-F238E27FC236}">
                <a16:creationId xmlns:a16="http://schemas.microsoft.com/office/drawing/2014/main" id="{2B93DC3B-788A-6AA7-F602-8492DE068362}"/>
              </a:ext>
            </a:extLst>
          </p:cNvPr>
          <p:cNvSpPr>
            <a:spLocks noGrp="1"/>
          </p:cNvSpPr>
          <p:nvPr>
            <p:ph type="ftr" sz="quarter" idx="3"/>
          </p:nvPr>
        </p:nvSpPr>
        <p:spPr/>
        <p:txBody>
          <a:bodyPr/>
          <a:lstStyle/>
          <a:p>
            <a:r>
              <a:rPr lang="en-US"/>
              <a:t>NVMW 2023</a:t>
            </a:r>
            <a:endParaRPr lang="en-US" dirty="0"/>
          </a:p>
        </p:txBody>
      </p:sp>
      <p:sp>
        <p:nvSpPr>
          <p:cNvPr id="77" name="Slide Number Placeholder 76">
            <a:extLst>
              <a:ext uri="{FF2B5EF4-FFF2-40B4-BE49-F238E27FC236}">
                <a16:creationId xmlns:a16="http://schemas.microsoft.com/office/drawing/2014/main" id="{A4A03EE3-B361-246E-8A40-6BC55B650A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additive="base">
                                        <p:cTn id="12" dur="500" fill="hold"/>
                                        <p:tgtEl>
                                          <p:spTgt spid="41"/>
                                        </p:tgtEl>
                                        <p:attrNameLst>
                                          <p:attrName>ppt_x</p:attrName>
                                        </p:attrNameLst>
                                      </p:cBhvr>
                                      <p:tavLst>
                                        <p:tav tm="0">
                                          <p:val>
                                            <p:strVal val="0-#ppt_w/2"/>
                                          </p:val>
                                        </p:tav>
                                        <p:tav tm="100000">
                                          <p:val>
                                            <p:strVal val="#ppt_x"/>
                                          </p:val>
                                        </p:tav>
                                      </p:tavLst>
                                    </p:anim>
                                    <p:anim calcmode="lin" valueType="num">
                                      <p:cBhvr additive="base">
                                        <p:cTn id="13" dur="500" fill="hold"/>
                                        <p:tgtEl>
                                          <p:spTgt spid="41"/>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 calcmode="lin" valueType="num">
                                      <p:cBhvr additive="base">
                                        <p:cTn id="16" dur="500" fill="hold"/>
                                        <p:tgtEl>
                                          <p:spTgt spid="42"/>
                                        </p:tgtEl>
                                        <p:attrNameLst>
                                          <p:attrName>ppt_x</p:attrName>
                                        </p:attrNameLst>
                                      </p:cBhvr>
                                      <p:tavLst>
                                        <p:tav tm="0">
                                          <p:val>
                                            <p:strVal val="0-#ppt_w/2"/>
                                          </p:val>
                                        </p:tav>
                                        <p:tav tm="100000">
                                          <p:val>
                                            <p:strVal val="#ppt_x"/>
                                          </p:val>
                                        </p:tav>
                                      </p:tavLst>
                                    </p:anim>
                                    <p:anim calcmode="lin" valueType="num">
                                      <p:cBhvr additive="base">
                                        <p:cTn id="17" dur="500" fill="hold"/>
                                        <p:tgtEl>
                                          <p:spTgt spid="42"/>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500" fill="hold"/>
                                        <p:tgtEl>
                                          <p:spTgt spid="44"/>
                                        </p:tgtEl>
                                        <p:attrNameLst>
                                          <p:attrName>ppt_x</p:attrName>
                                        </p:attrNameLst>
                                      </p:cBhvr>
                                      <p:tavLst>
                                        <p:tav tm="0">
                                          <p:val>
                                            <p:strVal val="0-#ppt_w/2"/>
                                          </p:val>
                                        </p:tav>
                                        <p:tav tm="100000">
                                          <p:val>
                                            <p:strVal val="#ppt_x"/>
                                          </p:val>
                                        </p:tav>
                                      </p:tavLst>
                                    </p:anim>
                                    <p:anim calcmode="lin" valueType="num">
                                      <p:cBhvr additive="base">
                                        <p:cTn id="21" dur="500" fill="hold"/>
                                        <p:tgtEl>
                                          <p:spTgt spid="44"/>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45"/>
                                        </p:tgtEl>
                                        <p:attrNameLst>
                                          <p:attrName>style.visibility</p:attrName>
                                        </p:attrNameLst>
                                      </p:cBhvr>
                                      <p:to>
                                        <p:strVal val="visible"/>
                                      </p:to>
                                    </p:set>
                                    <p:anim calcmode="lin" valueType="num">
                                      <p:cBhvr additive="base">
                                        <p:cTn id="24" dur="500" fill="hold"/>
                                        <p:tgtEl>
                                          <p:spTgt spid="45"/>
                                        </p:tgtEl>
                                        <p:attrNameLst>
                                          <p:attrName>ppt_x</p:attrName>
                                        </p:attrNameLst>
                                      </p:cBhvr>
                                      <p:tavLst>
                                        <p:tav tm="0">
                                          <p:val>
                                            <p:strVal val="0-#ppt_w/2"/>
                                          </p:val>
                                        </p:tav>
                                        <p:tav tm="100000">
                                          <p:val>
                                            <p:strVal val="#ppt_x"/>
                                          </p:val>
                                        </p:tav>
                                      </p:tavLst>
                                    </p:anim>
                                    <p:anim calcmode="lin" valueType="num">
                                      <p:cBhvr additive="base">
                                        <p:cTn id="25" dur="500" fill="hold"/>
                                        <p:tgtEl>
                                          <p:spTgt spid="45"/>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47"/>
                                        </p:tgtEl>
                                        <p:attrNameLst>
                                          <p:attrName>style.visibility</p:attrName>
                                        </p:attrNameLst>
                                      </p:cBhvr>
                                      <p:to>
                                        <p:strVal val="visible"/>
                                      </p:to>
                                    </p:set>
                                    <p:anim calcmode="lin" valueType="num">
                                      <p:cBhvr additive="base">
                                        <p:cTn id="28" dur="500" fill="hold"/>
                                        <p:tgtEl>
                                          <p:spTgt spid="47"/>
                                        </p:tgtEl>
                                        <p:attrNameLst>
                                          <p:attrName>ppt_x</p:attrName>
                                        </p:attrNameLst>
                                      </p:cBhvr>
                                      <p:tavLst>
                                        <p:tav tm="0">
                                          <p:val>
                                            <p:strVal val="0-#ppt_w/2"/>
                                          </p:val>
                                        </p:tav>
                                        <p:tav tm="100000">
                                          <p:val>
                                            <p:strVal val="#ppt_x"/>
                                          </p:val>
                                        </p:tav>
                                      </p:tavLst>
                                    </p:anim>
                                    <p:anim calcmode="lin" valueType="num">
                                      <p:cBhvr additive="base">
                                        <p:cTn id="29" dur="500" fill="hold"/>
                                        <p:tgtEl>
                                          <p:spTgt spid="47"/>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49"/>
                                        </p:tgtEl>
                                        <p:attrNameLst>
                                          <p:attrName>style.visibility</p:attrName>
                                        </p:attrNameLst>
                                      </p:cBhvr>
                                      <p:to>
                                        <p:strVal val="visible"/>
                                      </p:to>
                                    </p:set>
                                    <p:anim calcmode="lin" valueType="num">
                                      <p:cBhvr additive="base">
                                        <p:cTn id="32" dur="500" fill="hold"/>
                                        <p:tgtEl>
                                          <p:spTgt spid="49"/>
                                        </p:tgtEl>
                                        <p:attrNameLst>
                                          <p:attrName>ppt_x</p:attrName>
                                        </p:attrNameLst>
                                      </p:cBhvr>
                                      <p:tavLst>
                                        <p:tav tm="0">
                                          <p:val>
                                            <p:strVal val="0-#ppt_w/2"/>
                                          </p:val>
                                        </p:tav>
                                        <p:tav tm="100000">
                                          <p:val>
                                            <p:strVal val="#ppt_x"/>
                                          </p:val>
                                        </p:tav>
                                      </p:tavLst>
                                    </p:anim>
                                    <p:anim calcmode="lin" valueType="num">
                                      <p:cBhvr additive="base">
                                        <p:cTn id="33" dur="500" fill="hold"/>
                                        <p:tgtEl>
                                          <p:spTgt spid="49"/>
                                        </p:tgtEl>
                                        <p:attrNameLst>
                                          <p:attrName>ppt_y</p:attrName>
                                        </p:attrNameLst>
                                      </p:cBhvr>
                                      <p:tavLst>
                                        <p:tav tm="0">
                                          <p:val>
                                            <p:strVal val="#ppt_y"/>
                                          </p:val>
                                        </p:tav>
                                        <p:tav tm="100000">
                                          <p:val>
                                            <p:strVal val="#ppt_y"/>
                                          </p:val>
                                        </p:tav>
                                      </p:tavLst>
                                    </p:anim>
                                  </p:childTnLst>
                                </p:cTn>
                              </p:par>
                              <p:par>
                                <p:cTn id="34" presetID="2" presetClass="entr" presetSubtype="8" fill="hold" nodeType="withEffect">
                                  <p:stCondLst>
                                    <p:cond delay="0"/>
                                  </p:stCondLst>
                                  <p:childTnLst>
                                    <p:set>
                                      <p:cBhvr>
                                        <p:cTn id="35" dur="1" fill="hold">
                                          <p:stCondLst>
                                            <p:cond delay="0"/>
                                          </p:stCondLst>
                                        </p:cTn>
                                        <p:tgtEl>
                                          <p:spTgt spid="97"/>
                                        </p:tgtEl>
                                        <p:attrNameLst>
                                          <p:attrName>style.visibility</p:attrName>
                                        </p:attrNameLst>
                                      </p:cBhvr>
                                      <p:to>
                                        <p:strVal val="visible"/>
                                      </p:to>
                                    </p:set>
                                    <p:anim calcmode="lin" valueType="num">
                                      <p:cBhvr additive="base">
                                        <p:cTn id="36" dur="500" fill="hold"/>
                                        <p:tgtEl>
                                          <p:spTgt spid="97"/>
                                        </p:tgtEl>
                                        <p:attrNameLst>
                                          <p:attrName>ppt_x</p:attrName>
                                        </p:attrNameLst>
                                      </p:cBhvr>
                                      <p:tavLst>
                                        <p:tav tm="0">
                                          <p:val>
                                            <p:strVal val="0-#ppt_w/2"/>
                                          </p:val>
                                        </p:tav>
                                        <p:tav tm="100000">
                                          <p:val>
                                            <p:strVal val="#ppt_x"/>
                                          </p:val>
                                        </p:tav>
                                      </p:tavLst>
                                    </p:anim>
                                    <p:anim calcmode="lin" valueType="num">
                                      <p:cBhvr additive="base">
                                        <p:cTn id="37" dur="500" fill="hold"/>
                                        <p:tgtEl>
                                          <p:spTgt spid="97"/>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70"/>
                                        </p:tgtEl>
                                        <p:attrNameLst>
                                          <p:attrName>style.visibility</p:attrName>
                                        </p:attrNameLst>
                                      </p:cBhvr>
                                      <p:to>
                                        <p:strVal val="visible"/>
                                      </p:to>
                                    </p:set>
                                    <p:anim calcmode="lin" valueType="num">
                                      <p:cBhvr additive="base">
                                        <p:cTn id="40" dur="500" fill="hold"/>
                                        <p:tgtEl>
                                          <p:spTgt spid="70"/>
                                        </p:tgtEl>
                                        <p:attrNameLst>
                                          <p:attrName>ppt_x</p:attrName>
                                        </p:attrNameLst>
                                      </p:cBhvr>
                                      <p:tavLst>
                                        <p:tav tm="0">
                                          <p:val>
                                            <p:strVal val="0-#ppt_w/2"/>
                                          </p:val>
                                        </p:tav>
                                        <p:tav tm="100000">
                                          <p:val>
                                            <p:strVal val="#ppt_x"/>
                                          </p:val>
                                        </p:tav>
                                      </p:tavLst>
                                    </p:anim>
                                    <p:anim calcmode="lin" valueType="num">
                                      <p:cBhvr additive="base">
                                        <p:cTn id="41" dur="500" fill="hold"/>
                                        <p:tgtEl>
                                          <p:spTgt spid="70"/>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50"/>
                                        </p:tgtEl>
                                        <p:attrNameLst>
                                          <p:attrName>style.visibility</p:attrName>
                                        </p:attrNameLst>
                                      </p:cBhvr>
                                      <p:to>
                                        <p:strVal val="visible"/>
                                      </p:to>
                                    </p:set>
                                    <p:anim calcmode="lin" valueType="num">
                                      <p:cBhvr additive="base">
                                        <p:cTn id="46" dur="500" fill="hold"/>
                                        <p:tgtEl>
                                          <p:spTgt spid="50"/>
                                        </p:tgtEl>
                                        <p:attrNameLst>
                                          <p:attrName>ppt_x</p:attrName>
                                        </p:attrNameLst>
                                      </p:cBhvr>
                                      <p:tavLst>
                                        <p:tav tm="0">
                                          <p:val>
                                            <p:strVal val="#ppt_x"/>
                                          </p:val>
                                        </p:tav>
                                        <p:tav tm="100000">
                                          <p:val>
                                            <p:strVal val="#ppt_x"/>
                                          </p:val>
                                        </p:tav>
                                      </p:tavLst>
                                    </p:anim>
                                    <p:anim calcmode="lin" valueType="num">
                                      <p:cBhvr additive="base">
                                        <p:cTn id="47" dur="500" fill="hold"/>
                                        <p:tgtEl>
                                          <p:spTgt spid="50"/>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51"/>
                                        </p:tgtEl>
                                        <p:attrNameLst>
                                          <p:attrName>style.visibility</p:attrName>
                                        </p:attrNameLst>
                                      </p:cBhvr>
                                      <p:to>
                                        <p:strVal val="visible"/>
                                      </p:to>
                                    </p:set>
                                    <p:anim calcmode="lin" valueType="num">
                                      <p:cBhvr additive="base">
                                        <p:cTn id="50" dur="500" fill="hold"/>
                                        <p:tgtEl>
                                          <p:spTgt spid="51"/>
                                        </p:tgtEl>
                                        <p:attrNameLst>
                                          <p:attrName>ppt_x</p:attrName>
                                        </p:attrNameLst>
                                      </p:cBhvr>
                                      <p:tavLst>
                                        <p:tav tm="0">
                                          <p:val>
                                            <p:strVal val="#ppt_x"/>
                                          </p:val>
                                        </p:tav>
                                        <p:tav tm="100000">
                                          <p:val>
                                            <p:strVal val="#ppt_x"/>
                                          </p:val>
                                        </p:tav>
                                      </p:tavLst>
                                    </p:anim>
                                    <p:anim calcmode="lin" valueType="num">
                                      <p:cBhvr additive="base">
                                        <p:cTn id="51" dur="500" fill="hold"/>
                                        <p:tgtEl>
                                          <p:spTgt spid="51"/>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53"/>
                                        </p:tgtEl>
                                        <p:attrNameLst>
                                          <p:attrName>style.visibility</p:attrName>
                                        </p:attrNameLst>
                                      </p:cBhvr>
                                      <p:to>
                                        <p:strVal val="visible"/>
                                      </p:to>
                                    </p:set>
                                    <p:anim calcmode="lin" valueType="num">
                                      <p:cBhvr additive="base">
                                        <p:cTn id="54" dur="500" fill="hold"/>
                                        <p:tgtEl>
                                          <p:spTgt spid="53"/>
                                        </p:tgtEl>
                                        <p:attrNameLst>
                                          <p:attrName>ppt_x</p:attrName>
                                        </p:attrNameLst>
                                      </p:cBhvr>
                                      <p:tavLst>
                                        <p:tav tm="0">
                                          <p:val>
                                            <p:strVal val="#ppt_x"/>
                                          </p:val>
                                        </p:tav>
                                        <p:tav tm="100000">
                                          <p:val>
                                            <p:strVal val="#ppt_x"/>
                                          </p:val>
                                        </p:tav>
                                      </p:tavLst>
                                    </p:anim>
                                    <p:anim calcmode="lin" valueType="num">
                                      <p:cBhvr additive="base">
                                        <p:cTn id="55" dur="500" fill="hold"/>
                                        <p:tgtEl>
                                          <p:spTgt spid="53"/>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54"/>
                                        </p:tgtEl>
                                        <p:attrNameLst>
                                          <p:attrName>style.visibility</p:attrName>
                                        </p:attrNameLst>
                                      </p:cBhvr>
                                      <p:to>
                                        <p:strVal val="visible"/>
                                      </p:to>
                                    </p:set>
                                    <p:anim calcmode="lin" valueType="num">
                                      <p:cBhvr additive="base">
                                        <p:cTn id="58" dur="500" fill="hold"/>
                                        <p:tgtEl>
                                          <p:spTgt spid="54"/>
                                        </p:tgtEl>
                                        <p:attrNameLst>
                                          <p:attrName>ppt_x</p:attrName>
                                        </p:attrNameLst>
                                      </p:cBhvr>
                                      <p:tavLst>
                                        <p:tav tm="0">
                                          <p:val>
                                            <p:strVal val="#ppt_x"/>
                                          </p:val>
                                        </p:tav>
                                        <p:tav tm="100000">
                                          <p:val>
                                            <p:strVal val="#ppt_x"/>
                                          </p:val>
                                        </p:tav>
                                      </p:tavLst>
                                    </p:anim>
                                    <p:anim calcmode="lin" valueType="num">
                                      <p:cBhvr additive="base">
                                        <p:cTn id="59" dur="500" fill="hold"/>
                                        <p:tgtEl>
                                          <p:spTgt spid="54"/>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55"/>
                                        </p:tgtEl>
                                        <p:attrNameLst>
                                          <p:attrName>style.visibility</p:attrName>
                                        </p:attrNameLst>
                                      </p:cBhvr>
                                      <p:to>
                                        <p:strVal val="visible"/>
                                      </p:to>
                                    </p:set>
                                    <p:anim calcmode="lin" valueType="num">
                                      <p:cBhvr additive="base">
                                        <p:cTn id="62" dur="500" fill="hold"/>
                                        <p:tgtEl>
                                          <p:spTgt spid="55"/>
                                        </p:tgtEl>
                                        <p:attrNameLst>
                                          <p:attrName>ppt_x</p:attrName>
                                        </p:attrNameLst>
                                      </p:cBhvr>
                                      <p:tavLst>
                                        <p:tav tm="0">
                                          <p:val>
                                            <p:strVal val="#ppt_x"/>
                                          </p:val>
                                        </p:tav>
                                        <p:tav tm="100000">
                                          <p:val>
                                            <p:strVal val="#ppt_x"/>
                                          </p:val>
                                        </p:tav>
                                      </p:tavLst>
                                    </p:anim>
                                    <p:anim calcmode="lin" valueType="num">
                                      <p:cBhvr additive="base">
                                        <p:cTn id="63" dur="500" fill="hold"/>
                                        <p:tgtEl>
                                          <p:spTgt spid="55"/>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56"/>
                                        </p:tgtEl>
                                        <p:attrNameLst>
                                          <p:attrName>style.visibility</p:attrName>
                                        </p:attrNameLst>
                                      </p:cBhvr>
                                      <p:to>
                                        <p:strVal val="visible"/>
                                      </p:to>
                                    </p:set>
                                    <p:anim calcmode="lin" valueType="num">
                                      <p:cBhvr additive="base">
                                        <p:cTn id="66" dur="500" fill="hold"/>
                                        <p:tgtEl>
                                          <p:spTgt spid="56"/>
                                        </p:tgtEl>
                                        <p:attrNameLst>
                                          <p:attrName>ppt_x</p:attrName>
                                        </p:attrNameLst>
                                      </p:cBhvr>
                                      <p:tavLst>
                                        <p:tav tm="0">
                                          <p:val>
                                            <p:strVal val="#ppt_x"/>
                                          </p:val>
                                        </p:tav>
                                        <p:tav tm="100000">
                                          <p:val>
                                            <p:strVal val="#ppt_x"/>
                                          </p:val>
                                        </p:tav>
                                      </p:tavLst>
                                    </p:anim>
                                    <p:anim calcmode="lin" valueType="num">
                                      <p:cBhvr additive="base">
                                        <p:cTn id="67" dur="500" fill="hold"/>
                                        <p:tgtEl>
                                          <p:spTgt spid="56"/>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57"/>
                                        </p:tgtEl>
                                        <p:attrNameLst>
                                          <p:attrName>style.visibility</p:attrName>
                                        </p:attrNameLst>
                                      </p:cBhvr>
                                      <p:to>
                                        <p:strVal val="visible"/>
                                      </p:to>
                                    </p:set>
                                    <p:anim calcmode="lin" valueType="num">
                                      <p:cBhvr additive="base">
                                        <p:cTn id="70" dur="500" fill="hold"/>
                                        <p:tgtEl>
                                          <p:spTgt spid="57"/>
                                        </p:tgtEl>
                                        <p:attrNameLst>
                                          <p:attrName>ppt_x</p:attrName>
                                        </p:attrNameLst>
                                      </p:cBhvr>
                                      <p:tavLst>
                                        <p:tav tm="0">
                                          <p:val>
                                            <p:strVal val="#ppt_x"/>
                                          </p:val>
                                        </p:tav>
                                        <p:tav tm="100000">
                                          <p:val>
                                            <p:strVal val="#ppt_x"/>
                                          </p:val>
                                        </p:tav>
                                      </p:tavLst>
                                    </p:anim>
                                    <p:anim calcmode="lin" valueType="num">
                                      <p:cBhvr additive="base">
                                        <p:cTn id="71" dur="500" fill="hold"/>
                                        <p:tgtEl>
                                          <p:spTgt spid="57"/>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60"/>
                                        </p:tgtEl>
                                        <p:attrNameLst>
                                          <p:attrName>style.visibility</p:attrName>
                                        </p:attrNameLst>
                                      </p:cBhvr>
                                      <p:to>
                                        <p:strVal val="visible"/>
                                      </p:to>
                                    </p:set>
                                    <p:anim calcmode="lin" valueType="num">
                                      <p:cBhvr additive="base">
                                        <p:cTn id="74" dur="500" fill="hold"/>
                                        <p:tgtEl>
                                          <p:spTgt spid="60"/>
                                        </p:tgtEl>
                                        <p:attrNameLst>
                                          <p:attrName>ppt_x</p:attrName>
                                        </p:attrNameLst>
                                      </p:cBhvr>
                                      <p:tavLst>
                                        <p:tav tm="0">
                                          <p:val>
                                            <p:strVal val="#ppt_x"/>
                                          </p:val>
                                        </p:tav>
                                        <p:tav tm="100000">
                                          <p:val>
                                            <p:strVal val="#ppt_x"/>
                                          </p:val>
                                        </p:tav>
                                      </p:tavLst>
                                    </p:anim>
                                    <p:anim calcmode="lin" valueType="num">
                                      <p:cBhvr additive="base">
                                        <p:cTn id="75" dur="500" fill="hold"/>
                                        <p:tgtEl>
                                          <p:spTgt spid="60"/>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63"/>
                                        </p:tgtEl>
                                        <p:attrNameLst>
                                          <p:attrName>style.visibility</p:attrName>
                                        </p:attrNameLst>
                                      </p:cBhvr>
                                      <p:to>
                                        <p:strVal val="visible"/>
                                      </p:to>
                                    </p:set>
                                    <p:anim calcmode="lin" valueType="num">
                                      <p:cBhvr additive="base">
                                        <p:cTn id="78" dur="500" fill="hold"/>
                                        <p:tgtEl>
                                          <p:spTgt spid="63"/>
                                        </p:tgtEl>
                                        <p:attrNameLst>
                                          <p:attrName>ppt_x</p:attrName>
                                        </p:attrNameLst>
                                      </p:cBhvr>
                                      <p:tavLst>
                                        <p:tav tm="0">
                                          <p:val>
                                            <p:strVal val="#ppt_x"/>
                                          </p:val>
                                        </p:tav>
                                        <p:tav tm="100000">
                                          <p:val>
                                            <p:strVal val="#ppt_x"/>
                                          </p:val>
                                        </p:tav>
                                      </p:tavLst>
                                    </p:anim>
                                    <p:anim calcmode="lin" valueType="num">
                                      <p:cBhvr additive="base">
                                        <p:cTn id="79" dur="500" fill="hold"/>
                                        <p:tgtEl>
                                          <p:spTgt spid="63"/>
                                        </p:tgtEl>
                                        <p:attrNameLst>
                                          <p:attrName>ppt_y</p:attrName>
                                        </p:attrNameLst>
                                      </p:cBhvr>
                                      <p:tavLst>
                                        <p:tav tm="0">
                                          <p:val>
                                            <p:strVal val="1+#ppt_h/2"/>
                                          </p:val>
                                        </p:tav>
                                        <p:tav tm="100000">
                                          <p:val>
                                            <p:strVal val="#ppt_y"/>
                                          </p:val>
                                        </p:tav>
                                      </p:tavLst>
                                    </p:anim>
                                  </p:childTnLst>
                                </p:cTn>
                              </p:par>
                              <p:par>
                                <p:cTn id="80" presetID="2" presetClass="entr" presetSubtype="4" fill="hold" nodeType="withEffect">
                                  <p:stCondLst>
                                    <p:cond delay="0"/>
                                  </p:stCondLst>
                                  <p:childTnLst>
                                    <p:set>
                                      <p:cBhvr>
                                        <p:cTn id="81" dur="1" fill="hold">
                                          <p:stCondLst>
                                            <p:cond delay="0"/>
                                          </p:stCondLst>
                                        </p:cTn>
                                        <p:tgtEl>
                                          <p:spTgt spid="64"/>
                                        </p:tgtEl>
                                        <p:attrNameLst>
                                          <p:attrName>style.visibility</p:attrName>
                                        </p:attrNameLst>
                                      </p:cBhvr>
                                      <p:to>
                                        <p:strVal val="visible"/>
                                      </p:to>
                                    </p:set>
                                    <p:anim calcmode="lin" valueType="num">
                                      <p:cBhvr additive="base">
                                        <p:cTn id="82" dur="500" fill="hold"/>
                                        <p:tgtEl>
                                          <p:spTgt spid="64"/>
                                        </p:tgtEl>
                                        <p:attrNameLst>
                                          <p:attrName>ppt_x</p:attrName>
                                        </p:attrNameLst>
                                      </p:cBhvr>
                                      <p:tavLst>
                                        <p:tav tm="0">
                                          <p:val>
                                            <p:strVal val="#ppt_x"/>
                                          </p:val>
                                        </p:tav>
                                        <p:tav tm="100000">
                                          <p:val>
                                            <p:strVal val="#ppt_x"/>
                                          </p:val>
                                        </p:tav>
                                      </p:tavLst>
                                    </p:anim>
                                    <p:anim calcmode="lin" valueType="num">
                                      <p:cBhvr additive="base">
                                        <p:cTn id="83" dur="500" fill="hold"/>
                                        <p:tgtEl>
                                          <p:spTgt spid="64"/>
                                        </p:tgtEl>
                                        <p:attrNameLst>
                                          <p:attrName>ppt_y</p:attrName>
                                        </p:attrNameLst>
                                      </p:cBhvr>
                                      <p:tavLst>
                                        <p:tav tm="0">
                                          <p:val>
                                            <p:strVal val="1+#ppt_h/2"/>
                                          </p:val>
                                        </p:tav>
                                        <p:tav tm="100000">
                                          <p:val>
                                            <p:strVal val="#ppt_y"/>
                                          </p:val>
                                        </p:tav>
                                      </p:tavLst>
                                    </p:anim>
                                  </p:childTnLst>
                                </p:cTn>
                              </p:par>
                              <p:par>
                                <p:cTn id="84" presetID="2" presetClass="entr" presetSubtype="4" fill="hold" nodeType="withEffect">
                                  <p:stCondLst>
                                    <p:cond delay="0"/>
                                  </p:stCondLst>
                                  <p:childTnLst>
                                    <p:set>
                                      <p:cBhvr>
                                        <p:cTn id="85" dur="1" fill="hold">
                                          <p:stCondLst>
                                            <p:cond delay="0"/>
                                          </p:stCondLst>
                                        </p:cTn>
                                        <p:tgtEl>
                                          <p:spTgt spid="74"/>
                                        </p:tgtEl>
                                        <p:attrNameLst>
                                          <p:attrName>style.visibility</p:attrName>
                                        </p:attrNameLst>
                                      </p:cBhvr>
                                      <p:to>
                                        <p:strVal val="visible"/>
                                      </p:to>
                                    </p:set>
                                    <p:anim calcmode="lin" valueType="num">
                                      <p:cBhvr additive="base">
                                        <p:cTn id="86" dur="500" fill="hold"/>
                                        <p:tgtEl>
                                          <p:spTgt spid="74"/>
                                        </p:tgtEl>
                                        <p:attrNameLst>
                                          <p:attrName>ppt_x</p:attrName>
                                        </p:attrNameLst>
                                      </p:cBhvr>
                                      <p:tavLst>
                                        <p:tav tm="0">
                                          <p:val>
                                            <p:strVal val="#ppt_x"/>
                                          </p:val>
                                        </p:tav>
                                        <p:tav tm="100000">
                                          <p:val>
                                            <p:strVal val="#ppt_x"/>
                                          </p:val>
                                        </p:tav>
                                      </p:tavLst>
                                    </p:anim>
                                    <p:anim calcmode="lin" valueType="num">
                                      <p:cBhvr additive="base">
                                        <p:cTn id="87" dur="500" fill="hold"/>
                                        <p:tgtEl>
                                          <p:spTgt spid="74"/>
                                        </p:tgtEl>
                                        <p:attrNameLst>
                                          <p:attrName>ppt_y</p:attrName>
                                        </p:attrNameLst>
                                      </p:cBhvr>
                                      <p:tavLst>
                                        <p:tav tm="0">
                                          <p:val>
                                            <p:strVal val="1+#ppt_h/2"/>
                                          </p:val>
                                        </p:tav>
                                        <p:tav tm="100000">
                                          <p:val>
                                            <p:strVal val="#ppt_y"/>
                                          </p:val>
                                        </p:tav>
                                      </p:tavLst>
                                    </p:anim>
                                  </p:childTnLst>
                                </p:cTn>
                              </p:par>
                              <p:par>
                                <p:cTn id="88" presetID="2" presetClass="entr" presetSubtype="4" fill="hold" nodeType="withEffect">
                                  <p:stCondLst>
                                    <p:cond delay="0"/>
                                  </p:stCondLst>
                                  <p:childTnLst>
                                    <p:set>
                                      <p:cBhvr>
                                        <p:cTn id="89" dur="1" fill="hold">
                                          <p:stCondLst>
                                            <p:cond delay="0"/>
                                          </p:stCondLst>
                                        </p:cTn>
                                        <p:tgtEl>
                                          <p:spTgt spid="100"/>
                                        </p:tgtEl>
                                        <p:attrNameLst>
                                          <p:attrName>style.visibility</p:attrName>
                                        </p:attrNameLst>
                                      </p:cBhvr>
                                      <p:to>
                                        <p:strVal val="visible"/>
                                      </p:to>
                                    </p:set>
                                    <p:anim calcmode="lin" valueType="num">
                                      <p:cBhvr additive="base">
                                        <p:cTn id="90" dur="500" fill="hold"/>
                                        <p:tgtEl>
                                          <p:spTgt spid="100"/>
                                        </p:tgtEl>
                                        <p:attrNameLst>
                                          <p:attrName>ppt_x</p:attrName>
                                        </p:attrNameLst>
                                      </p:cBhvr>
                                      <p:tavLst>
                                        <p:tav tm="0">
                                          <p:val>
                                            <p:strVal val="#ppt_x"/>
                                          </p:val>
                                        </p:tav>
                                        <p:tav tm="100000">
                                          <p:val>
                                            <p:strVal val="#ppt_x"/>
                                          </p:val>
                                        </p:tav>
                                      </p:tavLst>
                                    </p:anim>
                                    <p:anim calcmode="lin" valueType="num">
                                      <p:cBhvr additive="base">
                                        <p:cTn id="91" dur="500" fill="hold"/>
                                        <p:tgtEl>
                                          <p:spTgt spid="100"/>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105"/>
                                        </p:tgtEl>
                                        <p:attrNameLst>
                                          <p:attrName>style.visibility</p:attrName>
                                        </p:attrNameLst>
                                      </p:cBhvr>
                                      <p:to>
                                        <p:strVal val="visible"/>
                                      </p:to>
                                    </p:set>
                                    <p:anim calcmode="lin" valueType="num">
                                      <p:cBhvr additive="base">
                                        <p:cTn id="94" dur="500" fill="hold"/>
                                        <p:tgtEl>
                                          <p:spTgt spid="105"/>
                                        </p:tgtEl>
                                        <p:attrNameLst>
                                          <p:attrName>ppt_x</p:attrName>
                                        </p:attrNameLst>
                                      </p:cBhvr>
                                      <p:tavLst>
                                        <p:tav tm="0">
                                          <p:val>
                                            <p:strVal val="#ppt_x"/>
                                          </p:val>
                                        </p:tav>
                                        <p:tav tm="100000">
                                          <p:val>
                                            <p:strVal val="#ppt_x"/>
                                          </p:val>
                                        </p:tav>
                                      </p:tavLst>
                                    </p:anim>
                                    <p:anim calcmode="lin" valueType="num">
                                      <p:cBhvr additive="base">
                                        <p:cTn id="95" dur="500" fill="hold"/>
                                        <p:tgtEl>
                                          <p:spTgt spid="105"/>
                                        </p:tgtEl>
                                        <p:attrNameLst>
                                          <p:attrName>ppt_y</p:attrName>
                                        </p:attrNameLst>
                                      </p:cBhvr>
                                      <p:tavLst>
                                        <p:tav tm="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8" fill="hold" nodeType="clickEffect">
                                  <p:stCondLst>
                                    <p:cond delay="0"/>
                                  </p:stCondLst>
                                  <p:childTnLst>
                                    <p:set>
                                      <p:cBhvr>
                                        <p:cTn id="99" dur="1" fill="hold">
                                          <p:stCondLst>
                                            <p:cond delay="0"/>
                                          </p:stCondLst>
                                        </p:cTn>
                                        <p:tgtEl>
                                          <p:spTgt spid="110"/>
                                        </p:tgtEl>
                                        <p:attrNameLst>
                                          <p:attrName>style.visibility</p:attrName>
                                        </p:attrNameLst>
                                      </p:cBhvr>
                                      <p:to>
                                        <p:strVal val="visible"/>
                                      </p:to>
                                    </p:set>
                                    <p:anim calcmode="lin" valueType="num">
                                      <p:cBhvr additive="base">
                                        <p:cTn id="100" dur="500" fill="hold"/>
                                        <p:tgtEl>
                                          <p:spTgt spid="110"/>
                                        </p:tgtEl>
                                        <p:attrNameLst>
                                          <p:attrName>ppt_x</p:attrName>
                                        </p:attrNameLst>
                                      </p:cBhvr>
                                      <p:tavLst>
                                        <p:tav tm="0">
                                          <p:val>
                                            <p:strVal val="0-#ppt_w/2"/>
                                          </p:val>
                                        </p:tav>
                                        <p:tav tm="100000">
                                          <p:val>
                                            <p:strVal val="#ppt_x"/>
                                          </p:val>
                                        </p:tav>
                                      </p:tavLst>
                                    </p:anim>
                                    <p:anim calcmode="lin" valueType="num">
                                      <p:cBhvr additive="base">
                                        <p:cTn id="101" dur="500" fill="hold"/>
                                        <p:tgtEl>
                                          <p:spTgt spid="1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animBg="1"/>
      <p:bldP spid="42" grpId="0" animBg="1"/>
      <p:bldP spid="49" grpId="0" animBg="1"/>
      <p:bldP spid="50" grpId="0" animBg="1"/>
      <p:bldP spid="51" grpId="0" animBg="1"/>
      <p:bldP spid="57" grpId="0" animBg="1"/>
      <p:bldP spid="60" grpId="0" animBg="1"/>
      <p:bldP spid="63" grpId="0" animBg="1"/>
      <p:bldP spid="70" grpId="0"/>
      <p:bldP spid="10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pic>
        <p:nvPicPr>
          <p:cNvPr id="306" name="Google Shape;306;p24"/>
          <p:cNvPicPr preferRelativeResize="0"/>
          <p:nvPr/>
        </p:nvPicPr>
        <p:blipFill>
          <a:blip r:embed="rId3">
            <a:alphaModFix/>
          </a:blip>
          <a:stretch>
            <a:fillRect/>
          </a:stretch>
        </p:blipFill>
        <p:spPr>
          <a:xfrm>
            <a:off x="7719572" y="76200"/>
            <a:ext cx="1348226" cy="400200"/>
          </a:xfrm>
          <a:prstGeom prst="rect">
            <a:avLst/>
          </a:prstGeom>
          <a:noFill/>
          <a:ln>
            <a:noFill/>
          </a:ln>
        </p:spPr>
      </p:pic>
      <p:sp>
        <p:nvSpPr>
          <p:cNvPr id="17" name="标题 1">
            <a:extLst>
              <a:ext uri="{FF2B5EF4-FFF2-40B4-BE49-F238E27FC236}">
                <a16:creationId xmlns:a16="http://schemas.microsoft.com/office/drawing/2014/main" id="{5DB4E280-BF23-BDEC-F2F1-9940F0CAC0E1}"/>
              </a:ext>
            </a:extLst>
          </p:cNvPr>
          <p:cNvSpPr txBox="1">
            <a:spLocks/>
          </p:cNvSpPr>
          <p:nvPr/>
        </p:nvSpPr>
        <p:spPr>
          <a:xfrm>
            <a:off x="20782" y="99989"/>
            <a:ext cx="6964032" cy="1082082"/>
          </a:xfrm>
          <a:prstGeom prst="rect">
            <a:avLst/>
          </a:prstGeom>
        </p:spPr>
        <p:txBody>
          <a:bodyPr vert="horz" lIns="91440" tIns="45720" rIns="91440" bIns="45720" rtlCol="0" anchor="ctr">
            <a:noAutofit/>
          </a:bodyPr>
          <a:lstStyle/>
          <a:p>
            <a:pPr lvl="0">
              <a:spcBef>
                <a:spcPct val="0"/>
              </a:spcBef>
              <a:defRPr/>
            </a:pPr>
            <a:r>
              <a:rPr lang="en-US" altLang="zh-CN" sz="3600" dirty="0" err="1">
                <a:solidFill>
                  <a:srgbClr val="3B31BD"/>
                </a:solidFill>
                <a:latin typeface="Tahoma" panose="020B0604030504040204" pitchFamily="34" charset="0"/>
                <a:ea typeface="Tahoma" panose="020B0604030504040204" pitchFamily="34" charset="0"/>
                <a:cs typeface="Tahoma" panose="020B0604030504040204" pitchFamily="34" charset="0"/>
              </a:rPr>
              <a:t>Redo+Undo</a:t>
            </a:r>
            <a:r>
              <a:rPr lang="en-US" altLang="zh-CN" sz="3600" dirty="0">
                <a:solidFill>
                  <a:srgbClr val="3B31BD"/>
                </a:solidFill>
                <a:latin typeface="Tahoma" panose="020B0604030504040204" pitchFamily="34" charset="0"/>
                <a:ea typeface="Tahoma" panose="020B0604030504040204" pitchFamily="34" charset="0"/>
                <a:cs typeface="Tahoma" panose="020B0604030504040204" pitchFamily="34" charset="0"/>
              </a:rPr>
              <a:t> Logging for Failure Recovery</a:t>
            </a:r>
            <a:endParaRPr lang="zh-CN" altLang="en-US" sz="3600" dirty="0">
              <a:solidFill>
                <a:srgbClr val="3B31BD"/>
              </a:solidFill>
              <a:latin typeface="Tahoma" panose="020B0604030504040204" pitchFamily="34" charset="0"/>
              <a:ea typeface="+mj-ea"/>
              <a:cs typeface="Tahoma" panose="020B0604030504040204" pitchFamily="34" charset="0"/>
            </a:endParaRPr>
          </a:p>
        </p:txBody>
      </p:sp>
      <p:sp>
        <p:nvSpPr>
          <p:cNvPr id="2" name="Footer Placeholder 1">
            <a:extLst>
              <a:ext uri="{FF2B5EF4-FFF2-40B4-BE49-F238E27FC236}">
                <a16:creationId xmlns:a16="http://schemas.microsoft.com/office/drawing/2014/main" id="{6265B441-B188-AD43-746D-6D86CBD6648E}"/>
              </a:ext>
            </a:extLst>
          </p:cNvPr>
          <p:cNvSpPr>
            <a:spLocks noGrp="1"/>
          </p:cNvSpPr>
          <p:nvPr>
            <p:ph type="ftr" sz="quarter" idx="3"/>
          </p:nvPr>
        </p:nvSpPr>
        <p:spPr/>
        <p:txBody>
          <a:bodyPr/>
          <a:lstStyle/>
          <a:p>
            <a:r>
              <a:rPr lang="en-US"/>
              <a:t>NVMW 2023</a:t>
            </a:r>
            <a:endParaRPr lang="en-US" dirty="0"/>
          </a:p>
        </p:txBody>
      </p:sp>
      <p:sp>
        <p:nvSpPr>
          <p:cNvPr id="3" name="Slide Number Placeholder 2">
            <a:extLst>
              <a:ext uri="{FF2B5EF4-FFF2-40B4-BE49-F238E27FC236}">
                <a16:creationId xmlns:a16="http://schemas.microsoft.com/office/drawing/2014/main" id="{5DBC713F-AAE1-91A7-6E98-A7F449052B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8" name="Rectangle 7">
            <a:extLst>
              <a:ext uri="{FF2B5EF4-FFF2-40B4-BE49-F238E27FC236}">
                <a16:creationId xmlns:a16="http://schemas.microsoft.com/office/drawing/2014/main" id="{8C305868-7CCD-A76E-B99F-3C61C9B884EB}"/>
              </a:ext>
            </a:extLst>
          </p:cNvPr>
          <p:cNvSpPr/>
          <p:nvPr/>
        </p:nvSpPr>
        <p:spPr>
          <a:xfrm>
            <a:off x="887197" y="1233613"/>
            <a:ext cx="2160240" cy="1676496"/>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Store r1, [A]</a:t>
            </a:r>
          </a:p>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Store r2, [B]</a:t>
            </a:r>
          </a:p>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a:t>
            </a:r>
          </a:p>
        </p:txBody>
      </p:sp>
      <p:sp>
        <p:nvSpPr>
          <p:cNvPr id="9" name="Rectangle 8">
            <a:extLst>
              <a:ext uri="{FF2B5EF4-FFF2-40B4-BE49-F238E27FC236}">
                <a16:creationId xmlns:a16="http://schemas.microsoft.com/office/drawing/2014/main" id="{2889AB42-F666-1C5B-697C-2BE1CB05D6B5}"/>
              </a:ext>
            </a:extLst>
          </p:cNvPr>
          <p:cNvSpPr/>
          <p:nvPr/>
        </p:nvSpPr>
        <p:spPr>
          <a:xfrm>
            <a:off x="887197" y="3102622"/>
            <a:ext cx="2200880" cy="1609356"/>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Store r3, [C]</a:t>
            </a:r>
          </a:p>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Store r4, [D]</a:t>
            </a:r>
          </a:p>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a:t>
            </a:r>
          </a:p>
        </p:txBody>
      </p:sp>
      <p:sp>
        <p:nvSpPr>
          <p:cNvPr id="12" name="Rectangle 11">
            <a:extLst>
              <a:ext uri="{FF2B5EF4-FFF2-40B4-BE49-F238E27FC236}">
                <a16:creationId xmlns:a16="http://schemas.microsoft.com/office/drawing/2014/main" id="{7F7FDC54-68A4-4812-1507-06E612792857}"/>
              </a:ext>
            </a:extLst>
          </p:cNvPr>
          <p:cNvSpPr/>
          <p:nvPr/>
        </p:nvSpPr>
        <p:spPr>
          <a:xfrm>
            <a:off x="5735381" y="1506497"/>
            <a:ext cx="1517193" cy="79287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13" name="Rectangle 12">
            <a:extLst>
              <a:ext uri="{FF2B5EF4-FFF2-40B4-BE49-F238E27FC236}">
                <a16:creationId xmlns:a16="http://schemas.microsoft.com/office/drawing/2014/main" id="{1685EB09-CE95-DCBC-77EC-15E3269B2E2E}"/>
              </a:ext>
            </a:extLst>
          </p:cNvPr>
          <p:cNvSpPr/>
          <p:nvPr/>
        </p:nvSpPr>
        <p:spPr>
          <a:xfrm>
            <a:off x="5608499" y="3588764"/>
            <a:ext cx="1771832" cy="792871"/>
          </a:xfrm>
          <a:prstGeom prst="rect">
            <a:avLst/>
          </a:prstGeom>
          <a:solidFill>
            <a:schemeClr val="accent1">
              <a:lumMod val="75000"/>
            </a:schemeClr>
          </a:solid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cxnSp>
        <p:nvCxnSpPr>
          <p:cNvPr id="14" name="Elbow Connector 13">
            <a:extLst>
              <a:ext uri="{FF2B5EF4-FFF2-40B4-BE49-F238E27FC236}">
                <a16:creationId xmlns:a16="http://schemas.microsoft.com/office/drawing/2014/main" id="{78893E0E-69D7-CAC3-D487-3CA0A32FFD66}"/>
              </a:ext>
            </a:extLst>
          </p:cNvPr>
          <p:cNvCxnSpPr>
            <a:cxnSpLocks/>
            <a:endCxn id="13" idx="0"/>
          </p:cNvCxnSpPr>
          <p:nvPr/>
        </p:nvCxnSpPr>
        <p:spPr>
          <a:xfrm rot="5400000">
            <a:off x="5852771" y="2947118"/>
            <a:ext cx="1283291" cy="1"/>
          </a:xfrm>
          <a:prstGeom prst="bentConnector3">
            <a:avLst>
              <a:gd name="adj1" fmla="val 50000"/>
            </a:avLst>
          </a:prstGeom>
          <a:ln w="25400">
            <a:prstDash val="sysDash"/>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1981C79-7F73-C29D-1FAA-B8980294CCBC}"/>
              </a:ext>
            </a:extLst>
          </p:cNvPr>
          <p:cNvSpPr txBox="1"/>
          <p:nvPr/>
        </p:nvSpPr>
        <p:spPr>
          <a:xfrm>
            <a:off x="6610474" y="2419070"/>
            <a:ext cx="1280267" cy="954107"/>
          </a:xfrm>
          <a:prstGeom prst="rect">
            <a:avLst/>
          </a:prstGeom>
          <a:noFill/>
        </p:spPr>
        <p:txBody>
          <a:bodyPr wrap="square" rtlCol="0">
            <a:spAutoFit/>
          </a:bodyPr>
          <a:lstStyle/>
          <a:p>
            <a:pPr algn="ctr"/>
            <a:r>
              <a:rPr lang="en-US" sz="2800" dirty="0">
                <a:solidFill>
                  <a:schemeClr val="accent1"/>
                </a:solidFill>
                <a:latin typeface="Tahoma" panose="020B0604030504040204" pitchFamily="34" charset="0"/>
                <a:ea typeface="Tahoma" panose="020B0604030504040204" pitchFamily="34" charset="0"/>
                <a:cs typeface="Tahoma" panose="020B0604030504040204" pitchFamily="34" charset="0"/>
              </a:rPr>
              <a:t>Persist</a:t>
            </a:r>
          </a:p>
          <a:p>
            <a:pPr algn="ctr"/>
            <a:r>
              <a:rPr lang="en-US" sz="2800" dirty="0">
                <a:solidFill>
                  <a:schemeClr val="accent1"/>
                </a:solidFill>
                <a:latin typeface="Tahoma" panose="020B0604030504040204" pitchFamily="34" charset="0"/>
                <a:ea typeface="Tahoma" panose="020B0604030504040204" pitchFamily="34" charset="0"/>
                <a:cs typeface="Tahoma" panose="020B0604030504040204" pitchFamily="34" charset="0"/>
              </a:rPr>
              <a:t>Path</a:t>
            </a:r>
          </a:p>
        </p:txBody>
      </p:sp>
      <p:cxnSp>
        <p:nvCxnSpPr>
          <p:cNvPr id="21" name="Straight Connector 20">
            <a:extLst>
              <a:ext uri="{FF2B5EF4-FFF2-40B4-BE49-F238E27FC236}">
                <a16:creationId xmlns:a16="http://schemas.microsoft.com/office/drawing/2014/main" id="{18738B30-ECBF-895E-9090-4368CD7626B0}"/>
              </a:ext>
            </a:extLst>
          </p:cNvPr>
          <p:cNvCxnSpPr>
            <a:cxnSpLocks/>
          </p:cNvCxnSpPr>
          <p:nvPr/>
        </p:nvCxnSpPr>
        <p:spPr>
          <a:xfrm>
            <a:off x="768969" y="2986994"/>
            <a:ext cx="2319108" cy="0"/>
          </a:xfrm>
          <a:prstGeom prst="line">
            <a:avLst/>
          </a:prstGeom>
          <a:ln w="85725">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6D150D4-9659-E94D-819F-01D71D3A5832}"/>
              </a:ext>
            </a:extLst>
          </p:cNvPr>
          <p:cNvSpPr/>
          <p:nvPr/>
        </p:nvSpPr>
        <p:spPr>
          <a:xfrm>
            <a:off x="6188023" y="1508528"/>
            <a:ext cx="478237" cy="795528"/>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Tahoma" panose="020B0604030504040204" pitchFamily="34" charset="0"/>
                <a:ea typeface="Tahoma" panose="020B0604030504040204" pitchFamily="34" charset="0"/>
                <a:cs typeface="Tahoma" panose="020B0604030504040204" pitchFamily="34" charset="0"/>
              </a:rPr>
              <a:t>C’</a:t>
            </a:r>
          </a:p>
        </p:txBody>
      </p:sp>
      <p:sp>
        <p:nvSpPr>
          <p:cNvPr id="26" name="TextBox 25">
            <a:extLst>
              <a:ext uri="{FF2B5EF4-FFF2-40B4-BE49-F238E27FC236}">
                <a16:creationId xmlns:a16="http://schemas.microsoft.com/office/drawing/2014/main" id="{06C87E5F-7086-3B13-BDE2-F5E535B63201}"/>
              </a:ext>
            </a:extLst>
          </p:cNvPr>
          <p:cNvSpPr txBox="1"/>
          <p:nvPr/>
        </p:nvSpPr>
        <p:spPr>
          <a:xfrm>
            <a:off x="5533902" y="552138"/>
            <a:ext cx="2159842" cy="954107"/>
          </a:xfrm>
          <a:prstGeom prst="rect">
            <a:avLst/>
          </a:prstGeom>
          <a:noFill/>
        </p:spPr>
        <p:txBody>
          <a:bodyPr wrap="square">
            <a:spAutoFit/>
          </a:bodyPr>
          <a:lstStyle/>
          <a:p>
            <a:pPr algn="ctr"/>
            <a:r>
              <a:rPr lang="en-US" sz="2800" dirty="0">
                <a:latin typeface="Tahoma" panose="020B0604030504040204" pitchFamily="34" charset="0"/>
                <a:ea typeface="Tahoma" panose="020B0604030504040204" pitchFamily="34" charset="0"/>
                <a:cs typeface="Tahoma" panose="020B0604030504040204" pitchFamily="34" charset="0"/>
              </a:rPr>
              <a:t>Nonvolatile</a:t>
            </a:r>
          </a:p>
          <a:p>
            <a:pPr algn="ctr"/>
            <a:r>
              <a:rPr lang="en-US" sz="2800" dirty="0">
                <a:latin typeface="Tahoma" panose="020B0604030504040204" pitchFamily="34" charset="0"/>
                <a:ea typeface="Tahoma" panose="020B0604030504040204" pitchFamily="34" charset="0"/>
                <a:cs typeface="Tahoma" panose="020B0604030504040204" pitchFamily="34" charset="0"/>
              </a:rPr>
              <a:t>Proxy Buffer</a:t>
            </a:r>
          </a:p>
        </p:txBody>
      </p:sp>
      <p:sp>
        <p:nvSpPr>
          <p:cNvPr id="27" name="TextBox 26">
            <a:extLst>
              <a:ext uri="{FF2B5EF4-FFF2-40B4-BE49-F238E27FC236}">
                <a16:creationId xmlns:a16="http://schemas.microsoft.com/office/drawing/2014/main" id="{8BB29319-770B-6701-8C7F-8AD5A9D5BBB5}"/>
              </a:ext>
            </a:extLst>
          </p:cNvPr>
          <p:cNvSpPr txBox="1"/>
          <p:nvPr/>
        </p:nvSpPr>
        <p:spPr>
          <a:xfrm>
            <a:off x="5107983" y="4334122"/>
            <a:ext cx="3178235" cy="523220"/>
          </a:xfrm>
          <a:prstGeom prst="rect">
            <a:avLst/>
          </a:prstGeom>
          <a:noFill/>
        </p:spPr>
        <p:txBody>
          <a:bodyPr wrap="square">
            <a:spAutoFit/>
          </a:bodyPr>
          <a:lstStyle/>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NVM Main Memory</a:t>
            </a:r>
          </a:p>
        </p:txBody>
      </p:sp>
      <p:sp>
        <p:nvSpPr>
          <p:cNvPr id="29" name="Rectangle 28">
            <a:extLst>
              <a:ext uri="{FF2B5EF4-FFF2-40B4-BE49-F238E27FC236}">
                <a16:creationId xmlns:a16="http://schemas.microsoft.com/office/drawing/2014/main" id="{A0E9CE98-02B2-FB85-894C-050AF13AF88B}"/>
              </a:ext>
            </a:extLst>
          </p:cNvPr>
          <p:cNvSpPr/>
          <p:nvPr/>
        </p:nvSpPr>
        <p:spPr>
          <a:xfrm>
            <a:off x="6953741" y="1509664"/>
            <a:ext cx="296867" cy="791883"/>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Tahoma" panose="020B0604030504040204" pitchFamily="34" charset="0"/>
                <a:ea typeface="Tahoma" panose="020B0604030504040204" pitchFamily="34" charset="0"/>
                <a:cs typeface="Tahoma" panose="020B0604030504040204" pitchFamily="34" charset="0"/>
              </a:rPr>
              <a:t>A</a:t>
            </a:r>
          </a:p>
        </p:txBody>
      </p:sp>
      <p:sp>
        <p:nvSpPr>
          <p:cNvPr id="30" name="Rectangle 29">
            <a:extLst>
              <a:ext uri="{FF2B5EF4-FFF2-40B4-BE49-F238E27FC236}">
                <a16:creationId xmlns:a16="http://schemas.microsoft.com/office/drawing/2014/main" id="{5E7D415D-708C-48D8-9340-2319616BA3C1}"/>
              </a:ext>
            </a:extLst>
          </p:cNvPr>
          <p:cNvSpPr/>
          <p:nvPr/>
        </p:nvSpPr>
        <p:spPr>
          <a:xfrm>
            <a:off x="6653258" y="1507841"/>
            <a:ext cx="292608" cy="795528"/>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Tahoma" panose="020B0604030504040204" pitchFamily="34" charset="0"/>
                <a:ea typeface="Tahoma" panose="020B0604030504040204" pitchFamily="34" charset="0"/>
                <a:cs typeface="Tahoma" panose="020B0604030504040204" pitchFamily="34" charset="0"/>
              </a:rPr>
              <a:t>B</a:t>
            </a:r>
          </a:p>
        </p:txBody>
      </p:sp>
      <p:sp>
        <p:nvSpPr>
          <p:cNvPr id="31" name="Google Shape;268;p22">
            <a:extLst>
              <a:ext uri="{FF2B5EF4-FFF2-40B4-BE49-F238E27FC236}">
                <a16:creationId xmlns:a16="http://schemas.microsoft.com/office/drawing/2014/main" id="{D3831211-7002-AB4F-3118-013E6680091E}"/>
              </a:ext>
            </a:extLst>
          </p:cNvPr>
          <p:cNvSpPr txBox="1"/>
          <p:nvPr/>
        </p:nvSpPr>
        <p:spPr>
          <a:xfrm rot="-5400000">
            <a:off x="-184243" y="1976637"/>
            <a:ext cx="1207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Tahoma" panose="020B0604030504040204" pitchFamily="34" charset="0"/>
                <a:ea typeface="Tahoma" panose="020B0604030504040204" pitchFamily="34" charset="0"/>
                <a:cs typeface="Tahoma" panose="020B0604030504040204" pitchFamily="34" charset="0"/>
              </a:rPr>
              <a:t>Region #1</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32" name="Google Shape;269;p22">
            <a:extLst>
              <a:ext uri="{FF2B5EF4-FFF2-40B4-BE49-F238E27FC236}">
                <a16:creationId xmlns:a16="http://schemas.microsoft.com/office/drawing/2014/main" id="{FA410485-1F96-4035-284D-DD639385BB3A}"/>
              </a:ext>
            </a:extLst>
          </p:cNvPr>
          <p:cNvSpPr txBox="1"/>
          <p:nvPr/>
        </p:nvSpPr>
        <p:spPr>
          <a:xfrm rot="-5400000">
            <a:off x="-195015" y="3714315"/>
            <a:ext cx="1207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Tahoma" panose="020B0604030504040204" pitchFamily="34" charset="0"/>
                <a:ea typeface="Tahoma" panose="020B0604030504040204" pitchFamily="34" charset="0"/>
                <a:cs typeface="Tahoma" panose="020B0604030504040204" pitchFamily="34" charset="0"/>
              </a:rPr>
              <a:t>Region #2</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33" name="Google Shape;270;p22">
            <a:extLst>
              <a:ext uri="{FF2B5EF4-FFF2-40B4-BE49-F238E27FC236}">
                <a16:creationId xmlns:a16="http://schemas.microsoft.com/office/drawing/2014/main" id="{11FDC17D-38B8-856A-C3FA-BEE990E1537B}"/>
              </a:ext>
            </a:extLst>
          </p:cNvPr>
          <p:cNvSpPr/>
          <p:nvPr/>
        </p:nvSpPr>
        <p:spPr>
          <a:xfrm rot="10800000">
            <a:off x="540928" y="3097025"/>
            <a:ext cx="274800" cy="1609356"/>
          </a:xfrm>
          <a:prstGeom prst="rightBrace">
            <a:avLst>
              <a:gd name="adj1" fmla="val 50000"/>
              <a:gd name="adj2" fmla="val 50000"/>
            </a:avLst>
          </a:prstGeom>
          <a:noFill/>
          <a:ln w="2857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34" name="Google Shape;271;p22">
            <a:extLst>
              <a:ext uri="{FF2B5EF4-FFF2-40B4-BE49-F238E27FC236}">
                <a16:creationId xmlns:a16="http://schemas.microsoft.com/office/drawing/2014/main" id="{A7A3FD37-AB7E-0246-0363-562671B36A5E}"/>
              </a:ext>
            </a:extLst>
          </p:cNvPr>
          <p:cNvSpPr/>
          <p:nvPr/>
        </p:nvSpPr>
        <p:spPr>
          <a:xfrm rot="10800000">
            <a:off x="560225" y="1458610"/>
            <a:ext cx="274800" cy="1448873"/>
          </a:xfrm>
          <a:prstGeom prst="rightBrace">
            <a:avLst>
              <a:gd name="adj1" fmla="val 50000"/>
              <a:gd name="adj2" fmla="val 50000"/>
            </a:avLst>
          </a:prstGeom>
          <a:noFill/>
          <a:ln w="2857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pic>
        <p:nvPicPr>
          <p:cNvPr id="5" name="Graphic 4" descr="Lightning bolt with solid fill">
            <a:extLst>
              <a:ext uri="{FF2B5EF4-FFF2-40B4-BE49-F238E27FC236}">
                <a16:creationId xmlns:a16="http://schemas.microsoft.com/office/drawing/2014/main" id="{684992AE-C2CE-4EC3-B4F9-7A42F281DFA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55561" y="3937533"/>
            <a:ext cx="561651" cy="561651"/>
          </a:xfrm>
          <a:prstGeom prst="rect">
            <a:avLst/>
          </a:prstGeom>
        </p:spPr>
      </p:pic>
      <p:sp>
        <p:nvSpPr>
          <p:cNvPr id="36" name="Rectangle 35">
            <a:extLst>
              <a:ext uri="{FF2B5EF4-FFF2-40B4-BE49-F238E27FC236}">
                <a16:creationId xmlns:a16="http://schemas.microsoft.com/office/drawing/2014/main" id="{A22D8A60-890F-874C-DE67-65DE2451233A}"/>
              </a:ext>
            </a:extLst>
          </p:cNvPr>
          <p:cNvSpPr/>
          <p:nvPr/>
        </p:nvSpPr>
        <p:spPr>
          <a:xfrm>
            <a:off x="3604391" y="2986994"/>
            <a:ext cx="1467470" cy="1067344"/>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1"/>
                </a:solidFill>
                <a:latin typeface="Tahoma" panose="020B0604030504040204" pitchFamily="34" charset="0"/>
                <a:ea typeface="Tahoma" panose="020B0604030504040204" pitchFamily="34" charset="0"/>
                <a:cs typeface="Tahoma" panose="020B0604030504040204" pitchFamily="34" charset="0"/>
              </a:rPr>
              <a:t>ldr</a:t>
            </a: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 r3</a:t>
            </a:r>
          </a:p>
          <a:p>
            <a:pPr algn="ctr"/>
            <a:r>
              <a:rPr lang="en-US" sz="2800" dirty="0" err="1">
                <a:solidFill>
                  <a:schemeClr val="tx1"/>
                </a:solidFill>
                <a:latin typeface="Tahoma" panose="020B0604030504040204" pitchFamily="34" charset="0"/>
                <a:ea typeface="Tahoma" panose="020B0604030504040204" pitchFamily="34" charset="0"/>
                <a:cs typeface="Tahoma" panose="020B0604030504040204" pitchFamily="34" charset="0"/>
              </a:rPr>
              <a:t>ldr</a:t>
            </a: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 r4</a:t>
            </a:r>
          </a:p>
        </p:txBody>
      </p:sp>
      <p:cxnSp>
        <p:nvCxnSpPr>
          <p:cNvPr id="7" name="Curved Connector 6">
            <a:extLst>
              <a:ext uri="{FF2B5EF4-FFF2-40B4-BE49-F238E27FC236}">
                <a16:creationId xmlns:a16="http://schemas.microsoft.com/office/drawing/2014/main" id="{F58869A3-2F8B-CC03-D608-13BDF4DAF2FD}"/>
              </a:ext>
            </a:extLst>
          </p:cNvPr>
          <p:cNvCxnSpPr>
            <a:cxnSpLocks/>
            <a:stCxn id="5" idx="2"/>
            <a:endCxn id="36" idx="0"/>
          </p:cNvCxnSpPr>
          <p:nvPr/>
        </p:nvCxnSpPr>
        <p:spPr>
          <a:xfrm rot="5400000" flipH="1" flipV="1">
            <a:off x="2381161" y="2542219"/>
            <a:ext cx="1512190" cy="2401739"/>
          </a:xfrm>
          <a:prstGeom prst="curvedConnector5">
            <a:avLst>
              <a:gd name="adj1" fmla="val -15117"/>
              <a:gd name="adj2" fmla="val 144490"/>
              <a:gd name="adj3" fmla="val 115117"/>
            </a:avLst>
          </a:prstGeom>
          <a:ln w="635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CD95B44F-8E10-7DDE-D542-A4E7CDC804C5}"/>
              </a:ext>
            </a:extLst>
          </p:cNvPr>
          <p:cNvCxnSpPr>
            <a:cxnSpLocks/>
            <a:stCxn id="36" idx="2"/>
            <a:endCxn id="9" idx="0"/>
          </p:cNvCxnSpPr>
          <p:nvPr/>
        </p:nvCxnSpPr>
        <p:spPr>
          <a:xfrm rot="5400000" flipH="1">
            <a:off x="2687024" y="2403236"/>
            <a:ext cx="951716" cy="2350489"/>
          </a:xfrm>
          <a:prstGeom prst="curvedConnector5">
            <a:avLst>
              <a:gd name="adj1" fmla="val -24020"/>
              <a:gd name="adj2" fmla="val 42199"/>
              <a:gd name="adj3" fmla="val 108269"/>
            </a:avLst>
          </a:prstGeom>
          <a:ln w="635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B0AD0CE5-62E1-3FD9-880E-F7462258ADDD}"/>
              </a:ext>
            </a:extLst>
          </p:cNvPr>
          <p:cNvSpPr txBox="1"/>
          <p:nvPr/>
        </p:nvSpPr>
        <p:spPr>
          <a:xfrm>
            <a:off x="3554892" y="1960561"/>
            <a:ext cx="1715254" cy="830997"/>
          </a:xfrm>
          <a:prstGeom prst="rect">
            <a:avLst/>
          </a:prstGeom>
          <a:noFill/>
        </p:spPr>
        <p:txBody>
          <a:bodyPr wrap="square">
            <a:sp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Recovery</a:t>
            </a:r>
          </a:p>
          <a:p>
            <a:pPr algn="ctr"/>
            <a:r>
              <a:rPr lang="en-US" sz="2400" dirty="0">
                <a:latin typeface="Tahoma" panose="020B0604030504040204" pitchFamily="34" charset="0"/>
                <a:ea typeface="Tahoma" panose="020B0604030504040204" pitchFamily="34" charset="0"/>
                <a:cs typeface="Tahoma" panose="020B0604030504040204" pitchFamily="34" charset="0"/>
              </a:rPr>
              <a:t>Block</a:t>
            </a:r>
          </a:p>
        </p:txBody>
      </p:sp>
    </p:spTree>
    <p:extLst>
      <p:ext uri="{BB962C8B-B14F-4D97-AF65-F5344CB8AC3E}">
        <p14:creationId xmlns:p14="http://schemas.microsoft.com/office/powerpoint/2010/main" val="31411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blinds(horizontal)">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blinds(horizontal)">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1" nodeType="clickEffect">
                                  <p:stCondLst>
                                    <p:cond delay="0"/>
                                  </p:stCondLst>
                                  <p:childTnLst>
                                    <p:animMotion origin="layout" path="M 3.61111E-6 -3.7037E-7 L 3.61111E-6 0.4034 " pathEditMode="relative" rAng="0" ptsTypes="AA">
                                      <p:cBhvr>
                                        <p:cTn id="24" dur="2000" fill="hold"/>
                                        <p:tgtEl>
                                          <p:spTgt spid="30"/>
                                        </p:tgtEl>
                                        <p:attrNameLst>
                                          <p:attrName>ppt_x</p:attrName>
                                          <p:attrName>ppt_y</p:attrName>
                                        </p:attrNameLst>
                                      </p:cBhvr>
                                      <p:rCtr x="0" y="20154"/>
                                    </p:animMotion>
                                  </p:childTnLst>
                                </p:cTn>
                              </p:par>
                              <p:par>
                                <p:cTn id="25" presetID="42" presetClass="path" presetSubtype="0" accel="50000" decel="50000" fill="hold" grpId="1" nodeType="withEffect">
                                  <p:stCondLst>
                                    <p:cond delay="0"/>
                                  </p:stCondLst>
                                  <p:childTnLst>
                                    <p:animMotion origin="layout" path="M -2.5E-6 -3.7037E-7 L -0.00121 0.4034 " pathEditMode="relative" rAng="0" ptsTypes="AA">
                                      <p:cBhvr>
                                        <p:cTn id="26" dur="2000" fill="hold"/>
                                        <p:tgtEl>
                                          <p:spTgt spid="29"/>
                                        </p:tgtEl>
                                        <p:attrNameLst>
                                          <p:attrName>ppt_x</p:attrName>
                                          <p:attrName>ppt_y</p:attrName>
                                        </p:attrNameLst>
                                      </p:cBhvr>
                                      <p:rCtr x="-69" y="20154"/>
                                    </p:animMotion>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1" nodeType="clickEffect">
                                  <p:stCondLst>
                                    <p:cond delay="0"/>
                                  </p:stCondLst>
                                  <p:childTnLst>
                                    <p:animMotion origin="layout" path="M 2.22222E-6 -3.7037E-7 L -0.00035 0.40216 " pathEditMode="relative" rAng="0" ptsTypes="AA">
                                      <p:cBhvr>
                                        <p:cTn id="30" dur="2000" fill="hold"/>
                                        <p:tgtEl>
                                          <p:spTgt spid="23"/>
                                        </p:tgtEl>
                                        <p:attrNameLst>
                                          <p:attrName>ppt_x</p:attrName>
                                          <p:attrName>ppt_y</p:attrName>
                                        </p:attrNameLst>
                                      </p:cBhvr>
                                      <p:rCtr x="-17" y="20093"/>
                                    </p:animMotion>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anim calcmode="lin" valueType="num">
                                      <p:cBhvr additive="base">
                                        <p:cTn id="39" dur="500" fill="hold"/>
                                        <p:tgtEl>
                                          <p:spTgt spid="52"/>
                                        </p:tgtEl>
                                        <p:attrNameLst>
                                          <p:attrName>ppt_x</p:attrName>
                                        </p:attrNameLst>
                                      </p:cBhvr>
                                      <p:tavLst>
                                        <p:tav tm="0">
                                          <p:val>
                                            <p:strVal val="#ppt_x"/>
                                          </p:val>
                                        </p:tav>
                                        <p:tav tm="100000">
                                          <p:val>
                                            <p:strVal val="#ppt_x"/>
                                          </p:val>
                                        </p:tav>
                                      </p:tavLst>
                                    </p:anim>
                                    <p:anim calcmode="lin" valueType="num">
                                      <p:cBhvr additive="base">
                                        <p:cTn id="40" dur="500" fill="hold"/>
                                        <p:tgtEl>
                                          <p:spTgt spid="5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additive="base">
                                        <p:cTn id="43" dur="500" fill="hold"/>
                                        <p:tgtEl>
                                          <p:spTgt spid="36"/>
                                        </p:tgtEl>
                                        <p:attrNameLst>
                                          <p:attrName>ppt_x</p:attrName>
                                        </p:attrNameLst>
                                      </p:cBhvr>
                                      <p:tavLst>
                                        <p:tav tm="0">
                                          <p:val>
                                            <p:strVal val="#ppt_x"/>
                                          </p:val>
                                        </p:tav>
                                        <p:tav tm="100000">
                                          <p:val>
                                            <p:strVal val="#ppt_x"/>
                                          </p:val>
                                        </p:tav>
                                      </p:tavLst>
                                    </p:anim>
                                    <p:anim calcmode="lin" valueType="num">
                                      <p:cBhvr additive="base">
                                        <p:cTn id="4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dissolve">
                                      <p:cBhvr>
                                        <p:cTn id="4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9" grpId="0" animBg="1"/>
      <p:bldP spid="29" grpId="1" animBg="1"/>
      <p:bldP spid="30" grpId="0" animBg="1"/>
      <p:bldP spid="30" grpId="1" animBg="1"/>
      <p:bldP spid="36" grpId="0" animBg="1"/>
      <p:bldP spid="5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2" name="Google Shape;362;p27"/>
          <p:cNvPicPr preferRelativeResize="0"/>
          <p:nvPr/>
        </p:nvPicPr>
        <p:blipFill>
          <a:blip r:embed="rId3">
            <a:alphaModFix/>
          </a:blip>
          <a:stretch>
            <a:fillRect/>
          </a:stretch>
        </p:blipFill>
        <p:spPr>
          <a:xfrm>
            <a:off x="7719572" y="76200"/>
            <a:ext cx="1348226" cy="400200"/>
          </a:xfrm>
          <a:prstGeom prst="rect">
            <a:avLst/>
          </a:prstGeom>
          <a:noFill/>
          <a:ln>
            <a:noFill/>
          </a:ln>
        </p:spPr>
      </p:pic>
      <p:sp>
        <p:nvSpPr>
          <p:cNvPr id="8" name="标题 1">
            <a:extLst>
              <a:ext uri="{FF2B5EF4-FFF2-40B4-BE49-F238E27FC236}">
                <a16:creationId xmlns:a16="http://schemas.microsoft.com/office/drawing/2014/main" id="{BDEFC912-2A29-1E18-4848-CC2987AE09A4}"/>
              </a:ext>
            </a:extLst>
          </p:cNvPr>
          <p:cNvSpPr txBox="1">
            <a:spLocks/>
          </p:cNvSpPr>
          <p:nvPr/>
        </p:nvSpPr>
        <p:spPr>
          <a:xfrm>
            <a:off x="20782" y="99989"/>
            <a:ext cx="2784763" cy="752822"/>
          </a:xfrm>
          <a:prstGeom prst="rect">
            <a:avLst/>
          </a:prstGeom>
        </p:spPr>
        <p:txBody>
          <a:bodyPr vert="horz" lIns="91440" tIns="45720" rIns="91440" bIns="45720" rtlCol="0" anchor="ctr">
            <a:noAutofit/>
          </a:bodyPr>
          <a:lstStyle/>
          <a:p>
            <a:pPr lvl="0">
              <a:spcBef>
                <a:spcPct val="0"/>
              </a:spcBef>
              <a:defRPr/>
            </a:pPr>
            <a:r>
              <a:rPr lang="en-US" altLang="zh-CN" sz="3600" dirty="0">
                <a:solidFill>
                  <a:srgbClr val="3B31BD"/>
                </a:solidFill>
                <a:latin typeface="Tahoma" panose="020B0604030504040204" pitchFamily="34" charset="0"/>
                <a:ea typeface="Tahoma" panose="020B0604030504040204" pitchFamily="34" charset="0"/>
                <a:cs typeface="Tahoma" panose="020B0604030504040204" pitchFamily="34" charset="0"/>
              </a:rPr>
              <a:t>Methodology</a:t>
            </a:r>
            <a:endParaRPr lang="zh-CN" altLang="en-US" sz="3600" dirty="0">
              <a:solidFill>
                <a:srgbClr val="3B31BD"/>
              </a:solidFill>
              <a:latin typeface="Tahoma" panose="020B0604030504040204" pitchFamily="34" charset="0"/>
              <a:ea typeface="+mj-ea"/>
              <a:cs typeface="Tahoma" panose="020B0604030504040204" pitchFamily="34" charset="0"/>
            </a:endParaRPr>
          </a:p>
        </p:txBody>
      </p:sp>
      <p:sp>
        <p:nvSpPr>
          <p:cNvPr id="7" name="Google Shape;297;p24">
            <a:extLst>
              <a:ext uri="{FF2B5EF4-FFF2-40B4-BE49-F238E27FC236}">
                <a16:creationId xmlns:a16="http://schemas.microsoft.com/office/drawing/2014/main" id="{49C853CE-1130-F015-5026-D68C1E800D90}"/>
              </a:ext>
            </a:extLst>
          </p:cNvPr>
          <p:cNvSpPr txBox="1">
            <a:spLocks/>
          </p:cNvSpPr>
          <p:nvPr/>
        </p:nvSpPr>
        <p:spPr>
          <a:xfrm>
            <a:off x="320550" y="1092239"/>
            <a:ext cx="8228363" cy="3109648"/>
          </a:xfrm>
          <a:prstGeom prst="roundRect">
            <a:avLst/>
          </a:prstGeom>
          <a:solidFill>
            <a:srgbClr val="0070C0"/>
          </a:solidFill>
          <a:ln w="25400" cap="flat" cmpd="sng" algn="ctr">
            <a:noFill/>
            <a:prstDash val="solid"/>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mn-lt"/>
                <a:ea typeface="+mn-ea"/>
                <a:cs typeface="+mn-cs"/>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mn-lt"/>
                <a:ea typeface="+mn-ea"/>
                <a:cs typeface="+mn-cs"/>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mn-lt"/>
                <a:ea typeface="+mn-ea"/>
                <a:cs typeface="+mn-cs"/>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mn-lt"/>
                <a:ea typeface="+mn-ea"/>
                <a:cs typeface="+mn-cs"/>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mn-lt"/>
                <a:ea typeface="+mn-ea"/>
                <a:cs typeface="+mn-cs"/>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mn-lt"/>
                <a:ea typeface="+mn-ea"/>
                <a:cs typeface="+mn-cs"/>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mn-lt"/>
                <a:ea typeface="+mn-ea"/>
                <a:cs typeface="+mn-cs"/>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mn-lt"/>
                <a:ea typeface="+mn-ea"/>
                <a:cs typeface="+mn-cs"/>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mn-lt"/>
                <a:ea typeface="+mn-ea"/>
                <a:cs typeface="+mn-cs"/>
                <a:sym typeface="Arial"/>
              </a:defRPr>
            </a:lvl9pPr>
          </a:lstStyle>
          <a:p>
            <a:pPr>
              <a:buFont typeface="Wingdings" pitchFamily="2" charset="2"/>
              <a:buChar char="v"/>
            </a:pPr>
            <a:r>
              <a:rPr lang="en-US" sz="2800" dirty="0">
                <a:solidFill>
                  <a:schemeClr val="bg1"/>
                </a:solidFill>
                <a:latin typeface="Tahoma" panose="020B0604030504040204" pitchFamily="34" charset="0"/>
                <a:ea typeface="Tahoma" panose="020B0604030504040204" pitchFamily="34" charset="0"/>
                <a:cs typeface="Tahoma" panose="020B0604030504040204" pitchFamily="34" charset="0"/>
              </a:rPr>
              <a:t>LLVM-13 based compiler optimizations</a:t>
            </a:r>
          </a:p>
          <a:p>
            <a:pPr lvl="1">
              <a:buFont typeface="Wingdings" pitchFamily="2" charset="2"/>
              <a:buChar char="Ø"/>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Recompile entire software stack (Linux Kernel 4.14.239 and user apps such as CPU2017, STAMP, and SPLASH-3)</a:t>
            </a:r>
          </a:p>
          <a:p>
            <a:pPr marL="596900" lvl="1" indent="0">
              <a:buNone/>
            </a:pPr>
            <a:endParaRPr lang="en-US"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a:buFont typeface="Wingdings" pitchFamily="2" charset="2"/>
              <a:buChar char="v"/>
            </a:pPr>
            <a:r>
              <a:rPr lang="en-US" sz="2800" dirty="0">
                <a:solidFill>
                  <a:schemeClr val="bg1"/>
                </a:solidFill>
                <a:latin typeface="Tahoma" panose="020B0604030504040204" pitchFamily="34" charset="0"/>
                <a:ea typeface="Tahoma" panose="020B0604030504040204" pitchFamily="34" charset="0"/>
                <a:cs typeface="Tahoma" panose="020B0604030504040204" pitchFamily="34" charset="0"/>
              </a:rPr>
              <a:t>Hardware implementation on gem5 simulating an 8-core ARMv8 out-of-order processor</a:t>
            </a:r>
          </a:p>
        </p:txBody>
      </p:sp>
      <p:sp>
        <p:nvSpPr>
          <p:cNvPr id="4" name="Footer Placeholder 3">
            <a:extLst>
              <a:ext uri="{FF2B5EF4-FFF2-40B4-BE49-F238E27FC236}">
                <a16:creationId xmlns:a16="http://schemas.microsoft.com/office/drawing/2014/main" id="{39818735-D9E4-4312-A2DB-150A7C2AEB5F}"/>
              </a:ext>
            </a:extLst>
          </p:cNvPr>
          <p:cNvSpPr>
            <a:spLocks noGrp="1"/>
          </p:cNvSpPr>
          <p:nvPr>
            <p:ph type="ftr" sz="quarter" idx="3"/>
          </p:nvPr>
        </p:nvSpPr>
        <p:spPr/>
        <p:txBody>
          <a:bodyPr/>
          <a:lstStyle/>
          <a:p>
            <a:r>
              <a:rPr lang="en-US"/>
              <a:t>NVMW 2023</a:t>
            </a:r>
            <a:endParaRPr lang="en-US" dirty="0"/>
          </a:p>
        </p:txBody>
      </p:sp>
      <p:sp>
        <p:nvSpPr>
          <p:cNvPr id="5" name="Slide Number Placeholder 4">
            <a:extLst>
              <a:ext uri="{FF2B5EF4-FFF2-40B4-BE49-F238E27FC236}">
                <a16:creationId xmlns:a16="http://schemas.microsoft.com/office/drawing/2014/main" id="{0696831D-B6EF-6C35-2F3D-0AD12AF34E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blinds(horizontal)">
                                      <p:cBhvr>
                                        <p:cTn id="7" dur="500"/>
                                        <p:tgtEl>
                                          <p:spTgt spid="7">
                                            <p:bg/>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blinds(horizontal)">
                                      <p:cBhvr>
                                        <p:cTn id="10" dur="500"/>
                                        <p:tgtEl>
                                          <p:spTgt spid="7">
                                            <p:txEl>
                                              <p:pRg st="0" end="0"/>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blinds(horizontal)">
                                      <p:cBhvr>
                                        <p:cTn id="13" dur="500"/>
                                        <p:tgtEl>
                                          <p:spTgt spid="7">
                                            <p:txEl>
                                              <p:pRg st="1" end="1"/>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blinds(horizontal)">
                                      <p:cBhvr>
                                        <p:cTn id="16"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0" name="Google Shape;370;p28"/>
          <p:cNvSpPr txBox="1">
            <a:spLocks noGrp="1"/>
          </p:cNvSpPr>
          <p:nvPr>
            <p:ph type="body" idx="1"/>
          </p:nvPr>
        </p:nvSpPr>
        <p:spPr>
          <a:xfrm>
            <a:off x="217271" y="1177478"/>
            <a:ext cx="8709458" cy="1266080"/>
          </a:xfrm>
          <a:prstGeom prst="roundRect">
            <a:avLst/>
          </a:prstGeom>
          <a:solidFill>
            <a:srgbClr val="0070C0"/>
          </a:solidFill>
          <a:ln>
            <a:solidFill>
              <a:schemeClr val="dk2"/>
            </a:solidFill>
          </a:ln>
        </p:spPr>
        <p:txBody>
          <a:bodyPr spcFirstLastPara="1" wrap="square" lIns="91425" tIns="91425" rIns="91425" bIns="91425" anchor="t" anchorCtr="0">
            <a:noAutofit/>
          </a:bodyPr>
          <a:lstStyle/>
          <a:p>
            <a:pPr lvl="0" algn="l" rtl="0">
              <a:spcBef>
                <a:spcPts val="0"/>
              </a:spcBef>
              <a:spcAft>
                <a:spcPts val="0"/>
              </a:spcAft>
              <a:buSzPts val="1800"/>
              <a:buFont typeface="Wingdings" pitchFamily="2" charset="2"/>
              <a:buChar char="v"/>
            </a:pPr>
            <a:r>
              <a:rPr lang="en" sz="2800" dirty="0">
                <a:solidFill>
                  <a:schemeClr val="bg1"/>
                </a:solidFill>
                <a:latin typeface="Tahoma" panose="020B0604030504040204" pitchFamily="34" charset="0"/>
                <a:ea typeface="Tahoma" panose="020B0604030504040204" pitchFamily="34" charset="0"/>
                <a:cs typeface="Tahoma" panose="020B0604030504040204" pitchFamily="34" charset="0"/>
              </a:rPr>
              <a:t>Region formation + checkpoint ⇒ </a:t>
            </a:r>
            <a:r>
              <a:rPr lang="en" sz="2800" dirty="0">
                <a:solidFill>
                  <a:srgbClr val="FF0000"/>
                </a:solidFill>
                <a:latin typeface="Tahoma" panose="020B0604030504040204" pitchFamily="34" charset="0"/>
                <a:ea typeface="Tahoma" panose="020B0604030504040204" pitchFamily="34" charset="0"/>
                <a:cs typeface="Tahoma" panose="020B0604030504040204" pitchFamily="34" charset="0"/>
              </a:rPr>
              <a:t>28%</a:t>
            </a:r>
            <a:r>
              <a:rPr lang="en" sz="2800" dirty="0">
                <a:solidFill>
                  <a:schemeClr val="bg1"/>
                </a:solidFill>
                <a:latin typeface="Tahoma" panose="020B0604030504040204" pitchFamily="34" charset="0"/>
                <a:ea typeface="Tahoma" panose="020B0604030504040204" pitchFamily="34" charset="0"/>
                <a:cs typeface="Tahoma" panose="020B0604030504040204" pitchFamily="34" charset="0"/>
              </a:rPr>
              <a:t> overheads</a:t>
            </a:r>
            <a:endParaRPr sz="28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lvl="0" algn="l" rtl="0">
              <a:spcBef>
                <a:spcPts val="0"/>
              </a:spcBef>
              <a:spcAft>
                <a:spcPts val="0"/>
              </a:spcAft>
              <a:buSzPts val="1800"/>
              <a:buFont typeface="Wingdings" pitchFamily="2" charset="2"/>
              <a:buChar char="v"/>
            </a:pPr>
            <a:r>
              <a:rPr lang="en" sz="2800" dirty="0">
                <a:solidFill>
                  <a:schemeClr val="bg1"/>
                </a:solidFill>
                <a:latin typeface="Tahoma" panose="020B0604030504040204" pitchFamily="34" charset="0"/>
                <a:ea typeface="Tahoma" panose="020B0604030504040204" pitchFamily="34" charset="0"/>
                <a:cs typeface="Tahoma" panose="020B0604030504040204" pitchFamily="34" charset="0"/>
              </a:rPr>
              <a:t>Speculative loop unrolling ⇒ </a:t>
            </a:r>
            <a:r>
              <a:rPr lang="en" sz="2800" dirty="0">
                <a:solidFill>
                  <a:srgbClr val="FF0000"/>
                </a:solidFill>
                <a:latin typeface="Tahoma" panose="020B0604030504040204" pitchFamily="34" charset="0"/>
                <a:ea typeface="Tahoma" panose="020B0604030504040204" pitchFamily="34" charset="0"/>
                <a:cs typeface="Tahoma" panose="020B0604030504040204" pitchFamily="34" charset="0"/>
              </a:rPr>
              <a:t>12%</a:t>
            </a:r>
            <a:r>
              <a:rPr lang="en" sz="2800" dirty="0">
                <a:solidFill>
                  <a:schemeClr val="bg1"/>
                </a:solidFill>
                <a:latin typeface="Tahoma" panose="020B0604030504040204" pitchFamily="34" charset="0"/>
                <a:ea typeface="Tahoma" panose="020B0604030504040204" pitchFamily="34" charset="0"/>
                <a:cs typeface="Tahoma" panose="020B0604030504040204" pitchFamily="34" charset="0"/>
              </a:rPr>
              <a:t> overheads</a:t>
            </a:r>
            <a:endParaRPr sz="28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371" name="Google Shape;371;p28"/>
          <p:cNvPicPr preferRelativeResize="0"/>
          <p:nvPr/>
        </p:nvPicPr>
        <p:blipFill>
          <a:blip r:embed="rId3">
            <a:alphaModFix/>
          </a:blip>
          <a:stretch>
            <a:fillRect/>
          </a:stretch>
        </p:blipFill>
        <p:spPr>
          <a:xfrm>
            <a:off x="7719572" y="76200"/>
            <a:ext cx="1348226" cy="400200"/>
          </a:xfrm>
          <a:prstGeom prst="rect">
            <a:avLst/>
          </a:prstGeom>
          <a:noFill/>
          <a:ln>
            <a:noFill/>
          </a:ln>
        </p:spPr>
      </p:pic>
      <p:pic>
        <p:nvPicPr>
          <p:cNvPr id="374" name="Google Shape;374;p28"/>
          <p:cNvPicPr preferRelativeResize="0"/>
          <p:nvPr/>
        </p:nvPicPr>
        <p:blipFill>
          <a:blip r:embed="rId4">
            <a:alphaModFix/>
          </a:blip>
          <a:stretch>
            <a:fillRect/>
          </a:stretch>
        </p:blipFill>
        <p:spPr>
          <a:xfrm>
            <a:off x="0" y="2601169"/>
            <a:ext cx="9144002" cy="1721718"/>
          </a:xfrm>
          <a:prstGeom prst="rect">
            <a:avLst/>
          </a:prstGeom>
          <a:noFill/>
          <a:ln>
            <a:noFill/>
          </a:ln>
        </p:spPr>
      </p:pic>
      <p:sp>
        <p:nvSpPr>
          <p:cNvPr id="9" name="标题 1">
            <a:extLst>
              <a:ext uri="{FF2B5EF4-FFF2-40B4-BE49-F238E27FC236}">
                <a16:creationId xmlns:a16="http://schemas.microsoft.com/office/drawing/2014/main" id="{CF1BF351-2AA0-A5D3-B2BF-9570F2933C6D}"/>
              </a:ext>
            </a:extLst>
          </p:cNvPr>
          <p:cNvSpPr txBox="1">
            <a:spLocks/>
          </p:cNvSpPr>
          <p:nvPr/>
        </p:nvSpPr>
        <p:spPr>
          <a:xfrm>
            <a:off x="20782" y="99989"/>
            <a:ext cx="7001718" cy="752822"/>
          </a:xfrm>
          <a:prstGeom prst="rect">
            <a:avLst/>
          </a:prstGeom>
        </p:spPr>
        <p:txBody>
          <a:bodyPr vert="horz" lIns="91440" tIns="45720" rIns="91440" bIns="45720" rtlCol="0" anchor="ctr">
            <a:noAutofit/>
          </a:bodyPr>
          <a:lstStyle/>
          <a:p>
            <a:pPr lvl="0">
              <a:spcBef>
                <a:spcPct val="0"/>
              </a:spcBef>
              <a:defRPr/>
            </a:pPr>
            <a:r>
              <a:rPr lang="en-US" altLang="zh-CN" sz="3600" dirty="0">
                <a:solidFill>
                  <a:srgbClr val="3B31BD"/>
                </a:solidFill>
                <a:latin typeface="Tahoma" panose="020B0604030504040204" pitchFamily="34" charset="0"/>
                <a:ea typeface="Tahoma" panose="020B0604030504040204" pitchFamily="34" charset="0"/>
                <a:cs typeface="Tahoma" panose="020B0604030504040204" pitchFamily="34" charset="0"/>
              </a:rPr>
              <a:t>Impact of Compiler Techniques</a:t>
            </a:r>
            <a:endParaRPr lang="zh-CN" altLang="en-US" sz="3600" dirty="0">
              <a:solidFill>
                <a:srgbClr val="3B31BD"/>
              </a:solidFill>
              <a:latin typeface="Tahoma" panose="020B0604030504040204" pitchFamily="34" charset="0"/>
              <a:ea typeface="+mj-ea"/>
              <a:cs typeface="Tahoma" panose="020B0604030504040204" pitchFamily="34" charset="0"/>
            </a:endParaRPr>
          </a:p>
        </p:txBody>
      </p:sp>
      <p:sp>
        <p:nvSpPr>
          <p:cNvPr id="2" name="Footer Placeholder 1">
            <a:extLst>
              <a:ext uri="{FF2B5EF4-FFF2-40B4-BE49-F238E27FC236}">
                <a16:creationId xmlns:a16="http://schemas.microsoft.com/office/drawing/2014/main" id="{FD17B936-AD27-3601-E896-3C9F9F9B778C}"/>
              </a:ext>
            </a:extLst>
          </p:cNvPr>
          <p:cNvSpPr>
            <a:spLocks noGrp="1"/>
          </p:cNvSpPr>
          <p:nvPr>
            <p:ph type="ftr" sz="quarter" idx="3"/>
          </p:nvPr>
        </p:nvSpPr>
        <p:spPr/>
        <p:txBody>
          <a:bodyPr/>
          <a:lstStyle/>
          <a:p>
            <a:r>
              <a:rPr lang="en-US"/>
              <a:t>NVMW 2023</a:t>
            </a:r>
            <a:endParaRPr lang="en-US" dirty="0"/>
          </a:p>
        </p:txBody>
      </p:sp>
      <p:sp>
        <p:nvSpPr>
          <p:cNvPr id="3" name="Slide Number Placeholder 2">
            <a:extLst>
              <a:ext uri="{FF2B5EF4-FFF2-40B4-BE49-F238E27FC236}">
                <a16:creationId xmlns:a16="http://schemas.microsoft.com/office/drawing/2014/main" id="{4F3A5C74-E375-3B9D-7560-E2D10AA514E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0" name="Google Shape;380;p29"/>
          <p:cNvSpPr txBox="1">
            <a:spLocks noGrp="1"/>
          </p:cNvSpPr>
          <p:nvPr>
            <p:ph type="body" idx="1"/>
          </p:nvPr>
        </p:nvSpPr>
        <p:spPr>
          <a:xfrm>
            <a:off x="155850" y="1011862"/>
            <a:ext cx="8832300" cy="1860421"/>
          </a:xfrm>
          <a:prstGeom prst="roundRect">
            <a:avLst/>
          </a:prstGeom>
          <a:solidFill>
            <a:srgbClr val="0070C0"/>
          </a:solidFill>
          <a:ln>
            <a:solidFill>
              <a:schemeClr val="dk2"/>
            </a:solidFill>
          </a:ln>
        </p:spPr>
        <p:txBody>
          <a:bodyPr spcFirstLastPara="1" wrap="square" lIns="91425" tIns="91425" rIns="91425" bIns="91425" anchor="t" anchorCtr="0">
            <a:noAutofit/>
          </a:bodyPr>
          <a:lstStyle/>
          <a:p>
            <a:pPr lvl="0" algn="l" rtl="0">
              <a:spcBef>
                <a:spcPts val="0"/>
              </a:spcBef>
              <a:spcAft>
                <a:spcPts val="0"/>
              </a:spcAft>
              <a:buSzPts val="1800"/>
              <a:buFont typeface="Wingdings" pitchFamily="2" charset="2"/>
              <a:buChar char="v"/>
            </a:pPr>
            <a:r>
              <a:rPr lang="en" sz="2800" dirty="0">
                <a:solidFill>
                  <a:schemeClr val="bg1"/>
                </a:solidFill>
                <a:latin typeface="Tahoma" panose="020B0604030504040204" pitchFamily="34" charset="0"/>
                <a:ea typeface="Tahoma" panose="020B0604030504040204" pitchFamily="34" charset="0"/>
                <a:cs typeface="Tahoma" panose="020B0604030504040204" pitchFamily="34" charset="0"/>
              </a:rPr>
              <a:t>Initial region formation leads to short regions (~20 instructions)</a:t>
            </a:r>
            <a:endParaRPr sz="28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lvl="0" algn="l" rtl="0">
              <a:spcBef>
                <a:spcPts val="0"/>
              </a:spcBef>
              <a:spcAft>
                <a:spcPts val="0"/>
              </a:spcAft>
              <a:buSzPts val="1800"/>
              <a:buFont typeface="Wingdings" pitchFamily="2" charset="2"/>
              <a:buChar char="v"/>
            </a:pPr>
            <a:r>
              <a:rPr lang="en" sz="2800" dirty="0">
                <a:solidFill>
                  <a:schemeClr val="bg1"/>
                </a:solidFill>
                <a:latin typeface="Tahoma" panose="020B0604030504040204" pitchFamily="34" charset="0"/>
                <a:ea typeface="Tahoma" panose="020B0604030504040204" pitchFamily="34" charset="0"/>
                <a:cs typeface="Tahoma" panose="020B0604030504040204" pitchFamily="34" charset="0"/>
              </a:rPr>
              <a:t>Speculative loop unrolling extends regions by </a:t>
            </a:r>
            <a:r>
              <a:rPr lang="en" sz="2800" dirty="0">
                <a:solidFill>
                  <a:srgbClr val="FF0000"/>
                </a:solidFill>
                <a:latin typeface="Tahoma" panose="020B0604030504040204" pitchFamily="34" charset="0"/>
                <a:ea typeface="Tahoma" panose="020B0604030504040204" pitchFamily="34" charset="0"/>
                <a:cs typeface="Tahoma" panose="020B0604030504040204" pitchFamily="34" charset="0"/>
              </a:rPr>
              <a:t>1.6x</a:t>
            </a:r>
            <a:endParaRPr sz="28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pic>
        <p:nvPicPr>
          <p:cNvPr id="382" name="Google Shape;382;p29"/>
          <p:cNvPicPr preferRelativeResize="0"/>
          <p:nvPr/>
        </p:nvPicPr>
        <p:blipFill>
          <a:blip r:embed="rId3">
            <a:alphaModFix/>
          </a:blip>
          <a:stretch>
            <a:fillRect/>
          </a:stretch>
        </p:blipFill>
        <p:spPr>
          <a:xfrm>
            <a:off x="0" y="3031335"/>
            <a:ext cx="9144002" cy="1761301"/>
          </a:xfrm>
          <a:prstGeom prst="rect">
            <a:avLst/>
          </a:prstGeom>
          <a:noFill/>
          <a:ln>
            <a:noFill/>
          </a:ln>
        </p:spPr>
      </p:pic>
      <p:pic>
        <p:nvPicPr>
          <p:cNvPr id="383" name="Google Shape;383;p29"/>
          <p:cNvPicPr preferRelativeResize="0"/>
          <p:nvPr/>
        </p:nvPicPr>
        <p:blipFill>
          <a:blip r:embed="rId4">
            <a:alphaModFix/>
          </a:blip>
          <a:stretch>
            <a:fillRect/>
          </a:stretch>
        </p:blipFill>
        <p:spPr>
          <a:xfrm>
            <a:off x="7719572" y="76200"/>
            <a:ext cx="1348226" cy="400200"/>
          </a:xfrm>
          <a:prstGeom prst="rect">
            <a:avLst/>
          </a:prstGeom>
          <a:noFill/>
          <a:ln>
            <a:noFill/>
          </a:ln>
        </p:spPr>
      </p:pic>
      <p:sp>
        <p:nvSpPr>
          <p:cNvPr id="11" name="标题 1">
            <a:extLst>
              <a:ext uri="{FF2B5EF4-FFF2-40B4-BE49-F238E27FC236}">
                <a16:creationId xmlns:a16="http://schemas.microsoft.com/office/drawing/2014/main" id="{8B824D5B-AE28-77F5-C07A-A24230EB9E68}"/>
              </a:ext>
            </a:extLst>
          </p:cNvPr>
          <p:cNvSpPr txBox="1">
            <a:spLocks/>
          </p:cNvSpPr>
          <p:nvPr/>
        </p:nvSpPr>
        <p:spPr>
          <a:xfrm>
            <a:off x="20782" y="99989"/>
            <a:ext cx="4717473" cy="752822"/>
          </a:xfrm>
          <a:prstGeom prst="rect">
            <a:avLst/>
          </a:prstGeom>
        </p:spPr>
        <p:txBody>
          <a:bodyPr vert="horz" lIns="91440" tIns="45720" rIns="91440" bIns="45720" rtlCol="0" anchor="ctr">
            <a:noAutofit/>
          </a:bodyPr>
          <a:lstStyle/>
          <a:p>
            <a:pPr lvl="0">
              <a:spcBef>
                <a:spcPct val="0"/>
              </a:spcBef>
              <a:defRPr/>
            </a:pPr>
            <a:r>
              <a:rPr lang="en-US" altLang="zh-CN" sz="3600" dirty="0">
                <a:solidFill>
                  <a:srgbClr val="3B31BD"/>
                </a:solidFill>
                <a:latin typeface="Tahoma" panose="020B0604030504040204" pitchFamily="34" charset="0"/>
                <a:ea typeface="Tahoma" panose="020B0604030504040204" pitchFamily="34" charset="0"/>
                <a:cs typeface="Tahoma" panose="020B0604030504040204" pitchFamily="34" charset="0"/>
              </a:rPr>
              <a:t>Region Characteristics</a:t>
            </a:r>
            <a:endParaRPr lang="zh-CN" altLang="en-US" sz="3600" dirty="0">
              <a:solidFill>
                <a:srgbClr val="3B31BD"/>
              </a:solidFill>
              <a:latin typeface="Tahoma" panose="020B0604030504040204" pitchFamily="34" charset="0"/>
              <a:ea typeface="+mj-ea"/>
              <a:cs typeface="Tahoma" panose="020B0604030504040204" pitchFamily="34" charset="0"/>
            </a:endParaRPr>
          </a:p>
        </p:txBody>
      </p:sp>
      <p:sp>
        <p:nvSpPr>
          <p:cNvPr id="2" name="Footer Placeholder 1">
            <a:extLst>
              <a:ext uri="{FF2B5EF4-FFF2-40B4-BE49-F238E27FC236}">
                <a16:creationId xmlns:a16="http://schemas.microsoft.com/office/drawing/2014/main" id="{E6FDDA51-B0CB-FA9B-E21C-768A2644958F}"/>
              </a:ext>
            </a:extLst>
          </p:cNvPr>
          <p:cNvSpPr>
            <a:spLocks noGrp="1"/>
          </p:cNvSpPr>
          <p:nvPr>
            <p:ph type="ftr" sz="quarter" idx="3"/>
          </p:nvPr>
        </p:nvSpPr>
        <p:spPr/>
        <p:txBody>
          <a:bodyPr/>
          <a:lstStyle/>
          <a:p>
            <a:r>
              <a:rPr lang="en-US"/>
              <a:t>NVMW 2023</a:t>
            </a:r>
            <a:endParaRPr lang="en-US" dirty="0"/>
          </a:p>
        </p:txBody>
      </p:sp>
      <p:sp>
        <p:nvSpPr>
          <p:cNvPr id="3" name="Slide Number Placeholder 2">
            <a:extLst>
              <a:ext uri="{FF2B5EF4-FFF2-40B4-BE49-F238E27FC236}">
                <a16:creationId xmlns:a16="http://schemas.microsoft.com/office/drawing/2014/main" id="{1FD833B7-DC0F-D77C-5C5D-AEA0EA6438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29" name="Google Shape;129;p16"/>
          <p:cNvPicPr preferRelativeResize="0"/>
          <p:nvPr/>
        </p:nvPicPr>
        <p:blipFill>
          <a:blip r:embed="rId3">
            <a:alphaModFix/>
          </a:blip>
          <a:stretch>
            <a:fillRect/>
          </a:stretch>
        </p:blipFill>
        <p:spPr>
          <a:xfrm>
            <a:off x="7719572" y="76200"/>
            <a:ext cx="1348226" cy="400200"/>
          </a:xfrm>
          <a:prstGeom prst="rect">
            <a:avLst/>
          </a:prstGeom>
          <a:noFill/>
          <a:ln>
            <a:noFill/>
          </a:ln>
        </p:spPr>
      </p:pic>
      <p:sp>
        <p:nvSpPr>
          <p:cNvPr id="31" name="标题 1">
            <a:extLst>
              <a:ext uri="{FF2B5EF4-FFF2-40B4-BE49-F238E27FC236}">
                <a16:creationId xmlns:a16="http://schemas.microsoft.com/office/drawing/2014/main" id="{3560609C-683C-377D-00EA-A6411072BE19}"/>
              </a:ext>
            </a:extLst>
          </p:cNvPr>
          <p:cNvSpPr txBox="1">
            <a:spLocks/>
          </p:cNvSpPr>
          <p:nvPr/>
        </p:nvSpPr>
        <p:spPr>
          <a:xfrm>
            <a:off x="20782" y="99988"/>
            <a:ext cx="7327872" cy="752823"/>
          </a:xfrm>
          <a:prstGeom prst="rect">
            <a:avLst/>
          </a:prstGeom>
        </p:spPr>
        <p:txBody>
          <a:bodyPr vert="horz" lIns="91440" tIns="45720" rIns="91440" bIns="45720" rtlCol="0" anchor="ctr">
            <a:noAutofit/>
          </a:bodyPr>
          <a:lstStyle/>
          <a:p>
            <a:pPr lvl="0">
              <a:spcBef>
                <a:spcPct val="0"/>
              </a:spcBef>
              <a:defRPr/>
            </a:pPr>
            <a:r>
              <a:rPr lang="en-US" altLang="zh-CN" sz="3600" dirty="0">
                <a:solidFill>
                  <a:srgbClr val="3B31BD"/>
                </a:solidFill>
                <a:latin typeface="Tahoma" panose="020B0604030504040204" pitchFamily="34" charset="0"/>
                <a:ea typeface="Tahoma" panose="020B0604030504040204" pitchFamily="34" charset="0"/>
                <a:cs typeface="Tahoma" panose="020B0604030504040204" pitchFamily="34" charset="0"/>
              </a:rPr>
              <a:t>Prevalence of Nonvolatile Memory</a:t>
            </a:r>
            <a:endParaRPr lang="zh-CN" altLang="en-US" sz="3600" dirty="0">
              <a:solidFill>
                <a:srgbClr val="3B31BD"/>
              </a:solidFill>
              <a:latin typeface="Tahoma" panose="020B0604030504040204" pitchFamily="34" charset="0"/>
              <a:ea typeface="+mj-ea"/>
              <a:cs typeface="Tahoma" panose="020B0604030504040204" pitchFamily="34" charset="0"/>
            </a:endParaRPr>
          </a:p>
        </p:txBody>
      </p:sp>
      <p:pic>
        <p:nvPicPr>
          <p:cNvPr id="3074" name="Picture 2" descr="Intel at 3D exit point: Alas poor Optane, I knew it well – Blocks and Files">
            <a:extLst>
              <a:ext uri="{FF2B5EF4-FFF2-40B4-BE49-F238E27FC236}">
                <a16:creationId xmlns:a16="http://schemas.microsoft.com/office/drawing/2014/main" id="{A4844055-A76C-4946-8FF6-0ADB646BB4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3594" y="734230"/>
            <a:ext cx="4813300" cy="2274619"/>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1A88F271-74B8-E8E4-0BED-F7DFD8C8AD6B}"/>
              </a:ext>
            </a:extLst>
          </p:cNvPr>
          <p:cNvSpPr/>
          <p:nvPr/>
        </p:nvSpPr>
        <p:spPr>
          <a:xfrm>
            <a:off x="1705390" y="3195422"/>
            <a:ext cx="5733219" cy="1359755"/>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Wingdings" pitchFamily="2" charset="2"/>
              <a:buChar char="v"/>
            </a:pP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High areal density</a:t>
            </a:r>
          </a:p>
          <a:p>
            <a:pPr marL="457200" indent="-457200">
              <a:buFont typeface="Wingdings" pitchFamily="2" charset="2"/>
              <a:buChar char="v"/>
            </a:pP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Comparable speed as DRAM</a:t>
            </a:r>
          </a:p>
          <a:p>
            <a:pPr marL="457200" indent="-457200">
              <a:buFont typeface="Wingdings" pitchFamily="2" charset="2"/>
              <a:buChar char="v"/>
            </a:pP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Byte-addressability</a:t>
            </a:r>
            <a:endParaRPr lang="en-US" sz="2400" dirty="0">
              <a:solidFill>
                <a:srgbClr val="FFC000"/>
              </a:solidFill>
              <a:latin typeface="Tahoma" panose="020B0604030504040204" pitchFamily="34" charset="0"/>
              <a:ea typeface="Tahoma" panose="020B0604030504040204" pitchFamily="34" charset="0"/>
              <a:cs typeface="Tahoma" panose="020B0604030504040204" pitchFamily="34" charset="0"/>
            </a:endParaRPr>
          </a:p>
        </p:txBody>
      </p:sp>
      <p:sp>
        <p:nvSpPr>
          <p:cNvPr id="2" name="Footer Placeholder 1">
            <a:extLst>
              <a:ext uri="{FF2B5EF4-FFF2-40B4-BE49-F238E27FC236}">
                <a16:creationId xmlns:a16="http://schemas.microsoft.com/office/drawing/2014/main" id="{3F579B70-8A5D-2000-CF10-22799BC2FDFB}"/>
              </a:ext>
            </a:extLst>
          </p:cNvPr>
          <p:cNvSpPr>
            <a:spLocks noGrp="1"/>
          </p:cNvSpPr>
          <p:nvPr>
            <p:ph type="ftr" sz="quarter" idx="3"/>
          </p:nvPr>
        </p:nvSpPr>
        <p:spPr/>
        <p:txBody>
          <a:bodyPr/>
          <a:lstStyle/>
          <a:p>
            <a:r>
              <a:rPr lang="en-US"/>
              <a:t>NVMW 2023</a:t>
            </a:r>
            <a:endParaRPr lang="en-US" dirty="0"/>
          </a:p>
        </p:txBody>
      </p:sp>
      <p:sp>
        <p:nvSpPr>
          <p:cNvPr id="3" name="Slide Number Placeholder 2">
            <a:extLst>
              <a:ext uri="{FF2B5EF4-FFF2-40B4-BE49-F238E27FC236}">
                <a16:creationId xmlns:a16="http://schemas.microsoft.com/office/drawing/2014/main" id="{2408016D-74F9-E720-B7EB-9E0A9F84AE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dirty="0"/>
          </a:p>
        </p:txBody>
      </p:sp>
    </p:spTree>
    <p:extLst>
      <p:ext uri="{BB962C8B-B14F-4D97-AF65-F5344CB8AC3E}">
        <p14:creationId xmlns:p14="http://schemas.microsoft.com/office/powerpoint/2010/main" val="3366259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checkerboard(across)">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
                                            <p:txEl>
                                              <p:pRg st="0" end="0"/>
                                            </p:txEl>
                                          </p:spTgt>
                                        </p:tgtEl>
                                        <p:attrNameLst>
                                          <p:attrName>style.visibility</p:attrName>
                                        </p:attrNameLst>
                                      </p:cBhvr>
                                      <p:to>
                                        <p:strVal val="visible"/>
                                      </p:to>
                                    </p:set>
                                    <p:animEffect transition="in" filter="blinds(horizontal)">
                                      <p:cBhvr>
                                        <p:cTn id="12" dur="500"/>
                                        <p:tgtEl>
                                          <p:spTgt spid="34">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4">
                                            <p:bg/>
                                          </p:spTgt>
                                        </p:tgtEl>
                                        <p:attrNameLst>
                                          <p:attrName>style.visibility</p:attrName>
                                        </p:attrNameLst>
                                      </p:cBhvr>
                                      <p:to>
                                        <p:strVal val="visible"/>
                                      </p:to>
                                    </p:set>
                                    <p:animEffect transition="in" filter="blinds(horizontal)">
                                      <p:cBhvr>
                                        <p:cTn id="15" dur="500"/>
                                        <p:tgtEl>
                                          <p:spTgt spid="34">
                                            <p:bg/>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4">
                                            <p:txEl>
                                              <p:pRg st="1" end="1"/>
                                            </p:txEl>
                                          </p:spTgt>
                                        </p:tgtEl>
                                        <p:attrNameLst>
                                          <p:attrName>style.visibility</p:attrName>
                                        </p:attrNameLst>
                                      </p:cBhvr>
                                      <p:to>
                                        <p:strVal val="visible"/>
                                      </p:to>
                                    </p:set>
                                    <p:animEffect transition="in" filter="blinds(horizontal)">
                                      <p:cBhvr>
                                        <p:cTn id="20" dur="500"/>
                                        <p:tgtEl>
                                          <p:spTgt spid="3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4">
                                            <p:txEl>
                                              <p:pRg st="2" end="2"/>
                                            </p:txEl>
                                          </p:spTgt>
                                        </p:tgtEl>
                                        <p:attrNameLst>
                                          <p:attrName>style.visibility</p:attrName>
                                        </p:attrNameLst>
                                      </p:cBhvr>
                                      <p:to>
                                        <p:strVal val="visible"/>
                                      </p:to>
                                    </p:set>
                                    <p:animEffect transition="in" filter="blinds(horizontal)">
                                      <p:cBhvr>
                                        <p:cTn id="25" dur="500"/>
                                        <p:tgtEl>
                                          <p:spTgt spid="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allAtOnce"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90" name="Google Shape;390;p30"/>
          <p:cNvSpPr txBox="1">
            <a:spLocks noGrp="1"/>
          </p:cNvSpPr>
          <p:nvPr>
            <p:ph type="body" idx="1"/>
          </p:nvPr>
        </p:nvSpPr>
        <p:spPr>
          <a:xfrm>
            <a:off x="654212" y="1171527"/>
            <a:ext cx="7835575" cy="2776058"/>
          </a:xfrm>
          <a:prstGeom prst="roundRect">
            <a:avLst/>
          </a:prstGeom>
          <a:solidFill>
            <a:srgbClr val="0070C0"/>
          </a:solidFill>
          <a:ln>
            <a:solidFill>
              <a:schemeClr val="dk2"/>
            </a:solidFill>
          </a:ln>
        </p:spPr>
        <p:txBody>
          <a:bodyPr spcFirstLastPara="1" wrap="square" lIns="91425" tIns="91425" rIns="91425" bIns="91425" anchor="t" anchorCtr="0">
            <a:noAutofit/>
          </a:bodyPr>
          <a:lstStyle/>
          <a:p>
            <a:pPr lvl="0" algn="l" rtl="0">
              <a:spcBef>
                <a:spcPts val="0"/>
              </a:spcBef>
              <a:spcAft>
                <a:spcPts val="0"/>
              </a:spcAft>
              <a:buSzPts val="1800"/>
              <a:buFont typeface="Wingdings" pitchFamily="2" charset="2"/>
              <a:buChar char="v"/>
            </a:pPr>
            <a:r>
              <a:rPr lang="en" sz="2800" dirty="0">
                <a:solidFill>
                  <a:schemeClr val="bg1"/>
                </a:solidFill>
              </a:rPr>
              <a:t>First lightweight yet efficient</a:t>
            </a:r>
            <a:r>
              <a:rPr lang="en" sz="2800" dirty="0">
                <a:solidFill>
                  <a:schemeClr val="bg1"/>
                </a:solidFill>
                <a:latin typeface="Tahoma" panose="020B0604030504040204" pitchFamily="34" charset="0"/>
                <a:ea typeface="Tahoma" panose="020B0604030504040204" pitchFamily="34" charset="0"/>
                <a:cs typeface="Tahoma" panose="020B0604030504040204" pitchFamily="34" charset="0"/>
              </a:rPr>
              <a:t> whole-system persistence, unlocking full potential of NVM</a:t>
            </a:r>
          </a:p>
          <a:p>
            <a:pPr lvl="0" algn="l" rtl="0">
              <a:spcBef>
                <a:spcPts val="0"/>
              </a:spcBef>
              <a:spcAft>
                <a:spcPts val="0"/>
              </a:spcAft>
              <a:buSzPts val="1800"/>
              <a:buFont typeface="Wingdings" pitchFamily="2" charset="2"/>
              <a:buChar char="v"/>
            </a:pPr>
            <a:endParaRPr lang="en" sz="28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lvl="0" algn="l" rtl="0">
              <a:spcBef>
                <a:spcPts val="0"/>
              </a:spcBef>
              <a:spcAft>
                <a:spcPts val="0"/>
              </a:spcAft>
              <a:buSzPts val="1800"/>
              <a:buFont typeface="Wingdings" pitchFamily="2" charset="2"/>
              <a:buChar char="v"/>
            </a:pPr>
            <a:r>
              <a:rPr lang="en" sz="2800" dirty="0">
                <a:solidFill>
                  <a:schemeClr val="bg1"/>
                </a:solidFill>
                <a:latin typeface="Tahoma" panose="020B0604030504040204" pitchFamily="34" charset="0"/>
                <a:ea typeface="Tahoma" panose="020B0604030504040204" pitchFamily="34" charset="0"/>
                <a:cs typeface="Tahoma" panose="020B0604030504040204" pitchFamily="34" charset="0"/>
              </a:rPr>
              <a:t>Synergistic codesign simplifies hardware complexity and reduces energy requirement</a:t>
            </a:r>
            <a:endParaRPr sz="28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391" name="Google Shape;391;p30"/>
          <p:cNvPicPr preferRelativeResize="0"/>
          <p:nvPr/>
        </p:nvPicPr>
        <p:blipFill>
          <a:blip r:embed="rId3">
            <a:alphaModFix/>
          </a:blip>
          <a:stretch>
            <a:fillRect/>
          </a:stretch>
        </p:blipFill>
        <p:spPr>
          <a:xfrm>
            <a:off x="7719572" y="76200"/>
            <a:ext cx="1348226" cy="400200"/>
          </a:xfrm>
          <a:prstGeom prst="rect">
            <a:avLst/>
          </a:prstGeom>
          <a:noFill/>
          <a:ln>
            <a:noFill/>
          </a:ln>
        </p:spPr>
      </p:pic>
      <p:sp>
        <p:nvSpPr>
          <p:cNvPr id="10" name="标题 1">
            <a:extLst>
              <a:ext uri="{FF2B5EF4-FFF2-40B4-BE49-F238E27FC236}">
                <a16:creationId xmlns:a16="http://schemas.microsoft.com/office/drawing/2014/main" id="{3D5D5648-9A70-2EED-C3FA-4519E8E895DE}"/>
              </a:ext>
            </a:extLst>
          </p:cNvPr>
          <p:cNvSpPr txBox="1">
            <a:spLocks/>
          </p:cNvSpPr>
          <p:nvPr/>
        </p:nvSpPr>
        <p:spPr>
          <a:xfrm>
            <a:off x="20782" y="99989"/>
            <a:ext cx="7001718" cy="752822"/>
          </a:xfrm>
          <a:prstGeom prst="rect">
            <a:avLst/>
          </a:prstGeom>
        </p:spPr>
        <p:txBody>
          <a:bodyPr vert="horz" lIns="91440" tIns="45720" rIns="91440" bIns="45720" rtlCol="0" anchor="ctr">
            <a:noAutofit/>
          </a:bodyPr>
          <a:lstStyle/>
          <a:p>
            <a:pPr lvl="0">
              <a:spcBef>
                <a:spcPct val="0"/>
              </a:spcBef>
              <a:defRPr/>
            </a:pPr>
            <a:r>
              <a:rPr lang="en-US" altLang="zh-CN" sz="3600" dirty="0">
                <a:solidFill>
                  <a:srgbClr val="3B31BD"/>
                </a:solidFill>
                <a:latin typeface="Tahoma" panose="020B0604030504040204" pitchFamily="34" charset="0"/>
                <a:ea typeface="Tahoma" panose="020B0604030504040204" pitchFamily="34" charset="0"/>
                <a:cs typeface="Tahoma" panose="020B0604030504040204" pitchFamily="34" charset="0"/>
              </a:rPr>
              <a:t>Conclusion</a:t>
            </a:r>
            <a:endParaRPr lang="zh-CN" altLang="en-US" sz="3600" dirty="0">
              <a:solidFill>
                <a:srgbClr val="3B31BD"/>
              </a:solidFill>
              <a:latin typeface="Tahoma" panose="020B0604030504040204" pitchFamily="34" charset="0"/>
              <a:ea typeface="+mj-ea"/>
              <a:cs typeface="Tahoma" panose="020B0604030504040204" pitchFamily="34" charset="0"/>
            </a:endParaRPr>
          </a:p>
        </p:txBody>
      </p:sp>
      <p:sp>
        <p:nvSpPr>
          <p:cNvPr id="2" name="Footer Placeholder 1">
            <a:extLst>
              <a:ext uri="{FF2B5EF4-FFF2-40B4-BE49-F238E27FC236}">
                <a16:creationId xmlns:a16="http://schemas.microsoft.com/office/drawing/2014/main" id="{52435492-55C6-5CBE-C4D3-9B69FA2242A5}"/>
              </a:ext>
            </a:extLst>
          </p:cNvPr>
          <p:cNvSpPr>
            <a:spLocks noGrp="1"/>
          </p:cNvSpPr>
          <p:nvPr>
            <p:ph type="ftr" sz="quarter" idx="3"/>
          </p:nvPr>
        </p:nvSpPr>
        <p:spPr/>
        <p:txBody>
          <a:bodyPr/>
          <a:lstStyle/>
          <a:p>
            <a:r>
              <a:rPr lang="en-US"/>
              <a:t>NVMW 2023</a:t>
            </a:r>
            <a:endParaRPr lang="en-US" dirty="0"/>
          </a:p>
        </p:txBody>
      </p:sp>
      <p:sp>
        <p:nvSpPr>
          <p:cNvPr id="3" name="Slide Number Placeholder 2">
            <a:extLst>
              <a:ext uri="{FF2B5EF4-FFF2-40B4-BE49-F238E27FC236}">
                <a16:creationId xmlns:a16="http://schemas.microsoft.com/office/drawing/2014/main" id="{A951BF49-5FA0-8C0E-0063-40AC559959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9" name="标题 1">
            <a:extLst>
              <a:ext uri="{FF2B5EF4-FFF2-40B4-BE49-F238E27FC236}">
                <a16:creationId xmlns:a16="http://schemas.microsoft.com/office/drawing/2014/main" id="{877D568E-4CDE-BB84-778D-12171F795E76}"/>
              </a:ext>
            </a:extLst>
          </p:cNvPr>
          <p:cNvSpPr txBox="1">
            <a:spLocks/>
          </p:cNvSpPr>
          <p:nvPr/>
        </p:nvSpPr>
        <p:spPr>
          <a:xfrm>
            <a:off x="1991591" y="1353826"/>
            <a:ext cx="5160817" cy="1583337"/>
          </a:xfrm>
          <a:prstGeom prst="rect">
            <a:avLst/>
          </a:prstGeom>
        </p:spPr>
        <p:txBody>
          <a:bodyPr vert="horz" lIns="91440" tIns="45720" rIns="91440" bIns="45720" rtlCol="0" anchor="ctr">
            <a:noAutofit/>
          </a:bodyPr>
          <a:lstStyle/>
          <a:p>
            <a:pPr lvl="0">
              <a:spcBef>
                <a:spcPct val="0"/>
              </a:spcBef>
              <a:defRPr/>
            </a:pPr>
            <a:r>
              <a:rPr lang="en-US" altLang="zh-CN" sz="8000" dirty="0">
                <a:solidFill>
                  <a:srgbClr val="3B31BD"/>
                </a:solidFill>
                <a:latin typeface="Tahoma" panose="020B0604030504040204" pitchFamily="34" charset="0"/>
                <a:ea typeface="Tahoma" panose="020B0604030504040204" pitchFamily="34" charset="0"/>
                <a:cs typeface="Tahoma" panose="020B0604030504040204" pitchFamily="34" charset="0"/>
              </a:rPr>
              <a:t>Thank you!</a:t>
            </a:r>
            <a:endParaRPr lang="zh-CN" altLang="en-US" sz="8000" dirty="0">
              <a:solidFill>
                <a:srgbClr val="3B31BD"/>
              </a:solidFill>
              <a:latin typeface="Tahoma" panose="020B0604030504040204" pitchFamily="34" charset="0"/>
              <a:ea typeface="+mj-ea"/>
              <a:cs typeface="Tahoma" panose="020B0604030504040204" pitchFamily="34" charset="0"/>
            </a:endParaRPr>
          </a:p>
        </p:txBody>
      </p:sp>
      <p:sp>
        <p:nvSpPr>
          <p:cNvPr id="2" name="Footer Placeholder 1">
            <a:extLst>
              <a:ext uri="{FF2B5EF4-FFF2-40B4-BE49-F238E27FC236}">
                <a16:creationId xmlns:a16="http://schemas.microsoft.com/office/drawing/2014/main" id="{C88FECA7-3BB2-5288-1893-34A0926EDBA3}"/>
              </a:ext>
            </a:extLst>
          </p:cNvPr>
          <p:cNvSpPr>
            <a:spLocks noGrp="1"/>
          </p:cNvSpPr>
          <p:nvPr>
            <p:ph type="ftr" sz="quarter" idx="3"/>
          </p:nvPr>
        </p:nvSpPr>
        <p:spPr/>
        <p:txBody>
          <a:bodyPr/>
          <a:lstStyle/>
          <a:p>
            <a:r>
              <a:rPr lang="en-US"/>
              <a:t>NVMW 2023</a:t>
            </a:r>
            <a:endParaRPr lang="en-US" dirty="0"/>
          </a:p>
        </p:txBody>
      </p:sp>
      <p:sp>
        <p:nvSpPr>
          <p:cNvPr id="5" name="Slide Number Placeholder 4">
            <a:extLst>
              <a:ext uri="{FF2B5EF4-FFF2-40B4-BE49-F238E27FC236}">
                <a16:creationId xmlns:a16="http://schemas.microsoft.com/office/drawing/2014/main" id="{0D63631A-E697-1F68-3F79-B23490AEB65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4" name="Google Shape;114;p16"/>
          <p:cNvSpPr/>
          <p:nvPr/>
        </p:nvSpPr>
        <p:spPr>
          <a:xfrm>
            <a:off x="6297536" y="3211009"/>
            <a:ext cx="1683600" cy="530400"/>
          </a:xfrm>
          <a:prstGeom prst="rect">
            <a:avLst/>
          </a:prstGeom>
          <a:solidFill>
            <a:schemeClr val="accent1"/>
          </a:solidFill>
          <a:ln w="25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latin typeface="Tahoma" panose="020B0604030504040204" pitchFamily="34" charset="0"/>
                <a:ea typeface="Tahoma" panose="020B0604030504040204" pitchFamily="34" charset="0"/>
                <a:cs typeface="Tahoma" panose="020B0604030504040204" pitchFamily="34" charset="0"/>
              </a:rPr>
              <a:t>NVM as Persistent Heap</a:t>
            </a:r>
            <a:endParaRPr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19" name="Google Shape;119;p16"/>
          <p:cNvSpPr/>
          <p:nvPr/>
        </p:nvSpPr>
        <p:spPr>
          <a:xfrm>
            <a:off x="1592237" y="1655024"/>
            <a:ext cx="1139700" cy="316800"/>
          </a:xfrm>
          <a:prstGeom prst="rect">
            <a:avLst/>
          </a:prstGeom>
          <a:noFill/>
          <a:ln w="25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ahoma" panose="020B0604030504040204" pitchFamily="34" charset="0"/>
                <a:ea typeface="Tahoma" panose="020B0604030504040204" pitchFamily="34" charset="0"/>
                <a:cs typeface="Tahoma" panose="020B0604030504040204" pitchFamily="34" charset="0"/>
              </a:rPr>
              <a:t>Reg. File</a:t>
            </a:r>
            <a:endParaRPr>
              <a:latin typeface="Tahoma" panose="020B0604030504040204" pitchFamily="34" charset="0"/>
              <a:ea typeface="Tahoma" panose="020B0604030504040204" pitchFamily="34" charset="0"/>
              <a:cs typeface="Tahoma" panose="020B0604030504040204" pitchFamily="34" charset="0"/>
            </a:endParaRPr>
          </a:p>
        </p:txBody>
      </p:sp>
      <p:sp>
        <p:nvSpPr>
          <p:cNvPr id="120" name="Google Shape;120;p16"/>
          <p:cNvSpPr/>
          <p:nvPr/>
        </p:nvSpPr>
        <p:spPr>
          <a:xfrm>
            <a:off x="1592237" y="2151349"/>
            <a:ext cx="1139700" cy="316800"/>
          </a:xfrm>
          <a:prstGeom prst="rect">
            <a:avLst/>
          </a:prstGeom>
          <a:noFill/>
          <a:ln w="25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ahoma" panose="020B0604030504040204" pitchFamily="34" charset="0"/>
                <a:ea typeface="Tahoma" panose="020B0604030504040204" pitchFamily="34" charset="0"/>
                <a:cs typeface="Tahoma" panose="020B0604030504040204" pitchFamily="34" charset="0"/>
              </a:rPr>
              <a:t>Caches</a:t>
            </a:r>
            <a:endParaRPr>
              <a:latin typeface="Tahoma" panose="020B0604030504040204" pitchFamily="34" charset="0"/>
              <a:ea typeface="Tahoma" panose="020B0604030504040204" pitchFamily="34" charset="0"/>
              <a:cs typeface="Tahoma" panose="020B0604030504040204" pitchFamily="34" charset="0"/>
            </a:endParaRPr>
          </a:p>
        </p:txBody>
      </p:sp>
      <p:sp>
        <p:nvSpPr>
          <p:cNvPr id="121" name="Google Shape;121;p16"/>
          <p:cNvSpPr/>
          <p:nvPr/>
        </p:nvSpPr>
        <p:spPr>
          <a:xfrm>
            <a:off x="1357937" y="2647674"/>
            <a:ext cx="1608300" cy="316800"/>
          </a:xfrm>
          <a:prstGeom prst="rect">
            <a:avLst/>
          </a:prstGeom>
          <a:noFill/>
          <a:ln w="25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ahoma" panose="020B0604030504040204" pitchFamily="34" charset="0"/>
                <a:ea typeface="Tahoma" panose="020B0604030504040204" pitchFamily="34" charset="0"/>
                <a:cs typeface="Tahoma" panose="020B0604030504040204" pitchFamily="34" charset="0"/>
              </a:rPr>
              <a:t>DRAM as Cache</a:t>
            </a:r>
            <a:endParaRPr>
              <a:latin typeface="Tahoma" panose="020B0604030504040204" pitchFamily="34" charset="0"/>
              <a:ea typeface="Tahoma" panose="020B0604030504040204" pitchFamily="34" charset="0"/>
              <a:cs typeface="Tahoma" panose="020B0604030504040204" pitchFamily="34" charset="0"/>
            </a:endParaRPr>
          </a:p>
        </p:txBody>
      </p:sp>
      <p:sp>
        <p:nvSpPr>
          <p:cNvPr id="122" name="Google Shape;122;p16"/>
          <p:cNvSpPr/>
          <p:nvPr/>
        </p:nvSpPr>
        <p:spPr>
          <a:xfrm>
            <a:off x="1244987" y="3197924"/>
            <a:ext cx="1834200" cy="530400"/>
          </a:xfrm>
          <a:prstGeom prst="rect">
            <a:avLst/>
          </a:prstGeom>
          <a:solidFill>
            <a:schemeClr val="accent1"/>
          </a:solidFill>
          <a:ln w="25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latin typeface="Tahoma" panose="020B0604030504040204" pitchFamily="34" charset="0"/>
                <a:ea typeface="Tahoma" panose="020B0604030504040204" pitchFamily="34" charset="0"/>
                <a:cs typeface="Tahoma" panose="020B0604030504040204" pitchFamily="34" charset="0"/>
              </a:rPr>
              <a:t>NVM as Main Memory</a:t>
            </a:r>
            <a:endParaRPr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23" name="Google Shape;123;p16"/>
          <p:cNvSpPr txBox="1"/>
          <p:nvPr/>
        </p:nvSpPr>
        <p:spPr>
          <a:xfrm>
            <a:off x="1102377" y="1038775"/>
            <a:ext cx="2119419" cy="49241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dirty="0">
                <a:latin typeface="Tahoma" panose="020B0604030504040204" pitchFamily="34" charset="0"/>
                <a:ea typeface="Tahoma" panose="020B0604030504040204" pitchFamily="34" charset="0"/>
                <a:cs typeface="Tahoma" panose="020B0604030504040204" pitchFamily="34" charset="0"/>
              </a:rPr>
              <a:t>Memory Mode</a:t>
            </a:r>
            <a:endParaRPr sz="2000" dirty="0">
              <a:latin typeface="Tahoma" panose="020B0604030504040204" pitchFamily="34" charset="0"/>
              <a:ea typeface="Tahoma" panose="020B0604030504040204" pitchFamily="34" charset="0"/>
              <a:cs typeface="Tahoma" panose="020B0604030504040204" pitchFamily="34" charset="0"/>
            </a:endParaRPr>
          </a:p>
        </p:txBody>
      </p:sp>
      <p:sp>
        <p:nvSpPr>
          <p:cNvPr id="124" name="Google Shape;124;p16"/>
          <p:cNvSpPr/>
          <p:nvPr/>
        </p:nvSpPr>
        <p:spPr>
          <a:xfrm>
            <a:off x="5746941" y="1754779"/>
            <a:ext cx="1139700" cy="316800"/>
          </a:xfrm>
          <a:prstGeom prst="rect">
            <a:avLst/>
          </a:prstGeom>
          <a:noFill/>
          <a:ln w="25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ahoma" panose="020B0604030504040204" pitchFamily="34" charset="0"/>
                <a:ea typeface="Tahoma" panose="020B0604030504040204" pitchFamily="34" charset="0"/>
                <a:cs typeface="Tahoma" panose="020B0604030504040204" pitchFamily="34" charset="0"/>
              </a:rPr>
              <a:t>Reg. File</a:t>
            </a:r>
            <a:endParaRPr>
              <a:latin typeface="Tahoma" panose="020B0604030504040204" pitchFamily="34" charset="0"/>
              <a:ea typeface="Tahoma" panose="020B0604030504040204" pitchFamily="34" charset="0"/>
              <a:cs typeface="Tahoma" panose="020B0604030504040204" pitchFamily="34" charset="0"/>
            </a:endParaRPr>
          </a:p>
        </p:txBody>
      </p:sp>
      <p:sp>
        <p:nvSpPr>
          <p:cNvPr id="125" name="Google Shape;125;p16"/>
          <p:cNvSpPr/>
          <p:nvPr/>
        </p:nvSpPr>
        <p:spPr>
          <a:xfrm>
            <a:off x="5746941" y="2340229"/>
            <a:ext cx="1139700" cy="316800"/>
          </a:xfrm>
          <a:prstGeom prst="rect">
            <a:avLst/>
          </a:prstGeom>
          <a:noFill/>
          <a:ln w="25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ahoma" panose="020B0604030504040204" pitchFamily="34" charset="0"/>
                <a:ea typeface="Tahoma" panose="020B0604030504040204" pitchFamily="34" charset="0"/>
                <a:cs typeface="Tahoma" panose="020B0604030504040204" pitchFamily="34" charset="0"/>
              </a:rPr>
              <a:t>Caches</a:t>
            </a:r>
            <a:endParaRPr>
              <a:latin typeface="Tahoma" panose="020B0604030504040204" pitchFamily="34" charset="0"/>
              <a:ea typeface="Tahoma" panose="020B0604030504040204" pitchFamily="34" charset="0"/>
              <a:cs typeface="Tahoma" panose="020B0604030504040204" pitchFamily="34" charset="0"/>
            </a:endParaRPr>
          </a:p>
        </p:txBody>
      </p:sp>
      <p:sp>
        <p:nvSpPr>
          <p:cNvPr id="126" name="Google Shape;126;p16"/>
          <p:cNvSpPr/>
          <p:nvPr/>
        </p:nvSpPr>
        <p:spPr>
          <a:xfrm>
            <a:off x="4861211" y="3211009"/>
            <a:ext cx="1307700" cy="530400"/>
          </a:xfrm>
          <a:prstGeom prst="rect">
            <a:avLst/>
          </a:prstGeom>
          <a:noFill/>
          <a:ln w="25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ahoma" panose="020B0604030504040204" pitchFamily="34" charset="0"/>
                <a:ea typeface="Tahoma" panose="020B0604030504040204" pitchFamily="34" charset="0"/>
                <a:cs typeface="Tahoma" panose="020B0604030504040204" pitchFamily="34" charset="0"/>
              </a:rPr>
              <a:t>DRAM as Main Memory</a:t>
            </a:r>
            <a:endParaRPr>
              <a:latin typeface="Tahoma" panose="020B0604030504040204" pitchFamily="34" charset="0"/>
              <a:ea typeface="Tahoma" panose="020B0604030504040204" pitchFamily="34" charset="0"/>
              <a:cs typeface="Tahoma" panose="020B0604030504040204" pitchFamily="34" charset="0"/>
            </a:endParaRPr>
          </a:p>
        </p:txBody>
      </p:sp>
      <p:sp>
        <p:nvSpPr>
          <p:cNvPr id="127" name="Google Shape;127;p16"/>
          <p:cNvSpPr txBox="1"/>
          <p:nvPr/>
        </p:nvSpPr>
        <p:spPr>
          <a:xfrm>
            <a:off x="5227540" y="1034559"/>
            <a:ext cx="2204511" cy="492412"/>
          </a:xfrm>
          <a:prstGeom prst="rect">
            <a:avLst/>
          </a:prstGeom>
          <a:noFill/>
          <a:ln>
            <a:noFill/>
          </a:ln>
        </p:spPr>
        <p:txBody>
          <a:bodyPr spcFirstLastPara="1" wrap="square" lIns="91425" tIns="91425" rIns="91425" bIns="91425" anchor="t" anchorCtr="0">
            <a:spAutoFit/>
          </a:bodyPr>
          <a:lstStyle/>
          <a:p>
            <a:pPr algn="ctr"/>
            <a:r>
              <a:rPr lang="en" sz="2000" dirty="0">
                <a:latin typeface="Tahoma" panose="020B0604030504040204" pitchFamily="34" charset="0"/>
                <a:ea typeface="Tahoma" panose="020B0604030504040204" pitchFamily="34" charset="0"/>
                <a:cs typeface="Tahoma" panose="020B0604030504040204" pitchFamily="34" charset="0"/>
              </a:rPr>
              <a:t>App-Direct Mode</a:t>
            </a:r>
            <a:endParaRPr sz="2000" dirty="0">
              <a:latin typeface="Tahoma" panose="020B0604030504040204" pitchFamily="34" charset="0"/>
              <a:ea typeface="Tahoma" panose="020B0604030504040204" pitchFamily="34" charset="0"/>
              <a:cs typeface="Tahoma" panose="020B0604030504040204" pitchFamily="34" charset="0"/>
            </a:endParaRPr>
          </a:p>
        </p:txBody>
      </p:sp>
      <p:pic>
        <p:nvPicPr>
          <p:cNvPr id="129" name="Google Shape;129;p16"/>
          <p:cNvPicPr preferRelativeResize="0"/>
          <p:nvPr/>
        </p:nvPicPr>
        <p:blipFill>
          <a:blip r:embed="rId3">
            <a:alphaModFix/>
          </a:blip>
          <a:stretch>
            <a:fillRect/>
          </a:stretch>
        </p:blipFill>
        <p:spPr>
          <a:xfrm>
            <a:off x="7719572" y="76200"/>
            <a:ext cx="1348226" cy="400200"/>
          </a:xfrm>
          <a:prstGeom prst="rect">
            <a:avLst/>
          </a:prstGeom>
          <a:noFill/>
          <a:ln>
            <a:noFill/>
          </a:ln>
        </p:spPr>
      </p:pic>
      <p:sp>
        <p:nvSpPr>
          <p:cNvPr id="26" name="标题 1">
            <a:extLst>
              <a:ext uri="{FF2B5EF4-FFF2-40B4-BE49-F238E27FC236}">
                <a16:creationId xmlns:a16="http://schemas.microsoft.com/office/drawing/2014/main" id="{CCABE031-A665-28B4-2C9B-F6F62E263C98}"/>
              </a:ext>
            </a:extLst>
          </p:cNvPr>
          <p:cNvSpPr txBox="1">
            <a:spLocks/>
          </p:cNvSpPr>
          <p:nvPr/>
        </p:nvSpPr>
        <p:spPr>
          <a:xfrm>
            <a:off x="20782" y="99989"/>
            <a:ext cx="7001718" cy="752822"/>
          </a:xfrm>
          <a:prstGeom prst="rect">
            <a:avLst/>
          </a:prstGeom>
        </p:spPr>
        <p:txBody>
          <a:bodyPr vert="horz" lIns="91440" tIns="45720" rIns="91440" bIns="45720" rtlCol="0" anchor="ctr">
            <a:noAutofit/>
          </a:bodyPr>
          <a:lstStyle/>
          <a:p>
            <a:pPr lvl="0">
              <a:spcBef>
                <a:spcPct val="0"/>
              </a:spcBef>
              <a:defRPr/>
            </a:pPr>
            <a:r>
              <a:rPr lang="en-US" altLang="zh-CN" sz="3600" dirty="0">
                <a:solidFill>
                  <a:srgbClr val="3B31BD"/>
                </a:solidFill>
                <a:latin typeface="Tahoma" panose="020B0604030504040204" pitchFamily="34" charset="0"/>
                <a:ea typeface="Tahoma" panose="020B0604030504040204" pitchFamily="34" charset="0"/>
                <a:cs typeface="Tahoma" panose="020B0604030504040204" pitchFamily="34" charset="0"/>
              </a:rPr>
              <a:t>Intel PMEM Operation Modes</a:t>
            </a:r>
            <a:endParaRPr lang="zh-CN" altLang="en-US" sz="3600" dirty="0">
              <a:solidFill>
                <a:srgbClr val="3B31BD"/>
              </a:solidFill>
              <a:latin typeface="Tahoma" panose="020B0604030504040204" pitchFamily="34" charset="0"/>
              <a:ea typeface="+mj-ea"/>
              <a:cs typeface="Tahoma" panose="020B0604030504040204" pitchFamily="34" charset="0"/>
            </a:endParaRPr>
          </a:p>
        </p:txBody>
      </p:sp>
      <p:sp>
        <p:nvSpPr>
          <p:cNvPr id="30" name="Rectangle 29">
            <a:extLst>
              <a:ext uri="{FF2B5EF4-FFF2-40B4-BE49-F238E27FC236}">
                <a16:creationId xmlns:a16="http://schemas.microsoft.com/office/drawing/2014/main" id="{6DACC679-F121-99EA-2FD3-39204C7E0088}"/>
              </a:ext>
            </a:extLst>
          </p:cNvPr>
          <p:cNvSpPr/>
          <p:nvPr/>
        </p:nvSpPr>
        <p:spPr>
          <a:xfrm>
            <a:off x="38101" y="1449837"/>
            <a:ext cx="9067798" cy="2424107"/>
          </a:xfrm>
          <a:prstGeom prst="rect">
            <a:avLst/>
          </a:prstGeom>
          <a:solidFill>
            <a:srgbClr val="2F2FD7">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buFont typeface="Wingdings" pitchFamily="2" charset="2"/>
              <a:buChar char="Ø"/>
            </a:pPr>
            <a:r>
              <a:rPr lang="en-US" sz="4000" dirty="0">
                <a:solidFill>
                  <a:srgbClr val="FFFF00"/>
                </a:solidFill>
                <a:latin typeface="Tahoma" panose="020B0604030504040204" pitchFamily="34" charset="0"/>
                <a:ea typeface="Tahoma" panose="020B0604030504040204" pitchFamily="34" charset="0"/>
                <a:cs typeface="Tahoma" panose="020B0604030504040204" pitchFamily="34" charset="0"/>
              </a:rPr>
              <a:t>Can we have both large memory space and non-volatility?</a:t>
            </a:r>
          </a:p>
        </p:txBody>
      </p:sp>
      <p:cxnSp>
        <p:nvCxnSpPr>
          <p:cNvPr id="3" name="Straight Arrow Connector 2">
            <a:extLst>
              <a:ext uri="{FF2B5EF4-FFF2-40B4-BE49-F238E27FC236}">
                <a16:creationId xmlns:a16="http://schemas.microsoft.com/office/drawing/2014/main" id="{32B8AB12-47BE-FEB6-C8BA-54E8B25BF110}"/>
              </a:ext>
            </a:extLst>
          </p:cNvPr>
          <p:cNvCxnSpPr>
            <a:stCxn id="119" idx="2"/>
            <a:endCxn id="120" idx="0"/>
          </p:cNvCxnSpPr>
          <p:nvPr/>
        </p:nvCxnSpPr>
        <p:spPr>
          <a:xfrm>
            <a:off x="2162087" y="1971824"/>
            <a:ext cx="0" cy="1795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99C2288-9DE2-5D6B-A5C9-59DE9335E22C}"/>
              </a:ext>
            </a:extLst>
          </p:cNvPr>
          <p:cNvCxnSpPr>
            <a:cxnSpLocks/>
            <a:stCxn id="120" idx="2"/>
            <a:endCxn id="121" idx="0"/>
          </p:cNvCxnSpPr>
          <p:nvPr/>
        </p:nvCxnSpPr>
        <p:spPr>
          <a:xfrm>
            <a:off x="2162087" y="2468149"/>
            <a:ext cx="0" cy="1795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4FDEF3F-FD00-26A9-6A0A-E4F191D8CA7B}"/>
              </a:ext>
            </a:extLst>
          </p:cNvPr>
          <p:cNvCxnSpPr>
            <a:cxnSpLocks/>
            <a:stCxn id="121" idx="2"/>
            <a:endCxn id="122" idx="0"/>
          </p:cNvCxnSpPr>
          <p:nvPr/>
        </p:nvCxnSpPr>
        <p:spPr>
          <a:xfrm>
            <a:off x="2162087" y="2964474"/>
            <a:ext cx="0" cy="2334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1930828-8AF6-856F-D26E-2CB9D32CE69D}"/>
              </a:ext>
            </a:extLst>
          </p:cNvPr>
          <p:cNvCxnSpPr>
            <a:cxnSpLocks/>
            <a:stCxn id="124" idx="2"/>
            <a:endCxn id="125" idx="0"/>
          </p:cNvCxnSpPr>
          <p:nvPr/>
        </p:nvCxnSpPr>
        <p:spPr>
          <a:xfrm>
            <a:off x="6316791" y="2071579"/>
            <a:ext cx="0" cy="2686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a:extLst>
              <a:ext uri="{FF2B5EF4-FFF2-40B4-BE49-F238E27FC236}">
                <a16:creationId xmlns:a16="http://schemas.microsoft.com/office/drawing/2014/main" id="{B899032A-186C-A891-0F1A-6CE33A7B1A79}"/>
              </a:ext>
            </a:extLst>
          </p:cNvPr>
          <p:cNvCxnSpPr>
            <a:stCxn id="125" idx="2"/>
            <a:endCxn id="126" idx="0"/>
          </p:cNvCxnSpPr>
          <p:nvPr/>
        </p:nvCxnSpPr>
        <p:spPr>
          <a:xfrm rot="5400000">
            <a:off x="5638936" y="2533154"/>
            <a:ext cx="553980" cy="801730"/>
          </a:xfrm>
          <a:prstGeom prst="bent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AFF491BC-A1B9-908C-1AC5-A22A36722943}"/>
              </a:ext>
            </a:extLst>
          </p:cNvPr>
          <p:cNvCxnSpPr>
            <a:cxnSpLocks/>
            <a:stCxn id="125" idx="2"/>
            <a:endCxn id="114" idx="0"/>
          </p:cNvCxnSpPr>
          <p:nvPr/>
        </p:nvCxnSpPr>
        <p:spPr>
          <a:xfrm rot="16200000" flipH="1">
            <a:off x="6451073" y="2522746"/>
            <a:ext cx="553980" cy="822545"/>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FDDE5DEB-17D7-9EDA-5E0B-BC2D4134CA08}"/>
              </a:ext>
            </a:extLst>
          </p:cNvPr>
          <p:cNvSpPr>
            <a:spLocks noGrp="1"/>
          </p:cNvSpPr>
          <p:nvPr>
            <p:ph type="ftr" sz="quarter" idx="3"/>
          </p:nvPr>
        </p:nvSpPr>
        <p:spPr/>
        <p:txBody>
          <a:bodyPr/>
          <a:lstStyle/>
          <a:p>
            <a:r>
              <a:rPr lang="en-US"/>
              <a:t>NVMW 2023</a:t>
            </a:r>
            <a:endParaRPr lang="en-US" dirty="0"/>
          </a:p>
        </p:txBody>
      </p:sp>
      <p:sp>
        <p:nvSpPr>
          <p:cNvPr id="29" name="Slide Number Placeholder 2">
            <a:extLst>
              <a:ext uri="{FF2B5EF4-FFF2-40B4-BE49-F238E27FC236}">
                <a16:creationId xmlns:a16="http://schemas.microsoft.com/office/drawing/2014/main" id="{D4D928CE-5138-BCD0-2A53-6AFC745B89B5}"/>
              </a:ext>
            </a:extLst>
          </p:cNvPr>
          <p:cNvSpPr>
            <a:spLocks noGrp="1"/>
          </p:cNvSpPr>
          <p:nvPr>
            <p:ph type="sldNum" idx="12"/>
          </p:nvPr>
        </p:nvSpPr>
        <p:spPr>
          <a:xfrm>
            <a:off x="8472458" y="4587592"/>
            <a:ext cx="548700" cy="393600"/>
          </a:xfrm>
        </p:spPr>
        <p:txBody>
          <a:bodyPr/>
          <a:lstStyle/>
          <a:p>
            <a:pPr marL="0" lvl="0" indent="0" algn="r" rtl="0">
              <a:spcBef>
                <a:spcPts val="0"/>
              </a:spcBef>
              <a:spcAft>
                <a:spcPts val="0"/>
              </a:spcAft>
              <a:buNone/>
            </a:pPr>
            <a:fld id="{00000000-1234-1234-1234-123412341234}" type="slidenum">
              <a:rPr lang="en" smtClean="0"/>
              <a:t>3</a:t>
            </a:fld>
            <a:endParaRPr lang="en" dirty="0"/>
          </a:p>
        </p:txBody>
      </p:sp>
      <p:sp>
        <p:nvSpPr>
          <p:cNvPr id="4" name="TextBox 3">
            <a:extLst>
              <a:ext uri="{FF2B5EF4-FFF2-40B4-BE49-F238E27FC236}">
                <a16:creationId xmlns:a16="http://schemas.microsoft.com/office/drawing/2014/main" id="{CE484E47-7522-4BB4-51AA-4F7D72EA6BFA}"/>
              </a:ext>
            </a:extLst>
          </p:cNvPr>
          <p:cNvSpPr txBox="1"/>
          <p:nvPr/>
        </p:nvSpPr>
        <p:spPr>
          <a:xfrm>
            <a:off x="1054250" y="3808035"/>
            <a:ext cx="2215671" cy="707886"/>
          </a:xfrm>
          <a:prstGeom prst="rect">
            <a:avLst/>
          </a:prstGeom>
          <a:noFill/>
        </p:spPr>
        <p:txBody>
          <a:bodyPr wrap="none" rtlCol="0">
            <a:spAutoFit/>
          </a:bodyPr>
          <a:lstStyle/>
          <a:p>
            <a:pPr algn="ctr"/>
            <a:r>
              <a:rPr lang="en-US" sz="2000" dirty="0">
                <a:latin typeface="Tahoma" panose="020B0604030504040204" pitchFamily="34" charset="0"/>
                <a:ea typeface="Tahoma" panose="020B0604030504040204" pitchFamily="34" charset="0"/>
                <a:cs typeface="Tahoma" panose="020B0604030504040204" pitchFamily="34" charset="0"/>
              </a:rPr>
              <a:t>Transparence and</a:t>
            </a:r>
          </a:p>
          <a:p>
            <a:pPr algn="ctr"/>
            <a:r>
              <a:rPr lang="en-US" sz="2000" dirty="0">
                <a:latin typeface="Tahoma" panose="020B0604030504040204" pitchFamily="34" charset="0"/>
                <a:ea typeface="Tahoma" panose="020B0604030504040204" pitchFamily="34" charset="0"/>
                <a:cs typeface="Tahoma" panose="020B0604030504040204" pitchFamily="34" charset="0"/>
              </a:rPr>
              <a:t>High Performance</a:t>
            </a:r>
          </a:p>
        </p:txBody>
      </p:sp>
      <p:sp>
        <p:nvSpPr>
          <p:cNvPr id="5" name="TextBox 4">
            <a:extLst>
              <a:ext uri="{FF2B5EF4-FFF2-40B4-BE49-F238E27FC236}">
                <a16:creationId xmlns:a16="http://schemas.microsoft.com/office/drawing/2014/main" id="{42703E35-06E7-3D27-FF3C-B0039209854D}"/>
              </a:ext>
            </a:extLst>
          </p:cNvPr>
          <p:cNvSpPr txBox="1"/>
          <p:nvPr/>
        </p:nvSpPr>
        <p:spPr>
          <a:xfrm>
            <a:off x="4451263" y="3808035"/>
            <a:ext cx="3951331" cy="707886"/>
          </a:xfrm>
          <a:prstGeom prst="rect">
            <a:avLst/>
          </a:prstGeom>
          <a:noFill/>
        </p:spPr>
        <p:txBody>
          <a:bodyPr wrap="square" rtlCol="0">
            <a:spAutoFit/>
          </a:bodyPr>
          <a:lstStyle/>
          <a:p>
            <a:pPr algn="ctr"/>
            <a:r>
              <a:rPr lang="en-US" sz="2000" dirty="0">
                <a:latin typeface="Tahoma" panose="020B0604030504040204" pitchFamily="34" charset="0"/>
                <a:ea typeface="Tahoma" panose="020B0604030504040204" pitchFamily="34" charset="0"/>
                <a:cs typeface="Tahoma" panose="020B0604030504040204" pitchFamily="34" charset="0"/>
              </a:rPr>
              <a:t>Persistence but No Transparence and High Performance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blinds(horizontal)">
                                      <p:cBhvr>
                                        <p:cTn id="7" dur="500"/>
                                        <p:tgtEl>
                                          <p:spTgt spid="11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0"/>
                                        </p:tgtEl>
                                        <p:attrNameLst>
                                          <p:attrName>style.visibility</p:attrName>
                                        </p:attrNameLst>
                                      </p:cBhvr>
                                      <p:to>
                                        <p:strVal val="visible"/>
                                      </p:to>
                                    </p:set>
                                    <p:animEffect transition="in" filter="blinds(horizontal)">
                                      <p:cBhvr>
                                        <p:cTn id="10" dur="500"/>
                                        <p:tgtEl>
                                          <p:spTgt spid="12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1"/>
                                        </p:tgtEl>
                                        <p:attrNameLst>
                                          <p:attrName>style.visibility</p:attrName>
                                        </p:attrNameLst>
                                      </p:cBhvr>
                                      <p:to>
                                        <p:strVal val="visible"/>
                                      </p:to>
                                    </p:set>
                                    <p:animEffect transition="in" filter="blinds(horizontal)">
                                      <p:cBhvr>
                                        <p:cTn id="13" dur="500"/>
                                        <p:tgtEl>
                                          <p:spTgt spid="12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22"/>
                                        </p:tgtEl>
                                        <p:attrNameLst>
                                          <p:attrName>style.visibility</p:attrName>
                                        </p:attrNameLst>
                                      </p:cBhvr>
                                      <p:to>
                                        <p:strVal val="visible"/>
                                      </p:to>
                                    </p:set>
                                    <p:animEffect transition="in" filter="blinds(horizontal)">
                                      <p:cBhvr>
                                        <p:cTn id="16" dur="500"/>
                                        <p:tgtEl>
                                          <p:spTgt spid="122"/>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3"/>
                                        </p:tgtEl>
                                        <p:attrNameLst>
                                          <p:attrName>style.visibility</p:attrName>
                                        </p:attrNameLst>
                                      </p:cBhvr>
                                      <p:to>
                                        <p:strVal val="visible"/>
                                      </p:to>
                                    </p:set>
                                    <p:animEffect transition="in" filter="blinds(horizontal)">
                                      <p:cBhvr>
                                        <p:cTn id="19" dur="500"/>
                                        <p:tgtEl>
                                          <p:spTgt spid="123"/>
                                        </p:tgtEl>
                                      </p:cBhvr>
                                    </p:animEffect>
                                  </p:childTnLst>
                                </p:cTn>
                              </p:par>
                              <p:par>
                                <p:cTn id="20" presetID="3" presetClass="entr" presetSubtype="1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par>
                                <p:cTn id="23" presetID="3" presetClass="entr" presetSubtype="1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linds(horizontal)">
                                      <p:cBhvr>
                                        <p:cTn id="25" dur="500"/>
                                        <p:tgtEl>
                                          <p:spTgt spid="28"/>
                                        </p:tgtEl>
                                      </p:cBhvr>
                                    </p:animEffect>
                                  </p:childTnLst>
                                </p:cTn>
                              </p:par>
                              <p:par>
                                <p:cTn id="26" presetID="3" presetClass="entr" presetSubtype="10" fill="hold"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blinds(horizontal)">
                                      <p:cBhvr>
                                        <p:cTn id="28" dur="500"/>
                                        <p:tgtEl>
                                          <p:spTgt spid="3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linds(horizontal)">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14"/>
                                        </p:tgtEl>
                                        <p:attrNameLst>
                                          <p:attrName>style.visibility</p:attrName>
                                        </p:attrNameLst>
                                      </p:cBhvr>
                                      <p:to>
                                        <p:strVal val="visible"/>
                                      </p:to>
                                    </p:set>
                                    <p:animEffect transition="in" filter="blinds(horizontal)">
                                      <p:cBhvr>
                                        <p:cTn id="36" dur="500"/>
                                        <p:tgtEl>
                                          <p:spTgt spid="114"/>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24"/>
                                        </p:tgtEl>
                                        <p:attrNameLst>
                                          <p:attrName>style.visibility</p:attrName>
                                        </p:attrNameLst>
                                      </p:cBhvr>
                                      <p:to>
                                        <p:strVal val="visible"/>
                                      </p:to>
                                    </p:set>
                                    <p:animEffect transition="in" filter="blinds(horizontal)">
                                      <p:cBhvr>
                                        <p:cTn id="39" dur="500"/>
                                        <p:tgtEl>
                                          <p:spTgt spid="124"/>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25"/>
                                        </p:tgtEl>
                                        <p:attrNameLst>
                                          <p:attrName>style.visibility</p:attrName>
                                        </p:attrNameLst>
                                      </p:cBhvr>
                                      <p:to>
                                        <p:strVal val="visible"/>
                                      </p:to>
                                    </p:set>
                                    <p:animEffect transition="in" filter="blinds(horizontal)">
                                      <p:cBhvr>
                                        <p:cTn id="42" dur="500"/>
                                        <p:tgtEl>
                                          <p:spTgt spid="125"/>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26"/>
                                        </p:tgtEl>
                                        <p:attrNameLst>
                                          <p:attrName>style.visibility</p:attrName>
                                        </p:attrNameLst>
                                      </p:cBhvr>
                                      <p:to>
                                        <p:strVal val="visible"/>
                                      </p:to>
                                    </p:set>
                                    <p:animEffect transition="in" filter="blinds(horizontal)">
                                      <p:cBhvr>
                                        <p:cTn id="45" dur="500"/>
                                        <p:tgtEl>
                                          <p:spTgt spid="126"/>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27"/>
                                        </p:tgtEl>
                                        <p:attrNameLst>
                                          <p:attrName>style.visibility</p:attrName>
                                        </p:attrNameLst>
                                      </p:cBhvr>
                                      <p:to>
                                        <p:strVal val="visible"/>
                                      </p:to>
                                    </p:set>
                                    <p:animEffect transition="in" filter="blinds(horizontal)">
                                      <p:cBhvr>
                                        <p:cTn id="48" dur="500"/>
                                        <p:tgtEl>
                                          <p:spTgt spid="127"/>
                                        </p:tgtEl>
                                      </p:cBhvr>
                                    </p:animEffect>
                                  </p:childTnLst>
                                </p:cTn>
                              </p:par>
                              <p:par>
                                <p:cTn id="49" presetID="3" presetClass="entr" presetSubtype="10" fill="hold" nodeType="with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blinds(horizontal)">
                                      <p:cBhvr>
                                        <p:cTn id="51" dur="500"/>
                                        <p:tgtEl>
                                          <p:spTgt spid="36"/>
                                        </p:tgtEl>
                                      </p:cBhvr>
                                    </p:animEffect>
                                  </p:childTnLst>
                                </p:cTn>
                              </p:par>
                              <p:par>
                                <p:cTn id="52" presetID="3" presetClass="entr" presetSubtype="10" fill="hold"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blinds(horizontal)">
                                      <p:cBhvr>
                                        <p:cTn id="54" dur="500"/>
                                        <p:tgtEl>
                                          <p:spTgt spid="14"/>
                                        </p:tgtEl>
                                      </p:cBhvr>
                                    </p:animEffect>
                                  </p:childTnLst>
                                </p:cTn>
                              </p:par>
                              <p:par>
                                <p:cTn id="55" presetID="3" presetClass="entr" presetSubtype="10" fill="hold" nodeType="with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blinds(horizontal)">
                                      <p:cBhvr>
                                        <p:cTn id="57" dur="500"/>
                                        <p:tgtEl>
                                          <p:spTgt spid="44"/>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blinds(horizontal)">
                                      <p:cBhvr>
                                        <p:cTn id="60" dur="500"/>
                                        <p:tgtEl>
                                          <p:spTgt spid="5"/>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dissolve">
                                      <p:cBhvr>
                                        <p:cTn id="6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P spid="119" grpId="0" animBg="1"/>
      <p:bldP spid="120" grpId="0" animBg="1"/>
      <p:bldP spid="121" grpId="0" animBg="1"/>
      <p:bldP spid="122" grpId="0" animBg="1"/>
      <p:bldP spid="123" grpId="0"/>
      <p:bldP spid="124" grpId="0" animBg="1"/>
      <p:bldP spid="125" grpId="0" animBg="1"/>
      <p:bldP spid="126" grpId="0" animBg="1"/>
      <p:bldP spid="127" grpId="0"/>
      <p:bldP spid="30" grpId="0" animBg="1"/>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7" name="Rectangle 6">
            <a:extLst>
              <a:ext uri="{FF2B5EF4-FFF2-40B4-BE49-F238E27FC236}">
                <a16:creationId xmlns:a16="http://schemas.microsoft.com/office/drawing/2014/main" id="{E6124B13-9D87-FB04-CD6D-6C2F7FE6269A}"/>
              </a:ext>
            </a:extLst>
          </p:cNvPr>
          <p:cNvSpPr/>
          <p:nvPr/>
        </p:nvSpPr>
        <p:spPr>
          <a:xfrm>
            <a:off x="2733577" y="908856"/>
            <a:ext cx="3520498" cy="3946162"/>
          </a:xfrm>
          <a:prstGeom prst="rect">
            <a:avLst/>
          </a:prstGeom>
          <a:solidFill>
            <a:schemeClr val="accent4">
              <a:lumMod val="40000"/>
              <a:lumOff val="60000"/>
            </a:schemeClr>
          </a:solidFill>
          <a:ln>
            <a:no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7DE71DF-31DE-268E-ECCB-4AB8BBB98329}"/>
              </a:ext>
            </a:extLst>
          </p:cNvPr>
          <p:cNvSpPr/>
          <p:nvPr/>
        </p:nvSpPr>
        <p:spPr>
          <a:xfrm>
            <a:off x="2895601" y="2315024"/>
            <a:ext cx="3229428" cy="2479249"/>
          </a:xfrm>
          <a:prstGeom prst="rect">
            <a:avLst/>
          </a:prstGeom>
          <a:solidFill>
            <a:schemeClr val="accent6">
              <a:lumMod val="75000"/>
            </a:schemeClr>
          </a:solidFill>
          <a:ln>
            <a:no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A9C645-AE20-8CFB-FDD7-9A623609CE78}"/>
              </a:ext>
            </a:extLst>
          </p:cNvPr>
          <p:cNvSpPr/>
          <p:nvPr/>
        </p:nvSpPr>
        <p:spPr>
          <a:xfrm>
            <a:off x="3477648" y="2641705"/>
            <a:ext cx="2250937" cy="993543"/>
          </a:xfrm>
          <a:prstGeom prst="rect">
            <a:avLst/>
          </a:prstGeom>
          <a:solidFill>
            <a:schemeClr val="accent1">
              <a:lumMod val="40000"/>
              <a:lumOff val="60000"/>
            </a:schemeClr>
          </a:solidFill>
          <a:ln>
            <a:no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Google Shape;148;p18"/>
          <p:cNvSpPr/>
          <p:nvPr/>
        </p:nvSpPr>
        <p:spPr>
          <a:xfrm>
            <a:off x="3924740" y="975309"/>
            <a:ext cx="1212820" cy="425416"/>
          </a:xfrm>
          <a:prstGeom prst="rect">
            <a:avLst/>
          </a:prstGeom>
          <a:noFill/>
          <a:ln w="25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latin typeface="Tahoma" panose="020B0604030504040204" pitchFamily="34" charset="0"/>
                <a:ea typeface="Tahoma" panose="020B0604030504040204" pitchFamily="34" charset="0"/>
                <a:cs typeface="Tahoma" panose="020B0604030504040204" pitchFamily="34" charset="0"/>
              </a:rPr>
              <a:t>Reg. File</a:t>
            </a:r>
            <a:endParaRPr sz="2000" dirty="0">
              <a:latin typeface="Tahoma" panose="020B0604030504040204" pitchFamily="34" charset="0"/>
              <a:ea typeface="Tahoma" panose="020B0604030504040204" pitchFamily="34" charset="0"/>
              <a:cs typeface="Tahoma" panose="020B0604030504040204" pitchFamily="34" charset="0"/>
            </a:endParaRPr>
          </a:p>
        </p:txBody>
      </p:sp>
      <p:sp>
        <p:nvSpPr>
          <p:cNvPr id="149" name="Google Shape;149;p18"/>
          <p:cNvSpPr/>
          <p:nvPr/>
        </p:nvSpPr>
        <p:spPr>
          <a:xfrm>
            <a:off x="3989288" y="1791448"/>
            <a:ext cx="1083723" cy="425416"/>
          </a:xfrm>
          <a:prstGeom prst="rect">
            <a:avLst/>
          </a:prstGeom>
          <a:noFill/>
          <a:ln w="25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latin typeface="Tahoma" panose="020B0604030504040204" pitchFamily="34" charset="0"/>
                <a:ea typeface="Tahoma" panose="020B0604030504040204" pitchFamily="34" charset="0"/>
                <a:cs typeface="Tahoma" panose="020B0604030504040204" pitchFamily="34" charset="0"/>
              </a:rPr>
              <a:t>Caches</a:t>
            </a:r>
            <a:endParaRPr sz="2000" dirty="0">
              <a:latin typeface="Tahoma" panose="020B0604030504040204" pitchFamily="34" charset="0"/>
              <a:ea typeface="Tahoma" panose="020B0604030504040204" pitchFamily="34" charset="0"/>
              <a:cs typeface="Tahoma" panose="020B0604030504040204" pitchFamily="34" charset="0"/>
            </a:endParaRPr>
          </a:p>
        </p:txBody>
      </p:sp>
      <p:sp>
        <p:nvSpPr>
          <p:cNvPr id="151" name="Google Shape;151;p18"/>
          <p:cNvSpPr/>
          <p:nvPr/>
        </p:nvSpPr>
        <p:spPr>
          <a:xfrm>
            <a:off x="3192458" y="4028283"/>
            <a:ext cx="2688336" cy="670985"/>
          </a:xfrm>
          <a:prstGeom prst="rect">
            <a:avLst/>
          </a:prstGeom>
          <a:solidFill>
            <a:schemeClr val="accent1"/>
          </a:solidFill>
          <a:ln w="25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bg1"/>
                </a:solidFill>
                <a:latin typeface="Tahoma" panose="020B0604030504040204" pitchFamily="34" charset="0"/>
                <a:ea typeface="Tahoma" panose="020B0604030504040204" pitchFamily="34" charset="0"/>
                <a:cs typeface="Tahoma" panose="020B0604030504040204" pitchFamily="34" charset="0"/>
              </a:rPr>
              <a:t>NVM as Main Memory</a:t>
            </a:r>
            <a:endParaRPr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54" name="Google Shape;154;p18"/>
          <p:cNvPicPr preferRelativeResize="0"/>
          <p:nvPr/>
        </p:nvPicPr>
        <p:blipFill>
          <a:blip r:embed="rId3">
            <a:alphaModFix/>
          </a:blip>
          <a:stretch>
            <a:fillRect/>
          </a:stretch>
        </p:blipFill>
        <p:spPr>
          <a:xfrm>
            <a:off x="7719572" y="76200"/>
            <a:ext cx="1348226" cy="400200"/>
          </a:xfrm>
          <a:prstGeom prst="rect">
            <a:avLst/>
          </a:prstGeom>
          <a:noFill/>
          <a:ln>
            <a:noFill/>
          </a:ln>
        </p:spPr>
      </p:pic>
      <p:sp>
        <p:nvSpPr>
          <p:cNvPr id="15" name="标题 1">
            <a:extLst>
              <a:ext uri="{FF2B5EF4-FFF2-40B4-BE49-F238E27FC236}">
                <a16:creationId xmlns:a16="http://schemas.microsoft.com/office/drawing/2014/main" id="{2029DFBB-4655-6DD7-9333-B682EBFEDA04}"/>
              </a:ext>
            </a:extLst>
          </p:cNvPr>
          <p:cNvSpPr txBox="1">
            <a:spLocks/>
          </p:cNvSpPr>
          <p:nvPr/>
        </p:nvSpPr>
        <p:spPr>
          <a:xfrm>
            <a:off x="20781" y="99988"/>
            <a:ext cx="7205209" cy="670985"/>
          </a:xfrm>
          <a:prstGeom prst="rect">
            <a:avLst/>
          </a:prstGeom>
        </p:spPr>
        <p:txBody>
          <a:bodyPr vert="horz" lIns="91440" tIns="45720" rIns="91440" bIns="45720" rtlCol="0" anchor="ctr">
            <a:noAutofit/>
          </a:bodyPr>
          <a:lstStyle/>
          <a:p>
            <a:pPr>
              <a:spcBef>
                <a:spcPct val="0"/>
              </a:spcBef>
              <a:defRPr/>
            </a:pPr>
            <a:r>
              <a:rPr lang="en-US" altLang="zh-CN" sz="3600" dirty="0">
                <a:solidFill>
                  <a:srgbClr val="3B31BD"/>
                </a:solidFill>
                <a:latin typeface="Tahoma" panose="020B0604030504040204" pitchFamily="34" charset="0"/>
                <a:ea typeface="Tahoma" panose="020B0604030504040204" pitchFamily="34" charset="0"/>
                <a:cs typeface="Tahoma" panose="020B0604030504040204" pitchFamily="34" charset="0"/>
              </a:rPr>
              <a:t>WSP: Unlocking Full NVM Potential</a:t>
            </a:r>
            <a:endParaRPr lang="zh-CN" altLang="en-US" sz="3600" dirty="0">
              <a:solidFill>
                <a:srgbClr val="3B31BD"/>
              </a:solidFill>
              <a:latin typeface="Tahoma" panose="020B0604030504040204" pitchFamily="34" charset="0"/>
              <a:ea typeface="+mj-ea"/>
              <a:cs typeface="Tahoma" panose="020B0604030504040204" pitchFamily="34" charset="0"/>
            </a:endParaRPr>
          </a:p>
        </p:txBody>
      </p:sp>
      <p:cxnSp>
        <p:nvCxnSpPr>
          <p:cNvPr id="3" name="Straight Arrow Connector 2">
            <a:extLst>
              <a:ext uri="{FF2B5EF4-FFF2-40B4-BE49-F238E27FC236}">
                <a16:creationId xmlns:a16="http://schemas.microsoft.com/office/drawing/2014/main" id="{2A5497CC-865F-3C53-929F-161ECAC7687F}"/>
              </a:ext>
            </a:extLst>
          </p:cNvPr>
          <p:cNvCxnSpPr>
            <a:cxnSpLocks/>
            <a:stCxn id="148" idx="2"/>
            <a:endCxn id="149" idx="0"/>
          </p:cNvCxnSpPr>
          <p:nvPr/>
        </p:nvCxnSpPr>
        <p:spPr>
          <a:xfrm>
            <a:off x="4531150" y="1400725"/>
            <a:ext cx="0" cy="3907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1A663CB-93B7-859A-A3BB-FF3E294CDF34}"/>
              </a:ext>
            </a:extLst>
          </p:cNvPr>
          <p:cNvCxnSpPr>
            <a:cxnSpLocks/>
            <a:stCxn id="149" idx="2"/>
            <a:endCxn id="150" idx="0"/>
          </p:cNvCxnSpPr>
          <p:nvPr/>
        </p:nvCxnSpPr>
        <p:spPr>
          <a:xfrm>
            <a:off x="4531150" y="2216864"/>
            <a:ext cx="5476" cy="7331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79D28B6-BD8C-9220-4C1D-33871E20ACAF}"/>
              </a:ext>
            </a:extLst>
          </p:cNvPr>
          <p:cNvCxnSpPr>
            <a:cxnSpLocks/>
            <a:stCxn id="150" idx="2"/>
            <a:endCxn id="151" idx="0"/>
          </p:cNvCxnSpPr>
          <p:nvPr/>
        </p:nvCxnSpPr>
        <p:spPr>
          <a:xfrm>
            <a:off x="4536626" y="3531364"/>
            <a:ext cx="0" cy="4969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F6C63F16-C4AF-C963-B8E4-60FEE34925C3}"/>
              </a:ext>
            </a:extLst>
          </p:cNvPr>
          <p:cNvSpPr>
            <a:spLocks noGrp="1"/>
          </p:cNvSpPr>
          <p:nvPr>
            <p:ph type="ftr" sz="quarter" idx="3"/>
          </p:nvPr>
        </p:nvSpPr>
        <p:spPr/>
        <p:txBody>
          <a:bodyPr/>
          <a:lstStyle/>
          <a:p>
            <a:r>
              <a:rPr lang="en-US"/>
              <a:t>NVMW 2023</a:t>
            </a:r>
            <a:endParaRPr lang="en-US" dirty="0"/>
          </a:p>
        </p:txBody>
      </p:sp>
      <p:sp>
        <p:nvSpPr>
          <p:cNvPr id="4" name="Slide Number Placeholder 3">
            <a:extLst>
              <a:ext uri="{FF2B5EF4-FFF2-40B4-BE49-F238E27FC236}">
                <a16:creationId xmlns:a16="http://schemas.microsoft.com/office/drawing/2014/main" id="{B4663FD6-A7F2-FC07-F452-7DFF9C21C4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9" name="TextBox 8">
            <a:extLst>
              <a:ext uri="{FF2B5EF4-FFF2-40B4-BE49-F238E27FC236}">
                <a16:creationId xmlns:a16="http://schemas.microsoft.com/office/drawing/2014/main" id="{A2B84AED-B705-3D5E-304B-2E23174E8BDC}"/>
              </a:ext>
            </a:extLst>
          </p:cNvPr>
          <p:cNvSpPr txBox="1"/>
          <p:nvPr/>
        </p:nvSpPr>
        <p:spPr>
          <a:xfrm>
            <a:off x="4871273" y="1371030"/>
            <a:ext cx="1457450" cy="400110"/>
          </a:xfrm>
          <a:prstGeom prst="rect">
            <a:avLst/>
          </a:prstGeom>
          <a:noFill/>
        </p:spPr>
        <p:txBody>
          <a:bodyPr wrap="none" rtlCol="0">
            <a:spAutoFit/>
          </a:bodyPr>
          <a:lstStyle/>
          <a:p>
            <a:r>
              <a:rPr lang="en-US" sz="2000" dirty="0">
                <a:latin typeface="Tahoma" panose="020B0604030504040204" pitchFamily="34" charset="0"/>
                <a:ea typeface="Tahoma" panose="020B0604030504040204" pitchFamily="34" charset="0"/>
                <a:cs typeface="Tahoma" panose="020B0604030504040204" pitchFamily="34" charset="0"/>
              </a:rPr>
              <a:t>Persistence</a:t>
            </a:r>
          </a:p>
        </p:txBody>
      </p:sp>
      <p:sp>
        <p:nvSpPr>
          <p:cNvPr id="13" name="TextBox 12">
            <a:extLst>
              <a:ext uri="{FF2B5EF4-FFF2-40B4-BE49-F238E27FC236}">
                <a16:creationId xmlns:a16="http://schemas.microsoft.com/office/drawing/2014/main" id="{9A3D4BE7-D631-2F33-92D4-C9746455D0F8}"/>
              </a:ext>
            </a:extLst>
          </p:cNvPr>
          <p:cNvSpPr txBox="1"/>
          <p:nvPr/>
        </p:nvSpPr>
        <p:spPr>
          <a:xfrm>
            <a:off x="3502566" y="2549247"/>
            <a:ext cx="2250937" cy="400110"/>
          </a:xfrm>
          <a:prstGeom prst="rect">
            <a:avLst/>
          </a:prstGeom>
          <a:noFill/>
        </p:spPr>
        <p:txBody>
          <a:bodyPr wrap="none" rtlCol="0">
            <a:spAutoFit/>
          </a:bodyPr>
          <a:lstStyle/>
          <a:p>
            <a:r>
              <a:rPr lang="en-US" sz="2000" dirty="0">
                <a:latin typeface="Tahoma" panose="020B0604030504040204" pitchFamily="34" charset="0"/>
                <a:ea typeface="Tahoma" panose="020B0604030504040204" pitchFamily="34" charset="0"/>
                <a:cs typeface="Tahoma" panose="020B0604030504040204" pitchFamily="34" charset="0"/>
              </a:rPr>
              <a:t>High Performance</a:t>
            </a:r>
          </a:p>
        </p:txBody>
      </p:sp>
      <p:sp>
        <p:nvSpPr>
          <p:cNvPr id="25" name="TextBox 24">
            <a:extLst>
              <a:ext uri="{FF2B5EF4-FFF2-40B4-BE49-F238E27FC236}">
                <a16:creationId xmlns:a16="http://schemas.microsoft.com/office/drawing/2014/main" id="{CB6FE9AE-0B0F-E144-6CDB-D228F8B8A96D}"/>
              </a:ext>
            </a:extLst>
          </p:cNvPr>
          <p:cNvSpPr txBox="1"/>
          <p:nvPr/>
        </p:nvSpPr>
        <p:spPr>
          <a:xfrm>
            <a:off x="4501672" y="2256976"/>
            <a:ext cx="1752403" cy="400110"/>
          </a:xfrm>
          <a:prstGeom prst="rect">
            <a:avLst/>
          </a:prstGeom>
          <a:noFill/>
        </p:spPr>
        <p:txBody>
          <a:bodyPr wrap="none" rtlCol="0">
            <a:spAutoFit/>
          </a:bodyPr>
          <a:lstStyle/>
          <a:p>
            <a:r>
              <a:rPr lang="en-US" sz="2000" dirty="0">
                <a:latin typeface="Tahoma" panose="020B0604030504040204" pitchFamily="34" charset="0"/>
                <a:ea typeface="Tahoma" panose="020B0604030504040204" pitchFamily="34" charset="0"/>
                <a:cs typeface="Tahoma" panose="020B0604030504040204" pitchFamily="34" charset="0"/>
              </a:rPr>
              <a:t>Transparency</a:t>
            </a:r>
          </a:p>
        </p:txBody>
      </p:sp>
      <p:sp>
        <p:nvSpPr>
          <p:cNvPr id="150" name="Google Shape;150;p18"/>
          <p:cNvSpPr/>
          <p:nvPr/>
        </p:nvSpPr>
        <p:spPr>
          <a:xfrm>
            <a:off x="3695378" y="2950004"/>
            <a:ext cx="1682496" cy="581360"/>
          </a:xfrm>
          <a:prstGeom prst="rect">
            <a:avLst/>
          </a:prstGeom>
          <a:noFill/>
          <a:ln w="25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latin typeface="Tahoma" panose="020B0604030504040204" pitchFamily="34" charset="0"/>
                <a:ea typeface="Tahoma" panose="020B0604030504040204" pitchFamily="34" charset="0"/>
                <a:cs typeface="Tahoma" panose="020B0604030504040204" pitchFamily="34" charset="0"/>
              </a:rPr>
              <a:t>DRAM Cache</a:t>
            </a:r>
            <a:endParaRPr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67283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0-#ppt_w/2"/>
                                          </p:val>
                                        </p:tav>
                                        <p:tav tm="100000">
                                          <p:val>
                                            <p:strVal val="#ppt_x"/>
                                          </p:val>
                                        </p:tav>
                                      </p:tavLst>
                                    </p:anim>
                                    <p:anim calcmode="lin" valueType="num">
                                      <p:cBhvr additive="base">
                                        <p:cTn id="18" dur="500" fill="hold"/>
                                        <p:tgtEl>
                                          <p:spTgt spid="2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additive="base">
                                        <p:cTn id="21" dur="500" fill="hold"/>
                                        <p:tgtEl>
                                          <p:spTgt spid="32"/>
                                        </p:tgtEl>
                                        <p:attrNameLst>
                                          <p:attrName>ppt_x</p:attrName>
                                        </p:attrNameLst>
                                      </p:cBhvr>
                                      <p:tavLst>
                                        <p:tav tm="0">
                                          <p:val>
                                            <p:strVal val="0-#ppt_w/2"/>
                                          </p:val>
                                        </p:tav>
                                        <p:tav tm="100000">
                                          <p:val>
                                            <p:strVal val="#ppt_x"/>
                                          </p:val>
                                        </p:tav>
                                      </p:tavLst>
                                    </p:anim>
                                    <p:anim calcmode="lin" valueType="num">
                                      <p:cBhvr additive="base">
                                        <p:cTn id="22"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2" grpId="0" animBg="1"/>
      <p:bldP spid="24" grpId="0" animBg="1"/>
      <p:bldP spid="9" grpId="0"/>
      <p:bldP spid="13"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5" name="Google Shape;165;p19"/>
          <p:cNvPicPr preferRelativeResize="0"/>
          <p:nvPr/>
        </p:nvPicPr>
        <p:blipFill>
          <a:blip r:embed="rId3">
            <a:alphaModFix/>
          </a:blip>
          <a:stretch>
            <a:fillRect/>
          </a:stretch>
        </p:blipFill>
        <p:spPr>
          <a:xfrm>
            <a:off x="7719572" y="76200"/>
            <a:ext cx="1348226" cy="400200"/>
          </a:xfrm>
          <a:prstGeom prst="rect">
            <a:avLst/>
          </a:prstGeom>
          <a:noFill/>
          <a:ln>
            <a:noFill/>
          </a:ln>
        </p:spPr>
      </p:pic>
      <p:sp>
        <p:nvSpPr>
          <p:cNvPr id="15" name="标题 1">
            <a:extLst>
              <a:ext uri="{FF2B5EF4-FFF2-40B4-BE49-F238E27FC236}">
                <a16:creationId xmlns:a16="http://schemas.microsoft.com/office/drawing/2014/main" id="{CAC87820-4A7F-20CB-938C-9C8FA752B75F}"/>
              </a:ext>
            </a:extLst>
          </p:cNvPr>
          <p:cNvSpPr txBox="1">
            <a:spLocks/>
          </p:cNvSpPr>
          <p:nvPr/>
        </p:nvSpPr>
        <p:spPr>
          <a:xfrm>
            <a:off x="20782" y="99988"/>
            <a:ext cx="6590476" cy="1107987"/>
          </a:xfrm>
          <a:prstGeom prst="rect">
            <a:avLst/>
          </a:prstGeom>
        </p:spPr>
        <p:txBody>
          <a:bodyPr vert="horz" lIns="91440" tIns="45720" rIns="91440" bIns="45720" rtlCol="0" anchor="ctr">
            <a:noAutofit/>
          </a:bodyPr>
          <a:lstStyle/>
          <a:p>
            <a:pPr lvl="0">
              <a:spcBef>
                <a:spcPct val="0"/>
              </a:spcBef>
              <a:defRPr/>
            </a:pPr>
            <a:r>
              <a:rPr lang="en-US" altLang="zh-CN" sz="3600" dirty="0">
                <a:solidFill>
                  <a:srgbClr val="3B31BD"/>
                </a:solidFill>
                <a:latin typeface="Tahoma" panose="020B0604030504040204" pitchFamily="34" charset="0"/>
                <a:ea typeface="Tahoma" panose="020B0604030504040204" pitchFamily="34" charset="0"/>
                <a:cs typeface="Tahoma" panose="020B0604030504040204" pitchFamily="34" charset="0"/>
              </a:rPr>
              <a:t>Naïve yet Costly Whole-System Persistence (WSP)</a:t>
            </a:r>
            <a:endParaRPr lang="zh-CN" altLang="en-US" sz="3600" dirty="0">
              <a:solidFill>
                <a:srgbClr val="3B31BD"/>
              </a:solidFill>
              <a:latin typeface="Tahoma" panose="020B0604030504040204" pitchFamily="34" charset="0"/>
              <a:ea typeface="+mj-ea"/>
              <a:cs typeface="Tahoma" panose="020B0604030504040204" pitchFamily="34" charset="0"/>
            </a:endParaRPr>
          </a:p>
        </p:txBody>
      </p:sp>
      <p:sp>
        <p:nvSpPr>
          <p:cNvPr id="17" name="Google Shape;148;p18">
            <a:extLst>
              <a:ext uri="{FF2B5EF4-FFF2-40B4-BE49-F238E27FC236}">
                <a16:creationId xmlns:a16="http://schemas.microsoft.com/office/drawing/2014/main" id="{03A2F9F4-6CBE-81EF-E9AD-14B5ECF1FEE8}"/>
              </a:ext>
            </a:extLst>
          </p:cNvPr>
          <p:cNvSpPr/>
          <p:nvPr/>
        </p:nvSpPr>
        <p:spPr>
          <a:xfrm>
            <a:off x="1783177" y="1249833"/>
            <a:ext cx="1212820" cy="425416"/>
          </a:xfrm>
          <a:prstGeom prst="rect">
            <a:avLst/>
          </a:prstGeom>
          <a:noFill/>
          <a:ln w="25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latin typeface="Tahoma" panose="020B0604030504040204" pitchFamily="34" charset="0"/>
                <a:ea typeface="Tahoma" panose="020B0604030504040204" pitchFamily="34" charset="0"/>
                <a:cs typeface="Tahoma" panose="020B0604030504040204" pitchFamily="34" charset="0"/>
              </a:rPr>
              <a:t>Reg. File</a:t>
            </a:r>
            <a:endParaRPr sz="2000" dirty="0">
              <a:latin typeface="Tahoma" panose="020B0604030504040204" pitchFamily="34" charset="0"/>
              <a:ea typeface="Tahoma" panose="020B0604030504040204" pitchFamily="34" charset="0"/>
              <a:cs typeface="Tahoma" panose="020B0604030504040204" pitchFamily="34" charset="0"/>
            </a:endParaRPr>
          </a:p>
        </p:txBody>
      </p:sp>
      <p:sp>
        <p:nvSpPr>
          <p:cNvPr id="18" name="Google Shape;149;p18">
            <a:extLst>
              <a:ext uri="{FF2B5EF4-FFF2-40B4-BE49-F238E27FC236}">
                <a16:creationId xmlns:a16="http://schemas.microsoft.com/office/drawing/2014/main" id="{B798A964-D6DC-1F0E-5C71-1A399BF4EE34}"/>
              </a:ext>
            </a:extLst>
          </p:cNvPr>
          <p:cNvSpPr/>
          <p:nvPr/>
        </p:nvSpPr>
        <p:spPr>
          <a:xfrm>
            <a:off x="1847725" y="1901380"/>
            <a:ext cx="1083723" cy="425416"/>
          </a:xfrm>
          <a:prstGeom prst="rect">
            <a:avLst/>
          </a:prstGeom>
          <a:noFill/>
          <a:ln w="25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latin typeface="Tahoma" panose="020B0604030504040204" pitchFamily="34" charset="0"/>
                <a:ea typeface="Tahoma" panose="020B0604030504040204" pitchFamily="34" charset="0"/>
                <a:cs typeface="Tahoma" panose="020B0604030504040204" pitchFamily="34" charset="0"/>
              </a:rPr>
              <a:t>Caches</a:t>
            </a:r>
            <a:endParaRPr sz="2000" dirty="0">
              <a:latin typeface="Tahoma" panose="020B0604030504040204" pitchFamily="34" charset="0"/>
              <a:ea typeface="Tahoma" panose="020B0604030504040204" pitchFamily="34" charset="0"/>
              <a:cs typeface="Tahoma" panose="020B0604030504040204" pitchFamily="34" charset="0"/>
            </a:endParaRPr>
          </a:p>
        </p:txBody>
      </p:sp>
      <p:sp>
        <p:nvSpPr>
          <p:cNvPr id="19" name="Google Shape;150;p18">
            <a:extLst>
              <a:ext uri="{FF2B5EF4-FFF2-40B4-BE49-F238E27FC236}">
                <a16:creationId xmlns:a16="http://schemas.microsoft.com/office/drawing/2014/main" id="{DF2B352C-6345-3769-B920-B03685F24A20}"/>
              </a:ext>
            </a:extLst>
          </p:cNvPr>
          <p:cNvSpPr/>
          <p:nvPr/>
        </p:nvSpPr>
        <p:spPr>
          <a:xfrm>
            <a:off x="1553815" y="2566455"/>
            <a:ext cx="1682496" cy="581360"/>
          </a:xfrm>
          <a:prstGeom prst="rect">
            <a:avLst/>
          </a:prstGeom>
          <a:noFill/>
          <a:ln w="25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latin typeface="Tahoma" panose="020B0604030504040204" pitchFamily="34" charset="0"/>
                <a:ea typeface="Tahoma" panose="020B0604030504040204" pitchFamily="34" charset="0"/>
                <a:cs typeface="Tahoma" panose="020B0604030504040204" pitchFamily="34" charset="0"/>
              </a:rPr>
              <a:t>DRAM Cache</a:t>
            </a:r>
            <a:endParaRPr sz="2000" dirty="0">
              <a:latin typeface="Tahoma" panose="020B0604030504040204" pitchFamily="34" charset="0"/>
              <a:ea typeface="Tahoma" panose="020B0604030504040204" pitchFamily="34" charset="0"/>
              <a:cs typeface="Tahoma" panose="020B0604030504040204" pitchFamily="34" charset="0"/>
            </a:endParaRPr>
          </a:p>
        </p:txBody>
      </p:sp>
      <p:sp>
        <p:nvSpPr>
          <p:cNvPr id="20" name="Google Shape;151;p18">
            <a:extLst>
              <a:ext uri="{FF2B5EF4-FFF2-40B4-BE49-F238E27FC236}">
                <a16:creationId xmlns:a16="http://schemas.microsoft.com/office/drawing/2014/main" id="{888016FC-A2C5-23FC-4B9A-0EA4DE239220}"/>
              </a:ext>
            </a:extLst>
          </p:cNvPr>
          <p:cNvSpPr/>
          <p:nvPr/>
        </p:nvSpPr>
        <p:spPr>
          <a:xfrm>
            <a:off x="1050895" y="3390739"/>
            <a:ext cx="2688336" cy="670985"/>
          </a:xfrm>
          <a:prstGeom prst="rect">
            <a:avLst/>
          </a:prstGeom>
          <a:solidFill>
            <a:schemeClr val="accent1"/>
          </a:solidFill>
          <a:ln w="25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bg1"/>
                </a:solidFill>
                <a:latin typeface="Tahoma" panose="020B0604030504040204" pitchFamily="34" charset="0"/>
                <a:ea typeface="Tahoma" panose="020B0604030504040204" pitchFamily="34" charset="0"/>
                <a:cs typeface="Tahoma" panose="020B0604030504040204" pitchFamily="34" charset="0"/>
              </a:rPr>
              <a:t>NVM as Main Memory</a:t>
            </a:r>
            <a:endParaRPr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1" name="Google Shape;153;p18">
            <a:extLst>
              <a:ext uri="{FF2B5EF4-FFF2-40B4-BE49-F238E27FC236}">
                <a16:creationId xmlns:a16="http://schemas.microsoft.com/office/drawing/2014/main" id="{890C32D6-3095-DCC6-FF56-31F5F0253FF6}"/>
              </a:ext>
            </a:extLst>
          </p:cNvPr>
          <p:cNvSpPr txBox="1"/>
          <p:nvPr/>
        </p:nvSpPr>
        <p:spPr>
          <a:xfrm>
            <a:off x="1216750" y="3939823"/>
            <a:ext cx="2522481" cy="104641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latin typeface="Tahoma" panose="020B0604030504040204" pitchFamily="34" charset="0"/>
                <a:ea typeface="Tahoma" panose="020B0604030504040204" pitchFamily="34" charset="0"/>
                <a:cs typeface="Tahoma" panose="020B0604030504040204" pitchFamily="34" charset="0"/>
              </a:rPr>
              <a:t>WSP under</a:t>
            </a:r>
          </a:p>
          <a:p>
            <a:pPr marL="0" lvl="0" indent="0" algn="ctr" rtl="0">
              <a:spcBef>
                <a:spcPts val="0"/>
              </a:spcBef>
              <a:spcAft>
                <a:spcPts val="0"/>
              </a:spcAft>
              <a:buNone/>
            </a:pPr>
            <a:r>
              <a:rPr lang="en-US" sz="2800" dirty="0">
                <a:latin typeface="Tahoma" panose="020B0604030504040204" pitchFamily="34" charset="0"/>
                <a:ea typeface="Tahoma" panose="020B0604030504040204" pitchFamily="34" charset="0"/>
                <a:cs typeface="Tahoma" panose="020B0604030504040204" pitchFamily="34" charset="0"/>
              </a:rPr>
              <a:t>M</a:t>
            </a:r>
            <a:r>
              <a:rPr lang="en" sz="2800" dirty="0" err="1">
                <a:latin typeface="Tahoma" panose="020B0604030504040204" pitchFamily="34" charset="0"/>
                <a:ea typeface="Tahoma" panose="020B0604030504040204" pitchFamily="34" charset="0"/>
                <a:cs typeface="Tahoma" panose="020B0604030504040204" pitchFamily="34" charset="0"/>
              </a:rPr>
              <a:t>emory</a:t>
            </a:r>
            <a:r>
              <a:rPr lang="en" sz="2800" dirty="0">
                <a:latin typeface="Tahoma" panose="020B0604030504040204" pitchFamily="34" charset="0"/>
                <a:ea typeface="Tahoma" panose="020B0604030504040204" pitchFamily="34" charset="0"/>
                <a:cs typeface="Tahoma" panose="020B0604030504040204" pitchFamily="34" charset="0"/>
              </a:rPr>
              <a:t> Mode</a:t>
            </a:r>
            <a:endParaRPr sz="2800" dirty="0">
              <a:latin typeface="Tahoma" panose="020B0604030504040204" pitchFamily="34" charset="0"/>
              <a:ea typeface="Tahoma" panose="020B0604030504040204" pitchFamily="34" charset="0"/>
              <a:cs typeface="Tahoma" panose="020B0604030504040204" pitchFamily="34" charset="0"/>
            </a:endParaRPr>
          </a:p>
        </p:txBody>
      </p:sp>
      <p:cxnSp>
        <p:nvCxnSpPr>
          <p:cNvPr id="22" name="Straight Arrow Connector 21">
            <a:extLst>
              <a:ext uri="{FF2B5EF4-FFF2-40B4-BE49-F238E27FC236}">
                <a16:creationId xmlns:a16="http://schemas.microsoft.com/office/drawing/2014/main" id="{DB04B9F8-EA73-AB6C-BC46-080C6687B341}"/>
              </a:ext>
            </a:extLst>
          </p:cNvPr>
          <p:cNvCxnSpPr>
            <a:cxnSpLocks/>
            <a:stCxn id="17" idx="2"/>
            <a:endCxn id="18" idx="0"/>
          </p:cNvCxnSpPr>
          <p:nvPr/>
        </p:nvCxnSpPr>
        <p:spPr>
          <a:xfrm>
            <a:off x="2389587" y="1675249"/>
            <a:ext cx="0" cy="2261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534B088-D628-DF1C-D8EA-DD4646F69AF5}"/>
              </a:ext>
            </a:extLst>
          </p:cNvPr>
          <p:cNvCxnSpPr>
            <a:cxnSpLocks/>
            <a:stCxn id="18" idx="2"/>
            <a:endCxn id="19" idx="0"/>
          </p:cNvCxnSpPr>
          <p:nvPr/>
        </p:nvCxnSpPr>
        <p:spPr>
          <a:xfrm>
            <a:off x="2389587" y="2326796"/>
            <a:ext cx="5476" cy="23965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09B5330-9333-85B7-584D-F96972E93B3E}"/>
              </a:ext>
            </a:extLst>
          </p:cNvPr>
          <p:cNvCxnSpPr>
            <a:cxnSpLocks/>
            <a:stCxn id="19" idx="2"/>
            <a:endCxn id="20" idx="0"/>
          </p:cNvCxnSpPr>
          <p:nvPr/>
        </p:nvCxnSpPr>
        <p:spPr>
          <a:xfrm>
            <a:off x="2395063" y="3147815"/>
            <a:ext cx="0" cy="2429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C1DFB8A4-5F3B-B4CD-2E8D-203F349A5472}"/>
              </a:ext>
            </a:extLst>
          </p:cNvPr>
          <p:cNvSpPr/>
          <p:nvPr/>
        </p:nvSpPr>
        <p:spPr>
          <a:xfrm>
            <a:off x="2696716" y="1246739"/>
            <a:ext cx="296867" cy="425417"/>
          </a:xfrm>
          <a:prstGeom prst="rect">
            <a:avLst/>
          </a:prstGeom>
          <a:solidFill>
            <a:schemeClr val="accent5">
              <a:lumMod val="20000"/>
              <a:lumOff val="8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solidFill>
                <a:srgbClr val="92D050"/>
              </a:solidFill>
              <a:latin typeface="Tahoma" panose="020B0604030504040204" pitchFamily="34" charset="0"/>
              <a:ea typeface="Tahoma" panose="020B0604030504040204" pitchFamily="34" charset="0"/>
              <a:cs typeface="Tahoma" panose="020B0604030504040204" pitchFamily="34" charset="0"/>
            </a:endParaRPr>
          </a:p>
        </p:txBody>
      </p:sp>
      <p:sp>
        <p:nvSpPr>
          <p:cNvPr id="29" name="Rectangle 28">
            <a:extLst>
              <a:ext uri="{FF2B5EF4-FFF2-40B4-BE49-F238E27FC236}">
                <a16:creationId xmlns:a16="http://schemas.microsoft.com/office/drawing/2014/main" id="{CDB49474-AA64-5D54-CFCF-FCB294363514}"/>
              </a:ext>
            </a:extLst>
          </p:cNvPr>
          <p:cNvSpPr/>
          <p:nvPr/>
        </p:nvSpPr>
        <p:spPr>
          <a:xfrm>
            <a:off x="2391183" y="1894331"/>
            <a:ext cx="296867" cy="425417"/>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9" name="Footer Placeholder 8">
            <a:extLst>
              <a:ext uri="{FF2B5EF4-FFF2-40B4-BE49-F238E27FC236}">
                <a16:creationId xmlns:a16="http://schemas.microsoft.com/office/drawing/2014/main" id="{B828739B-9846-9645-49E5-16EBAE09F9A2}"/>
              </a:ext>
            </a:extLst>
          </p:cNvPr>
          <p:cNvSpPr>
            <a:spLocks noGrp="1"/>
          </p:cNvSpPr>
          <p:nvPr>
            <p:ph type="ftr" sz="quarter" idx="3"/>
          </p:nvPr>
        </p:nvSpPr>
        <p:spPr/>
        <p:txBody>
          <a:bodyPr/>
          <a:lstStyle/>
          <a:p>
            <a:r>
              <a:rPr lang="en-US" dirty="0"/>
              <a:t>NVMW 2023</a:t>
            </a:r>
          </a:p>
        </p:txBody>
      </p:sp>
      <p:sp>
        <p:nvSpPr>
          <p:cNvPr id="10" name="Slide Number Placeholder 9">
            <a:extLst>
              <a:ext uri="{FF2B5EF4-FFF2-40B4-BE49-F238E27FC236}">
                <a16:creationId xmlns:a16="http://schemas.microsoft.com/office/drawing/2014/main" id="{AF29EB21-0ACF-4E8A-44A1-8F7767091FF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12" name="TextBox 11">
            <a:extLst>
              <a:ext uri="{FF2B5EF4-FFF2-40B4-BE49-F238E27FC236}">
                <a16:creationId xmlns:a16="http://schemas.microsoft.com/office/drawing/2014/main" id="{ED8E1895-3E21-D4DE-1C1D-F1CB8265D33A}"/>
              </a:ext>
            </a:extLst>
          </p:cNvPr>
          <p:cNvSpPr txBox="1"/>
          <p:nvPr/>
        </p:nvSpPr>
        <p:spPr>
          <a:xfrm>
            <a:off x="4383592" y="1664097"/>
            <a:ext cx="3283271" cy="523220"/>
          </a:xfrm>
          <a:prstGeom prst="rect">
            <a:avLst/>
          </a:prstGeom>
          <a:solidFill>
            <a:schemeClr val="bg1"/>
          </a:solidFill>
        </p:spPr>
        <p:txBody>
          <a:bodyPr wrap="none" rtlCol="0">
            <a:spAutoFit/>
          </a:bodyPr>
          <a:lstStyle/>
          <a:p>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Periodic Checkpoint</a:t>
            </a:r>
          </a:p>
        </p:txBody>
      </p:sp>
      <p:sp>
        <p:nvSpPr>
          <p:cNvPr id="13" name="Notched Right Arrow 12">
            <a:extLst>
              <a:ext uri="{FF2B5EF4-FFF2-40B4-BE49-F238E27FC236}">
                <a16:creationId xmlns:a16="http://schemas.microsoft.com/office/drawing/2014/main" id="{FA19A33F-D379-1DB3-4A4B-CDE21413628A}"/>
              </a:ext>
            </a:extLst>
          </p:cNvPr>
          <p:cNvSpPr/>
          <p:nvPr/>
        </p:nvSpPr>
        <p:spPr>
          <a:xfrm>
            <a:off x="4141602" y="2149534"/>
            <a:ext cx="3951503" cy="616070"/>
          </a:xfrm>
          <a:prstGeom prst="notchedRightArrow">
            <a:avLst/>
          </a:prstGeom>
          <a:pattFill prst="wdUp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60000"/>
                  <a:lumOff val="40000"/>
                </a:schemeClr>
              </a:solidFill>
            </a:endParaRPr>
          </a:p>
        </p:txBody>
      </p:sp>
      <p:sp>
        <p:nvSpPr>
          <p:cNvPr id="25" name="Rectangle 24">
            <a:extLst>
              <a:ext uri="{FF2B5EF4-FFF2-40B4-BE49-F238E27FC236}">
                <a16:creationId xmlns:a16="http://schemas.microsoft.com/office/drawing/2014/main" id="{F8CF14BB-2B19-E4BA-9EB2-378FA2860CF6}"/>
              </a:ext>
            </a:extLst>
          </p:cNvPr>
          <p:cNvSpPr/>
          <p:nvPr/>
        </p:nvSpPr>
        <p:spPr>
          <a:xfrm>
            <a:off x="51761" y="1447110"/>
            <a:ext cx="9067798" cy="2424107"/>
          </a:xfrm>
          <a:prstGeom prst="rect">
            <a:avLst/>
          </a:prstGeom>
          <a:solidFill>
            <a:srgbClr val="2F2FD7">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buFont typeface="Wingdings" pitchFamily="2" charset="2"/>
              <a:buChar char="Ø"/>
            </a:pPr>
            <a:r>
              <a:rPr lang="en-US" sz="4000" dirty="0">
                <a:solidFill>
                  <a:srgbClr val="FFFF00"/>
                </a:solidFill>
                <a:latin typeface="Tahoma" panose="020B0604030504040204" pitchFamily="34" charset="0"/>
                <a:ea typeface="Tahoma" panose="020B0604030504040204" pitchFamily="34" charset="0"/>
                <a:cs typeface="Tahoma" panose="020B0604030504040204" pitchFamily="34" charset="0"/>
              </a:rPr>
              <a:t>It is expensive to flush register and memory </a:t>
            </a:r>
            <a:r>
              <a:rPr lang="en-US" sz="4000" dirty="0" err="1">
                <a:solidFill>
                  <a:srgbClr val="FFFF00"/>
                </a:solidFill>
                <a:latin typeface="Tahoma" panose="020B0604030504040204" pitchFamily="34" charset="0"/>
                <a:ea typeface="Tahoma" panose="020B0604030504040204" pitchFamily="34" charset="0"/>
                <a:cs typeface="Tahoma" panose="020B0604030504040204" pitchFamily="34" charset="0"/>
              </a:rPr>
              <a:t>statuss</a:t>
            </a:r>
            <a:r>
              <a:rPr lang="en-US" sz="4000" dirty="0">
                <a:solidFill>
                  <a:srgbClr val="FFFF00"/>
                </a:solidFill>
                <a:latin typeface="Tahoma" panose="020B0604030504040204" pitchFamily="34" charset="0"/>
                <a:ea typeface="Tahoma" panose="020B0604030504040204" pitchFamily="34" charset="0"/>
                <a:cs typeface="Tahoma" panose="020B0604030504040204" pitchFamily="34" charset="0"/>
              </a:rPr>
              <a:t> to NVM periodically</a:t>
            </a:r>
          </a:p>
        </p:txBody>
      </p:sp>
      <p:pic>
        <p:nvPicPr>
          <p:cNvPr id="7" name="Graphic 6" descr="Stopwatch 75% with solid fill">
            <a:extLst>
              <a:ext uri="{FF2B5EF4-FFF2-40B4-BE49-F238E27FC236}">
                <a16:creationId xmlns:a16="http://schemas.microsoft.com/office/drawing/2014/main" id="{8C2BDFA5-7227-A64E-A210-63E3E4A5C72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74721" y="2584304"/>
            <a:ext cx="914400" cy="914400"/>
          </a:xfrm>
          <a:prstGeom prst="rect">
            <a:avLst/>
          </a:prstGeom>
        </p:spPr>
      </p:pic>
      <p:pic>
        <p:nvPicPr>
          <p:cNvPr id="14" name="Graphic 13" descr="Stopwatch 75% outline">
            <a:extLst>
              <a:ext uri="{FF2B5EF4-FFF2-40B4-BE49-F238E27FC236}">
                <a16:creationId xmlns:a16="http://schemas.microsoft.com/office/drawing/2014/main" id="{4FF34AF0-07F3-9CF8-EAE1-2A1222BDE7C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75785" y="2581056"/>
            <a:ext cx="914400" cy="914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linds(horizontal)">
                                      <p:cBhvr>
                                        <p:cTn id="10" dur="500"/>
                                        <p:tgtEl>
                                          <p:spTgt spid="1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linds(horizontal)">
                                      <p:cBhvr>
                                        <p:cTn id="13" dur="500"/>
                                        <p:tgtEl>
                                          <p:spTgt spid="1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blinds(horizontal)">
                                      <p:cBhvr>
                                        <p:cTn id="16" dur="500"/>
                                        <p:tgtEl>
                                          <p:spTgt spid="2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blinds(horizontal)">
                                      <p:cBhvr>
                                        <p:cTn id="19" dur="500"/>
                                        <p:tgtEl>
                                          <p:spTgt spid="21"/>
                                        </p:tgtEl>
                                      </p:cBhvr>
                                    </p:animEffect>
                                  </p:childTnLst>
                                </p:cTn>
                              </p:par>
                              <p:par>
                                <p:cTn id="20" presetID="3" presetClass="entr" presetSubtype="1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linds(horizontal)">
                                      <p:cBhvr>
                                        <p:cTn id="22" dur="500"/>
                                        <p:tgtEl>
                                          <p:spTgt spid="22"/>
                                        </p:tgtEl>
                                      </p:cBhvr>
                                    </p:animEffect>
                                  </p:childTnLst>
                                </p:cTn>
                              </p:par>
                              <p:par>
                                <p:cTn id="23" presetID="3" presetClass="entr" presetSubtype="1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blinds(horizontal)">
                                      <p:cBhvr>
                                        <p:cTn id="25" dur="500"/>
                                        <p:tgtEl>
                                          <p:spTgt spid="23"/>
                                        </p:tgtEl>
                                      </p:cBhvr>
                                    </p:animEffect>
                                  </p:childTnLst>
                                </p:cTn>
                              </p:par>
                              <p:par>
                                <p:cTn id="26" presetID="3" presetClass="entr" presetSubtype="1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linds(horizontal)">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linds(horizontal)">
                                      <p:cBhvr>
                                        <p:cTn id="33" dur="500"/>
                                        <p:tgtEl>
                                          <p:spTgt spid="12"/>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blinds(horizontal)">
                                      <p:cBhvr>
                                        <p:cTn id="36" dur="500"/>
                                        <p:tgtEl>
                                          <p:spTgt spid="13"/>
                                        </p:tgtEl>
                                      </p:cBhvr>
                                    </p:animEffect>
                                  </p:childTnLst>
                                </p:cTn>
                              </p:par>
                              <p:par>
                                <p:cTn id="37" presetID="3" presetClass="entr" presetSubtype="10"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blinds(horizontal)">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blinds(horizontal)">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1" nodeType="click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0" presetClass="path" presetSubtype="0" accel="50000" decel="50000" fill="hold" grpId="0" nodeType="withEffect">
                                  <p:stCondLst>
                                    <p:cond delay="0"/>
                                  </p:stCondLst>
                                  <p:childTnLst>
                                    <p:animMotion origin="layout" path="M -4.16667E-6 3.20988E-6 L -0.00052 0.31419 " pathEditMode="relative" rAng="0" ptsTypes="AA">
                                      <p:cBhvr>
                                        <p:cTn id="52" dur="2000" fill="hold"/>
                                        <p:tgtEl>
                                          <p:spTgt spid="29"/>
                                        </p:tgtEl>
                                        <p:attrNameLst>
                                          <p:attrName>ppt_x</p:attrName>
                                          <p:attrName>ppt_y</p:attrName>
                                        </p:attrNameLst>
                                      </p:cBhvr>
                                      <p:rCtr x="-35" y="15710"/>
                                    </p:animMotion>
                                  </p:childTnLst>
                                </p:cTn>
                              </p:par>
                              <p:par>
                                <p:cTn id="53" presetID="0" presetClass="path" presetSubtype="0" accel="50000" decel="50000" fill="hold" grpId="0" nodeType="withEffect">
                                  <p:stCondLst>
                                    <p:cond delay="0"/>
                                  </p:stCondLst>
                                  <p:childTnLst>
                                    <p:animMotion origin="layout" path="M -1.11111E-6 -8.64198E-7 L -1.11111E-6 0.44074 " pathEditMode="relative" rAng="0" ptsTypes="AA">
                                      <p:cBhvr>
                                        <p:cTn id="54" dur="2000" fill="hold"/>
                                        <p:tgtEl>
                                          <p:spTgt spid="28"/>
                                        </p:tgtEl>
                                        <p:attrNameLst>
                                          <p:attrName>ppt_x</p:attrName>
                                          <p:attrName>ppt_y</p:attrName>
                                        </p:attrNameLst>
                                      </p:cBhvr>
                                      <p:rCtr x="0" y="22037"/>
                                    </p:animMotion>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dissolve">
                                      <p:cBhvr>
                                        <p:cTn id="5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p:bldP spid="28" grpId="0" animBg="1"/>
      <p:bldP spid="28" grpId="1" animBg="1"/>
      <p:bldP spid="29" grpId="0" animBg="1"/>
      <p:bldP spid="29" grpId="1" animBg="1"/>
      <p:bldP spid="12" grpId="0" animBg="1"/>
      <p:bldP spid="13" grpId="0"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5" name="Google Shape;165;p19"/>
          <p:cNvPicPr preferRelativeResize="0"/>
          <p:nvPr/>
        </p:nvPicPr>
        <p:blipFill>
          <a:blip r:embed="rId3">
            <a:alphaModFix/>
          </a:blip>
          <a:stretch>
            <a:fillRect/>
          </a:stretch>
        </p:blipFill>
        <p:spPr>
          <a:xfrm>
            <a:off x="7719572" y="76200"/>
            <a:ext cx="1348226" cy="400200"/>
          </a:xfrm>
          <a:prstGeom prst="rect">
            <a:avLst/>
          </a:prstGeom>
          <a:noFill/>
          <a:ln>
            <a:noFill/>
          </a:ln>
        </p:spPr>
      </p:pic>
      <p:cxnSp>
        <p:nvCxnSpPr>
          <p:cNvPr id="172" name="Google Shape;172;p19"/>
          <p:cNvCxnSpPr>
            <a:cxnSpLocks/>
            <a:stCxn id="18" idx="3"/>
            <a:endCxn id="20" idx="3"/>
          </p:cNvCxnSpPr>
          <p:nvPr/>
        </p:nvCxnSpPr>
        <p:spPr>
          <a:xfrm>
            <a:off x="4741509" y="2426993"/>
            <a:ext cx="807783" cy="1612144"/>
          </a:xfrm>
          <a:prstGeom prst="bentConnector3">
            <a:avLst>
              <a:gd name="adj1" fmla="val 128300"/>
            </a:avLst>
          </a:prstGeom>
          <a:noFill/>
          <a:ln w="25400" cap="flat" cmpd="sng">
            <a:solidFill>
              <a:schemeClr val="accent1"/>
            </a:solidFill>
            <a:prstDash val="dash"/>
            <a:round/>
            <a:headEnd type="none" w="med" len="med"/>
            <a:tailEnd type="triangle" w="med" len="med"/>
          </a:ln>
        </p:spPr>
      </p:cxnSp>
      <p:sp>
        <p:nvSpPr>
          <p:cNvPr id="15" name="标题 1">
            <a:extLst>
              <a:ext uri="{FF2B5EF4-FFF2-40B4-BE49-F238E27FC236}">
                <a16:creationId xmlns:a16="http://schemas.microsoft.com/office/drawing/2014/main" id="{CAC87820-4A7F-20CB-938C-9C8FA752B75F}"/>
              </a:ext>
            </a:extLst>
          </p:cNvPr>
          <p:cNvSpPr txBox="1">
            <a:spLocks/>
          </p:cNvSpPr>
          <p:nvPr/>
        </p:nvSpPr>
        <p:spPr>
          <a:xfrm>
            <a:off x="20781" y="99989"/>
            <a:ext cx="7698787" cy="1044580"/>
          </a:xfrm>
          <a:prstGeom prst="rect">
            <a:avLst/>
          </a:prstGeom>
        </p:spPr>
        <p:txBody>
          <a:bodyPr vert="horz" lIns="91440" tIns="45720" rIns="91440" bIns="45720" rtlCol="0" anchor="ctr">
            <a:noAutofit/>
          </a:bodyPr>
          <a:lstStyle/>
          <a:p>
            <a:pPr lvl="0">
              <a:spcBef>
                <a:spcPct val="0"/>
              </a:spcBef>
              <a:defRPr/>
            </a:pPr>
            <a:r>
              <a:rPr lang="en-US" altLang="zh-CN" sz="3600" dirty="0">
                <a:solidFill>
                  <a:srgbClr val="3B31BD"/>
                </a:solidFill>
                <a:latin typeface="Tahoma" panose="020B0604030504040204" pitchFamily="34" charset="0"/>
                <a:ea typeface="+mj-ea"/>
                <a:cs typeface="Tahoma" panose="020B0604030504040204" pitchFamily="34" charset="0"/>
              </a:rPr>
              <a:t>Non-Temporal Path for Accelerating</a:t>
            </a:r>
          </a:p>
          <a:p>
            <a:pPr lvl="0">
              <a:spcBef>
                <a:spcPct val="0"/>
              </a:spcBef>
              <a:defRPr/>
            </a:pPr>
            <a:r>
              <a:rPr lang="en-US" altLang="zh-CN" sz="3600" dirty="0">
                <a:solidFill>
                  <a:srgbClr val="3B31BD"/>
                </a:solidFill>
                <a:latin typeface="Tahoma" panose="020B0604030504040204" pitchFamily="34" charset="0"/>
                <a:ea typeface="+mj-ea"/>
                <a:cs typeface="Tahoma" panose="020B0604030504040204" pitchFamily="34" charset="0"/>
              </a:rPr>
              <a:t>Store Persistence [DPO;MICRO’16]</a:t>
            </a:r>
            <a:endParaRPr lang="zh-CN" altLang="en-US" sz="3600" dirty="0">
              <a:solidFill>
                <a:srgbClr val="3B31BD"/>
              </a:solidFill>
              <a:latin typeface="Tahoma" panose="020B0604030504040204" pitchFamily="34" charset="0"/>
              <a:ea typeface="+mj-ea"/>
              <a:cs typeface="Tahoma" panose="020B0604030504040204" pitchFamily="34" charset="0"/>
            </a:endParaRPr>
          </a:p>
        </p:txBody>
      </p:sp>
      <p:sp>
        <p:nvSpPr>
          <p:cNvPr id="17" name="Google Shape;148;p18">
            <a:extLst>
              <a:ext uri="{FF2B5EF4-FFF2-40B4-BE49-F238E27FC236}">
                <a16:creationId xmlns:a16="http://schemas.microsoft.com/office/drawing/2014/main" id="{03A2F9F4-6CBE-81EF-E9AD-14B5ECF1FEE8}"/>
              </a:ext>
            </a:extLst>
          </p:cNvPr>
          <p:cNvSpPr/>
          <p:nvPr/>
        </p:nvSpPr>
        <p:spPr>
          <a:xfrm>
            <a:off x="3593238" y="1562738"/>
            <a:ext cx="1212820" cy="425416"/>
          </a:xfrm>
          <a:prstGeom prst="rect">
            <a:avLst/>
          </a:prstGeom>
          <a:noFill/>
          <a:ln w="25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latin typeface="Tahoma" panose="020B0604030504040204" pitchFamily="34" charset="0"/>
                <a:ea typeface="Tahoma" panose="020B0604030504040204" pitchFamily="34" charset="0"/>
                <a:cs typeface="Tahoma" panose="020B0604030504040204" pitchFamily="34" charset="0"/>
              </a:rPr>
              <a:t>Reg. File</a:t>
            </a:r>
            <a:endParaRPr sz="2000" dirty="0">
              <a:latin typeface="Tahoma" panose="020B0604030504040204" pitchFamily="34" charset="0"/>
              <a:ea typeface="Tahoma" panose="020B0604030504040204" pitchFamily="34" charset="0"/>
              <a:cs typeface="Tahoma" panose="020B0604030504040204" pitchFamily="34" charset="0"/>
            </a:endParaRPr>
          </a:p>
        </p:txBody>
      </p:sp>
      <p:sp>
        <p:nvSpPr>
          <p:cNvPr id="18" name="Google Shape;149;p18">
            <a:extLst>
              <a:ext uri="{FF2B5EF4-FFF2-40B4-BE49-F238E27FC236}">
                <a16:creationId xmlns:a16="http://schemas.microsoft.com/office/drawing/2014/main" id="{B798A964-D6DC-1F0E-5C71-1A399BF4EE34}"/>
              </a:ext>
            </a:extLst>
          </p:cNvPr>
          <p:cNvSpPr/>
          <p:nvPr/>
        </p:nvSpPr>
        <p:spPr>
          <a:xfrm>
            <a:off x="3657786" y="2214285"/>
            <a:ext cx="1083723" cy="425416"/>
          </a:xfrm>
          <a:prstGeom prst="rect">
            <a:avLst/>
          </a:prstGeom>
          <a:noFill/>
          <a:ln w="25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latin typeface="Tahoma" panose="020B0604030504040204" pitchFamily="34" charset="0"/>
                <a:ea typeface="Tahoma" panose="020B0604030504040204" pitchFamily="34" charset="0"/>
                <a:cs typeface="Tahoma" panose="020B0604030504040204" pitchFamily="34" charset="0"/>
              </a:rPr>
              <a:t>Caches</a:t>
            </a:r>
            <a:endParaRPr sz="2000" dirty="0">
              <a:latin typeface="Tahoma" panose="020B0604030504040204" pitchFamily="34" charset="0"/>
              <a:ea typeface="Tahoma" panose="020B0604030504040204" pitchFamily="34" charset="0"/>
              <a:cs typeface="Tahoma" panose="020B0604030504040204" pitchFamily="34" charset="0"/>
            </a:endParaRPr>
          </a:p>
        </p:txBody>
      </p:sp>
      <p:sp>
        <p:nvSpPr>
          <p:cNvPr id="19" name="Google Shape;150;p18">
            <a:extLst>
              <a:ext uri="{FF2B5EF4-FFF2-40B4-BE49-F238E27FC236}">
                <a16:creationId xmlns:a16="http://schemas.microsoft.com/office/drawing/2014/main" id="{DF2B352C-6345-3769-B920-B03685F24A20}"/>
              </a:ext>
            </a:extLst>
          </p:cNvPr>
          <p:cNvSpPr/>
          <p:nvPr/>
        </p:nvSpPr>
        <p:spPr>
          <a:xfrm>
            <a:off x="3363876" y="2879360"/>
            <a:ext cx="1682496" cy="581360"/>
          </a:xfrm>
          <a:prstGeom prst="rect">
            <a:avLst/>
          </a:prstGeom>
          <a:noFill/>
          <a:ln w="25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latin typeface="Tahoma" panose="020B0604030504040204" pitchFamily="34" charset="0"/>
                <a:ea typeface="Tahoma" panose="020B0604030504040204" pitchFamily="34" charset="0"/>
                <a:cs typeface="Tahoma" panose="020B0604030504040204" pitchFamily="34" charset="0"/>
              </a:rPr>
              <a:t>DRAM Cache</a:t>
            </a:r>
            <a:endParaRPr sz="2000" dirty="0">
              <a:latin typeface="Tahoma" panose="020B0604030504040204" pitchFamily="34" charset="0"/>
              <a:ea typeface="Tahoma" panose="020B0604030504040204" pitchFamily="34" charset="0"/>
              <a:cs typeface="Tahoma" panose="020B0604030504040204" pitchFamily="34" charset="0"/>
            </a:endParaRPr>
          </a:p>
        </p:txBody>
      </p:sp>
      <p:sp>
        <p:nvSpPr>
          <p:cNvPr id="20" name="Google Shape;151;p18">
            <a:extLst>
              <a:ext uri="{FF2B5EF4-FFF2-40B4-BE49-F238E27FC236}">
                <a16:creationId xmlns:a16="http://schemas.microsoft.com/office/drawing/2014/main" id="{888016FC-A2C5-23FC-4B9A-0EA4DE239220}"/>
              </a:ext>
            </a:extLst>
          </p:cNvPr>
          <p:cNvSpPr/>
          <p:nvPr/>
        </p:nvSpPr>
        <p:spPr>
          <a:xfrm>
            <a:off x="2860956" y="3703644"/>
            <a:ext cx="2688336" cy="670985"/>
          </a:xfrm>
          <a:prstGeom prst="rect">
            <a:avLst/>
          </a:prstGeom>
          <a:solidFill>
            <a:schemeClr val="accent1"/>
          </a:solidFill>
          <a:ln w="25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bg1"/>
                </a:solidFill>
                <a:latin typeface="Tahoma" panose="020B0604030504040204" pitchFamily="34" charset="0"/>
                <a:ea typeface="Tahoma" panose="020B0604030504040204" pitchFamily="34" charset="0"/>
                <a:cs typeface="Tahoma" panose="020B0604030504040204" pitchFamily="34" charset="0"/>
              </a:rPr>
              <a:t>NVM as Main Memory</a:t>
            </a:r>
            <a:endParaRPr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cxnSp>
        <p:nvCxnSpPr>
          <p:cNvPr id="22" name="Straight Arrow Connector 21">
            <a:extLst>
              <a:ext uri="{FF2B5EF4-FFF2-40B4-BE49-F238E27FC236}">
                <a16:creationId xmlns:a16="http://schemas.microsoft.com/office/drawing/2014/main" id="{DB04B9F8-EA73-AB6C-BC46-080C6687B341}"/>
              </a:ext>
            </a:extLst>
          </p:cNvPr>
          <p:cNvCxnSpPr>
            <a:cxnSpLocks/>
            <a:stCxn id="17" idx="2"/>
            <a:endCxn id="18" idx="0"/>
          </p:cNvCxnSpPr>
          <p:nvPr/>
        </p:nvCxnSpPr>
        <p:spPr>
          <a:xfrm>
            <a:off x="4199648" y="1988154"/>
            <a:ext cx="0" cy="2261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534B088-D628-DF1C-D8EA-DD4646F69AF5}"/>
              </a:ext>
            </a:extLst>
          </p:cNvPr>
          <p:cNvCxnSpPr>
            <a:cxnSpLocks/>
            <a:stCxn id="18" idx="2"/>
            <a:endCxn id="19" idx="0"/>
          </p:cNvCxnSpPr>
          <p:nvPr/>
        </p:nvCxnSpPr>
        <p:spPr>
          <a:xfrm>
            <a:off x="4199648" y="2639701"/>
            <a:ext cx="5476" cy="23965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09B5330-9333-85B7-584D-F96972E93B3E}"/>
              </a:ext>
            </a:extLst>
          </p:cNvPr>
          <p:cNvCxnSpPr>
            <a:cxnSpLocks/>
            <a:stCxn id="19" idx="2"/>
            <a:endCxn id="20" idx="0"/>
          </p:cNvCxnSpPr>
          <p:nvPr/>
        </p:nvCxnSpPr>
        <p:spPr>
          <a:xfrm>
            <a:off x="4205124" y="3460720"/>
            <a:ext cx="0" cy="2429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D1E1E60-2026-712C-64C1-A34C1ED9D921}"/>
              </a:ext>
            </a:extLst>
          </p:cNvPr>
          <p:cNvSpPr txBox="1"/>
          <p:nvPr/>
        </p:nvSpPr>
        <p:spPr>
          <a:xfrm>
            <a:off x="5750406" y="2639701"/>
            <a:ext cx="1280267" cy="954107"/>
          </a:xfrm>
          <a:prstGeom prst="rect">
            <a:avLst/>
          </a:prstGeom>
          <a:noFill/>
        </p:spPr>
        <p:txBody>
          <a:bodyPr wrap="square" rtlCol="0">
            <a:spAutoFit/>
          </a:bodyPr>
          <a:lstStyle/>
          <a:p>
            <a:pPr algn="ctr"/>
            <a:r>
              <a:rPr lang="en-US" sz="2800" dirty="0">
                <a:solidFill>
                  <a:schemeClr val="accent1"/>
                </a:solidFill>
                <a:latin typeface="Tahoma" panose="020B0604030504040204" pitchFamily="34" charset="0"/>
                <a:ea typeface="Tahoma" panose="020B0604030504040204" pitchFamily="34" charset="0"/>
                <a:cs typeface="Tahoma" panose="020B0604030504040204" pitchFamily="34" charset="0"/>
              </a:rPr>
              <a:t>Persist</a:t>
            </a:r>
          </a:p>
          <a:p>
            <a:pPr algn="ctr"/>
            <a:r>
              <a:rPr lang="en-US" sz="2800" dirty="0">
                <a:solidFill>
                  <a:schemeClr val="accent1"/>
                </a:solidFill>
                <a:latin typeface="Tahoma" panose="020B0604030504040204" pitchFamily="34" charset="0"/>
                <a:ea typeface="Tahoma" panose="020B0604030504040204" pitchFamily="34" charset="0"/>
                <a:cs typeface="Tahoma" panose="020B0604030504040204" pitchFamily="34" charset="0"/>
              </a:rPr>
              <a:t>Path</a:t>
            </a:r>
          </a:p>
        </p:txBody>
      </p:sp>
      <p:sp>
        <p:nvSpPr>
          <p:cNvPr id="9" name="Footer Placeholder 8">
            <a:extLst>
              <a:ext uri="{FF2B5EF4-FFF2-40B4-BE49-F238E27FC236}">
                <a16:creationId xmlns:a16="http://schemas.microsoft.com/office/drawing/2014/main" id="{B828739B-9846-9645-49E5-16EBAE09F9A2}"/>
              </a:ext>
            </a:extLst>
          </p:cNvPr>
          <p:cNvSpPr>
            <a:spLocks noGrp="1"/>
          </p:cNvSpPr>
          <p:nvPr>
            <p:ph type="ftr" sz="quarter" idx="3"/>
          </p:nvPr>
        </p:nvSpPr>
        <p:spPr/>
        <p:txBody>
          <a:bodyPr/>
          <a:lstStyle/>
          <a:p>
            <a:r>
              <a:rPr lang="en-US"/>
              <a:t>NVMW 2023</a:t>
            </a:r>
            <a:endParaRPr lang="en-US" dirty="0"/>
          </a:p>
        </p:txBody>
      </p:sp>
      <p:sp>
        <p:nvSpPr>
          <p:cNvPr id="10" name="Slide Number Placeholder 9">
            <a:extLst>
              <a:ext uri="{FF2B5EF4-FFF2-40B4-BE49-F238E27FC236}">
                <a16:creationId xmlns:a16="http://schemas.microsoft.com/office/drawing/2014/main" id="{AF29EB21-0ACF-4E8A-44A1-8F7767091FF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27" name="Rectangle 26">
            <a:extLst>
              <a:ext uri="{FF2B5EF4-FFF2-40B4-BE49-F238E27FC236}">
                <a16:creationId xmlns:a16="http://schemas.microsoft.com/office/drawing/2014/main" id="{95475D65-5EB0-1ED6-58F3-9CB066C8E332}"/>
              </a:ext>
            </a:extLst>
          </p:cNvPr>
          <p:cNvSpPr/>
          <p:nvPr/>
        </p:nvSpPr>
        <p:spPr>
          <a:xfrm>
            <a:off x="4506777" y="2205072"/>
            <a:ext cx="296867" cy="425417"/>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30" name="Rectangle 29">
            <a:extLst>
              <a:ext uri="{FF2B5EF4-FFF2-40B4-BE49-F238E27FC236}">
                <a16:creationId xmlns:a16="http://schemas.microsoft.com/office/drawing/2014/main" id="{14B3F3D1-7C01-6A7A-E7BF-38993BE85F88}"/>
              </a:ext>
            </a:extLst>
          </p:cNvPr>
          <p:cNvSpPr/>
          <p:nvPr/>
        </p:nvSpPr>
        <p:spPr>
          <a:xfrm>
            <a:off x="5581989" y="2232215"/>
            <a:ext cx="296867" cy="425417"/>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31" name="Rectangle 30">
            <a:extLst>
              <a:ext uri="{FF2B5EF4-FFF2-40B4-BE49-F238E27FC236}">
                <a16:creationId xmlns:a16="http://schemas.microsoft.com/office/drawing/2014/main" id="{92BA3845-8780-1357-8863-6ED54438BBEB}"/>
              </a:ext>
            </a:extLst>
          </p:cNvPr>
          <p:cNvSpPr/>
          <p:nvPr/>
        </p:nvSpPr>
        <p:spPr>
          <a:xfrm>
            <a:off x="5587539" y="3824050"/>
            <a:ext cx="296867" cy="425417"/>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FCB57229-19A6-92C4-17F5-B9D066AE368D}"/>
              </a:ext>
            </a:extLst>
          </p:cNvPr>
          <p:cNvSpPr txBox="1"/>
          <p:nvPr/>
        </p:nvSpPr>
        <p:spPr>
          <a:xfrm>
            <a:off x="5539206" y="1257413"/>
            <a:ext cx="3640740" cy="523220"/>
          </a:xfrm>
          <a:prstGeom prst="rect">
            <a:avLst/>
          </a:prstGeom>
          <a:noFill/>
        </p:spPr>
        <p:txBody>
          <a:bodyPr wrap="none" rtlCol="0">
            <a:spAutoFit/>
          </a:bodyPr>
          <a:lstStyle/>
          <a:p>
            <a:r>
              <a:rPr lang="en-US" dirty="0"/>
              <a:t>* Write Combining Buffer (WCB) is disabled</a:t>
            </a:r>
          </a:p>
          <a:p>
            <a:r>
              <a:rPr lang="en-US" dirty="0"/>
              <a:t>  for persist path</a:t>
            </a:r>
          </a:p>
        </p:txBody>
      </p:sp>
    </p:spTree>
    <p:extLst>
      <p:ext uri="{BB962C8B-B14F-4D97-AF65-F5344CB8AC3E}">
        <p14:creationId xmlns:p14="http://schemas.microsoft.com/office/powerpoint/2010/main" val="4086625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72"/>
                                        </p:tgtEl>
                                        <p:attrNameLst>
                                          <p:attrName>style.visibility</p:attrName>
                                        </p:attrNameLst>
                                      </p:cBhvr>
                                      <p:to>
                                        <p:strVal val="visible"/>
                                      </p:to>
                                    </p:set>
                                    <p:anim calcmode="lin" valueType="num">
                                      <p:cBhvr additive="base">
                                        <p:cTn id="7" dur="500" fill="hold"/>
                                        <p:tgtEl>
                                          <p:spTgt spid="172"/>
                                        </p:tgtEl>
                                        <p:attrNameLst>
                                          <p:attrName>ppt_x</p:attrName>
                                        </p:attrNameLst>
                                      </p:cBhvr>
                                      <p:tavLst>
                                        <p:tav tm="0">
                                          <p:val>
                                            <p:strVal val="1+#ppt_w/2"/>
                                          </p:val>
                                        </p:tav>
                                        <p:tav tm="100000">
                                          <p:val>
                                            <p:strVal val="#ppt_x"/>
                                          </p:val>
                                        </p:tav>
                                      </p:tavLst>
                                    </p:anim>
                                    <p:anim calcmode="lin" valueType="num">
                                      <p:cBhvr additive="base">
                                        <p:cTn id="8" dur="500" fill="hold"/>
                                        <p:tgtEl>
                                          <p:spTgt spid="17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1+#ppt_w/2"/>
                                          </p:val>
                                        </p:tav>
                                        <p:tav tm="100000">
                                          <p:val>
                                            <p:strVal val="#ppt_x"/>
                                          </p:val>
                                        </p:tav>
                                      </p:tavLst>
                                    </p:anim>
                                    <p:anim calcmode="lin" valueType="num">
                                      <p:cBhvr additive="base">
                                        <p:cTn id="1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linds(horizontal)">
                                      <p:cBhvr>
                                        <p:cTn id="21" dur="500"/>
                                        <p:tgtEl>
                                          <p:spTgt spid="27"/>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grpId="1" nodeType="clickEffect">
                                  <p:stCondLst>
                                    <p:cond delay="0"/>
                                  </p:stCondLst>
                                  <p:childTnLst>
                                    <p:animMotion origin="layout" path="M 2.22222E-6 -1.7284E-6 L 0.11857 0.00432 " pathEditMode="relative" rAng="0" ptsTypes="AA">
                                      <p:cBhvr>
                                        <p:cTn id="25" dur="500" fill="hold"/>
                                        <p:tgtEl>
                                          <p:spTgt spid="27"/>
                                        </p:tgtEl>
                                        <p:attrNameLst>
                                          <p:attrName>ppt_x</p:attrName>
                                          <p:attrName>ppt_y</p:attrName>
                                        </p:attrNameLst>
                                      </p:cBhvr>
                                      <p:rCtr x="5920" y="216"/>
                                    </p:animMotion>
                                  </p:childTnLst>
                                  <p:subTnLst>
                                    <p:set>
                                      <p:cBhvr override="childStyle">
                                        <p:cTn dur="1" fill="hold" display="0" masterRel="sameClick" afterEffect="1">
                                          <p:stCondLst>
                                            <p:cond evt="end" delay="0">
                                              <p:tn val="24"/>
                                            </p:cond>
                                          </p:stCondLst>
                                        </p:cTn>
                                        <p:tgtEl>
                                          <p:spTgt spid="27"/>
                                        </p:tgtEl>
                                        <p:attrNameLst>
                                          <p:attrName>style.visibility</p:attrName>
                                        </p:attrNameLst>
                                      </p:cBhvr>
                                      <p:to>
                                        <p:strVal val="hidden"/>
                                      </p:to>
                                    </p:set>
                                  </p:subTnLst>
                                </p:cTn>
                              </p:par>
                              <p:par>
                                <p:cTn id="26" presetID="1" presetClass="entr" presetSubtype="0" fill="hold" grpId="0" nodeType="withEffect">
                                  <p:stCondLst>
                                    <p:cond delay="500"/>
                                  </p:stCondLst>
                                  <p:childTnLst>
                                    <p:set>
                                      <p:cBhvr>
                                        <p:cTn id="27" dur="1" fill="hold">
                                          <p:stCondLst>
                                            <p:cond delay="0"/>
                                          </p:stCondLst>
                                        </p:cTn>
                                        <p:tgtEl>
                                          <p:spTgt spid="30"/>
                                        </p:tgtEl>
                                        <p:attrNameLst>
                                          <p:attrName>style.visibility</p:attrName>
                                        </p:attrNameLst>
                                      </p:cBhvr>
                                      <p:to>
                                        <p:strVal val="visible"/>
                                      </p:to>
                                    </p:set>
                                  </p:childTnLst>
                                </p:cTn>
                              </p:par>
                              <p:par>
                                <p:cTn id="28" presetID="42" presetClass="path" presetSubtype="0" accel="50000" decel="50000" fill="hold" grpId="1" nodeType="withEffect">
                                  <p:stCondLst>
                                    <p:cond delay="500"/>
                                  </p:stCondLst>
                                  <p:childTnLst>
                                    <p:animMotion origin="layout" path="M -2.5E-6 1.35802E-6 L -0.00121 0.30988 " pathEditMode="relative" rAng="0" ptsTypes="AA">
                                      <p:cBhvr>
                                        <p:cTn id="29" dur="500" fill="hold"/>
                                        <p:tgtEl>
                                          <p:spTgt spid="30"/>
                                        </p:tgtEl>
                                        <p:attrNameLst>
                                          <p:attrName>ppt_x</p:attrName>
                                          <p:attrName>ppt_y</p:attrName>
                                        </p:attrNameLst>
                                      </p:cBhvr>
                                      <p:rCtr x="-69" y="15494"/>
                                    </p:animMotion>
                                  </p:childTnLst>
                                  <p:subTnLst>
                                    <p:set>
                                      <p:cBhvr override="childStyle">
                                        <p:cTn dur="1" fill="hold" display="0" masterRel="sameClick" afterEffect="1">
                                          <p:stCondLst>
                                            <p:cond evt="end" delay="0">
                                              <p:tn val="28"/>
                                            </p:cond>
                                          </p:stCondLst>
                                        </p:cTn>
                                        <p:tgtEl>
                                          <p:spTgt spid="30"/>
                                        </p:tgtEl>
                                        <p:attrNameLst>
                                          <p:attrName>style.visibility</p:attrName>
                                        </p:attrNameLst>
                                      </p:cBhvr>
                                      <p:to>
                                        <p:strVal val="hidden"/>
                                      </p:to>
                                    </p:set>
                                  </p:subTnLst>
                                </p:cTn>
                              </p:par>
                              <p:par>
                                <p:cTn id="30" presetID="1" presetClass="entr" presetSubtype="0" fill="hold" grpId="0" nodeType="withEffect">
                                  <p:stCondLst>
                                    <p:cond delay="1000"/>
                                  </p:stCondLst>
                                  <p:childTnLst>
                                    <p:set>
                                      <p:cBhvr>
                                        <p:cTn id="31" dur="1" fill="hold">
                                          <p:stCondLst>
                                            <p:cond delay="0"/>
                                          </p:stCondLst>
                                        </p:cTn>
                                        <p:tgtEl>
                                          <p:spTgt spid="31"/>
                                        </p:tgtEl>
                                        <p:attrNameLst>
                                          <p:attrName>style.visibility</p:attrName>
                                        </p:attrNameLst>
                                      </p:cBhvr>
                                      <p:to>
                                        <p:strVal val="visible"/>
                                      </p:to>
                                    </p:set>
                                  </p:childTnLst>
                                </p:cTn>
                              </p:par>
                              <p:par>
                                <p:cTn id="32" presetID="42" presetClass="path" presetSubtype="0" accel="50000" decel="50000" fill="hold" grpId="1" nodeType="withEffect">
                                  <p:stCondLst>
                                    <p:cond delay="1000"/>
                                  </p:stCondLst>
                                  <p:childTnLst>
                                    <p:animMotion origin="layout" path="M 3.05556E-6 3.45679E-6 L -0.11736 0.00031 " pathEditMode="relative" rAng="0" ptsTypes="AA">
                                      <p:cBhvr>
                                        <p:cTn id="33" dur="500" fill="hold"/>
                                        <p:tgtEl>
                                          <p:spTgt spid="31"/>
                                        </p:tgtEl>
                                        <p:attrNameLst>
                                          <p:attrName>ppt_x</p:attrName>
                                          <p:attrName>ppt_y</p:attrName>
                                        </p:attrNameLst>
                                      </p:cBhvr>
                                      <p:rCtr x="-58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27" grpId="0" animBg="1"/>
      <p:bldP spid="27" grpId="1" animBg="1"/>
      <p:bldP spid="30" grpId="0" animBg="1"/>
      <p:bldP spid="30" grpId="1" animBg="1"/>
      <p:bldP spid="31" grpId="0" animBg="1"/>
      <p:bldP spid="31" grpId="1" animBg="1"/>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34" name="Rectangle 33">
            <a:extLst>
              <a:ext uri="{FF2B5EF4-FFF2-40B4-BE49-F238E27FC236}">
                <a16:creationId xmlns:a16="http://schemas.microsoft.com/office/drawing/2014/main" id="{4FAE132B-D790-72FE-5571-1B3E755863D3}"/>
              </a:ext>
            </a:extLst>
          </p:cNvPr>
          <p:cNvSpPr/>
          <p:nvPr/>
        </p:nvSpPr>
        <p:spPr>
          <a:xfrm>
            <a:off x="5431920" y="1056370"/>
            <a:ext cx="3471244" cy="1462941"/>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ahoma" panose="020B0604030504040204" pitchFamily="34" charset="0"/>
                <a:ea typeface="Tahoma" panose="020B0604030504040204" pitchFamily="34" charset="0"/>
                <a:cs typeface="Tahoma" panose="020B0604030504040204" pitchFamily="34" charset="0"/>
              </a:rPr>
              <a:t>                              </a:t>
            </a:r>
          </a:p>
        </p:txBody>
      </p:sp>
      <p:pic>
        <p:nvPicPr>
          <p:cNvPr id="179" name="Google Shape;179;p20"/>
          <p:cNvPicPr preferRelativeResize="0"/>
          <p:nvPr/>
        </p:nvPicPr>
        <p:blipFill>
          <a:blip r:embed="rId3">
            <a:alphaModFix/>
          </a:blip>
          <a:stretch>
            <a:fillRect/>
          </a:stretch>
        </p:blipFill>
        <p:spPr>
          <a:xfrm>
            <a:off x="7719572" y="76200"/>
            <a:ext cx="1348226" cy="400200"/>
          </a:xfrm>
          <a:prstGeom prst="rect">
            <a:avLst/>
          </a:prstGeom>
          <a:noFill/>
          <a:ln>
            <a:noFill/>
          </a:ln>
        </p:spPr>
      </p:pic>
      <p:sp>
        <p:nvSpPr>
          <p:cNvPr id="10" name="标题 1">
            <a:extLst>
              <a:ext uri="{FF2B5EF4-FFF2-40B4-BE49-F238E27FC236}">
                <a16:creationId xmlns:a16="http://schemas.microsoft.com/office/drawing/2014/main" id="{4913E642-592B-3AA7-0513-A96AB7338AD2}"/>
              </a:ext>
            </a:extLst>
          </p:cNvPr>
          <p:cNvSpPr txBox="1">
            <a:spLocks/>
          </p:cNvSpPr>
          <p:nvPr/>
        </p:nvSpPr>
        <p:spPr>
          <a:xfrm>
            <a:off x="20781" y="99989"/>
            <a:ext cx="7751617" cy="807208"/>
          </a:xfrm>
          <a:prstGeom prst="rect">
            <a:avLst/>
          </a:prstGeom>
        </p:spPr>
        <p:txBody>
          <a:bodyPr vert="horz" lIns="91440" tIns="45720" rIns="91440" bIns="45720" rtlCol="0" anchor="ctr">
            <a:noAutofit/>
          </a:bodyPr>
          <a:lstStyle/>
          <a:p>
            <a:pPr lvl="0">
              <a:spcBef>
                <a:spcPct val="0"/>
              </a:spcBef>
              <a:defRPr/>
            </a:pPr>
            <a:r>
              <a:rPr lang="en-US" altLang="zh-CN" sz="3600" dirty="0">
                <a:solidFill>
                  <a:srgbClr val="3B31BD"/>
                </a:solidFill>
                <a:latin typeface="Tahoma" panose="020B0604030504040204" pitchFamily="34" charset="0"/>
                <a:ea typeface="Tahoma" panose="020B0604030504040204" pitchFamily="34" charset="0"/>
                <a:cs typeface="Tahoma" panose="020B0604030504040204" pitchFamily="34" charset="0"/>
              </a:rPr>
              <a:t>Capri: Failure-Atomic Region-Level WSP</a:t>
            </a:r>
            <a:endParaRPr lang="zh-CN" altLang="en-US" sz="3600" dirty="0">
              <a:solidFill>
                <a:srgbClr val="3B31BD"/>
              </a:solidFill>
              <a:latin typeface="Tahoma" panose="020B0604030504040204" pitchFamily="34" charset="0"/>
              <a:ea typeface="+mj-ea"/>
              <a:cs typeface="Tahoma" panose="020B0604030504040204" pitchFamily="34" charset="0"/>
            </a:endParaRPr>
          </a:p>
        </p:txBody>
      </p:sp>
      <p:sp>
        <p:nvSpPr>
          <p:cNvPr id="21" name="Rectangle 20">
            <a:extLst>
              <a:ext uri="{FF2B5EF4-FFF2-40B4-BE49-F238E27FC236}">
                <a16:creationId xmlns:a16="http://schemas.microsoft.com/office/drawing/2014/main" id="{7D0F9E72-98EE-99EA-A444-749FF6BCD3E7}"/>
              </a:ext>
            </a:extLst>
          </p:cNvPr>
          <p:cNvSpPr/>
          <p:nvPr/>
        </p:nvSpPr>
        <p:spPr>
          <a:xfrm>
            <a:off x="928145" y="1608891"/>
            <a:ext cx="2160240" cy="1461498"/>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Store r1, [A]</a:t>
            </a:r>
          </a:p>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Store r2, [B]</a:t>
            </a:r>
          </a:p>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a:t>
            </a:r>
          </a:p>
        </p:txBody>
      </p:sp>
      <p:sp>
        <p:nvSpPr>
          <p:cNvPr id="22" name="Rectangle 21">
            <a:extLst>
              <a:ext uri="{FF2B5EF4-FFF2-40B4-BE49-F238E27FC236}">
                <a16:creationId xmlns:a16="http://schemas.microsoft.com/office/drawing/2014/main" id="{E388F862-4657-E504-5488-9AD023645243}"/>
              </a:ext>
            </a:extLst>
          </p:cNvPr>
          <p:cNvSpPr/>
          <p:nvPr/>
        </p:nvSpPr>
        <p:spPr>
          <a:xfrm>
            <a:off x="928145" y="3262902"/>
            <a:ext cx="2160240" cy="966745"/>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algn="ctr"/>
            <a:r>
              <a:rPr lang="en-US" sz="2800">
                <a:solidFill>
                  <a:schemeClr val="tx1"/>
                </a:solidFill>
                <a:latin typeface="Tahoma" panose="020B0604030504040204" pitchFamily="34" charset="0"/>
                <a:ea typeface="Tahoma" panose="020B0604030504040204" pitchFamily="34" charset="0"/>
                <a:cs typeface="Tahoma" panose="020B0604030504040204" pitchFamily="34" charset="0"/>
              </a:rPr>
              <a:t>Store r3, [</a:t>
            </a: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C]</a:t>
            </a:r>
          </a:p>
        </p:txBody>
      </p:sp>
      <p:sp>
        <p:nvSpPr>
          <p:cNvPr id="23" name="Rectangle 22">
            <a:extLst>
              <a:ext uri="{FF2B5EF4-FFF2-40B4-BE49-F238E27FC236}">
                <a16:creationId xmlns:a16="http://schemas.microsoft.com/office/drawing/2014/main" id="{782DEFBA-1A38-BE9D-1A20-A6093DDC94A8}"/>
              </a:ext>
            </a:extLst>
          </p:cNvPr>
          <p:cNvSpPr/>
          <p:nvPr/>
        </p:nvSpPr>
        <p:spPr>
          <a:xfrm>
            <a:off x="924820" y="1595625"/>
            <a:ext cx="2160240" cy="2634021"/>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Store r1, [A]</a:t>
            </a:r>
          </a:p>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Store r2, [B]</a:t>
            </a:r>
          </a:p>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Store r3, [C]</a:t>
            </a:r>
          </a:p>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a:t>
            </a:r>
          </a:p>
        </p:txBody>
      </p:sp>
      <p:sp>
        <p:nvSpPr>
          <p:cNvPr id="24" name="Rectangle 23">
            <a:extLst>
              <a:ext uri="{FF2B5EF4-FFF2-40B4-BE49-F238E27FC236}">
                <a16:creationId xmlns:a16="http://schemas.microsoft.com/office/drawing/2014/main" id="{28A4C860-4660-719B-24A0-4323C6C701F9}"/>
              </a:ext>
            </a:extLst>
          </p:cNvPr>
          <p:cNvSpPr/>
          <p:nvPr/>
        </p:nvSpPr>
        <p:spPr>
          <a:xfrm>
            <a:off x="3238077" y="1609043"/>
            <a:ext cx="1549109" cy="7918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ahoma" panose="020B0604030504040204" pitchFamily="34" charset="0"/>
                <a:ea typeface="Tahoma" panose="020B0604030504040204" pitchFamily="34" charset="0"/>
                <a:cs typeface="Tahoma" panose="020B0604030504040204" pitchFamily="34" charset="0"/>
              </a:rPr>
              <a:t>                              </a:t>
            </a:r>
          </a:p>
        </p:txBody>
      </p:sp>
      <p:sp>
        <p:nvSpPr>
          <p:cNvPr id="25" name="Rectangle 24">
            <a:extLst>
              <a:ext uri="{FF2B5EF4-FFF2-40B4-BE49-F238E27FC236}">
                <a16:creationId xmlns:a16="http://schemas.microsoft.com/office/drawing/2014/main" id="{8FF898C0-9156-4DE3-40FA-4FEC7DAD7A68}"/>
              </a:ext>
            </a:extLst>
          </p:cNvPr>
          <p:cNvSpPr/>
          <p:nvPr/>
        </p:nvSpPr>
        <p:spPr>
          <a:xfrm>
            <a:off x="5581204" y="1609053"/>
            <a:ext cx="1262553" cy="79287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32" name="Rectangle 31">
            <a:extLst>
              <a:ext uri="{FF2B5EF4-FFF2-40B4-BE49-F238E27FC236}">
                <a16:creationId xmlns:a16="http://schemas.microsoft.com/office/drawing/2014/main" id="{F123FCC8-1BE3-87D8-675B-FE3574BB724C}"/>
              </a:ext>
            </a:extLst>
          </p:cNvPr>
          <p:cNvSpPr/>
          <p:nvPr/>
        </p:nvSpPr>
        <p:spPr>
          <a:xfrm>
            <a:off x="5431916" y="3685216"/>
            <a:ext cx="3471244" cy="792871"/>
          </a:xfrm>
          <a:prstGeom prst="rect">
            <a:avLst/>
          </a:prstGeom>
          <a:solidFill>
            <a:schemeClr val="accent1">
              <a:lumMod val="75000"/>
            </a:schemeClr>
          </a:solid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4" name="TextBox 43">
            <a:extLst>
              <a:ext uri="{FF2B5EF4-FFF2-40B4-BE49-F238E27FC236}">
                <a16:creationId xmlns:a16="http://schemas.microsoft.com/office/drawing/2014/main" id="{EEA5191C-08E3-CD8C-A4E5-EC795E7B31CC}"/>
              </a:ext>
            </a:extLst>
          </p:cNvPr>
          <p:cNvSpPr txBox="1"/>
          <p:nvPr/>
        </p:nvSpPr>
        <p:spPr>
          <a:xfrm>
            <a:off x="6288766" y="2658908"/>
            <a:ext cx="1280267" cy="954107"/>
          </a:xfrm>
          <a:prstGeom prst="rect">
            <a:avLst/>
          </a:prstGeom>
          <a:noFill/>
        </p:spPr>
        <p:txBody>
          <a:bodyPr wrap="square" rtlCol="0">
            <a:spAutoFit/>
          </a:bodyPr>
          <a:lstStyle/>
          <a:p>
            <a:pPr algn="ctr"/>
            <a:r>
              <a:rPr lang="en-US" sz="2800" dirty="0">
                <a:solidFill>
                  <a:schemeClr val="accent1"/>
                </a:solidFill>
                <a:latin typeface="Tahoma" panose="020B0604030504040204" pitchFamily="34" charset="0"/>
                <a:ea typeface="Tahoma" panose="020B0604030504040204" pitchFamily="34" charset="0"/>
                <a:cs typeface="Tahoma" panose="020B0604030504040204" pitchFamily="34" charset="0"/>
              </a:rPr>
              <a:t>Persist</a:t>
            </a:r>
          </a:p>
          <a:p>
            <a:pPr algn="ctr"/>
            <a:r>
              <a:rPr lang="en-US" sz="2800" dirty="0">
                <a:solidFill>
                  <a:schemeClr val="accent1"/>
                </a:solidFill>
                <a:latin typeface="Tahoma" panose="020B0604030504040204" pitchFamily="34" charset="0"/>
                <a:ea typeface="Tahoma" panose="020B0604030504040204" pitchFamily="34" charset="0"/>
                <a:cs typeface="Tahoma" panose="020B0604030504040204" pitchFamily="34" charset="0"/>
              </a:rPr>
              <a:t>Path</a:t>
            </a:r>
          </a:p>
        </p:txBody>
      </p:sp>
      <p:sp>
        <p:nvSpPr>
          <p:cNvPr id="141" name="TextBox 140">
            <a:extLst>
              <a:ext uri="{FF2B5EF4-FFF2-40B4-BE49-F238E27FC236}">
                <a16:creationId xmlns:a16="http://schemas.microsoft.com/office/drawing/2014/main" id="{EABB99BE-0A50-D2EC-E7A6-5E85FAFF524C}"/>
              </a:ext>
            </a:extLst>
          </p:cNvPr>
          <p:cNvSpPr txBox="1"/>
          <p:nvPr/>
        </p:nvSpPr>
        <p:spPr>
          <a:xfrm>
            <a:off x="3103497" y="2362240"/>
            <a:ext cx="1874232" cy="523220"/>
          </a:xfrm>
          <a:prstGeom prst="rect">
            <a:avLst/>
          </a:prstGeom>
          <a:noFill/>
        </p:spPr>
        <p:txBody>
          <a:bodyPr wrap="none" rtlCol="0">
            <a:spAutoFit/>
          </a:bodyPr>
          <a:lstStyle/>
          <a:p>
            <a:pPr algn="ctr"/>
            <a:r>
              <a:rPr lang="en-US" sz="2800" dirty="0">
                <a:latin typeface="Tahoma" panose="020B0604030504040204" pitchFamily="34" charset="0"/>
                <a:ea typeface="Tahoma" panose="020B0604030504040204" pitchFamily="34" charset="0"/>
                <a:cs typeface="Tahoma" panose="020B0604030504040204" pitchFamily="34" charset="0"/>
              </a:rPr>
              <a:t>L1D Cache</a:t>
            </a:r>
          </a:p>
        </p:txBody>
      </p:sp>
      <p:sp>
        <p:nvSpPr>
          <p:cNvPr id="83" name="Rectangle 82">
            <a:extLst>
              <a:ext uri="{FF2B5EF4-FFF2-40B4-BE49-F238E27FC236}">
                <a16:creationId xmlns:a16="http://schemas.microsoft.com/office/drawing/2014/main" id="{CAAAA8E3-D243-0FF0-C5F7-5371E49AF59D}"/>
              </a:ext>
            </a:extLst>
          </p:cNvPr>
          <p:cNvSpPr/>
          <p:nvPr/>
        </p:nvSpPr>
        <p:spPr>
          <a:xfrm>
            <a:off x="4484242" y="1609043"/>
            <a:ext cx="296867" cy="791883"/>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Tahoma" panose="020B0604030504040204" pitchFamily="34" charset="0"/>
                <a:ea typeface="Tahoma" panose="020B0604030504040204" pitchFamily="34" charset="0"/>
                <a:cs typeface="Tahoma" panose="020B0604030504040204" pitchFamily="34" charset="0"/>
              </a:rPr>
              <a:t>A</a:t>
            </a:r>
          </a:p>
        </p:txBody>
      </p:sp>
      <p:cxnSp>
        <p:nvCxnSpPr>
          <p:cNvPr id="102" name="Straight Connector 101">
            <a:extLst>
              <a:ext uri="{FF2B5EF4-FFF2-40B4-BE49-F238E27FC236}">
                <a16:creationId xmlns:a16="http://schemas.microsoft.com/office/drawing/2014/main" id="{B66E05AA-AD86-532D-2C7B-01C8F070470D}"/>
              </a:ext>
            </a:extLst>
          </p:cNvPr>
          <p:cNvCxnSpPr>
            <a:cxnSpLocks/>
          </p:cNvCxnSpPr>
          <p:nvPr/>
        </p:nvCxnSpPr>
        <p:spPr>
          <a:xfrm>
            <a:off x="809917" y="3147274"/>
            <a:ext cx="2319108" cy="0"/>
          </a:xfrm>
          <a:prstGeom prst="line">
            <a:avLst/>
          </a:prstGeom>
          <a:ln w="85725">
            <a:solidFill>
              <a:srgbClr val="FF0000"/>
            </a:solidFill>
          </a:ln>
        </p:spPr>
        <p:style>
          <a:lnRef idx="1">
            <a:schemeClr val="accent1"/>
          </a:lnRef>
          <a:fillRef idx="0">
            <a:schemeClr val="accent1"/>
          </a:fillRef>
          <a:effectRef idx="0">
            <a:schemeClr val="accent1"/>
          </a:effectRef>
          <a:fontRef idx="minor">
            <a:schemeClr val="tx1"/>
          </a:fontRef>
        </p:style>
      </p:cxnSp>
      <p:sp>
        <p:nvSpPr>
          <p:cNvPr id="190" name="Rectangle 189">
            <a:extLst>
              <a:ext uri="{FF2B5EF4-FFF2-40B4-BE49-F238E27FC236}">
                <a16:creationId xmlns:a16="http://schemas.microsoft.com/office/drawing/2014/main" id="{9B1C94FB-4000-C446-98F5-AC7068908968}"/>
              </a:ext>
            </a:extLst>
          </p:cNvPr>
          <p:cNvSpPr/>
          <p:nvPr/>
        </p:nvSpPr>
        <p:spPr>
          <a:xfrm>
            <a:off x="4183759" y="1607220"/>
            <a:ext cx="292608" cy="795528"/>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Tahoma" panose="020B0604030504040204" pitchFamily="34" charset="0"/>
                <a:ea typeface="Tahoma" panose="020B0604030504040204" pitchFamily="34" charset="0"/>
                <a:cs typeface="Tahoma" panose="020B0604030504040204" pitchFamily="34" charset="0"/>
              </a:rPr>
              <a:t>B</a:t>
            </a:r>
          </a:p>
        </p:txBody>
      </p:sp>
      <p:sp>
        <p:nvSpPr>
          <p:cNvPr id="191" name="Rectangle 190">
            <a:extLst>
              <a:ext uri="{FF2B5EF4-FFF2-40B4-BE49-F238E27FC236}">
                <a16:creationId xmlns:a16="http://schemas.microsoft.com/office/drawing/2014/main" id="{B5793D48-0F54-B453-5604-AED65FE071A8}"/>
              </a:ext>
            </a:extLst>
          </p:cNvPr>
          <p:cNvSpPr/>
          <p:nvPr/>
        </p:nvSpPr>
        <p:spPr>
          <a:xfrm>
            <a:off x="3882134" y="1605398"/>
            <a:ext cx="292608" cy="795528"/>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Tahoma" panose="020B0604030504040204" pitchFamily="34" charset="0"/>
                <a:ea typeface="Tahoma" panose="020B0604030504040204" pitchFamily="34" charset="0"/>
                <a:cs typeface="Tahoma" panose="020B0604030504040204" pitchFamily="34" charset="0"/>
              </a:rPr>
              <a:t>C</a:t>
            </a:r>
          </a:p>
        </p:txBody>
      </p:sp>
      <p:cxnSp>
        <p:nvCxnSpPr>
          <p:cNvPr id="193" name="Straight Arrow Connector 192">
            <a:extLst>
              <a:ext uri="{FF2B5EF4-FFF2-40B4-BE49-F238E27FC236}">
                <a16:creationId xmlns:a16="http://schemas.microsoft.com/office/drawing/2014/main" id="{F94FD3AF-566B-2A3A-026C-C5D8C5849909}"/>
              </a:ext>
            </a:extLst>
          </p:cNvPr>
          <p:cNvCxnSpPr>
            <a:cxnSpLocks/>
          </p:cNvCxnSpPr>
          <p:nvPr/>
        </p:nvCxnSpPr>
        <p:spPr>
          <a:xfrm>
            <a:off x="769277" y="1579460"/>
            <a:ext cx="0" cy="1544611"/>
          </a:xfrm>
          <a:prstGeom prst="straightConnector1">
            <a:avLst/>
          </a:prstGeom>
          <a:ln w="1016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pic>
        <p:nvPicPr>
          <p:cNvPr id="195" name="Picture 8" descr="Image result for timer image">
            <a:extLst>
              <a:ext uri="{FF2B5EF4-FFF2-40B4-BE49-F238E27FC236}">
                <a16:creationId xmlns:a16="http://schemas.microsoft.com/office/drawing/2014/main" id="{16E1194E-B597-AAC4-EBA0-2A1537B2296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7836" y="2895209"/>
            <a:ext cx="450109" cy="450109"/>
          </a:xfrm>
          <a:prstGeom prst="rect">
            <a:avLst/>
          </a:prstGeom>
          <a:noFill/>
          <a:extLst>
            <a:ext uri="{909E8E84-426E-40DD-AFC4-6F175D3DCCD1}">
              <a14:hiddenFill xmlns:a14="http://schemas.microsoft.com/office/drawing/2010/main">
                <a:solidFill>
                  <a:srgbClr val="FFFFFF"/>
                </a:solidFill>
              </a14:hiddenFill>
            </a:ext>
          </a:extLst>
        </p:spPr>
      </p:pic>
      <p:sp>
        <p:nvSpPr>
          <p:cNvPr id="196" name="TextBox 195">
            <a:extLst>
              <a:ext uri="{FF2B5EF4-FFF2-40B4-BE49-F238E27FC236}">
                <a16:creationId xmlns:a16="http://schemas.microsoft.com/office/drawing/2014/main" id="{894B645E-D9DB-EEDB-173C-3E0F0B33CCAA}"/>
              </a:ext>
            </a:extLst>
          </p:cNvPr>
          <p:cNvSpPr txBox="1"/>
          <p:nvPr/>
        </p:nvSpPr>
        <p:spPr>
          <a:xfrm>
            <a:off x="6725684" y="1493077"/>
            <a:ext cx="2345544" cy="954107"/>
          </a:xfrm>
          <a:prstGeom prst="rect">
            <a:avLst/>
          </a:prstGeom>
          <a:noFill/>
        </p:spPr>
        <p:txBody>
          <a:bodyPr wrap="square">
            <a:spAutoFit/>
          </a:bodyPr>
          <a:lstStyle/>
          <a:p>
            <a:pPr algn="ctr"/>
            <a:r>
              <a:rPr lang="en-US" sz="2800" dirty="0">
                <a:latin typeface="Tahoma" panose="020B0604030504040204" pitchFamily="34" charset="0"/>
                <a:ea typeface="Tahoma" panose="020B0604030504040204" pitchFamily="34" charset="0"/>
                <a:cs typeface="Tahoma" panose="020B0604030504040204" pitchFamily="34" charset="0"/>
              </a:rPr>
              <a:t>Nonvolatile</a:t>
            </a:r>
          </a:p>
          <a:p>
            <a:pPr algn="ctr"/>
            <a:r>
              <a:rPr lang="en-US" sz="2800" dirty="0">
                <a:latin typeface="Tahoma" panose="020B0604030504040204" pitchFamily="34" charset="0"/>
                <a:ea typeface="Tahoma" panose="020B0604030504040204" pitchFamily="34" charset="0"/>
                <a:cs typeface="Tahoma" panose="020B0604030504040204" pitchFamily="34" charset="0"/>
              </a:rPr>
              <a:t>Proxy Buffer</a:t>
            </a:r>
          </a:p>
        </p:txBody>
      </p:sp>
      <p:sp>
        <p:nvSpPr>
          <p:cNvPr id="197" name="TextBox 196">
            <a:extLst>
              <a:ext uri="{FF2B5EF4-FFF2-40B4-BE49-F238E27FC236}">
                <a16:creationId xmlns:a16="http://schemas.microsoft.com/office/drawing/2014/main" id="{7E2C8D56-8A8A-4D9A-64CE-81429B781314}"/>
              </a:ext>
            </a:extLst>
          </p:cNvPr>
          <p:cNvSpPr txBox="1"/>
          <p:nvPr/>
        </p:nvSpPr>
        <p:spPr>
          <a:xfrm>
            <a:off x="4522271" y="3825520"/>
            <a:ext cx="958988" cy="523220"/>
          </a:xfrm>
          <a:prstGeom prst="rect">
            <a:avLst/>
          </a:prstGeom>
          <a:noFill/>
        </p:spPr>
        <p:txBody>
          <a:bodyPr wrap="square">
            <a:spAutoFit/>
          </a:bodyPr>
          <a:lstStyle/>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NVM</a:t>
            </a:r>
          </a:p>
        </p:txBody>
      </p:sp>
      <p:cxnSp>
        <p:nvCxnSpPr>
          <p:cNvPr id="198" name="Straight Arrow Connector 197">
            <a:extLst>
              <a:ext uri="{FF2B5EF4-FFF2-40B4-BE49-F238E27FC236}">
                <a16:creationId xmlns:a16="http://schemas.microsoft.com/office/drawing/2014/main" id="{0E9554B6-CDDB-59BE-ED2D-114F91E5CF59}"/>
              </a:ext>
            </a:extLst>
          </p:cNvPr>
          <p:cNvCxnSpPr>
            <a:cxnSpLocks/>
          </p:cNvCxnSpPr>
          <p:nvPr/>
        </p:nvCxnSpPr>
        <p:spPr>
          <a:xfrm>
            <a:off x="775553" y="2703333"/>
            <a:ext cx="0" cy="1544611"/>
          </a:xfrm>
          <a:prstGeom prst="straightConnector1">
            <a:avLst/>
          </a:prstGeom>
          <a:ln w="1016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99" name="Rectangle 198">
            <a:extLst>
              <a:ext uri="{FF2B5EF4-FFF2-40B4-BE49-F238E27FC236}">
                <a16:creationId xmlns:a16="http://schemas.microsoft.com/office/drawing/2014/main" id="{FEA2EC07-1AD1-4ADB-C5D3-DA57B6E296F5}"/>
              </a:ext>
            </a:extLst>
          </p:cNvPr>
          <p:cNvSpPr/>
          <p:nvPr/>
        </p:nvSpPr>
        <p:spPr>
          <a:xfrm>
            <a:off x="6544924" y="1600975"/>
            <a:ext cx="296867" cy="791883"/>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Tahoma" panose="020B0604030504040204" pitchFamily="34" charset="0"/>
                <a:ea typeface="Tahoma" panose="020B0604030504040204" pitchFamily="34" charset="0"/>
                <a:cs typeface="Tahoma" panose="020B0604030504040204" pitchFamily="34" charset="0"/>
              </a:rPr>
              <a:t>A</a:t>
            </a:r>
          </a:p>
        </p:txBody>
      </p:sp>
      <p:sp>
        <p:nvSpPr>
          <p:cNvPr id="200" name="Rectangle 199">
            <a:extLst>
              <a:ext uri="{FF2B5EF4-FFF2-40B4-BE49-F238E27FC236}">
                <a16:creationId xmlns:a16="http://schemas.microsoft.com/office/drawing/2014/main" id="{1F532103-F5BD-5CA4-9A87-A42AE114FA7C}"/>
              </a:ext>
            </a:extLst>
          </p:cNvPr>
          <p:cNvSpPr/>
          <p:nvPr/>
        </p:nvSpPr>
        <p:spPr>
          <a:xfrm>
            <a:off x="6244441" y="1599152"/>
            <a:ext cx="292608" cy="795528"/>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Tahoma" panose="020B0604030504040204" pitchFamily="34" charset="0"/>
                <a:ea typeface="Tahoma" panose="020B0604030504040204" pitchFamily="34" charset="0"/>
                <a:cs typeface="Tahoma" panose="020B0604030504040204" pitchFamily="34" charset="0"/>
              </a:rPr>
              <a:t>B</a:t>
            </a:r>
          </a:p>
        </p:txBody>
      </p:sp>
      <p:sp>
        <p:nvSpPr>
          <p:cNvPr id="4" name="Footer Placeholder 3">
            <a:extLst>
              <a:ext uri="{FF2B5EF4-FFF2-40B4-BE49-F238E27FC236}">
                <a16:creationId xmlns:a16="http://schemas.microsoft.com/office/drawing/2014/main" id="{695838E9-3BCE-4349-4FCC-1759E1BD1160}"/>
              </a:ext>
            </a:extLst>
          </p:cNvPr>
          <p:cNvSpPr>
            <a:spLocks noGrp="1"/>
          </p:cNvSpPr>
          <p:nvPr>
            <p:ph type="ftr" sz="quarter" idx="3"/>
          </p:nvPr>
        </p:nvSpPr>
        <p:spPr/>
        <p:txBody>
          <a:bodyPr/>
          <a:lstStyle/>
          <a:p>
            <a:r>
              <a:rPr lang="en-US"/>
              <a:t>NVMW 2023</a:t>
            </a:r>
            <a:endParaRPr lang="en-US" dirty="0"/>
          </a:p>
        </p:txBody>
      </p:sp>
      <p:sp>
        <p:nvSpPr>
          <p:cNvPr id="5" name="Slide Number Placeholder 4">
            <a:extLst>
              <a:ext uri="{FF2B5EF4-FFF2-40B4-BE49-F238E27FC236}">
                <a16:creationId xmlns:a16="http://schemas.microsoft.com/office/drawing/2014/main" id="{C8ED4051-4858-4088-8137-3803267B2D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37" name="Google Shape;268;p22">
            <a:extLst>
              <a:ext uri="{FF2B5EF4-FFF2-40B4-BE49-F238E27FC236}">
                <a16:creationId xmlns:a16="http://schemas.microsoft.com/office/drawing/2014/main" id="{5A951B1B-859D-778E-58F5-9EA504CFBA70}"/>
              </a:ext>
            </a:extLst>
          </p:cNvPr>
          <p:cNvSpPr txBox="1"/>
          <p:nvPr/>
        </p:nvSpPr>
        <p:spPr>
          <a:xfrm rot="-5400000">
            <a:off x="-151102" y="2104694"/>
            <a:ext cx="1207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Tahoma" panose="020B0604030504040204" pitchFamily="34" charset="0"/>
                <a:ea typeface="Tahoma" panose="020B0604030504040204" pitchFamily="34" charset="0"/>
                <a:cs typeface="Tahoma" panose="020B0604030504040204" pitchFamily="34" charset="0"/>
              </a:rPr>
              <a:t>Region #1</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38" name="Google Shape;269;p22">
            <a:extLst>
              <a:ext uri="{FF2B5EF4-FFF2-40B4-BE49-F238E27FC236}">
                <a16:creationId xmlns:a16="http://schemas.microsoft.com/office/drawing/2014/main" id="{EA7F50FF-FCCC-48FA-8327-927A1441C74C}"/>
              </a:ext>
            </a:extLst>
          </p:cNvPr>
          <p:cNvSpPr txBox="1"/>
          <p:nvPr/>
        </p:nvSpPr>
        <p:spPr>
          <a:xfrm rot="-5400000">
            <a:off x="-152122" y="3612599"/>
            <a:ext cx="1207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Tahoma" panose="020B0604030504040204" pitchFamily="34" charset="0"/>
                <a:ea typeface="Tahoma" panose="020B0604030504040204" pitchFamily="34" charset="0"/>
                <a:cs typeface="Tahoma" panose="020B0604030504040204" pitchFamily="34" charset="0"/>
              </a:rPr>
              <a:t>Region #2</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39" name="Google Shape;270;p22">
            <a:extLst>
              <a:ext uri="{FF2B5EF4-FFF2-40B4-BE49-F238E27FC236}">
                <a16:creationId xmlns:a16="http://schemas.microsoft.com/office/drawing/2014/main" id="{13CB64DB-8FBC-0444-C332-8CCCE5C33089}"/>
              </a:ext>
            </a:extLst>
          </p:cNvPr>
          <p:cNvSpPr/>
          <p:nvPr/>
        </p:nvSpPr>
        <p:spPr>
          <a:xfrm rot="10800000">
            <a:off x="590545" y="3282748"/>
            <a:ext cx="274800" cy="937358"/>
          </a:xfrm>
          <a:prstGeom prst="rightBrace">
            <a:avLst>
              <a:gd name="adj1" fmla="val 50000"/>
              <a:gd name="adj2" fmla="val 50000"/>
            </a:avLst>
          </a:prstGeom>
          <a:noFill/>
          <a:ln w="2857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40" name="Google Shape;271;p22">
            <a:extLst>
              <a:ext uri="{FF2B5EF4-FFF2-40B4-BE49-F238E27FC236}">
                <a16:creationId xmlns:a16="http://schemas.microsoft.com/office/drawing/2014/main" id="{5803DC89-A7E4-1624-937C-AF0FFCD5BDCA}"/>
              </a:ext>
            </a:extLst>
          </p:cNvPr>
          <p:cNvSpPr/>
          <p:nvPr/>
        </p:nvSpPr>
        <p:spPr>
          <a:xfrm rot="10800000">
            <a:off x="609842" y="1627857"/>
            <a:ext cx="274800" cy="1448873"/>
          </a:xfrm>
          <a:prstGeom prst="rightBrace">
            <a:avLst>
              <a:gd name="adj1" fmla="val 50000"/>
              <a:gd name="adj2" fmla="val 50000"/>
            </a:avLst>
          </a:prstGeom>
          <a:noFill/>
          <a:ln w="2857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33" name="Rectangle 32">
            <a:extLst>
              <a:ext uri="{FF2B5EF4-FFF2-40B4-BE49-F238E27FC236}">
                <a16:creationId xmlns:a16="http://schemas.microsoft.com/office/drawing/2014/main" id="{F774D74F-A44F-A730-4BEF-A402DDB2F880}"/>
              </a:ext>
            </a:extLst>
          </p:cNvPr>
          <p:cNvSpPr/>
          <p:nvPr/>
        </p:nvSpPr>
        <p:spPr>
          <a:xfrm>
            <a:off x="5943958" y="1603378"/>
            <a:ext cx="292608" cy="795528"/>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Tahoma" panose="020B0604030504040204" pitchFamily="34" charset="0"/>
                <a:ea typeface="Tahoma" panose="020B0604030504040204" pitchFamily="34" charset="0"/>
                <a:cs typeface="Tahoma" panose="020B0604030504040204" pitchFamily="34" charset="0"/>
              </a:rPr>
              <a:t>C</a:t>
            </a:r>
          </a:p>
        </p:txBody>
      </p:sp>
      <p:sp>
        <p:nvSpPr>
          <p:cNvPr id="2" name="TextBox 1">
            <a:extLst>
              <a:ext uri="{FF2B5EF4-FFF2-40B4-BE49-F238E27FC236}">
                <a16:creationId xmlns:a16="http://schemas.microsoft.com/office/drawing/2014/main" id="{C00141CB-A5C3-25E8-72A0-EB6706FD23BB}"/>
              </a:ext>
            </a:extLst>
          </p:cNvPr>
          <p:cNvSpPr txBox="1"/>
          <p:nvPr/>
        </p:nvSpPr>
        <p:spPr>
          <a:xfrm>
            <a:off x="5877332" y="986742"/>
            <a:ext cx="2685351"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Memory Controller</a:t>
            </a:r>
          </a:p>
        </p:txBody>
      </p:sp>
      <p:cxnSp>
        <p:nvCxnSpPr>
          <p:cNvPr id="7" name="Straight Arrow Connector 6">
            <a:extLst>
              <a:ext uri="{FF2B5EF4-FFF2-40B4-BE49-F238E27FC236}">
                <a16:creationId xmlns:a16="http://schemas.microsoft.com/office/drawing/2014/main" id="{F168881D-774E-2458-28E9-6AC855EE5B06}"/>
              </a:ext>
            </a:extLst>
          </p:cNvPr>
          <p:cNvCxnSpPr>
            <a:stCxn id="83" idx="3"/>
            <a:endCxn id="25" idx="1"/>
          </p:cNvCxnSpPr>
          <p:nvPr/>
        </p:nvCxnSpPr>
        <p:spPr>
          <a:xfrm>
            <a:off x="4781109" y="2004985"/>
            <a:ext cx="800095" cy="504"/>
          </a:xfrm>
          <a:prstGeom prst="straightConnector1">
            <a:avLst/>
          </a:prstGeom>
          <a:ln w="25400">
            <a:prstDash val="sysDash"/>
            <a:tailEnd type="triangle"/>
          </a:ln>
        </p:spPr>
        <p:style>
          <a:lnRef idx="1">
            <a:schemeClr val="accent1"/>
          </a:lnRef>
          <a:fillRef idx="0">
            <a:schemeClr val="accent1"/>
          </a:fillRef>
          <a:effectRef idx="0">
            <a:schemeClr val="accent1"/>
          </a:effectRef>
          <a:fontRef idx="minor">
            <a:schemeClr val="tx1"/>
          </a:fontRef>
        </p:style>
      </p:cxnSp>
      <p:pic>
        <p:nvPicPr>
          <p:cNvPr id="41" name="Picture 8" descr="Image result for timer image">
            <a:extLst>
              <a:ext uri="{FF2B5EF4-FFF2-40B4-BE49-F238E27FC236}">
                <a16:creationId xmlns:a16="http://schemas.microsoft.com/office/drawing/2014/main" id="{8F485850-6A1A-46C5-9A63-87CB34F9E5C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6102" y="4253032"/>
            <a:ext cx="450109" cy="450109"/>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Straight Arrow Connector 42">
            <a:extLst>
              <a:ext uri="{FF2B5EF4-FFF2-40B4-BE49-F238E27FC236}">
                <a16:creationId xmlns:a16="http://schemas.microsoft.com/office/drawing/2014/main" id="{7CADCC09-16F5-2A0C-97F8-94D9F4F72FFE}"/>
              </a:ext>
            </a:extLst>
          </p:cNvPr>
          <p:cNvCxnSpPr>
            <a:cxnSpLocks/>
            <a:stCxn id="25" idx="2"/>
          </p:cNvCxnSpPr>
          <p:nvPr/>
        </p:nvCxnSpPr>
        <p:spPr>
          <a:xfrm>
            <a:off x="6212481" y="2401925"/>
            <a:ext cx="22426" cy="1295433"/>
          </a:xfrm>
          <a:prstGeom prst="straightConnector1">
            <a:avLst/>
          </a:prstGeom>
          <a:ln w="25400">
            <a:prstDash val="sysDash"/>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additive="base">
                                        <p:cTn id="7" dur="500" fill="hold"/>
                                        <p:tgtEl>
                                          <p:spTgt spid="102"/>
                                        </p:tgtEl>
                                        <p:attrNameLst>
                                          <p:attrName>ppt_x</p:attrName>
                                        </p:attrNameLst>
                                      </p:cBhvr>
                                      <p:tavLst>
                                        <p:tav tm="0">
                                          <p:val>
                                            <p:strVal val="0-#ppt_w/2"/>
                                          </p:val>
                                        </p:tav>
                                        <p:tav tm="100000">
                                          <p:val>
                                            <p:strVal val="#ppt_x"/>
                                          </p:val>
                                        </p:tav>
                                      </p:tavLst>
                                    </p:anim>
                                    <p:anim calcmode="lin" valueType="num">
                                      <p:cBhvr additive="base">
                                        <p:cTn id="8" dur="500" fill="hold"/>
                                        <p:tgtEl>
                                          <p:spTgt spid="10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linds(horizontal)">
                                      <p:cBhvr>
                                        <p:cTn id="15" dur="500"/>
                                        <p:tgtEl>
                                          <p:spTgt spid="2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blinds(horizontal)">
                                      <p:cBhvr>
                                        <p:cTn id="18" dur="500"/>
                                        <p:tgtEl>
                                          <p:spTgt spid="22"/>
                                        </p:tgtEl>
                                      </p:cBhvr>
                                    </p:animEffect>
                                  </p:childTnLst>
                                </p:cTn>
                              </p:par>
                              <p:par>
                                <p:cTn id="19" presetID="10"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1000"/>
                                        <p:tgtEl>
                                          <p:spTgt spid="37"/>
                                        </p:tgtEl>
                                      </p:cBhvr>
                                    </p:animEffect>
                                  </p:childTnLst>
                                </p:cTn>
                              </p:par>
                              <p:par>
                                <p:cTn id="22" presetID="10" presetClass="entr" presetSubtype="0" fill="hold"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1000"/>
                                        <p:tgtEl>
                                          <p:spTgt spid="38"/>
                                        </p:tgtEl>
                                      </p:cBhvr>
                                    </p:animEffect>
                                  </p:childTnLst>
                                </p:cTn>
                              </p:par>
                              <p:par>
                                <p:cTn id="25" presetID="10"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1000"/>
                                        <p:tgtEl>
                                          <p:spTgt spid="39"/>
                                        </p:tgtEl>
                                      </p:cBhvr>
                                    </p:animEffect>
                                  </p:childTnLst>
                                </p:cTn>
                              </p:par>
                              <p:par>
                                <p:cTn id="28" presetID="10" presetClass="entr" presetSubtype="0" fill="hold" nodeType="with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1000"/>
                                        <p:tgtEl>
                                          <p:spTgt spid="40"/>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nodeType="clickEffect">
                                  <p:stCondLst>
                                    <p:cond delay="0"/>
                                  </p:stCondLst>
                                  <p:childTnLst>
                                    <p:set>
                                      <p:cBhvr>
                                        <p:cTn id="34" dur="1" fill="hold">
                                          <p:stCondLst>
                                            <p:cond delay="0"/>
                                          </p:stCondLst>
                                        </p:cTn>
                                        <p:tgtEl>
                                          <p:spTgt spid="193"/>
                                        </p:tgtEl>
                                        <p:attrNameLst>
                                          <p:attrName>style.visibility</p:attrName>
                                        </p:attrNameLst>
                                      </p:cBhvr>
                                      <p:to>
                                        <p:strVal val="visible"/>
                                      </p:to>
                                    </p:set>
                                    <p:anim calcmode="lin" valueType="num">
                                      <p:cBhvr additive="base">
                                        <p:cTn id="35" dur="500" fill="hold"/>
                                        <p:tgtEl>
                                          <p:spTgt spid="193"/>
                                        </p:tgtEl>
                                        <p:attrNameLst>
                                          <p:attrName>ppt_x</p:attrName>
                                        </p:attrNameLst>
                                      </p:cBhvr>
                                      <p:tavLst>
                                        <p:tav tm="0">
                                          <p:val>
                                            <p:strVal val="#ppt_x"/>
                                          </p:val>
                                        </p:tav>
                                        <p:tav tm="100000">
                                          <p:val>
                                            <p:strVal val="#ppt_x"/>
                                          </p:val>
                                        </p:tav>
                                      </p:tavLst>
                                    </p:anim>
                                    <p:anim calcmode="lin" valueType="num">
                                      <p:cBhvr additive="base">
                                        <p:cTn id="36" dur="500" fill="hold"/>
                                        <p:tgtEl>
                                          <p:spTgt spid="193"/>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1" nodeType="clickEffect">
                                  <p:stCondLst>
                                    <p:cond delay="0"/>
                                  </p:stCondLst>
                                  <p:childTnLst>
                                    <p:set>
                                      <p:cBhvr>
                                        <p:cTn id="40" dur="1" fill="hold">
                                          <p:stCondLst>
                                            <p:cond delay="0"/>
                                          </p:stCondLst>
                                        </p:cTn>
                                        <p:tgtEl>
                                          <p:spTgt spid="83"/>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190"/>
                                        </p:tgtEl>
                                        <p:attrNameLst>
                                          <p:attrName>style.visibility</p:attrName>
                                        </p:attrNameLst>
                                      </p:cBhvr>
                                      <p:to>
                                        <p:strVal val="visible"/>
                                      </p:to>
                                    </p:set>
                                  </p:childTnLst>
                                </p:cTn>
                              </p:par>
                              <p:par>
                                <p:cTn id="43" presetID="0" presetClass="path" presetSubtype="0" accel="50000" decel="50000" fill="hold" grpId="0" nodeType="withEffect">
                                  <p:stCondLst>
                                    <p:cond delay="0"/>
                                  </p:stCondLst>
                                  <p:childTnLst>
                                    <p:animMotion origin="layout" path="M 2.5E-6 -4.81481E-6 L 0.22534 0.00062 " pathEditMode="relative" rAng="0" ptsTypes="AA">
                                      <p:cBhvr>
                                        <p:cTn id="44" dur="2000" fill="hold"/>
                                        <p:tgtEl>
                                          <p:spTgt spid="190"/>
                                        </p:tgtEl>
                                        <p:attrNameLst>
                                          <p:attrName>ppt_x</p:attrName>
                                          <p:attrName>ppt_y</p:attrName>
                                        </p:attrNameLst>
                                      </p:cBhvr>
                                      <p:rCtr x="11267" y="31"/>
                                    </p:animMotion>
                                  </p:childTnLst>
                                  <p:subTnLst>
                                    <p:set>
                                      <p:cBhvr override="childStyle">
                                        <p:cTn dur="1" fill="hold" display="0" masterRel="sameClick" afterEffect="1">
                                          <p:stCondLst>
                                            <p:cond evt="end" delay="0">
                                              <p:tn val="43"/>
                                            </p:cond>
                                          </p:stCondLst>
                                        </p:cTn>
                                        <p:tgtEl>
                                          <p:spTgt spid="190"/>
                                        </p:tgtEl>
                                        <p:attrNameLst>
                                          <p:attrName>style.visibility</p:attrName>
                                        </p:attrNameLst>
                                      </p:cBhvr>
                                      <p:to>
                                        <p:strVal val="hidden"/>
                                      </p:to>
                                    </p:set>
                                  </p:subTnLst>
                                </p:cTn>
                              </p:par>
                              <p:par>
                                <p:cTn id="45" presetID="0" presetClass="path" presetSubtype="0" accel="50000" decel="50000" fill="hold" grpId="0" nodeType="withEffect">
                                  <p:stCondLst>
                                    <p:cond delay="0"/>
                                  </p:stCondLst>
                                  <p:childTnLst>
                                    <p:animMotion origin="layout" path="M 2.77778E-6 -4.81481E-6 L 0.22534 0.00062 " pathEditMode="relative" rAng="0" ptsTypes="AA">
                                      <p:cBhvr>
                                        <p:cTn id="46" dur="2000" fill="hold"/>
                                        <p:tgtEl>
                                          <p:spTgt spid="83"/>
                                        </p:tgtEl>
                                        <p:attrNameLst>
                                          <p:attrName>ppt_x</p:attrName>
                                          <p:attrName>ppt_y</p:attrName>
                                        </p:attrNameLst>
                                      </p:cBhvr>
                                      <p:rCtr x="11267" y="31"/>
                                    </p:animMotion>
                                  </p:childTnLst>
                                  <p:subTnLst>
                                    <p:set>
                                      <p:cBhvr override="childStyle">
                                        <p:cTn dur="1" fill="hold" display="0" masterRel="sameClick" afterEffect="1">
                                          <p:stCondLst>
                                            <p:cond evt="end" delay="0">
                                              <p:tn val="45"/>
                                            </p:cond>
                                          </p:stCondLst>
                                        </p:cTn>
                                        <p:tgtEl>
                                          <p:spTgt spid="83"/>
                                        </p:tgtEl>
                                        <p:attrNameLst>
                                          <p:attrName>style.visibility</p:attrName>
                                        </p:attrNameLst>
                                      </p:cBhvr>
                                      <p:to>
                                        <p:strVal val="hidden"/>
                                      </p:to>
                                    </p:set>
                                  </p:subTnLst>
                                </p:cTn>
                              </p:par>
                              <p:par>
                                <p:cTn id="47" presetID="1" presetClass="entr" presetSubtype="0" fill="hold" grpId="0" nodeType="withEffect">
                                  <p:stCondLst>
                                    <p:cond delay="2000"/>
                                  </p:stCondLst>
                                  <p:childTnLst>
                                    <p:set>
                                      <p:cBhvr>
                                        <p:cTn id="48" dur="1" fill="hold">
                                          <p:stCondLst>
                                            <p:cond delay="0"/>
                                          </p:stCondLst>
                                        </p:cTn>
                                        <p:tgtEl>
                                          <p:spTgt spid="200"/>
                                        </p:tgtEl>
                                        <p:attrNameLst>
                                          <p:attrName>style.visibility</p:attrName>
                                        </p:attrNameLst>
                                      </p:cBhvr>
                                      <p:to>
                                        <p:strVal val="visible"/>
                                      </p:to>
                                    </p:set>
                                  </p:childTnLst>
                                </p:cTn>
                              </p:par>
                              <p:par>
                                <p:cTn id="49" presetID="1" presetClass="entr" presetSubtype="0" fill="hold" grpId="0" nodeType="withEffect">
                                  <p:stCondLst>
                                    <p:cond delay="2000"/>
                                  </p:stCondLst>
                                  <p:childTnLst>
                                    <p:set>
                                      <p:cBhvr>
                                        <p:cTn id="50" dur="1" fill="hold">
                                          <p:stCondLst>
                                            <p:cond delay="0"/>
                                          </p:stCondLst>
                                        </p:cTn>
                                        <p:tgtEl>
                                          <p:spTgt spid="19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95"/>
                                        </p:tgtEl>
                                        <p:attrNameLst>
                                          <p:attrName>style.visibility</p:attrName>
                                        </p:attrNameLst>
                                      </p:cBhvr>
                                      <p:to>
                                        <p:strVal val="visible"/>
                                      </p:to>
                                    </p:set>
                                  </p:childTnLst>
                                </p:cTn>
                              </p:par>
                              <p:par>
                                <p:cTn id="55" presetID="8" presetClass="emph" presetSubtype="0" fill="hold" nodeType="withEffect">
                                  <p:stCondLst>
                                    <p:cond delay="0"/>
                                  </p:stCondLst>
                                  <p:childTnLst>
                                    <p:animRot by="21600000">
                                      <p:cBhvr>
                                        <p:cTn id="56" dur="2000" fill="hold"/>
                                        <p:tgtEl>
                                          <p:spTgt spid="195"/>
                                        </p:tgtEl>
                                        <p:attrNameLst>
                                          <p:attrName>r</p:attrName>
                                        </p:attrNameLst>
                                      </p:cBhvr>
                                    </p:animRot>
                                  </p:childTnLst>
                                </p:cTn>
                              </p:par>
                              <p:par>
                                <p:cTn id="57" presetID="0" presetClass="path" presetSubtype="0" accel="50000" decel="50000" fill="hold" grpId="1" nodeType="withEffect">
                                  <p:stCondLst>
                                    <p:cond delay="0"/>
                                  </p:stCondLst>
                                  <p:childTnLst>
                                    <p:animMotion origin="layout" path="M 1.66667E-6 -2.96296E-6 L 0.00139 0.40216 " pathEditMode="relative" rAng="0" ptsTypes="AA">
                                      <p:cBhvr>
                                        <p:cTn id="58" dur="2000" fill="hold"/>
                                        <p:tgtEl>
                                          <p:spTgt spid="200"/>
                                        </p:tgtEl>
                                        <p:attrNameLst>
                                          <p:attrName>ppt_x</p:attrName>
                                          <p:attrName>ppt_y</p:attrName>
                                        </p:attrNameLst>
                                      </p:cBhvr>
                                      <p:rCtr x="69" y="20093"/>
                                    </p:animMotion>
                                  </p:childTnLst>
                                </p:cTn>
                              </p:par>
                              <p:par>
                                <p:cTn id="59" presetID="0" presetClass="path" presetSubtype="0" accel="50000" decel="50000" fill="hold" grpId="1" nodeType="withEffect">
                                  <p:stCondLst>
                                    <p:cond delay="0"/>
                                  </p:stCondLst>
                                  <p:childTnLst>
                                    <p:animMotion origin="layout" path="M -4.44444E-6 -2.96296E-6 L -0.00017 0.40216 " pathEditMode="relative" rAng="0" ptsTypes="AA">
                                      <p:cBhvr>
                                        <p:cTn id="60" dur="2000" fill="hold"/>
                                        <p:tgtEl>
                                          <p:spTgt spid="199"/>
                                        </p:tgtEl>
                                        <p:attrNameLst>
                                          <p:attrName>ppt_x</p:attrName>
                                          <p:attrName>ppt_y</p:attrName>
                                        </p:attrNameLst>
                                      </p:cBhvr>
                                      <p:rCtr x="-17" y="20093"/>
                                    </p:animMotion>
                                  </p:childTnLst>
                                </p:cTn>
                              </p:par>
                            </p:childTnLst>
                          </p:cTn>
                        </p:par>
                      </p:childTnLst>
                    </p:cTn>
                  </p:par>
                  <p:par>
                    <p:cTn id="61" fill="hold">
                      <p:stCondLst>
                        <p:cond delay="indefinite"/>
                      </p:stCondLst>
                      <p:childTnLst>
                        <p:par>
                          <p:cTn id="62" fill="hold">
                            <p:stCondLst>
                              <p:cond delay="0"/>
                            </p:stCondLst>
                            <p:childTnLst>
                              <p:par>
                                <p:cTn id="63" presetID="2" presetClass="entr" presetSubtype="1" fill="hold" nodeType="clickEffect">
                                  <p:stCondLst>
                                    <p:cond delay="0"/>
                                  </p:stCondLst>
                                  <p:childTnLst>
                                    <p:set>
                                      <p:cBhvr>
                                        <p:cTn id="64" dur="1" fill="hold">
                                          <p:stCondLst>
                                            <p:cond delay="0"/>
                                          </p:stCondLst>
                                        </p:cTn>
                                        <p:tgtEl>
                                          <p:spTgt spid="198"/>
                                        </p:tgtEl>
                                        <p:attrNameLst>
                                          <p:attrName>style.visibility</p:attrName>
                                        </p:attrNameLst>
                                      </p:cBhvr>
                                      <p:to>
                                        <p:strVal val="visible"/>
                                      </p:to>
                                    </p:set>
                                    <p:anim calcmode="lin" valueType="num">
                                      <p:cBhvr additive="base">
                                        <p:cTn id="65" dur="500" fill="hold"/>
                                        <p:tgtEl>
                                          <p:spTgt spid="198"/>
                                        </p:tgtEl>
                                        <p:attrNameLst>
                                          <p:attrName>ppt_x</p:attrName>
                                        </p:attrNameLst>
                                      </p:cBhvr>
                                      <p:tavLst>
                                        <p:tav tm="0">
                                          <p:val>
                                            <p:strVal val="#ppt_x"/>
                                          </p:val>
                                        </p:tav>
                                        <p:tav tm="100000">
                                          <p:val>
                                            <p:strVal val="#ppt_x"/>
                                          </p:val>
                                        </p:tav>
                                      </p:tavLst>
                                    </p:anim>
                                    <p:anim calcmode="lin" valueType="num">
                                      <p:cBhvr additive="base">
                                        <p:cTn id="66" dur="500" fill="hold"/>
                                        <p:tgtEl>
                                          <p:spTgt spid="198"/>
                                        </p:tgtEl>
                                        <p:attrNameLst>
                                          <p:attrName>ppt_y</p:attrName>
                                        </p:attrNameLst>
                                      </p:cBhvr>
                                      <p:tavLst>
                                        <p:tav tm="0">
                                          <p:val>
                                            <p:strVal val="0-#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91"/>
                                        </p:tgtEl>
                                        <p:attrNameLst>
                                          <p:attrName>style.visibility</p:attrName>
                                        </p:attrNameLst>
                                      </p:cBhvr>
                                      <p:to>
                                        <p:strVal val="visible"/>
                                      </p:to>
                                    </p:set>
                                  </p:childTnLst>
                                </p:cTn>
                              </p:par>
                              <p:par>
                                <p:cTn id="71" presetID="0" presetClass="path" presetSubtype="0" accel="50000" decel="50000" fill="hold" grpId="1" nodeType="withEffect">
                                  <p:stCondLst>
                                    <p:cond delay="0"/>
                                  </p:stCondLst>
                                  <p:childTnLst>
                                    <p:animMotion origin="layout" path="M -1.38889E-6 2.46914E-6 L 0.22552 0.00185 " pathEditMode="relative" rAng="0" ptsTypes="AA">
                                      <p:cBhvr>
                                        <p:cTn id="72" dur="2000" fill="hold"/>
                                        <p:tgtEl>
                                          <p:spTgt spid="191"/>
                                        </p:tgtEl>
                                        <p:attrNameLst>
                                          <p:attrName>ppt_x</p:attrName>
                                          <p:attrName>ppt_y</p:attrName>
                                        </p:attrNameLst>
                                      </p:cBhvr>
                                      <p:rCtr x="11267" y="93"/>
                                    </p:animMotion>
                                  </p:childTnLst>
                                  <p:subTnLst>
                                    <p:set>
                                      <p:cBhvr override="childStyle">
                                        <p:cTn dur="1" fill="hold" display="0" masterRel="sameClick" afterEffect="1">
                                          <p:stCondLst>
                                            <p:cond evt="end" delay="0">
                                              <p:tn val="71"/>
                                            </p:cond>
                                          </p:stCondLst>
                                        </p:cTn>
                                        <p:tgtEl>
                                          <p:spTgt spid="191"/>
                                        </p:tgtEl>
                                        <p:attrNameLst>
                                          <p:attrName>style.visibility</p:attrName>
                                        </p:attrNameLst>
                                      </p:cBhvr>
                                      <p:to>
                                        <p:strVal val="hidden"/>
                                      </p:to>
                                    </p:set>
                                  </p:subTnLst>
                                </p:cTn>
                              </p:par>
                              <p:par>
                                <p:cTn id="73" presetID="1" presetClass="entr" presetSubtype="0" fill="hold" grpId="0" nodeType="withEffect">
                                  <p:stCondLst>
                                    <p:cond delay="2000"/>
                                  </p:stCondLst>
                                  <p:childTnLst>
                                    <p:set>
                                      <p:cBhvr>
                                        <p:cTn id="74" dur="1" fill="hold">
                                          <p:stCondLst>
                                            <p:cond delay="0"/>
                                          </p:stCondLst>
                                        </p:cTn>
                                        <p:tgtEl>
                                          <p:spTgt spid="3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0" presetClass="path" presetSubtype="0" accel="50000" decel="50000" fill="hold" grpId="1" nodeType="clickEffect">
                                  <p:stCondLst>
                                    <p:cond delay="0"/>
                                  </p:stCondLst>
                                  <p:childTnLst>
                                    <p:animMotion origin="layout" path="M -2.22222E-6 1.11111E-6 L 0.00278 0.40339 " pathEditMode="relative" rAng="0" ptsTypes="AA">
                                      <p:cBhvr>
                                        <p:cTn id="78" dur="2000" fill="hold"/>
                                        <p:tgtEl>
                                          <p:spTgt spid="33"/>
                                        </p:tgtEl>
                                        <p:attrNameLst>
                                          <p:attrName>ppt_x</p:attrName>
                                          <p:attrName>ppt_y</p:attrName>
                                        </p:attrNameLst>
                                      </p:cBhvr>
                                      <p:rCtr x="139" y="20154"/>
                                    </p:animMotion>
                                  </p:childTnLst>
                                </p:cTn>
                              </p:par>
                              <p:par>
                                <p:cTn id="79" presetID="1" presetClass="entr" presetSubtype="0" fill="hold" nodeType="withEffect">
                                  <p:stCondLst>
                                    <p:cond delay="0"/>
                                  </p:stCondLst>
                                  <p:childTnLst>
                                    <p:set>
                                      <p:cBhvr>
                                        <p:cTn id="80" dur="1" fill="hold">
                                          <p:stCondLst>
                                            <p:cond delay="0"/>
                                          </p:stCondLst>
                                        </p:cTn>
                                        <p:tgtEl>
                                          <p:spTgt spid="41"/>
                                        </p:tgtEl>
                                        <p:attrNameLst>
                                          <p:attrName>style.visibility</p:attrName>
                                        </p:attrNameLst>
                                      </p:cBhvr>
                                      <p:to>
                                        <p:strVal val="visible"/>
                                      </p:to>
                                    </p:set>
                                  </p:childTnLst>
                                </p:cTn>
                              </p:par>
                              <p:par>
                                <p:cTn id="81" presetID="8" presetClass="emph" presetSubtype="0" fill="hold" nodeType="withEffect">
                                  <p:stCondLst>
                                    <p:cond delay="0"/>
                                  </p:stCondLst>
                                  <p:childTnLst>
                                    <p:animRot by="21600000">
                                      <p:cBhvr>
                                        <p:cTn id="82" dur="2000" fill="hold"/>
                                        <p:tgtEl>
                                          <p:spTgt spid="4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83" grpId="0" animBg="1"/>
      <p:bldP spid="83" grpId="1" animBg="1"/>
      <p:bldP spid="190" grpId="0" animBg="1"/>
      <p:bldP spid="190" grpId="1" animBg="1"/>
      <p:bldP spid="191" grpId="0" animBg="1"/>
      <p:bldP spid="191" grpId="1" animBg="1"/>
      <p:bldP spid="199" grpId="0" animBg="1"/>
      <p:bldP spid="199" grpId="1" animBg="1"/>
      <p:bldP spid="200" grpId="0" animBg="1"/>
      <p:bldP spid="200" grpId="1" animBg="1"/>
      <p:bldP spid="33" grpId="0" animBg="1"/>
      <p:bldP spid="33"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220" name="Google Shape;220;p21"/>
          <p:cNvPicPr preferRelativeResize="0"/>
          <p:nvPr/>
        </p:nvPicPr>
        <p:blipFill>
          <a:blip r:embed="rId3">
            <a:alphaModFix/>
          </a:blip>
          <a:stretch>
            <a:fillRect/>
          </a:stretch>
        </p:blipFill>
        <p:spPr>
          <a:xfrm>
            <a:off x="7719572" y="76200"/>
            <a:ext cx="1348226" cy="400200"/>
          </a:xfrm>
          <a:prstGeom prst="rect">
            <a:avLst/>
          </a:prstGeom>
          <a:noFill/>
          <a:ln>
            <a:noFill/>
          </a:ln>
        </p:spPr>
      </p:pic>
      <p:sp>
        <p:nvSpPr>
          <p:cNvPr id="40" name="标题 1">
            <a:extLst>
              <a:ext uri="{FF2B5EF4-FFF2-40B4-BE49-F238E27FC236}">
                <a16:creationId xmlns:a16="http://schemas.microsoft.com/office/drawing/2014/main" id="{88AEE070-ACC3-9349-8485-A00321D1FF09}"/>
              </a:ext>
            </a:extLst>
          </p:cNvPr>
          <p:cNvSpPr txBox="1">
            <a:spLocks/>
          </p:cNvSpPr>
          <p:nvPr/>
        </p:nvSpPr>
        <p:spPr>
          <a:xfrm>
            <a:off x="20782" y="99988"/>
            <a:ext cx="6198786" cy="1064937"/>
          </a:xfrm>
          <a:prstGeom prst="rect">
            <a:avLst/>
          </a:prstGeom>
        </p:spPr>
        <p:txBody>
          <a:bodyPr vert="horz" lIns="91440" tIns="45720" rIns="91440" bIns="45720" rtlCol="0" anchor="ctr">
            <a:noAutofit/>
          </a:bodyPr>
          <a:lstStyle/>
          <a:p>
            <a:pPr lvl="0">
              <a:spcBef>
                <a:spcPct val="0"/>
              </a:spcBef>
              <a:defRPr/>
            </a:pPr>
            <a:r>
              <a:rPr lang="en-US" altLang="zh-CN" sz="3600" dirty="0">
                <a:solidFill>
                  <a:srgbClr val="3B31BD"/>
                </a:solidFill>
                <a:latin typeface="Tahoma" panose="020B0604030504040204" pitchFamily="34" charset="0"/>
                <a:ea typeface="Tahoma" panose="020B0604030504040204" pitchFamily="34" charset="0"/>
                <a:cs typeface="Tahoma" panose="020B0604030504040204" pitchFamily="34" charset="0"/>
              </a:rPr>
              <a:t>Proxy Buffer Directed Region</a:t>
            </a:r>
          </a:p>
          <a:p>
            <a:pPr lvl="0">
              <a:spcBef>
                <a:spcPct val="0"/>
              </a:spcBef>
              <a:defRPr/>
            </a:pPr>
            <a:r>
              <a:rPr lang="en-US" altLang="zh-CN" sz="3600" dirty="0">
                <a:solidFill>
                  <a:srgbClr val="3B31BD"/>
                </a:solidFill>
                <a:latin typeface="Tahoma" panose="020B0604030504040204" pitchFamily="34" charset="0"/>
                <a:ea typeface="Tahoma" panose="020B0604030504040204" pitchFamily="34" charset="0"/>
                <a:cs typeface="Tahoma" panose="020B0604030504040204" pitchFamily="34" charset="0"/>
              </a:rPr>
              <a:t>Formation</a:t>
            </a:r>
            <a:endParaRPr lang="zh-CN" altLang="en-US" sz="3600" dirty="0">
              <a:solidFill>
                <a:srgbClr val="3B31BD"/>
              </a:solidFill>
              <a:latin typeface="Tahoma" panose="020B0604030504040204" pitchFamily="34" charset="0"/>
              <a:ea typeface="+mj-ea"/>
              <a:cs typeface="Tahoma" panose="020B0604030504040204" pitchFamily="34" charset="0"/>
            </a:endParaRPr>
          </a:p>
        </p:txBody>
      </p:sp>
      <p:sp>
        <p:nvSpPr>
          <p:cNvPr id="58" name="Rectangle 57">
            <a:extLst>
              <a:ext uri="{FF2B5EF4-FFF2-40B4-BE49-F238E27FC236}">
                <a16:creationId xmlns:a16="http://schemas.microsoft.com/office/drawing/2014/main" id="{40F85D5D-9AE1-152B-6393-270C0E444185}"/>
              </a:ext>
            </a:extLst>
          </p:cNvPr>
          <p:cNvSpPr/>
          <p:nvPr/>
        </p:nvSpPr>
        <p:spPr>
          <a:xfrm>
            <a:off x="5773138" y="1640970"/>
            <a:ext cx="2160240" cy="1461498"/>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Store r1, [A]</a:t>
            </a:r>
          </a:p>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Store r2, [B]</a:t>
            </a:r>
          </a:p>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a:t>
            </a:r>
          </a:p>
        </p:txBody>
      </p:sp>
      <p:sp>
        <p:nvSpPr>
          <p:cNvPr id="59" name="Rectangle 58">
            <a:extLst>
              <a:ext uri="{FF2B5EF4-FFF2-40B4-BE49-F238E27FC236}">
                <a16:creationId xmlns:a16="http://schemas.microsoft.com/office/drawing/2014/main" id="{F8F597A9-E5A0-EDC5-5B71-1DE9B76F7154}"/>
              </a:ext>
            </a:extLst>
          </p:cNvPr>
          <p:cNvSpPr/>
          <p:nvPr/>
        </p:nvSpPr>
        <p:spPr>
          <a:xfrm>
            <a:off x="5773138" y="3294981"/>
            <a:ext cx="2160240" cy="966745"/>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Store r3, [C]</a:t>
            </a:r>
          </a:p>
        </p:txBody>
      </p:sp>
      <p:sp>
        <p:nvSpPr>
          <p:cNvPr id="60" name="Rectangle 59">
            <a:extLst>
              <a:ext uri="{FF2B5EF4-FFF2-40B4-BE49-F238E27FC236}">
                <a16:creationId xmlns:a16="http://schemas.microsoft.com/office/drawing/2014/main" id="{9DE1030A-8373-49F6-D251-79716F2C1DAD}"/>
              </a:ext>
            </a:extLst>
          </p:cNvPr>
          <p:cNvSpPr/>
          <p:nvPr/>
        </p:nvSpPr>
        <p:spPr>
          <a:xfrm>
            <a:off x="1130869" y="1640970"/>
            <a:ext cx="2160240" cy="2620756"/>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Store r1, [A]</a:t>
            </a:r>
          </a:p>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Store r2, [B]</a:t>
            </a:r>
          </a:p>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Store r3, [C]</a:t>
            </a:r>
          </a:p>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a:t>
            </a:r>
          </a:p>
        </p:txBody>
      </p:sp>
      <p:cxnSp>
        <p:nvCxnSpPr>
          <p:cNvPr id="61" name="Straight Connector 60">
            <a:extLst>
              <a:ext uri="{FF2B5EF4-FFF2-40B4-BE49-F238E27FC236}">
                <a16:creationId xmlns:a16="http://schemas.microsoft.com/office/drawing/2014/main" id="{9E29D884-4158-7709-7587-5631FD21E6A8}"/>
              </a:ext>
            </a:extLst>
          </p:cNvPr>
          <p:cNvCxnSpPr>
            <a:cxnSpLocks/>
          </p:cNvCxnSpPr>
          <p:nvPr/>
        </p:nvCxnSpPr>
        <p:spPr>
          <a:xfrm>
            <a:off x="5654910" y="3179353"/>
            <a:ext cx="2319108" cy="0"/>
          </a:xfrm>
          <a:prstGeom prst="line">
            <a:avLst/>
          </a:prstGeom>
          <a:ln w="8572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Right Arrow 4">
            <a:extLst>
              <a:ext uri="{FF2B5EF4-FFF2-40B4-BE49-F238E27FC236}">
                <a16:creationId xmlns:a16="http://schemas.microsoft.com/office/drawing/2014/main" id="{22A053E4-813D-A7E2-773C-5E8BC1B12FF3}"/>
              </a:ext>
            </a:extLst>
          </p:cNvPr>
          <p:cNvSpPr/>
          <p:nvPr/>
        </p:nvSpPr>
        <p:spPr>
          <a:xfrm>
            <a:off x="3490419" y="2633133"/>
            <a:ext cx="2068552" cy="3556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8E9059F1-727D-15E6-AE19-2EA8546A9DF5}"/>
              </a:ext>
            </a:extLst>
          </p:cNvPr>
          <p:cNvSpPr>
            <a:spLocks noGrp="1"/>
          </p:cNvSpPr>
          <p:nvPr>
            <p:ph type="ftr" sz="quarter" idx="3"/>
          </p:nvPr>
        </p:nvSpPr>
        <p:spPr/>
        <p:txBody>
          <a:bodyPr/>
          <a:lstStyle/>
          <a:p>
            <a:r>
              <a:rPr lang="en-US"/>
              <a:t>NVMW 2023</a:t>
            </a:r>
            <a:endParaRPr lang="en-US" dirty="0"/>
          </a:p>
        </p:txBody>
      </p:sp>
      <p:sp>
        <p:nvSpPr>
          <p:cNvPr id="3" name="Slide Number Placeholder 2">
            <a:extLst>
              <a:ext uri="{FF2B5EF4-FFF2-40B4-BE49-F238E27FC236}">
                <a16:creationId xmlns:a16="http://schemas.microsoft.com/office/drawing/2014/main" id="{4F47CAD4-2FC8-FE19-7990-3EFEE2FFA4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4" name="TextBox 3">
            <a:extLst>
              <a:ext uri="{FF2B5EF4-FFF2-40B4-BE49-F238E27FC236}">
                <a16:creationId xmlns:a16="http://schemas.microsoft.com/office/drawing/2014/main" id="{E3336B46-38B3-5BBE-F503-C5594281C2DE}"/>
              </a:ext>
            </a:extLst>
          </p:cNvPr>
          <p:cNvSpPr txBox="1"/>
          <p:nvPr/>
        </p:nvSpPr>
        <p:spPr>
          <a:xfrm>
            <a:off x="3451340" y="2241655"/>
            <a:ext cx="2241319"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Capri Compiler</a:t>
            </a:r>
          </a:p>
        </p:txBody>
      </p:sp>
      <p:sp>
        <p:nvSpPr>
          <p:cNvPr id="14" name="Google Shape;268;p22">
            <a:extLst>
              <a:ext uri="{FF2B5EF4-FFF2-40B4-BE49-F238E27FC236}">
                <a16:creationId xmlns:a16="http://schemas.microsoft.com/office/drawing/2014/main" id="{53D78F77-640B-AFFD-1AEC-AEB709C1B053}"/>
              </a:ext>
            </a:extLst>
          </p:cNvPr>
          <p:cNvSpPr txBox="1"/>
          <p:nvPr/>
        </p:nvSpPr>
        <p:spPr>
          <a:xfrm rot="5400000">
            <a:off x="7744248" y="2132319"/>
            <a:ext cx="1207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Tahoma" panose="020B0604030504040204" pitchFamily="34" charset="0"/>
                <a:ea typeface="Tahoma" panose="020B0604030504040204" pitchFamily="34" charset="0"/>
                <a:cs typeface="Tahoma" panose="020B0604030504040204" pitchFamily="34" charset="0"/>
              </a:rPr>
              <a:t>Region #1</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15" name="Google Shape;269;p22">
            <a:extLst>
              <a:ext uri="{FF2B5EF4-FFF2-40B4-BE49-F238E27FC236}">
                <a16:creationId xmlns:a16="http://schemas.microsoft.com/office/drawing/2014/main" id="{EE3509DF-FC08-5852-D730-3DFE2D5EA7FE}"/>
              </a:ext>
            </a:extLst>
          </p:cNvPr>
          <p:cNvSpPr txBox="1"/>
          <p:nvPr/>
        </p:nvSpPr>
        <p:spPr>
          <a:xfrm rot="5400000">
            <a:off x="7744248" y="3581192"/>
            <a:ext cx="1207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Tahoma" panose="020B0604030504040204" pitchFamily="34" charset="0"/>
                <a:ea typeface="Tahoma" panose="020B0604030504040204" pitchFamily="34" charset="0"/>
                <a:cs typeface="Tahoma" panose="020B0604030504040204" pitchFamily="34" charset="0"/>
              </a:rPr>
              <a:t>Region #2</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16" name="Google Shape;270;p22">
            <a:extLst>
              <a:ext uri="{FF2B5EF4-FFF2-40B4-BE49-F238E27FC236}">
                <a16:creationId xmlns:a16="http://schemas.microsoft.com/office/drawing/2014/main" id="{FDAF8674-2F82-1AF3-F0BC-CC50243A2C06}"/>
              </a:ext>
            </a:extLst>
          </p:cNvPr>
          <p:cNvSpPr/>
          <p:nvPr/>
        </p:nvSpPr>
        <p:spPr>
          <a:xfrm>
            <a:off x="7965780" y="3309674"/>
            <a:ext cx="274800" cy="937358"/>
          </a:xfrm>
          <a:prstGeom prst="rightBrace">
            <a:avLst>
              <a:gd name="adj1" fmla="val 50000"/>
              <a:gd name="adj2" fmla="val 50000"/>
            </a:avLst>
          </a:prstGeom>
          <a:noFill/>
          <a:ln w="2857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17" name="Google Shape;271;p22">
            <a:extLst>
              <a:ext uri="{FF2B5EF4-FFF2-40B4-BE49-F238E27FC236}">
                <a16:creationId xmlns:a16="http://schemas.microsoft.com/office/drawing/2014/main" id="{926245C0-13BD-B348-9402-88183AEC9D2A}"/>
              </a:ext>
            </a:extLst>
          </p:cNvPr>
          <p:cNvSpPr/>
          <p:nvPr/>
        </p:nvSpPr>
        <p:spPr>
          <a:xfrm>
            <a:off x="7962952" y="1640970"/>
            <a:ext cx="274800" cy="1448873"/>
          </a:xfrm>
          <a:prstGeom prst="rightBrace">
            <a:avLst>
              <a:gd name="adj1" fmla="val 50000"/>
              <a:gd name="adj2" fmla="val 47157"/>
            </a:avLst>
          </a:prstGeom>
          <a:noFill/>
          <a:ln w="2857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blinds(horizontal)">
                                      <p:cBhvr>
                                        <p:cTn id="7" dur="500"/>
                                        <p:tgtEl>
                                          <p:spTgt spid="60"/>
                                        </p:tgtEl>
                                      </p:cBhvr>
                                    </p:animEffect>
                                  </p:childTnLst>
                                </p:cTn>
                              </p:par>
                              <p:par>
                                <p:cTn id="8" presetID="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0-#ppt_w/2"/>
                                          </p:val>
                                        </p:tav>
                                        <p:tav tm="100000">
                                          <p:val>
                                            <p:strVal val="#ppt_x"/>
                                          </p:val>
                                        </p:tav>
                                      </p:tavLst>
                                    </p:anim>
                                    <p:anim calcmode="lin" valueType="num">
                                      <p:cBhvr additive="base">
                                        <p:cTn id="11" dur="500" fill="hold"/>
                                        <p:tgtEl>
                                          <p:spTgt spid="5"/>
                                        </p:tgtEl>
                                        <p:attrNameLst>
                                          <p:attrName>ppt_y</p:attrName>
                                        </p:attrNameLst>
                                      </p:cBhvr>
                                      <p:tavLst>
                                        <p:tav tm="0">
                                          <p:val>
                                            <p:strVal val="#ppt_y"/>
                                          </p:val>
                                        </p:tav>
                                        <p:tav tm="100000">
                                          <p:val>
                                            <p:strVal val="#ppt_y"/>
                                          </p:val>
                                        </p:tav>
                                      </p:tavLst>
                                    </p:anim>
                                  </p:childTnLst>
                                </p:cTn>
                              </p:par>
                              <p:par>
                                <p:cTn id="12" presetID="2" presetClass="entr" presetSubtype="8"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8"/>
                                        </p:tgtEl>
                                        <p:attrNameLst>
                                          <p:attrName>style.visibility</p:attrName>
                                        </p:attrNameLst>
                                      </p:cBhvr>
                                      <p:to>
                                        <p:strVal val="visible"/>
                                      </p:to>
                                    </p:set>
                                    <p:animEffect transition="in" filter="blinds(horizontal)">
                                      <p:cBhvr>
                                        <p:cTn id="20" dur="500"/>
                                        <p:tgtEl>
                                          <p:spTgt spid="58"/>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blinds(horizontal)">
                                      <p:cBhvr>
                                        <p:cTn id="23" dur="500"/>
                                        <p:tgtEl>
                                          <p:spTgt spid="59"/>
                                        </p:tgtEl>
                                      </p:cBhvr>
                                    </p:animEffect>
                                  </p:childTnLst>
                                </p:cTn>
                              </p:par>
                              <p:par>
                                <p:cTn id="24" presetID="3" presetClass="entr" presetSubtype="10" fill="hold" nodeType="with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blinds(horizontal)">
                                      <p:cBhvr>
                                        <p:cTn id="26" dur="500"/>
                                        <p:tgtEl>
                                          <p:spTgt spid="61"/>
                                        </p:tgtEl>
                                      </p:cBhvr>
                                    </p:animEffect>
                                  </p:childTnLst>
                                </p:cTn>
                              </p:par>
                              <p:par>
                                <p:cTn id="27" presetID="10"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childTnLst>
                                </p:cTn>
                              </p:par>
                              <p:par>
                                <p:cTn id="30" presetID="10" presetClass="entr" presetSubtype="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childTnLst>
                                </p:cTn>
                              </p:par>
                              <p:par>
                                <p:cTn id="33" presetID="10"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1000"/>
                                        <p:tgtEl>
                                          <p:spTgt spid="16"/>
                                        </p:tgtEl>
                                      </p:cBhvr>
                                    </p:animEffect>
                                  </p:childTnLst>
                                </p:cTn>
                              </p:par>
                              <p:par>
                                <p:cTn id="36" presetID="10" presetClass="entr" presetSubtype="0"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220" name="Google Shape;220;p21"/>
          <p:cNvPicPr preferRelativeResize="0"/>
          <p:nvPr/>
        </p:nvPicPr>
        <p:blipFill>
          <a:blip r:embed="rId3">
            <a:alphaModFix/>
          </a:blip>
          <a:stretch>
            <a:fillRect/>
          </a:stretch>
        </p:blipFill>
        <p:spPr>
          <a:xfrm>
            <a:off x="7719572" y="76200"/>
            <a:ext cx="1348226" cy="400200"/>
          </a:xfrm>
          <a:prstGeom prst="rect">
            <a:avLst/>
          </a:prstGeom>
          <a:noFill/>
          <a:ln>
            <a:noFill/>
          </a:ln>
        </p:spPr>
      </p:pic>
      <p:sp>
        <p:nvSpPr>
          <p:cNvPr id="40" name="标题 1">
            <a:extLst>
              <a:ext uri="{FF2B5EF4-FFF2-40B4-BE49-F238E27FC236}">
                <a16:creationId xmlns:a16="http://schemas.microsoft.com/office/drawing/2014/main" id="{88AEE070-ACC3-9349-8485-A00321D1FF09}"/>
              </a:ext>
            </a:extLst>
          </p:cNvPr>
          <p:cNvSpPr txBox="1">
            <a:spLocks/>
          </p:cNvSpPr>
          <p:nvPr/>
        </p:nvSpPr>
        <p:spPr>
          <a:xfrm>
            <a:off x="20781" y="99988"/>
            <a:ext cx="7871540" cy="606030"/>
          </a:xfrm>
          <a:prstGeom prst="rect">
            <a:avLst/>
          </a:prstGeom>
        </p:spPr>
        <p:txBody>
          <a:bodyPr vert="horz" lIns="91440" tIns="45720" rIns="91440" bIns="45720" rtlCol="0" anchor="ctr">
            <a:noAutofit/>
          </a:bodyPr>
          <a:lstStyle/>
          <a:p>
            <a:pPr lvl="0">
              <a:spcBef>
                <a:spcPct val="0"/>
              </a:spcBef>
              <a:defRPr/>
            </a:pPr>
            <a:r>
              <a:rPr lang="en-US" altLang="zh-CN" sz="3600" dirty="0">
                <a:solidFill>
                  <a:srgbClr val="3B31BD"/>
                </a:solidFill>
                <a:latin typeface="Tahoma" panose="020B0604030504040204" pitchFamily="34" charset="0"/>
                <a:ea typeface="+mj-ea"/>
                <a:cs typeface="Tahoma" panose="020B0604030504040204" pitchFamily="34" charset="0"/>
              </a:rPr>
              <a:t>Register Persistence by Checkpointing</a:t>
            </a:r>
            <a:endParaRPr lang="zh-CN" altLang="en-US" sz="3600" dirty="0">
              <a:solidFill>
                <a:srgbClr val="3B31BD"/>
              </a:solidFill>
              <a:latin typeface="Tahoma" panose="020B0604030504040204" pitchFamily="34" charset="0"/>
              <a:ea typeface="+mj-ea"/>
              <a:cs typeface="Tahoma" panose="020B0604030504040204" pitchFamily="34" charset="0"/>
            </a:endParaRPr>
          </a:p>
        </p:txBody>
      </p:sp>
      <p:sp>
        <p:nvSpPr>
          <p:cNvPr id="50" name="Rectangle 49">
            <a:extLst>
              <a:ext uri="{FF2B5EF4-FFF2-40B4-BE49-F238E27FC236}">
                <a16:creationId xmlns:a16="http://schemas.microsoft.com/office/drawing/2014/main" id="{D629B2CA-3799-1A3E-2E1A-5F3171E22DC0}"/>
              </a:ext>
            </a:extLst>
          </p:cNvPr>
          <p:cNvSpPr/>
          <p:nvPr/>
        </p:nvSpPr>
        <p:spPr>
          <a:xfrm>
            <a:off x="837675" y="1187865"/>
            <a:ext cx="2160240" cy="1912779"/>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Store r1, [A]</a:t>
            </a:r>
          </a:p>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Store r2, [B]</a:t>
            </a:r>
          </a:p>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r3 = …</a:t>
            </a:r>
          </a:p>
          <a:p>
            <a:pPr algn="ctr"/>
            <a:endParaRPr lang="en-US" sz="2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1" name="Rectangle 50">
            <a:extLst>
              <a:ext uri="{FF2B5EF4-FFF2-40B4-BE49-F238E27FC236}">
                <a16:creationId xmlns:a16="http://schemas.microsoft.com/office/drawing/2014/main" id="{9BB88302-C482-76B7-71D4-4FB7D82A9377}"/>
              </a:ext>
            </a:extLst>
          </p:cNvPr>
          <p:cNvSpPr/>
          <p:nvPr/>
        </p:nvSpPr>
        <p:spPr>
          <a:xfrm>
            <a:off x="837675" y="3293157"/>
            <a:ext cx="2160240" cy="966745"/>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Store r3, [C]</a:t>
            </a:r>
          </a:p>
        </p:txBody>
      </p:sp>
      <p:cxnSp>
        <p:nvCxnSpPr>
          <p:cNvPr id="52" name="Straight Connector 51">
            <a:extLst>
              <a:ext uri="{FF2B5EF4-FFF2-40B4-BE49-F238E27FC236}">
                <a16:creationId xmlns:a16="http://schemas.microsoft.com/office/drawing/2014/main" id="{0C7E4725-D560-3C28-CD9C-6036F3C8D8A7}"/>
              </a:ext>
            </a:extLst>
          </p:cNvPr>
          <p:cNvCxnSpPr>
            <a:cxnSpLocks/>
          </p:cNvCxnSpPr>
          <p:nvPr/>
        </p:nvCxnSpPr>
        <p:spPr>
          <a:xfrm>
            <a:off x="719447" y="3177529"/>
            <a:ext cx="2319108" cy="0"/>
          </a:xfrm>
          <a:prstGeom prst="line">
            <a:avLst/>
          </a:prstGeom>
          <a:ln w="85725">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Rounded Rectangle 55">
            <a:extLst>
              <a:ext uri="{FF2B5EF4-FFF2-40B4-BE49-F238E27FC236}">
                <a16:creationId xmlns:a16="http://schemas.microsoft.com/office/drawing/2014/main" id="{F663EFCD-39B3-601E-9B68-F00CEA90CE39}"/>
              </a:ext>
            </a:extLst>
          </p:cNvPr>
          <p:cNvSpPr/>
          <p:nvPr/>
        </p:nvSpPr>
        <p:spPr>
          <a:xfrm>
            <a:off x="3238875" y="2240000"/>
            <a:ext cx="5733143" cy="1638441"/>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Wingdings" pitchFamily="2" charset="2"/>
              <a:buChar char="v"/>
            </a:pP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Checkpoint is essentially a store</a:t>
            </a:r>
          </a:p>
          <a:p>
            <a:pPr marL="457200" indent="-457200">
              <a:buFont typeface="Wingdings" pitchFamily="2" charset="2"/>
              <a:buChar char="v"/>
            </a:pPr>
            <a:endParaRPr lang="en-US"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Font typeface="Wingdings" pitchFamily="2" charset="2"/>
              <a:buChar char="v"/>
            </a:pP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Persist registers as store persistence</a:t>
            </a:r>
            <a:endParaRPr lang="en-US" sz="2400" dirty="0">
              <a:solidFill>
                <a:srgbClr val="FFC000"/>
              </a:solidFill>
              <a:latin typeface="Tahoma" panose="020B0604030504040204" pitchFamily="34" charset="0"/>
              <a:ea typeface="Tahoma" panose="020B0604030504040204" pitchFamily="34" charset="0"/>
              <a:cs typeface="Tahoma" panose="020B0604030504040204" pitchFamily="34" charset="0"/>
            </a:endParaRPr>
          </a:p>
        </p:txBody>
      </p:sp>
      <p:sp>
        <p:nvSpPr>
          <p:cNvPr id="58" name="TextBox 57">
            <a:extLst>
              <a:ext uri="{FF2B5EF4-FFF2-40B4-BE49-F238E27FC236}">
                <a16:creationId xmlns:a16="http://schemas.microsoft.com/office/drawing/2014/main" id="{15ED2475-06B2-5670-C1D8-7E52BB5B1525}"/>
              </a:ext>
            </a:extLst>
          </p:cNvPr>
          <p:cNvSpPr txBox="1"/>
          <p:nvPr/>
        </p:nvSpPr>
        <p:spPr>
          <a:xfrm>
            <a:off x="922407" y="2577419"/>
            <a:ext cx="1803663" cy="523220"/>
          </a:xfrm>
          <a:prstGeom prst="rect">
            <a:avLst/>
          </a:prstGeom>
          <a:noFill/>
        </p:spPr>
        <p:txBody>
          <a:bodyPr wrap="square">
            <a:spAutoFit/>
          </a:bodyPr>
          <a:lstStyle/>
          <a:p>
            <a:pPr algn="ctr"/>
            <a:r>
              <a:rPr lang="en-US" sz="2800" b="1" dirty="0">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CKPT r3</a:t>
            </a:r>
          </a:p>
        </p:txBody>
      </p:sp>
      <p:cxnSp>
        <p:nvCxnSpPr>
          <p:cNvPr id="7" name="Straight Arrow Connector 6">
            <a:extLst>
              <a:ext uri="{FF2B5EF4-FFF2-40B4-BE49-F238E27FC236}">
                <a16:creationId xmlns:a16="http://schemas.microsoft.com/office/drawing/2014/main" id="{95EED448-8763-C829-B2E9-6276BD0F2849}"/>
              </a:ext>
            </a:extLst>
          </p:cNvPr>
          <p:cNvCxnSpPr>
            <a:cxnSpLocks/>
            <a:stCxn id="11" idx="1"/>
          </p:cNvCxnSpPr>
          <p:nvPr/>
        </p:nvCxnSpPr>
        <p:spPr>
          <a:xfrm flipH="1">
            <a:off x="2369518" y="1805598"/>
            <a:ext cx="1044184" cy="582949"/>
          </a:xfrm>
          <a:prstGeom prst="straightConnector1">
            <a:avLst/>
          </a:prstGeom>
          <a:ln w="25400">
            <a:solidFill>
              <a:schemeClr val="accent5">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5155B59-4884-592D-43DC-0617EA5DCFE6}"/>
              </a:ext>
            </a:extLst>
          </p:cNvPr>
          <p:cNvCxnSpPr>
            <a:cxnSpLocks/>
            <a:stCxn id="11" idx="1"/>
          </p:cNvCxnSpPr>
          <p:nvPr/>
        </p:nvCxnSpPr>
        <p:spPr>
          <a:xfrm flipH="1" flipV="1">
            <a:off x="2079494" y="1684314"/>
            <a:ext cx="1334208" cy="121284"/>
          </a:xfrm>
          <a:prstGeom prst="straightConnector1">
            <a:avLst/>
          </a:prstGeom>
          <a:ln w="25400">
            <a:solidFill>
              <a:schemeClr val="accent5">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B4D132B-D1DC-8B19-FAB2-AC711E428867}"/>
              </a:ext>
            </a:extLst>
          </p:cNvPr>
          <p:cNvSpPr txBox="1"/>
          <p:nvPr/>
        </p:nvSpPr>
        <p:spPr>
          <a:xfrm>
            <a:off x="3413702" y="1574765"/>
            <a:ext cx="1467068" cy="461665"/>
          </a:xfrm>
          <a:prstGeom prst="rect">
            <a:avLst/>
          </a:prstGeom>
          <a:noFill/>
        </p:spPr>
        <p:txBody>
          <a:bodyPr wrap="none" rtlCol="0">
            <a:spAutoFit/>
          </a:bodyPr>
          <a:lstStyle/>
          <a:p>
            <a:r>
              <a:rPr lang="en-US" sz="2400" b="1" dirty="0">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Live Out</a:t>
            </a:r>
          </a:p>
        </p:txBody>
      </p:sp>
      <p:sp>
        <p:nvSpPr>
          <p:cNvPr id="4" name="Footer Placeholder 3">
            <a:extLst>
              <a:ext uri="{FF2B5EF4-FFF2-40B4-BE49-F238E27FC236}">
                <a16:creationId xmlns:a16="http://schemas.microsoft.com/office/drawing/2014/main" id="{49333FE0-E71A-0558-199A-8C8C71EC7448}"/>
              </a:ext>
            </a:extLst>
          </p:cNvPr>
          <p:cNvSpPr>
            <a:spLocks noGrp="1"/>
          </p:cNvSpPr>
          <p:nvPr>
            <p:ph type="ftr" sz="quarter" idx="3"/>
          </p:nvPr>
        </p:nvSpPr>
        <p:spPr/>
        <p:txBody>
          <a:bodyPr/>
          <a:lstStyle/>
          <a:p>
            <a:r>
              <a:rPr lang="en-US"/>
              <a:t>NVMW 2023</a:t>
            </a:r>
            <a:endParaRPr lang="en-US" dirty="0"/>
          </a:p>
        </p:txBody>
      </p:sp>
      <p:sp>
        <p:nvSpPr>
          <p:cNvPr id="5" name="Slide Number Placeholder 4">
            <a:extLst>
              <a:ext uri="{FF2B5EF4-FFF2-40B4-BE49-F238E27FC236}">
                <a16:creationId xmlns:a16="http://schemas.microsoft.com/office/drawing/2014/main" id="{08E0E219-5A6C-B43F-4586-86622295DE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18" name="Google Shape;268;p22">
            <a:extLst>
              <a:ext uri="{FF2B5EF4-FFF2-40B4-BE49-F238E27FC236}">
                <a16:creationId xmlns:a16="http://schemas.microsoft.com/office/drawing/2014/main" id="{0A83FE3E-B2A9-B1D1-0D26-6F5C791C9647}"/>
              </a:ext>
            </a:extLst>
          </p:cNvPr>
          <p:cNvSpPr txBox="1"/>
          <p:nvPr/>
        </p:nvSpPr>
        <p:spPr>
          <a:xfrm rot="-5400000">
            <a:off x="-206985" y="1962595"/>
            <a:ext cx="1207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Tahoma" panose="020B0604030504040204" pitchFamily="34" charset="0"/>
                <a:ea typeface="Tahoma" panose="020B0604030504040204" pitchFamily="34" charset="0"/>
                <a:cs typeface="Tahoma" panose="020B0604030504040204" pitchFamily="34" charset="0"/>
              </a:rPr>
              <a:t>Region #1</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19" name="Google Shape;269;p22">
            <a:extLst>
              <a:ext uri="{FF2B5EF4-FFF2-40B4-BE49-F238E27FC236}">
                <a16:creationId xmlns:a16="http://schemas.microsoft.com/office/drawing/2014/main" id="{635DFFE9-C543-255A-7B7A-EF6ACEFB046E}"/>
              </a:ext>
            </a:extLst>
          </p:cNvPr>
          <p:cNvSpPr txBox="1"/>
          <p:nvPr/>
        </p:nvSpPr>
        <p:spPr>
          <a:xfrm rot="-5400000">
            <a:off x="-206985" y="3549521"/>
            <a:ext cx="1207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Tahoma" panose="020B0604030504040204" pitchFamily="34" charset="0"/>
                <a:ea typeface="Tahoma" panose="020B0604030504040204" pitchFamily="34" charset="0"/>
                <a:cs typeface="Tahoma" panose="020B0604030504040204" pitchFamily="34" charset="0"/>
              </a:rPr>
              <a:t>Region #2</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20" name="Google Shape;270;p22">
            <a:extLst>
              <a:ext uri="{FF2B5EF4-FFF2-40B4-BE49-F238E27FC236}">
                <a16:creationId xmlns:a16="http://schemas.microsoft.com/office/drawing/2014/main" id="{8EB58FBF-22B3-8D7D-FDB2-9E131DDC3944}"/>
              </a:ext>
            </a:extLst>
          </p:cNvPr>
          <p:cNvSpPr/>
          <p:nvPr/>
        </p:nvSpPr>
        <p:spPr>
          <a:xfrm rot="10800000">
            <a:off x="527444" y="3314846"/>
            <a:ext cx="274800" cy="937358"/>
          </a:xfrm>
          <a:prstGeom prst="rightBrace">
            <a:avLst>
              <a:gd name="adj1" fmla="val 50000"/>
              <a:gd name="adj2" fmla="val 50000"/>
            </a:avLst>
          </a:prstGeom>
          <a:noFill/>
          <a:ln w="2857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21" name="Google Shape;271;p22">
            <a:extLst>
              <a:ext uri="{FF2B5EF4-FFF2-40B4-BE49-F238E27FC236}">
                <a16:creationId xmlns:a16="http://schemas.microsoft.com/office/drawing/2014/main" id="{47C03009-232E-8C92-AB20-D935B6380D58}"/>
              </a:ext>
            </a:extLst>
          </p:cNvPr>
          <p:cNvSpPr/>
          <p:nvPr/>
        </p:nvSpPr>
        <p:spPr>
          <a:xfrm rot="10800000">
            <a:off x="522208" y="1187864"/>
            <a:ext cx="274800" cy="1912775"/>
          </a:xfrm>
          <a:prstGeom prst="rightBrace">
            <a:avLst>
              <a:gd name="adj1" fmla="val 50000"/>
              <a:gd name="adj2" fmla="val 50000"/>
            </a:avLst>
          </a:prstGeom>
          <a:noFill/>
          <a:ln w="2857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8884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par>
                                <p:cTn id="8" presetID="18" presetClass="entr" presetSubtype="12" fill="hold"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strips(downLeft)">
                                      <p:cBhvr>
                                        <p:cTn id="10" dur="500"/>
                                        <p:tgtEl>
                                          <p:spTgt spid="62"/>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trips(downLeft)">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8"/>
                                        </p:tgtEl>
                                        <p:attrNameLst>
                                          <p:attrName>style.visibility</p:attrName>
                                        </p:attrNameLst>
                                      </p:cBhvr>
                                      <p:to>
                                        <p:strVal val="visible"/>
                                      </p:to>
                                    </p:set>
                                    <p:animEffect transition="in" filter="blinds(horizontal)">
                                      <p:cBhvr>
                                        <p:cTn id="18" dur="500"/>
                                        <p:tgtEl>
                                          <p:spTgt spid="5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blinds(horizontal)">
                                      <p:cBhvr>
                                        <p:cTn id="2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8" grpId="0"/>
      <p:bldP spid="11" grpId="0"/>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3714</TotalTime>
  <Words>3417</Words>
  <Application>Microsoft Macintosh PowerPoint</Application>
  <PresentationFormat>On-screen Show (16:9)</PresentationFormat>
  <Paragraphs>363</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Tahoma</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Capri: Compiler and Architecture Support for Whole-System Persistence</dc:title>
  <cp:lastModifiedBy>Jianping Zeng</cp:lastModifiedBy>
  <cp:revision>2694</cp:revision>
  <dcterms:modified xsi:type="dcterms:W3CDTF">2023-03-13T16:23:33Z</dcterms:modified>
</cp:coreProperties>
</file>